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2"/>
  </p:notesMasterIdLst>
  <p:sldIdLst>
    <p:sldId id="257" r:id="rId2"/>
    <p:sldId id="304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281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FADCAD-F836-42D9-BEFC-7D81630BD19D}" type="datetimeFigureOut">
              <a:rPr lang="en-US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7EA445-36FB-47B8-9A63-7F737F7977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9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445-36FB-47B8-9A63-7F737F7977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42FF30-5AC2-48F4-A1A1-35139FC114CC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6CF-EE9A-46C6-B18A-CDD9536D50D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6E53B5-A87C-4B68-8B69-07B570063939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02A5-7A5D-4A70-807D-44E7F1B96F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442B9-091C-4104-880F-9BB5A397EDCA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D96-4DE3-4809-AFC1-D7C31626D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107AD-D69B-47AB-B906-4DA5B5DB5330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2CDD-79A4-456E-B095-F592249B1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7B74E-CD8D-4D82-B681-A72D7579461A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E51-31A1-41E2-A4C7-254F008ABD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E3A3AD-1CB6-4BC7-80DA-D221E332EE07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034-B634-4E8B-859F-3D3348448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7409-8A88-4241-B707-289B1D56DB4C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5D9-686B-499D-B167-1680C1D57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EDE8E-FAA4-4357-AF35-73495C0CE38B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6051-FB2A-48F1-9E09-F72A79D2C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CD57E-F73B-46B9-92B2-4C2A58AD7B57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AEB3-CBBA-4ACB-878A-6BFC829168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265D4E-70B2-450F-B294-747C8C21FE2C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F9047-4CBC-4037-91EE-555520EB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2D0FD-7203-4CBC-85E9-9575F3958949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338-458E-48E9-B38E-13E322A32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15E464-2609-4785-BFA5-C4006A25CEC4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5110BA-9D97-4ADA-80B0-E777985E5E4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229600" cy="2743200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</a:t>
            </a:r>
            <a:r>
              <a:rPr lang="id-ID" sz="3600" dirty="0" smtClean="0"/>
              <a:t>K </a:t>
            </a:r>
            <a:r>
              <a:rPr lang="en-US" sz="3600" dirty="0" smtClean="0"/>
              <a:t>SISTEM </a:t>
            </a:r>
            <a:r>
              <a:rPr lang="en-US" sz="3600" dirty="0" smtClean="0"/>
              <a:t>DIGITAL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id-ID" sz="4400" dirty="0" smtClean="0"/>
              <a:t>PENYEDERHANAAN RANGKAIAN</a:t>
            </a:r>
            <a:endParaRPr lang="en-US" sz="4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950" cy="2438400"/>
          </a:xfrm>
        </p:spPr>
        <p:txBody>
          <a:bodyPr>
            <a:normAutofit fontScale="92500" lnSpcReduction="10000"/>
          </a:bodyPr>
          <a:lstStyle/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OLEH :</a:t>
            </a: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ISKANDAR IKBAL</a:t>
            </a: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PRODI</a:t>
            </a:r>
            <a:r>
              <a:rPr lang="en-US" sz="28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TEKNIK </a:t>
            </a:r>
            <a:r>
              <a:rPr lang="en-US" sz="28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INFORMATIKA</a:t>
            </a:r>
            <a:r>
              <a:rPr lang="en-US" sz="2800" b="1" spc="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UNIKOM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286604"/>
            <a:ext cx="8534400" cy="1389795"/>
          </a:xfrm>
        </p:spPr>
        <p:txBody>
          <a:bodyPr/>
          <a:lstStyle/>
          <a:p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K-MAP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Pengelompokkan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‘1’ yang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berdekatan</a:t>
            </a:r>
            <a:r>
              <a:rPr lang="en-US" sz="2800" dirty="0" smtClean="0"/>
              <a:t>. </a:t>
            </a:r>
          </a:p>
          <a:p>
            <a:pPr lvl="1"/>
            <a:r>
              <a:rPr lang="en-US" sz="2400" i="1" dirty="0" smtClean="0"/>
              <a:t>pairs</a:t>
            </a:r>
            <a:r>
              <a:rPr lang="en-US" sz="2400" dirty="0" smtClean="0"/>
              <a:t> (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), </a:t>
            </a:r>
          </a:p>
          <a:p>
            <a:pPr lvl="1"/>
            <a:r>
              <a:rPr lang="en-US" sz="2400" i="1" dirty="0" smtClean="0"/>
              <a:t>quads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i="1" dirty="0" smtClean="0"/>
              <a:t>octet</a:t>
            </a:r>
            <a:r>
              <a:rPr lang="en-US" sz="2400" dirty="0" smtClean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 bwMode="auto">
          <a:xfrm>
            <a:off x="1752600" y="5791200"/>
            <a:ext cx="44196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Pairs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dirty="0" smtClean="0"/>
              <a:t>Akan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3622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248400" y="3200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31" name="Rectangle 5"/>
          <p:cNvSpPr>
            <a:spLocks noChangeArrowheads="1"/>
          </p:cNvSpPr>
          <p:nvPr/>
        </p:nvSpPr>
        <p:spPr bwMode="auto">
          <a:xfrm>
            <a:off x="6400800" y="4419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48400" y="4191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Brace 7"/>
          <p:cNvSpPr/>
          <p:nvPr/>
        </p:nvSpPr>
        <p:spPr>
          <a:xfrm flipH="1">
            <a:off x="2286000" y="37338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34" name="Rectangle 8"/>
          <p:cNvSpPr>
            <a:spLocks noChangeArrowheads="1"/>
          </p:cNvSpPr>
          <p:nvPr/>
        </p:nvSpPr>
        <p:spPr bwMode="auto">
          <a:xfrm>
            <a:off x="1905000" y="4000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3733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257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37" name="Rectangle 11"/>
          <p:cNvSpPr>
            <a:spLocks noChangeArrowheads="1"/>
          </p:cNvSpPr>
          <p:nvPr/>
        </p:nvSpPr>
        <p:spPr bwMode="auto">
          <a:xfrm>
            <a:off x="5080000" y="5486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3" name="Right Brace 12"/>
          <p:cNvSpPr/>
          <p:nvPr/>
        </p:nvSpPr>
        <p:spPr>
          <a:xfrm rot="5400000" flipH="1">
            <a:off x="4495800" y="21336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39" name="Rectangle 13"/>
          <p:cNvSpPr>
            <a:spLocks noChangeArrowheads="1"/>
          </p:cNvSpPr>
          <p:nvPr/>
        </p:nvSpPr>
        <p:spPr bwMode="auto">
          <a:xfrm>
            <a:off x="4343400" y="2286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37940" name="Group 43"/>
          <p:cNvGrpSpPr>
            <a:grpSpLocks/>
          </p:cNvGrpSpPr>
          <p:nvPr/>
        </p:nvGrpSpPr>
        <p:grpSpPr bwMode="auto">
          <a:xfrm>
            <a:off x="2057400" y="2286000"/>
            <a:ext cx="4876800" cy="3581400"/>
            <a:chOff x="2057400" y="2286000"/>
            <a:chExt cx="4876800" cy="3581400"/>
          </a:xfrm>
        </p:grpSpPr>
        <p:sp>
          <p:nvSpPr>
            <p:cNvPr id="37959" name="Rectangle 15"/>
            <p:cNvSpPr>
              <a:spLocks noChangeArrowheads="1"/>
            </p:cNvSpPr>
            <p:nvPr/>
          </p:nvSpPr>
          <p:spPr bwMode="auto">
            <a:xfrm>
              <a:off x="5486400" y="23117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7960" name="Rectangle 16"/>
            <p:cNvSpPr>
              <a:spLocks noChangeArrowheads="1"/>
            </p:cNvSpPr>
            <p:nvPr/>
          </p:nvSpPr>
          <p:spPr bwMode="auto">
            <a:xfrm>
              <a:off x="5536842" y="25146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7961" name="Rectangle 17"/>
            <p:cNvSpPr>
              <a:spLocks noChangeArrowheads="1"/>
            </p:cNvSpPr>
            <p:nvPr/>
          </p:nvSpPr>
          <p:spPr bwMode="auto">
            <a:xfrm>
              <a:off x="3200400" y="22860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7962" name="Rectangle 18"/>
            <p:cNvSpPr>
              <a:spLocks noChangeArrowheads="1"/>
            </p:cNvSpPr>
            <p:nvPr/>
          </p:nvSpPr>
          <p:spPr bwMode="auto">
            <a:xfrm>
              <a:off x="3250842" y="2488842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7963" name="Rectangle 19"/>
            <p:cNvSpPr>
              <a:spLocks noChangeArrowheads="1"/>
            </p:cNvSpPr>
            <p:nvPr/>
          </p:nvSpPr>
          <p:spPr bwMode="auto">
            <a:xfrm>
              <a:off x="6400800" y="32261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7964" name="Rectangle 20"/>
            <p:cNvSpPr>
              <a:spLocks noChangeArrowheads="1"/>
            </p:cNvSpPr>
            <p:nvPr/>
          </p:nvSpPr>
          <p:spPr bwMode="auto">
            <a:xfrm>
              <a:off x="6451242" y="34290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37965" name="Rectangle 21"/>
            <p:cNvSpPr>
              <a:spLocks noChangeArrowheads="1"/>
            </p:cNvSpPr>
            <p:nvPr/>
          </p:nvSpPr>
          <p:spPr bwMode="auto">
            <a:xfrm>
              <a:off x="3581400" y="5283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7966" name="Rectangle 22"/>
            <p:cNvSpPr>
              <a:spLocks noChangeArrowheads="1"/>
            </p:cNvSpPr>
            <p:nvPr/>
          </p:nvSpPr>
          <p:spPr bwMode="auto">
            <a:xfrm>
              <a:off x="3631842" y="548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37967" name="Rectangle 23"/>
            <p:cNvSpPr>
              <a:spLocks noChangeArrowheads="1"/>
            </p:cNvSpPr>
            <p:nvPr/>
          </p:nvSpPr>
          <p:spPr bwMode="auto">
            <a:xfrm>
              <a:off x="2057400" y="2997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7968" name="Rectangle 24"/>
            <p:cNvSpPr>
              <a:spLocks noChangeArrowheads="1"/>
            </p:cNvSpPr>
            <p:nvPr/>
          </p:nvSpPr>
          <p:spPr bwMode="auto">
            <a:xfrm>
              <a:off x="2107842" y="3200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37969" name="Rectangle 25"/>
            <p:cNvSpPr>
              <a:spLocks noChangeArrowheads="1"/>
            </p:cNvSpPr>
            <p:nvPr/>
          </p:nvSpPr>
          <p:spPr bwMode="auto">
            <a:xfrm>
              <a:off x="2057400" y="4521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7970" name="Rectangle 26"/>
            <p:cNvSpPr>
              <a:spLocks noChangeArrowheads="1"/>
            </p:cNvSpPr>
            <p:nvPr/>
          </p:nvSpPr>
          <p:spPr bwMode="auto">
            <a:xfrm>
              <a:off x="2107842" y="4724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4038600" y="3276600"/>
            <a:ext cx="1143000" cy="3048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800600" y="4267200"/>
            <a:ext cx="1143000" cy="3048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ounded Rectangle 29"/>
          <p:cNvSpPr/>
          <p:nvPr/>
        </p:nvSpPr>
        <p:spPr bwMode="auto">
          <a:xfrm>
            <a:off x="3276600" y="3733800"/>
            <a:ext cx="457200" cy="8382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>
            <a:stCxn id="28" idx="2"/>
            <a:endCxn id="37957" idx="0"/>
          </p:cNvCxnSpPr>
          <p:nvPr/>
        </p:nvCxnSpPr>
        <p:spPr>
          <a:xfrm rot="5400000">
            <a:off x="3385344" y="4566444"/>
            <a:ext cx="2209800" cy="239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36"/>
          <p:cNvGrpSpPr>
            <a:grpSpLocks/>
          </p:cNvGrpSpPr>
          <p:nvPr/>
        </p:nvGrpSpPr>
        <p:grpSpPr bwMode="auto">
          <a:xfrm flipH="1">
            <a:off x="4038600" y="5791200"/>
            <a:ext cx="663575" cy="468313"/>
            <a:chOff x="6616792" y="191037"/>
            <a:chExt cx="791130" cy="469005"/>
          </a:xfrm>
        </p:grpSpPr>
        <p:sp>
          <p:nvSpPr>
            <p:cNvPr id="37957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_ _</a:t>
              </a: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958" name="Rectangle 35"/>
            <p:cNvSpPr>
              <a:spLocks noChangeArrowheads="1"/>
            </p:cNvSpPr>
            <p:nvPr/>
          </p:nvSpPr>
          <p:spPr bwMode="auto">
            <a:xfrm>
              <a:off x="6768921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ABD</a:t>
              </a:r>
            </a:p>
          </p:txBody>
        </p:sp>
      </p:grpSp>
      <p:cxnSp>
        <p:nvCxnSpPr>
          <p:cNvPr id="38" name="Straight Arrow Connector 37"/>
          <p:cNvCxnSpPr>
            <a:stCxn id="29" idx="2"/>
          </p:cNvCxnSpPr>
          <p:nvPr/>
        </p:nvCxnSpPr>
        <p:spPr>
          <a:xfrm rot="16200000" flipH="1">
            <a:off x="4933950" y="5010150"/>
            <a:ext cx="1219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>
            <a:grpSpLocks/>
          </p:cNvGrpSpPr>
          <p:nvPr/>
        </p:nvGrpSpPr>
        <p:grpSpPr bwMode="auto">
          <a:xfrm flipH="1">
            <a:off x="5334000" y="5715000"/>
            <a:ext cx="598488" cy="533400"/>
            <a:chOff x="6781800" y="76200"/>
            <a:chExt cx="713244" cy="533400"/>
          </a:xfrm>
        </p:grpSpPr>
        <p:sp>
          <p:nvSpPr>
            <p:cNvPr id="37955" name="Rectangle 44"/>
            <p:cNvSpPr>
              <a:spLocks noChangeArrowheads="1"/>
            </p:cNvSpPr>
            <p:nvPr/>
          </p:nvSpPr>
          <p:spPr bwMode="auto">
            <a:xfrm>
              <a:off x="6781800" y="762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956" name="Rectangle 45"/>
            <p:cNvSpPr>
              <a:spLocks noChangeArrowheads="1"/>
            </p:cNvSpPr>
            <p:nvPr/>
          </p:nvSpPr>
          <p:spPr bwMode="auto">
            <a:xfrm>
              <a:off x="6859686" y="228600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ABC</a:t>
              </a:r>
            </a:p>
          </p:txBody>
        </p:sp>
      </p:grpSp>
      <p:cxnSp>
        <p:nvCxnSpPr>
          <p:cNvPr id="47" name="Straight Arrow Connector 46"/>
          <p:cNvCxnSpPr>
            <a:stCxn id="30" idx="1"/>
            <a:endCxn id="37953" idx="0"/>
          </p:cNvCxnSpPr>
          <p:nvPr/>
        </p:nvCxnSpPr>
        <p:spPr>
          <a:xfrm rot="10800000" flipV="1">
            <a:off x="3021013" y="4152900"/>
            <a:ext cx="255587" cy="1627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49"/>
          <p:cNvGrpSpPr>
            <a:grpSpLocks/>
          </p:cNvGrpSpPr>
          <p:nvPr/>
        </p:nvGrpSpPr>
        <p:grpSpPr bwMode="auto">
          <a:xfrm flipH="1">
            <a:off x="2689225" y="5780088"/>
            <a:ext cx="663575" cy="468312"/>
            <a:chOff x="6616791" y="191037"/>
            <a:chExt cx="791130" cy="469005"/>
          </a:xfrm>
        </p:grpSpPr>
        <p:sp>
          <p:nvSpPr>
            <p:cNvPr id="37953" name="Rectangle 50"/>
            <p:cNvSpPr>
              <a:spLocks noChangeArrowheads="1"/>
            </p:cNvSpPr>
            <p:nvPr/>
          </p:nvSpPr>
          <p:spPr bwMode="auto">
            <a:xfrm>
              <a:off x="6616791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12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 _ _</a:t>
              </a:r>
            </a:p>
            <a:p>
              <a:pPr eaLnBrk="1" hangingPunct="1"/>
              <a:endParaRPr lang="en-US" sz="2000" b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954" name="Rectangle 51"/>
            <p:cNvSpPr>
              <a:spLocks noChangeArrowheads="1"/>
            </p:cNvSpPr>
            <p:nvPr/>
          </p:nvSpPr>
          <p:spPr bwMode="auto">
            <a:xfrm>
              <a:off x="6768921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BCD</a:t>
              </a: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050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3528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6482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8" grpId="0" animBg="1"/>
      <p:bldP spid="29" grpId="0" animBg="1"/>
      <p:bldP spid="30" grpId="0" animBg="1"/>
      <p:bldP spid="43" grpId="0"/>
      <p:bldP spid="44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743200" y="5791200"/>
            <a:ext cx="38100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smtClean="0"/>
              <a:t>Akan menghilangkan 2 buah variabel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3622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248400" y="3200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55" name="Rectangle 5"/>
          <p:cNvSpPr>
            <a:spLocks noChangeArrowheads="1"/>
          </p:cNvSpPr>
          <p:nvPr/>
        </p:nvSpPr>
        <p:spPr bwMode="auto">
          <a:xfrm>
            <a:off x="6400800" y="4419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48400" y="4191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Brace 7"/>
          <p:cNvSpPr/>
          <p:nvPr/>
        </p:nvSpPr>
        <p:spPr>
          <a:xfrm flipH="1">
            <a:off x="2286000" y="37338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58" name="Rectangle 8"/>
          <p:cNvSpPr>
            <a:spLocks noChangeArrowheads="1"/>
          </p:cNvSpPr>
          <p:nvPr/>
        </p:nvSpPr>
        <p:spPr bwMode="auto">
          <a:xfrm>
            <a:off x="1905000" y="4000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3733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257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61" name="Rectangle 11"/>
          <p:cNvSpPr>
            <a:spLocks noChangeArrowheads="1"/>
          </p:cNvSpPr>
          <p:nvPr/>
        </p:nvSpPr>
        <p:spPr bwMode="auto">
          <a:xfrm>
            <a:off x="5080000" y="5486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3" name="Right Brace 12"/>
          <p:cNvSpPr/>
          <p:nvPr/>
        </p:nvSpPr>
        <p:spPr>
          <a:xfrm rot="5400000" flipH="1">
            <a:off x="4495800" y="21336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63" name="Rectangle 13"/>
          <p:cNvSpPr>
            <a:spLocks noChangeArrowheads="1"/>
          </p:cNvSpPr>
          <p:nvPr/>
        </p:nvSpPr>
        <p:spPr bwMode="auto">
          <a:xfrm>
            <a:off x="4343400" y="2286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38964" name="Group 43"/>
          <p:cNvGrpSpPr>
            <a:grpSpLocks/>
          </p:cNvGrpSpPr>
          <p:nvPr/>
        </p:nvGrpSpPr>
        <p:grpSpPr bwMode="auto">
          <a:xfrm>
            <a:off x="2057400" y="2286000"/>
            <a:ext cx="4876800" cy="3581400"/>
            <a:chOff x="2057400" y="2286000"/>
            <a:chExt cx="4876800" cy="3581400"/>
          </a:xfrm>
        </p:grpSpPr>
        <p:sp>
          <p:nvSpPr>
            <p:cNvPr id="38977" name="Rectangle 15"/>
            <p:cNvSpPr>
              <a:spLocks noChangeArrowheads="1"/>
            </p:cNvSpPr>
            <p:nvPr/>
          </p:nvSpPr>
          <p:spPr bwMode="auto">
            <a:xfrm>
              <a:off x="5486400" y="23117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8978" name="Rectangle 16"/>
            <p:cNvSpPr>
              <a:spLocks noChangeArrowheads="1"/>
            </p:cNvSpPr>
            <p:nvPr/>
          </p:nvSpPr>
          <p:spPr bwMode="auto">
            <a:xfrm>
              <a:off x="5536842" y="25146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8979" name="Rectangle 17"/>
            <p:cNvSpPr>
              <a:spLocks noChangeArrowheads="1"/>
            </p:cNvSpPr>
            <p:nvPr/>
          </p:nvSpPr>
          <p:spPr bwMode="auto">
            <a:xfrm>
              <a:off x="3200400" y="22860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8980" name="Rectangle 18"/>
            <p:cNvSpPr>
              <a:spLocks noChangeArrowheads="1"/>
            </p:cNvSpPr>
            <p:nvPr/>
          </p:nvSpPr>
          <p:spPr bwMode="auto">
            <a:xfrm>
              <a:off x="3250842" y="2488842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8981" name="Rectangle 19"/>
            <p:cNvSpPr>
              <a:spLocks noChangeArrowheads="1"/>
            </p:cNvSpPr>
            <p:nvPr/>
          </p:nvSpPr>
          <p:spPr bwMode="auto">
            <a:xfrm>
              <a:off x="6400800" y="32261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8982" name="Rectangle 20"/>
            <p:cNvSpPr>
              <a:spLocks noChangeArrowheads="1"/>
            </p:cNvSpPr>
            <p:nvPr/>
          </p:nvSpPr>
          <p:spPr bwMode="auto">
            <a:xfrm>
              <a:off x="6451242" y="34290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38983" name="Rectangle 21"/>
            <p:cNvSpPr>
              <a:spLocks noChangeArrowheads="1"/>
            </p:cNvSpPr>
            <p:nvPr/>
          </p:nvSpPr>
          <p:spPr bwMode="auto">
            <a:xfrm>
              <a:off x="3581400" y="5283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8984" name="Rectangle 22"/>
            <p:cNvSpPr>
              <a:spLocks noChangeArrowheads="1"/>
            </p:cNvSpPr>
            <p:nvPr/>
          </p:nvSpPr>
          <p:spPr bwMode="auto">
            <a:xfrm>
              <a:off x="3631842" y="548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38985" name="Rectangle 23"/>
            <p:cNvSpPr>
              <a:spLocks noChangeArrowheads="1"/>
            </p:cNvSpPr>
            <p:nvPr/>
          </p:nvSpPr>
          <p:spPr bwMode="auto">
            <a:xfrm>
              <a:off x="2057400" y="2997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8986" name="Rectangle 24"/>
            <p:cNvSpPr>
              <a:spLocks noChangeArrowheads="1"/>
            </p:cNvSpPr>
            <p:nvPr/>
          </p:nvSpPr>
          <p:spPr bwMode="auto">
            <a:xfrm>
              <a:off x="2107842" y="3200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38987" name="Rectangle 25"/>
            <p:cNvSpPr>
              <a:spLocks noChangeArrowheads="1"/>
            </p:cNvSpPr>
            <p:nvPr/>
          </p:nvSpPr>
          <p:spPr bwMode="auto">
            <a:xfrm>
              <a:off x="2057400" y="4521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8988" name="Rectangle 26"/>
            <p:cNvSpPr>
              <a:spLocks noChangeArrowheads="1"/>
            </p:cNvSpPr>
            <p:nvPr/>
          </p:nvSpPr>
          <p:spPr bwMode="auto">
            <a:xfrm>
              <a:off x="2107842" y="4724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4038600" y="3200400"/>
            <a:ext cx="1143000" cy="9144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200400" y="4216400"/>
            <a:ext cx="2743200" cy="3810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>
            <a:endCxn id="38975" idx="0"/>
          </p:cNvCxnSpPr>
          <p:nvPr/>
        </p:nvCxnSpPr>
        <p:spPr>
          <a:xfrm rot="16200000" flipH="1">
            <a:off x="3671094" y="4787106"/>
            <a:ext cx="1905000" cy="10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36"/>
          <p:cNvGrpSpPr>
            <a:grpSpLocks/>
          </p:cNvGrpSpPr>
          <p:nvPr/>
        </p:nvGrpSpPr>
        <p:grpSpPr bwMode="auto">
          <a:xfrm flipH="1">
            <a:off x="4343400" y="5791200"/>
            <a:ext cx="663575" cy="468313"/>
            <a:chOff x="6616792" y="191037"/>
            <a:chExt cx="791130" cy="469005"/>
          </a:xfrm>
        </p:grpSpPr>
        <p:sp>
          <p:nvSpPr>
            <p:cNvPr id="38975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_</a:t>
              </a: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8976" name="Rectangle 35"/>
            <p:cNvSpPr>
              <a:spLocks noChangeArrowheads="1"/>
            </p:cNvSpPr>
            <p:nvPr/>
          </p:nvSpPr>
          <p:spPr bwMode="auto">
            <a:xfrm>
              <a:off x="6768921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AD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16200000" flipH="1">
            <a:off x="4800600" y="5029200"/>
            <a:ext cx="1295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>
            <a:grpSpLocks/>
          </p:cNvGrpSpPr>
          <p:nvPr/>
        </p:nvGrpSpPr>
        <p:grpSpPr bwMode="auto">
          <a:xfrm flipH="1">
            <a:off x="5410200" y="5715000"/>
            <a:ext cx="598488" cy="533400"/>
            <a:chOff x="6781800" y="76200"/>
            <a:chExt cx="713244" cy="533400"/>
          </a:xfrm>
        </p:grpSpPr>
        <p:sp>
          <p:nvSpPr>
            <p:cNvPr id="38973" name="Rectangle 44"/>
            <p:cNvSpPr>
              <a:spLocks noChangeArrowheads="1"/>
            </p:cNvSpPr>
            <p:nvPr/>
          </p:nvSpPr>
          <p:spPr bwMode="auto">
            <a:xfrm>
              <a:off x="6781800" y="762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8974" name="Rectangle 45"/>
            <p:cNvSpPr>
              <a:spLocks noChangeArrowheads="1"/>
            </p:cNvSpPr>
            <p:nvPr/>
          </p:nvSpPr>
          <p:spPr bwMode="auto">
            <a:xfrm>
              <a:off x="6859686" y="228600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AB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505200" y="5856288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8006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8" grpId="0" animBg="1"/>
      <p:bldP spid="29" grpId="0" animBg="1"/>
      <p:bldP spid="64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3352800" y="5791200"/>
            <a:ext cx="23622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Octet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smtClean="0"/>
              <a:t>Akan menghilangkan 3 buah variabel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3622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248400" y="3200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79" name="Rectangle 5"/>
          <p:cNvSpPr>
            <a:spLocks noChangeArrowheads="1"/>
          </p:cNvSpPr>
          <p:nvPr/>
        </p:nvSpPr>
        <p:spPr bwMode="auto">
          <a:xfrm>
            <a:off x="6400800" y="4419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48400" y="4191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Brace 7"/>
          <p:cNvSpPr/>
          <p:nvPr/>
        </p:nvSpPr>
        <p:spPr>
          <a:xfrm flipH="1">
            <a:off x="2286000" y="37338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82" name="Rectangle 8"/>
          <p:cNvSpPr>
            <a:spLocks noChangeArrowheads="1"/>
          </p:cNvSpPr>
          <p:nvPr/>
        </p:nvSpPr>
        <p:spPr bwMode="auto">
          <a:xfrm>
            <a:off x="1905000" y="4000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3733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257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85" name="Rectangle 11"/>
          <p:cNvSpPr>
            <a:spLocks noChangeArrowheads="1"/>
          </p:cNvSpPr>
          <p:nvPr/>
        </p:nvSpPr>
        <p:spPr bwMode="auto">
          <a:xfrm>
            <a:off x="5080000" y="5486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3" name="Right Brace 12"/>
          <p:cNvSpPr/>
          <p:nvPr/>
        </p:nvSpPr>
        <p:spPr>
          <a:xfrm rot="5400000" flipH="1">
            <a:off x="4495800" y="21336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87" name="Rectangle 13"/>
          <p:cNvSpPr>
            <a:spLocks noChangeArrowheads="1"/>
          </p:cNvSpPr>
          <p:nvPr/>
        </p:nvSpPr>
        <p:spPr bwMode="auto">
          <a:xfrm>
            <a:off x="4343400" y="2286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39988" name="Group 43"/>
          <p:cNvGrpSpPr>
            <a:grpSpLocks/>
          </p:cNvGrpSpPr>
          <p:nvPr/>
        </p:nvGrpSpPr>
        <p:grpSpPr bwMode="auto">
          <a:xfrm>
            <a:off x="2057400" y="2286000"/>
            <a:ext cx="4876800" cy="3581400"/>
            <a:chOff x="2057400" y="2286000"/>
            <a:chExt cx="4876800" cy="3581400"/>
          </a:xfrm>
        </p:grpSpPr>
        <p:sp>
          <p:nvSpPr>
            <p:cNvPr id="39992" name="Rectangle 15"/>
            <p:cNvSpPr>
              <a:spLocks noChangeArrowheads="1"/>
            </p:cNvSpPr>
            <p:nvPr/>
          </p:nvSpPr>
          <p:spPr bwMode="auto">
            <a:xfrm>
              <a:off x="5486400" y="23117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9993" name="Rectangle 16"/>
            <p:cNvSpPr>
              <a:spLocks noChangeArrowheads="1"/>
            </p:cNvSpPr>
            <p:nvPr/>
          </p:nvSpPr>
          <p:spPr bwMode="auto">
            <a:xfrm>
              <a:off x="5536842" y="25146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9994" name="Rectangle 17"/>
            <p:cNvSpPr>
              <a:spLocks noChangeArrowheads="1"/>
            </p:cNvSpPr>
            <p:nvPr/>
          </p:nvSpPr>
          <p:spPr bwMode="auto">
            <a:xfrm>
              <a:off x="3200400" y="22860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9995" name="Rectangle 18"/>
            <p:cNvSpPr>
              <a:spLocks noChangeArrowheads="1"/>
            </p:cNvSpPr>
            <p:nvPr/>
          </p:nvSpPr>
          <p:spPr bwMode="auto">
            <a:xfrm>
              <a:off x="3250842" y="2488842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9996" name="Rectangle 19"/>
            <p:cNvSpPr>
              <a:spLocks noChangeArrowheads="1"/>
            </p:cNvSpPr>
            <p:nvPr/>
          </p:nvSpPr>
          <p:spPr bwMode="auto">
            <a:xfrm>
              <a:off x="6400800" y="32261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9997" name="Rectangle 20"/>
            <p:cNvSpPr>
              <a:spLocks noChangeArrowheads="1"/>
            </p:cNvSpPr>
            <p:nvPr/>
          </p:nvSpPr>
          <p:spPr bwMode="auto">
            <a:xfrm>
              <a:off x="6451242" y="34290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39998" name="Rectangle 21"/>
            <p:cNvSpPr>
              <a:spLocks noChangeArrowheads="1"/>
            </p:cNvSpPr>
            <p:nvPr/>
          </p:nvSpPr>
          <p:spPr bwMode="auto">
            <a:xfrm>
              <a:off x="3581400" y="5283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9999" name="Rectangle 22"/>
            <p:cNvSpPr>
              <a:spLocks noChangeArrowheads="1"/>
            </p:cNvSpPr>
            <p:nvPr/>
          </p:nvSpPr>
          <p:spPr bwMode="auto">
            <a:xfrm>
              <a:off x="3631842" y="548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40000" name="Rectangle 23"/>
            <p:cNvSpPr>
              <a:spLocks noChangeArrowheads="1"/>
            </p:cNvSpPr>
            <p:nvPr/>
          </p:nvSpPr>
          <p:spPr bwMode="auto">
            <a:xfrm>
              <a:off x="2057400" y="2997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40001" name="Rectangle 24"/>
            <p:cNvSpPr>
              <a:spLocks noChangeArrowheads="1"/>
            </p:cNvSpPr>
            <p:nvPr/>
          </p:nvSpPr>
          <p:spPr bwMode="auto">
            <a:xfrm>
              <a:off x="2107842" y="3200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40002" name="Rectangle 25"/>
            <p:cNvSpPr>
              <a:spLocks noChangeArrowheads="1"/>
            </p:cNvSpPr>
            <p:nvPr/>
          </p:nvSpPr>
          <p:spPr bwMode="auto">
            <a:xfrm>
              <a:off x="2057400" y="4521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40003" name="Rectangle 26"/>
            <p:cNvSpPr>
              <a:spLocks noChangeArrowheads="1"/>
            </p:cNvSpPr>
            <p:nvPr/>
          </p:nvSpPr>
          <p:spPr bwMode="auto">
            <a:xfrm>
              <a:off x="2107842" y="4724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3200400" y="3733800"/>
            <a:ext cx="2743200" cy="8636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695701" y="4762500"/>
            <a:ext cx="1752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38600" y="5856288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   </a:t>
            </a:r>
            <a:r>
              <a:rPr lang="en-US" sz="1600" b="1">
                <a:solidFill>
                  <a:srgbClr val="C00000"/>
                </a:solidFill>
                <a:latin typeface="Cambria" panose="02040503050406030204" pitchFamily="18" charset="0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9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743200" y="5791200"/>
            <a:ext cx="38100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smtClean="0"/>
              <a:t>Mengelompokkan logika ‘1’ yg sama lebih dari 1 klpmk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3622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4114800" y="3733800"/>
            <a:ext cx="1143000" cy="9144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200400" y="4216400"/>
            <a:ext cx="1295400" cy="3810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3695700" y="4838700"/>
            <a:ext cx="1143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36"/>
          <p:cNvGrpSpPr>
            <a:grpSpLocks/>
          </p:cNvGrpSpPr>
          <p:nvPr/>
        </p:nvGrpSpPr>
        <p:grpSpPr bwMode="auto">
          <a:xfrm flipH="1">
            <a:off x="4343400" y="5791200"/>
            <a:ext cx="663575" cy="468313"/>
            <a:chOff x="6616792" y="191037"/>
            <a:chExt cx="791130" cy="469005"/>
          </a:xfrm>
        </p:grpSpPr>
        <p:sp>
          <p:nvSpPr>
            <p:cNvPr id="41012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   </a:t>
              </a:r>
              <a:r>
                <a:rPr lang="en-US" sz="1400" b="1">
                  <a:solidFill>
                    <a:srgbClr val="C00000"/>
                  </a:solidFill>
                  <a:latin typeface="Cambria" panose="02040503050406030204" pitchFamily="18" charset="0"/>
                </a:rPr>
                <a:t>  </a:t>
              </a:r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_</a:t>
              </a: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1013" name="Rectangle 35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ABC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16200000" flipH="1">
            <a:off x="4800600" y="5029200"/>
            <a:ext cx="1295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>
            <a:grpSpLocks/>
          </p:cNvGrpSpPr>
          <p:nvPr/>
        </p:nvGrpSpPr>
        <p:grpSpPr bwMode="auto">
          <a:xfrm flipH="1">
            <a:off x="5410200" y="5715000"/>
            <a:ext cx="598488" cy="533400"/>
            <a:chOff x="6781800" y="76200"/>
            <a:chExt cx="713244" cy="533400"/>
          </a:xfrm>
        </p:grpSpPr>
        <p:sp>
          <p:nvSpPr>
            <p:cNvPr id="41010" name="Rectangle 44"/>
            <p:cNvSpPr>
              <a:spLocks noChangeArrowheads="1"/>
            </p:cNvSpPr>
            <p:nvPr/>
          </p:nvSpPr>
          <p:spPr bwMode="auto">
            <a:xfrm>
              <a:off x="6781800" y="762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1011" name="Rectangle 45"/>
            <p:cNvSpPr>
              <a:spLocks noChangeArrowheads="1"/>
            </p:cNvSpPr>
            <p:nvPr/>
          </p:nvSpPr>
          <p:spPr bwMode="auto">
            <a:xfrm>
              <a:off x="6859686" y="228600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BD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505200" y="5856288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8006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" grpId="0"/>
      <p:bldP spid="3" grpId="0" build="p"/>
      <p:bldP spid="28" grpId="0" animBg="1"/>
      <p:bldP spid="29" grpId="0" animBg="1"/>
      <p:bldP spid="64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1752600" y="5791200"/>
            <a:ext cx="30480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‘1’ dg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penggulungan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3716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5400000">
            <a:off x="3276600" y="4114800"/>
            <a:ext cx="2209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36"/>
          <p:cNvGrpSpPr>
            <a:grpSpLocks/>
          </p:cNvGrpSpPr>
          <p:nvPr/>
        </p:nvGrpSpPr>
        <p:grpSpPr bwMode="auto">
          <a:xfrm flipH="1">
            <a:off x="3429000" y="5791200"/>
            <a:ext cx="663575" cy="468313"/>
            <a:chOff x="6616792" y="191037"/>
            <a:chExt cx="791130" cy="469005"/>
          </a:xfrm>
        </p:grpSpPr>
        <p:sp>
          <p:nvSpPr>
            <p:cNvPr id="42048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 _</a:t>
              </a:r>
              <a:r>
                <a:rPr lang="en-US" sz="14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_</a:t>
              </a:r>
            </a:p>
            <a:p>
              <a:pPr eaLnBrk="1" hangingPunct="1"/>
              <a:endParaRPr lang="en-US" sz="2000" b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2049" name="Rectangle 35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BD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10800000" flipV="1">
            <a:off x="4038600" y="4953000"/>
            <a:ext cx="838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514600" y="5856288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981200" y="2971800"/>
            <a:ext cx="3200400" cy="2378075"/>
            <a:chOff x="2971800" y="2971800"/>
            <a:chExt cx="3200400" cy="2378299"/>
          </a:xfrm>
        </p:grpSpPr>
        <p:sp>
          <p:nvSpPr>
            <p:cNvPr id="51" name="Freeform 50"/>
            <p:cNvSpPr/>
            <p:nvPr/>
          </p:nvSpPr>
          <p:spPr>
            <a:xfrm>
              <a:off x="2971800" y="2971800"/>
              <a:ext cx="838200" cy="625534"/>
            </a:xfrm>
            <a:custGeom>
              <a:avLst/>
              <a:gdLst>
                <a:gd name="connsiteX0" fmla="*/ 0 w 708338"/>
                <a:gd name="connsiteY0" fmla="*/ 734096 h 734096"/>
                <a:gd name="connsiteX1" fmla="*/ 708338 w 708338"/>
                <a:gd name="connsiteY1" fmla="*/ 734096 h 734096"/>
                <a:gd name="connsiteX2" fmla="*/ 708338 w 708338"/>
                <a:gd name="connsiteY2" fmla="*/ 0 h 734096"/>
                <a:gd name="connsiteX0" fmla="*/ 0 w 708338"/>
                <a:gd name="connsiteY0" fmla="*/ 734096 h 854299"/>
                <a:gd name="connsiteX1" fmla="*/ 708338 w 708338"/>
                <a:gd name="connsiteY1" fmla="*/ 734096 h 854299"/>
                <a:gd name="connsiteX2" fmla="*/ 708338 w 708338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89" h="854299">
                  <a:moveTo>
                    <a:pt x="0" y="734096"/>
                  </a:moveTo>
                  <a:cubicBezTo>
                    <a:pt x="232893" y="802783"/>
                    <a:pt x="485104" y="854299"/>
                    <a:pt x="708338" y="734096"/>
                  </a:cubicBezTo>
                  <a:cubicBezTo>
                    <a:pt x="814589" y="477591"/>
                    <a:pt x="814589" y="229674"/>
                    <a:pt x="708338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  <a:alpha val="38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410200" y="2971800"/>
              <a:ext cx="762000" cy="625534"/>
            </a:xfrm>
            <a:custGeom>
              <a:avLst/>
              <a:gdLst>
                <a:gd name="connsiteX0" fmla="*/ 0 w 708338"/>
                <a:gd name="connsiteY0" fmla="*/ 734096 h 734096"/>
                <a:gd name="connsiteX1" fmla="*/ 708338 w 708338"/>
                <a:gd name="connsiteY1" fmla="*/ 734096 h 734096"/>
                <a:gd name="connsiteX2" fmla="*/ 708338 w 708338"/>
                <a:gd name="connsiteY2" fmla="*/ 0 h 734096"/>
                <a:gd name="connsiteX0" fmla="*/ 0 w 708338"/>
                <a:gd name="connsiteY0" fmla="*/ 734096 h 854299"/>
                <a:gd name="connsiteX1" fmla="*/ 708338 w 708338"/>
                <a:gd name="connsiteY1" fmla="*/ 734096 h 854299"/>
                <a:gd name="connsiteX2" fmla="*/ 708338 w 708338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89" h="854299">
                  <a:moveTo>
                    <a:pt x="0" y="734096"/>
                  </a:moveTo>
                  <a:cubicBezTo>
                    <a:pt x="232893" y="802783"/>
                    <a:pt x="485104" y="854299"/>
                    <a:pt x="708338" y="734096"/>
                  </a:cubicBezTo>
                  <a:cubicBezTo>
                    <a:pt x="814589" y="477591"/>
                    <a:pt x="814589" y="229674"/>
                    <a:pt x="708338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  <a:alpha val="38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flipV="1">
              <a:off x="2971800" y="4708689"/>
              <a:ext cx="838200" cy="625534"/>
            </a:xfrm>
            <a:custGeom>
              <a:avLst/>
              <a:gdLst>
                <a:gd name="connsiteX0" fmla="*/ 0 w 708338"/>
                <a:gd name="connsiteY0" fmla="*/ 734096 h 734096"/>
                <a:gd name="connsiteX1" fmla="*/ 708338 w 708338"/>
                <a:gd name="connsiteY1" fmla="*/ 734096 h 734096"/>
                <a:gd name="connsiteX2" fmla="*/ 708338 w 708338"/>
                <a:gd name="connsiteY2" fmla="*/ 0 h 734096"/>
                <a:gd name="connsiteX0" fmla="*/ 0 w 708338"/>
                <a:gd name="connsiteY0" fmla="*/ 734096 h 854299"/>
                <a:gd name="connsiteX1" fmla="*/ 708338 w 708338"/>
                <a:gd name="connsiteY1" fmla="*/ 734096 h 854299"/>
                <a:gd name="connsiteX2" fmla="*/ 708338 w 708338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89" h="854299">
                  <a:moveTo>
                    <a:pt x="0" y="734096"/>
                  </a:moveTo>
                  <a:cubicBezTo>
                    <a:pt x="232893" y="802783"/>
                    <a:pt x="485104" y="854299"/>
                    <a:pt x="708338" y="734096"/>
                  </a:cubicBezTo>
                  <a:cubicBezTo>
                    <a:pt x="814589" y="477591"/>
                    <a:pt x="814589" y="229674"/>
                    <a:pt x="708338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  <a:alpha val="38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 flipH="1" flipV="1">
              <a:off x="5410200" y="4724565"/>
              <a:ext cx="762000" cy="625534"/>
            </a:xfrm>
            <a:custGeom>
              <a:avLst/>
              <a:gdLst>
                <a:gd name="connsiteX0" fmla="*/ 0 w 708338"/>
                <a:gd name="connsiteY0" fmla="*/ 734096 h 734096"/>
                <a:gd name="connsiteX1" fmla="*/ 708338 w 708338"/>
                <a:gd name="connsiteY1" fmla="*/ 734096 h 734096"/>
                <a:gd name="connsiteX2" fmla="*/ 708338 w 708338"/>
                <a:gd name="connsiteY2" fmla="*/ 0 h 734096"/>
                <a:gd name="connsiteX0" fmla="*/ 0 w 708338"/>
                <a:gd name="connsiteY0" fmla="*/ 734096 h 854299"/>
                <a:gd name="connsiteX1" fmla="*/ 708338 w 708338"/>
                <a:gd name="connsiteY1" fmla="*/ 734096 h 854299"/>
                <a:gd name="connsiteX2" fmla="*/ 708338 w 708338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  <a:gd name="connsiteX0" fmla="*/ 0 w 814589"/>
                <a:gd name="connsiteY0" fmla="*/ 734096 h 854299"/>
                <a:gd name="connsiteX1" fmla="*/ 708338 w 814589"/>
                <a:gd name="connsiteY1" fmla="*/ 734096 h 854299"/>
                <a:gd name="connsiteX2" fmla="*/ 708338 w 814589"/>
                <a:gd name="connsiteY2" fmla="*/ 0 h 85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89" h="854299">
                  <a:moveTo>
                    <a:pt x="0" y="734096"/>
                  </a:moveTo>
                  <a:cubicBezTo>
                    <a:pt x="232893" y="802783"/>
                    <a:pt x="485104" y="854299"/>
                    <a:pt x="708338" y="734096"/>
                  </a:cubicBezTo>
                  <a:cubicBezTo>
                    <a:pt x="814589" y="477591"/>
                    <a:pt x="814589" y="229674"/>
                    <a:pt x="708338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  <a:alpha val="38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rot="16200000" flipH="1">
            <a:off x="1905000" y="4114800"/>
            <a:ext cx="2362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2667000" y="51054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705600" y="3124200"/>
            <a:ext cx="2057400" cy="2057400"/>
            <a:chOff x="1676400" y="2743200"/>
            <a:chExt cx="2057400" cy="2057400"/>
          </a:xfrm>
        </p:grpSpPr>
        <p:sp>
          <p:nvSpPr>
            <p:cNvPr id="73" name="Right Triangle 72"/>
            <p:cNvSpPr/>
            <p:nvPr/>
          </p:nvSpPr>
          <p:spPr bwMode="auto">
            <a:xfrm>
              <a:off x="2743200" y="2743200"/>
              <a:ext cx="990600" cy="990600"/>
            </a:xfrm>
            <a:prstGeom prst="rtTriangle">
              <a:avLst/>
            </a:prstGeom>
            <a:ln w="28575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Cambria" pitchFamily="18" charset="0"/>
              </a:endParaRPr>
            </a:p>
          </p:txBody>
        </p:sp>
        <p:sp>
          <p:nvSpPr>
            <p:cNvPr id="74" name="Right Triangle 73"/>
            <p:cNvSpPr/>
            <p:nvPr/>
          </p:nvSpPr>
          <p:spPr bwMode="auto">
            <a:xfrm rot="5400000">
              <a:off x="2743200" y="3810000"/>
              <a:ext cx="990600" cy="990600"/>
            </a:xfrm>
            <a:prstGeom prst="rtTriangle">
              <a:avLst/>
            </a:prstGeom>
            <a:ln w="28575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anchor="ctr"/>
            <a:lstStyle/>
            <a:p>
              <a:pPr algn="ctr">
                <a:defRPr/>
              </a:pPr>
              <a:endParaRPr lang="en-US" dirty="0">
                <a:latin typeface="Cambria" pitchFamily="18" charset="0"/>
              </a:endParaRPr>
            </a:p>
          </p:txBody>
        </p:sp>
        <p:sp>
          <p:nvSpPr>
            <p:cNvPr id="75" name="Right Triangle 74"/>
            <p:cNvSpPr/>
            <p:nvPr/>
          </p:nvSpPr>
          <p:spPr bwMode="auto">
            <a:xfrm rot="10800000">
              <a:off x="1676400" y="3810000"/>
              <a:ext cx="990600" cy="990600"/>
            </a:xfrm>
            <a:prstGeom prst="rtTriangle">
              <a:avLst/>
            </a:prstGeom>
            <a:ln w="28575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Cambria" pitchFamily="18" charset="0"/>
              </a:endParaRPr>
            </a:p>
          </p:txBody>
        </p:sp>
        <p:sp>
          <p:nvSpPr>
            <p:cNvPr id="76" name="Right Triangle 75"/>
            <p:cNvSpPr/>
            <p:nvPr/>
          </p:nvSpPr>
          <p:spPr bwMode="auto">
            <a:xfrm rot="5400000" flipH="1" flipV="1">
              <a:off x="1676400" y="2743200"/>
              <a:ext cx="990600" cy="990600"/>
            </a:xfrm>
            <a:prstGeom prst="rtTriangle">
              <a:avLst/>
            </a:prstGeom>
            <a:ln w="28575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none" anchor="ctr"/>
            <a:lstStyle/>
            <a:p>
              <a:pPr algn="ctr">
                <a:defRPr/>
              </a:pPr>
              <a:endParaRPr lang="en-US" dirty="0">
                <a:latin typeface="Cambria" pitchFamily="18" charset="0"/>
              </a:endParaRPr>
            </a:p>
          </p:txBody>
        </p:sp>
        <p:sp>
          <p:nvSpPr>
            <p:cNvPr id="42039" name="Rectangle 76"/>
            <p:cNvSpPr>
              <a:spLocks noChangeArrowheads="1"/>
            </p:cNvSpPr>
            <p:nvPr/>
          </p:nvSpPr>
          <p:spPr bwMode="auto">
            <a:xfrm>
              <a:off x="2743200" y="38862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42040" name="Rectangle 77"/>
            <p:cNvSpPr>
              <a:spLocks noChangeArrowheads="1"/>
            </p:cNvSpPr>
            <p:nvPr/>
          </p:nvSpPr>
          <p:spPr bwMode="auto">
            <a:xfrm>
              <a:off x="2743200" y="32004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42041" name="Rectangle 78"/>
            <p:cNvSpPr>
              <a:spLocks noChangeArrowheads="1"/>
            </p:cNvSpPr>
            <p:nvPr/>
          </p:nvSpPr>
          <p:spPr bwMode="auto">
            <a:xfrm>
              <a:off x="2057400" y="38862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42042" name="Rectangle 79"/>
            <p:cNvSpPr>
              <a:spLocks noChangeArrowheads="1"/>
            </p:cNvSpPr>
            <p:nvPr/>
          </p:nvSpPr>
          <p:spPr bwMode="auto">
            <a:xfrm>
              <a:off x="2057400" y="32004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2133600" y="3200400"/>
              <a:ext cx="1143000" cy="1066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8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" grpId="0"/>
      <p:bldP spid="3" grpId="0" build="p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1752600" y="5791200"/>
            <a:ext cx="30480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smtClean="0"/>
              <a:t>Mengelompokkan logika ‘1’ dg cara penggulungan.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3716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5400000">
            <a:off x="2590800" y="4572000"/>
            <a:ext cx="2209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36"/>
          <p:cNvGrpSpPr>
            <a:grpSpLocks/>
          </p:cNvGrpSpPr>
          <p:nvPr/>
        </p:nvGrpSpPr>
        <p:grpSpPr bwMode="auto">
          <a:xfrm flipH="1">
            <a:off x="3429000" y="5791200"/>
            <a:ext cx="663575" cy="468313"/>
            <a:chOff x="6616792" y="191037"/>
            <a:chExt cx="791130" cy="469005"/>
          </a:xfrm>
        </p:grpSpPr>
        <p:sp>
          <p:nvSpPr>
            <p:cNvPr id="43067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_</a:t>
              </a:r>
              <a:r>
                <a:rPr lang="en-US" sz="1400" b="1">
                  <a:solidFill>
                    <a:srgbClr val="C00000"/>
                  </a:solidFill>
                  <a:latin typeface="Cambria" panose="020405030504060302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3068" name="Rectangle 35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B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514600" y="5856288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16200000" flipH="1">
            <a:off x="3124200" y="53340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2286000" y="3048000"/>
            <a:ext cx="2743200" cy="2182813"/>
            <a:chOff x="2286000" y="3048000"/>
            <a:chExt cx="2743200" cy="2182969"/>
          </a:xfrm>
        </p:grpSpPr>
        <p:sp>
          <p:nvSpPr>
            <p:cNvPr id="56" name="Freeform 55"/>
            <p:cNvSpPr/>
            <p:nvPr/>
          </p:nvSpPr>
          <p:spPr>
            <a:xfrm>
              <a:off x="2286000" y="3048000"/>
              <a:ext cx="2743200" cy="582655"/>
            </a:xfrm>
            <a:custGeom>
              <a:avLst/>
              <a:gdLst>
                <a:gd name="connsiteX0" fmla="*/ 0 w 2060620"/>
                <a:gd name="connsiteY0" fmla="*/ 0 h 463639"/>
                <a:gd name="connsiteX1" fmla="*/ 0 w 2060620"/>
                <a:gd name="connsiteY1" fmla="*/ 463639 h 463639"/>
                <a:gd name="connsiteX2" fmla="*/ 2060620 w 2060620"/>
                <a:gd name="connsiteY2" fmla="*/ 463639 h 463639"/>
                <a:gd name="connsiteX3" fmla="*/ 2060620 w 2060620"/>
                <a:gd name="connsiteY3" fmla="*/ 0 h 463639"/>
                <a:gd name="connsiteX0" fmla="*/ 0 w 2133600"/>
                <a:gd name="connsiteY0" fmla="*/ 0 h 463639"/>
                <a:gd name="connsiteX1" fmla="*/ 0 w 2133600"/>
                <a:gd name="connsiteY1" fmla="*/ 463639 h 463639"/>
                <a:gd name="connsiteX2" fmla="*/ 2060620 w 2133600"/>
                <a:gd name="connsiteY2" fmla="*/ 463639 h 463639"/>
                <a:gd name="connsiteX3" fmla="*/ 2060620 w 2133600"/>
                <a:gd name="connsiteY3" fmla="*/ 0 h 463639"/>
                <a:gd name="connsiteX0" fmla="*/ 0 w 2133600"/>
                <a:gd name="connsiteY0" fmla="*/ 0 h 548425"/>
                <a:gd name="connsiteX1" fmla="*/ 0 w 2133600"/>
                <a:gd name="connsiteY1" fmla="*/ 463639 h 548425"/>
                <a:gd name="connsiteX2" fmla="*/ 2060620 w 2133600"/>
                <a:gd name="connsiteY2" fmla="*/ 463639 h 548425"/>
                <a:gd name="connsiteX3" fmla="*/ 2060620 w 2133600"/>
                <a:gd name="connsiteY3" fmla="*/ 0 h 548425"/>
                <a:gd name="connsiteX0" fmla="*/ 0 w 2133600"/>
                <a:gd name="connsiteY0" fmla="*/ 0 h 548425"/>
                <a:gd name="connsiteX1" fmla="*/ 0 w 2133600"/>
                <a:gd name="connsiteY1" fmla="*/ 463639 h 548425"/>
                <a:gd name="connsiteX2" fmla="*/ 2060620 w 2133600"/>
                <a:gd name="connsiteY2" fmla="*/ 463639 h 548425"/>
                <a:gd name="connsiteX3" fmla="*/ 2060620 w 2133600"/>
                <a:gd name="connsiteY3" fmla="*/ 0 h 548425"/>
                <a:gd name="connsiteX0" fmla="*/ 110544 w 2244144"/>
                <a:gd name="connsiteY0" fmla="*/ 0 h 548425"/>
                <a:gd name="connsiteX1" fmla="*/ 110544 w 2244144"/>
                <a:gd name="connsiteY1" fmla="*/ 463639 h 548425"/>
                <a:gd name="connsiteX2" fmla="*/ 2171164 w 2244144"/>
                <a:gd name="connsiteY2" fmla="*/ 463639 h 548425"/>
                <a:gd name="connsiteX3" fmla="*/ 2171164 w 2244144"/>
                <a:gd name="connsiteY3" fmla="*/ 0 h 548425"/>
                <a:gd name="connsiteX0" fmla="*/ 42930 w 2176530"/>
                <a:gd name="connsiteY0" fmla="*/ 0 h 548425"/>
                <a:gd name="connsiteX1" fmla="*/ 42930 w 2176530"/>
                <a:gd name="connsiteY1" fmla="*/ 463639 h 548425"/>
                <a:gd name="connsiteX2" fmla="*/ 2103550 w 2176530"/>
                <a:gd name="connsiteY2" fmla="*/ 463639 h 548425"/>
                <a:gd name="connsiteX3" fmla="*/ 2103550 w 2176530"/>
                <a:gd name="connsiteY3" fmla="*/ 0 h 548425"/>
                <a:gd name="connsiteX0" fmla="*/ 42930 w 2160431"/>
                <a:gd name="connsiteY0" fmla="*/ 0 h 548425"/>
                <a:gd name="connsiteX1" fmla="*/ 42930 w 2160431"/>
                <a:gd name="connsiteY1" fmla="*/ 463639 h 548425"/>
                <a:gd name="connsiteX2" fmla="*/ 2103550 w 2160431"/>
                <a:gd name="connsiteY2" fmla="*/ 463639 h 548425"/>
                <a:gd name="connsiteX3" fmla="*/ 2103550 w 2160431"/>
                <a:gd name="connsiteY3" fmla="*/ 0 h 548425"/>
                <a:gd name="connsiteX0" fmla="*/ 42930 w 2160431"/>
                <a:gd name="connsiteY0" fmla="*/ 0 h 582769"/>
                <a:gd name="connsiteX1" fmla="*/ 42930 w 2160431"/>
                <a:gd name="connsiteY1" fmla="*/ 463639 h 582769"/>
                <a:gd name="connsiteX2" fmla="*/ 2103550 w 2160431"/>
                <a:gd name="connsiteY2" fmla="*/ 463639 h 582769"/>
                <a:gd name="connsiteX3" fmla="*/ 2103550 w 2160431"/>
                <a:gd name="connsiteY3" fmla="*/ 0 h 582769"/>
                <a:gd name="connsiteX0" fmla="*/ 42930 w 2160431"/>
                <a:gd name="connsiteY0" fmla="*/ 0 h 582769"/>
                <a:gd name="connsiteX1" fmla="*/ 42930 w 2160431"/>
                <a:gd name="connsiteY1" fmla="*/ 463639 h 582769"/>
                <a:gd name="connsiteX2" fmla="*/ 2103550 w 2160431"/>
                <a:gd name="connsiteY2" fmla="*/ 463639 h 582769"/>
                <a:gd name="connsiteX3" fmla="*/ 2103550 w 2160431"/>
                <a:gd name="connsiteY3" fmla="*/ 0 h 58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431" h="582769">
                  <a:moveTo>
                    <a:pt x="42930" y="0"/>
                  </a:moveTo>
                  <a:cubicBezTo>
                    <a:pt x="42930" y="154546"/>
                    <a:pt x="0" y="203916"/>
                    <a:pt x="42930" y="463639"/>
                  </a:cubicBezTo>
                  <a:cubicBezTo>
                    <a:pt x="230747" y="569890"/>
                    <a:pt x="2083159" y="582769"/>
                    <a:pt x="2103550" y="463639"/>
                  </a:cubicBezTo>
                  <a:cubicBezTo>
                    <a:pt x="2160431" y="9659"/>
                    <a:pt x="2103550" y="154546"/>
                    <a:pt x="2103550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  <a:alpha val="38000"/>
              </a:schemeClr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V="1">
              <a:off x="2286000" y="4648314"/>
              <a:ext cx="2743200" cy="582655"/>
            </a:xfrm>
            <a:custGeom>
              <a:avLst/>
              <a:gdLst>
                <a:gd name="connsiteX0" fmla="*/ 0 w 2060620"/>
                <a:gd name="connsiteY0" fmla="*/ 0 h 463639"/>
                <a:gd name="connsiteX1" fmla="*/ 0 w 2060620"/>
                <a:gd name="connsiteY1" fmla="*/ 463639 h 463639"/>
                <a:gd name="connsiteX2" fmla="*/ 2060620 w 2060620"/>
                <a:gd name="connsiteY2" fmla="*/ 463639 h 463639"/>
                <a:gd name="connsiteX3" fmla="*/ 2060620 w 2060620"/>
                <a:gd name="connsiteY3" fmla="*/ 0 h 463639"/>
                <a:gd name="connsiteX0" fmla="*/ 0 w 2133600"/>
                <a:gd name="connsiteY0" fmla="*/ 0 h 463639"/>
                <a:gd name="connsiteX1" fmla="*/ 0 w 2133600"/>
                <a:gd name="connsiteY1" fmla="*/ 463639 h 463639"/>
                <a:gd name="connsiteX2" fmla="*/ 2060620 w 2133600"/>
                <a:gd name="connsiteY2" fmla="*/ 463639 h 463639"/>
                <a:gd name="connsiteX3" fmla="*/ 2060620 w 2133600"/>
                <a:gd name="connsiteY3" fmla="*/ 0 h 463639"/>
                <a:gd name="connsiteX0" fmla="*/ 0 w 2133600"/>
                <a:gd name="connsiteY0" fmla="*/ 0 h 548425"/>
                <a:gd name="connsiteX1" fmla="*/ 0 w 2133600"/>
                <a:gd name="connsiteY1" fmla="*/ 463639 h 548425"/>
                <a:gd name="connsiteX2" fmla="*/ 2060620 w 2133600"/>
                <a:gd name="connsiteY2" fmla="*/ 463639 h 548425"/>
                <a:gd name="connsiteX3" fmla="*/ 2060620 w 2133600"/>
                <a:gd name="connsiteY3" fmla="*/ 0 h 548425"/>
                <a:gd name="connsiteX0" fmla="*/ 0 w 2133600"/>
                <a:gd name="connsiteY0" fmla="*/ 0 h 548425"/>
                <a:gd name="connsiteX1" fmla="*/ 0 w 2133600"/>
                <a:gd name="connsiteY1" fmla="*/ 463639 h 548425"/>
                <a:gd name="connsiteX2" fmla="*/ 2060620 w 2133600"/>
                <a:gd name="connsiteY2" fmla="*/ 463639 h 548425"/>
                <a:gd name="connsiteX3" fmla="*/ 2060620 w 2133600"/>
                <a:gd name="connsiteY3" fmla="*/ 0 h 548425"/>
                <a:gd name="connsiteX0" fmla="*/ 110544 w 2244144"/>
                <a:gd name="connsiteY0" fmla="*/ 0 h 548425"/>
                <a:gd name="connsiteX1" fmla="*/ 110544 w 2244144"/>
                <a:gd name="connsiteY1" fmla="*/ 463639 h 548425"/>
                <a:gd name="connsiteX2" fmla="*/ 2171164 w 2244144"/>
                <a:gd name="connsiteY2" fmla="*/ 463639 h 548425"/>
                <a:gd name="connsiteX3" fmla="*/ 2171164 w 2244144"/>
                <a:gd name="connsiteY3" fmla="*/ 0 h 548425"/>
                <a:gd name="connsiteX0" fmla="*/ 42930 w 2176530"/>
                <a:gd name="connsiteY0" fmla="*/ 0 h 548425"/>
                <a:gd name="connsiteX1" fmla="*/ 42930 w 2176530"/>
                <a:gd name="connsiteY1" fmla="*/ 463639 h 548425"/>
                <a:gd name="connsiteX2" fmla="*/ 2103550 w 2176530"/>
                <a:gd name="connsiteY2" fmla="*/ 463639 h 548425"/>
                <a:gd name="connsiteX3" fmla="*/ 2103550 w 2176530"/>
                <a:gd name="connsiteY3" fmla="*/ 0 h 548425"/>
                <a:gd name="connsiteX0" fmla="*/ 42930 w 2160431"/>
                <a:gd name="connsiteY0" fmla="*/ 0 h 548425"/>
                <a:gd name="connsiteX1" fmla="*/ 42930 w 2160431"/>
                <a:gd name="connsiteY1" fmla="*/ 463639 h 548425"/>
                <a:gd name="connsiteX2" fmla="*/ 2103550 w 2160431"/>
                <a:gd name="connsiteY2" fmla="*/ 463639 h 548425"/>
                <a:gd name="connsiteX3" fmla="*/ 2103550 w 2160431"/>
                <a:gd name="connsiteY3" fmla="*/ 0 h 548425"/>
                <a:gd name="connsiteX0" fmla="*/ 42930 w 2160431"/>
                <a:gd name="connsiteY0" fmla="*/ 0 h 582769"/>
                <a:gd name="connsiteX1" fmla="*/ 42930 w 2160431"/>
                <a:gd name="connsiteY1" fmla="*/ 463639 h 582769"/>
                <a:gd name="connsiteX2" fmla="*/ 2103550 w 2160431"/>
                <a:gd name="connsiteY2" fmla="*/ 463639 h 582769"/>
                <a:gd name="connsiteX3" fmla="*/ 2103550 w 2160431"/>
                <a:gd name="connsiteY3" fmla="*/ 0 h 582769"/>
                <a:gd name="connsiteX0" fmla="*/ 42930 w 2160431"/>
                <a:gd name="connsiteY0" fmla="*/ 0 h 582769"/>
                <a:gd name="connsiteX1" fmla="*/ 42930 w 2160431"/>
                <a:gd name="connsiteY1" fmla="*/ 463639 h 582769"/>
                <a:gd name="connsiteX2" fmla="*/ 2103550 w 2160431"/>
                <a:gd name="connsiteY2" fmla="*/ 463639 h 582769"/>
                <a:gd name="connsiteX3" fmla="*/ 2103550 w 2160431"/>
                <a:gd name="connsiteY3" fmla="*/ 0 h 58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431" h="582769">
                  <a:moveTo>
                    <a:pt x="42930" y="0"/>
                  </a:moveTo>
                  <a:cubicBezTo>
                    <a:pt x="42930" y="154546"/>
                    <a:pt x="0" y="203916"/>
                    <a:pt x="42930" y="463639"/>
                  </a:cubicBezTo>
                  <a:cubicBezTo>
                    <a:pt x="230747" y="569890"/>
                    <a:pt x="2083159" y="582769"/>
                    <a:pt x="2103550" y="463639"/>
                  </a:cubicBezTo>
                  <a:cubicBezTo>
                    <a:pt x="2160431" y="9659"/>
                    <a:pt x="2103550" y="154546"/>
                    <a:pt x="2103550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  <a:alpha val="38000"/>
              </a:schemeClr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019800" y="3429000"/>
            <a:ext cx="2438400" cy="1447800"/>
            <a:chOff x="5029200" y="2895600"/>
            <a:chExt cx="2438400" cy="14478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029200" y="2895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029200" y="3657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638800" y="2895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638800" y="3657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48400" y="2895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248400" y="3657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858000" y="2895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858000" y="3657600"/>
              <a:ext cx="6096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mbria" pitchFamily="18" charset="0"/>
                </a:rPr>
                <a:t>1</a:t>
              </a: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5181600" y="3048000"/>
              <a:ext cx="2209800" cy="1143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8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" grpId="0"/>
      <p:bldP spid="3" grpId="0" build="p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3200400" y="5791200"/>
            <a:ext cx="35814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Redundant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smtClean="0"/>
              <a:t>Kelompok berlebih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3622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4114800" y="3733800"/>
            <a:ext cx="1143000" cy="3810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200400" y="4216400"/>
            <a:ext cx="1295400" cy="3810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3695700" y="4838700"/>
            <a:ext cx="1143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36"/>
          <p:cNvGrpSpPr>
            <a:grpSpLocks/>
          </p:cNvGrpSpPr>
          <p:nvPr/>
        </p:nvGrpSpPr>
        <p:grpSpPr bwMode="auto">
          <a:xfrm flipH="1">
            <a:off x="4441825" y="5791200"/>
            <a:ext cx="663575" cy="468313"/>
            <a:chOff x="6616792" y="191037"/>
            <a:chExt cx="791130" cy="469005"/>
          </a:xfrm>
        </p:grpSpPr>
        <p:sp>
          <p:nvSpPr>
            <p:cNvPr id="44094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   </a:t>
              </a:r>
              <a:r>
                <a:rPr lang="en-US" sz="1400" b="1">
                  <a:solidFill>
                    <a:srgbClr val="C00000"/>
                  </a:solidFill>
                  <a:latin typeface="Cambria" panose="02040503050406030204" pitchFamily="18" charset="0"/>
                </a:rPr>
                <a:t>  </a:t>
              </a:r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_</a:t>
              </a: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4095" name="Rectangle 35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ABC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16200000" flipH="1">
            <a:off x="4800600" y="4419600"/>
            <a:ext cx="1676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338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8006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3962400" y="3733800"/>
            <a:ext cx="457200" cy="8382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4114800" y="4419600"/>
            <a:ext cx="15240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5626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+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 flipH="1">
            <a:off x="5889625" y="5791200"/>
            <a:ext cx="663575" cy="468313"/>
            <a:chOff x="6616792" y="191037"/>
            <a:chExt cx="791130" cy="469005"/>
          </a:xfrm>
        </p:grpSpPr>
        <p:sp>
          <p:nvSpPr>
            <p:cNvPr id="44092" name="Rectangle 49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_ </a:t>
              </a: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4093" name="Rectangle 50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ABD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 flipH="1">
            <a:off x="5203825" y="5791200"/>
            <a:ext cx="663575" cy="468313"/>
            <a:chOff x="6616792" y="191037"/>
            <a:chExt cx="791130" cy="469005"/>
          </a:xfrm>
        </p:grpSpPr>
        <p:sp>
          <p:nvSpPr>
            <p:cNvPr id="44090" name="Rectangle 52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  _</a:t>
              </a:r>
            </a:p>
            <a:p>
              <a:pPr eaLnBrk="1" hangingPunct="1"/>
              <a:endParaRPr lang="en-US" sz="2000" b="1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4091" name="Rectangle 53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BCD</a:t>
              </a:r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4000500" y="3733800"/>
            <a:ext cx="457200" cy="838200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5181600" y="5715000"/>
            <a:ext cx="533400" cy="762000"/>
            <a:chOff x="5181600" y="5715000"/>
            <a:chExt cx="533401" cy="762000"/>
          </a:xfrm>
        </p:grpSpPr>
        <p:cxnSp>
          <p:nvCxnSpPr>
            <p:cNvPr id="57" name="Straight Connector 56"/>
            <p:cNvCxnSpPr/>
            <p:nvPr/>
          </p:nvCxnSpPr>
          <p:spPr>
            <a:xfrm rot="5400000" flipH="1" flipV="1">
              <a:off x="5067301" y="5829300"/>
              <a:ext cx="762000" cy="5334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V="1">
              <a:off x="5105401" y="5867400"/>
              <a:ext cx="762000" cy="4572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" grpId="0"/>
      <p:bldP spid="3" grpId="0" build="p"/>
      <p:bldP spid="28" grpId="0" animBg="1"/>
      <p:bldP spid="29" grpId="0" animBg="1"/>
      <p:bldP spid="64" grpId="0"/>
      <p:bldP spid="68" grpId="0"/>
      <p:bldP spid="41" grpId="0" animBg="1"/>
      <p:bldP spid="41" grpId="1" animBg="1"/>
      <p:bldP spid="48" grpId="0"/>
      <p:bldP spid="55" grpId="0" animBg="1"/>
      <p:bldP spid="5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3276600" y="5791200"/>
            <a:ext cx="2133600" cy="60960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care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3622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x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x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x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x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O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x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x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4800600" y="3276600"/>
            <a:ext cx="1143000" cy="1752600"/>
          </a:xfrm>
          <a:prstGeom prst="round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 flipH="1">
            <a:off x="4441825" y="5791200"/>
            <a:ext cx="663575" cy="468313"/>
            <a:chOff x="6616792" y="191037"/>
            <a:chExt cx="791130" cy="469005"/>
          </a:xfrm>
        </p:grpSpPr>
        <p:sp>
          <p:nvSpPr>
            <p:cNvPr id="45101" name="Rectangle 34"/>
            <p:cNvSpPr>
              <a:spLocks noChangeArrowheads="1"/>
            </p:cNvSpPr>
            <p:nvPr/>
          </p:nvSpPr>
          <p:spPr bwMode="auto">
            <a:xfrm>
              <a:off x="6616792" y="191037"/>
              <a:ext cx="79113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C00000"/>
                  </a:solidFill>
                  <a:latin typeface="Cambria" panose="02040503050406030204" pitchFamily="18" charset="0"/>
                </a:rPr>
                <a:t>   </a:t>
              </a:r>
            </a:p>
          </p:txBody>
        </p:sp>
        <p:sp>
          <p:nvSpPr>
            <p:cNvPr id="45102" name="Rectangle 35"/>
            <p:cNvSpPr>
              <a:spLocks noChangeArrowheads="1"/>
            </p:cNvSpPr>
            <p:nvPr/>
          </p:nvSpPr>
          <p:spPr bwMode="auto">
            <a:xfrm>
              <a:off x="6768926" y="279042"/>
              <a:ext cx="63535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C00000"/>
                  </a:solidFill>
                  <a:latin typeface="Cambria" panose="02040503050406030204" pitchFamily="18" charset="0"/>
                </a:rPr>
                <a:t>C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4038600" y="4495800"/>
            <a:ext cx="1600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33800" y="5867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>
                <a:latin typeface="Cambria" panose="02040503050406030204" pitchFamily="18" charset="0"/>
              </a:rPr>
              <a:t>F    =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" grpId="0"/>
      <p:bldP spid="28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Konklusi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‘1’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err="1" smtClean="0"/>
              <a:t>minterm</a:t>
            </a:r>
            <a:r>
              <a:rPr lang="en-US" dirty="0" smtClean="0"/>
              <a:t> dg </a:t>
            </a:r>
            <a:r>
              <a:rPr lang="en-US" dirty="0" err="1" smtClean="0"/>
              <a:t>nilai</a:t>
            </a:r>
            <a:r>
              <a:rPr lang="en-US" dirty="0" smtClean="0"/>
              <a:t> ‘1’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. </a:t>
            </a:r>
            <a:r>
              <a:rPr lang="nb-NO" dirty="0" smtClean="0"/>
              <a:t>Selanjutnya yang bernilai ‘0’</a:t>
            </a:r>
            <a:r>
              <a:rPr lang="id-ID" dirty="0" smtClean="0"/>
              <a:t>,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lingkari oktet, quad dan pairs. Ingat roll dan overlap untuk memperluas pengelompokan</a:t>
            </a:r>
            <a:r>
              <a:rPr lang="id-ID" dirty="0" smtClean="0"/>
              <a:t>,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jika ada sisa bernilai ‘1’ lingkari</a:t>
            </a:r>
            <a:r>
              <a:rPr lang="id-ID" dirty="0" smtClean="0"/>
              <a:t>,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id-ID" dirty="0" smtClean="0"/>
              <a:t>,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tuliskan </a:t>
            </a:r>
            <a:r>
              <a:rPr lang="id-ID" dirty="0" smtClean="0"/>
              <a:t>ekspresi </a:t>
            </a:r>
            <a:r>
              <a:rPr lang="nb-NO" dirty="0" smtClean="0"/>
              <a:t>Boolean </a:t>
            </a:r>
            <a:r>
              <a:rPr lang="id-ID" dirty="0" smtClean="0"/>
              <a:t>dalam bentuk SOP </a:t>
            </a:r>
            <a:r>
              <a:rPr lang="nb-NO" dirty="0" smtClean="0"/>
              <a:t>dengan meng OR kan perkalian</a:t>
            </a:r>
            <a:r>
              <a:rPr lang="id-ID" dirty="0"/>
              <a:t> (</a:t>
            </a:r>
            <a:r>
              <a:rPr lang="id-ID" dirty="0" smtClean="0"/>
              <a:t>product term</a:t>
            </a:r>
            <a:r>
              <a:rPr lang="id-ID" dirty="0"/>
              <a:t>)</a:t>
            </a:r>
            <a:r>
              <a:rPr lang="nb-NO" dirty="0" smtClean="0"/>
              <a:t> dari kelompok lingkaran</a:t>
            </a:r>
            <a:r>
              <a:rPr lang="id-ID" dirty="0"/>
              <a:t>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Pendahuluan</a:t>
            </a:r>
            <a:endParaRPr lang="en-US" dirty="0" smtClean="0"/>
          </a:p>
        </p:txBody>
      </p:sp>
      <p:sp>
        <p:nvSpPr>
          <p:cNvPr id="22531" name="Content Placeholder 25"/>
          <p:cNvSpPr>
            <a:spLocks noGrp="1"/>
          </p:cNvSpPr>
          <p:nvPr>
            <p:ph idx="1"/>
          </p:nvPr>
        </p:nvSpPr>
        <p:spPr>
          <a:xfrm>
            <a:off x="822959" y="1845734"/>
            <a:ext cx="8168641" cy="4023360"/>
          </a:xfrm>
        </p:spPr>
        <p:txBody>
          <a:bodyPr>
            <a:normAutofit/>
          </a:bodyPr>
          <a:lstStyle/>
          <a:p>
            <a:endParaRPr lang="id-ID" sz="2400" dirty="0" smtClean="0"/>
          </a:p>
          <a:p>
            <a:r>
              <a:rPr lang="id-ID" sz="2400" dirty="0" smtClean="0"/>
              <a:t>Kita ketahui  terdapat dua  bentuk ekspresi Boolean yaitu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i="1" dirty="0" smtClean="0"/>
              <a:t>  </a:t>
            </a:r>
            <a:r>
              <a:rPr lang="es-ES_tradnl" sz="2400" i="1" dirty="0" smtClean="0"/>
              <a:t>Sum of </a:t>
            </a:r>
            <a:r>
              <a:rPr lang="es-ES_tradnl" sz="2400" i="1" dirty="0" err="1" smtClean="0"/>
              <a:t>Product</a:t>
            </a:r>
            <a:r>
              <a:rPr lang="es-ES_tradnl" sz="2400" dirty="0" smtClean="0"/>
              <a:t> (SOP)</a:t>
            </a:r>
            <a:r>
              <a:rPr lang="id-ID" sz="2400" dirty="0" smtClean="0"/>
              <a:t> atau persamaan</a:t>
            </a:r>
            <a:r>
              <a:rPr lang="es-ES_tradnl" sz="2400" dirty="0" smtClean="0"/>
              <a:t> </a:t>
            </a:r>
            <a:r>
              <a:rPr lang="es-ES_tradnl" sz="2400" b="1" dirty="0" smtClean="0"/>
              <a:t>‘</a:t>
            </a:r>
            <a:r>
              <a:rPr lang="es-ES_tradnl" sz="2400" b="1" dirty="0" err="1" smtClean="0"/>
              <a:t>minterm</a:t>
            </a:r>
            <a:r>
              <a:rPr lang="es-ES_tradnl" sz="2400" b="1" dirty="0" smtClean="0"/>
              <a:t>’</a:t>
            </a:r>
            <a:endParaRPr lang="id-ID" sz="2400" b="1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s-ES_tradnl" sz="2400" i="1" dirty="0" err="1"/>
              <a:t>Product</a:t>
            </a:r>
            <a:r>
              <a:rPr lang="es-ES_tradnl" sz="2400" i="1" dirty="0"/>
              <a:t> of Sum</a:t>
            </a:r>
            <a:r>
              <a:rPr lang="es-ES_tradnl" sz="2400" dirty="0"/>
              <a:t> (POS</a:t>
            </a:r>
            <a:r>
              <a:rPr lang="es-ES_tradnl" sz="2400" dirty="0" smtClean="0"/>
              <a:t>)</a:t>
            </a:r>
            <a:r>
              <a:rPr lang="id-ID" sz="2400" dirty="0" smtClean="0"/>
              <a:t> atau persamaan </a:t>
            </a:r>
            <a:r>
              <a:rPr lang="es-ES_tradnl" sz="2400" b="1" dirty="0" smtClean="0"/>
              <a:t>‘</a:t>
            </a:r>
            <a:r>
              <a:rPr lang="es-ES_tradnl" sz="2400" b="1" dirty="0" err="1"/>
              <a:t>maksterm</a:t>
            </a:r>
            <a:r>
              <a:rPr lang="es-ES_tradnl" sz="2400" b="1" dirty="0" smtClean="0"/>
              <a:t>’</a:t>
            </a:r>
            <a:endParaRPr lang="es-ES_tradnl" sz="2400" dirty="0"/>
          </a:p>
          <a:p>
            <a:endParaRPr lang="id-ID" sz="2400" b="1" dirty="0" smtClean="0"/>
          </a:p>
          <a:p>
            <a:endParaRPr lang="es-ES_tradnl" sz="24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le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67"/>
          <a:stretch/>
        </p:blipFill>
        <p:spPr>
          <a:xfrm>
            <a:off x="3124200" y="1371600"/>
            <a:ext cx="2510528" cy="3273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229600" cy="1828800"/>
          </a:xfrm>
          <a:ln>
            <a:miter lim="800000"/>
            <a:headEnd/>
            <a:tailEnd/>
          </a:ln>
          <a:scene3d>
            <a:camera prst="isometricOffAxis1Right"/>
            <a:lightRig rig="sunset" dir="t"/>
          </a:scene3d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9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SELESAI</a:t>
            </a:r>
            <a:endParaRPr lang="en-US" sz="9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Peta Karnaugh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438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id-ID" dirty="0" smtClean="0"/>
              <a:t>Metoda peta Karnaugh dihasilkan oleh Maurice Karnaugh tahun 1953 untuk menyederhanakan rangkaian logika.</a:t>
            </a:r>
          </a:p>
          <a:p>
            <a:pPr marL="355600" indent="-3556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id-ID" dirty="0" smtClean="0"/>
              <a:t>Metoda Peta Karnaugh akan dihasilkan rangkaian yang sederhana, berbeda dengan menggunakan teorema Boolean yang memerlukan kecerdikan dalam penyederhanaannya.</a:t>
            </a:r>
          </a:p>
          <a:p>
            <a:pPr marL="355600" indent="-3556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id-ID" dirty="0" smtClean="0"/>
              <a:t>Metoda Peta Karnaugh akan menghasilkan ekspresi dalam bentuk SOP.</a:t>
            </a:r>
          </a:p>
          <a:p>
            <a:pPr marL="355600" indent="-3556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id-ID" dirty="0" smtClean="0"/>
              <a:t>sel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723900" lvl="1" indent="-368300">
              <a:tabLst>
                <a:tab pos="723900" algn="l"/>
              </a:tabLst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4 </a:t>
            </a:r>
            <a:r>
              <a:rPr lang="id-ID" dirty="0" smtClean="0">
                <a:sym typeface="Wingdings" panose="05000000000000000000" pitchFamily="2" charset="2"/>
              </a:rPr>
              <a:t>sel</a:t>
            </a:r>
            <a:endParaRPr lang="en-US" dirty="0" smtClean="0"/>
          </a:p>
          <a:p>
            <a:pPr marL="723900" lvl="1" indent="-368300">
              <a:tabLst>
                <a:tab pos="723900" algn="l"/>
              </a:tabLst>
            </a:pP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8 </a:t>
            </a:r>
            <a:r>
              <a:rPr lang="id-ID" dirty="0" smtClean="0">
                <a:sym typeface="Wingdings" panose="05000000000000000000" pitchFamily="2" charset="2"/>
              </a:rPr>
              <a:t>sel</a:t>
            </a:r>
            <a:endParaRPr lang="en-US" dirty="0" smtClean="0"/>
          </a:p>
          <a:p>
            <a:pPr marL="723900" lvl="1" indent="-368300">
              <a:tabLst>
                <a:tab pos="723900" algn="l"/>
              </a:tabLst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16 </a:t>
            </a:r>
            <a:r>
              <a:rPr lang="id-ID" dirty="0" smtClean="0">
                <a:sym typeface="Wingdings" panose="05000000000000000000" pitchFamily="2" charset="2"/>
              </a:rPr>
              <a:t>sel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dirty="0" smtClean="0"/>
              <a:t>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Dua variabel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9483"/>
              </p:ext>
            </p:extLst>
          </p:nvPr>
        </p:nvGraphicFramePr>
        <p:xfrm>
          <a:off x="5334000" y="2895600"/>
          <a:ext cx="2255838" cy="156527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85897"/>
                <a:gridCol w="838318"/>
                <a:gridCol w="731623"/>
              </a:tblGrid>
              <a:tr h="57935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 B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</a:t>
                      </a:r>
                    </a:p>
                  </a:txBody>
                  <a:tcPr marL="91453" marR="91453" marT="45739" marB="457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9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9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47643"/>
              </p:ext>
            </p:extLst>
          </p:nvPr>
        </p:nvGraphicFramePr>
        <p:xfrm>
          <a:off x="990600" y="26670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A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B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F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766" name="Rectangle 5"/>
          <p:cNvSpPr>
            <a:spLocks noChangeArrowheads="1"/>
          </p:cNvSpPr>
          <p:nvPr/>
        </p:nvSpPr>
        <p:spPr bwMode="auto">
          <a:xfrm>
            <a:off x="762000" y="2133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Tabel Kebenaran 2 variabel</a:t>
            </a:r>
          </a:p>
        </p:txBody>
      </p:sp>
      <p:sp>
        <p:nvSpPr>
          <p:cNvPr id="30767" name="Rectangle 6"/>
          <p:cNvSpPr>
            <a:spLocks noChangeArrowheads="1"/>
          </p:cNvSpPr>
          <p:nvPr/>
        </p:nvSpPr>
        <p:spPr bwMode="auto">
          <a:xfrm>
            <a:off x="4953000" y="2209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K-Map 2 variabel</a:t>
            </a:r>
          </a:p>
        </p:txBody>
      </p:sp>
      <p:grpSp>
        <p:nvGrpSpPr>
          <p:cNvPr id="30768" name="Group 10"/>
          <p:cNvGrpSpPr>
            <a:grpSpLocks/>
          </p:cNvGrpSpPr>
          <p:nvPr/>
        </p:nvGrpSpPr>
        <p:grpSpPr bwMode="auto">
          <a:xfrm>
            <a:off x="6172200" y="2578100"/>
            <a:ext cx="533400" cy="584200"/>
            <a:chOff x="7924800" y="3911958"/>
            <a:chExt cx="533400" cy="583842"/>
          </a:xfrm>
        </p:grpSpPr>
        <p:sp>
          <p:nvSpPr>
            <p:cNvPr id="30774" name="Rectangle 11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0775" name="Rectangle 12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sp>
        <p:nvSpPr>
          <p:cNvPr id="30769" name="Rectangle 13"/>
          <p:cNvSpPr>
            <a:spLocks noChangeArrowheads="1"/>
          </p:cNvSpPr>
          <p:nvPr/>
        </p:nvSpPr>
        <p:spPr bwMode="auto">
          <a:xfrm>
            <a:off x="6985000" y="28067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30770" name="Rectangle 14"/>
          <p:cNvSpPr>
            <a:spLocks noChangeArrowheads="1"/>
          </p:cNvSpPr>
          <p:nvPr/>
        </p:nvSpPr>
        <p:spPr bwMode="auto">
          <a:xfrm>
            <a:off x="7848600" y="4038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grpSp>
        <p:nvGrpSpPr>
          <p:cNvPr id="30771" name="Group 15"/>
          <p:cNvGrpSpPr>
            <a:grpSpLocks/>
          </p:cNvGrpSpPr>
          <p:nvPr/>
        </p:nvGrpSpPr>
        <p:grpSpPr bwMode="auto">
          <a:xfrm>
            <a:off x="7772400" y="3302000"/>
            <a:ext cx="533400" cy="584200"/>
            <a:chOff x="7924800" y="3911958"/>
            <a:chExt cx="533400" cy="583842"/>
          </a:xfrm>
        </p:grpSpPr>
        <p:sp>
          <p:nvSpPr>
            <p:cNvPr id="30772" name="Rectangle 16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0773" name="Rectangle 17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Dua variabel</a:t>
            </a:r>
          </a:p>
        </p:txBody>
      </p:sp>
      <p:sp>
        <p:nvSpPr>
          <p:cNvPr id="31776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6670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1773" name="Rectangle 5"/>
          <p:cNvSpPr>
            <a:spLocks noChangeArrowheads="1"/>
          </p:cNvSpPr>
          <p:nvPr/>
        </p:nvSpPr>
        <p:spPr bwMode="auto">
          <a:xfrm>
            <a:off x="762000" y="2133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Tabel Kebenaran 2 variabel</a:t>
            </a:r>
          </a:p>
        </p:txBody>
      </p:sp>
      <p:sp>
        <p:nvSpPr>
          <p:cNvPr id="31774" name="Rectangle 6"/>
          <p:cNvSpPr>
            <a:spLocks noChangeArrowheads="1"/>
          </p:cNvSpPr>
          <p:nvPr/>
        </p:nvSpPr>
        <p:spPr bwMode="auto">
          <a:xfrm>
            <a:off x="4953000" y="2209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K-Map 2 variabel</a:t>
            </a:r>
          </a:p>
        </p:txBody>
      </p:sp>
      <p:sp>
        <p:nvSpPr>
          <p:cNvPr id="31775" name="Rectangle 7"/>
          <p:cNvSpPr>
            <a:spLocks noChangeArrowheads="1"/>
          </p:cNvSpPr>
          <p:nvPr/>
        </p:nvSpPr>
        <p:spPr bwMode="auto">
          <a:xfrm>
            <a:off x="4876800" y="4953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Persamaan sederhana yang didapat ?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334000" y="2895600"/>
          <a:ext cx="2255838" cy="156527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85897"/>
                <a:gridCol w="838318"/>
                <a:gridCol w="731623"/>
              </a:tblGrid>
              <a:tr h="57935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 B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</a:t>
                      </a:r>
                    </a:p>
                  </a:txBody>
                  <a:tcPr marL="91453" marR="91453" marT="45739" marB="4573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9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i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0" i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9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i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0" i="0" dirty="0">
                        <a:latin typeface="Cambria" pitchFamily="18" charset="0"/>
                      </a:endParaRPr>
                    </a:p>
                  </a:txBody>
                  <a:tcPr marL="91453" marR="91453" marT="45739" marB="457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94" name="Rectangle 10"/>
          <p:cNvSpPr>
            <a:spLocks noChangeArrowheads="1"/>
          </p:cNvSpPr>
          <p:nvPr/>
        </p:nvSpPr>
        <p:spPr bwMode="auto">
          <a:xfrm>
            <a:off x="6985000" y="28067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31795" name="Rectangle 11"/>
          <p:cNvSpPr>
            <a:spLocks noChangeArrowheads="1"/>
          </p:cNvSpPr>
          <p:nvPr/>
        </p:nvSpPr>
        <p:spPr bwMode="auto">
          <a:xfrm>
            <a:off x="7848600" y="4038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grpSp>
        <p:nvGrpSpPr>
          <p:cNvPr id="31796" name="Group 12"/>
          <p:cNvGrpSpPr>
            <a:grpSpLocks/>
          </p:cNvGrpSpPr>
          <p:nvPr/>
        </p:nvGrpSpPr>
        <p:grpSpPr bwMode="auto">
          <a:xfrm>
            <a:off x="7772400" y="3302000"/>
            <a:ext cx="533400" cy="584200"/>
            <a:chOff x="7924800" y="3911958"/>
            <a:chExt cx="533400" cy="583842"/>
          </a:xfrm>
        </p:grpSpPr>
        <p:sp>
          <p:nvSpPr>
            <p:cNvPr id="31797" name="Rectangle 13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1798" name="Rectangle 14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Tiga variabel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667000"/>
          <a:ext cx="28194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6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181600" y="2971800"/>
          <a:ext cx="21336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09600"/>
                <a:gridCol w="762000"/>
                <a:gridCol w="76200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848" name="Rectangle 7"/>
          <p:cNvSpPr>
            <a:spLocks noChangeArrowheads="1"/>
          </p:cNvSpPr>
          <p:nvPr/>
        </p:nvSpPr>
        <p:spPr bwMode="auto">
          <a:xfrm>
            <a:off x="762000" y="2133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Tabel Kebenaran 3 variabel</a:t>
            </a:r>
          </a:p>
        </p:txBody>
      </p:sp>
      <p:sp>
        <p:nvSpPr>
          <p:cNvPr id="32849" name="Rectangle 8"/>
          <p:cNvSpPr>
            <a:spLocks noChangeArrowheads="1"/>
          </p:cNvSpPr>
          <p:nvPr/>
        </p:nvSpPr>
        <p:spPr bwMode="auto">
          <a:xfrm>
            <a:off x="4953000" y="2209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K-Map 3 variabel</a:t>
            </a:r>
          </a:p>
        </p:txBody>
      </p:sp>
      <p:grpSp>
        <p:nvGrpSpPr>
          <p:cNvPr id="32850" name="Group 9"/>
          <p:cNvGrpSpPr>
            <a:grpSpLocks/>
          </p:cNvGrpSpPr>
          <p:nvPr/>
        </p:nvGrpSpPr>
        <p:grpSpPr bwMode="auto">
          <a:xfrm>
            <a:off x="7696200" y="3581400"/>
            <a:ext cx="533400" cy="584200"/>
            <a:chOff x="7924800" y="3911958"/>
            <a:chExt cx="533400" cy="583842"/>
          </a:xfrm>
        </p:grpSpPr>
        <p:sp>
          <p:nvSpPr>
            <p:cNvPr id="32866" name="Rectangle 10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2867" name="Rectangle 11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7467600" y="3581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467600" y="4572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53" name="Rectangle 14"/>
          <p:cNvSpPr>
            <a:spLocks noChangeArrowheads="1"/>
          </p:cNvSpPr>
          <p:nvPr/>
        </p:nvSpPr>
        <p:spPr bwMode="auto">
          <a:xfrm>
            <a:off x="7772400" y="4800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16" name="Right Brace 15"/>
          <p:cNvSpPr/>
          <p:nvPr/>
        </p:nvSpPr>
        <p:spPr>
          <a:xfrm flipH="1">
            <a:off x="5029200" y="40386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55" name="Rectangle 16"/>
          <p:cNvSpPr>
            <a:spLocks noChangeArrowheads="1"/>
          </p:cNvSpPr>
          <p:nvPr/>
        </p:nvSpPr>
        <p:spPr bwMode="auto">
          <a:xfrm>
            <a:off x="4648200" y="42799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grpSp>
        <p:nvGrpSpPr>
          <p:cNvPr id="32856" name="Group 17"/>
          <p:cNvGrpSpPr>
            <a:grpSpLocks/>
          </p:cNvGrpSpPr>
          <p:nvPr/>
        </p:nvGrpSpPr>
        <p:grpSpPr bwMode="auto">
          <a:xfrm>
            <a:off x="4724400" y="3378200"/>
            <a:ext cx="533400" cy="584200"/>
            <a:chOff x="7924800" y="3911958"/>
            <a:chExt cx="533400" cy="583842"/>
          </a:xfrm>
        </p:grpSpPr>
        <p:sp>
          <p:nvSpPr>
            <p:cNvPr id="32864" name="Rectangle 18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2865" name="Rectangle 19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grpSp>
        <p:nvGrpSpPr>
          <p:cNvPr id="32857" name="Group 20"/>
          <p:cNvGrpSpPr>
            <a:grpSpLocks/>
          </p:cNvGrpSpPr>
          <p:nvPr/>
        </p:nvGrpSpPr>
        <p:grpSpPr bwMode="auto">
          <a:xfrm>
            <a:off x="4724400" y="4902200"/>
            <a:ext cx="533400" cy="584200"/>
            <a:chOff x="7924800" y="3911958"/>
            <a:chExt cx="533400" cy="583842"/>
          </a:xfrm>
        </p:grpSpPr>
        <p:sp>
          <p:nvSpPr>
            <p:cNvPr id="32862" name="Rectangle 21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2863" name="Rectangle 22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grpSp>
        <p:nvGrpSpPr>
          <p:cNvPr id="32858" name="Group 23"/>
          <p:cNvGrpSpPr>
            <a:grpSpLocks/>
          </p:cNvGrpSpPr>
          <p:nvPr/>
        </p:nvGrpSpPr>
        <p:grpSpPr bwMode="auto">
          <a:xfrm>
            <a:off x="5892800" y="2667000"/>
            <a:ext cx="533400" cy="584200"/>
            <a:chOff x="7924800" y="3911958"/>
            <a:chExt cx="533400" cy="583842"/>
          </a:xfrm>
        </p:grpSpPr>
        <p:sp>
          <p:nvSpPr>
            <p:cNvPr id="32860" name="Rectangle 24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2861" name="Rectangle 25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</p:grpSp>
      <p:sp>
        <p:nvSpPr>
          <p:cNvPr id="32859" name="Rectangle 26"/>
          <p:cNvSpPr>
            <a:spLocks noChangeArrowheads="1"/>
          </p:cNvSpPr>
          <p:nvPr/>
        </p:nvSpPr>
        <p:spPr bwMode="auto">
          <a:xfrm>
            <a:off x="6705600" y="2895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Tiga variabel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667000"/>
          <a:ext cx="28194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181600" y="2971800"/>
          <a:ext cx="2239962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654"/>
                <a:gridCol w="746654"/>
                <a:gridCol w="746654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   C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L="91427" marR="91427"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L="91427" marR="91427"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72" name="Rectangle 5"/>
          <p:cNvSpPr>
            <a:spLocks noChangeArrowheads="1"/>
          </p:cNvSpPr>
          <p:nvPr/>
        </p:nvSpPr>
        <p:spPr bwMode="auto">
          <a:xfrm>
            <a:off x="762000" y="2133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Tabel Kebenaran 3 variabel</a:t>
            </a:r>
          </a:p>
        </p:txBody>
      </p:sp>
      <p:sp>
        <p:nvSpPr>
          <p:cNvPr id="33873" name="Rectangle 7"/>
          <p:cNvSpPr>
            <a:spLocks noChangeArrowheads="1"/>
          </p:cNvSpPr>
          <p:nvPr/>
        </p:nvSpPr>
        <p:spPr bwMode="auto">
          <a:xfrm>
            <a:off x="4953000" y="2209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K-Map 3 variabel</a:t>
            </a:r>
          </a:p>
        </p:txBody>
      </p:sp>
      <p:sp>
        <p:nvSpPr>
          <p:cNvPr id="33874" name="Rectangle 8"/>
          <p:cNvSpPr>
            <a:spLocks noChangeArrowheads="1"/>
          </p:cNvSpPr>
          <p:nvPr/>
        </p:nvSpPr>
        <p:spPr bwMode="auto">
          <a:xfrm>
            <a:off x="4800600" y="5715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Persamaan sederhana yang didapat ?</a:t>
            </a:r>
          </a:p>
        </p:txBody>
      </p:sp>
      <p:grpSp>
        <p:nvGrpSpPr>
          <p:cNvPr id="33875" name="Group 9"/>
          <p:cNvGrpSpPr>
            <a:grpSpLocks/>
          </p:cNvGrpSpPr>
          <p:nvPr/>
        </p:nvGrpSpPr>
        <p:grpSpPr bwMode="auto">
          <a:xfrm>
            <a:off x="7696200" y="3581400"/>
            <a:ext cx="533400" cy="584200"/>
            <a:chOff x="7924800" y="3911958"/>
            <a:chExt cx="533400" cy="583842"/>
          </a:xfrm>
        </p:grpSpPr>
        <p:sp>
          <p:nvSpPr>
            <p:cNvPr id="33891" name="Rectangle 10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3892" name="Rectangle 11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7467600" y="3581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467600" y="4572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78" name="Rectangle 14"/>
          <p:cNvSpPr>
            <a:spLocks noChangeArrowheads="1"/>
          </p:cNvSpPr>
          <p:nvPr/>
        </p:nvSpPr>
        <p:spPr bwMode="auto">
          <a:xfrm>
            <a:off x="7772400" y="4800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16" name="Right Brace 15"/>
          <p:cNvSpPr/>
          <p:nvPr/>
        </p:nvSpPr>
        <p:spPr>
          <a:xfrm flipH="1">
            <a:off x="5029200" y="40386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80" name="Rectangle 16"/>
          <p:cNvSpPr>
            <a:spLocks noChangeArrowheads="1"/>
          </p:cNvSpPr>
          <p:nvPr/>
        </p:nvSpPr>
        <p:spPr bwMode="auto">
          <a:xfrm>
            <a:off x="4648200" y="42799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grpSp>
        <p:nvGrpSpPr>
          <p:cNvPr id="33881" name="Group 17"/>
          <p:cNvGrpSpPr>
            <a:grpSpLocks/>
          </p:cNvGrpSpPr>
          <p:nvPr/>
        </p:nvGrpSpPr>
        <p:grpSpPr bwMode="auto">
          <a:xfrm>
            <a:off x="4724400" y="3378200"/>
            <a:ext cx="533400" cy="584200"/>
            <a:chOff x="7924800" y="3911958"/>
            <a:chExt cx="533400" cy="583842"/>
          </a:xfrm>
        </p:grpSpPr>
        <p:sp>
          <p:nvSpPr>
            <p:cNvPr id="33889" name="Rectangle 18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3890" name="Rectangle 19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grpSp>
        <p:nvGrpSpPr>
          <p:cNvPr id="33882" name="Group 20"/>
          <p:cNvGrpSpPr>
            <a:grpSpLocks/>
          </p:cNvGrpSpPr>
          <p:nvPr/>
        </p:nvGrpSpPr>
        <p:grpSpPr bwMode="auto">
          <a:xfrm>
            <a:off x="4724400" y="4902200"/>
            <a:ext cx="533400" cy="584200"/>
            <a:chOff x="7924800" y="3911958"/>
            <a:chExt cx="533400" cy="583842"/>
          </a:xfrm>
        </p:grpSpPr>
        <p:sp>
          <p:nvSpPr>
            <p:cNvPr id="33887" name="Rectangle 21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3888" name="Rectangle 22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  <p:grpSp>
        <p:nvGrpSpPr>
          <p:cNvPr id="33883" name="Group 23"/>
          <p:cNvGrpSpPr>
            <a:grpSpLocks/>
          </p:cNvGrpSpPr>
          <p:nvPr/>
        </p:nvGrpSpPr>
        <p:grpSpPr bwMode="auto">
          <a:xfrm>
            <a:off x="5892800" y="2667000"/>
            <a:ext cx="533400" cy="584200"/>
            <a:chOff x="7924800" y="3911958"/>
            <a:chExt cx="533400" cy="583842"/>
          </a:xfrm>
        </p:grpSpPr>
        <p:sp>
          <p:nvSpPr>
            <p:cNvPr id="33885" name="Rectangle 24"/>
            <p:cNvSpPr>
              <a:spLocks noChangeArrowheads="1"/>
            </p:cNvSpPr>
            <p:nvPr/>
          </p:nvSpPr>
          <p:spPr bwMode="auto">
            <a:xfrm>
              <a:off x="7924800" y="39119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3886" name="Rectangle 25"/>
            <p:cNvSpPr>
              <a:spLocks noChangeArrowheads="1"/>
            </p:cNvSpPr>
            <p:nvPr/>
          </p:nvSpPr>
          <p:spPr bwMode="auto">
            <a:xfrm>
              <a:off x="7975242" y="41148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</p:grpSp>
      <p:sp>
        <p:nvSpPr>
          <p:cNvPr id="33884" name="Rectangle 26"/>
          <p:cNvSpPr>
            <a:spLocks noChangeArrowheads="1"/>
          </p:cNvSpPr>
          <p:nvPr/>
        </p:nvSpPr>
        <p:spPr bwMode="auto">
          <a:xfrm>
            <a:off x="6705600" y="2895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67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Empat variabel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244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990600"/>
          <a:ext cx="3200400" cy="569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1005840"/>
              </a:tblGrid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6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8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10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11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12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13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14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i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600" i="1" kern="1200" baseline="-250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15</a:t>
                      </a:r>
                      <a:endParaRPr lang="en-US" sz="1600" b="0" dirty="0" smtClean="0">
                        <a:latin typeface="Cambria" pitchFamily="18" charset="0"/>
                      </a:endParaRP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8534400" y="3200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967" name="Rectangle 8"/>
          <p:cNvSpPr>
            <a:spLocks noChangeArrowheads="1"/>
          </p:cNvSpPr>
          <p:nvPr/>
        </p:nvSpPr>
        <p:spPr bwMode="auto">
          <a:xfrm>
            <a:off x="8686800" y="4419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534400" y="4191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 flipH="1">
            <a:off x="4572000" y="37338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970" name="Rectangle 11"/>
          <p:cNvSpPr>
            <a:spLocks noChangeArrowheads="1"/>
          </p:cNvSpPr>
          <p:nvPr/>
        </p:nvSpPr>
        <p:spPr bwMode="auto">
          <a:xfrm>
            <a:off x="4191000" y="4000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6019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7543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973" name="Rectangle 14"/>
          <p:cNvSpPr>
            <a:spLocks noChangeArrowheads="1"/>
          </p:cNvSpPr>
          <p:nvPr/>
        </p:nvSpPr>
        <p:spPr bwMode="auto">
          <a:xfrm>
            <a:off x="7366000" y="5486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6" name="Right Brace 15"/>
          <p:cNvSpPr/>
          <p:nvPr/>
        </p:nvSpPr>
        <p:spPr>
          <a:xfrm rot="5400000" flipH="1">
            <a:off x="6781800" y="21336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975" name="Rectangle 16"/>
          <p:cNvSpPr>
            <a:spLocks noChangeArrowheads="1"/>
          </p:cNvSpPr>
          <p:nvPr/>
        </p:nvSpPr>
        <p:spPr bwMode="auto">
          <a:xfrm>
            <a:off x="6629400" y="2286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34976" name="Group 17"/>
          <p:cNvGrpSpPr>
            <a:grpSpLocks/>
          </p:cNvGrpSpPr>
          <p:nvPr/>
        </p:nvGrpSpPr>
        <p:grpSpPr bwMode="auto">
          <a:xfrm>
            <a:off x="4343400" y="2286000"/>
            <a:ext cx="4876800" cy="3581400"/>
            <a:chOff x="2057400" y="2286000"/>
            <a:chExt cx="4876800" cy="3581400"/>
          </a:xfrm>
        </p:grpSpPr>
        <p:sp>
          <p:nvSpPr>
            <p:cNvPr id="34977" name="Rectangle 18"/>
            <p:cNvSpPr>
              <a:spLocks noChangeArrowheads="1"/>
            </p:cNvSpPr>
            <p:nvPr/>
          </p:nvSpPr>
          <p:spPr bwMode="auto">
            <a:xfrm>
              <a:off x="5486400" y="23117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4978" name="Rectangle 19"/>
            <p:cNvSpPr>
              <a:spLocks noChangeArrowheads="1"/>
            </p:cNvSpPr>
            <p:nvPr/>
          </p:nvSpPr>
          <p:spPr bwMode="auto">
            <a:xfrm>
              <a:off x="5536842" y="25146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4979" name="Rectangle 20"/>
            <p:cNvSpPr>
              <a:spLocks noChangeArrowheads="1"/>
            </p:cNvSpPr>
            <p:nvPr/>
          </p:nvSpPr>
          <p:spPr bwMode="auto">
            <a:xfrm>
              <a:off x="3200400" y="22860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4980" name="Rectangle 21"/>
            <p:cNvSpPr>
              <a:spLocks noChangeArrowheads="1"/>
            </p:cNvSpPr>
            <p:nvPr/>
          </p:nvSpPr>
          <p:spPr bwMode="auto">
            <a:xfrm>
              <a:off x="3250842" y="2488842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4981" name="Rectangle 22"/>
            <p:cNvSpPr>
              <a:spLocks noChangeArrowheads="1"/>
            </p:cNvSpPr>
            <p:nvPr/>
          </p:nvSpPr>
          <p:spPr bwMode="auto">
            <a:xfrm>
              <a:off x="6400800" y="32261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4982" name="Rectangle 23"/>
            <p:cNvSpPr>
              <a:spLocks noChangeArrowheads="1"/>
            </p:cNvSpPr>
            <p:nvPr/>
          </p:nvSpPr>
          <p:spPr bwMode="auto">
            <a:xfrm>
              <a:off x="6451242" y="34290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34983" name="Rectangle 24"/>
            <p:cNvSpPr>
              <a:spLocks noChangeArrowheads="1"/>
            </p:cNvSpPr>
            <p:nvPr/>
          </p:nvSpPr>
          <p:spPr bwMode="auto">
            <a:xfrm>
              <a:off x="3581400" y="5283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4984" name="Rectangle 25"/>
            <p:cNvSpPr>
              <a:spLocks noChangeArrowheads="1"/>
            </p:cNvSpPr>
            <p:nvPr/>
          </p:nvSpPr>
          <p:spPr bwMode="auto">
            <a:xfrm>
              <a:off x="3631842" y="548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34985" name="Rectangle 26"/>
            <p:cNvSpPr>
              <a:spLocks noChangeArrowheads="1"/>
            </p:cNvSpPr>
            <p:nvPr/>
          </p:nvSpPr>
          <p:spPr bwMode="auto">
            <a:xfrm>
              <a:off x="2057400" y="2997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4986" name="Rectangle 27"/>
            <p:cNvSpPr>
              <a:spLocks noChangeArrowheads="1"/>
            </p:cNvSpPr>
            <p:nvPr/>
          </p:nvSpPr>
          <p:spPr bwMode="auto">
            <a:xfrm>
              <a:off x="2107842" y="3200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34987" name="Rectangle 28"/>
            <p:cNvSpPr>
              <a:spLocks noChangeArrowheads="1"/>
            </p:cNvSpPr>
            <p:nvPr/>
          </p:nvSpPr>
          <p:spPr bwMode="auto">
            <a:xfrm>
              <a:off x="2057400" y="4521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4988" name="Rectangle 29"/>
            <p:cNvSpPr>
              <a:spLocks noChangeArrowheads="1"/>
            </p:cNvSpPr>
            <p:nvPr/>
          </p:nvSpPr>
          <p:spPr bwMode="auto">
            <a:xfrm>
              <a:off x="2107842" y="4724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67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Empat variabel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24400" y="2590800"/>
          <a:ext cx="3733800" cy="254955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57907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       CD </a:t>
                      </a:r>
                    </a:p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AB</a:t>
                      </a:r>
                    </a:p>
                  </a:txBody>
                  <a:tcPr marT="45707" marB="457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Cambria" pitchFamily="18" charset="0"/>
                      </a:endParaRPr>
                    </a:p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01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itchFamily="18" charset="0"/>
                        </a:rPr>
                        <a:t>10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  <a:endParaRPr lang="en-US" sz="1600" b="0" dirty="0">
                        <a:latin typeface="Cambria" pitchFamily="18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990600"/>
          <a:ext cx="3200400" cy="569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1005840"/>
              </a:tblGrid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0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0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itchFamily="18" charset="0"/>
                        </a:rPr>
                        <a:t>1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Cambria" pitchFamily="18" charset="0"/>
                        </a:rPr>
                        <a:t>1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5990" name="Rectangle 5"/>
          <p:cNvSpPr>
            <a:spLocks noChangeArrowheads="1"/>
          </p:cNvSpPr>
          <p:nvPr/>
        </p:nvSpPr>
        <p:spPr bwMode="auto">
          <a:xfrm>
            <a:off x="5181600" y="5638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Persamaan sederhana yang didapat ?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534400" y="32004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992" name="Rectangle 7"/>
          <p:cNvSpPr>
            <a:spLocks noChangeArrowheads="1"/>
          </p:cNvSpPr>
          <p:nvPr/>
        </p:nvSpPr>
        <p:spPr bwMode="auto">
          <a:xfrm>
            <a:off x="8686800" y="4419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534400" y="4191000"/>
            <a:ext cx="2286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Brace 9"/>
          <p:cNvSpPr/>
          <p:nvPr/>
        </p:nvSpPr>
        <p:spPr>
          <a:xfrm flipH="1">
            <a:off x="4572000" y="3733800"/>
            <a:ext cx="304800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995" name="Rectangle 10"/>
          <p:cNvSpPr>
            <a:spLocks noChangeArrowheads="1"/>
          </p:cNvSpPr>
          <p:nvPr/>
        </p:nvSpPr>
        <p:spPr bwMode="auto">
          <a:xfrm>
            <a:off x="4191000" y="4000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6019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7543800" y="47244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998" name="Rectangle 13"/>
          <p:cNvSpPr>
            <a:spLocks noChangeArrowheads="1"/>
          </p:cNvSpPr>
          <p:nvPr/>
        </p:nvSpPr>
        <p:spPr bwMode="auto">
          <a:xfrm>
            <a:off x="7366000" y="54864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5" name="Right Brace 14"/>
          <p:cNvSpPr/>
          <p:nvPr/>
        </p:nvSpPr>
        <p:spPr>
          <a:xfrm rot="5400000" flipH="1">
            <a:off x="6781800" y="2133600"/>
            <a:ext cx="2286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00" name="Rectangle 15"/>
          <p:cNvSpPr>
            <a:spLocks noChangeArrowheads="1"/>
          </p:cNvSpPr>
          <p:nvPr/>
        </p:nvSpPr>
        <p:spPr bwMode="auto">
          <a:xfrm>
            <a:off x="6629400" y="2286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36001" name="Group 16"/>
          <p:cNvGrpSpPr>
            <a:grpSpLocks/>
          </p:cNvGrpSpPr>
          <p:nvPr/>
        </p:nvGrpSpPr>
        <p:grpSpPr bwMode="auto">
          <a:xfrm>
            <a:off x="4343400" y="2286000"/>
            <a:ext cx="4876800" cy="3581400"/>
            <a:chOff x="2057400" y="2286000"/>
            <a:chExt cx="4876800" cy="3581400"/>
          </a:xfrm>
        </p:grpSpPr>
        <p:sp>
          <p:nvSpPr>
            <p:cNvPr id="36002" name="Rectangle 17"/>
            <p:cNvSpPr>
              <a:spLocks noChangeArrowheads="1"/>
            </p:cNvSpPr>
            <p:nvPr/>
          </p:nvSpPr>
          <p:spPr bwMode="auto">
            <a:xfrm>
              <a:off x="5486400" y="23117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6003" name="Rectangle 18"/>
            <p:cNvSpPr>
              <a:spLocks noChangeArrowheads="1"/>
            </p:cNvSpPr>
            <p:nvPr/>
          </p:nvSpPr>
          <p:spPr bwMode="auto">
            <a:xfrm>
              <a:off x="5536842" y="25146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6004" name="Rectangle 19"/>
            <p:cNvSpPr>
              <a:spLocks noChangeArrowheads="1"/>
            </p:cNvSpPr>
            <p:nvPr/>
          </p:nvSpPr>
          <p:spPr bwMode="auto">
            <a:xfrm>
              <a:off x="3200400" y="22860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6005" name="Rectangle 20"/>
            <p:cNvSpPr>
              <a:spLocks noChangeArrowheads="1"/>
            </p:cNvSpPr>
            <p:nvPr/>
          </p:nvSpPr>
          <p:spPr bwMode="auto">
            <a:xfrm>
              <a:off x="3250842" y="2488842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36006" name="Rectangle 21"/>
            <p:cNvSpPr>
              <a:spLocks noChangeArrowheads="1"/>
            </p:cNvSpPr>
            <p:nvPr/>
          </p:nvSpPr>
          <p:spPr bwMode="auto">
            <a:xfrm>
              <a:off x="6400800" y="32261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6007" name="Rectangle 22"/>
            <p:cNvSpPr>
              <a:spLocks noChangeArrowheads="1"/>
            </p:cNvSpPr>
            <p:nvPr/>
          </p:nvSpPr>
          <p:spPr bwMode="auto">
            <a:xfrm>
              <a:off x="6451242" y="34290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36008" name="Rectangle 23"/>
            <p:cNvSpPr>
              <a:spLocks noChangeArrowheads="1"/>
            </p:cNvSpPr>
            <p:nvPr/>
          </p:nvSpPr>
          <p:spPr bwMode="auto">
            <a:xfrm>
              <a:off x="3581400" y="5283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6009" name="Rectangle 24"/>
            <p:cNvSpPr>
              <a:spLocks noChangeArrowheads="1"/>
            </p:cNvSpPr>
            <p:nvPr/>
          </p:nvSpPr>
          <p:spPr bwMode="auto">
            <a:xfrm>
              <a:off x="3631842" y="548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36010" name="Rectangle 25"/>
            <p:cNvSpPr>
              <a:spLocks noChangeArrowheads="1"/>
            </p:cNvSpPr>
            <p:nvPr/>
          </p:nvSpPr>
          <p:spPr bwMode="auto">
            <a:xfrm>
              <a:off x="2057400" y="2997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6011" name="Rectangle 26"/>
            <p:cNvSpPr>
              <a:spLocks noChangeArrowheads="1"/>
            </p:cNvSpPr>
            <p:nvPr/>
          </p:nvSpPr>
          <p:spPr bwMode="auto">
            <a:xfrm>
              <a:off x="2107842" y="3200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36012" name="Rectangle 27"/>
            <p:cNvSpPr>
              <a:spLocks noChangeArrowheads="1"/>
            </p:cNvSpPr>
            <p:nvPr/>
          </p:nvSpPr>
          <p:spPr bwMode="auto">
            <a:xfrm>
              <a:off x="2057400" y="4521558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mbria" panose="02040503050406030204" pitchFamily="18" charset="0"/>
                </a:rPr>
                <a:t>_</a:t>
              </a:r>
            </a:p>
          </p:txBody>
        </p:sp>
        <p:sp>
          <p:nvSpPr>
            <p:cNvPr id="36013" name="Rectangle 28"/>
            <p:cNvSpPr>
              <a:spLocks noChangeArrowheads="1"/>
            </p:cNvSpPr>
            <p:nvPr/>
          </p:nvSpPr>
          <p:spPr bwMode="auto">
            <a:xfrm>
              <a:off x="2107842" y="4724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mbria" panose="02040503050406030204" pitchFamily="18" charset="0"/>
                </a:rPr>
                <a:t>B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7"/>
  <p:tag name="ARTICULATE_USED_PAGE_ORIENTATION" val="1"/>
  <p:tag name="ARTICULATE_USED_PAGE_SIZE" val="1"/>
  <p:tag name="TAG_BACKING_FORM_KEY" val="264804-h:\sistem digital baru\sesi 5 penyederhanaan.pptx"/>
  <p:tag name="ARTICULATE_PRESENTER_VERSION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7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USED_LAYOUT" val="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ARTICULATE_USED_LAYOUT" val="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1"/>
  <p:tag name="ARTICULATE_USED_LAYOU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2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3"/>
  <p:tag name="ARTICULATE_USED_LAYOUT" val="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4"/>
  <p:tag name="ARTICULATE_USED_LAYOUT" val="2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5"/>
  <p:tag name="ARTICULATE_USED_LAYOUT" val="2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6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7"/>
  <p:tag name="ARTICULATE_USED_LAYOUT" val="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1"/>
  <p:tag name="ARTICULATE_USED_LAYOUT" val="1"/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915e236b-d312-4a67-88dc-1957e9d6b7e4.emf"/>
  <p:tag name="ARTICULATE_CHARACTER_TYPE" val="illustrated"/>
  <p:tag name="ARTICULATE_CHARACTER_ID" val="Male 10"/>
  <p:tag name="ARTICULATE_CHARACTER_EXPRESSION" val="m10/m10_2_happy_head_front_standing.wmf"/>
  <p:tag name="ARTICULATE_CHARACTER_POSE" val="m10/m10_5_suprised_body_front_standing.wmf"/>
  <p:tag name="ARTICULATE_CHARACTER_FLIP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4"/>
  <p:tag name="ARTICULATE_USED_LAYOUT" val="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AUDIO_RECORDED" val="1"/>
  <p:tag name="ELAPSEDTIME" val="23,4"/>
  <p:tag name="ANNOTATION_TYPE_1" val="0"/>
  <p:tag name="ANNOTATION_START_1" val="2.3"/>
  <p:tag name="ANNOTATION_END_1" val="-1.0"/>
  <p:tag name="ANNOTATION_TOP_1" val="305"/>
  <p:tag name="ANNOTATION_LEFT_1" val="737"/>
  <p:tag name="ANNOTATION_WIDTH_1" val="238"/>
  <p:tag name="ANNOTATION_HEIGHT_1" val="238"/>
  <p:tag name="ANNOTATION_ANIMATION_1" val="4"/>
  <p:tag name="ANNOTATION_ROTATION_1" val="0"/>
  <p:tag name="ANNOTATION_SUB_TYPE_1" val="7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3487637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7.1"/>
  <p:tag name="ANNOTATION_END_2" val="-1.0"/>
  <p:tag name="ANNOTATION_TOP_2" val="397"/>
  <p:tag name="ANNOTATION_LEFT_2" val="355"/>
  <p:tag name="ANNOTATION_WIDTH_2" val="238"/>
  <p:tag name="ANNOTATION_HEIGHT_2" val="238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SLIDE_WIDTH_2" val="960"/>
  <p:tag name="ANNOTATION_SLIDE_HEIGHT_2" val="720"/>
  <p:tag name="ANNOTATION_TYPE_3" val="1"/>
  <p:tag name="ANNOTATION_START_3" val="14.4"/>
  <p:tag name="ANNOTATION_END_3" val="-1.0"/>
  <p:tag name="ANNOTATION_TOP_3" val="383"/>
  <p:tag name="ANNOTATION_LEFT_3" val="660"/>
  <p:tag name="ANNOTATION_WIDTH_3" val="92"/>
  <p:tag name="ANNOTATION_HEIGHT_3" val="27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65535"/>
  <p:tag name="ANNOTATION_FILL_ALPHA_3" val="100"/>
  <p:tag name="ANNOTATION_BORDER_WIDTH_3" val="2"/>
  <p:tag name="ANNOTATION_SLIDE_WIDTH_3" val="960"/>
  <p:tag name="ANNOTATION_SLIDE_HEIGHT_3" val="720"/>
  <p:tag name="ANNOTATION_TYPE_4" val="1"/>
  <p:tag name="ANNOTATION_START_4" val="15.9"/>
  <p:tag name="ANNOTATION_END_4" val="-1.0"/>
  <p:tag name="ANNOTATION_TOP_4" val="345"/>
  <p:tag name="ANNOTATION_LEFT_4" val="613"/>
  <p:tag name="ANNOTATION_WIDTH_4" val="205"/>
  <p:tag name="ANNOTATION_HEIGHT_4" val="142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65535"/>
  <p:tag name="ANNOTATION_FILL_ALPHA_4" val="100"/>
  <p:tag name="ANNOTATION_BORDER_WIDTH_4" val="2"/>
  <p:tag name="ANNOTATION_SLIDE_WIDTH_4" val="960"/>
  <p:tag name="ANNOTATION_SLIDE_HEIGHT_4" val="720"/>
  <p:tag name="ANNOTATION_TYPE_5" val="2"/>
  <p:tag name="ANNOTATION_START_5" val="20.7"/>
  <p:tag name="ANNOTATION_END_5" val="-20.7"/>
  <p:tag name="ANNOTATION_TOP_5" val="-78"/>
  <p:tag name="ANNOTATION_LEFT_5" val="-78"/>
  <p:tag name="ANNOTATION_WIDTH_5" val="1118"/>
  <p:tag name="ANNOTATION_HEIGHT_5" val="880"/>
  <p:tag name="ANNOTATION_ANIMATION_5" val="4"/>
  <p:tag name="ANNOTATION_ROTATION_5" val="0"/>
  <p:tag name="ANNOTATION_SUB_TYPE_5" val="11"/>
  <p:tag name="ANNOTATION_LOOP_COUNT_5" val="1"/>
  <p:tag name="ANNOTATION_BOX_RADIUS_5" val="0"/>
  <p:tag name="ANNOTATION_SCALE_5" val="0"/>
  <p:tag name="ANNOTATION_BORDER_ALPHA_5" val="100"/>
  <p:tag name="ANNOTATION_BORDER_COLOR_5" val="16777215"/>
  <p:tag name="ANNOTATION_FILL_COLOR_5" val="855309"/>
  <p:tag name="ANNOTATION_FILL_ALPHA_5" val="50"/>
  <p:tag name="ANNOTATION_BORDER_WIDTH_5" val="2"/>
  <p:tag name="ANNOTATION_SLIDE_WIDTH_5" val="960"/>
  <p:tag name="ANNOTATION_SLIDE_HEIGHT_5" val="720"/>
  <p:tag name="ANNOTATION_TYPE_6" val="2"/>
  <p:tag name="ANNOTATION_START_6" val="20.7"/>
  <p:tag name="ANNOTATION_TOP_6" val="222"/>
  <p:tag name="ANNOTATION_LEFT_6" val="458"/>
  <p:tag name="ANNOTATION_WIDTH_6" val="82"/>
  <p:tag name="ANNOTATION_HEIGHT_6" val="142"/>
  <p:tag name="ANNOTATION_ANIMATION_6" val="4"/>
  <p:tag name="ANNOTATION_ROTATION_6" val="0"/>
  <p:tag name="ANNOTATION_SUB_TYPE_6" val="11"/>
  <p:tag name="ANNOTATION_LOOP_COUNT_6" val="1"/>
  <p:tag name="ANNOTATION_BOX_RADIUS_6" val="5"/>
  <p:tag name="ANNOTATION_SCALE_6" val="0"/>
  <p:tag name="ANNOTATION_BORDER_ALPHA_6" val="100"/>
  <p:tag name="ANNOTATION_BORDER_COLOR_6" val="16777215"/>
  <p:tag name="ANNOTATION_FILL_COLOR_6" val="855309"/>
  <p:tag name="ANNOTATION_FILL_ALPHA_6" val="50"/>
  <p:tag name="ANNOTATION_BORDER_WIDTH_6" val="2"/>
  <p:tag name="ANNOTATION_SLIDE_WIDTH_6" val="960"/>
  <p:tag name="ANNOTATION_SLIDE_HEIGHT_6" val="720"/>
  <p:tag name="ANNOTATION_COUNT" val="6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3"/>
  <p:tag name="ARTICULATE_USED_LAYOUT" val="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4"/>
  <p:tag name="ARTICULATE_USED_LAYOUT" val="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5"/>
  <p:tag name="ARTICULATE_USED_LAYOUT" val="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6"/>
  <p:tag name="ARTICULATE_USED_LAYOUT" val="2"/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8152</TotalTime>
  <Words>1109</Words>
  <Application>Microsoft Office PowerPoint</Application>
  <PresentationFormat>On-screen Show (4:3)</PresentationFormat>
  <Paragraphs>859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Wingdings 2</vt:lpstr>
      <vt:lpstr>Retrospect</vt:lpstr>
      <vt:lpstr>MK SISTEM DIGITAL PENYEDERHANAAN RANGKAIAN</vt:lpstr>
      <vt:lpstr>Pendahuluan</vt:lpstr>
      <vt:lpstr>Peta Karnaugh</vt:lpstr>
      <vt:lpstr>Dua variabel</vt:lpstr>
      <vt:lpstr>Dua variabel</vt:lpstr>
      <vt:lpstr>Tiga variabel</vt:lpstr>
      <vt:lpstr>Tiga variabel</vt:lpstr>
      <vt:lpstr>Empat variabel</vt:lpstr>
      <vt:lpstr>Empat variabel</vt:lpstr>
      <vt:lpstr>Penyederhanaan pada K-MAP</vt:lpstr>
      <vt:lpstr>Pairs</vt:lpstr>
      <vt:lpstr>Quad</vt:lpstr>
      <vt:lpstr>Octet</vt:lpstr>
      <vt:lpstr>Overlapping</vt:lpstr>
      <vt:lpstr>Rolling</vt:lpstr>
      <vt:lpstr>Rolling</vt:lpstr>
      <vt:lpstr>Redundant</vt:lpstr>
      <vt:lpstr>Don’t care</vt:lpstr>
      <vt:lpstr>Konklusi 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MATAKULIAH RANGKAIAN DIGITAL PERTEMUAN II GERBANG LOGIKA</dc:title>
  <dc:creator>acer</dc:creator>
  <cp:lastModifiedBy>AFAMA</cp:lastModifiedBy>
  <cp:revision>131</cp:revision>
  <dcterms:created xsi:type="dcterms:W3CDTF">2007-12-13T15:19:51Z</dcterms:created>
  <dcterms:modified xsi:type="dcterms:W3CDTF">2016-11-21T02:16:08Z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86AC14CB-8F2C-46A9-AB77-AF1A76613352</vt:lpwstr>
  </property>
  <property fmtid="{D5CDD505-2E9C-101B-9397-08002B2CF9AE}" pid="3" name="ArticulatePath">
    <vt:lpwstr>PERTEMUAN iv pENYEDERHANAAN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H:\Sistem digital baru\sesi 5 penyederhanaan.ppta</vt:lpwstr>
  </property>
</Properties>
</file>