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306" r:id="rId11"/>
    <p:sldId id="276" r:id="rId12"/>
    <p:sldId id="277" r:id="rId13"/>
    <p:sldId id="278" r:id="rId14"/>
    <p:sldId id="279" r:id="rId15"/>
    <p:sldId id="280" r:id="rId16"/>
    <p:sldId id="282" r:id="rId17"/>
    <p:sldId id="283" r:id="rId18"/>
    <p:sldId id="293" r:id="rId19"/>
    <p:sldId id="299" r:id="rId20"/>
    <p:sldId id="308" r:id="rId21"/>
    <p:sldId id="304" r:id="rId22"/>
    <p:sldId id="30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609D-32D5-4818-9BFA-D5128F1E634B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5B8AD-17F1-490F-AA68-857767BC5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48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FEBFC-CBD1-4A59-8ABB-1B75DC04B45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1ECB4-1291-4E86-86BF-8D8C9655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1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ECB4-1291-4E86-86BF-8D8C9655D3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9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2895600" y="3657600"/>
            <a:ext cx="6019800" cy="457200"/>
          </a:xfrm>
          <a:solidFill>
            <a:schemeClr val="tx1"/>
          </a:solidFill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0" y="5867400"/>
            <a:ext cx="289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 smtClean="0"/>
              <a:t>Universitas</a:t>
            </a:r>
            <a:r>
              <a:rPr lang="en-US" sz="1200" b="1" baseline="0" dirty="0" smtClean="0"/>
              <a:t> </a:t>
            </a:r>
            <a:r>
              <a:rPr lang="en-US" sz="1200" b="1" baseline="0" dirty="0" err="1" smtClean="0"/>
              <a:t>Komputer</a:t>
            </a:r>
            <a:r>
              <a:rPr lang="en-US" sz="1200" b="1" baseline="0" dirty="0" smtClean="0"/>
              <a:t> Indonesia</a:t>
            </a:r>
            <a:endParaRPr lang="en-US" sz="2000" b="1" dirty="0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3126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7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9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</p:spPr>
      </p:pic>
      <p:sp>
        <p:nvSpPr>
          <p:cNvPr id="3132" name="Rectangle 60"/>
          <p:cNvSpPr>
            <a:spLocks noChangeArrowheads="1"/>
          </p:cNvSpPr>
          <p:nvPr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2895600" y="2819400"/>
            <a:ext cx="6248400" cy="685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ltGray">
          <a:xfrm>
            <a:off x="3124200" y="2819400"/>
            <a:ext cx="5791200" cy="685800"/>
          </a:xfrm>
        </p:spPr>
        <p:txBody>
          <a:bodyPr/>
          <a:lstStyle>
            <a:lvl1pPr algn="l">
              <a:defRPr sz="3600" baseline="0"/>
            </a:lvl1pPr>
          </a:lstStyle>
          <a:p>
            <a:r>
              <a:rPr lang="en-US" dirty="0" err="1" smtClean="0"/>
              <a:t>Algoritma</a:t>
            </a:r>
            <a:r>
              <a:rPr lang="en-US" dirty="0" smtClean="0"/>
              <a:t> &amp; </a:t>
            </a:r>
            <a:r>
              <a:rPr lang="en-US" dirty="0" err="1" smtClean="0"/>
              <a:t>Pemrograman</a:t>
            </a:r>
            <a:endParaRPr lang="en-US" dirty="0"/>
          </a:p>
        </p:txBody>
      </p:sp>
      <p:pic>
        <p:nvPicPr>
          <p:cNvPr id="3134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</p:spPr>
      </p:pic>
      <p:sp>
        <p:nvSpPr>
          <p:cNvPr id="19" name="Rectangle 2"/>
          <p:cNvSpPr txBox="1">
            <a:spLocks noChangeArrowheads="1"/>
          </p:cNvSpPr>
          <p:nvPr userDrawn="1"/>
        </p:nvSpPr>
        <p:spPr bwMode="ltGray">
          <a:xfrm>
            <a:off x="0" y="2819400"/>
            <a:ext cx="289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3600" baseline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IF32222</a:t>
            </a:r>
          </a:p>
        </p:txBody>
      </p:sp>
      <p:pic>
        <p:nvPicPr>
          <p:cNvPr id="20" name="Picture 2" descr="F:\Documents and Settings\Administrator\My Documents\unikom.gif"/>
          <p:cNvPicPr>
            <a:picLocks noChangeAspect="1" noChangeArrowheads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326408" y="3581400"/>
            <a:ext cx="2209800" cy="223926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3"/>
          <p:cNvSpPr txBox="1">
            <a:spLocks noChangeArrowheads="1"/>
          </p:cNvSpPr>
          <p:nvPr userDrawn="1"/>
        </p:nvSpPr>
        <p:spPr bwMode="grayWhite">
          <a:xfrm>
            <a:off x="5334000" y="5715000"/>
            <a:ext cx="3810000" cy="457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Oleh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Tati Harihayati M., M.T.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95500" cy="6092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34100" cy="6092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602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2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58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0" y="-11113"/>
            <a:ext cx="2341563" cy="1123951"/>
            <a:chOff x="0" y="0"/>
            <a:chExt cx="1475" cy="694"/>
          </a:xfrm>
        </p:grpSpPr>
        <p:graphicFrame>
          <p:nvGraphicFramePr>
            <p:cNvPr id="1062" name="Object 3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" name="Image" r:id="rId17" imgW="3646321" imgH="3931376" progId="Photoshop.Image.6">
                    <p:embed/>
                  </p:oleObj>
                </mc:Choice>
                <mc:Fallback>
                  <p:oleObj name="Image" r:id="rId17" imgW="3646321" imgH="3931376" progId="Photoshop.Image.6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3" name="Object 3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" name="Image" r:id="rId19" imgW="2575783" imgH="2545301" progId="Photoshop.Image.6">
                    <p:embed/>
                  </p:oleObj>
                </mc:Choice>
                <mc:Fallback>
                  <p:oleObj name="Image" r:id="rId19" imgW="2575783" imgH="2545301" progId="Photoshop.Image.6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fld id="{0BC7E5B2-E02E-4107-BA48-AC9A8DE65C04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145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algn="r"/>
            <a:r>
              <a:rPr lang="en-US" dirty="0" err="1" smtClean="0"/>
              <a:t>Oleh</a:t>
            </a:r>
            <a:r>
              <a:rPr lang="en-US" dirty="0" smtClean="0"/>
              <a:t> : </a:t>
            </a:r>
            <a:r>
              <a:rPr lang="en-US" dirty="0" err="1" smtClean="0"/>
              <a:t>Andri</a:t>
            </a:r>
            <a:r>
              <a:rPr lang="en-US" dirty="0" smtClean="0"/>
              <a:t> </a:t>
            </a:r>
            <a:r>
              <a:rPr lang="en-US" dirty="0" err="1" smtClean="0"/>
              <a:t>Heryandi</a:t>
            </a:r>
            <a:r>
              <a:rPr lang="en-US" dirty="0" smtClean="0"/>
              <a:t>, M.T.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B5A8FFD0-3CDF-4C62-9758-48B2FD26A28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1064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8" name="Picture 2" descr="F:\Documents and Settings\Administrator\My Documents\unikom.gif"/>
          <p:cNvPicPr>
            <a:picLocks noChangeAspect="1" noChangeArrowheads="1"/>
          </p:cNvPicPr>
          <p:nvPr userDrawn="1"/>
        </p:nvPicPr>
        <p:blipFill>
          <a:blip r:embed="rId21"/>
          <a:stretch>
            <a:fillRect/>
          </a:stretch>
        </p:blipFill>
        <p:spPr bwMode="auto">
          <a:xfrm>
            <a:off x="8686800" y="1295400"/>
            <a:ext cx="3759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2" descr="F:\Documents and Settings\Administrator\My Documents\unikom.gif"/>
          <p:cNvPicPr>
            <a:picLocks noChangeAspect="1" noChangeArrowheads="1"/>
          </p:cNvPicPr>
          <p:nvPr userDrawn="1"/>
        </p:nvPicPr>
        <p:blipFill>
          <a:blip r:embed="rId21"/>
          <a:stretch>
            <a:fillRect/>
          </a:stretch>
        </p:blipFill>
        <p:spPr bwMode="auto">
          <a:xfrm>
            <a:off x="76200" y="1295400"/>
            <a:ext cx="375987" cy="38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Array </a:t>
            </a:r>
            <a:r>
              <a:rPr lang="en-US" dirty="0" err="1" smtClean="0">
                <a:solidFill>
                  <a:schemeClr val="bg1"/>
                </a:solidFill>
              </a:rPr>
              <a:t>Statis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STRUKTUR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222" y="0"/>
            <a:ext cx="6786778" cy="990600"/>
          </a:xfrm>
        </p:spPr>
        <p:txBody>
          <a:bodyPr/>
          <a:lstStyle/>
          <a:p>
            <a:pPr algn="l"/>
            <a:r>
              <a:rPr lang="id-ID" sz="3000" b="1" dirty="0" smtClean="0"/>
              <a:t>OPERAS</a:t>
            </a:r>
            <a:r>
              <a:rPr lang="en-US" sz="3000" b="1" dirty="0"/>
              <a:t>I</a:t>
            </a:r>
            <a:r>
              <a:rPr lang="en-US" sz="3000" b="1" dirty="0" smtClean="0"/>
              <a:t>-OPERASI PADA ARRAY </a:t>
            </a:r>
            <a:endParaRPr lang="id-ID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153400" cy="449580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Penciptaan (</a:t>
            </a:r>
            <a:r>
              <a:rPr lang="id-ID" b="1" i="1" dirty="0" smtClean="0">
                <a:solidFill>
                  <a:schemeClr val="tx2"/>
                </a:solidFill>
                <a:sym typeface="Wingdings" pitchFamily="2" charset="2"/>
              </a:rPr>
              <a:t>create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)</a:t>
            </a:r>
            <a:endParaRPr lang="en-US" b="1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514350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Traversal</a:t>
            </a:r>
          </a:p>
          <a:p>
            <a:pPr marL="514350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Pencarian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(</a:t>
            </a:r>
            <a:r>
              <a:rPr lang="en-US" b="1" i="1" dirty="0" smtClean="0">
                <a:solidFill>
                  <a:schemeClr val="tx2"/>
                </a:solidFill>
                <a:sym typeface="Wingdings" pitchFamily="2" charset="2"/>
              </a:rPr>
              <a:t>searching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)</a:t>
            </a:r>
          </a:p>
          <a:p>
            <a:pPr marL="514350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Pengurutan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(</a:t>
            </a:r>
            <a:r>
              <a:rPr lang="en-US" b="1" i="1" dirty="0" smtClean="0">
                <a:solidFill>
                  <a:schemeClr val="tx2"/>
                </a:solidFill>
                <a:sym typeface="Wingdings" pitchFamily="2" charset="2"/>
              </a:rPr>
              <a:t>sorting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)</a:t>
            </a:r>
          </a:p>
          <a:p>
            <a:pPr marL="514350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Penghancuran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(</a:t>
            </a:r>
            <a:r>
              <a:rPr lang="en-US" b="1" i="1" dirty="0" smtClean="0">
                <a:solidFill>
                  <a:schemeClr val="tx2"/>
                </a:solidFill>
                <a:sym typeface="Wingdings" pitchFamily="2" charset="2"/>
              </a:rPr>
              <a:t>destroy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)</a:t>
            </a:r>
            <a:endParaRPr lang="id-ID" b="1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536575" indent="-536575">
              <a:spcBef>
                <a:spcPts val="0"/>
              </a:spcBef>
              <a:buClr>
                <a:schemeClr val="tx1"/>
              </a:buClr>
              <a:buNone/>
            </a:pPr>
            <a:r>
              <a:rPr lang="id-ID" dirty="0">
                <a:solidFill>
                  <a:schemeClr val="tx2"/>
                </a:solidFill>
                <a:sym typeface="Wingdings" pitchFamily="2" charset="2"/>
              </a:rPr>
              <a:t>	</a:t>
            </a:r>
            <a:endParaRPr lang="id-ID" dirty="0" smtClean="0">
              <a:solidFill>
                <a:schemeClr val="tx2"/>
              </a:solidFill>
              <a:sym typeface="Wingdings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352" y="4800600"/>
            <a:ext cx="1603248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0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114300"/>
            <a:ext cx="6781801" cy="723900"/>
          </a:xfrm>
        </p:spPr>
        <p:txBody>
          <a:bodyPr/>
          <a:lstStyle/>
          <a:p>
            <a:pPr algn="l"/>
            <a:r>
              <a:rPr lang="en-US" sz="3200" b="1" dirty="0" smtClean="0"/>
              <a:t>OPERASI PENCIPTAAN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153400" cy="4495800"/>
          </a:xfrm>
        </p:spPr>
        <p:txBody>
          <a:bodyPr>
            <a:normAutofit/>
          </a:bodyPr>
          <a:lstStyle/>
          <a:p>
            <a:pPr marL="536575" indent="-536575">
              <a:spcBef>
                <a:spcPts val="0"/>
              </a:spcBef>
              <a:buClr>
                <a:schemeClr val="tx1"/>
              </a:buClr>
              <a:buNone/>
            </a:pPr>
            <a:r>
              <a:rPr lang="id-ID" dirty="0">
                <a:solidFill>
                  <a:schemeClr val="tx2"/>
                </a:solidFill>
                <a:sym typeface="Wingdings" pitchFamily="2" charset="2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Operasi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penciptaan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(</a:t>
            </a:r>
            <a:r>
              <a:rPr lang="en-US" i="1" dirty="0" smtClean="0">
                <a:solidFill>
                  <a:schemeClr val="tx2"/>
                </a:solidFill>
                <a:sym typeface="Wingdings" pitchFamily="2" charset="2"/>
              </a:rPr>
              <a:t>create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)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adalah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proses m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empersiapkan array untuk diakses/diproses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dengan asumsi elemen array diisi dengan 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angka 0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 jika elemen arraynya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berupa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numerik/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bilangan/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angka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atau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 diisi dengan  karakter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spasi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,”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/”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,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atau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‘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/’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jika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berupa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alphanumerik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352" y="4800600"/>
            <a:ext cx="1603248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1" y="228600"/>
            <a:ext cx="6604812" cy="653752"/>
          </a:xfrm>
        </p:spPr>
        <p:txBody>
          <a:bodyPr>
            <a:noAutofit/>
          </a:bodyPr>
          <a:lstStyle/>
          <a:p>
            <a:pPr algn="l"/>
            <a:r>
              <a:rPr lang="en-US" b="1" dirty="0" err="1" smtClean="0"/>
              <a:t>Subrutin</a:t>
            </a:r>
            <a:r>
              <a:rPr lang="en-US" b="1" dirty="0" smtClean="0"/>
              <a:t> </a:t>
            </a:r>
            <a:r>
              <a:rPr lang="en-US" b="1" dirty="0" err="1" smtClean="0"/>
              <a:t>Penciptaan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153400" cy="533400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dirty="0" smtClean="0">
                <a:sym typeface="Wingdings" pitchFamily="2" charset="2"/>
              </a:rPr>
              <a:t>Algoritma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secara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umum</a:t>
            </a:r>
            <a:r>
              <a:rPr lang="id-ID" dirty="0" smtClean="0">
                <a:sym typeface="Wingdings" pitchFamily="2" charset="2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id-ID" dirty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3592" y="2057400"/>
            <a:ext cx="8783421" cy="441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create (</a:t>
            </a:r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nama_var_array:nama_type_array)</a:t>
            </a:r>
          </a:p>
          <a:p>
            <a:pPr marL="855663" indent="-855663"/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{I.S: elemen array diberi harga awal agar siap digunakan}</a:t>
            </a:r>
          </a:p>
          <a:p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{F.S: menghasilkan array yang siap digunakan}</a:t>
            </a:r>
          </a:p>
          <a:p>
            <a:endParaRPr lang="id-ID" sz="1900" b="1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indeks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endParaRPr lang="id-ID" sz="19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id-ID" sz="1900" b="1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Algoritma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19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indeks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1 </a:t>
            </a:r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to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maks_array </a:t>
            </a:r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do</a:t>
            </a:r>
          </a:p>
          <a:p>
            <a:r>
              <a:rPr lang="id-ID" sz="19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nama_var_array(indeks) 0 {elemen array numerik}</a:t>
            </a:r>
          </a:p>
          <a:p>
            <a:r>
              <a:rPr lang="id-ID" sz="19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endfor</a:t>
            </a:r>
            <a:endParaRPr lang="id-ID" sz="19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EndProcedure</a:t>
            </a:r>
            <a:endParaRPr lang="id-ID" sz="1900" b="1" u="sng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5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1" y="228600"/>
            <a:ext cx="6781800" cy="609600"/>
          </a:xfrm>
        </p:spPr>
        <p:txBody>
          <a:bodyPr/>
          <a:lstStyle/>
          <a:p>
            <a:pPr algn="l"/>
            <a:r>
              <a:rPr lang="en-US" sz="3600" b="1" dirty="0" smtClean="0"/>
              <a:t>OPERASI TRAVERSAL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50975"/>
            <a:ext cx="8229600" cy="5026025"/>
          </a:xfrm>
        </p:spPr>
        <p:txBody>
          <a:bodyPr>
            <a:normAutofit/>
          </a:bodyPr>
          <a:lstStyle/>
          <a:p>
            <a:pPr marL="536575" indent="-536575">
              <a:spcBef>
                <a:spcPts val="0"/>
              </a:spcBef>
              <a:buClr>
                <a:schemeClr val="tx1"/>
              </a:buClr>
              <a:buNone/>
            </a:pP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Operasi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traversal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adalah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p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roses mengunjungi setiap elemen array satu persatu dari elemen pertama sampai elemen terakhir.</a:t>
            </a:r>
            <a:endParaRPr lang="en-US" b="1" dirty="0" smtClean="0">
              <a:solidFill>
                <a:schemeClr val="tx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477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0"/>
            <a:ext cx="6781801" cy="990600"/>
          </a:xfrm>
        </p:spPr>
        <p:txBody>
          <a:bodyPr/>
          <a:lstStyle/>
          <a:p>
            <a:pPr algn="l"/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Operasi</a:t>
            </a:r>
            <a:r>
              <a:rPr lang="en-US" b="1" dirty="0" smtClean="0"/>
              <a:t> Traversal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id-ID" sz="2600" b="1" dirty="0" smtClean="0">
                <a:solidFill>
                  <a:schemeClr val="tx2"/>
                </a:solidFill>
                <a:sym typeface="Wingdings" pitchFamily="2" charset="2"/>
              </a:rPr>
              <a:t>Pengisian elemen array dengan data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id-ID" sz="2600" b="1" dirty="0" smtClean="0">
                <a:solidFill>
                  <a:schemeClr val="tx2"/>
                </a:solidFill>
                <a:sym typeface="Wingdings" pitchFamily="2" charset="2"/>
              </a:rPr>
              <a:t>Menampilkan elemen array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id-ID" sz="2600" b="1" dirty="0" smtClean="0">
                <a:solidFill>
                  <a:schemeClr val="tx2"/>
                </a:solidFill>
                <a:sym typeface="Wingdings" pitchFamily="2" charset="2"/>
              </a:rPr>
              <a:t>Penambahan data di array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id-ID" sz="2600" b="1" dirty="0" smtClean="0">
                <a:solidFill>
                  <a:schemeClr val="tx2"/>
                </a:solidFill>
                <a:sym typeface="Wingdings" pitchFamily="2" charset="2"/>
              </a:rPr>
              <a:t>Penyisipan data di indeks tertentu pada array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id-ID" sz="2600" b="1" dirty="0" smtClean="0">
                <a:solidFill>
                  <a:schemeClr val="tx2"/>
                </a:solidFill>
                <a:sym typeface="Wingdings" pitchFamily="2" charset="2"/>
              </a:rPr>
              <a:t>Penghapusan data </a:t>
            </a:r>
            <a:r>
              <a:rPr lang="id-ID" sz="2600" b="1" dirty="0">
                <a:solidFill>
                  <a:schemeClr val="tx2"/>
                </a:solidFill>
                <a:sym typeface="Wingdings" pitchFamily="2" charset="2"/>
              </a:rPr>
              <a:t>di indeks tertentu pada </a:t>
            </a:r>
            <a:r>
              <a:rPr lang="id-ID" sz="2600" b="1" dirty="0" smtClean="0">
                <a:solidFill>
                  <a:schemeClr val="tx2"/>
                </a:solidFill>
                <a:sym typeface="Wingdings" pitchFamily="2" charset="2"/>
              </a:rPr>
              <a:t>array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id-ID" sz="2600" b="1" dirty="0" smtClean="0">
                <a:solidFill>
                  <a:schemeClr val="tx2"/>
                </a:solidFill>
                <a:sym typeface="Wingdings" pitchFamily="2" charset="2"/>
              </a:rPr>
              <a:t>Menentukan nilai maksimum dan minimum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id-ID" sz="2600" b="1" dirty="0" smtClean="0">
                <a:solidFill>
                  <a:schemeClr val="tx2"/>
                </a:solidFill>
                <a:sym typeface="Wingdings" pitchFamily="2" charset="2"/>
              </a:rPr>
              <a:t>Menghitung nilai rata-rata, dsb.</a:t>
            </a:r>
            <a:endParaRPr lang="id-ID" sz="2600" b="1" dirty="0">
              <a:solidFill>
                <a:schemeClr val="tx2"/>
              </a:solidFill>
              <a:sym typeface="Wingdings" pitchFamily="2" charset="2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endParaRPr lang="id-ID" sz="2600" b="1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endParaRPr lang="id-ID" sz="2600" b="1" dirty="0">
              <a:solidFill>
                <a:schemeClr val="tx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73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228600"/>
            <a:ext cx="6604813" cy="653752"/>
          </a:xfrm>
        </p:spPr>
        <p:txBody>
          <a:bodyPr>
            <a:noAutofit/>
          </a:bodyPr>
          <a:lstStyle/>
          <a:p>
            <a:pPr algn="l"/>
            <a:r>
              <a:rPr lang="en-US" b="1" dirty="0" err="1" smtClean="0"/>
              <a:t>Subrutin</a:t>
            </a:r>
            <a:r>
              <a:rPr lang="en-US" b="1" dirty="0" smtClean="0"/>
              <a:t> Traversal</a:t>
            </a:r>
            <a:endParaRPr lang="id-ID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83591" y="1524000"/>
            <a:ext cx="8783421" cy="502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traversal (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I/O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ama_var_array:nama_type_array)</a:t>
            </a:r>
          </a:p>
          <a:p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{I.S: 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 array </a:t>
            </a:r>
            <a:r>
              <a:rPr lang="en-US" sz="19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maksimum array sudah terdefinisi}</a:t>
            </a:r>
          </a:p>
          <a:p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{F.S: menghasilkan array yang sudah diproses}</a:t>
            </a:r>
          </a:p>
          <a:p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indeks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endParaRPr lang="id-ID" sz="1900" b="1" u="sng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Algoritma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19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2613025" indent="-2613025"/>
            <a:r>
              <a:rPr lang="en-US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Inisialisasi</a:t>
            </a:r>
            <a:r>
              <a:rPr lang="en-US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{</a:t>
            </a:r>
            <a:r>
              <a:rPr lang="en-US" sz="19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pemberian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harga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awal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terhadap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sebuah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variabel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id-ID" sz="19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indeks 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1 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to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maks_array 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do</a:t>
            </a:r>
          </a:p>
          <a:p>
            <a:r>
              <a:rPr lang="id-ID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proses</a:t>
            </a:r>
          </a:p>
          <a:p>
            <a:r>
              <a:rPr lang="id-ID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endfor</a:t>
            </a:r>
          </a:p>
          <a:p>
            <a:pPr marL="2119313" indent="-2119313"/>
            <a:r>
              <a:rPr lang="id-ID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Terminasi 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{penutupan yang harus dilakukan setelah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proses selesai}</a:t>
            </a:r>
          </a:p>
          <a:p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EndProcedure</a:t>
            </a:r>
            <a:endParaRPr lang="id-ID" sz="1900" b="1" u="sng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0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6781799" cy="57755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Contoh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Subrutin</a:t>
            </a:r>
            <a:r>
              <a:rPr lang="en-US" sz="4000" b="1" dirty="0" smtClean="0"/>
              <a:t> Traversal </a:t>
            </a:r>
            <a:endParaRPr lang="id-ID" sz="4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83591" y="1447800"/>
            <a:ext cx="8783421" cy="502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Isi_Angka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I/O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9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array_Angka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57250" indent="-857250"/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{I.S: 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user </a:t>
            </a:r>
            <a:r>
              <a:rPr lang="en-US" sz="19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memasukkan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elemen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pada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array </a:t>
            </a:r>
            <a:r>
              <a:rPr lang="en-US" sz="19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(1:maks_Angka)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55663" indent="-855663"/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{F.S: menghasilkan array </a:t>
            </a:r>
            <a:r>
              <a:rPr lang="en-US" sz="19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(1:maks_Angka) yang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sudah di</a:t>
            </a:r>
            <a:r>
              <a:rPr lang="en-US" sz="19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masukan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oleh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user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9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855663" indent="-855663"/>
            <a:endParaRPr lang="id-ID" sz="19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i : </a:t>
            </a:r>
            <a:r>
              <a:rPr lang="en-US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endParaRPr lang="id-ID" sz="1900" b="1" u="sng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Algoritma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19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9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2613025" indent="-2613025"/>
            <a:r>
              <a:rPr lang="en-US" sz="19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i 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1 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to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maks_</a:t>
            </a:r>
            <a:r>
              <a:rPr lang="en-US" sz="19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Angka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do</a:t>
            </a:r>
            <a:endParaRPr lang="en-US" sz="1900" b="1" u="sng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</a:t>
            </a:r>
            <a:r>
              <a:rPr lang="en-US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Input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sz="19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Angka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(i))</a:t>
            </a:r>
          </a:p>
          <a:p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endfor</a:t>
            </a:r>
            <a:endParaRPr lang="en-US" sz="1900" b="1" u="sng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id-ID" sz="1900" b="1" u="sng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EndProcedure</a:t>
            </a:r>
            <a:endParaRPr lang="id-ID" sz="1900" b="1" u="sng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74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28600"/>
            <a:ext cx="6781800" cy="609600"/>
          </a:xfrm>
        </p:spPr>
        <p:txBody>
          <a:bodyPr>
            <a:noAutofit/>
          </a:bodyPr>
          <a:lstStyle/>
          <a:p>
            <a:pPr algn="l"/>
            <a:r>
              <a:rPr lang="id-ID" sz="3600" b="1" dirty="0" smtClean="0"/>
              <a:t>OPERAS</a:t>
            </a:r>
            <a:r>
              <a:rPr lang="en-US" sz="3600" b="1" dirty="0" smtClean="0"/>
              <a:t>I PENCARIAN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7175"/>
            <a:ext cx="8229600" cy="5026025"/>
          </a:xfrm>
        </p:spPr>
        <p:txBody>
          <a:bodyPr/>
          <a:lstStyle/>
          <a:p>
            <a:pPr marL="536575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Operasi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pencarian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(searching)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adalah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p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roses men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emukan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 suatu data yang terdapat dalam suatu array. </a:t>
            </a:r>
            <a:endParaRPr lang="en-US" b="1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536575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Metode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Pencarian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marL="993775" indent="-457200">
              <a:spcBef>
                <a:spcPts val="0"/>
              </a:spcBef>
              <a:buClr>
                <a:schemeClr val="tx1"/>
              </a:buClr>
              <a:buFontTx/>
              <a:buChar char="-"/>
            </a:pP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Sequential Search</a:t>
            </a:r>
          </a:p>
          <a:p>
            <a:pPr marL="993775" indent="-457200">
              <a:spcBef>
                <a:spcPts val="0"/>
              </a:spcBef>
              <a:buClr>
                <a:schemeClr val="tx1"/>
              </a:buClr>
              <a:buFontTx/>
              <a:buChar char="-"/>
            </a:pP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Binary Search</a:t>
            </a:r>
          </a:p>
          <a:p>
            <a:pPr marL="993775" indent="-457200">
              <a:spcBef>
                <a:spcPts val="0"/>
              </a:spcBef>
              <a:buClr>
                <a:schemeClr val="tx1"/>
              </a:buClr>
              <a:buFontTx/>
              <a:buChar char="-"/>
            </a:pPr>
            <a:endParaRPr lang="en-US" b="1" dirty="0">
              <a:solidFill>
                <a:schemeClr val="tx2"/>
              </a:solidFill>
              <a:sym typeface="Wingdings" pitchFamily="2" charset="2"/>
            </a:endParaRPr>
          </a:p>
          <a:p>
            <a:pPr marL="536575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b="1" u="sng" dirty="0" err="1" smtClean="0">
                <a:solidFill>
                  <a:srgbClr val="FF0000"/>
                </a:solidFill>
                <a:sym typeface="Wingdings" pitchFamily="2" charset="2"/>
              </a:rPr>
              <a:t>Catatan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:</a:t>
            </a:r>
          </a:p>
          <a:p>
            <a:pPr marL="536575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Baca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kembali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materi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Algoritma</a:t>
            </a:r>
            <a:endParaRPr lang="en-US" b="1" dirty="0" smtClean="0">
              <a:solidFill>
                <a:schemeClr val="tx2"/>
              </a:solidFill>
              <a:sym typeface="Wingdings" pitchFamily="2" charset="2"/>
            </a:endParaRPr>
          </a:p>
        </p:txBody>
      </p:sp>
      <p:pic>
        <p:nvPicPr>
          <p:cNvPr id="8" name="Picture 2" descr="E:\Adam Baru\Modul Adam\Struktur Data\Gambar\albert_einstein-300x300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6176" y="3687402"/>
            <a:ext cx="28575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661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88640"/>
            <a:ext cx="6781800" cy="649560"/>
          </a:xfrm>
        </p:spPr>
        <p:txBody>
          <a:bodyPr>
            <a:normAutofit fontScale="90000"/>
          </a:bodyPr>
          <a:lstStyle/>
          <a:p>
            <a:pPr algn="l"/>
            <a:r>
              <a:rPr lang="id-ID" b="1" dirty="0" smtClean="0"/>
              <a:t>OPERASI </a:t>
            </a:r>
            <a:r>
              <a:rPr lang="en-US" b="1" dirty="0" smtClean="0"/>
              <a:t>PENGURUTAN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298504" cy="499715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Sorting (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pengurutan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)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adalah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proses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menyusun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data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acak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hingga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tersusun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baik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secara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ascending (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menaik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)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atau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descending (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menurun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).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b="1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Metode-metode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Pencarian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(sorting):</a:t>
            </a:r>
            <a:endParaRPr lang="id-ID" b="1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1074738" indent="-5365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</a:pP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Bubble Sort</a:t>
            </a:r>
          </a:p>
          <a:p>
            <a:pPr marL="1074738" indent="-5365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</a:pP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Selection Sort</a:t>
            </a:r>
          </a:p>
          <a:p>
            <a:pPr marL="1074738" indent="-5365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</a:pP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Insertion Sort</a:t>
            </a:r>
          </a:p>
          <a:p>
            <a:pPr marL="1074738" indent="-5365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</a:pP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Radix Sort </a:t>
            </a:r>
          </a:p>
          <a:p>
            <a:pPr marL="1074738" indent="-5365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</a:pP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Merge Sort</a:t>
            </a:r>
          </a:p>
          <a:p>
            <a:pPr marL="1074738" indent="-5365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</a:pP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Quick Sort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173488" y="4660940"/>
            <a:ext cx="1008112" cy="143506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67312" y="4993749"/>
            <a:ext cx="2455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TUGAS</a:t>
            </a:r>
            <a:endParaRPr lang="id-ID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28600"/>
            <a:ext cx="6477000" cy="533400"/>
          </a:xfrm>
        </p:spPr>
        <p:txBody>
          <a:bodyPr/>
          <a:lstStyle/>
          <a:p>
            <a:pPr algn="l"/>
            <a:r>
              <a:rPr lang="id-ID" sz="3600" b="1" dirty="0" smtClean="0"/>
              <a:t>OPERASI </a:t>
            </a:r>
            <a:r>
              <a:rPr lang="en-US" sz="3600" b="1" dirty="0" smtClean="0"/>
              <a:t>PENGHANCURAN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Penghancuran 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(destroy) 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array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adalah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p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roses mengembalikan data array ke nilai awal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.</a:t>
            </a:r>
          </a:p>
        </p:txBody>
      </p:sp>
      <p:pic>
        <p:nvPicPr>
          <p:cNvPr id="8" name="Picture 2" descr="E:\Adam Baru\Modul Adam\Struktur Data\Gambar\albert_einstein-300x300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0750" y="3276600"/>
            <a:ext cx="28575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481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28600"/>
            <a:ext cx="6324600" cy="533400"/>
          </a:xfrm>
        </p:spPr>
        <p:txBody>
          <a:bodyPr/>
          <a:lstStyle/>
          <a:p>
            <a:pPr algn="l"/>
            <a:r>
              <a:rPr lang="id-ID" sz="3200" b="1" dirty="0" smtClean="0"/>
              <a:t>PENGERTIAN ARRAY STATIS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50975"/>
            <a:ext cx="8229600" cy="5026025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Sekumpulan data yang ber</a:t>
            </a:r>
            <a:r>
              <a:rPr lang="id-ID" b="1" dirty="0" smtClean="0">
                <a:solidFill>
                  <a:srgbClr val="C00000"/>
                </a:solidFill>
                <a:sym typeface="Wingdings" pitchFamily="2" charset="2"/>
              </a:rPr>
              <a:t>tipe data sama 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yang bisa diakses lewat</a:t>
            </a:r>
            <a:r>
              <a:rPr lang="id-ID" dirty="0" smtClean="0">
                <a:sym typeface="Wingdings" pitchFamily="2" charset="2"/>
              </a:rPr>
              <a:t> </a:t>
            </a:r>
            <a:r>
              <a:rPr lang="id-ID" b="1" dirty="0" smtClean="0">
                <a:solidFill>
                  <a:srgbClr val="C00000"/>
                </a:solidFill>
                <a:sym typeface="Wingdings" pitchFamily="2" charset="2"/>
              </a:rPr>
              <a:t>indeks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nya</a:t>
            </a:r>
            <a:r>
              <a:rPr lang="id-ID" dirty="0" smtClean="0">
                <a:sym typeface="Wingdings" pitchFamily="2" charset="2"/>
              </a:rPr>
              <a:t>.</a:t>
            </a:r>
            <a:endParaRPr lang="en-US" dirty="0" smtClean="0">
              <a:sym typeface="Wingdings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709664"/>
            <a:ext cx="3810000" cy="32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0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5026025"/>
          </a:xfrm>
        </p:spPr>
        <p:txBody>
          <a:bodyPr/>
          <a:lstStyle/>
          <a:p>
            <a:pPr>
              <a:spcBef>
                <a:spcPts val="0"/>
              </a:spcBef>
              <a:buFontTx/>
              <a:buChar char="-"/>
            </a:pPr>
            <a:r>
              <a:rPr lang="en-US" sz="2300" dirty="0" err="1" smtClean="0">
                <a:solidFill>
                  <a:schemeClr val="tx2"/>
                </a:solidFill>
              </a:rPr>
              <a:t>Dibagi</a:t>
            </a:r>
            <a:r>
              <a:rPr lang="en-US" sz="2300" dirty="0" smtClean="0">
                <a:solidFill>
                  <a:schemeClr val="tx2"/>
                </a:solidFill>
              </a:rPr>
              <a:t> 8 </a:t>
            </a:r>
            <a:r>
              <a:rPr lang="en-US" sz="2300" dirty="0" err="1" smtClean="0">
                <a:solidFill>
                  <a:schemeClr val="tx2"/>
                </a:solidFill>
              </a:rPr>
              <a:t>kelompok</a:t>
            </a:r>
            <a:r>
              <a:rPr lang="en-US" sz="2300" dirty="0" smtClean="0">
                <a:solidFill>
                  <a:schemeClr val="tx2"/>
                </a:solidFill>
              </a:rPr>
              <a:t>, </a:t>
            </a:r>
            <a:r>
              <a:rPr lang="en-US" sz="2300" dirty="0" err="1" smtClean="0">
                <a:solidFill>
                  <a:schemeClr val="tx2"/>
                </a:solidFill>
              </a:rPr>
              <a:t>yaitu</a:t>
            </a:r>
            <a:endParaRPr lang="en-US" sz="2300" dirty="0" smtClean="0">
              <a:solidFill>
                <a:schemeClr val="tx2"/>
              </a:solidFill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300" dirty="0" smtClean="0">
                <a:solidFill>
                  <a:schemeClr val="tx2"/>
                </a:solidFill>
              </a:rPr>
              <a:t>1. Insertion Sort </a:t>
            </a:r>
            <a:r>
              <a:rPr lang="en-US" sz="2300" dirty="0" err="1">
                <a:solidFill>
                  <a:schemeClr val="tx2"/>
                </a:solidFill>
              </a:rPr>
              <a:t>s</a:t>
            </a:r>
            <a:r>
              <a:rPr lang="en-US" sz="2300" dirty="0" err="1" smtClean="0">
                <a:solidFill>
                  <a:schemeClr val="tx2"/>
                </a:solidFill>
              </a:rPr>
              <a:t>ecara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Asc</a:t>
            </a:r>
            <a:r>
              <a:rPr lang="en-US" sz="2300" dirty="0" smtClean="0">
                <a:solidFill>
                  <a:schemeClr val="tx2"/>
                </a:solidFill>
              </a:rPr>
              <a:t>. ; 	2. Insertion Sort </a:t>
            </a:r>
            <a:r>
              <a:rPr lang="en-US" sz="2300" dirty="0" err="1" smtClean="0">
                <a:solidFill>
                  <a:schemeClr val="tx2"/>
                </a:solidFill>
              </a:rPr>
              <a:t>secara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Dsc</a:t>
            </a:r>
            <a:r>
              <a:rPr lang="en-US" sz="2300" dirty="0" smtClean="0">
                <a:solidFill>
                  <a:schemeClr val="tx2"/>
                </a:solidFill>
              </a:rPr>
              <a:t>.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300" dirty="0" smtClean="0">
                <a:solidFill>
                  <a:schemeClr val="tx2"/>
                </a:solidFill>
              </a:rPr>
              <a:t>3. Radix Sort </a:t>
            </a:r>
            <a:r>
              <a:rPr lang="en-US" sz="2300" dirty="0" err="1" smtClean="0">
                <a:solidFill>
                  <a:schemeClr val="tx2"/>
                </a:solidFill>
              </a:rPr>
              <a:t>secara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Asc</a:t>
            </a:r>
            <a:r>
              <a:rPr lang="en-US" sz="2300" dirty="0" smtClean="0">
                <a:solidFill>
                  <a:schemeClr val="tx2"/>
                </a:solidFill>
              </a:rPr>
              <a:t>. ;      	4. Radix Sort </a:t>
            </a:r>
            <a:r>
              <a:rPr lang="en-US" sz="2300" dirty="0" err="1" smtClean="0">
                <a:solidFill>
                  <a:schemeClr val="tx2"/>
                </a:solidFill>
              </a:rPr>
              <a:t>secara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Dsc</a:t>
            </a:r>
            <a:r>
              <a:rPr lang="en-US" sz="2300" dirty="0" smtClean="0">
                <a:solidFill>
                  <a:schemeClr val="tx2"/>
                </a:solidFill>
              </a:rPr>
              <a:t>.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300" dirty="0" smtClean="0">
                <a:solidFill>
                  <a:schemeClr val="tx2"/>
                </a:solidFill>
              </a:rPr>
              <a:t>5. Merge Sort </a:t>
            </a:r>
            <a:r>
              <a:rPr lang="en-US" sz="2300" dirty="0" err="1" smtClean="0">
                <a:solidFill>
                  <a:schemeClr val="tx2"/>
                </a:solidFill>
              </a:rPr>
              <a:t>secara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Asc</a:t>
            </a:r>
            <a:r>
              <a:rPr lang="en-US" sz="2300" dirty="0" smtClean="0">
                <a:solidFill>
                  <a:schemeClr val="tx2"/>
                </a:solidFill>
              </a:rPr>
              <a:t>.;	6. Merge Sort </a:t>
            </a:r>
            <a:r>
              <a:rPr lang="en-US" sz="2300" dirty="0" err="1" smtClean="0">
                <a:solidFill>
                  <a:schemeClr val="tx2"/>
                </a:solidFill>
              </a:rPr>
              <a:t>secara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Dsc</a:t>
            </a:r>
            <a:r>
              <a:rPr lang="en-US" sz="2300" dirty="0" smtClean="0">
                <a:solidFill>
                  <a:schemeClr val="tx2"/>
                </a:solidFill>
              </a:rPr>
              <a:t>.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300" dirty="0" smtClean="0">
                <a:solidFill>
                  <a:schemeClr val="tx2"/>
                </a:solidFill>
              </a:rPr>
              <a:t>7. Quick Sort </a:t>
            </a:r>
            <a:r>
              <a:rPr lang="en-US" sz="2300" dirty="0" err="1" smtClean="0">
                <a:solidFill>
                  <a:schemeClr val="tx2"/>
                </a:solidFill>
              </a:rPr>
              <a:t>secara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Asc</a:t>
            </a:r>
            <a:r>
              <a:rPr lang="en-US" sz="2300" dirty="0" smtClean="0">
                <a:solidFill>
                  <a:schemeClr val="tx2"/>
                </a:solidFill>
              </a:rPr>
              <a:t>.;	8. Quick Sort </a:t>
            </a:r>
            <a:r>
              <a:rPr lang="en-US" sz="2300" dirty="0" err="1" smtClean="0">
                <a:solidFill>
                  <a:schemeClr val="tx2"/>
                </a:solidFill>
              </a:rPr>
              <a:t>secara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Dsc</a:t>
            </a:r>
            <a:r>
              <a:rPr lang="en-US" sz="2300" dirty="0" smtClean="0">
                <a:solidFill>
                  <a:schemeClr val="tx2"/>
                </a:solidFill>
              </a:rPr>
              <a:t>.</a:t>
            </a:r>
          </a:p>
          <a:p>
            <a:pPr indent="0">
              <a:spcBef>
                <a:spcPts val="0"/>
              </a:spcBef>
              <a:buNone/>
            </a:pPr>
            <a:endParaRPr lang="en-US" sz="2300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300" dirty="0" err="1" smtClean="0">
                <a:solidFill>
                  <a:schemeClr val="tx2"/>
                </a:solidFill>
              </a:rPr>
              <a:t>Buat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dalam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bentuk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makalah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dengan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isi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terdiri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dari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teori</a:t>
            </a:r>
            <a:r>
              <a:rPr lang="en-US" sz="2300" b="1" dirty="0" smtClean="0">
                <a:solidFill>
                  <a:schemeClr val="tx2"/>
                </a:solidFill>
              </a:rPr>
              <a:t> sorting, </a:t>
            </a:r>
            <a:r>
              <a:rPr lang="en-US" sz="2300" b="1" dirty="0" err="1" smtClean="0">
                <a:solidFill>
                  <a:schemeClr val="tx2"/>
                </a:solidFill>
              </a:rPr>
              <a:t>kasus</a:t>
            </a:r>
            <a:r>
              <a:rPr lang="en-US" sz="2300" b="1" dirty="0" smtClean="0">
                <a:solidFill>
                  <a:schemeClr val="tx2"/>
                </a:solidFill>
              </a:rPr>
              <a:t>, </a:t>
            </a:r>
            <a:r>
              <a:rPr lang="en-US" sz="2300" b="1" dirty="0" err="1" smtClean="0">
                <a:solidFill>
                  <a:schemeClr val="tx2"/>
                </a:solidFill>
              </a:rPr>
              <a:t>algoritma</a:t>
            </a:r>
            <a:r>
              <a:rPr lang="en-US" sz="2300" b="1" dirty="0" smtClean="0">
                <a:solidFill>
                  <a:schemeClr val="tx2"/>
                </a:solidFill>
              </a:rPr>
              <a:t>, program, </a:t>
            </a:r>
            <a:r>
              <a:rPr lang="en-US" sz="2300" b="1" dirty="0" err="1" smtClean="0">
                <a:solidFill>
                  <a:schemeClr val="tx2"/>
                </a:solidFill>
              </a:rPr>
              <a:t>tampilan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layar</a:t>
            </a:r>
            <a:r>
              <a:rPr lang="en-US" sz="2300" b="1" dirty="0" smtClean="0">
                <a:solidFill>
                  <a:schemeClr val="tx2"/>
                </a:solidFill>
              </a:rPr>
              <a:t>, </a:t>
            </a:r>
            <a:r>
              <a:rPr lang="en-US" sz="2300" b="1" dirty="0" err="1" smtClean="0">
                <a:solidFill>
                  <a:schemeClr val="tx2"/>
                </a:solidFill>
              </a:rPr>
              <a:t>kontribusi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masing-masing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anggota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dan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daftar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pustaka</a:t>
            </a:r>
            <a:r>
              <a:rPr lang="en-US" sz="2300" dirty="0" smtClean="0">
                <a:solidFill>
                  <a:schemeClr val="tx2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2300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300" dirty="0" smtClean="0">
                <a:solidFill>
                  <a:schemeClr val="tx2"/>
                </a:solidFill>
              </a:rPr>
              <a:t>Proses yang </a:t>
            </a:r>
            <a:r>
              <a:rPr lang="en-US" sz="2300" b="1" dirty="0" err="1" smtClean="0">
                <a:solidFill>
                  <a:schemeClr val="tx2"/>
                </a:solidFill>
              </a:rPr>
              <a:t>wajib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ada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yaitu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penciptaan</a:t>
            </a:r>
            <a:r>
              <a:rPr lang="en-US" sz="2300" dirty="0" smtClean="0">
                <a:solidFill>
                  <a:schemeClr val="tx2"/>
                </a:solidFill>
              </a:rPr>
              <a:t>, min. 2 traversal, </a:t>
            </a:r>
            <a:r>
              <a:rPr lang="en-US" sz="2300" dirty="0" err="1" smtClean="0">
                <a:solidFill>
                  <a:schemeClr val="tx2"/>
                </a:solidFill>
              </a:rPr>
              <a:t>pengurutan</a:t>
            </a:r>
            <a:r>
              <a:rPr lang="en-US" sz="2300" dirty="0" smtClean="0">
                <a:solidFill>
                  <a:schemeClr val="tx2"/>
                </a:solidFill>
              </a:rPr>
              <a:t>, </a:t>
            </a:r>
            <a:r>
              <a:rPr lang="en-US" sz="2300" dirty="0" err="1" smtClean="0">
                <a:solidFill>
                  <a:schemeClr val="tx2"/>
                </a:solidFill>
              </a:rPr>
              <a:t>pencarian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dan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penghancuran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b="1" dirty="0" smtClean="0">
                <a:solidFill>
                  <a:schemeClr val="tx2"/>
                </a:solidFill>
              </a:rPr>
              <a:t>(</a:t>
            </a:r>
            <a:r>
              <a:rPr lang="en-US" sz="2300" b="1" dirty="0" err="1" smtClean="0">
                <a:solidFill>
                  <a:schemeClr val="tx2"/>
                </a:solidFill>
              </a:rPr>
              <a:t>satu</a:t>
            </a:r>
            <a:r>
              <a:rPr lang="en-US" sz="2300" b="1" dirty="0" smtClean="0">
                <a:solidFill>
                  <a:schemeClr val="tx2"/>
                </a:solidFill>
              </a:rPr>
              <a:t> proses </a:t>
            </a:r>
            <a:r>
              <a:rPr lang="en-US" sz="2300" b="1" dirty="0" err="1" smtClean="0">
                <a:solidFill>
                  <a:schemeClr val="tx2"/>
                </a:solidFill>
              </a:rPr>
              <a:t>tidak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ada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nilai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tugas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nol</a:t>
            </a:r>
            <a:r>
              <a:rPr lang="en-US" sz="2300" b="1" dirty="0" smtClean="0">
                <a:solidFill>
                  <a:schemeClr val="tx2"/>
                </a:solidFill>
              </a:rPr>
              <a:t> (0))</a:t>
            </a:r>
          </a:p>
          <a:p>
            <a:pPr marL="0" indent="0">
              <a:spcBef>
                <a:spcPts val="0"/>
              </a:spcBef>
              <a:buNone/>
            </a:pPr>
            <a:endParaRPr lang="en-US" sz="2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184448"/>
            <a:ext cx="6286715" cy="653752"/>
          </a:xfrm>
        </p:spPr>
        <p:txBody>
          <a:bodyPr/>
          <a:lstStyle/>
          <a:p>
            <a:pPr algn="l"/>
            <a:r>
              <a:rPr lang="en-US" b="1" dirty="0" smtClean="0"/>
              <a:t>MATERI</a:t>
            </a:r>
            <a:r>
              <a:rPr lang="id-ID" b="1" dirty="0" smtClean="0"/>
              <a:t> AKAN DATANG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640960" cy="4896544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5400" b="1" dirty="0" smtClean="0">
                <a:sym typeface="Wingdings" pitchFamily="2" charset="2"/>
              </a:rPr>
              <a:t>SINGLE </a:t>
            </a:r>
            <a:r>
              <a:rPr lang="id-ID" sz="5400" b="1" dirty="0" smtClean="0">
                <a:sym typeface="Wingdings" pitchFamily="2" charset="2"/>
              </a:rPr>
              <a:t>LINKED LIST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9" y="3733800"/>
            <a:ext cx="4615998" cy="299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5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Adam Baru\Modul Adam\Pemrograman Berorientasi Objek\Gambar\childrens_question_23604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905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77000" cy="533400"/>
          </a:xfrm>
        </p:spPr>
        <p:txBody>
          <a:bodyPr/>
          <a:lstStyle/>
          <a:p>
            <a:pPr algn="l"/>
            <a:r>
              <a:rPr lang="id-ID" sz="3200" b="1" dirty="0" smtClean="0"/>
              <a:t>REPRESENTASI ARRAY STATIS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374775"/>
            <a:ext cx="8229600" cy="5026025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dirty="0" smtClean="0">
                <a:sym typeface="Wingdings" pitchFamily="2" charset="2"/>
              </a:rPr>
              <a:t>Array statis direpresentasikan  di memori secara </a:t>
            </a:r>
            <a:r>
              <a:rPr lang="id-ID" b="1" dirty="0" smtClean="0">
                <a:solidFill>
                  <a:srgbClr val="C00000"/>
                </a:solidFill>
                <a:sym typeface="Wingdings" pitchFamily="2" charset="2"/>
              </a:rPr>
              <a:t>kontinyu</a:t>
            </a:r>
            <a:r>
              <a:rPr lang="id-ID" dirty="0" smtClean="0">
                <a:sym typeface="Wingdings" pitchFamily="2" charset="2"/>
              </a:rPr>
              <a:t>. </a:t>
            </a:r>
            <a:endParaRPr lang="en-US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dirty="0" smtClean="0">
                <a:sym typeface="Wingdings" pitchFamily="2" charset="2"/>
              </a:rPr>
              <a:t>Contoh: array </a:t>
            </a:r>
            <a:r>
              <a:rPr lang="en-US" dirty="0" err="1" smtClean="0">
                <a:sym typeface="Wingdings" pitchFamily="2" charset="2"/>
              </a:rPr>
              <a:t>Angka</a:t>
            </a:r>
            <a:r>
              <a:rPr lang="id-ID" dirty="0" smtClean="0">
                <a:sym typeface="Wingdings" pitchFamily="2" charset="2"/>
              </a:rPr>
              <a:t> (1:5).</a:t>
            </a:r>
            <a:endParaRPr lang="en-US" dirty="0" smtClean="0">
              <a:sym typeface="Wingdings" pitchFamily="2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25408"/>
              </p:ext>
            </p:extLst>
          </p:nvPr>
        </p:nvGraphicFramePr>
        <p:xfrm>
          <a:off x="2593504" y="3865880"/>
          <a:ext cx="2664296" cy="1849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4296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2"/>
                          </a:solidFill>
                        </a:rPr>
                        <a:t>Angka</a:t>
                      </a:r>
                      <a:r>
                        <a:rPr lang="id-ID" b="1" dirty="0" smtClean="0">
                          <a:solidFill>
                            <a:schemeClr val="tx2"/>
                          </a:solidFill>
                        </a:rPr>
                        <a:t>(1)</a:t>
                      </a:r>
                      <a:endParaRPr lang="id-ID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2"/>
                          </a:solidFill>
                        </a:rPr>
                        <a:t>Angka</a:t>
                      </a:r>
                      <a:r>
                        <a:rPr lang="id-ID" b="1" dirty="0" smtClean="0">
                          <a:solidFill>
                            <a:schemeClr val="tx2"/>
                          </a:solidFill>
                        </a:rPr>
                        <a:t>(2)</a:t>
                      </a:r>
                      <a:endParaRPr lang="id-ID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2"/>
                          </a:solidFill>
                        </a:rPr>
                        <a:t>Angka</a:t>
                      </a:r>
                      <a:r>
                        <a:rPr lang="id-ID" b="1" baseline="0" dirty="0" smtClean="0">
                          <a:solidFill>
                            <a:schemeClr val="tx2"/>
                          </a:solidFill>
                        </a:rPr>
                        <a:t>(3)</a:t>
                      </a:r>
                      <a:endParaRPr lang="id-ID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2"/>
                          </a:solidFill>
                        </a:rPr>
                        <a:t>Angka</a:t>
                      </a:r>
                      <a:r>
                        <a:rPr lang="id-ID" b="1" dirty="0" smtClean="0">
                          <a:solidFill>
                            <a:schemeClr val="tx2"/>
                          </a:solidFill>
                        </a:rPr>
                        <a:t>(4)</a:t>
                      </a:r>
                      <a:endParaRPr lang="id-ID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2"/>
                          </a:solidFill>
                        </a:rPr>
                        <a:t>Angka</a:t>
                      </a:r>
                      <a:r>
                        <a:rPr lang="id-ID" b="1" dirty="0" smtClean="0">
                          <a:solidFill>
                            <a:schemeClr val="tx2"/>
                          </a:solidFill>
                        </a:rPr>
                        <a:t>(5)</a:t>
                      </a:r>
                      <a:endParaRPr lang="id-ID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53544" y="33618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Angka</a:t>
            </a:r>
            <a:endParaRPr lang="id-ID" b="1" dirty="0"/>
          </a:p>
        </p:txBody>
      </p:sp>
      <p:pic>
        <p:nvPicPr>
          <p:cNvPr id="8" name="Picture 2" descr="E:\Adam Baru\Modul Adam\Struktur Data\Gambar\albert_einstein-300x300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0552" y="3535002"/>
            <a:ext cx="2332398" cy="2332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47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 smtClean="0"/>
              <a:t>DEKLARASI UMUM (1)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4495800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b="1" dirty="0" smtClean="0">
                <a:sym typeface="Wingdings" pitchFamily="2" charset="2"/>
              </a:rPr>
              <a:t>Algoritma</a:t>
            </a:r>
            <a:r>
              <a:rPr lang="id-ID" dirty="0" smtClean="0">
                <a:sym typeface="Wingdings" pitchFamily="2" charset="2"/>
              </a:rPr>
              <a:t>:</a:t>
            </a:r>
            <a:endParaRPr lang="en-US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b="1" dirty="0" smtClean="0">
                <a:sym typeface="Wingdings" pitchFamily="2" charset="2"/>
              </a:rPr>
              <a:t>Contoh: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7363" y="2057400"/>
            <a:ext cx="7992888" cy="1296144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nama_var_array:</a:t>
            </a:r>
            <a:r>
              <a:rPr lang="id-ID" sz="20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[1..maks_array] of tipedata</a:t>
            </a:r>
            <a:endParaRPr lang="id-ID" sz="2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3568" y="4114800"/>
            <a:ext cx="7992888" cy="1296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0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[1..5] of </a:t>
            </a:r>
            <a:r>
              <a:rPr lang="en-US" sz="20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endParaRPr lang="id-ID" sz="2000" b="1" u="sng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8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 smtClean="0"/>
              <a:t>DEKLARASI UMUM (2)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b="1" dirty="0" smtClean="0">
                <a:sym typeface="Wingdings" pitchFamily="2" charset="2"/>
              </a:rPr>
              <a:t>Algoritma</a:t>
            </a:r>
            <a:r>
              <a:rPr lang="id-ID" dirty="0" smtClean="0">
                <a:sym typeface="Wingdings" pitchFamily="2" charset="2"/>
              </a:rPr>
              <a:t>:</a:t>
            </a:r>
            <a:endParaRPr lang="en-US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b="1" dirty="0" smtClean="0">
                <a:sym typeface="Wingdings" pitchFamily="2" charset="2"/>
              </a:rPr>
              <a:t>Contoh: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3709" y="1828800"/>
            <a:ext cx="7992888" cy="1695536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2000" b="1" u="sng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id-ID" sz="20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onst</a:t>
            </a:r>
            <a:endParaRPr lang="id-ID" sz="20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maks_array = ...</a:t>
            </a:r>
          </a:p>
          <a:p>
            <a:endParaRPr lang="id-ID" sz="20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nama_var_array:</a:t>
            </a:r>
            <a:r>
              <a:rPr lang="id-ID" sz="20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[1..maks_array] of tipedata</a:t>
            </a:r>
            <a:endParaRPr lang="id-ID" sz="2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7363" y="4267200"/>
            <a:ext cx="7992888" cy="16955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0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20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2000" b="1" u="sng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id-ID" sz="20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onst</a:t>
            </a:r>
            <a:endParaRPr lang="id-ID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aks_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= 5</a:t>
            </a:r>
          </a:p>
          <a:p>
            <a:endParaRPr lang="id-ID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[1..maks_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] of </a:t>
            </a:r>
            <a:r>
              <a:rPr lang="en-US" sz="2000" b="1" u="sng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nteger</a:t>
            </a:r>
            <a:endParaRPr lang="id-ID" sz="2000" b="1" u="sng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 smtClean="0"/>
              <a:t>DEKLARASI UMUM (3)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4495800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dirty="0" smtClean="0">
                <a:sym typeface="Wingdings" pitchFamily="2" charset="2"/>
              </a:rPr>
              <a:t>Algoritma: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9965" y="2191544"/>
            <a:ext cx="8712968" cy="2304256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2000" b="1" u="sng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id-ID" sz="20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onst</a:t>
            </a:r>
            <a:endParaRPr lang="id-ID" sz="20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maks_array = ...</a:t>
            </a:r>
          </a:p>
          <a:p>
            <a:r>
              <a:rPr lang="id-ID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2000" b="1" u="sng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id-ID" sz="20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ype</a:t>
            </a:r>
          </a:p>
          <a:p>
            <a:r>
              <a:rPr lang="id-ID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nama_type_array=</a:t>
            </a:r>
            <a:r>
              <a:rPr lang="id-ID" sz="20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[1..maks_array] of tipedata</a:t>
            </a:r>
          </a:p>
          <a:p>
            <a:endParaRPr lang="id-ID" sz="20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nama_var_array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nama_type_array</a:t>
            </a:r>
            <a:endParaRPr lang="id-ID" sz="2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92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 smtClean="0"/>
              <a:t>DEKLARASI UMUM (3)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b="1" dirty="0" smtClean="0">
                <a:sym typeface="Wingdings" pitchFamily="2" charset="2"/>
              </a:rPr>
              <a:t>Contoh</a:t>
            </a:r>
            <a:r>
              <a:rPr lang="id-ID" dirty="0" smtClean="0">
                <a:sym typeface="Wingdings" pitchFamily="2" charset="2"/>
              </a:rPr>
              <a:t>: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9965" y="2057400"/>
            <a:ext cx="8712968" cy="2304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0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20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2000" b="1" u="sng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id-ID" sz="20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onst</a:t>
            </a:r>
            <a:endParaRPr lang="id-ID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maks_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= 5</a:t>
            </a:r>
          </a:p>
          <a:p>
            <a:r>
              <a:rPr lang="id-ID" sz="20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2000" b="1" u="sng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id-ID" sz="20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ype</a:t>
            </a:r>
          </a:p>
          <a:p>
            <a:r>
              <a:rPr lang="id-ID" sz="20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array_Angka</a:t>
            </a:r>
            <a:r>
              <a:rPr lang="en-US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[1..maks_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] of </a:t>
            </a:r>
            <a:r>
              <a:rPr lang="en-US" sz="20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endParaRPr lang="id-ID" sz="2000" b="1" u="sng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id-ID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array_Angka</a:t>
            </a:r>
            <a:endParaRPr lang="id-ID" sz="2000" b="1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73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28600"/>
            <a:ext cx="6705601" cy="609600"/>
          </a:xfrm>
        </p:spPr>
        <p:txBody>
          <a:bodyPr/>
          <a:lstStyle/>
          <a:p>
            <a:pPr algn="l"/>
            <a:r>
              <a:rPr lang="id-ID" sz="3200" b="1" dirty="0" smtClean="0"/>
              <a:t>DEKLARASI ARRAY OF RECORD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295400"/>
            <a:ext cx="8153400" cy="4495800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b="1" dirty="0" smtClean="0">
                <a:sym typeface="Wingdings" pitchFamily="2" charset="2"/>
              </a:rPr>
              <a:t>Algoritma</a:t>
            </a:r>
            <a:r>
              <a:rPr lang="id-ID" dirty="0" smtClean="0">
                <a:sym typeface="Wingdings" pitchFamily="2" charset="2"/>
              </a:rPr>
              <a:t>: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0505" y="1905000"/>
            <a:ext cx="8783421" cy="41764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19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1900" b="1" u="sng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onst</a:t>
            </a:r>
            <a:endParaRPr lang="id-ID" sz="19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maks_array = ...</a:t>
            </a:r>
          </a:p>
          <a:p>
            <a:r>
              <a:rPr lang="id-ID" sz="19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Type</a:t>
            </a:r>
          </a:p>
          <a:p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nama_record = </a:t>
            </a:r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record</a:t>
            </a:r>
            <a:endParaRPr lang="id-ID" sz="19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&lt; field_1:tipedata_1,</a:t>
            </a:r>
          </a:p>
          <a:p>
            <a:r>
              <a:rPr lang="id-ID" sz="19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field_2:tipedata_2,</a:t>
            </a:r>
          </a:p>
          <a:p>
            <a:r>
              <a:rPr lang="id-ID" sz="19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id-ID" sz="19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field_n:tipedata_n &gt;</a:t>
            </a:r>
          </a:p>
          <a:p>
            <a:r>
              <a:rPr lang="id-ID" sz="19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endrecord</a:t>
            </a:r>
          </a:p>
          <a:p>
            <a:r>
              <a:rPr lang="id-ID" sz="19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nama_type_array=</a:t>
            </a:r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[1..maks_array] of nama_record</a:t>
            </a:r>
          </a:p>
          <a:p>
            <a:endParaRPr lang="id-ID" sz="19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nama_var_array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nama_type_array</a:t>
            </a:r>
            <a:endParaRPr lang="id-ID" sz="1900" b="1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5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76200"/>
            <a:ext cx="6781800" cy="762000"/>
          </a:xfrm>
        </p:spPr>
        <p:txBody>
          <a:bodyPr/>
          <a:lstStyle/>
          <a:p>
            <a:pPr algn="l"/>
            <a:r>
              <a:rPr lang="id-ID" sz="3200" b="1" dirty="0" smtClean="0"/>
              <a:t>DEKLARASI ARRAY OF RECORD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4495800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b="1" dirty="0" smtClean="0">
                <a:sym typeface="Wingdings" pitchFamily="2" charset="2"/>
              </a:rPr>
              <a:t>Contoh</a:t>
            </a:r>
            <a:r>
              <a:rPr lang="id-ID" dirty="0" smtClean="0">
                <a:sym typeface="Wingdings" pitchFamily="2" charset="2"/>
              </a:rPr>
              <a:t>: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0505" y="2133600"/>
            <a:ext cx="8783421" cy="40324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19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1900" b="1" u="sng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onst</a:t>
            </a:r>
            <a:endParaRPr lang="id-ID" sz="19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9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aks_</a:t>
            </a:r>
            <a:r>
              <a:rPr lang="en-US" sz="19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Mhs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= 5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id-ID" sz="19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Type</a:t>
            </a:r>
          </a:p>
          <a:p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ata_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ahasiswa = </a:t>
            </a:r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record</a:t>
            </a:r>
            <a:endParaRPr lang="id-ID" sz="19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nim,nama:</a:t>
            </a:r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id-ID" sz="19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nilai   :</a:t>
            </a:r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id-ID" sz="19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indeks  :</a:t>
            </a:r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id-ID" sz="19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endrecord</a:t>
            </a:r>
          </a:p>
          <a:p>
            <a:r>
              <a:rPr lang="id-ID" sz="19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ahasiswa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u="sng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[1..</a:t>
            </a:r>
            <a:r>
              <a:rPr lang="en-US" sz="19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aks_</a:t>
            </a:r>
            <a:r>
              <a:rPr lang="en-US" sz="19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Mhs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] of 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ata_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ahasiswa</a:t>
            </a:r>
            <a:endParaRPr lang="id-ID" sz="1900" b="1" u="sng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id-ID" sz="19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hs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d-ID" sz="19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ahasiswa</a:t>
            </a:r>
            <a:endParaRPr lang="id-ID" sz="1900" b="1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80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01_1">
  <a:themeElements>
    <a:clrScheme name="ms01_1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6445</TotalTime>
  <Words>612</Words>
  <Application>Microsoft Office PowerPoint</Application>
  <PresentationFormat>On-screen Show (4:3)</PresentationFormat>
  <Paragraphs>192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Wingdings</vt:lpstr>
      <vt:lpstr>Wingdings 2</vt:lpstr>
      <vt:lpstr>ms01_1</vt:lpstr>
      <vt:lpstr>Image</vt:lpstr>
      <vt:lpstr>STRUKTUR DATA</vt:lpstr>
      <vt:lpstr>PENGERTIAN ARRAY STATIS</vt:lpstr>
      <vt:lpstr>REPRESENTASI ARRAY STATIS</vt:lpstr>
      <vt:lpstr>DEKLARASI UMUM (1)</vt:lpstr>
      <vt:lpstr>DEKLARASI UMUM (2)</vt:lpstr>
      <vt:lpstr>DEKLARASI UMUM (3)</vt:lpstr>
      <vt:lpstr>DEKLARASI UMUM (3)</vt:lpstr>
      <vt:lpstr>DEKLARASI ARRAY OF RECORD</vt:lpstr>
      <vt:lpstr>DEKLARASI ARRAY OF RECORD</vt:lpstr>
      <vt:lpstr>OPERASI-OPERASI PADA ARRAY </vt:lpstr>
      <vt:lpstr>OPERASI PENCIPTAAN</vt:lpstr>
      <vt:lpstr>Subrutin Penciptaan</vt:lpstr>
      <vt:lpstr>OPERASI TRAVERSAL</vt:lpstr>
      <vt:lpstr>Contoh Operasi Traversal</vt:lpstr>
      <vt:lpstr>Subrutin Traversal</vt:lpstr>
      <vt:lpstr>Contoh Subrutin Traversal </vt:lpstr>
      <vt:lpstr>OPERASI PENCARIAN</vt:lpstr>
      <vt:lpstr>OPERASI PENGURUTAN</vt:lpstr>
      <vt:lpstr>OPERASI PENGHANCURAN</vt:lpstr>
      <vt:lpstr>Ketentuan Tugas</vt:lpstr>
      <vt:lpstr>MATERI AKAN DATANG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&amp; Pemrograman</dc:title>
  <dc:creator>Andri Heryandi</dc:creator>
  <cp:lastModifiedBy>Tati Harihayati</cp:lastModifiedBy>
  <cp:revision>84</cp:revision>
  <dcterms:created xsi:type="dcterms:W3CDTF">2012-09-11T04:03:29Z</dcterms:created>
  <dcterms:modified xsi:type="dcterms:W3CDTF">2017-03-01T02:17:09Z</dcterms:modified>
</cp:coreProperties>
</file>