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85" r:id="rId3"/>
    <p:sldId id="262" r:id="rId4"/>
    <p:sldId id="281" r:id="rId5"/>
    <p:sldId id="287" r:id="rId6"/>
    <p:sldId id="288" r:id="rId7"/>
    <p:sldId id="289" r:id="rId8"/>
    <p:sldId id="284" r:id="rId9"/>
    <p:sldId id="286" r:id="rId10"/>
    <p:sldId id="264" r:id="rId11"/>
    <p:sldId id="265" r:id="rId12"/>
    <p:sldId id="266" r:id="rId13"/>
    <p:sldId id="282" r:id="rId14"/>
    <p:sldId id="257" r:id="rId15"/>
    <p:sldId id="258" r:id="rId16"/>
    <p:sldId id="259" r:id="rId17"/>
    <p:sldId id="260" r:id="rId18"/>
    <p:sldId id="261" r:id="rId19"/>
    <p:sldId id="283" r:id="rId20"/>
    <p:sldId id="263" r:id="rId21"/>
    <p:sldId id="292" r:id="rId22"/>
    <p:sldId id="29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934E"/>
    <a:srgbClr val="06275E"/>
    <a:srgbClr val="0B3774"/>
    <a:srgbClr val="B88F4D"/>
    <a:srgbClr val="FFFFFF"/>
    <a:srgbClr val="DCDCDC"/>
    <a:srgbClr val="F0F0F0"/>
    <a:srgbClr val="E6E6E6"/>
    <a:srgbClr val="C8C8C8"/>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62" autoAdjust="0"/>
    <p:restoredTop sz="94660"/>
  </p:normalViewPr>
  <p:slideViewPr>
    <p:cSldViewPr snapToGrid="0">
      <p:cViewPr varScale="1">
        <p:scale>
          <a:sx n="128" d="100"/>
          <a:sy n="128" d="100"/>
        </p:scale>
        <p:origin x="592" y="176"/>
      </p:cViewPr>
      <p:guideLst/>
    </p:cSldViewPr>
  </p:slideViewPr>
  <p:notesTextViewPr>
    <p:cViewPr>
      <p:scale>
        <a:sx n="3" d="2"/>
        <a:sy n="3" d="2"/>
      </p:scale>
      <p:origin x="0" y="0"/>
    </p:cViewPr>
  </p:notesTextViewPr>
  <p:sorterViewPr>
    <p:cViewPr varScale="1">
      <p:scale>
        <a:sx n="100" d="100"/>
        <a:sy n="100" d="100"/>
      </p:scale>
      <p:origin x="0" y="-2190"/>
    </p:cViewPr>
  </p:sorterViewPr>
  <p:notesViewPr>
    <p:cSldViewPr snapToGrid="0">
      <p:cViewPr varScale="1">
        <p:scale>
          <a:sx n="81" d="100"/>
          <a:sy n="81" d="100"/>
        </p:scale>
        <p:origin x="4024"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4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4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4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4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4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4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4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4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jpe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Master" Target="../slideMasters/slideMaster1.xml"/><Relationship Id="rId5" Type="http://schemas.openxmlformats.org/officeDocument/2006/relationships/tags" Target="../tags/tag46.xml"/><Relationship Id="rId4" Type="http://schemas.openxmlformats.org/officeDocument/2006/relationships/tags" Target="../tags/tag4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Master" Target="../slideMasters/slideMaster1.xml"/><Relationship Id="rId5" Type="http://schemas.openxmlformats.org/officeDocument/2006/relationships/tags" Target="../tags/tag55.xml"/><Relationship Id="rId4" Type="http://schemas.openxmlformats.org/officeDocument/2006/relationships/tags" Target="../tags/tag5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jpe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p:txBody>
          <a:bodyPr/>
          <a:lstStyle/>
          <a:p>
            <a:fld id="{760FBDFE-C587-4B4C-A407-44438C67B59E}" type="datetimeFigureOut">
              <a:rPr lang="zh-CN" altLang="en-US" smtClean="0"/>
              <a:t>2024/10/29</a:t>
            </a:fld>
            <a:endParaRPr lang="zh-CN" altLang="en-US"/>
          </a:p>
        </p:txBody>
      </p:sp>
      <p:sp>
        <p:nvSpPr>
          <p:cNvPr id="17" name="页脚占位符 16"/>
          <p:cNvSpPr>
            <a:spLocks noGrp="1"/>
          </p:cNvSpPr>
          <p:nvPr>
            <p:ph type="ftr" sz="quarter" idx="11"/>
            <p:custDataLst>
              <p:tags r:id="rId2"/>
            </p:custDataLst>
          </p:nvPr>
        </p:nvSpPr>
        <p:spPr/>
        <p:txBody>
          <a:bodyPr/>
          <a:lstStyle/>
          <a:p>
            <a:endParaRPr lang="zh-CN" altLang="en-US" dirty="0"/>
          </a:p>
        </p:txBody>
      </p:sp>
      <p:sp>
        <p:nvSpPr>
          <p:cNvPr id="18" name="灯片编号占位符 17"/>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dirty="0"/>
          </a:p>
        </p:txBody>
      </p:sp>
      <p:pic>
        <p:nvPicPr>
          <p:cNvPr id="5" name="图片 4" descr="ppt_画板 1 副本 2"/>
          <p:cNvPicPr>
            <a:picLocks noChangeAspect="1"/>
          </p:cNvPicPr>
          <p:nvPr userDrawn="1"/>
        </p:nvPicPr>
        <p:blipFill>
          <a:blip r:embed="rId5"/>
          <a:stretch>
            <a:fillRect/>
          </a:stretch>
        </p:blipFill>
        <p:spPr>
          <a:xfrm>
            <a:off x="-635" y="-1905"/>
            <a:ext cx="12192635" cy="685990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2024/10/29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2024/10/29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2024/10/29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A0DB8-1D53-4E42-BAB8-049B3EA76B0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3C25464-047C-1860-4EC0-58EF49F918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F32F8A2-F805-972E-8714-9D4774756C28}"/>
              </a:ext>
            </a:extLst>
          </p:cNvPr>
          <p:cNvSpPr>
            <a:spLocks noGrp="1"/>
          </p:cNvSpPr>
          <p:nvPr>
            <p:ph type="dt" sz="half" idx="10"/>
          </p:nvPr>
        </p:nvSpPr>
        <p:spPr/>
        <p:txBody>
          <a:bodyPr/>
          <a:lstStyle/>
          <a:p>
            <a:fld id="{01E3CF67-3D79-4ABC-963F-D0FAA9588AB7}" type="datetimeFigureOut">
              <a:rPr lang="zh-CN" altLang="en-US" smtClean="0"/>
              <a:t>2024/10/29</a:t>
            </a:fld>
            <a:endParaRPr lang="zh-CN" altLang="en-US"/>
          </a:p>
        </p:txBody>
      </p:sp>
      <p:sp>
        <p:nvSpPr>
          <p:cNvPr id="5" name="页脚占位符 4">
            <a:extLst>
              <a:ext uri="{FF2B5EF4-FFF2-40B4-BE49-F238E27FC236}">
                <a16:creationId xmlns:a16="http://schemas.microsoft.com/office/drawing/2014/main" id="{0B823C33-FA70-5267-98E3-98760BA5E8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80B7D-9B7C-696B-4D35-7975BDA39E77}"/>
              </a:ext>
            </a:extLst>
          </p:cNvPr>
          <p:cNvSpPr>
            <a:spLocks noGrp="1"/>
          </p:cNvSpPr>
          <p:nvPr>
            <p:ph type="sldNum" sz="quarter" idx="12"/>
          </p:nvPr>
        </p:nvSpPr>
        <p:spPr/>
        <p:txBody>
          <a:bodyPr/>
          <a:lstStyle/>
          <a:p>
            <a:fld id="{4C10F1B7-10B0-4AED-81A6-FBB2A891ECAB}" type="slidenum">
              <a:rPr lang="zh-CN" altLang="en-US" smtClean="0"/>
              <a:t>‹#›</a:t>
            </a:fld>
            <a:endParaRPr lang="zh-CN" altLang="en-US"/>
          </a:p>
        </p:txBody>
      </p:sp>
    </p:spTree>
    <p:extLst>
      <p:ext uri="{BB962C8B-B14F-4D97-AF65-F5344CB8AC3E}">
        <p14:creationId xmlns:p14="http://schemas.microsoft.com/office/powerpoint/2010/main" val="407537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2024/10/29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pic>
        <p:nvPicPr>
          <p:cNvPr id="5" name="图片 4" descr="ppt_画板 1 副本"/>
          <p:cNvPicPr>
            <a:picLocks noChangeAspect="1"/>
          </p:cNvPicPr>
          <p:nvPr userDrawn="1"/>
        </p:nvPicPr>
        <p:blipFill>
          <a:blip r:embed="rId5"/>
          <a:stretch>
            <a:fillRect/>
          </a:stretch>
        </p:blipFill>
        <p:spPr>
          <a:xfrm>
            <a:off x="0" y="0"/>
            <a:ext cx="12202160" cy="685863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a:gsLst>
            <a:gs pos="0">
              <a:srgbClr val="1C3193"/>
            </a:gs>
            <a:gs pos="100000">
              <a:srgbClr val="10132F"/>
            </a:gs>
          </a:gsLst>
          <a:lin ang="18900000" scaled="0"/>
        </a:gradFill>
        <a:effectLst/>
      </p:bgPr>
    </p:bg>
    <p:spTree>
      <p:nvGrpSpPr>
        <p:cNvPr id="1" name=""/>
        <p:cNvGrpSpPr/>
        <p:nvPr/>
      </p:nvGrpSpPr>
      <p:grpSpPr>
        <a:xfrm>
          <a:off x="0" y="0"/>
          <a:ext cx="0" cy="0"/>
          <a:chOff x="0" y="0"/>
          <a:chExt cx="0" cy="0"/>
        </a:xfrm>
      </p:grpSpPr>
      <p:pic>
        <p:nvPicPr>
          <p:cNvPr id="8" name="图片 7" descr="logo-04">
            <a:extLst>
              <a:ext uri="{FF2B5EF4-FFF2-40B4-BE49-F238E27FC236}">
                <a16:creationId xmlns:a16="http://schemas.microsoft.com/office/drawing/2014/main" id="{4163388E-C10D-49F7-8107-CFAE07AB2A58}"/>
              </a:ext>
            </a:extLst>
          </p:cNvPr>
          <p:cNvPicPr>
            <a:picLocks noChangeAspect="1"/>
          </p:cNvPicPr>
          <p:nvPr userDrawn="1"/>
        </p:nvPicPr>
        <p:blipFill rotWithShape="1">
          <a:blip r:embed="rId2"/>
          <a:srcRect r="39086"/>
          <a:stretch/>
        </p:blipFill>
        <p:spPr>
          <a:xfrm>
            <a:off x="-268605" y="-464820"/>
            <a:ext cx="2005965" cy="2175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a:gsLst>
            <a:gs pos="0">
              <a:srgbClr val="1C3193"/>
            </a:gs>
            <a:gs pos="100000">
              <a:srgbClr val="10132F"/>
            </a:gs>
          </a:gsLst>
          <a:lin ang="18900000" scaled="0"/>
        </a:gradFill>
        <a:effectLst/>
      </p:bgPr>
    </p:bg>
    <p:spTree>
      <p:nvGrpSpPr>
        <p:cNvPr id="1" name=""/>
        <p:cNvGrpSpPr/>
        <p:nvPr/>
      </p:nvGrpSpPr>
      <p:grpSpPr>
        <a:xfrm>
          <a:off x="0" y="0"/>
          <a:ext cx="0" cy="0"/>
          <a:chOff x="0" y="0"/>
          <a:chExt cx="0" cy="0"/>
        </a:xfrm>
      </p:grpSpPr>
      <p:pic>
        <p:nvPicPr>
          <p:cNvPr id="8" name="图片 7" descr="logo-04">
            <a:extLst>
              <a:ext uri="{FF2B5EF4-FFF2-40B4-BE49-F238E27FC236}">
                <a16:creationId xmlns:a16="http://schemas.microsoft.com/office/drawing/2014/main" id="{4163388E-C10D-49F7-8107-CFAE07AB2A58}"/>
              </a:ext>
            </a:extLst>
          </p:cNvPr>
          <p:cNvPicPr>
            <a:picLocks noChangeAspect="1"/>
          </p:cNvPicPr>
          <p:nvPr userDrawn="1"/>
        </p:nvPicPr>
        <p:blipFill>
          <a:blip r:embed="rId2"/>
          <a:stretch>
            <a:fillRect/>
          </a:stretch>
        </p:blipFill>
        <p:spPr>
          <a:xfrm>
            <a:off x="-268605" y="-464820"/>
            <a:ext cx="3293110" cy="2175510"/>
          </a:xfrm>
          <a:prstGeom prst="rect">
            <a:avLst/>
          </a:prstGeom>
        </p:spPr>
      </p:pic>
    </p:spTree>
    <p:extLst>
      <p:ext uri="{BB962C8B-B14F-4D97-AF65-F5344CB8AC3E}">
        <p14:creationId xmlns:p14="http://schemas.microsoft.com/office/powerpoint/2010/main" val="380918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2024/10/29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2024/10/29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2024/10/29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2024/10/29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2024/10/29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6"/>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7"/>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8"/>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2024/10/29</a:t>
            </a:fld>
            <a:endParaRPr lang="zh-CN" altLang="en-US"/>
          </a:p>
        </p:txBody>
      </p:sp>
      <p:sp>
        <p:nvSpPr>
          <p:cNvPr id="5" name="页脚占位符 4"/>
          <p:cNvSpPr>
            <a:spLocks noGrp="1"/>
          </p:cNvSpPr>
          <p:nvPr>
            <p:ph type="ftr" sz="quarter" idx="3"/>
            <p:custDataLst>
              <p:tags r:id="rId19"/>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5"/>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scholar.google.com.tw/citations?user=h-sqIigAAAAJ&amp;hl=en&amp;oi=sra" TargetMode="External"/><Relationship Id="rId3" Type="http://schemas.openxmlformats.org/officeDocument/2006/relationships/hyperlink" Target="https://scholar.google.com.tw/citations?user=iwzqdyQAAAAJ&amp;hl=en&amp;oi=sra" TargetMode="External"/><Relationship Id="rId7" Type="http://schemas.openxmlformats.org/officeDocument/2006/relationships/hyperlink" Target="https://scholar.google.com.tw/citations?user=ZK7OfxkAAAAJ&amp;hl=en&amp;oi=sra" TargetMode="External"/><Relationship Id="rId2" Type="http://schemas.openxmlformats.org/officeDocument/2006/relationships/hyperlink" Target="https://scholar.google.com.tw/citations?user=9Cxz-pQAAAAJ&amp;hl=en&amp;oi=sra" TargetMode="External"/><Relationship Id="rId1" Type="http://schemas.openxmlformats.org/officeDocument/2006/relationships/slideLayout" Target="../slideLayouts/slideLayout1.xml"/><Relationship Id="rId6" Type="http://schemas.openxmlformats.org/officeDocument/2006/relationships/hyperlink" Target="https://scholar.google.com.tw/citations?user=DFv8bqAAAAAJ&amp;hl=en&amp;oi=sra" TargetMode="External"/><Relationship Id="rId5" Type="http://schemas.openxmlformats.org/officeDocument/2006/relationships/hyperlink" Target="https://scholar.google.com.tw/citations?user=XBIBhc8AAAAJ&amp;hl=en&amp;oi=sra" TargetMode="External"/><Relationship Id="rId10" Type="http://schemas.openxmlformats.org/officeDocument/2006/relationships/hyperlink" Target="https://scholar.google.com.tw/citations?user=r2tKnV4AAAAJ&amp;hl=en&amp;oi=sra" TargetMode="External"/><Relationship Id="rId4" Type="http://schemas.openxmlformats.org/officeDocument/2006/relationships/hyperlink" Target="https://scholar.google.com.tw/citations?user=ZVcYws8AAAAJ&amp;hl=en&amp;oi=sra" TargetMode="External"/><Relationship Id="rId9" Type="http://schemas.openxmlformats.org/officeDocument/2006/relationships/hyperlink" Target="https://scholar.google.com.tw/citations?user=HfuA3uIAAAAJ&amp;hl=en&amp;oi=sr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508E1-4DC5-E895-437D-FED266F1BC61}"/>
              </a:ext>
            </a:extLst>
          </p:cNvPr>
          <p:cNvSpPr>
            <a:spLocks noGrp="1"/>
          </p:cNvSpPr>
          <p:nvPr>
            <p:ph type="ctrTitle" idx="4294967295"/>
          </p:nvPr>
        </p:nvSpPr>
        <p:spPr>
          <a:xfrm>
            <a:off x="1404730" y="1877737"/>
            <a:ext cx="9144000" cy="2387600"/>
          </a:xfrm>
        </p:spPr>
        <p:txBody>
          <a:bodyPr/>
          <a:lstStyle/>
          <a:p>
            <a:r>
              <a:rPr lang="zh-CN" altLang="en-US" dirty="0"/>
              <a:t>    担保贷款的特征识别模型分析</a:t>
            </a:r>
            <a:br>
              <a:rPr lang="en-US" altLang="zh-CN" dirty="0"/>
            </a:br>
            <a:r>
              <a:rPr lang="en-US" altLang="zh-CN" dirty="0"/>
              <a:t>					</a:t>
            </a:r>
            <a:endParaRPr lang="zh-CN" altLang="en-US" dirty="0"/>
          </a:p>
        </p:txBody>
      </p:sp>
    </p:spTree>
    <p:extLst>
      <p:ext uri="{BB962C8B-B14F-4D97-AF65-F5344CB8AC3E}">
        <p14:creationId xmlns:p14="http://schemas.microsoft.com/office/powerpoint/2010/main" val="4244603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602D89-0FCB-01E1-195C-42E6AE17F265}"/>
              </a:ext>
            </a:extLst>
          </p:cNvPr>
          <p:cNvSpPr txBox="1"/>
          <p:nvPr/>
        </p:nvSpPr>
        <p:spPr>
          <a:xfrm>
            <a:off x="654908" y="468871"/>
            <a:ext cx="5078627" cy="646331"/>
          </a:xfrm>
          <a:prstGeom prst="rect">
            <a:avLst/>
          </a:prstGeom>
          <a:noFill/>
        </p:spPr>
        <p:txBody>
          <a:bodyPr wrap="square" rtlCol="0">
            <a:spAutoFit/>
          </a:bodyPr>
          <a:lstStyle/>
          <a:p>
            <a:r>
              <a:rPr lang="zh-CN" altLang="en-US" sz="3600" b="1" dirty="0"/>
              <a:t>基于相关性的优化</a:t>
            </a:r>
            <a:endParaRPr lang="en-CN" sz="3600" b="1" dirty="0"/>
          </a:p>
        </p:txBody>
      </p:sp>
      <p:sp>
        <p:nvSpPr>
          <p:cNvPr id="3" name="TextBox 2">
            <a:extLst>
              <a:ext uri="{FF2B5EF4-FFF2-40B4-BE49-F238E27FC236}">
                <a16:creationId xmlns:a16="http://schemas.microsoft.com/office/drawing/2014/main" id="{FA13D850-87E9-58EF-EA43-10273CEEFDF1}"/>
              </a:ext>
            </a:extLst>
          </p:cNvPr>
          <p:cNvSpPr txBox="1"/>
          <p:nvPr/>
        </p:nvSpPr>
        <p:spPr>
          <a:xfrm>
            <a:off x="654908" y="1532033"/>
            <a:ext cx="4252758" cy="4708981"/>
          </a:xfrm>
          <a:prstGeom prst="rect">
            <a:avLst/>
          </a:prstGeom>
          <a:noFill/>
        </p:spPr>
        <p:txBody>
          <a:bodyPr wrap="square" rtlCol="0">
            <a:spAutoFit/>
          </a:bodyPr>
          <a:lstStyle/>
          <a:p>
            <a:r>
              <a:rPr lang="en-CN" sz="2000" dirty="0"/>
              <a:t>X0为所有特征的集合</a:t>
            </a:r>
            <a:r>
              <a:rPr lang="zh-CN" altLang="en-US" sz="2000" dirty="0"/>
              <a:t>，经过预处理得到集合</a:t>
            </a:r>
            <a:r>
              <a:rPr lang="en-US" altLang="zh-CN" sz="2000" dirty="0"/>
              <a:t>X</a:t>
            </a:r>
            <a:endParaRPr lang="en-US" sz="2000" dirty="0"/>
          </a:p>
          <a:p>
            <a:r>
              <a:rPr lang="en-US" altLang="zh-CN" sz="2000" dirty="0"/>
              <a:t>Y</a:t>
            </a:r>
            <a:r>
              <a:rPr lang="zh-CN" altLang="en-US" sz="2000" dirty="0"/>
              <a:t>为被解释变量</a:t>
            </a:r>
            <a:endParaRPr lang="en-US" altLang="zh-CN" sz="2000" dirty="0"/>
          </a:p>
          <a:p>
            <a:r>
              <a:rPr lang="en-US" altLang="zh-CN" sz="2000" dirty="0"/>
              <a:t>M</a:t>
            </a:r>
            <a:r>
              <a:rPr lang="zh-CN" altLang="en-US" sz="2000" dirty="0"/>
              <a:t>为选取的特征的集合</a:t>
            </a:r>
            <a:endParaRPr lang="en-US" altLang="zh-CN" sz="2000" dirty="0"/>
          </a:p>
          <a:p>
            <a:r>
              <a:rPr lang="en-US" altLang="zh-CN" sz="2000" dirty="0" err="1"/>
              <a:t>r_ij</a:t>
            </a:r>
            <a:r>
              <a:rPr lang="zh-CN" altLang="en-US" sz="2000" dirty="0"/>
              <a:t>衡量特征</a:t>
            </a:r>
            <a:r>
              <a:rPr lang="en-US" altLang="zh-CN" sz="2000" dirty="0"/>
              <a:t>Xi</a:t>
            </a:r>
            <a:r>
              <a:rPr lang="zh-CN" altLang="en-US" sz="2000" dirty="0"/>
              <a:t>与特征</a:t>
            </a:r>
            <a:r>
              <a:rPr lang="en-US" altLang="zh-CN" sz="2000" dirty="0" err="1"/>
              <a:t>Xj</a:t>
            </a:r>
            <a:r>
              <a:rPr lang="zh-CN" altLang="en-US" sz="2000" dirty="0"/>
              <a:t>的相关性</a:t>
            </a:r>
            <a:endParaRPr lang="en-US" altLang="zh-CN" sz="2000" dirty="0"/>
          </a:p>
          <a:p>
            <a:r>
              <a:rPr lang="en-US" altLang="zh-CN" sz="2000" dirty="0" err="1"/>
              <a:t>r_iy</a:t>
            </a:r>
            <a:r>
              <a:rPr lang="zh-CN" altLang="en-US" sz="2000" dirty="0"/>
              <a:t>衡量特征</a:t>
            </a:r>
            <a:r>
              <a:rPr lang="en-US" altLang="zh-CN" sz="2000" dirty="0"/>
              <a:t>Xi</a:t>
            </a:r>
            <a:r>
              <a:rPr lang="zh-CN" altLang="en-US" sz="2000" dirty="0"/>
              <a:t>与被解释变量</a:t>
            </a:r>
            <a:r>
              <a:rPr lang="en-US" altLang="zh-CN" sz="2000" dirty="0"/>
              <a:t>Y</a:t>
            </a:r>
            <a:r>
              <a:rPr lang="zh-CN" altLang="en-US" sz="2000" dirty="0"/>
              <a:t>的相关性</a:t>
            </a:r>
            <a:endParaRPr lang="en-US" altLang="zh-CN" sz="2000" dirty="0"/>
          </a:p>
          <a:p>
            <a:r>
              <a:rPr lang="en-US" sz="2000" dirty="0"/>
              <a:t>\</a:t>
            </a:r>
            <a:r>
              <a:rPr lang="en-US" sz="2000" dirty="0" err="1"/>
              <a:t>alpha为调节分子分母影响力的参数</a:t>
            </a:r>
            <a:endParaRPr lang="en-US" sz="2000" dirty="0"/>
          </a:p>
          <a:p>
            <a:endParaRPr lang="en-US" sz="2000" dirty="0"/>
          </a:p>
          <a:p>
            <a:r>
              <a:rPr lang="en-US" sz="2000" dirty="0" err="1"/>
              <a:t>r_ij可基于互信息</a:t>
            </a:r>
            <a:r>
              <a:rPr lang="zh-CN" altLang="en-US" sz="2000" dirty="0"/>
              <a:t>，</a:t>
            </a:r>
            <a:r>
              <a:rPr lang="en-US" sz="2000" dirty="0" err="1"/>
              <a:t>pearson相关系数</a:t>
            </a:r>
            <a:r>
              <a:rPr lang="zh-CN" altLang="en-US" sz="2000" dirty="0"/>
              <a:t>，</a:t>
            </a:r>
            <a:r>
              <a:rPr lang="en-US" altLang="zh-CN" sz="2000" dirty="0"/>
              <a:t>spearman</a:t>
            </a:r>
            <a:r>
              <a:rPr lang="zh-CN" altLang="en-US" sz="2000" dirty="0"/>
              <a:t>相关系数，</a:t>
            </a:r>
            <a:r>
              <a:rPr lang="en-US" altLang="zh-CN" sz="2000" dirty="0" err="1"/>
              <a:t>kendall</a:t>
            </a:r>
            <a:r>
              <a:rPr lang="zh-CN" altLang="en-US" sz="2000" dirty="0"/>
              <a:t>相关系数等</a:t>
            </a:r>
            <a:endParaRPr lang="en-US" altLang="zh-CN" sz="2000" dirty="0"/>
          </a:p>
          <a:p>
            <a:endParaRPr lang="en-US" sz="2000" dirty="0"/>
          </a:p>
          <a:p>
            <a:r>
              <a:rPr lang="zh-CN" altLang="en-US" sz="2000" dirty="0"/>
              <a:t>优化方法可选贪心算法，遗传算法，模拟退火，整数规划等；</a:t>
            </a:r>
            <a:endParaRPr lang="en-CN" sz="2000" dirty="0"/>
          </a:p>
        </p:txBody>
      </p:sp>
      <p:pic>
        <p:nvPicPr>
          <p:cNvPr id="6" name="Picture 5">
            <a:extLst>
              <a:ext uri="{FF2B5EF4-FFF2-40B4-BE49-F238E27FC236}">
                <a16:creationId xmlns:a16="http://schemas.microsoft.com/office/drawing/2014/main" id="{E68011F2-551C-B3E3-FD1A-8D4782FBE257}"/>
              </a:ext>
            </a:extLst>
          </p:cNvPr>
          <p:cNvPicPr>
            <a:picLocks noChangeAspect="1"/>
          </p:cNvPicPr>
          <p:nvPr/>
        </p:nvPicPr>
        <p:blipFill>
          <a:blip r:embed="rId2"/>
          <a:stretch>
            <a:fillRect/>
          </a:stretch>
        </p:blipFill>
        <p:spPr>
          <a:xfrm>
            <a:off x="5733535" y="323455"/>
            <a:ext cx="4955140" cy="1706604"/>
          </a:xfrm>
          <a:prstGeom prst="rect">
            <a:avLst/>
          </a:prstGeom>
        </p:spPr>
      </p:pic>
      <p:pic>
        <p:nvPicPr>
          <p:cNvPr id="2" name="Picture 1">
            <a:extLst>
              <a:ext uri="{FF2B5EF4-FFF2-40B4-BE49-F238E27FC236}">
                <a16:creationId xmlns:a16="http://schemas.microsoft.com/office/drawing/2014/main" id="{0EC2B6B8-AD55-FE75-D909-59A08732AA36}"/>
              </a:ext>
            </a:extLst>
          </p:cNvPr>
          <p:cNvPicPr>
            <a:picLocks noChangeAspect="1"/>
          </p:cNvPicPr>
          <p:nvPr/>
        </p:nvPicPr>
        <p:blipFill>
          <a:blip r:embed="rId3"/>
          <a:stretch>
            <a:fillRect/>
          </a:stretch>
        </p:blipFill>
        <p:spPr>
          <a:xfrm>
            <a:off x="5612758" y="2611327"/>
            <a:ext cx="6375747" cy="3696200"/>
          </a:xfrm>
          <a:prstGeom prst="rect">
            <a:avLst/>
          </a:prstGeom>
        </p:spPr>
      </p:pic>
    </p:spTree>
    <p:extLst>
      <p:ext uri="{BB962C8B-B14F-4D97-AF65-F5344CB8AC3E}">
        <p14:creationId xmlns:p14="http://schemas.microsoft.com/office/powerpoint/2010/main" val="104491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9A71D-F94C-330E-A37F-B88D0543C8C8}"/>
              </a:ext>
            </a:extLst>
          </p:cNvPr>
          <p:cNvSpPr txBox="1"/>
          <p:nvPr/>
        </p:nvSpPr>
        <p:spPr>
          <a:xfrm>
            <a:off x="599089" y="420414"/>
            <a:ext cx="5770179" cy="584775"/>
          </a:xfrm>
          <a:prstGeom prst="rect">
            <a:avLst/>
          </a:prstGeom>
          <a:noFill/>
        </p:spPr>
        <p:txBody>
          <a:bodyPr wrap="square" rtlCol="0">
            <a:spAutoFit/>
          </a:bodyPr>
          <a:lstStyle/>
          <a:p>
            <a:r>
              <a:rPr lang="en-US" sz="3200" b="1" dirty="0"/>
              <a:t>r</a:t>
            </a:r>
            <a:r>
              <a:rPr lang="en-CN" sz="3200" b="1" dirty="0"/>
              <a:t>_ij的计算方法</a:t>
            </a:r>
            <a:r>
              <a:rPr lang="zh-CN" altLang="en-US" sz="3200" b="1" dirty="0"/>
              <a:t>：以互信息为例</a:t>
            </a:r>
            <a:endParaRPr lang="en-CN" sz="3200" b="1" dirty="0"/>
          </a:p>
        </p:txBody>
      </p:sp>
      <p:sp>
        <p:nvSpPr>
          <p:cNvPr id="5" name="TextBox 4">
            <a:extLst>
              <a:ext uri="{FF2B5EF4-FFF2-40B4-BE49-F238E27FC236}">
                <a16:creationId xmlns:a16="http://schemas.microsoft.com/office/drawing/2014/main" id="{293F4672-02D5-AD30-2DB8-1CB202537170}"/>
              </a:ext>
            </a:extLst>
          </p:cNvPr>
          <p:cNvSpPr txBox="1"/>
          <p:nvPr/>
        </p:nvSpPr>
        <p:spPr>
          <a:xfrm>
            <a:off x="599089" y="1975462"/>
            <a:ext cx="4824247" cy="3785652"/>
          </a:xfrm>
          <a:prstGeom prst="rect">
            <a:avLst/>
          </a:prstGeom>
          <a:noFill/>
        </p:spPr>
        <p:txBody>
          <a:bodyPr wrap="square" rtlCol="0">
            <a:spAutoFit/>
          </a:bodyPr>
          <a:lstStyle/>
          <a:p>
            <a:r>
              <a:rPr lang="en-US" sz="2000" dirty="0"/>
              <a:t>I(</a:t>
            </a:r>
            <a:r>
              <a:rPr lang="en-US" sz="2000" dirty="0" err="1"/>
              <a:t>Xi,Y</a:t>
            </a:r>
            <a:r>
              <a:rPr lang="en-US" sz="2000" dirty="0"/>
              <a:t>)</a:t>
            </a:r>
            <a:r>
              <a:rPr lang="en-US" sz="2000" dirty="0" err="1"/>
              <a:t>为特征Xi与被解释变量Y的互信息</a:t>
            </a:r>
            <a:r>
              <a:rPr lang="zh-CN" altLang="en-US" sz="2000" dirty="0"/>
              <a:t>，将</a:t>
            </a:r>
            <a:r>
              <a:rPr lang="en-US" altLang="zh-CN" sz="2000" dirty="0"/>
              <a:t>(</a:t>
            </a:r>
            <a:r>
              <a:rPr lang="en-US" altLang="zh-CN" sz="2000" dirty="0" err="1"/>
              <a:t>Xi,Y</a:t>
            </a:r>
            <a:r>
              <a:rPr lang="en-US" altLang="zh-CN" sz="2000" dirty="0"/>
              <a:t>)</a:t>
            </a:r>
            <a:r>
              <a:rPr lang="zh-CN" altLang="en-US" sz="2000" dirty="0"/>
              <a:t>元素间的对应关系打乱，得到</a:t>
            </a:r>
            <a:r>
              <a:rPr lang="en-US" altLang="zh-CN" sz="2000" dirty="0"/>
              <a:t>(</a:t>
            </a:r>
            <a:r>
              <a:rPr lang="en-US" altLang="zh-CN" sz="2000" dirty="0" err="1"/>
              <a:t>Xi,Y</a:t>
            </a:r>
            <a:r>
              <a:rPr lang="en-US" altLang="zh-CN" sz="2000" dirty="0"/>
              <a:t>)^shuffle</a:t>
            </a:r>
          </a:p>
          <a:p>
            <a:endParaRPr lang="en-US" altLang="zh-CN" sz="2000" dirty="0"/>
          </a:p>
          <a:p>
            <a:endParaRPr lang="en-US" altLang="zh-CN" sz="2000" dirty="0"/>
          </a:p>
          <a:p>
            <a:endParaRPr lang="en-US" altLang="zh-CN" sz="2000" dirty="0"/>
          </a:p>
          <a:p>
            <a:r>
              <a:rPr lang="en-CN" sz="2000" dirty="0"/>
              <a:t>互信息的计算方法</a:t>
            </a:r>
            <a:r>
              <a:rPr lang="zh-CN" altLang="en-US" sz="2000" dirty="0"/>
              <a:t>举例：</a:t>
            </a:r>
            <a:endParaRPr lang="en-US" altLang="zh-CN" sz="2000" dirty="0"/>
          </a:p>
          <a:p>
            <a:br>
              <a:rPr lang="en-US" altLang="zh-CN" sz="2000" dirty="0"/>
            </a:br>
            <a:r>
              <a:rPr lang="zh-CN" altLang="en-US" sz="2000" dirty="0"/>
              <a:t>直方图法，自适应划分法，核密度估计</a:t>
            </a:r>
            <a:endParaRPr lang="en-CN" sz="2000" dirty="0"/>
          </a:p>
          <a:p>
            <a:endParaRPr lang="en-US" altLang="zh-CN" sz="2000" dirty="0"/>
          </a:p>
          <a:p>
            <a:endParaRPr lang="en-US" altLang="zh-CN" sz="2000" dirty="0"/>
          </a:p>
          <a:p>
            <a:endParaRPr lang="en-CN" sz="2000" dirty="0"/>
          </a:p>
        </p:txBody>
      </p:sp>
      <p:pic>
        <p:nvPicPr>
          <p:cNvPr id="6" name="Picture 5">
            <a:extLst>
              <a:ext uri="{FF2B5EF4-FFF2-40B4-BE49-F238E27FC236}">
                <a16:creationId xmlns:a16="http://schemas.microsoft.com/office/drawing/2014/main" id="{2E3F2A0D-ABB0-93CF-8643-7EAD6DFB5CD3}"/>
              </a:ext>
            </a:extLst>
          </p:cNvPr>
          <p:cNvPicPr>
            <a:picLocks noChangeAspect="1"/>
          </p:cNvPicPr>
          <p:nvPr/>
        </p:nvPicPr>
        <p:blipFill>
          <a:blip r:embed="rId2"/>
          <a:stretch>
            <a:fillRect/>
          </a:stretch>
        </p:blipFill>
        <p:spPr>
          <a:xfrm>
            <a:off x="5987175" y="1390824"/>
            <a:ext cx="5346700" cy="952500"/>
          </a:xfrm>
          <a:prstGeom prst="rect">
            <a:avLst/>
          </a:prstGeom>
        </p:spPr>
      </p:pic>
    </p:spTree>
    <p:extLst>
      <p:ext uri="{BB962C8B-B14F-4D97-AF65-F5344CB8AC3E}">
        <p14:creationId xmlns:p14="http://schemas.microsoft.com/office/powerpoint/2010/main" val="851673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F24FF9-C8C7-8177-11CF-F96CFC8C529B}"/>
              </a:ext>
            </a:extLst>
          </p:cNvPr>
          <p:cNvSpPr txBox="1"/>
          <p:nvPr/>
        </p:nvSpPr>
        <p:spPr>
          <a:xfrm>
            <a:off x="567559" y="430924"/>
            <a:ext cx="5528441" cy="584775"/>
          </a:xfrm>
          <a:prstGeom prst="rect">
            <a:avLst/>
          </a:prstGeom>
          <a:noFill/>
        </p:spPr>
        <p:txBody>
          <a:bodyPr wrap="square" rtlCol="0">
            <a:spAutoFit/>
          </a:bodyPr>
          <a:lstStyle/>
          <a:p>
            <a:r>
              <a:rPr lang="en-CN" sz="3200" b="1" dirty="0"/>
              <a:t>参考文献</a:t>
            </a:r>
          </a:p>
        </p:txBody>
      </p:sp>
      <p:sp>
        <p:nvSpPr>
          <p:cNvPr id="4" name="TextBox 3">
            <a:extLst>
              <a:ext uri="{FF2B5EF4-FFF2-40B4-BE49-F238E27FC236}">
                <a16:creationId xmlns:a16="http://schemas.microsoft.com/office/drawing/2014/main" id="{6D725B2C-60BE-0014-66E3-4FDE3D8F6325}"/>
              </a:ext>
            </a:extLst>
          </p:cNvPr>
          <p:cNvSpPr txBox="1"/>
          <p:nvPr/>
        </p:nvSpPr>
        <p:spPr>
          <a:xfrm>
            <a:off x="567559" y="1418897"/>
            <a:ext cx="9228082" cy="3785652"/>
          </a:xfrm>
          <a:prstGeom prst="rect">
            <a:avLst/>
          </a:prstGeom>
          <a:noFill/>
        </p:spPr>
        <p:txBody>
          <a:bodyPr wrap="square" rtlCol="0">
            <a:spAutoFit/>
          </a:bodyPr>
          <a:lstStyle/>
          <a:p>
            <a:pPr marL="342900" indent="-342900">
              <a:buAutoNum type="arabicPeriod"/>
            </a:pPr>
            <a:r>
              <a:rPr lang="zh-CN" altLang="en-US" sz="2400" dirty="0">
                <a:solidFill>
                  <a:srgbClr val="000000"/>
                </a:solidFill>
                <a:effectLst/>
                <a:latin typeface="Helvetica" pitchFamily="2" charset="0"/>
              </a:rPr>
              <a:t>熊志斌</a:t>
            </a:r>
            <a:r>
              <a:rPr lang="en-US" altLang="zh-CN" sz="2400" dirty="0">
                <a:solidFill>
                  <a:srgbClr val="000000"/>
                </a:solidFill>
                <a:effectLst/>
                <a:latin typeface="Times New Roman" panose="02020603050405020304" pitchFamily="18" charset="0"/>
              </a:rPr>
              <a:t>.</a:t>
            </a:r>
            <a:r>
              <a:rPr lang="zh-CN" altLang="en-US" sz="2400" dirty="0">
                <a:solidFill>
                  <a:srgbClr val="000000"/>
                </a:solidFill>
                <a:effectLst/>
                <a:latin typeface="Helvetica" pitchFamily="2" charset="0"/>
              </a:rPr>
              <a:t>信用评估中的特征选择方法研究</a:t>
            </a:r>
            <a:r>
              <a:rPr lang="en-US" altLang="zh-CN" sz="2400" dirty="0">
                <a:solidFill>
                  <a:srgbClr val="000000"/>
                </a:solidFill>
                <a:effectLst/>
                <a:latin typeface="Times New Roman" panose="02020603050405020304" pitchFamily="18" charset="0"/>
              </a:rPr>
              <a:t>[</a:t>
            </a:r>
            <a:r>
              <a:rPr lang="en-US" sz="2400" dirty="0">
                <a:solidFill>
                  <a:srgbClr val="000000"/>
                </a:solidFill>
                <a:effectLst/>
                <a:latin typeface="Times New Roman" panose="02020603050405020304" pitchFamily="18" charset="0"/>
              </a:rPr>
              <a:t>J]. </a:t>
            </a:r>
            <a:r>
              <a:rPr lang="zh-CN" altLang="en-US" sz="2400" dirty="0">
                <a:solidFill>
                  <a:srgbClr val="000000"/>
                </a:solidFill>
                <a:effectLst/>
                <a:latin typeface="Helvetica" pitchFamily="2" charset="0"/>
              </a:rPr>
              <a:t>数量经济技术经济研究</a:t>
            </a:r>
            <a:r>
              <a:rPr lang="en-US" altLang="zh-CN" sz="2400" dirty="0">
                <a:solidFill>
                  <a:srgbClr val="000000"/>
                </a:solidFill>
                <a:effectLst/>
                <a:latin typeface="Times New Roman" panose="02020603050405020304" pitchFamily="18" charset="0"/>
              </a:rPr>
              <a:t>,2016,(1):142-155</a:t>
            </a:r>
          </a:p>
          <a:p>
            <a:pPr marL="342900" indent="-342900">
              <a:buFont typeface="Arial"/>
              <a:buAutoNum type="arabicPeriod"/>
            </a:pPr>
            <a:r>
              <a:rPr lang="en-US" sz="2400" dirty="0">
                <a:latin typeface="Helvetica" pitchFamily="2" charset="0"/>
                <a:hlinkClick r:id="rId2">
                  <a:extLst>
                    <a:ext uri="{A12FA001-AC4F-418D-AE19-62706E023703}">
                      <ahyp:hlinkClr xmlns:ahyp="http://schemas.microsoft.com/office/drawing/2018/hyperlinkcolor" val="tx"/>
                    </a:ext>
                  </a:extLst>
                </a:hlinkClick>
              </a:rPr>
              <a:t>R Steuer</a:t>
            </a:r>
            <a:r>
              <a:rPr lang="en-US" sz="2400" dirty="0">
                <a:latin typeface="Helvetica" pitchFamily="2" charset="0"/>
              </a:rPr>
              <a:t>, </a:t>
            </a:r>
            <a:r>
              <a:rPr lang="en-US" sz="2400" dirty="0">
                <a:latin typeface="Helvetica" pitchFamily="2" charset="0"/>
                <a:hlinkClick r:id="rId3">
                  <a:extLst>
                    <a:ext uri="{A12FA001-AC4F-418D-AE19-62706E023703}">
                      <ahyp:hlinkClr xmlns:ahyp="http://schemas.microsoft.com/office/drawing/2018/hyperlinkcolor" val="tx"/>
                    </a:ext>
                  </a:extLst>
                </a:hlinkClick>
              </a:rPr>
              <a:t>J Kurths</a:t>
            </a:r>
            <a:r>
              <a:rPr lang="en-US" sz="2400" dirty="0">
                <a:latin typeface="Helvetica" pitchFamily="2" charset="0"/>
              </a:rPr>
              <a:t>, </a:t>
            </a:r>
            <a:r>
              <a:rPr lang="en-US" sz="2400" dirty="0">
                <a:latin typeface="Helvetica" pitchFamily="2" charset="0"/>
                <a:hlinkClick r:id="rId4">
                  <a:extLst>
                    <a:ext uri="{A12FA001-AC4F-418D-AE19-62706E023703}">
                      <ahyp:hlinkClr xmlns:ahyp="http://schemas.microsoft.com/office/drawing/2018/hyperlinkcolor" val="tx"/>
                    </a:ext>
                  </a:extLst>
                </a:hlinkClick>
              </a:rPr>
              <a:t>CO Daub</a:t>
            </a:r>
            <a:r>
              <a:rPr lang="en-US" sz="2400" dirty="0">
                <a:latin typeface="Helvetica" pitchFamily="2" charset="0"/>
              </a:rPr>
              <a:t>, J Weise, </a:t>
            </a:r>
            <a:r>
              <a:rPr lang="en-US" sz="2400" dirty="0">
                <a:latin typeface="Helvetica" pitchFamily="2" charset="0"/>
                <a:hlinkClick r:id="rId5">
                  <a:extLst>
                    <a:ext uri="{A12FA001-AC4F-418D-AE19-62706E023703}">
                      <ahyp:hlinkClr xmlns:ahyp="http://schemas.microsoft.com/office/drawing/2018/hyperlinkcolor" val="tx"/>
                    </a:ext>
                  </a:extLst>
                </a:hlinkClick>
              </a:rPr>
              <a:t>J Selbig</a:t>
            </a:r>
            <a:r>
              <a:rPr lang="en-US" sz="2400" dirty="0">
                <a:latin typeface="Helvetica" pitchFamily="2" charset="0"/>
              </a:rPr>
              <a:t>, The mutual information: Detecting and evaluating dependencies between variables, Bioinformatics, 2002  </a:t>
            </a:r>
          </a:p>
          <a:p>
            <a:pPr marL="342900" indent="-342900">
              <a:buFont typeface="Arial"/>
              <a:buAutoNum type="arabicPeriod"/>
            </a:pPr>
            <a:r>
              <a:rPr lang="en-US" sz="2400" dirty="0">
                <a:latin typeface="Helvetica" pitchFamily="2" charset="0"/>
                <a:hlinkClick r:id="rId6">
                  <a:extLst>
                    <a:ext uri="{A12FA001-AC4F-418D-AE19-62706E023703}">
                      <ahyp:hlinkClr xmlns:ahyp="http://schemas.microsoft.com/office/drawing/2018/hyperlinkcolor" val="tx"/>
                    </a:ext>
                  </a:extLst>
                </a:hlinkClick>
              </a:rPr>
              <a:t>MI Belghazi</a:t>
            </a:r>
            <a:r>
              <a:rPr lang="en-US" sz="2400" dirty="0">
                <a:latin typeface="Helvetica" pitchFamily="2" charset="0"/>
              </a:rPr>
              <a:t>, </a:t>
            </a:r>
            <a:r>
              <a:rPr lang="en-US" sz="2400" dirty="0">
                <a:latin typeface="Helvetica" pitchFamily="2" charset="0"/>
                <a:hlinkClick r:id="rId7">
                  <a:extLst>
                    <a:ext uri="{A12FA001-AC4F-418D-AE19-62706E023703}">
                      <ahyp:hlinkClr xmlns:ahyp="http://schemas.microsoft.com/office/drawing/2018/hyperlinkcolor" val="tx"/>
                    </a:ext>
                  </a:extLst>
                </a:hlinkClick>
              </a:rPr>
              <a:t>A Baratin</a:t>
            </a:r>
            <a:r>
              <a:rPr lang="en-US" sz="2400" dirty="0">
                <a:latin typeface="Helvetica" pitchFamily="2" charset="0"/>
              </a:rPr>
              <a:t>, </a:t>
            </a:r>
            <a:r>
              <a:rPr lang="en-US" sz="2400" dirty="0">
                <a:latin typeface="Helvetica" pitchFamily="2" charset="0"/>
                <a:hlinkClick r:id="rId8">
                  <a:extLst>
                    <a:ext uri="{A12FA001-AC4F-418D-AE19-62706E023703}">
                      <ahyp:hlinkClr xmlns:ahyp="http://schemas.microsoft.com/office/drawing/2018/hyperlinkcolor" val="tx"/>
                    </a:ext>
                  </a:extLst>
                </a:hlinkClick>
              </a:rPr>
              <a:t>S Rajeshwar</a:t>
            </a:r>
            <a:r>
              <a:rPr lang="en-US" sz="2400" dirty="0">
                <a:latin typeface="Helvetica" pitchFamily="2" charset="0"/>
              </a:rPr>
              <a:t>, Mutual </a:t>
            </a:r>
            <a:r>
              <a:rPr lang="en-US" sz="2400" dirty="0">
                <a:solidFill>
                  <a:srgbClr val="000000"/>
                </a:solidFill>
                <a:effectLst/>
                <a:latin typeface="Helvetica" pitchFamily="2" charset="0"/>
              </a:rPr>
              <a:t>Information Neural Estimation, </a:t>
            </a:r>
            <a:r>
              <a:rPr lang="en-US" sz="2400" dirty="0">
                <a:latin typeface="Helvetica" pitchFamily="2" charset="0"/>
              </a:rPr>
              <a:t>PMLR 80:531-540, 2018.</a:t>
            </a:r>
            <a:endParaRPr lang="en-US" sz="2400" dirty="0">
              <a:latin typeface="Helvetica" pitchFamily="2" charset="0"/>
              <a:hlinkClick r:id="" action="ppaction://noaction">
                <a:extLst>
                  <a:ext uri="{A12FA001-AC4F-418D-AE19-62706E023703}">
                    <ahyp:hlinkClr xmlns:ahyp="http://schemas.microsoft.com/office/drawing/2018/hyperlinkcolor" val="tx"/>
                  </a:ext>
                </a:extLst>
              </a:hlinkClick>
            </a:endParaRPr>
          </a:p>
          <a:p>
            <a:pPr marL="342900" indent="-342900">
              <a:buFont typeface="Arial"/>
              <a:buAutoNum type="arabicPeriod"/>
            </a:pPr>
            <a:r>
              <a:rPr lang="en-US" sz="2400" dirty="0">
                <a:latin typeface="Helvetica" pitchFamily="2" charset="0"/>
                <a:hlinkClick r:id="" action="ppaction://noaction">
                  <a:extLst>
                    <a:ext uri="{A12FA001-AC4F-418D-AE19-62706E023703}">
                      <ahyp:hlinkClr xmlns:ahyp="http://schemas.microsoft.com/office/drawing/2018/hyperlinkcolor" val="tx"/>
                    </a:ext>
                  </a:extLst>
                </a:hlinkClick>
              </a:rPr>
              <a:t>Z Hu</a:t>
            </a:r>
            <a:r>
              <a:rPr lang="en-US" sz="2400" dirty="0">
                <a:latin typeface="Helvetica" pitchFamily="2" charset="0"/>
              </a:rPr>
              <a:t>, S Kang, Q Zeng, </a:t>
            </a:r>
            <a:r>
              <a:rPr lang="en-US" sz="2400" dirty="0">
                <a:latin typeface="Helvetica" pitchFamily="2" charset="0"/>
                <a:hlinkClick r:id="rId9">
                  <a:extLst>
                    <a:ext uri="{A12FA001-AC4F-418D-AE19-62706E023703}">
                      <ahyp:hlinkClr xmlns:ahyp="http://schemas.microsoft.com/office/drawing/2018/hyperlinkcolor" val="tx"/>
                    </a:ext>
                  </a:extLst>
                </a:hlinkClick>
              </a:rPr>
              <a:t>K Huang</a:t>
            </a:r>
            <a:r>
              <a:rPr lang="en-US" sz="2400" dirty="0">
                <a:latin typeface="Helvetica" pitchFamily="2" charset="0"/>
              </a:rPr>
              <a:t>, </a:t>
            </a:r>
            <a:r>
              <a:rPr lang="en-US" sz="2400" dirty="0">
                <a:latin typeface="Helvetica" pitchFamily="2" charset="0"/>
                <a:hlinkClick r:id="rId10">
                  <a:extLst>
                    <a:ext uri="{A12FA001-AC4F-418D-AE19-62706E023703}">
                      <ahyp:hlinkClr xmlns:ahyp="http://schemas.microsoft.com/office/drawing/2018/hyperlinkcolor" val="tx"/>
                    </a:ext>
                  </a:extLst>
                </a:hlinkClick>
              </a:rPr>
              <a:t>Y Yang</a:t>
            </a:r>
            <a:r>
              <a:rPr lang="en-US" sz="2400" dirty="0">
                <a:latin typeface="Helvetica" pitchFamily="2" charset="0"/>
              </a:rPr>
              <a:t>, </a:t>
            </a:r>
            <a:r>
              <a:rPr lang="en-US" sz="2400" dirty="0" err="1">
                <a:latin typeface="Helvetica" pitchFamily="2" charset="0"/>
              </a:rPr>
              <a:t>InfoNet</a:t>
            </a:r>
            <a:r>
              <a:rPr lang="en-US" sz="2400" dirty="0">
                <a:solidFill>
                  <a:srgbClr val="000000"/>
                </a:solidFill>
                <a:effectLst/>
                <a:latin typeface="Helvetica" pitchFamily="2" charset="0"/>
              </a:rPr>
              <a:t>: Neural Estimation of Mutual Information without Test-Time Optimization, </a:t>
            </a:r>
            <a:r>
              <a:rPr lang="en-US" sz="2400" dirty="0" err="1">
                <a:latin typeface="Helvetica" pitchFamily="2" charset="0"/>
              </a:rPr>
              <a:t>arXiv</a:t>
            </a:r>
            <a:r>
              <a:rPr lang="en-US" sz="2400" dirty="0">
                <a:latin typeface="Helvetica" pitchFamily="2" charset="0"/>
              </a:rPr>
              <a:t> preprint arXiv:2402.10158, 2024</a:t>
            </a:r>
          </a:p>
        </p:txBody>
      </p:sp>
    </p:spTree>
    <p:extLst>
      <p:ext uri="{BB962C8B-B14F-4D97-AF65-F5344CB8AC3E}">
        <p14:creationId xmlns:p14="http://schemas.microsoft.com/office/powerpoint/2010/main" val="213259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829378" y="337280"/>
            <a:ext cx="5695521" cy="723900"/>
          </a:xfrm>
          <a:prstGeom prst="rect">
            <a:avLst/>
          </a:prstGeom>
          <a:noFill/>
          <a:ln w="12700">
            <a:noFill/>
            <a:prstDash val="solid"/>
          </a:ln>
        </p:spPr>
        <p:txBody>
          <a:bodyPr lIns="0" tIns="0" rIns="0" bIns="0" rtlCol="0" anchor="ctr">
            <a:noAutofit/>
          </a:bodyPr>
          <a:lstStyle/>
          <a:p>
            <a:pPr indent="0" algn="l">
              <a:lnSpc>
                <a:spcPct val="125000"/>
              </a:lnSpc>
              <a:defRPr/>
            </a:pPr>
            <a:r>
              <a:rPr lang="en-US" sz="3800" b="1" i="0" u="none" strike="noStrike" dirty="0" err="1">
                <a:solidFill>
                  <a:srgbClr val="1F2329"/>
                </a:solidFill>
                <a:latin typeface="Noto Sans SC"/>
              </a:rPr>
              <a:t>基于扩散模型的优化</a:t>
            </a:r>
            <a:r>
              <a:rPr lang="zh-CN" altLang="en-US" sz="3800" b="1" i="0" u="none" strike="noStrike" dirty="0">
                <a:solidFill>
                  <a:srgbClr val="1F2329"/>
                </a:solidFill>
                <a:latin typeface="Noto Sans SC"/>
              </a:rPr>
              <a:t>构建</a:t>
            </a:r>
            <a:endParaRPr lang="en-US" sz="1100" dirty="0"/>
          </a:p>
        </p:txBody>
      </p:sp>
      <p:sp>
        <p:nvSpPr>
          <p:cNvPr id="3" name="AutoShape 3"/>
          <p:cNvSpPr/>
          <p:nvPr/>
        </p:nvSpPr>
        <p:spPr>
          <a:xfrm>
            <a:off x="1097175" y="1388313"/>
            <a:ext cx="4008308" cy="3048000"/>
          </a:xfrm>
          <a:prstGeom prst="rect">
            <a:avLst/>
          </a:prstGeom>
          <a:noFill/>
          <a:ln w="12700">
            <a:noFill/>
            <a:prstDash val="solid"/>
          </a:ln>
        </p:spPr>
        <p:txBody>
          <a:bodyPr lIns="0" tIns="0" rIns="0" bIns="0" rtlCol="0" anchor="ctr">
            <a:noAutofit/>
          </a:bodyPr>
          <a:lstStyle/>
          <a:p>
            <a:pPr marL="0" lvl="0" indent="203200" algn="l">
              <a:lnSpc>
                <a:spcPct val="125000"/>
              </a:lnSpc>
              <a:buClr>
                <a:srgbClr val="1F2329"/>
              </a:buClr>
              <a:buChar char="•"/>
              <a:defRPr/>
            </a:pPr>
            <a:r>
              <a:rPr lang="en-US" sz="1600" b="0" i="0" u="none" strike="noStrike" dirty="0" err="1">
                <a:solidFill>
                  <a:srgbClr val="1F2329"/>
                </a:solidFill>
                <a:latin typeface="Noto Sans SC"/>
              </a:rPr>
              <a:t>拟采用不平衡网络风险扩散模型（INDDP）作为基准</a:t>
            </a:r>
            <a:r>
              <a:rPr lang="en-US" sz="1600" b="0" i="0" u="none" strike="noStrike" dirty="0">
                <a:solidFill>
                  <a:srgbClr val="1F2329"/>
                </a:solidFill>
                <a:latin typeface="Noto Sans SC"/>
              </a:rPr>
              <a:t>。</a:t>
            </a:r>
            <a:endParaRPr lang="en-US" sz="1100" dirty="0"/>
          </a:p>
          <a:p>
            <a:pPr marL="0" lvl="0" indent="203200" algn="l">
              <a:lnSpc>
                <a:spcPct val="125000"/>
              </a:lnSpc>
              <a:buClr>
                <a:srgbClr val="1F2329"/>
              </a:buClr>
              <a:buChar char="•"/>
            </a:pPr>
            <a:r>
              <a:rPr lang="en-US" sz="1600" b="0" i="0" u="none" strike="noStrike" dirty="0" err="1">
                <a:solidFill>
                  <a:srgbClr val="1F2329"/>
                </a:solidFill>
                <a:latin typeface="Noto Sans SC"/>
              </a:rPr>
              <a:t>使用p</a:t>
            </a:r>
            <a:r>
              <a:rPr lang="en-US" sz="1600" b="0" i="0" u="none" strike="noStrike" dirty="0">
                <a:solidFill>
                  <a:srgbClr val="1F2329"/>
                </a:solidFill>
                <a:latin typeface="Noto Sans SC"/>
              </a:rPr>
              <a:t> - </a:t>
            </a:r>
            <a:r>
              <a:rPr lang="en-US" sz="1600" b="0" i="0" u="none" strike="noStrike" dirty="0" err="1">
                <a:solidFill>
                  <a:srgbClr val="1F2329"/>
                </a:solidFill>
                <a:latin typeface="Noto Sans SC"/>
              </a:rPr>
              <a:t>wkNN算法对特征进行初步处理，防止数据集内部不平衡引起的偏差</a:t>
            </a:r>
            <a:r>
              <a:rPr lang="en-US" sz="1600" b="0" i="0" u="none" strike="noStrike" dirty="0">
                <a:solidFill>
                  <a:srgbClr val="1F2329"/>
                </a:solidFill>
                <a:latin typeface="Noto Sans SC"/>
              </a:rPr>
              <a:t>。</a:t>
            </a:r>
          </a:p>
          <a:p>
            <a:pPr marL="0" lvl="0" indent="203200" algn="l">
              <a:lnSpc>
                <a:spcPct val="125000"/>
              </a:lnSpc>
              <a:buClr>
                <a:srgbClr val="1F2329"/>
              </a:buClr>
              <a:buChar char="•"/>
            </a:pPr>
            <a:r>
              <a:rPr lang="en-US" sz="1600" b="0" i="0" u="none" strike="noStrike" dirty="0" err="1">
                <a:solidFill>
                  <a:srgbClr val="1F2329"/>
                </a:solidFill>
                <a:latin typeface="Noto Sans SC"/>
              </a:rPr>
              <a:t>比较不同特征在预测违约风险（静态概率）时的性能表现来评估特征的重要性</a:t>
            </a:r>
            <a:r>
              <a:rPr lang="en-US" sz="1600" b="0" i="0" u="none" strike="noStrike" dirty="0">
                <a:solidFill>
                  <a:srgbClr val="1F2329"/>
                </a:solidFill>
                <a:latin typeface="Noto Sans SC"/>
              </a:rPr>
              <a:t>。</a:t>
            </a:r>
          </a:p>
          <a:p>
            <a:pPr marL="0" lvl="0" indent="203200" algn="l">
              <a:lnSpc>
                <a:spcPct val="125000"/>
              </a:lnSpc>
              <a:buClr>
                <a:srgbClr val="1F2329"/>
              </a:buClr>
              <a:buChar char="•"/>
            </a:pPr>
            <a:r>
              <a:rPr lang="en-US" sz="1600" b="0" i="0" u="none" strike="noStrike" dirty="0" err="1">
                <a:solidFill>
                  <a:srgbClr val="1F2329"/>
                </a:solidFill>
                <a:latin typeface="Noto Sans SC"/>
              </a:rPr>
              <a:t>在模型中考虑网络扩散特征（扩散概率）对预测结果的影响，以此来分析不同特征的重要性</a:t>
            </a:r>
            <a:r>
              <a:rPr lang="en-US" sz="1600" b="0" i="0" u="none" strike="noStrike" dirty="0">
                <a:solidFill>
                  <a:srgbClr val="1F2329"/>
                </a:solidFill>
                <a:latin typeface="Noto Sans SC"/>
              </a:rPr>
              <a:t>。</a:t>
            </a:r>
          </a:p>
          <a:p>
            <a:pPr indent="0" algn="l">
              <a:lnSpc>
                <a:spcPct val="125000"/>
              </a:lnSpc>
            </a:pPr>
            <a:endParaRPr lang="en-US" sz="1600" b="0" i="0" u="none" strike="noStrike" dirty="0">
              <a:solidFill>
                <a:srgbClr val="1F2329"/>
              </a:solidFill>
              <a:latin typeface="Noto Sans SC"/>
            </a:endParaRPr>
          </a:p>
        </p:txBody>
      </p:sp>
      <p:pic>
        <p:nvPicPr>
          <p:cNvPr id="4" name="Picture 4"/>
          <p:cNvPicPr>
            <a:picLocks noChangeAspect="1"/>
          </p:cNvPicPr>
          <p:nvPr/>
        </p:nvPicPr>
        <p:blipFill>
          <a:blip r:embed="rId3"/>
          <a:stretch>
            <a:fillRect/>
          </a:stretch>
        </p:blipFill>
        <p:spPr>
          <a:xfrm>
            <a:off x="5495003" y="1213702"/>
            <a:ext cx="5695521" cy="4588504"/>
          </a:xfrm>
          <a:prstGeom prst="rect">
            <a:avLst/>
          </a:prstGeom>
          <a:ln>
            <a:noFill/>
            <a:prstDash val="solid"/>
          </a:ln>
        </p:spPr>
      </p:pic>
      <p:sp>
        <p:nvSpPr>
          <p:cNvPr id="5" name="AutoShape 5"/>
          <p:cNvSpPr/>
          <p:nvPr/>
        </p:nvSpPr>
        <p:spPr>
          <a:xfrm>
            <a:off x="1096928" y="6129338"/>
            <a:ext cx="8265143" cy="266700"/>
          </a:xfrm>
          <a:prstGeom prst="rect">
            <a:avLst/>
          </a:prstGeom>
          <a:noFill/>
          <a:ln w="12700">
            <a:noFill/>
            <a:prstDash val="solid"/>
          </a:ln>
        </p:spPr>
        <p:txBody>
          <a:bodyPr lIns="0" tIns="0" rIns="0" bIns="0" rtlCol="0" anchor="ctr">
            <a:noAutofit/>
          </a:bodyPr>
          <a:lstStyle/>
          <a:p>
            <a:pPr indent="0" algn="l">
              <a:lnSpc>
                <a:spcPct val="125000"/>
              </a:lnSpc>
              <a:defRPr/>
            </a:pPr>
            <a:r>
              <a:rPr lang="en-US" sz="1400" b="0" i="0" u="none" strike="noStrike" dirty="0" err="1">
                <a:solidFill>
                  <a:srgbClr val="9B9EA2"/>
                </a:solidFill>
                <a:latin typeface="Noto Sans SC"/>
              </a:rPr>
              <a:t>参考：A</a:t>
            </a:r>
            <a:r>
              <a:rPr lang="en-US" sz="1400" b="0" i="0" u="none" strike="noStrike" dirty="0">
                <a:solidFill>
                  <a:srgbClr val="9B9EA2"/>
                </a:solidFill>
                <a:latin typeface="Noto Sans SC"/>
              </a:rPr>
              <a:t> dynamic default prediction framework for networked-guarantee loans， 6 Jun 2020</a:t>
            </a:r>
            <a:endParaRPr lang="en-US" sz="1100" dirty="0"/>
          </a:p>
        </p:txBody>
      </p:sp>
      <p:pic>
        <p:nvPicPr>
          <p:cNvPr id="6" name="Picture 6"/>
          <p:cNvPicPr>
            <a:picLocks noChangeAspect="1"/>
          </p:cNvPicPr>
          <p:nvPr/>
        </p:nvPicPr>
        <p:blipFill>
          <a:blip r:embed="rId4"/>
          <a:stretch>
            <a:fillRect/>
          </a:stretch>
        </p:blipFill>
        <p:spPr>
          <a:xfrm>
            <a:off x="1091389" y="4763445"/>
            <a:ext cx="4403615" cy="569228"/>
          </a:xfrm>
          <a:prstGeom prst="rect">
            <a:avLst/>
          </a:prstGeom>
          <a:ln>
            <a:noFill/>
            <a:prstDash val="solid"/>
          </a:ln>
        </p:spPr>
      </p:pic>
      <p:pic>
        <p:nvPicPr>
          <p:cNvPr id="7" name="Picture 7"/>
          <p:cNvPicPr>
            <a:picLocks noChangeAspect="1"/>
          </p:cNvPicPr>
          <p:nvPr/>
        </p:nvPicPr>
        <p:blipFill>
          <a:blip r:embed="rId5"/>
          <a:stretch>
            <a:fillRect/>
          </a:stretch>
        </p:blipFill>
        <p:spPr>
          <a:xfrm>
            <a:off x="1097175" y="4292566"/>
            <a:ext cx="2004154" cy="470879"/>
          </a:xfrm>
          <a:prstGeom prst="rect">
            <a:avLst/>
          </a:prstGeom>
          <a:ln>
            <a:noFill/>
            <a:prstDash val="soli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573756" y="385970"/>
            <a:ext cx="9920607" cy="723900"/>
          </a:xfrm>
          <a:prstGeom prst="rect">
            <a:avLst/>
          </a:prstGeom>
          <a:noFill/>
          <a:ln w="12700">
            <a:noFill/>
            <a:prstDash val="solid"/>
          </a:ln>
        </p:spPr>
        <p:txBody>
          <a:bodyPr lIns="0" tIns="0" rIns="0" bIns="0" rtlCol="0" anchor="ctr">
            <a:noAutofit/>
          </a:bodyPr>
          <a:lstStyle/>
          <a:p>
            <a:pPr indent="0" algn="l">
              <a:lnSpc>
                <a:spcPct val="125000"/>
              </a:lnSpc>
              <a:defRPr/>
            </a:pPr>
            <a:r>
              <a:rPr lang="en-US" sz="3800" b="1" i="0" u="none" strike="noStrike">
                <a:solidFill>
                  <a:srgbClr val="1F2329"/>
                </a:solidFill>
                <a:latin typeface="Noto Sans SC"/>
              </a:rPr>
              <a:t>特征设计</a:t>
            </a:r>
            <a:endParaRPr lang="en-US" sz="1100"/>
          </a:p>
        </p:txBody>
      </p:sp>
      <p:sp>
        <p:nvSpPr>
          <p:cNvPr id="3" name="AutoShape 3"/>
          <p:cNvSpPr/>
          <p:nvPr/>
        </p:nvSpPr>
        <p:spPr>
          <a:xfrm>
            <a:off x="1389780" y="1300289"/>
            <a:ext cx="9412441" cy="4457700"/>
          </a:xfrm>
          <a:prstGeom prst="rect">
            <a:avLst/>
          </a:prstGeom>
          <a:noFill/>
          <a:ln w="12700">
            <a:noFill/>
            <a:prstDash val="solid"/>
          </a:ln>
        </p:spPr>
        <p:txBody>
          <a:bodyPr lIns="0" tIns="0" rIns="0" bIns="0" rtlCol="0" anchor="ctr">
            <a:noAutofit/>
          </a:bodyPr>
          <a:lstStyle/>
          <a:p>
            <a:pPr indent="0" algn="l">
              <a:lnSpc>
                <a:spcPct val="125000"/>
              </a:lnSpc>
              <a:defRPr/>
            </a:pPr>
            <a:r>
              <a:rPr lang="en-US" sz="2600" b="1" i="0" u="none" strike="noStrike" dirty="0" err="1">
                <a:solidFill>
                  <a:srgbClr val="1F2329"/>
                </a:solidFill>
                <a:latin typeface="Noto Sans SC"/>
              </a:rPr>
              <a:t>历史行为特征</a:t>
            </a:r>
            <a:endParaRPr lang="en-US" sz="1100" dirty="0"/>
          </a:p>
          <a:p>
            <a:pPr indent="0" algn="l">
              <a:lnSpc>
                <a:spcPct val="125000"/>
              </a:lnSpc>
            </a:pPr>
            <a:r>
              <a:rPr lang="en-US" sz="1600" b="1" i="0" u="none" strike="noStrike" dirty="0" err="1">
                <a:solidFill>
                  <a:srgbClr val="1F2329"/>
                </a:solidFill>
                <a:latin typeface="Noto Sans SC"/>
              </a:rPr>
              <a:t>信用历史相关</a:t>
            </a:r>
            <a:r>
              <a:rPr lang="en-US" sz="1600" b="0" i="0" u="none" strike="noStrike" dirty="0" err="1">
                <a:solidFill>
                  <a:srgbClr val="1F2329"/>
                </a:solidFill>
                <a:latin typeface="Noto Sans SC"/>
              </a:rPr>
              <a:t>：从信贷相关表（如</a:t>
            </a:r>
            <a:r>
              <a:rPr lang="en-US" sz="1600" b="0" i="0" u="none" strike="noStrike" dirty="0">
                <a:solidFill>
                  <a:srgbClr val="1F2329"/>
                </a:solidFill>
                <a:latin typeface="Noto Sans SC"/>
              </a:rPr>
              <a:t> DGXDFHZ </a:t>
            </a:r>
            <a:r>
              <a:rPr lang="en-US" sz="1600" b="0" i="0" u="none" strike="noStrike" dirty="0" err="1">
                <a:solidFill>
                  <a:srgbClr val="1F2329"/>
                </a:solidFill>
                <a:latin typeface="Noto Sans SC"/>
              </a:rPr>
              <a:t>等）中获取贷款五级分类（DKWJFL）信息来反映信用历史情况，不同的分类级别代表不同的信用状况</a:t>
            </a:r>
            <a:r>
              <a:rPr lang="en-US" sz="1600" b="0" i="0" u="none" strike="noStrike" dirty="0">
                <a:solidFill>
                  <a:srgbClr val="1F2329"/>
                </a:solidFill>
                <a:latin typeface="Noto Sans SC"/>
              </a:rPr>
              <a:t>。
</a:t>
            </a:r>
            <a:r>
              <a:rPr lang="en-US" sz="1600" b="0" i="0" u="none" strike="noStrike" dirty="0" err="1">
                <a:solidFill>
                  <a:srgbClr val="1F2329"/>
                </a:solidFill>
                <a:latin typeface="Noto Sans SC"/>
              </a:rPr>
              <a:t>违约记录相关：查看是否有过违约相关记录，如在核销表（DKHX）中有相关记录则表示有违约情况，可统计违约次数等</a:t>
            </a:r>
            <a:r>
              <a:rPr lang="en-US" sz="1600" b="0" i="0" u="none" strike="noStrike" dirty="0">
                <a:solidFill>
                  <a:srgbClr val="1F2329"/>
                </a:solidFill>
                <a:latin typeface="Noto Sans SC"/>
              </a:rPr>
              <a:t>。</a:t>
            </a:r>
          </a:p>
          <a:p>
            <a:pPr indent="0" algn="l">
              <a:lnSpc>
                <a:spcPct val="125000"/>
              </a:lnSpc>
            </a:pPr>
            <a:r>
              <a:rPr lang="en-US" sz="1600" b="1" i="0" u="none" strike="noStrike" dirty="0" err="1">
                <a:solidFill>
                  <a:srgbClr val="1F2329"/>
                </a:solidFill>
                <a:latin typeface="Noto Sans SC"/>
              </a:rPr>
              <a:t>违约金额相关</a:t>
            </a:r>
            <a:r>
              <a:rPr lang="en-US" sz="1600" b="0" i="0" u="none" strike="noStrike" dirty="0" err="1">
                <a:solidFill>
                  <a:srgbClr val="1F2329"/>
                </a:solidFill>
                <a:latin typeface="Noto Sans SC"/>
              </a:rPr>
              <a:t>：从信贷分户账明细记录（如</a:t>
            </a:r>
            <a:r>
              <a:rPr lang="en-US" sz="1600" b="0" i="0" u="none" strike="noStrike" dirty="0">
                <a:solidFill>
                  <a:srgbClr val="1F2329"/>
                </a:solidFill>
                <a:latin typeface="Noto Sans SC"/>
              </a:rPr>
              <a:t> </a:t>
            </a:r>
            <a:r>
              <a:rPr lang="en-US" sz="1600" b="0" i="0" u="none" strike="noStrike" dirty="0" err="1">
                <a:solidFill>
                  <a:srgbClr val="1F2329"/>
                </a:solidFill>
                <a:latin typeface="Noto Sans SC"/>
              </a:rPr>
              <a:t>DGXDFHZMXJL）中获取逾期本金（YQBJ</a:t>
            </a:r>
            <a:r>
              <a:rPr lang="en-US" sz="1600" b="0" i="0" u="none" strike="noStrike" dirty="0">
                <a:solidFill>
                  <a:srgbClr val="1F2329"/>
                </a:solidFill>
                <a:latin typeface="Noto Sans SC"/>
              </a:rPr>
              <a:t>）、</a:t>
            </a:r>
            <a:r>
              <a:rPr lang="en-US" sz="1600" b="0" i="0" u="none" strike="noStrike" dirty="0" err="1">
                <a:solidFill>
                  <a:srgbClr val="1F2329"/>
                </a:solidFill>
                <a:latin typeface="Noto Sans SC"/>
              </a:rPr>
              <a:t>表外欠息余额（BWQXYE）等信息来确定违约金额情况</a:t>
            </a:r>
            <a:r>
              <a:rPr lang="en-US" sz="1600" b="0" i="0" u="none" strike="noStrike" dirty="0">
                <a:solidFill>
                  <a:srgbClr val="1F2329"/>
                </a:solidFill>
                <a:latin typeface="Noto Sans SC"/>
              </a:rPr>
              <a:t>。</a:t>
            </a:r>
          </a:p>
          <a:p>
            <a:pPr indent="0" algn="l">
              <a:lnSpc>
                <a:spcPct val="125000"/>
              </a:lnSpc>
            </a:pPr>
            <a:r>
              <a:rPr lang="en-US" sz="1600" b="1" i="0" u="none" strike="noStrike" dirty="0" err="1">
                <a:solidFill>
                  <a:srgbClr val="1F2329"/>
                </a:solidFill>
                <a:latin typeface="Noto Sans SC"/>
              </a:rPr>
              <a:t>总贷款金额相关</a:t>
            </a:r>
            <a:r>
              <a:rPr lang="en-US" sz="1600" b="0" i="0" u="none" strike="noStrike" dirty="0" err="1">
                <a:solidFill>
                  <a:srgbClr val="1F2329"/>
                </a:solidFill>
                <a:latin typeface="Noto Sans SC"/>
              </a:rPr>
              <a:t>：从信贷相关表（如</a:t>
            </a:r>
            <a:r>
              <a:rPr lang="en-US" sz="1600" b="0" i="0" u="none" strike="noStrike" dirty="0">
                <a:solidFill>
                  <a:srgbClr val="1F2329"/>
                </a:solidFill>
                <a:latin typeface="Noto Sans SC"/>
              </a:rPr>
              <a:t> </a:t>
            </a:r>
            <a:r>
              <a:rPr lang="en-US" sz="1600" b="0" i="0" u="none" strike="noStrike" dirty="0" err="1">
                <a:solidFill>
                  <a:srgbClr val="1F2329"/>
                </a:solidFill>
                <a:latin typeface="Noto Sans SC"/>
              </a:rPr>
              <a:t>DGXDFHZ）中获取授信额度（SXED</a:t>
            </a:r>
            <a:r>
              <a:rPr lang="en-US" sz="1600" b="0" i="0" u="none" strike="noStrike" dirty="0">
                <a:solidFill>
                  <a:srgbClr val="1F2329"/>
                </a:solidFill>
                <a:latin typeface="Noto Sans SC"/>
              </a:rPr>
              <a:t>）、</a:t>
            </a:r>
            <a:r>
              <a:rPr lang="en-US" sz="1600" b="0" i="0" u="none" strike="noStrike" dirty="0" err="1">
                <a:solidFill>
                  <a:srgbClr val="1F2329"/>
                </a:solidFill>
                <a:latin typeface="Noto Sans SC"/>
              </a:rPr>
              <a:t>已用额度（YYED）以及贷款本金总额（DKBJZE）等信息来确定总贷款金额情况</a:t>
            </a:r>
            <a:r>
              <a:rPr lang="en-US" sz="1600" b="0" i="0" u="none" strike="noStrike" dirty="0">
                <a:solidFill>
                  <a:srgbClr val="1F2329"/>
                </a:solidFill>
                <a:latin typeface="Noto Sans SC"/>
              </a:rPr>
              <a:t>。</a:t>
            </a:r>
          </a:p>
          <a:p>
            <a:pPr indent="0" algn="l">
              <a:lnSpc>
                <a:spcPct val="125000"/>
              </a:lnSpc>
            </a:pPr>
            <a:r>
              <a:rPr lang="en-US" sz="1600" b="1" i="0" u="none" strike="noStrike" dirty="0" err="1">
                <a:solidFill>
                  <a:srgbClr val="1F2329"/>
                </a:solidFill>
                <a:latin typeface="Noto Sans SC"/>
              </a:rPr>
              <a:t>贷款次数相关</a:t>
            </a:r>
            <a:r>
              <a:rPr lang="en-US" sz="1600" b="0" i="0" u="none" strike="noStrike" dirty="0" err="1">
                <a:solidFill>
                  <a:srgbClr val="1F2329"/>
                </a:solidFill>
                <a:latin typeface="Noto Sans SC"/>
              </a:rPr>
              <a:t>：统计信贷相关表（如</a:t>
            </a:r>
            <a:r>
              <a:rPr lang="en-US" sz="1600" b="0" i="0" u="none" strike="noStrike" dirty="0">
                <a:solidFill>
                  <a:srgbClr val="1F2329"/>
                </a:solidFill>
                <a:latin typeface="Noto Sans SC"/>
              </a:rPr>
              <a:t> </a:t>
            </a:r>
            <a:r>
              <a:rPr lang="en-US" sz="1600" b="0" i="0" u="none" strike="noStrike" dirty="0" err="1">
                <a:solidFill>
                  <a:srgbClr val="1F2329"/>
                </a:solidFill>
                <a:latin typeface="Noto Sans SC"/>
              </a:rPr>
              <a:t>DGXDFHZ）中不同贷款合同号（XDHTH）的数量来确定贷款次数</a:t>
            </a:r>
            <a:r>
              <a:rPr lang="en-US" sz="1600" b="0" i="0" u="none" strike="noStrike" dirty="0">
                <a:solidFill>
                  <a:srgbClr val="1F2329"/>
                </a:solidFill>
                <a:latin typeface="Noto Sans SC"/>
              </a:rPr>
              <a:t>。</a:t>
            </a:r>
          </a:p>
          <a:p>
            <a:pPr indent="0" algn="l">
              <a:lnSpc>
                <a:spcPct val="125000"/>
              </a:lnSpc>
            </a:pPr>
            <a:r>
              <a:rPr lang="en-US" sz="1600" b="1" i="0" u="none" strike="noStrike" dirty="0" err="1">
                <a:solidFill>
                  <a:srgbClr val="1F2329"/>
                </a:solidFill>
                <a:latin typeface="Noto Sans SC"/>
              </a:rPr>
              <a:t>总贷款频率相关</a:t>
            </a:r>
            <a:r>
              <a:rPr lang="en-US" sz="1600" b="0" i="0" u="none" strike="noStrike" dirty="0" err="1">
                <a:solidFill>
                  <a:srgbClr val="1F2329"/>
                </a:solidFill>
                <a:latin typeface="Noto Sans SC"/>
              </a:rPr>
              <a:t>：通过分析贷款时间间隔等信息来确定总贷款频率，例如计算相邻贷款合同签订时间的间隔来统计频率情况</a:t>
            </a:r>
            <a:r>
              <a:rPr lang="en-US" sz="1600" b="0" i="0" u="none" strike="noStrike" dirty="0">
                <a:solidFill>
                  <a:srgbClr val="1F2329"/>
                </a:solidFill>
                <a:latin typeface="Noto Sans SC"/>
              </a:rPr>
              <a:t>。</a:t>
            </a:r>
          </a:p>
          <a:p>
            <a:pPr indent="0" algn="l">
              <a:lnSpc>
                <a:spcPct val="125000"/>
              </a:lnSpc>
            </a:pPr>
            <a:r>
              <a:rPr lang="en-US" sz="1600" b="1" i="0" u="none" strike="noStrike" dirty="0" err="1">
                <a:solidFill>
                  <a:srgbClr val="1F2329"/>
                </a:solidFill>
                <a:latin typeface="Noto Sans SC"/>
              </a:rPr>
              <a:t>总违约率相关</a:t>
            </a:r>
            <a:r>
              <a:rPr lang="en-US" sz="1600" b="0" i="0" u="none" strike="noStrike" dirty="0" err="1">
                <a:solidFill>
                  <a:srgbClr val="1F2329"/>
                </a:solidFill>
                <a:latin typeface="Noto Sans SC"/>
              </a:rPr>
              <a:t>：通过违约次数与贷款次数的比例来计算总违约率</a:t>
            </a:r>
            <a:r>
              <a:rPr lang="en-US" sz="1600" b="0" i="0" u="none" strike="noStrike" dirty="0">
                <a:solidFill>
                  <a:srgbClr val="1F2329"/>
                </a:solidFill>
                <a:latin typeface="Noto Sans SC"/>
              </a:rPr>
              <a:t>。</a:t>
            </a:r>
          </a:p>
          <a:p>
            <a:pPr indent="0" algn="l">
              <a:lnSpc>
                <a:spcPct val="125000"/>
              </a:lnSpc>
            </a:pPr>
            <a:endParaRPr lang="en-US" sz="1600" b="0" i="0" u="none" strike="noStrike" dirty="0">
              <a:solidFill>
                <a:srgbClr val="1F2329"/>
              </a:solidFill>
              <a:latin typeface="Noto Sans S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56866" y="1330335"/>
            <a:ext cx="9194800" cy="3733800"/>
          </a:xfrm>
          <a:prstGeom prst="rect">
            <a:avLst/>
          </a:prstGeom>
          <a:noFill/>
          <a:ln w="12700">
            <a:noFill/>
            <a:prstDash val="solid"/>
          </a:ln>
        </p:spPr>
        <p:txBody>
          <a:bodyPr lIns="0" tIns="0" rIns="0" bIns="0" rtlCol="0" anchor="ctr">
            <a:noAutofit/>
          </a:bodyPr>
          <a:lstStyle/>
          <a:p>
            <a:pPr indent="0" algn="l">
              <a:lnSpc>
                <a:spcPct val="125000"/>
              </a:lnSpc>
              <a:defRPr/>
            </a:pPr>
            <a:r>
              <a:rPr lang="en-US" sz="2600" b="1" i="0" u="none" strike="noStrike" dirty="0" err="1">
                <a:solidFill>
                  <a:srgbClr val="1F2329"/>
                </a:solidFill>
                <a:latin typeface="Noto Sans SC"/>
              </a:rPr>
              <a:t>注册信息特征</a:t>
            </a:r>
            <a:endParaRPr lang="en-US" sz="1100" dirty="0"/>
          </a:p>
          <a:p>
            <a:pPr indent="0" algn="l">
              <a:lnSpc>
                <a:spcPct val="125000"/>
              </a:lnSpc>
            </a:pPr>
            <a:r>
              <a:rPr lang="en-US" sz="1600" b="1" i="0" u="none" strike="noStrike" dirty="0" err="1">
                <a:solidFill>
                  <a:srgbClr val="1F2329"/>
                </a:solidFill>
                <a:latin typeface="Noto Sans SC"/>
              </a:rPr>
              <a:t>企业性质相关</a:t>
            </a:r>
            <a:r>
              <a:rPr lang="en-US" sz="1600" b="0" i="0" u="none" strike="noStrike" dirty="0" err="1">
                <a:solidFill>
                  <a:srgbClr val="1F2329"/>
                </a:solidFill>
                <a:latin typeface="Noto Sans SC"/>
              </a:rPr>
              <a:t>：从对公客户表（DGKH）中可获取企业性质信息，如不同行业类型、是否上市公司等标志（SSGSBZ</a:t>
            </a:r>
            <a:r>
              <a:rPr lang="en-US" sz="1600" b="0" i="0" u="none" strike="noStrike" dirty="0">
                <a:solidFill>
                  <a:srgbClr val="1F2329"/>
                </a:solidFill>
                <a:latin typeface="Noto Sans SC"/>
              </a:rPr>
              <a:t>）。</a:t>
            </a:r>
          </a:p>
          <a:p>
            <a:pPr indent="0" algn="l">
              <a:lnSpc>
                <a:spcPct val="125000"/>
              </a:lnSpc>
            </a:pPr>
            <a:r>
              <a:rPr lang="en-US" sz="1600" b="1" i="0" u="none" strike="noStrike" dirty="0" err="1">
                <a:solidFill>
                  <a:srgbClr val="1F2329"/>
                </a:solidFill>
                <a:latin typeface="Noto Sans SC"/>
              </a:rPr>
              <a:t>注册资本相关</a:t>
            </a:r>
            <a:r>
              <a:rPr lang="en-US" sz="1600" b="0" i="0" u="none" strike="noStrike" dirty="0" err="1">
                <a:solidFill>
                  <a:srgbClr val="1F2329"/>
                </a:solidFill>
                <a:latin typeface="Noto Sans SC"/>
              </a:rPr>
              <a:t>：对公客户表（DGKH）中有注册资本（ZCZB）及币种（ZCZBBZ）信息</a:t>
            </a:r>
            <a:r>
              <a:rPr lang="en-US" sz="1600" b="0" i="0" u="none" strike="noStrike" dirty="0">
                <a:solidFill>
                  <a:srgbClr val="1F2329"/>
                </a:solidFill>
                <a:latin typeface="Noto Sans SC"/>
              </a:rPr>
              <a:t>。</a:t>
            </a:r>
          </a:p>
          <a:p>
            <a:pPr indent="0" algn="l">
              <a:lnSpc>
                <a:spcPct val="125000"/>
              </a:lnSpc>
            </a:pPr>
            <a:r>
              <a:rPr lang="en-US" sz="1600" b="1" i="0" u="none" strike="noStrike" dirty="0" err="1">
                <a:solidFill>
                  <a:srgbClr val="1F2329"/>
                </a:solidFill>
                <a:latin typeface="Noto Sans SC"/>
              </a:rPr>
              <a:t>企业规模相关</a:t>
            </a:r>
            <a:r>
              <a:rPr lang="en-US" sz="1600" b="0" i="0" u="none" strike="noStrike" dirty="0" err="1">
                <a:solidFill>
                  <a:srgbClr val="1F2329"/>
                </a:solidFill>
                <a:latin typeface="Noto Sans SC"/>
              </a:rPr>
              <a:t>：可从员工人数（YGRS）等信息侧面反映企业规模，也可从对公客户表中企业的一些资产、营收等数据（如总资产</a:t>
            </a:r>
            <a:r>
              <a:rPr lang="en-US" sz="1600" b="0" i="0" u="none" strike="noStrike" dirty="0">
                <a:solidFill>
                  <a:srgbClr val="1F2329"/>
                </a:solidFill>
                <a:latin typeface="Noto Sans SC"/>
              </a:rPr>
              <a:t> </a:t>
            </a:r>
            <a:r>
              <a:rPr lang="en-US" sz="1600" b="0" i="0" u="none" strike="noStrike" dirty="0" err="1">
                <a:solidFill>
                  <a:srgbClr val="1F2329"/>
                </a:solidFill>
                <a:latin typeface="Noto Sans SC"/>
              </a:rPr>
              <a:t>ZZC、净资产</a:t>
            </a:r>
            <a:r>
              <a:rPr lang="en-US" sz="1600" b="0" i="0" u="none" strike="noStrike" dirty="0">
                <a:solidFill>
                  <a:srgbClr val="1F2329"/>
                </a:solidFill>
                <a:latin typeface="Noto Sans SC"/>
              </a:rPr>
              <a:t> JZC </a:t>
            </a:r>
            <a:r>
              <a:rPr lang="en-US" sz="1600" b="0" i="0" u="none" strike="noStrike" dirty="0" err="1">
                <a:solidFill>
                  <a:srgbClr val="1F2329"/>
                </a:solidFill>
                <a:latin typeface="Noto Sans SC"/>
              </a:rPr>
              <a:t>等）综合判断企业规模</a:t>
            </a:r>
            <a:r>
              <a:rPr lang="en-US" sz="1600" b="0" i="0" u="none" strike="noStrike" dirty="0">
                <a:solidFill>
                  <a:srgbClr val="1F2329"/>
                </a:solidFill>
                <a:latin typeface="Noto Sans SC"/>
              </a:rPr>
              <a:t>。</a:t>
            </a:r>
          </a:p>
          <a:p>
            <a:pPr indent="0" algn="l">
              <a:lnSpc>
                <a:spcPct val="125000"/>
              </a:lnSpc>
            </a:pPr>
            <a:r>
              <a:rPr lang="en-US" sz="1600" b="1" i="0" u="none" strike="noStrike" dirty="0" err="1">
                <a:solidFill>
                  <a:srgbClr val="1F2329"/>
                </a:solidFill>
                <a:latin typeface="Noto Sans SC"/>
              </a:rPr>
              <a:t>员工数量相关</a:t>
            </a:r>
            <a:r>
              <a:rPr lang="en-US" sz="1600" b="0" i="0" u="none" strike="noStrike" dirty="0" err="1">
                <a:solidFill>
                  <a:srgbClr val="1F2329"/>
                </a:solidFill>
                <a:latin typeface="Noto Sans SC"/>
              </a:rPr>
              <a:t>：直接从对公客户表（DGKH）获取员工人数（YGRS</a:t>
            </a:r>
            <a:r>
              <a:rPr lang="en-US" sz="1600" b="0" i="0" u="none" strike="noStrike" dirty="0">
                <a:solidFill>
                  <a:srgbClr val="1F2329"/>
                </a:solidFill>
                <a:latin typeface="Noto Sans SC"/>
              </a:rPr>
              <a:t>）。</a:t>
            </a:r>
          </a:p>
          <a:p>
            <a:pPr indent="0" algn="l">
              <a:lnSpc>
                <a:spcPct val="125000"/>
              </a:lnSpc>
            </a:pPr>
            <a:endParaRPr lang="en-US" sz="1600" b="0" i="0" u="none" strike="noStrike" dirty="0">
              <a:solidFill>
                <a:srgbClr val="1F2329"/>
              </a:solidFill>
              <a:latin typeface="Noto Sans SC"/>
            </a:endParaRPr>
          </a:p>
          <a:p>
            <a:pPr indent="0" algn="l">
              <a:lnSpc>
                <a:spcPct val="125000"/>
              </a:lnSpc>
            </a:pPr>
            <a:r>
              <a:rPr lang="en-US" sz="2600" b="1" i="0" u="none" strike="noStrike" dirty="0" err="1">
                <a:solidFill>
                  <a:srgbClr val="1F2329"/>
                </a:solidFill>
                <a:latin typeface="Noto Sans SC"/>
              </a:rPr>
              <a:t>网络相关指标</a:t>
            </a:r>
            <a:endParaRPr lang="en-US" sz="2600" b="1" i="0" u="none" strike="noStrike" dirty="0">
              <a:solidFill>
                <a:srgbClr val="1F2329"/>
              </a:solidFill>
              <a:latin typeface="Noto Sans SC"/>
            </a:endParaRPr>
          </a:p>
          <a:p>
            <a:pPr indent="0" algn="l">
              <a:lnSpc>
                <a:spcPct val="125000"/>
              </a:lnSpc>
            </a:pPr>
            <a:r>
              <a:rPr lang="en-US" sz="1600" b="1" i="0" u="none" strike="noStrike" dirty="0">
                <a:solidFill>
                  <a:srgbClr val="1F2329"/>
                </a:solidFill>
                <a:latin typeface="Noto Sans SC"/>
              </a:rPr>
              <a:t>中心性指标</a:t>
            </a:r>
            <a:r>
              <a:rPr lang="en-US" sz="1600" b="0" i="0" u="none" strike="noStrike" dirty="0">
                <a:solidFill>
                  <a:srgbClr val="1F2329"/>
                </a:solidFill>
                <a:latin typeface="Noto Sans SC"/>
              </a:rPr>
              <a:t>：从担保关系表（XDYWDBHT）以及相关的信贷合同表等，通过分析企业在担保网络中的连接情况来计算中心性指标，例如节点的度中心性（与该节点相连的边的数量）等。</a:t>
            </a:r>
          </a:p>
        </p:txBody>
      </p:sp>
      <p:sp>
        <p:nvSpPr>
          <p:cNvPr id="3" name="AutoShape 3"/>
          <p:cNvSpPr/>
          <p:nvPr/>
        </p:nvSpPr>
        <p:spPr>
          <a:xfrm>
            <a:off x="866684" y="533400"/>
            <a:ext cx="1930400" cy="723900"/>
          </a:xfrm>
          <a:prstGeom prst="rect">
            <a:avLst/>
          </a:prstGeom>
          <a:noFill/>
          <a:ln w="12700">
            <a:noFill/>
            <a:prstDash val="solid"/>
          </a:ln>
        </p:spPr>
        <p:txBody>
          <a:bodyPr lIns="0" tIns="0" rIns="0" bIns="0" rtlCol="0" anchor="ctr">
            <a:noAutofit/>
          </a:bodyPr>
          <a:lstStyle/>
          <a:p>
            <a:pPr indent="0" algn="l">
              <a:lnSpc>
                <a:spcPct val="125000"/>
              </a:lnSpc>
              <a:defRPr/>
            </a:pPr>
            <a:r>
              <a:rPr lang="en-US" sz="3800" b="1" i="0" u="none" strike="noStrike">
                <a:solidFill>
                  <a:srgbClr val="1F2329"/>
                </a:solidFill>
                <a:latin typeface="Noto Sans SC"/>
              </a:rPr>
              <a:t>特征设计</a:t>
            </a:r>
            <a:endParaRPr lang="en-US"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18232" y="0"/>
            <a:ext cx="4495800" cy="723900"/>
          </a:xfrm>
          <a:prstGeom prst="rect">
            <a:avLst/>
          </a:prstGeom>
          <a:noFill/>
          <a:ln w="12700">
            <a:noFill/>
            <a:prstDash val="solid"/>
          </a:ln>
        </p:spPr>
        <p:txBody>
          <a:bodyPr lIns="0" tIns="0" rIns="0" bIns="0" rtlCol="0" anchor="ctr">
            <a:noAutofit/>
          </a:bodyPr>
          <a:lstStyle/>
          <a:p>
            <a:pPr indent="0" algn="l">
              <a:lnSpc>
                <a:spcPct val="125000"/>
              </a:lnSpc>
              <a:defRPr/>
            </a:pPr>
            <a:r>
              <a:rPr lang="en-US" sz="3800" b="1" i="0" u="none" strike="noStrike">
                <a:solidFill>
                  <a:srgbClr val="1F2329"/>
                </a:solidFill>
                <a:latin typeface="Noto Sans SC"/>
              </a:rPr>
              <a:t>动画演示：扩散模型</a:t>
            </a:r>
            <a:endParaRPr lang="en-US" sz="1100"/>
          </a:p>
        </p:txBody>
      </p:sp>
      <p:pic>
        <p:nvPicPr>
          <p:cNvPr id="3" name="Picture 3"/>
          <p:cNvPicPr>
            <a:picLocks noChangeAspect="1"/>
          </p:cNvPicPr>
          <p:nvPr/>
        </p:nvPicPr>
        <p:blipFill>
          <a:blip r:embed="rId3"/>
          <a:stretch>
            <a:fillRect/>
          </a:stretch>
        </p:blipFill>
        <p:spPr>
          <a:xfrm>
            <a:off x="2614246" y="685800"/>
            <a:ext cx="6963508" cy="5486400"/>
          </a:xfrm>
          <a:prstGeom prst="rect">
            <a:avLst/>
          </a:prstGeom>
          <a:ln>
            <a:noFill/>
            <a:prstDash val="soli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tretch>
            <a:fillRect/>
          </a:stretch>
        </p:blipFill>
        <p:spPr>
          <a:xfrm>
            <a:off x="2614246" y="685800"/>
            <a:ext cx="6963508" cy="5486400"/>
          </a:xfrm>
          <a:prstGeom prst="rect">
            <a:avLst/>
          </a:prstGeom>
          <a:ln>
            <a:noFill/>
            <a:prstDash val="soli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tretch>
            <a:fillRect/>
          </a:stretch>
        </p:blipFill>
        <p:spPr>
          <a:xfrm>
            <a:off x="2614246" y="685800"/>
            <a:ext cx="6963508" cy="5486400"/>
          </a:xfrm>
          <a:prstGeom prst="rect">
            <a:avLst/>
          </a:prstGeom>
          <a:ln>
            <a:noFill/>
            <a:prstDash val="soli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tretch>
            <a:fillRect/>
          </a:stretch>
        </p:blipFill>
        <p:spPr>
          <a:xfrm>
            <a:off x="2614246" y="685800"/>
            <a:ext cx="6963508" cy="5486400"/>
          </a:xfrm>
          <a:prstGeom prst="rect">
            <a:avLst/>
          </a:prstGeom>
          <a:ln>
            <a:noFill/>
            <a:prstDash val="soli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949895-D730-DBFC-41FA-8911A450FEEC}"/>
              </a:ext>
            </a:extLst>
          </p:cNvPr>
          <p:cNvSpPr txBox="1"/>
          <p:nvPr/>
        </p:nvSpPr>
        <p:spPr>
          <a:xfrm>
            <a:off x="848139" y="351235"/>
            <a:ext cx="8746435" cy="769441"/>
          </a:xfrm>
          <a:prstGeom prst="rect">
            <a:avLst/>
          </a:prstGeom>
          <a:noFill/>
        </p:spPr>
        <p:txBody>
          <a:bodyPr wrap="square" rtlCol="0">
            <a:spAutoFit/>
          </a:bodyPr>
          <a:lstStyle/>
          <a:p>
            <a:r>
              <a:rPr lang="zh-CN" altLang="en-US" sz="4400" b="1" dirty="0"/>
              <a:t>目录</a:t>
            </a:r>
          </a:p>
        </p:txBody>
      </p:sp>
      <p:sp>
        <p:nvSpPr>
          <p:cNvPr id="3" name="文本框 2">
            <a:extLst>
              <a:ext uri="{FF2B5EF4-FFF2-40B4-BE49-F238E27FC236}">
                <a16:creationId xmlns:a16="http://schemas.microsoft.com/office/drawing/2014/main" id="{8B735374-EAA7-429F-F0D7-02938A5C2634}"/>
              </a:ext>
            </a:extLst>
          </p:cNvPr>
          <p:cNvSpPr txBox="1"/>
          <p:nvPr/>
        </p:nvSpPr>
        <p:spPr>
          <a:xfrm>
            <a:off x="848139" y="1550505"/>
            <a:ext cx="11251096" cy="2954655"/>
          </a:xfrm>
          <a:prstGeom prst="rect">
            <a:avLst/>
          </a:prstGeom>
          <a:noFill/>
        </p:spPr>
        <p:txBody>
          <a:bodyPr wrap="square" rtlCol="0">
            <a:spAutoFit/>
          </a:bodyPr>
          <a:lstStyle/>
          <a:p>
            <a:pPr algn="l"/>
            <a:endParaRPr lang="zh-CN" altLang="en-US" sz="2800" spc="150" dirty="0">
              <a:solidFill>
                <a:schemeClr val="tx1">
                  <a:lumMod val="65000"/>
                  <a:lumOff val="35000"/>
                </a:schemeClr>
              </a:solidFill>
              <a:latin typeface="Arial" panose="020B0604020202020204" pitchFamily="34" charset="0"/>
              <a:ea typeface="微软雅黑" panose="020B0503020204020204" pitchFamily="34" charset="-122"/>
            </a:endParaRPr>
          </a:p>
          <a:p>
            <a:pPr algn="l">
              <a:buFont typeface="Arial" panose="020B0604020202020204" pitchFamily="34" charset="0"/>
              <a:buChar char="•"/>
            </a:pPr>
            <a:r>
              <a:rPr lang="zh-CN" altLang="en-US" sz="2800" spc="150" dirty="0">
                <a:solidFill>
                  <a:schemeClr val="tx1">
                    <a:lumMod val="65000"/>
                    <a:lumOff val="35000"/>
                  </a:schemeClr>
                </a:solidFill>
                <a:latin typeface="Arial" panose="020B0604020202020204" pitchFamily="34" charset="0"/>
                <a:ea typeface="微软雅黑" panose="020B0503020204020204" pitchFamily="34" charset="-122"/>
              </a:rPr>
              <a:t>担保贷款概述</a:t>
            </a:r>
          </a:p>
          <a:p>
            <a:pPr algn="l">
              <a:buFont typeface="Arial" panose="020B0604020202020204" pitchFamily="34" charset="0"/>
              <a:buChar char="•"/>
            </a:pPr>
            <a:r>
              <a:rPr lang="zh-CN" altLang="en-US" sz="2800" spc="150" dirty="0">
                <a:solidFill>
                  <a:schemeClr val="tx1">
                    <a:lumMod val="65000"/>
                    <a:lumOff val="35000"/>
                  </a:schemeClr>
                </a:solidFill>
                <a:latin typeface="Arial" panose="020B0604020202020204" pitchFamily="34" charset="0"/>
                <a:ea typeface="微软雅黑" panose="020B0503020204020204" pitchFamily="34" charset="-122"/>
              </a:rPr>
              <a:t>信用评估框架</a:t>
            </a:r>
          </a:p>
          <a:p>
            <a:pPr algn="l">
              <a:buFont typeface="Arial" panose="020B0604020202020204" pitchFamily="34" charset="0"/>
              <a:buChar char="•"/>
            </a:pPr>
            <a:r>
              <a:rPr lang="zh-CN" altLang="en-US" sz="2800" spc="150" dirty="0">
                <a:solidFill>
                  <a:schemeClr val="tx1">
                    <a:lumMod val="65000"/>
                    <a:lumOff val="35000"/>
                  </a:schemeClr>
                </a:solidFill>
                <a:latin typeface="Arial" panose="020B0604020202020204" pitchFamily="34" charset="0"/>
                <a:ea typeface="微软雅黑" panose="020B0503020204020204" pitchFamily="34" charset="-122"/>
              </a:rPr>
              <a:t>违约模型分析</a:t>
            </a:r>
          </a:p>
          <a:p>
            <a:pPr algn="l">
              <a:buFont typeface="Arial" panose="020B0604020202020204" pitchFamily="34" charset="0"/>
              <a:buChar char="•"/>
            </a:pPr>
            <a:r>
              <a:rPr lang="zh-CN" altLang="en-US" sz="2800" spc="150" dirty="0">
                <a:solidFill>
                  <a:schemeClr val="tx1">
                    <a:lumMod val="65000"/>
                    <a:lumOff val="35000"/>
                  </a:schemeClr>
                </a:solidFill>
                <a:latin typeface="Arial" panose="020B0604020202020204" pitchFamily="34" charset="0"/>
                <a:ea typeface="微软雅黑" panose="020B0503020204020204" pitchFamily="34" charset="-122"/>
              </a:rPr>
              <a:t>案例研究</a:t>
            </a:r>
          </a:p>
          <a:p>
            <a:pPr algn="l">
              <a:buFont typeface="Arial" panose="020B0604020202020204" pitchFamily="34" charset="0"/>
              <a:buChar char="•"/>
            </a:pPr>
            <a:r>
              <a:rPr lang="zh-CN" altLang="en-US" sz="2800" spc="150" dirty="0">
                <a:solidFill>
                  <a:schemeClr val="tx1">
                    <a:lumMod val="65000"/>
                    <a:lumOff val="35000"/>
                  </a:schemeClr>
                </a:solidFill>
                <a:latin typeface="Arial" panose="020B0604020202020204" pitchFamily="34" charset="0"/>
                <a:ea typeface="微软雅黑" panose="020B0503020204020204" pitchFamily="34" charset="-122"/>
              </a:rPr>
              <a:t>结论与建议</a:t>
            </a:r>
          </a:p>
          <a:p>
            <a:endParaRPr lang="zh-CN" altLang="en-US" dirty="0"/>
          </a:p>
        </p:txBody>
      </p:sp>
    </p:spTree>
    <p:extLst>
      <p:ext uri="{BB962C8B-B14F-4D97-AF65-F5344CB8AC3E}">
        <p14:creationId xmlns:p14="http://schemas.microsoft.com/office/powerpoint/2010/main" val="17850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tretch>
            <a:fillRect/>
          </a:stretch>
        </p:blipFill>
        <p:spPr>
          <a:xfrm>
            <a:off x="2614246" y="685800"/>
            <a:ext cx="6963508" cy="5486400"/>
          </a:xfrm>
          <a:prstGeom prst="rect">
            <a:avLst/>
          </a:prstGeom>
          <a:ln>
            <a:noFill/>
            <a:prstDash val="soli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D39662-A586-6288-E619-C905EE05241B}"/>
              </a:ext>
            </a:extLst>
          </p:cNvPr>
          <p:cNvSpPr txBox="1"/>
          <p:nvPr/>
        </p:nvSpPr>
        <p:spPr>
          <a:xfrm>
            <a:off x="1192696" y="463826"/>
            <a:ext cx="9037982" cy="584775"/>
          </a:xfrm>
          <a:prstGeom prst="rect">
            <a:avLst/>
          </a:prstGeom>
          <a:noFill/>
        </p:spPr>
        <p:txBody>
          <a:bodyPr wrap="square" rtlCol="0">
            <a:spAutoFit/>
          </a:bodyPr>
          <a:lstStyle/>
          <a:p>
            <a:r>
              <a:rPr lang="zh-CN" altLang="en-US" sz="3200" b="1" dirty="0"/>
              <a:t>模型关联和数据合并</a:t>
            </a:r>
          </a:p>
        </p:txBody>
      </p:sp>
      <p:sp>
        <p:nvSpPr>
          <p:cNvPr id="3" name="文本框 2">
            <a:extLst>
              <a:ext uri="{FF2B5EF4-FFF2-40B4-BE49-F238E27FC236}">
                <a16:creationId xmlns:a16="http://schemas.microsoft.com/office/drawing/2014/main" id="{6F4EBB22-F448-B938-C223-402CB42C57BC}"/>
              </a:ext>
            </a:extLst>
          </p:cNvPr>
          <p:cNvSpPr txBox="1"/>
          <p:nvPr/>
        </p:nvSpPr>
        <p:spPr>
          <a:xfrm>
            <a:off x="1192696" y="2275051"/>
            <a:ext cx="9037982" cy="1846659"/>
          </a:xfrm>
          <a:prstGeom prst="rect">
            <a:avLst/>
          </a:prstGeom>
          <a:noFill/>
        </p:spPr>
        <p:txBody>
          <a:bodyPr wrap="square" rtlCol="0">
            <a:spAutoFit/>
          </a:bodyPr>
          <a:lstStyle/>
          <a:p>
            <a:r>
              <a:rPr lang="zh-CN" altLang="en-US" sz="2000" dirty="0"/>
              <a:t>采用线性叠加的方式，</a:t>
            </a:r>
            <a:r>
              <a:rPr lang="zh-CN" altLang="en-US" sz="2000" dirty="0">
                <a:effectLst/>
              </a:rPr>
              <a:t>以风险预测为预设任务场景评估特征的预测能力</a:t>
            </a:r>
            <a:endParaRPr lang="en-US" altLang="zh-CN" sz="2000" dirty="0">
              <a:effectLst/>
            </a:endParaRPr>
          </a:p>
          <a:p>
            <a:endParaRPr lang="en-US" altLang="zh-CN" sz="2000" dirty="0"/>
          </a:p>
          <a:p>
            <a:r>
              <a:rPr lang="zh-CN" altLang="en-US" sz="2000" dirty="0">
                <a:effectLst/>
              </a:rPr>
              <a:t>以风险预测的结果作为基准，选择有竞争力的特征进行分析</a:t>
            </a:r>
          </a:p>
          <a:p>
            <a:endParaRPr lang="en-US" altLang="zh-CN" dirty="0">
              <a:effectLst/>
            </a:endParaRPr>
          </a:p>
          <a:p>
            <a:r>
              <a:rPr lang="zh-CN" altLang="en-US" dirty="0">
                <a:effectLst/>
              </a:rPr>
              <a:t>最终得到风险预测的结果</a:t>
            </a:r>
          </a:p>
          <a:p>
            <a:endParaRPr lang="zh-CN" altLang="en-US" dirty="0"/>
          </a:p>
        </p:txBody>
      </p:sp>
    </p:spTree>
    <p:extLst>
      <p:ext uri="{BB962C8B-B14F-4D97-AF65-F5344CB8AC3E}">
        <p14:creationId xmlns:p14="http://schemas.microsoft.com/office/powerpoint/2010/main" val="1778408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8E761F-81C9-9807-1CC2-0665280A56DA}"/>
              </a:ext>
            </a:extLst>
          </p:cNvPr>
          <p:cNvSpPr txBox="1"/>
          <p:nvPr/>
        </p:nvSpPr>
        <p:spPr>
          <a:xfrm>
            <a:off x="795130" y="477079"/>
            <a:ext cx="7434470" cy="584775"/>
          </a:xfrm>
          <a:prstGeom prst="rect">
            <a:avLst/>
          </a:prstGeom>
          <a:noFill/>
        </p:spPr>
        <p:txBody>
          <a:bodyPr wrap="square" rtlCol="0">
            <a:spAutoFit/>
          </a:bodyPr>
          <a:lstStyle/>
          <a:p>
            <a:r>
              <a:rPr lang="zh-CN" altLang="en-US" sz="3200" dirty="0"/>
              <a:t>结论</a:t>
            </a:r>
          </a:p>
        </p:txBody>
      </p:sp>
      <p:sp>
        <p:nvSpPr>
          <p:cNvPr id="3" name="文本框 2">
            <a:extLst>
              <a:ext uri="{FF2B5EF4-FFF2-40B4-BE49-F238E27FC236}">
                <a16:creationId xmlns:a16="http://schemas.microsoft.com/office/drawing/2014/main" id="{08960F11-A453-0F3B-AA5F-2BB426B02098}"/>
              </a:ext>
            </a:extLst>
          </p:cNvPr>
          <p:cNvSpPr txBox="1"/>
          <p:nvPr/>
        </p:nvSpPr>
        <p:spPr>
          <a:xfrm>
            <a:off x="795130" y="1696279"/>
            <a:ext cx="10866783" cy="1200329"/>
          </a:xfrm>
          <a:prstGeom prst="rect">
            <a:avLst/>
          </a:prstGeom>
          <a:noFill/>
        </p:spPr>
        <p:txBody>
          <a:bodyPr wrap="square" rtlCol="0">
            <a:spAutoFit/>
          </a:bodyPr>
          <a:lstStyle/>
          <a:p>
            <a:r>
              <a:rPr lang="zh-CN" altLang="en-US" sz="2400" dirty="0"/>
              <a:t>我们的研究初步了解并介绍了一种担保贷款的信用评估和违约模型，探讨了其数据来源，模型框架和简要的实现思路，并参考了恒丰银行的模型实现和案例研究，该模型对违约和信用评估在担保贷款上有一定的准确性和可行性</a:t>
            </a:r>
          </a:p>
        </p:txBody>
      </p:sp>
    </p:spTree>
    <p:extLst>
      <p:ext uri="{BB962C8B-B14F-4D97-AF65-F5344CB8AC3E}">
        <p14:creationId xmlns:p14="http://schemas.microsoft.com/office/powerpoint/2010/main" val="3980152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834BC-9D60-D462-DC75-EEE052A949DC}"/>
              </a:ext>
            </a:extLst>
          </p:cNvPr>
          <p:cNvSpPr>
            <a:spLocks noGrp="1"/>
          </p:cNvSpPr>
          <p:nvPr>
            <p:ph type="title" idx="4294967295"/>
          </p:nvPr>
        </p:nvSpPr>
        <p:spPr>
          <a:xfrm>
            <a:off x="0" y="608013"/>
            <a:ext cx="10969625" cy="706437"/>
          </a:xfrm>
        </p:spPr>
        <p:txBody>
          <a:bodyPr/>
          <a:lstStyle/>
          <a:p>
            <a:r>
              <a:rPr lang="en-US" altLang="zh-CN" b="0" dirty="0"/>
              <a:t>	</a:t>
            </a:r>
            <a:r>
              <a:rPr lang="zh-CN" altLang="en-US" b="0" dirty="0"/>
              <a:t>简要介绍商业银行的信用担保贷款</a:t>
            </a:r>
          </a:p>
        </p:txBody>
      </p:sp>
      <p:sp>
        <p:nvSpPr>
          <p:cNvPr id="3" name="内容占位符 2">
            <a:extLst>
              <a:ext uri="{FF2B5EF4-FFF2-40B4-BE49-F238E27FC236}">
                <a16:creationId xmlns:a16="http://schemas.microsoft.com/office/drawing/2014/main" id="{5720DF24-EEE7-0C0A-73CD-5B81E0C6BBCB}"/>
              </a:ext>
            </a:extLst>
          </p:cNvPr>
          <p:cNvSpPr>
            <a:spLocks noGrp="1"/>
          </p:cNvSpPr>
          <p:nvPr>
            <p:ph sz="half" idx="4294967295"/>
          </p:nvPr>
        </p:nvSpPr>
        <p:spPr>
          <a:xfrm>
            <a:off x="357809" y="1634297"/>
            <a:ext cx="8759687" cy="4748213"/>
          </a:xfrm>
        </p:spPr>
        <p:txBody>
          <a:bodyPr/>
          <a:lstStyle/>
          <a:p>
            <a:pPr marL="0" indent="0">
              <a:buNone/>
            </a:pPr>
            <a:r>
              <a:rPr lang="zh-CN" altLang="en-US" dirty="0"/>
              <a:t>商业银行向借款人发放的、以某种形式的担保作为还款保障的贷款。这类贷款要求借款人提供一定的资产或其他形式的担保，以降低银行的信贷风险，确保在借款人无力偿还贷款时，银行仍能够通过处置担保来减少损失。</a:t>
            </a:r>
            <a:endParaRPr lang="en-US" altLang="zh-CN" dirty="0"/>
          </a:p>
          <a:p>
            <a:pPr marL="0" indent="0">
              <a:buNone/>
            </a:pPr>
            <a:endParaRPr lang="en-US" altLang="zh-CN" dirty="0"/>
          </a:p>
          <a:p>
            <a:pPr marL="0" indent="0">
              <a:buNone/>
            </a:pPr>
            <a:r>
              <a:rPr lang="zh-CN" altLang="en-US" dirty="0"/>
              <a:t>具体形式主要包括以下几种：抵押贷款（</a:t>
            </a:r>
            <a:r>
              <a:rPr lang="en-US" altLang="zh-CN" dirty="0"/>
              <a:t>Mortgage Loan</a:t>
            </a:r>
            <a:r>
              <a:rPr lang="zh-CN" altLang="en-US" dirty="0"/>
              <a:t>）、质押贷款（</a:t>
            </a:r>
            <a:r>
              <a:rPr lang="en-US" altLang="zh-CN" dirty="0"/>
              <a:t>Pledge Loan</a:t>
            </a:r>
            <a:r>
              <a:rPr lang="zh-CN" altLang="en-US" dirty="0"/>
              <a:t>）、保证贷款（</a:t>
            </a:r>
            <a:r>
              <a:rPr lang="en-US" altLang="zh-CN" dirty="0"/>
              <a:t>Guarantee Loan</a:t>
            </a:r>
            <a:r>
              <a:rPr lang="zh-CN" altLang="en-US" dirty="0"/>
              <a:t>）、信用保险贷款（</a:t>
            </a:r>
            <a:r>
              <a:rPr lang="en-US" altLang="zh-CN" dirty="0"/>
              <a:t>Credit Insurance Loan</a:t>
            </a:r>
            <a:r>
              <a:rPr lang="zh-CN" altLang="en-US" dirty="0"/>
              <a:t>）</a:t>
            </a:r>
            <a:br>
              <a:rPr lang="en-US" altLang="zh-CN" dirty="0"/>
            </a:br>
            <a:endParaRPr lang="en-US" altLang="zh-CN" dirty="0"/>
          </a:p>
          <a:p>
            <a:pPr marL="0" indent="0">
              <a:buNone/>
            </a:pPr>
            <a:endParaRPr lang="zh-CN" altLang="en-US" dirty="0"/>
          </a:p>
        </p:txBody>
      </p:sp>
      <p:sp>
        <p:nvSpPr>
          <p:cNvPr id="4" name="文本框 3">
            <a:extLst>
              <a:ext uri="{FF2B5EF4-FFF2-40B4-BE49-F238E27FC236}">
                <a16:creationId xmlns:a16="http://schemas.microsoft.com/office/drawing/2014/main" id="{82D863A2-D72A-729F-E330-B415AB59985D}"/>
              </a:ext>
            </a:extLst>
          </p:cNvPr>
          <p:cNvSpPr txBox="1"/>
          <p:nvPr/>
        </p:nvSpPr>
        <p:spPr>
          <a:xfrm>
            <a:off x="357809" y="4900537"/>
            <a:ext cx="9037982" cy="646331"/>
          </a:xfrm>
          <a:prstGeom prst="rect">
            <a:avLst/>
          </a:prstGeom>
          <a:noFill/>
        </p:spPr>
        <p:txBody>
          <a:bodyPr wrap="square" rtlCol="0">
            <a:spAutoFit/>
          </a:bodyPr>
          <a:lstStyle/>
          <a:p>
            <a:r>
              <a:rPr lang="zh-CN" altLang="en-US" b="0" i="0" dirty="0">
                <a:solidFill>
                  <a:srgbClr val="060607"/>
                </a:solidFill>
                <a:effectLst/>
                <a:latin typeface="-apple-system"/>
              </a:rPr>
              <a:t>参考：</a:t>
            </a:r>
            <a:r>
              <a:rPr lang="en-US" altLang="zh-CN" b="0" i="0" dirty="0">
                <a:solidFill>
                  <a:srgbClr val="060607"/>
                </a:solidFill>
                <a:effectLst/>
                <a:latin typeface="-apple-system"/>
              </a:rPr>
              <a:t>《</a:t>
            </a:r>
            <a:r>
              <a:rPr lang="zh-CN" altLang="en-US" b="0" i="0" dirty="0">
                <a:solidFill>
                  <a:srgbClr val="060607"/>
                </a:solidFill>
                <a:effectLst/>
                <a:latin typeface="-apple-system"/>
              </a:rPr>
              <a:t>中国银监会办公厅关于加强农村中小金融机构贷款保证担保管理的通知</a:t>
            </a:r>
            <a:r>
              <a:rPr lang="en-US" altLang="zh-CN" b="0" i="0" dirty="0">
                <a:solidFill>
                  <a:srgbClr val="060607"/>
                </a:solidFill>
                <a:effectLst/>
                <a:latin typeface="-apple-system"/>
              </a:rPr>
              <a:t>》</a:t>
            </a:r>
            <a:r>
              <a:rPr lang="zh-CN" altLang="en-US" b="0" i="0" dirty="0">
                <a:solidFill>
                  <a:srgbClr val="060607"/>
                </a:solidFill>
                <a:effectLst/>
                <a:latin typeface="-apple-system"/>
              </a:rPr>
              <a:t>，</a:t>
            </a:r>
            <a:r>
              <a:rPr lang="en-US" altLang="zh-CN" b="0" i="0" dirty="0">
                <a:solidFill>
                  <a:srgbClr val="060607"/>
                </a:solidFill>
                <a:effectLst/>
                <a:latin typeface="-apple-system"/>
              </a:rPr>
              <a:t>《</a:t>
            </a:r>
            <a:r>
              <a:rPr lang="zh-CN" altLang="en-US" b="0" i="0" dirty="0">
                <a:solidFill>
                  <a:srgbClr val="060607"/>
                </a:solidFill>
                <a:effectLst/>
                <a:latin typeface="-apple-system"/>
              </a:rPr>
              <a:t>个人贷款管理办法</a:t>
            </a:r>
            <a:r>
              <a:rPr lang="en-US" altLang="zh-CN" b="0" i="0" dirty="0">
                <a:solidFill>
                  <a:srgbClr val="060607"/>
                </a:solidFill>
                <a:effectLst/>
                <a:latin typeface="-apple-system"/>
              </a:rPr>
              <a:t>》</a:t>
            </a:r>
            <a:endParaRPr lang="zh-CN" altLang="en-US" dirty="0"/>
          </a:p>
        </p:txBody>
      </p:sp>
    </p:spTree>
    <p:extLst>
      <p:ext uri="{BB962C8B-B14F-4D97-AF65-F5344CB8AC3E}">
        <p14:creationId xmlns:p14="http://schemas.microsoft.com/office/powerpoint/2010/main" val="339384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43610" y="347870"/>
            <a:ext cx="7886700" cy="723900"/>
          </a:xfrm>
          <a:prstGeom prst="rect">
            <a:avLst/>
          </a:prstGeom>
          <a:noFill/>
          <a:ln w="9525">
            <a:noFill/>
            <a:prstDash val="solid"/>
          </a:ln>
        </p:spPr>
        <p:txBody>
          <a:bodyPr lIns="0" tIns="0" rIns="0" bIns="0" rtlCol="0" anchor="ctr">
            <a:noAutofit/>
          </a:bodyPr>
          <a:lstStyle/>
          <a:p>
            <a:pPr>
              <a:lnSpc>
                <a:spcPct val="125000"/>
              </a:lnSpc>
              <a:defRPr/>
            </a:pPr>
            <a:r>
              <a:rPr lang="zh-CN" altLang="en-US" sz="3800" dirty="0">
                <a:solidFill>
                  <a:srgbClr val="1F2329"/>
                </a:solidFill>
                <a:latin typeface="Noto Sans SC"/>
              </a:rPr>
              <a:t>信用评估模型构建起因</a:t>
            </a:r>
            <a:endParaRPr lang="en-US" sz="1467" dirty="0"/>
          </a:p>
        </p:txBody>
      </p:sp>
      <p:sp>
        <p:nvSpPr>
          <p:cNvPr id="3" name="AutoShape 3"/>
          <p:cNvSpPr/>
          <p:nvPr/>
        </p:nvSpPr>
        <p:spPr>
          <a:xfrm>
            <a:off x="1043610" y="1865244"/>
            <a:ext cx="9029700" cy="3733800"/>
          </a:xfrm>
          <a:prstGeom prst="rect">
            <a:avLst/>
          </a:prstGeom>
          <a:noFill/>
          <a:ln w="9525">
            <a:noFill/>
            <a:prstDash val="solid"/>
          </a:ln>
        </p:spPr>
        <p:txBody>
          <a:bodyPr lIns="0" tIns="0" rIns="0" bIns="0" rtlCol="0" anchor="ctr">
            <a:noAutofit/>
          </a:bodyPr>
          <a:lstStyle/>
          <a:p>
            <a:pPr indent="355591">
              <a:lnSpc>
                <a:spcPct val="125000"/>
              </a:lnSpc>
              <a:buClr>
                <a:srgbClr val="1F2329"/>
              </a:buClr>
              <a:buFontTx/>
              <a:buChar char="•"/>
              <a:defRPr/>
            </a:pPr>
            <a:r>
              <a:rPr lang="en-US" altLang="zh-CN" sz="2000" dirty="0" err="1">
                <a:solidFill>
                  <a:srgbClr val="1F2329"/>
                </a:solidFill>
                <a:latin typeface="Noto Sans SC"/>
              </a:rPr>
              <a:t>抵押担保通过借款企业提供的抵押品，银行能够在违约时收回部分损失，理论上降低了违约风险</a:t>
            </a:r>
            <a:r>
              <a:rPr lang="en-US" altLang="zh-CN" sz="2000" dirty="0">
                <a:solidFill>
                  <a:srgbClr val="1F2329"/>
                </a:solidFill>
                <a:latin typeface="Noto Sans SC"/>
              </a:rPr>
              <a:t>。</a:t>
            </a:r>
          </a:p>
          <a:p>
            <a:pPr indent="355591">
              <a:lnSpc>
                <a:spcPct val="125000"/>
              </a:lnSpc>
              <a:buClr>
                <a:srgbClr val="1F2329"/>
              </a:buClr>
              <a:buChar char="•"/>
              <a:defRPr/>
            </a:pPr>
            <a:r>
              <a:rPr lang="en-US" sz="2000" dirty="0" err="1">
                <a:solidFill>
                  <a:srgbClr val="1F2329"/>
                </a:solidFill>
                <a:latin typeface="Noto Sans SC"/>
              </a:rPr>
              <a:t>企业的信用风险：企业财务数据和过往违约记录评估的风险。分为可观测风险和不可观测风险</a:t>
            </a:r>
            <a:r>
              <a:rPr lang="en-US" sz="2000" dirty="0">
                <a:solidFill>
                  <a:srgbClr val="1F2329"/>
                </a:solidFill>
                <a:latin typeface="Noto Sans SC"/>
              </a:rPr>
              <a:t>。</a:t>
            </a:r>
          </a:p>
          <a:p>
            <a:pPr indent="355591">
              <a:lnSpc>
                <a:spcPct val="125000"/>
              </a:lnSpc>
              <a:buClr>
                <a:srgbClr val="1F2329"/>
              </a:buClr>
              <a:buChar char="•"/>
              <a:defRPr/>
            </a:pPr>
            <a:r>
              <a:rPr lang="zh-CN" altLang="en-US" sz="2000" dirty="0">
                <a:solidFill>
                  <a:srgbClr val="1F2329"/>
                </a:solidFill>
                <a:latin typeface="Noto Sans SC"/>
              </a:rPr>
              <a:t>为了尽可能地将风险降到最低，商业银行在开展担保贷款业务时，会参考行业内的风险管理最佳实践，包括信用评估和违约预测模型。基于历史数据、借款人的财务状况、市场环境等因素来预测违约概率。</a:t>
            </a:r>
            <a:endParaRPr lang="en-US" altLang="zh-CN" sz="2000" dirty="0">
              <a:solidFill>
                <a:srgbClr val="1F2329"/>
              </a:solidFill>
              <a:latin typeface="Noto Sans SC"/>
            </a:endParaRPr>
          </a:p>
          <a:p>
            <a:pPr indent="355591">
              <a:lnSpc>
                <a:spcPct val="125000"/>
              </a:lnSpc>
              <a:buClr>
                <a:srgbClr val="1F2329"/>
              </a:buClr>
              <a:buChar char="•"/>
              <a:defRPr/>
            </a:pPr>
            <a:endParaRPr lang="en-US" sz="2000" dirty="0">
              <a:solidFill>
                <a:srgbClr val="1F2329"/>
              </a:solidFill>
              <a:latin typeface="Noto Sans SC"/>
            </a:endParaRPr>
          </a:p>
          <a:p>
            <a:pPr>
              <a:lnSpc>
                <a:spcPct val="125000"/>
              </a:lnSpc>
              <a:buClr>
                <a:srgbClr val="1F2329"/>
              </a:buClr>
              <a:defRPr/>
            </a:pPr>
            <a:r>
              <a:rPr lang="en-US" altLang="zh-CN" sz="2000" dirty="0">
                <a:solidFill>
                  <a:srgbClr val="1F2329"/>
                </a:solidFill>
                <a:latin typeface="Noto Sans SC"/>
              </a:rPr>
              <a:t>——《</a:t>
            </a:r>
            <a:r>
              <a:rPr lang="zh-CN" altLang="en-US" sz="2000" dirty="0">
                <a:solidFill>
                  <a:srgbClr val="1F2329"/>
                </a:solidFill>
                <a:latin typeface="Noto Sans SC"/>
              </a:rPr>
              <a:t>抵押担保信用风险缓释</a:t>
            </a:r>
            <a:r>
              <a:rPr lang="en-US" altLang="zh-CN" sz="2000" dirty="0">
                <a:solidFill>
                  <a:srgbClr val="1F2329"/>
                </a:solidFill>
                <a:latin typeface="Noto Sans SC"/>
              </a:rPr>
              <a:t>——</a:t>
            </a:r>
            <a:r>
              <a:rPr lang="zh-CN" altLang="en-US" sz="2000" dirty="0">
                <a:solidFill>
                  <a:srgbClr val="1F2329"/>
                </a:solidFill>
                <a:latin typeface="Noto Sans SC"/>
              </a:rPr>
              <a:t>一个文献综述</a:t>
            </a:r>
            <a:r>
              <a:rPr lang="en-US" altLang="zh-CN" sz="2000" dirty="0">
                <a:solidFill>
                  <a:srgbClr val="1F2329"/>
                </a:solidFill>
                <a:latin typeface="Noto Sans SC"/>
              </a:rPr>
              <a:t>》</a:t>
            </a:r>
          </a:p>
          <a:p>
            <a:pPr>
              <a:lnSpc>
                <a:spcPct val="125000"/>
              </a:lnSpc>
              <a:buClr>
                <a:srgbClr val="1F2329"/>
              </a:buClr>
              <a:defRPr/>
            </a:pPr>
            <a:r>
              <a:rPr lang="en-US" altLang="zh-CN" sz="2000" dirty="0">
                <a:solidFill>
                  <a:srgbClr val="1F2329"/>
                </a:solidFill>
                <a:latin typeface="Noto Sans SC"/>
              </a:rPr>
              <a:t>——《</a:t>
            </a:r>
            <a:r>
              <a:rPr lang="zh-CN" altLang="en-US" sz="2000" dirty="0">
                <a:solidFill>
                  <a:srgbClr val="1F2329"/>
                </a:solidFill>
                <a:latin typeface="Noto Sans SC"/>
              </a:rPr>
              <a:t>中国企业信用风险的评估模型构建与实证研究</a:t>
            </a:r>
            <a:r>
              <a:rPr lang="en-US" altLang="zh-CN" sz="2000" dirty="0">
                <a:solidFill>
                  <a:srgbClr val="1F2329"/>
                </a:solidFill>
                <a:latin typeface="Noto Sans SC"/>
              </a:rPr>
              <a:t>》</a:t>
            </a:r>
            <a:endParaRPr lang="en-US" sz="2000" dirty="0">
              <a:solidFill>
                <a:srgbClr val="1F2329"/>
              </a:solidFill>
              <a:latin typeface="Noto Sans S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81B4E7-7E1E-3297-235F-A06580ECB064}"/>
              </a:ext>
            </a:extLst>
          </p:cNvPr>
          <p:cNvSpPr txBox="1"/>
          <p:nvPr/>
        </p:nvSpPr>
        <p:spPr>
          <a:xfrm>
            <a:off x="4982818" y="2721114"/>
            <a:ext cx="9051234" cy="707886"/>
          </a:xfrm>
          <a:prstGeom prst="rect">
            <a:avLst/>
          </a:prstGeom>
          <a:noFill/>
        </p:spPr>
        <p:txBody>
          <a:bodyPr wrap="square" rtlCol="0">
            <a:spAutoFit/>
          </a:bodyPr>
          <a:lstStyle/>
          <a:p>
            <a:r>
              <a:rPr lang="zh-CN" altLang="en-US" sz="4000" dirty="0"/>
              <a:t>案例研究</a:t>
            </a:r>
          </a:p>
        </p:txBody>
      </p:sp>
    </p:spTree>
    <p:extLst>
      <p:ext uri="{BB962C8B-B14F-4D97-AF65-F5344CB8AC3E}">
        <p14:creationId xmlns:p14="http://schemas.microsoft.com/office/powerpoint/2010/main" val="383858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52EEBDB-938B-E065-E40C-0A6860793978}"/>
              </a:ext>
            </a:extLst>
          </p:cNvPr>
          <p:cNvSpPr txBox="1"/>
          <p:nvPr/>
        </p:nvSpPr>
        <p:spPr>
          <a:xfrm>
            <a:off x="927652" y="583095"/>
            <a:ext cx="8653670" cy="800219"/>
          </a:xfrm>
          <a:prstGeom prst="rect">
            <a:avLst/>
          </a:prstGeom>
          <a:noFill/>
        </p:spPr>
        <p:txBody>
          <a:bodyPr wrap="square" rtlCol="0">
            <a:spAutoFit/>
          </a:bodyPr>
          <a:lstStyle/>
          <a:p>
            <a:r>
              <a:rPr lang="en-US" altLang="zh-CN" sz="2800" b="0" i="0" dirty="0">
                <a:solidFill>
                  <a:srgbClr val="181818"/>
                </a:solidFill>
                <a:effectLst/>
                <a:latin typeface="PingFang SC"/>
              </a:rPr>
              <a:t>【</a:t>
            </a:r>
            <a:r>
              <a:rPr lang="zh-CN" altLang="en-US" sz="2800" b="0" i="0" dirty="0">
                <a:solidFill>
                  <a:srgbClr val="181818"/>
                </a:solidFill>
                <a:effectLst/>
                <a:latin typeface="PingFang SC"/>
              </a:rPr>
              <a:t>案例</a:t>
            </a:r>
            <a:r>
              <a:rPr lang="en-US" altLang="zh-CN" sz="2800" b="0" i="0" dirty="0">
                <a:solidFill>
                  <a:srgbClr val="181818"/>
                </a:solidFill>
                <a:effectLst/>
                <a:latin typeface="PingFang SC"/>
              </a:rPr>
              <a:t>】</a:t>
            </a:r>
            <a:r>
              <a:rPr lang="zh-CN" altLang="en-US" sz="2800" b="0" i="0" dirty="0">
                <a:solidFill>
                  <a:srgbClr val="181818"/>
                </a:solidFill>
                <a:effectLst/>
                <a:latin typeface="PingFang SC"/>
              </a:rPr>
              <a:t>恒丰银行</a:t>
            </a:r>
            <a:r>
              <a:rPr lang="en-US" altLang="zh-CN" sz="2800" b="0" i="0" dirty="0">
                <a:solidFill>
                  <a:srgbClr val="181818"/>
                </a:solidFill>
                <a:effectLst/>
                <a:latin typeface="PingFang SC"/>
              </a:rPr>
              <a:t>——</a:t>
            </a:r>
            <a:r>
              <a:rPr lang="zh-CN" altLang="en-US" sz="2800" b="0" i="0" dirty="0">
                <a:solidFill>
                  <a:srgbClr val="181818"/>
                </a:solidFill>
                <a:effectLst/>
                <a:latin typeface="PingFang SC"/>
              </a:rPr>
              <a:t>对公客户贷后违约预测模型</a:t>
            </a:r>
          </a:p>
          <a:p>
            <a:endParaRPr lang="zh-CN" altLang="en-US" dirty="0"/>
          </a:p>
        </p:txBody>
      </p:sp>
      <p:sp>
        <p:nvSpPr>
          <p:cNvPr id="2" name="文本框 1">
            <a:extLst>
              <a:ext uri="{FF2B5EF4-FFF2-40B4-BE49-F238E27FC236}">
                <a16:creationId xmlns:a16="http://schemas.microsoft.com/office/drawing/2014/main" id="{26B767B0-BA6F-CC00-E700-E09E6D8FCFE2}"/>
              </a:ext>
            </a:extLst>
          </p:cNvPr>
          <p:cNvSpPr txBox="1"/>
          <p:nvPr/>
        </p:nvSpPr>
        <p:spPr>
          <a:xfrm>
            <a:off x="927652" y="1630016"/>
            <a:ext cx="9833113" cy="2554545"/>
          </a:xfrm>
          <a:prstGeom prst="rect">
            <a:avLst/>
          </a:prstGeom>
          <a:noFill/>
        </p:spPr>
        <p:txBody>
          <a:bodyPr wrap="square" rtlCol="0">
            <a:spAutoFit/>
          </a:bodyPr>
          <a:lstStyle/>
          <a:p>
            <a:r>
              <a:rPr lang="zh-CN" altLang="en-US" sz="2000" b="0" i="0" dirty="0">
                <a:solidFill>
                  <a:srgbClr val="333333"/>
                </a:solidFill>
                <a:effectLst/>
                <a:latin typeface="PingFang SC"/>
              </a:rPr>
              <a:t>模型案例基于</a:t>
            </a:r>
            <a:r>
              <a:rPr lang="en-US" altLang="zh-CN" sz="2000" b="0" i="0" dirty="0">
                <a:solidFill>
                  <a:srgbClr val="333333"/>
                </a:solidFill>
                <a:effectLst/>
                <a:latin typeface="PingFang SC"/>
              </a:rPr>
              <a:t>TDH</a:t>
            </a:r>
            <a:r>
              <a:rPr lang="zh-CN" altLang="en-US" sz="2000" b="0" i="0" dirty="0">
                <a:solidFill>
                  <a:srgbClr val="333333"/>
                </a:solidFill>
                <a:effectLst/>
                <a:latin typeface="PingFang SC"/>
              </a:rPr>
              <a:t>平台</a:t>
            </a:r>
            <a:r>
              <a:rPr lang="en-US" altLang="zh-CN" sz="2000" b="0" i="0" dirty="0">
                <a:solidFill>
                  <a:srgbClr val="333333"/>
                </a:solidFill>
                <a:effectLst/>
                <a:latin typeface="PingFang SC"/>
              </a:rPr>
              <a:t>Discover</a:t>
            </a:r>
            <a:r>
              <a:rPr lang="zh-CN" altLang="en-US" sz="2000" b="0" i="0" dirty="0">
                <a:solidFill>
                  <a:srgbClr val="333333"/>
                </a:solidFill>
                <a:effectLst/>
                <a:latin typeface="PingFang SC"/>
              </a:rPr>
              <a:t>进行开发，恒丰银行也采用了该算法，在此引擎上通过综合使用多种机器学习算法，实现了对客户行为分析、客户标签画像、客户流失预警、风险分析、智能推荐等模型开发</a:t>
            </a:r>
            <a:endParaRPr lang="en-US" altLang="zh-CN" sz="2000" b="0" i="0" dirty="0">
              <a:solidFill>
                <a:srgbClr val="333333"/>
              </a:solidFill>
              <a:effectLst/>
              <a:latin typeface="PingFang SC"/>
            </a:endParaRPr>
          </a:p>
          <a:p>
            <a:endParaRPr lang="en-US" altLang="zh-CN" sz="2000" dirty="0">
              <a:solidFill>
                <a:srgbClr val="333333"/>
              </a:solidFill>
              <a:latin typeface="PingFang SC"/>
            </a:endParaRPr>
          </a:p>
          <a:p>
            <a:pPr algn="l"/>
            <a:r>
              <a:rPr lang="zh-CN" altLang="en-US" sz="2000" b="0" i="0" dirty="0">
                <a:solidFill>
                  <a:srgbClr val="333333"/>
                </a:solidFill>
                <a:effectLst/>
                <a:latin typeface="PingFang SC"/>
              </a:rPr>
              <a:t>模型用数仓近</a:t>
            </a:r>
            <a:r>
              <a:rPr lang="en-US" altLang="zh-CN" sz="2000" b="0" i="0" dirty="0">
                <a:solidFill>
                  <a:srgbClr val="333333"/>
                </a:solidFill>
                <a:effectLst/>
                <a:latin typeface="PingFang SC"/>
              </a:rPr>
              <a:t>3</a:t>
            </a:r>
            <a:r>
              <a:rPr lang="zh-CN" altLang="en-US" sz="2000" b="0" i="0" dirty="0">
                <a:solidFill>
                  <a:srgbClr val="333333"/>
                </a:solidFill>
                <a:effectLst/>
                <a:latin typeface="PingFang SC"/>
              </a:rPr>
              <a:t>年的真实数据进行了验证，</a:t>
            </a:r>
            <a:r>
              <a:rPr lang="en-US" altLang="zh-CN" sz="2000" b="0" i="0" dirty="0" err="1">
                <a:solidFill>
                  <a:srgbClr val="333333"/>
                </a:solidFill>
                <a:effectLst/>
                <a:latin typeface="PingFang SC"/>
              </a:rPr>
              <a:t>auc</a:t>
            </a:r>
            <a:r>
              <a:rPr lang="zh-CN" altLang="en-US" sz="2000" b="0" i="0" dirty="0">
                <a:solidFill>
                  <a:srgbClr val="333333"/>
                </a:solidFill>
                <a:effectLst/>
                <a:latin typeface="PingFang SC"/>
              </a:rPr>
              <a:t>均在</a:t>
            </a:r>
            <a:r>
              <a:rPr lang="en-US" altLang="zh-CN" sz="2000" b="0" i="0" dirty="0">
                <a:solidFill>
                  <a:srgbClr val="333333"/>
                </a:solidFill>
                <a:effectLst/>
                <a:latin typeface="PingFang SC"/>
              </a:rPr>
              <a:t>0.85</a:t>
            </a:r>
            <a:r>
              <a:rPr lang="zh-CN" altLang="en-US" sz="2000" b="0" i="0" dirty="0">
                <a:solidFill>
                  <a:srgbClr val="333333"/>
                </a:solidFill>
                <a:effectLst/>
                <a:latin typeface="PingFang SC"/>
              </a:rPr>
              <a:t>以上（</a:t>
            </a:r>
            <a:r>
              <a:rPr lang="en-US" altLang="zh-CN" sz="2000" b="0" i="0" dirty="0" err="1">
                <a:solidFill>
                  <a:srgbClr val="333333"/>
                </a:solidFill>
                <a:effectLst/>
                <a:latin typeface="PingFang SC"/>
              </a:rPr>
              <a:t>auc</a:t>
            </a:r>
            <a:r>
              <a:rPr lang="zh-CN" altLang="en-US" sz="2000" b="0" i="0" dirty="0">
                <a:solidFill>
                  <a:srgbClr val="333333"/>
                </a:solidFill>
                <a:effectLst/>
                <a:latin typeface="PingFang SC"/>
              </a:rPr>
              <a:t>为度量分类模型好坏的一个标准，越接近</a:t>
            </a:r>
            <a:r>
              <a:rPr lang="en-US" altLang="zh-CN" sz="2000" b="0" i="0" dirty="0">
                <a:solidFill>
                  <a:srgbClr val="333333"/>
                </a:solidFill>
                <a:effectLst/>
                <a:latin typeface="PingFang SC"/>
              </a:rPr>
              <a:t>1</a:t>
            </a:r>
            <a:r>
              <a:rPr lang="zh-CN" altLang="en-US" sz="2000" b="0" i="0" dirty="0">
                <a:solidFill>
                  <a:srgbClr val="333333"/>
                </a:solidFill>
                <a:effectLst/>
                <a:latin typeface="PingFang SC"/>
              </a:rPr>
              <a:t>表明模型预测能力越强）。</a:t>
            </a:r>
          </a:p>
          <a:p>
            <a:br>
              <a:rPr lang="zh-CN" altLang="en-US" sz="2000" dirty="0"/>
            </a:br>
            <a:endParaRPr lang="zh-CN" altLang="en-US" sz="2000" dirty="0"/>
          </a:p>
        </p:txBody>
      </p:sp>
    </p:spTree>
    <p:extLst>
      <p:ext uri="{BB962C8B-B14F-4D97-AF65-F5344CB8AC3E}">
        <p14:creationId xmlns:p14="http://schemas.microsoft.com/office/powerpoint/2010/main" val="407408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D0A248C-BDD8-3ACD-B284-FC98B48F7E14}"/>
              </a:ext>
            </a:extLst>
          </p:cNvPr>
          <p:cNvPicPr>
            <a:picLocks noChangeAspect="1"/>
          </p:cNvPicPr>
          <p:nvPr/>
        </p:nvPicPr>
        <p:blipFill>
          <a:blip r:embed="rId2"/>
          <a:stretch>
            <a:fillRect/>
          </a:stretch>
        </p:blipFill>
        <p:spPr>
          <a:xfrm>
            <a:off x="1771499" y="659862"/>
            <a:ext cx="8101370" cy="4242468"/>
          </a:xfrm>
          <a:prstGeom prst="rect">
            <a:avLst/>
          </a:prstGeom>
        </p:spPr>
      </p:pic>
      <p:sp>
        <p:nvSpPr>
          <p:cNvPr id="3" name="文本框 2">
            <a:extLst>
              <a:ext uri="{FF2B5EF4-FFF2-40B4-BE49-F238E27FC236}">
                <a16:creationId xmlns:a16="http://schemas.microsoft.com/office/drawing/2014/main" id="{667E3387-4B6B-57DF-1CAA-16840F699AE2}"/>
              </a:ext>
            </a:extLst>
          </p:cNvPr>
          <p:cNvSpPr txBox="1"/>
          <p:nvPr/>
        </p:nvSpPr>
        <p:spPr>
          <a:xfrm>
            <a:off x="1488723" y="4902330"/>
            <a:ext cx="9214553" cy="646331"/>
          </a:xfrm>
          <a:prstGeom prst="rect">
            <a:avLst/>
          </a:prstGeom>
          <a:noFill/>
        </p:spPr>
        <p:txBody>
          <a:bodyPr wrap="square" rtlCol="0">
            <a:spAutoFit/>
          </a:bodyPr>
          <a:lstStyle/>
          <a:p>
            <a:r>
              <a:rPr lang="zh-CN" altLang="en-US" b="0" i="0">
                <a:solidFill>
                  <a:srgbClr val="333333"/>
                </a:solidFill>
                <a:effectLst/>
                <a:latin typeface="PingFang SC"/>
              </a:rPr>
              <a:t>首次逾期客户命中覆盖率为</a:t>
            </a:r>
            <a:r>
              <a:rPr lang="en-US" altLang="zh-CN" b="0" i="0">
                <a:solidFill>
                  <a:srgbClr val="333333"/>
                </a:solidFill>
                <a:effectLst/>
                <a:latin typeface="PingFang SC"/>
              </a:rPr>
              <a:t>46.5%</a:t>
            </a:r>
            <a:r>
              <a:rPr lang="zh-CN" altLang="en-US" b="0" i="0">
                <a:solidFill>
                  <a:srgbClr val="333333"/>
                </a:solidFill>
                <a:effectLst/>
                <a:latin typeface="PingFang SC"/>
              </a:rPr>
              <a:t>，非首次逾期客户命中覆盖率为</a:t>
            </a:r>
            <a:r>
              <a:rPr lang="en-US" altLang="zh-CN" b="0" i="0">
                <a:solidFill>
                  <a:srgbClr val="333333"/>
                </a:solidFill>
                <a:effectLst/>
                <a:latin typeface="PingFang SC"/>
              </a:rPr>
              <a:t>66.9%</a:t>
            </a:r>
            <a:r>
              <a:rPr lang="zh-CN" altLang="en-US" b="0" i="0">
                <a:solidFill>
                  <a:srgbClr val="333333"/>
                </a:solidFill>
                <a:effectLst/>
                <a:latin typeface="PingFang SC"/>
              </a:rPr>
              <a:t>。可以看出不管客户是首次还是非首次违约，模型都有较高的识别能力</a:t>
            </a:r>
            <a:endParaRPr lang="zh-CN" altLang="en-US" dirty="0"/>
          </a:p>
        </p:txBody>
      </p:sp>
    </p:spTree>
    <p:extLst>
      <p:ext uri="{BB962C8B-B14F-4D97-AF65-F5344CB8AC3E}">
        <p14:creationId xmlns:p14="http://schemas.microsoft.com/office/powerpoint/2010/main" val="1240978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B1B8C63-63E2-F784-57D4-9CEBF5BFAC5F}"/>
              </a:ext>
            </a:extLst>
          </p:cNvPr>
          <p:cNvSpPr txBox="1"/>
          <p:nvPr/>
        </p:nvSpPr>
        <p:spPr>
          <a:xfrm>
            <a:off x="808384" y="583095"/>
            <a:ext cx="10747512" cy="4339650"/>
          </a:xfrm>
          <a:prstGeom prst="rect">
            <a:avLst/>
          </a:prstGeom>
          <a:noFill/>
        </p:spPr>
        <p:txBody>
          <a:bodyPr wrap="square" rtlCol="0">
            <a:spAutoFit/>
          </a:bodyPr>
          <a:lstStyle/>
          <a:p>
            <a:r>
              <a:rPr lang="zh-CN" altLang="en-US" sz="2800" dirty="0">
                <a:solidFill>
                  <a:srgbClr val="1F2329"/>
                </a:solidFill>
                <a:latin typeface="Noto Sans SC"/>
              </a:rPr>
              <a:t>信用评估框架</a:t>
            </a:r>
            <a:endParaRPr lang="en-US" altLang="zh-CN" sz="2800" dirty="0">
              <a:solidFill>
                <a:srgbClr val="1F2329"/>
              </a:solidFill>
              <a:latin typeface="Noto Sans SC"/>
            </a:endParaRPr>
          </a:p>
          <a:p>
            <a:endParaRPr lang="en-US" altLang="zh-CN" sz="2800" dirty="0">
              <a:solidFill>
                <a:srgbClr val="1F2329"/>
              </a:solidFill>
              <a:latin typeface="Noto Sans SC"/>
            </a:endParaRPr>
          </a:p>
          <a:p>
            <a:r>
              <a:rPr lang="zh-CN" altLang="en-US" sz="2000" dirty="0">
                <a:solidFill>
                  <a:srgbClr val="1F2329"/>
                </a:solidFill>
                <a:latin typeface="Noto Sans SC"/>
              </a:rPr>
              <a:t>将从几个信息来源构建模型：</a:t>
            </a:r>
            <a:endParaRPr lang="en-US" altLang="zh-CN" sz="2000" dirty="0">
              <a:solidFill>
                <a:srgbClr val="1F2329"/>
              </a:solidFill>
              <a:latin typeface="Noto Sans SC"/>
            </a:endParaRPr>
          </a:p>
          <a:p>
            <a:endParaRPr lang="en-US" altLang="zh-CN" sz="2000" dirty="0">
              <a:solidFill>
                <a:srgbClr val="1F2329"/>
              </a:solidFill>
              <a:latin typeface="Noto Sans SC"/>
            </a:endParaRPr>
          </a:p>
          <a:p>
            <a:r>
              <a:rPr lang="en-US" altLang="zh-CN" sz="2000" dirty="0">
                <a:solidFill>
                  <a:srgbClr val="1F2329"/>
                </a:solidFill>
                <a:latin typeface="Noto Sans SC"/>
              </a:rPr>
              <a:t>1</a:t>
            </a:r>
            <a:r>
              <a:rPr lang="zh-CN" altLang="en-US" sz="2000" dirty="0">
                <a:solidFill>
                  <a:srgbClr val="1F2329"/>
                </a:solidFill>
                <a:latin typeface="Noto Sans SC"/>
              </a:rPr>
              <a:t>，</a:t>
            </a:r>
            <a:r>
              <a:rPr lang="zh-CN" altLang="en-US" sz="2000" b="1" i="0" dirty="0">
                <a:solidFill>
                  <a:srgbClr val="060607"/>
                </a:solidFill>
                <a:effectLst/>
                <a:latin typeface="-apple-system"/>
              </a:rPr>
              <a:t>信用报告</a:t>
            </a:r>
            <a:r>
              <a:rPr lang="zh-CN" altLang="en-US" sz="2000" b="0" i="0" dirty="0">
                <a:solidFill>
                  <a:srgbClr val="060607"/>
                </a:solidFill>
                <a:effectLst/>
                <a:latin typeface="-apple-system"/>
              </a:rPr>
              <a:t>：包含的信用记录、贷款记录、还款记录、逾期记录等，对于企业，则是资产负债</a:t>
            </a:r>
            <a:r>
              <a:rPr lang="en-US" altLang="zh-CN" sz="2000" b="0" i="0" dirty="0">
                <a:solidFill>
                  <a:srgbClr val="060607"/>
                </a:solidFill>
                <a:effectLst/>
                <a:latin typeface="-apple-system"/>
              </a:rPr>
              <a:t>	             </a:t>
            </a:r>
            <a:r>
              <a:rPr lang="zh-CN" altLang="en-US" sz="2000" b="0" i="0" dirty="0">
                <a:solidFill>
                  <a:srgbClr val="060607"/>
                </a:solidFill>
                <a:effectLst/>
                <a:latin typeface="-apple-system"/>
              </a:rPr>
              <a:t>表、利润表、现金流量表等</a:t>
            </a:r>
            <a:endParaRPr lang="en-US" altLang="zh-CN" sz="2000" b="0" i="0" dirty="0">
              <a:solidFill>
                <a:srgbClr val="060607"/>
              </a:solidFill>
              <a:effectLst/>
              <a:latin typeface="-apple-system"/>
            </a:endParaRPr>
          </a:p>
          <a:p>
            <a:endParaRPr lang="en-US" altLang="zh-CN" sz="2000" b="0" i="0" dirty="0">
              <a:solidFill>
                <a:srgbClr val="060607"/>
              </a:solidFill>
              <a:effectLst/>
              <a:latin typeface="-apple-system"/>
            </a:endParaRPr>
          </a:p>
          <a:p>
            <a:r>
              <a:rPr lang="en-US" altLang="zh-CN" sz="2000" dirty="0">
                <a:solidFill>
                  <a:srgbClr val="060607"/>
                </a:solidFill>
                <a:latin typeface="-apple-system"/>
              </a:rPr>
              <a:t>2</a:t>
            </a:r>
            <a:r>
              <a:rPr lang="zh-CN" altLang="en-US" sz="2000" dirty="0">
                <a:solidFill>
                  <a:srgbClr val="060607"/>
                </a:solidFill>
                <a:latin typeface="-apple-system"/>
              </a:rPr>
              <a:t>，</a:t>
            </a:r>
            <a:r>
              <a:rPr lang="zh-CN" altLang="en-US" sz="2000" b="1" i="0" dirty="0">
                <a:solidFill>
                  <a:srgbClr val="060607"/>
                </a:solidFill>
                <a:effectLst/>
                <a:latin typeface="-apple-system"/>
              </a:rPr>
              <a:t>银行流水及现金流分析：</a:t>
            </a:r>
            <a:r>
              <a:rPr lang="zh-CN" altLang="en-US" sz="2000" b="0" i="0" dirty="0">
                <a:solidFill>
                  <a:srgbClr val="060607"/>
                </a:solidFill>
                <a:effectLst/>
                <a:latin typeface="-apple-system"/>
              </a:rPr>
              <a:t>分析经营活动、投资活动和筹资活动产生的现金流</a:t>
            </a:r>
            <a:endParaRPr lang="en-US" altLang="zh-CN" sz="2000" b="0" i="0" dirty="0">
              <a:solidFill>
                <a:srgbClr val="060607"/>
              </a:solidFill>
              <a:effectLst/>
              <a:latin typeface="-apple-system"/>
            </a:endParaRPr>
          </a:p>
          <a:p>
            <a:endParaRPr lang="en-US" altLang="zh-CN" sz="2000" b="1" i="0" dirty="0">
              <a:solidFill>
                <a:srgbClr val="060607"/>
              </a:solidFill>
              <a:effectLst/>
              <a:latin typeface="-apple-system"/>
            </a:endParaRPr>
          </a:p>
          <a:p>
            <a:endParaRPr lang="en-US" altLang="zh-CN" sz="2000" b="1" dirty="0">
              <a:solidFill>
                <a:srgbClr val="060607"/>
              </a:solidFill>
              <a:latin typeface="-apple-system"/>
            </a:endParaRPr>
          </a:p>
          <a:p>
            <a:r>
              <a:rPr lang="en-US" altLang="zh-CN" sz="2000" i="0" dirty="0">
                <a:solidFill>
                  <a:srgbClr val="060607"/>
                </a:solidFill>
                <a:effectLst/>
                <a:latin typeface="-apple-system"/>
              </a:rPr>
              <a:t>3</a:t>
            </a:r>
            <a:r>
              <a:rPr lang="zh-CN" altLang="en-US" sz="2000" i="0" dirty="0">
                <a:solidFill>
                  <a:srgbClr val="060607"/>
                </a:solidFill>
                <a:effectLst/>
                <a:latin typeface="-apple-system"/>
              </a:rPr>
              <a:t>， </a:t>
            </a:r>
            <a:r>
              <a:rPr lang="en-US" altLang="zh-CN" sz="2000" b="1" i="0" u="none" strike="noStrike" dirty="0" err="1">
                <a:solidFill>
                  <a:srgbClr val="1F2329"/>
                </a:solidFill>
                <a:latin typeface="Noto Sans SC"/>
              </a:rPr>
              <a:t>中心性指标</a:t>
            </a:r>
            <a:r>
              <a:rPr lang="en-US" altLang="zh-CN" sz="2000" b="1" i="0" u="none" strike="noStrike" dirty="0">
                <a:solidFill>
                  <a:srgbClr val="1F2329"/>
                </a:solidFill>
                <a:latin typeface="Noto Sans SC"/>
              </a:rPr>
              <a:t> </a:t>
            </a:r>
            <a:r>
              <a:rPr lang="zh-CN" altLang="en-US" sz="2000" b="1" i="0" u="none" strike="noStrike" dirty="0">
                <a:solidFill>
                  <a:srgbClr val="1F2329"/>
                </a:solidFill>
                <a:latin typeface="Noto Sans SC"/>
              </a:rPr>
              <a:t>，</a:t>
            </a:r>
            <a:r>
              <a:rPr lang="en-US" altLang="zh-CN" sz="2000" b="1" i="0" u="none" strike="noStrike" dirty="0">
                <a:solidFill>
                  <a:srgbClr val="1F2329"/>
                </a:solidFill>
                <a:latin typeface="Noto Sans SC"/>
              </a:rPr>
              <a:t> </a:t>
            </a:r>
            <a:r>
              <a:rPr lang="en-US" altLang="zh-CN" sz="2000" b="1" i="0" u="none" strike="noStrike" dirty="0" err="1">
                <a:solidFill>
                  <a:srgbClr val="1F2329"/>
                </a:solidFill>
                <a:latin typeface="Noto Sans SC"/>
              </a:rPr>
              <a:t>贷款次数相关</a:t>
            </a:r>
            <a:r>
              <a:rPr lang="zh-CN" altLang="en-US" sz="2000" b="1" i="0" u="none" strike="noStrike" dirty="0">
                <a:solidFill>
                  <a:srgbClr val="1F2329"/>
                </a:solidFill>
                <a:latin typeface="Noto Sans SC"/>
              </a:rPr>
              <a:t>，</a:t>
            </a:r>
            <a:r>
              <a:rPr lang="en-US" altLang="zh-CN" sz="2000" b="1" i="0" u="none" strike="noStrike" dirty="0">
                <a:solidFill>
                  <a:srgbClr val="1F2329"/>
                </a:solidFill>
                <a:latin typeface="Noto Sans SC"/>
              </a:rPr>
              <a:t> </a:t>
            </a:r>
            <a:r>
              <a:rPr lang="en-US" altLang="zh-CN" sz="2000" b="1" i="0" u="none" strike="noStrike" dirty="0" err="1">
                <a:solidFill>
                  <a:srgbClr val="1F2329"/>
                </a:solidFill>
                <a:latin typeface="Noto Sans SC"/>
              </a:rPr>
              <a:t>总违约率相关</a:t>
            </a:r>
            <a:r>
              <a:rPr lang="zh-CN" altLang="en-US" sz="2000" b="1" i="0" u="none" strike="noStrike" dirty="0">
                <a:solidFill>
                  <a:srgbClr val="1F2329"/>
                </a:solidFill>
                <a:latin typeface="Noto Sans SC"/>
              </a:rPr>
              <a:t>等</a:t>
            </a:r>
            <a:r>
              <a:rPr lang="en-US" altLang="zh-CN" sz="2000" b="1" i="0" u="none" strike="noStrike" dirty="0">
                <a:solidFill>
                  <a:srgbClr val="1F2329"/>
                </a:solidFill>
                <a:latin typeface="Noto Sans SC"/>
              </a:rPr>
              <a:t> </a:t>
            </a:r>
            <a:r>
              <a:rPr lang="zh-CN" altLang="en-US" sz="2000" i="0" dirty="0">
                <a:solidFill>
                  <a:srgbClr val="060607"/>
                </a:solidFill>
                <a:effectLst/>
                <a:latin typeface="-apple-system"/>
              </a:rPr>
              <a:t>（将在模型内进一步讲解）</a:t>
            </a:r>
            <a:endParaRPr lang="en-US" altLang="zh-CN" sz="2000" i="0" dirty="0">
              <a:solidFill>
                <a:srgbClr val="060607"/>
              </a:solidFill>
              <a:effectLst/>
              <a:latin typeface="-apple-system"/>
            </a:endParaRPr>
          </a:p>
          <a:p>
            <a:endParaRPr lang="en-US" altLang="zh-CN" sz="2000" b="1" dirty="0">
              <a:solidFill>
                <a:srgbClr val="060607"/>
              </a:solidFill>
              <a:latin typeface="-apple-system"/>
            </a:endParaRPr>
          </a:p>
          <a:p>
            <a:endParaRPr lang="zh-CN" altLang="en-US" sz="2000" dirty="0">
              <a:solidFill>
                <a:srgbClr val="1F2329"/>
              </a:solidFill>
              <a:latin typeface="Noto Sans SC"/>
            </a:endParaRPr>
          </a:p>
        </p:txBody>
      </p:sp>
    </p:spTree>
    <p:extLst>
      <p:ext uri="{BB962C8B-B14F-4D97-AF65-F5344CB8AC3E}">
        <p14:creationId xmlns:p14="http://schemas.microsoft.com/office/powerpoint/2010/main" val="224074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42C55A-9DA1-70CB-10B9-60C618CC1C00}"/>
              </a:ext>
            </a:extLst>
          </p:cNvPr>
          <p:cNvSpPr txBox="1"/>
          <p:nvPr/>
        </p:nvSpPr>
        <p:spPr>
          <a:xfrm>
            <a:off x="1345095" y="932071"/>
            <a:ext cx="8839200" cy="707886"/>
          </a:xfrm>
          <a:prstGeom prst="rect">
            <a:avLst/>
          </a:prstGeom>
          <a:noFill/>
        </p:spPr>
        <p:txBody>
          <a:bodyPr wrap="square" rtlCol="0">
            <a:spAutoFit/>
          </a:bodyPr>
          <a:lstStyle/>
          <a:p>
            <a:r>
              <a:rPr lang="zh-CN" altLang="en-US" sz="4000" dirty="0"/>
              <a:t>担保贷款的特征识别模型构建</a:t>
            </a:r>
          </a:p>
        </p:txBody>
      </p:sp>
      <p:sp>
        <p:nvSpPr>
          <p:cNvPr id="3" name="文本框 2">
            <a:extLst>
              <a:ext uri="{FF2B5EF4-FFF2-40B4-BE49-F238E27FC236}">
                <a16:creationId xmlns:a16="http://schemas.microsoft.com/office/drawing/2014/main" id="{3BDF9E96-6D40-F9ED-F077-E0AA6A8CC588}"/>
              </a:ext>
            </a:extLst>
          </p:cNvPr>
          <p:cNvSpPr txBox="1"/>
          <p:nvPr/>
        </p:nvSpPr>
        <p:spPr>
          <a:xfrm>
            <a:off x="1345095" y="2598003"/>
            <a:ext cx="10104783" cy="1846659"/>
          </a:xfrm>
          <a:prstGeom prst="rect">
            <a:avLst/>
          </a:prstGeom>
          <a:noFill/>
        </p:spPr>
        <p:txBody>
          <a:bodyPr wrap="square" rtlCol="0">
            <a:spAutoFit/>
          </a:bodyPr>
          <a:lstStyle/>
          <a:p>
            <a:r>
              <a:rPr lang="en-US" altLang="zh-CN" sz="2400" dirty="0"/>
              <a:t>1.</a:t>
            </a:r>
            <a:r>
              <a:rPr lang="zh-CN" altLang="en-US" sz="2400" dirty="0"/>
              <a:t>基于相关性的优化模型（</a:t>
            </a:r>
            <a:r>
              <a:rPr lang="zh-CN" altLang="en-US" sz="2400" dirty="0">
                <a:effectLst/>
              </a:rPr>
              <a:t>基于不同指标之间的相关性体现数据特征）</a:t>
            </a:r>
          </a:p>
          <a:p>
            <a:endParaRPr lang="en-US" altLang="zh-CN" sz="2400" dirty="0"/>
          </a:p>
          <a:p>
            <a:endParaRPr lang="en-US" altLang="zh-CN" sz="2400" dirty="0">
              <a:effectLst/>
            </a:endParaRPr>
          </a:p>
          <a:p>
            <a:r>
              <a:rPr lang="en-US" altLang="zh-CN" sz="2400" dirty="0">
                <a:effectLst/>
              </a:rPr>
              <a:t>2.</a:t>
            </a:r>
            <a:r>
              <a:rPr lang="zh-CN" altLang="en-US" sz="2400" dirty="0">
                <a:effectLst/>
              </a:rPr>
              <a:t>基于扩散模型的优化构建（关注基于风险扩散概率的预测</a:t>
            </a:r>
            <a:r>
              <a:rPr lang="zh-CN" altLang="en-US" sz="2400" dirty="0"/>
              <a:t>）</a:t>
            </a:r>
            <a:endParaRPr lang="zh-CN" altLang="en-US" sz="2400" dirty="0">
              <a:effectLst/>
            </a:endParaRPr>
          </a:p>
          <a:p>
            <a:endParaRPr lang="zh-CN" altLang="en-US" dirty="0">
              <a:effectLst/>
            </a:endParaRPr>
          </a:p>
        </p:txBody>
      </p:sp>
    </p:spTree>
    <p:extLst>
      <p:ext uri="{BB962C8B-B14F-4D97-AF65-F5344CB8AC3E}">
        <p14:creationId xmlns:p14="http://schemas.microsoft.com/office/powerpoint/2010/main" val="27572839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9946</TotalTime>
  <Words>1130</Words>
  <Application>Microsoft Macintosh PowerPoint</Application>
  <PresentationFormat>Widescreen</PresentationFormat>
  <Paragraphs>116</Paragraphs>
  <Slides>22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-apple-system</vt:lpstr>
      <vt:lpstr>Noto Sans SC</vt:lpstr>
      <vt:lpstr>PingFang SC</vt:lpstr>
      <vt:lpstr>Arial</vt:lpstr>
      <vt:lpstr>Calibri</vt:lpstr>
      <vt:lpstr>Helvetica</vt:lpstr>
      <vt:lpstr>Times New Roman</vt:lpstr>
      <vt:lpstr>Wingdings</vt:lpstr>
      <vt:lpstr>Office 主题​​</vt:lpstr>
      <vt:lpstr>    担保贷款的特征识别模型分析      </vt:lpstr>
      <vt:lpstr>PowerPoint Presentation</vt:lpstr>
      <vt:lpstr> 简要介绍商业银行的信用担保贷款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PC</dc:creator>
  <cp:lastModifiedBy>jy Xie</cp:lastModifiedBy>
  <cp:revision>410</cp:revision>
  <dcterms:created xsi:type="dcterms:W3CDTF">2019-06-19T02:08:00Z</dcterms:created>
  <dcterms:modified xsi:type="dcterms:W3CDTF">2024-10-29T01:00:33Z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