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346" r:id="rId7"/>
    <p:sldId id="259" r:id="rId8"/>
    <p:sldId id="359" r:id="rId9"/>
    <p:sldId id="338" r:id="rId10"/>
    <p:sldId id="260" r:id="rId11"/>
    <p:sldId id="339" r:id="rId12"/>
    <p:sldId id="345" r:id="rId13"/>
    <p:sldId id="343" r:id="rId14"/>
    <p:sldId id="340" r:id="rId15"/>
    <p:sldId id="341" r:id="rId16"/>
    <p:sldId id="342" r:id="rId17"/>
    <p:sldId id="348" r:id="rId18"/>
    <p:sldId id="349" r:id="rId19"/>
    <p:sldId id="351" r:id="rId20"/>
    <p:sldId id="352" r:id="rId21"/>
    <p:sldId id="361" r:id="rId22"/>
    <p:sldId id="354" r:id="rId23"/>
    <p:sldId id="360"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61" autoAdjust="0"/>
    <p:restoredTop sz="90152" autoAdjust="0"/>
  </p:normalViewPr>
  <p:slideViewPr>
    <p:cSldViewPr snapToGrid="0">
      <p:cViewPr varScale="1">
        <p:scale>
          <a:sx n="99" d="100"/>
          <a:sy n="99" d="100"/>
        </p:scale>
        <p:origin x="198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6BE17C-7D4D-4674-8890-7EC1A60B52E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CDF308-C6C8-413C-B526-DFE3EA7C84B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8187" y="1264502"/>
            <a:ext cx="8870534" cy="2387600"/>
          </a:xfrm>
        </p:spPr>
        <p:txBody>
          <a:bodyPr anchor="ctr"/>
          <a:lstStyle>
            <a:lvl1pPr algn="ctr">
              <a:defRPr sz="4500" baseline="0">
                <a:latin typeface="Times New Roman" panose="02020603050405020304" pitchFamily="18" charset="0"/>
                <a:ea typeface="黑体" panose="02010609060101010101" pitchFamily="49" charset="-122"/>
              </a:defRPr>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143000" y="4089148"/>
            <a:ext cx="6858000" cy="1655762"/>
          </a:xfrm>
        </p:spPr>
        <p:txBody>
          <a:bodyPr anchor="ctr">
            <a:normAutofit/>
          </a:bodyPr>
          <a:lstStyle>
            <a:lvl1pPr marL="0" indent="0" algn="ctr">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10FED363-27D3-4264-9D90-1B97276DDB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94E93E-8783-473F-9512-76B6C9C58C2B}" type="slidenum">
              <a:rPr lang="zh-CN" altLang="en-US" smtClean="0"/>
            </a:fld>
            <a:endParaRPr lang="zh-CN" altLang="en-US"/>
          </a:p>
        </p:txBody>
      </p:sp>
      <p:sp>
        <p:nvSpPr>
          <p:cNvPr id="7" name="矩形 6"/>
          <p:cNvSpPr/>
          <p:nvPr userDrawn="1"/>
        </p:nvSpPr>
        <p:spPr>
          <a:xfrm>
            <a:off x="0" y="0"/>
            <a:ext cx="9144000" cy="1135380"/>
          </a:xfrm>
          <a:prstGeom prst="rect">
            <a:avLst/>
          </a:prstGeom>
          <a:solidFill>
            <a:srgbClr val="6D171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2205" y="246221"/>
            <a:ext cx="2536031" cy="642938"/>
          </a:xfrm>
          <a:prstGeom prst="rect">
            <a:avLst/>
          </a:prstGeom>
        </p:spPr>
      </p:pic>
      <p:pic>
        <p:nvPicPr>
          <p:cNvPr id="9" name="图片 8"/>
          <p:cNvPicPr>
            <a:picLocks noChangeAspect="1"/>
          </p:cNvPicPr>
          <p:nvPr userDrawn="1"/>
        </p:nvPicPr>
        <p:blipFill>
          <a:blip r:embed="rId3"/>
          <a:stretch>
            <a:fillRect/>
          </a:stretch>
        </p:blipFill>
        <p:spPr>
          <a:xfrm>
            <a:off x="7844652" y="567690"/>
            <a:ext cx="807143" cy="37857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0FED363-27D3-4264-9D90-1B97276DDB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94E93E-8783-473F-9512-76B6C9C58C2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0FED363-27D3-4264-9D90-1B97276DDB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94E93E-8783-473F-9512-76B6C9C58C2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a:stretch>
            <a:fillRect/>
          </a:stretch>
        </p:blipFill>
        <p:spPr>
          <a:xfrm>
            <a:off x="0" y="998605"/>
            <a:ext cx="9144000" cy="5865962"/>
          </a:xfrm>
          <a:prstGeom prst="rect">
            <a:avLst/>
          </a:prstGeom>
        </p:spPr>
      </p:pic>
      <p:pic>
        <p:nvPicPr>
          <p:cNvPr id="10" name="图片 9"/>
          <p:cNvPicPr>
            <a:picLocks noChangeAspect="1"/>
          </p:cNvPicPr>
          <p:nvPr userDrawn="1"/>
        </p:nvPicPr>
        <p:blipFill>
          <a:blip r:embed="rId3"/>
          <a:stretch>
            <a:fillRect/>
          </a:stretch>
        </p:blipFill>
        <p:spPr>
          <a:xfrm>
            <a:off x="0" y="-6350"/>
            <a:ext cx="9144000" cy="1004957"/>
          </a:xfrm>
          <a:prstGeom prst="rect">
            <a:avLst/>
          </a:prstGeom>
        </p:spPr>
      </p:pic>
      <p:sp>
        <p:nvSpPr>
          <p:cNvPr id="2" name="标题 1"/>
          <p:cNvSpPr>
            <a:spLocks noGrp="1"/>
          </p:cNvSpPr>
          <p:nvPr>
            <p:ph type="title"/>
          </p:nvPr>
        </p:nvSpPr>
        <p:spPr>
          <a:xfrm>
            <a:off x="133350" y="62740"/>
            <a:ext cx="6572250" cy="866775"/>
          </a:xfrm>
        </p:spPr>
        <p:txBody>
          <a:bodyPr>
            <a:normAutofit/>
          </a:bodyPr>
          <a:lstStyle>
            <a:lvl1pPr>
              <a:defRPr sz="3200" baseline="0">
                <a:solidFill>
                  <a:schemeClr val="bg1"/>
                </a:solidFill>
                <a:latin typeface="Times New Roman" panose="02020603050405020304" pitchFamily="18" charset="0"/>
                <a:ea typeface="黑体" panose="02010609060101010101" pitchFamily="49" charset="-122"/>
              </a:defRPr>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628650" y="1455738"/>
            <a:ext cx="7886700" cy="4833938"/>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10FED363-27D3-4264-9D90-1B97276DDB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94E93E-8783-473F-9512-76B6C9C58C2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10FED363-27D3-4264-9D90-1B97276DDB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94E93E-8783-473F-9512-76B6C9C58C2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0FED363-27D3-4264-9D90-1B97276DDB3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994E93E-8783-473F-9512-76B6C9C58C2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0FED363-27D3-4264-9D90-1B97276DDB3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994E93E-8783-473F-9512-76B6C9C58C2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0FED363-27D3-4264-9D90-1B97276DDB3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994E93E-8783-473F-9512-76B6C9C58C2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FED363-27D3-4264-9D90-1B97276DDB3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994E93E-8783-473F-9512-76B6C9C58C2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0FED363-27D3-4264-9D90-1B97276DDB3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994E93E-8783-473F-9512-76B6C9C58C2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hasCustomPrompt="1"/>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0FED363-27D3-4264-9D90-1B97276DDB3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994E93E-8783-473F-9512-76B6C9C58C2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0FED363-27D3-4264-9D90-1B97276DDB3C}"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994E93E-8783-473F-9512-76B6C9C58C2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1065" y="1868351"/>
            <a:ext cx="8870534" cy="2387600"/>
          </a:xfrm>
        </p:spPr>
        <p:txBody>
          <a:bodyPr/>
          <a:lstStyle/>
          <a:p>
            <a:r>
              <a:rPr lang="zh-CN" altLang="en-US" dirty="0"/>
              <a:t>计算机视觉</a:t>
            </a:r>
            <a:r>
              <a:rPr lang="en-US" altLang="zh-CN" dirty="0"/>
              <a:t>-</a:t>
            </a:r>
            <a:r>
              <a:rPr lang="zh-CN" altLang="en-US" dirty="0"/>
              <a:t>语义分割</a:t>
            </a:r>
            <a:endParaRPr lang="zh-CN" altLang="en-US" dirty="0"/>
          </a:p>
        </p:txBody>
      </p:sp>
      <p:sp>
        <p:nvSpPr>
          <p:cNvPr id="3" name="副标题 2"/>
          <p:cNvSpPr>
            <a:spLocks noGrp="1"/>
          </p:cNvSpPr>
          <p:nvPr>
            <p:ph type="subTitle" idx="1"/>
          </p:nvPr>
        </p:nvSpPr>
        <p:spPr>
          <a:xfrm>
            <a:off x="1142999" y="5064007"/>
            <a:ext cx="6858000" cy="1655762"/>
          </a:xfrm>
        </p:spPr>
        <p:txBody>
          <a:bodyPr/>
          <a:lstStyle/>
          <a:p>
            <a:r>
              <a:rPr lang="zh-CN" altLang="en-US" dirty="0"/>
              <a:t>成都理工大学 信息科学与技术学院 赵赫威</a:t>
            </a:r>
            <a:endParaRPr lang="zh-CN" altLang="en-US" dirty="0"/>
          </a:p>
        </p:txBody>
      </p:sp>
      <p:cxnSp>
        <p:nvCxnSpPr>
          <p:cNvPr id="8" name="直接连接符 7"/>
          <p:cNvCxnSpPr/>
          <p:nvPr/>
        </p:nvCxnSpPr>
        <p:spPr>
          <a:xfrm>
            <a:off x="121065" y="5009721"/>
            <a:ext cx="8901867" cy="19083"/>
          </a:xfrm>
          <a:prstGeom prst="line">
            <a:avLst/>
          </a:prstGeom>
          <a:ln>
            <a:solidFill>
              <a:srgbClr val="5E0000"/>
            </a:solidFill>
          </a:ln>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en-US" altLang="zh-CN" dirty="0"/>
              <a:t>.</a:t>
            </a:r>
            <a:r>
              <a:rPr lang="zh-CN" altLang="en-US" dirty="0"/>
              <a:t>语义分割算法</a:t>
            </a:r>
            <a:endParaRPr lang="zh-CN" altLang="en-US" dirty="0"/>
          </a:p>
        </p:txBody>
      </p:sp>
      <p:pic>
        <p:nvPicPr>
          <p:cNvPr id="6" name="图片 5"/>
          <p:cNvPicPr>
            <a:picLocks noChangeAspect="1"/>
          </p:cNvPicPr>
          <p:nvPr/>
        </p:nvPicPr>
        <p:blipFill>
          <a:blip r:embed="rId1"/>
          <a:stretch>
            <a:fillRect/>
          </a:stretch>
        </p:blipFill>
        <p:spPr>
          <a:xfrm>
            <a:off x="683895" y="2072005"/>
            <a:ext cx="3385185" cy="3063240"/>
          </a:xfrm>
          <a:prstGeom prst="rect">
            <a:avLst/>
          </a:prstGeom>
        </p:spPr>
      </p:pic>
      <p:pic>
        <p:nvPicPr>
          <p:cNvPr id="7" name="图片 6"/>
          <p:cNvPicPr>
            <a:picLocks noChangeAspect="1"/>
          </p:cNvPicPr>
          <p:nvPr/>
        </p:nvPicPr>
        <p:blipFill>
          <a:blip r:embed="rId2"/>
          <a:stretch>
            <a:fillRect/>
          </a:stretch>
        </p:blipFill>
        <p:spPr>
          <a:xfrm>
            <a:off x="4912995" y="1724025"/>
            <a:ext cx="3571875" cy="3410585"/>
          </a:xfrm>
          <a:prstGeom prst="rect">
            <a:avLst/>
          </a:prstGeom>
        </p:spPr>
      </p:pic>
      <p:sp>
        <p:nvSpPr>
          <p:cNvPr id="8" name="文本框 7"/>
          <p:cNvSpPr txBox="1"/>
          <p:nvPr/>
        </p:nvSpPr>
        <p:spPr>
          <a:xfrm>
            <a:off x="609600" y="5518150"/>
            <a:ext cx="7924800" cy="645160"/>
          </a:xfrm>
          <a:prstGeom prst="rect">
            <a:avLst/>
          </a:prstGeom>
          <a:noFill/>
        </p:spPr>
        <p:txBody>
          <a:bodyPr wrap="square" rtlCol="0">
            <a:spAutoFit/>
          </a:bodyPr>
          <a:p>
            <a:r>
              <a:rPr lang="zh-CN" altLang="en-US"/>
              <a:t>对于反卷积，相当于把普通卷积反过来，输入蓝色2x2矩阵，卷积核大小还是3x3。</a:t>
            </a:r>
            <a:endParaRPr lang="zh-CN" altLang="en-US"/>
          </a:p>
        </p:txBody>
      </p:sp>
      <p:sp>
        <p:nvSpPr>
          <p:cNvPr id="3" name="文本框 2"/>
          <p:cNvSpPr txBox="1"/>
          <p:nvPr/>
        </p:nvSpPr>
        <p:spPr>
          <a:xfrm>
            <a:off x="701675" y="1304925"/>
            <a:ext cx="2823210" cy="368300"/>
          </a:xfrm>
          <a:prstGeom prst="rect">
            <a:avLst/>
          </a:prstGeom>
          <a:noFill/>
        </p:spPr>
        <p:txBody>
          <a:bodyPr wrap="square" rtlCol="0">
            <a:spAutoFit/>
          </a:bodyPr>
          <a:p>
            <a:r>
              <a:rPr lang="zh-CN" altLang="en-US"/>
              <a:t>反卷积</a:t>
            </a:r>
            <a:r>
              <a:rPr lang="en-US" altLang="zh-CN"/>
              <a:t>(Unsample</a:t>
            </a:r>
            <a:r>
              <a:rPr lang="en-US" altLang="zh-CN"/>
              <a:t>)</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en-US" altLang="zh-CN" dirty="0"/>
              <a:t>.</a:t>
            </a:r>
            <a:r>
              <a:rPr lang="zh-CN" altLang="en-US" dirty="0"/>
              <a:t>语义分割算法</a:t>
            </a:r>
            <a:endParaRPr lang="zh-CN" altLang="en-US" dirty="0"/>
          </a:p>
        </p:txBody>
      </p:sp>
      <p:sp>
        <p:nvSpPr>
          <p:cNvPr id="8" name="文本框 7"/>
          <p:cNvSpPr txBox="1"/>
          <p:nvPr/>
        </p:nvSpPr>
        <p:spPr>
          <a:xfrm>
            <a:off x="3056255" y="4959350"/>
            <a:ext cx="3032125" cy="368300"/>
          </a:xfrm>
          <a:prstGeom prst="rect">
            <a:avLst/>
          </a:prstGeom>
          <a:noFill/>
        </p:spPr>
        <p:txBody>
          <a:bodyPr wrap="square" rtlCol="0">
            <a:spAutoFit/>
          </a:bodyPr>
          <a:p>
            <a:r>
              <a:rPr lang="zh-CN" altLang="en-US"/>
              <a:t>不同的特征融合方式的</a:t>
            </a:r>
            <a:r>
              <a:rPr lang="en-US" altLang="zh-CN"/>
              <a:t>FCN</a:t>
            </a:r>
            <a:endParaRPr lang="zh-CN" altLang="en-US"/>
          </a:p>
        </p:txBody>
      </p:sp>
      <p:pic>
        <p:nvPicPr>
          <p:cNvPr id="3" name="图片 2" descr="v2-8c212e15670c9accca37c57c90f3df7f_720w"/>
          <p:cNvPicPr>
            <a:picLocks noChangeAspect="1"/>
          </p:cNvPicPr>
          <p:nvPr/>
        </p:nvPicPr>
        <p:blipFill>
          <a:blip r:embed="rId1"/>
          <a:stretch>
            <a:fillRect/>
          </a:stretch>
        </p:blipFill>
        <p:spPr>
          <a:xfrm>
            <a:off x="715010" y="1899285"/>
            <a:ext cx="7712710" cy="3060065"/>
          </a:xfrm>
          <a:prstGeom prst="rect">
            <a:avLst/>
          </a:prstGeom>
        </p:spPr>
      </p:pic>
      <p:sp>
        <p:nvSpPr>
          <p:cNvPr id="4" name="文本框 3"/>
          <p:cNvSpPr txBox="1"/>
          <p:nvPr/>
        </p:nvSpPr>
        <p:spPr>
          <a:xfrm>
            <a:off x="864235" y="5873750"/>
            <a:ext cx="7399655" cy="645160"/>
          </a:xfrm>
          <a:prstGeom prst="rect">
            <a:avLst/>
          </a:prstGeom>
          <a:noFill/>
        </p:spPr>
        <p:txBody>
          <a:bodyPr wrap="square" rtlCol="0">
            <a:spAutoFit/>
          </a:bodyPr>
          <a:p>
            <a:r>
              <a:rPr lang="zh-CN" altLang="en-US"/>
              <a:t>通过实验得出</a:t>
            </a:r>
            <a:r>
              <a:rPr lang="en-US" altLang="zh-CN"/>
              <a:t>, </a:t>
            </a:r>
            <a:r>
              <a:rPr lang="zh-CN" altLang="en-US"/>
              <a:t>在步长为</a:t>
            </a:r>
            <a:r>
              <a:rPr lang="en-US" altLang="zh-CN"/>
              <a:t>8</a:t>
            </a:r>
            <a:r>
              <a:rPr lang="zh-CN" altLang="en-US"/>
              <a:t>的融合方式下</a:t>
            </a:r>
            <a:r>
              <a:rPr lang="en-US" altLang="zh-CN"/>
              <a:t>, </a:t>
            </a:r>
            <a:r>
              <a:rPr lang="zh-CN" altLang="en-US"/>
              <a:t>能够取得运行效率和结果精度的权衡</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en-US" altLang="zh-CN" dirty="0"/>
              <a:t>.</a:t>
            </a:r>
            <a:r>
              <a:rPr lang="zh-CN" altLang="en-US" dirty="0"/>
              <a:t>语义分割算法</a:t>
            </a:r>
            <a:endParaRPr lang="zh-CN" altLang="en-US" dirty="0"/>
          </a:p>
        </p:txBody>
      </p:sp>
      <p:sp>
        <p:nvSpPr>
          <p:cNvPr id="4" name="内容占位符 3"/>
          <p:cNvSpPr/>
          <p:nvPr>
            <p:ph idx="1"/>
          </p:nvPr>
        </p:nvSpPr>
        <p:spPr>
          <a:xfrm>
            <a:off x="628650" y="1953260"/>
            <a:ext cx="7886700" cy="3401060"/>
          </a:xfrm>
        </p:spPr>
        <p:txBody>
          <a:bodyPr>
            <a:normAutofit lnSpcReduction="20000"/>
          </a:bodyPr>
          <a:p>
            <a:pPr marL="0" indent="0">
              <a:buNone/>
            </a:pPr>
            <a:r>
              <a:rPr lang="en-US" altLang="zh-CN"/>
              <a:t>FCN</a:t>
            </a:r>
            <a:r>
              <a:rPr lang="zh-CN" altLang="en-US"/>
              <a:t>的特点</a:t>
            </a:r>
            <a:r>
              <a:rPr lang="en-US" altLang="zh-CN"/>
              <a:t>:</a:t>
            </a:r>
            <a:endParaRPr lang="en-US" altLang="zh-CN"/>
          </a:p>
          <a:p>
            <a:pPr marL="0" indent="0">
              <a:buNone/>
            </a:pPr>
            <a:r>
              <a:rPr lang="en-US" altLang="zh-CN"/>
              <a:t>	1.</a:t>
            </a:r>
            <a:r>
              <a:rPr lang="zh-CN" altLang="en-US"/>
              <a:t>首次将深度学习应用到计算机视觉语义分割任务中</a:t>
            </a:r>
            <a:r>
              <a:rPr lang="en-US" altLang="zh-CN"/>
              <a:t>, </a:t>
            </a:r>
            <a:r>
              <a:rPr lang="zh-CN" altLang="en-US"/>
              <a:t>通过将原分类网络中的全连接层改为卷积层从而使得分类网络输出的是一个包含高层语义信息的高度抽象化的二维图像</a:t>
            </a:r>
            <a:r>
              <a:rPr lang="en-US" altLang="zh-CN"/>
              <a:t>,</a:t>
            </a:r>
            <a:r>
              <a:rPr lang="zh-CN" altLang="en-US"/>
              <a:t>而不是原来的特征向量</a:t>
            </a:r>
            <a:r>
              <a:rPr lang="en-US" altLang="zh-CN"/>
              <a:t>, </a:t>
            </a:r>
            <a:r>
              <a:rPr lang="zh-CN" altLang="en-US"/>
              <a:t>然后使用这个二维图像进行反卷积来获得语义分割的结果</a:t>
            </a:r>
            <a:r>
              <a:rPr lang="en-US" altLang="zh-CN"/>
              <a:t>.</a:t>
            </a:r>
            <a:endParaRPr lang="zh-CN" altLang="en-US"/>
          </a:p>
          <a:p>
            <a:pPr marL="0" indent="0">
              <a:buNone/>
            </a:pPr>
            <a:r>
              <a:rPr lang="en-US" altLang="zh-CN"/>
              <a:t>	2.</a:t>
            </a:r>
            <a:r>
              <a:rPr lang="zh-CN" altLang="en-US"/>
              <a:t>使用多个编码阶段的特征进行融合</a:t>
            </a:r>
            <a:r>
              <a:rPr lang="en-US" altLang="zh-CN"/>
              <a:t>(</a:t>
            </a:r>
            <a:r>
              <a:rPr lang="zh-CN" altLang="en-US"/>
              <a:t>相加</a:t>
            </a:r>
            <a:r>
              <a:rPr lang="en-US" altLang="zh-CN"/>
              <a:t>), </a:t>
            </a:r>
            <a:r>
              <a:rPr lang="zh-CN" altLang="en-US"/>
              <a:t>从而可以保留更多语义分割的</a:t>
            </a:r>
            <a:r>
              <a:rPr lang="zh-CN" altLang="en-US"/>
              <a:t>细节信息</a:t>
            </a:r>
            <a:r>
              <a:rPr lang="en-US" altLang="zh-CN"/>
              <a:t>.</a:t>
            </a:r>
            <a:endParaRPr lang="en-US" altLang="zh-CN"/>
          </a:p>
          <a:p>
            <a:pPr marL="0" indent="0">
              <a:buNone/>
            </a:pPr>
            <a:r>
              <a:rPr lang="en-US" altLang="zh-CN"/>
              <a:t>	</a:t>
            </a:r>
            <a:endParaRPr lang="en-US" altLang="zh-CN"/>
          </a:p>
        </p:txBody>
      </p:sp>
      <p:sp>
        <p:nvSpPr>
          <p:cNvPr id="3" name="文本框 2"/>
          <p:cNvSpPr txBox="1"/>
          <p:nvPr/>
        </p:nvSpPr>
        <p:spPr>
          <a:xfrm>
            <a:off x="658495" y="6045200"/>
            <a:ext cx="7827645" cy="368300"/>
          </a:xfrm>
          <a:prstGeom prst="rect">
            <a:avLst/>
          </a:prstGeom>
          <a:noFill/>
        </p:spPr>
        <p:txBody>
          <a:bodyPr wrap="square" rtlCol="0">
            <a:spAutoFit/>
          </a:bodyPr>
          <a:p>
            <a:r>
              <a:rPr lang="zh-CN" altLang="en-US"/>
              <a:t>参考论文</a:t>
            </a:r>
            <a:r>
              <a:rPr lang="en-US" altLang="zh-CN"/>
              <a:t>: Fully Convolutional Networks for Semantic Segmentation</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en-US" altLang="zh-CN" dirty="0"/>
              <a:t>.</a:t>
            </a:r>
            <a:r>
              <a:rPr lang="zh-CN" altLang="en-US" dirty="0"/>
              <a:t>语义分割算法</a:t>
            </a:r>
            <a:endParaRPr lang="zh-CN" altLang="en-US" dirty="0"/>
          </a:p>
        </p:txBody>
      </p:sp>
      <p:sp>
        <p:nvSpPr>
          <p:cNvPr id="3" name="文本框 2"/>
          <p:cNvSpPr txBox="1"/>
          <p:nvPr/>
        </p:nvSpPr>
        <p:spPr>
          <a:xfrm>
            <a:off x="539750" y="1144270"/>
            <a:ext cx="3450590" cy="460375"/>
          </a:xfrm>
          <a:prstGeom prst="rect">
            <a:avLst/>
          </a:prstGeom>
          <a:noFill/>
        </p:spPr>
        <p:txBody>
          <a:bodyPr wrap="square" rtlCol="0">
            <a:spAutoFit/>
          </a:bodyPr>
          <a:p>
            <a:r>
              <a:rPr lang="en-US" altLang="zh-CN" sz="2400"/>
              <a:t>2.U-net</a:t>
            </a:r>
            <a:endParaRPr lang="en-US" altLang="zh-CN" sz="2400"/>
          </a:p>
        </p:txBody>
      </p:sp>
      <p:pic>
        <p:nvPicPr>
          <p:cNvPr id="7" name="图片 6" descr="20180415132912239"/>
          <p:cNvPicPr>
            <a:picLocks noChangeAspect="1"/>
          </p:cNvPicPr>
          <p:nvPr/>
        </p:nvPicPr>
        <p:blipFill>
          <a:blip r:embed="rId1"/>
          <a:srcRect b="18336"/>
          <a:stretch>
            <a:fillRect/>
          </a:stretch>
        </p:blipFill>
        <p:spPr>
          <a:xfrm>
            <a:off x="381635" y="1604645"/>
            <a:ext cx="8555355" cy="51206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en-US" altLang="zh-CN" dirty="0"/>
              <a:t>.</a:t>
            </a:r>
            <a:r>
              <a:rPr lang="zh-CN" altLang="en-US" dirty="0"/>
              <a:t>语义分割算法</a:t>
            </a:r>
            <a:endParaRPr lang="zh-CN" altLang="en-US" dirty="0"/>
          </a:p>
        </p:txBody>
      </p:sp>
      <p:sp>
        <p:nvSpPr>
          <p:cNvPr id="4" name="文本框 3"/>
          <p:cNvSpPr txBox="1"/>
          <p:nvPr/>
        </p:nvSpPr>
        <p:spPr>
          <a:xfrm>
            <a:off x="920750" y="1988185"/>
            <a:ext cx="7557135" cy="2861310"/>
          </a:xfrm>
          <a:prstGeom prst="rect">
            <a:avLst/>
          </a:prstGeom>
          <a:noFill/>
        </p:spPr>
        <p:txBody>
          <a:bodyPr wrap="square" rtlCol="0">
            <a:spAutoFit/>
          </a:bodyPr>
          <a:p>
            <a:r>
              <a:rPr lang="zh-CN" altLang="en-US"/>
              <a:t>整个模型因呈现“U”型，固因此得名</a:t>
            </a:r>
            <a:endParaRPr lang="zh-CN" altLang="en-US"/>
          </a:p>
          <a:p>
            <a:endParaRPr lang="zh-CN" altLang="en-US"/>
          </a:p>
          <a:p>
            <a:r>
              <a:rPr lang="zh-CN" altLang="en-US"/>
              <a:t>图中“ ”表示卷积层（conv 3×3, ReLu）," "表示裁剪和复制，“ ”表示池化层（max pool 2×2），" "表示上采样（up-conv 2×2），“ ”表示卷积层（conv 1×1）。整个网络有19次卷积操作，4次池化操作，4次上采样操作，4次裁剪和复制操作。卷积层使用的是“valid ，padding=0， stride=1”的模式进行卷积，所以最终得到的输出图像要小于原始图像。若想得到与原图像同样尺寸的输出图像，可以在卷积操作,时使用“same”模式。</a:t>
            </a:r>
            <a:endParaRPr lang="zh-CN" altLang="en-US"/>
          </a:p>
          <a:p>
            <a:endParaRPr lang="zh-CN" altLang="en-US"/>
          </a:p>
        </p:txBody>
      </p:sp>
      <p:pic>
        <p:nvPicPr>
          <p:cNvPr id="5" name="图片 4" descr="20180415133318777"/>
          <p:cNvPicPr>
            <a:picLocks noChangeAspect="1"/>
          </p:cNvPicPr>
          <p:nvPr/>
        </p:nvPicPr>
        <p:blipFill>
          <a:blip r:embed="rId1"/>
          <a:stretch>
            <a:fillRect/>
          </a:stretch>
        </p:blipFill>
        <p:spPr>
          <a:xfrm>
            <a:off x="1701165" y="2628900"/>
            <a:ext cx="180975" cy="123825"/>
          </a:xfrm>
          <a:prstGeom prst="rect">
            <a:avLst/>
          </a:prstGeom>
        </p:spPr>
      </p:pic>
      <p:pic>
        <p:nvPicPr>
          <p:cNvPr id="7" name="图片 6" descr="20180415133732444"/>
          <p:cNvPicPr>
            <a:picLocks noChangeAspect="1"/>
          </p:cNvPicPr>
          <p:nvPr/>
        </p:nvPicPr>
        <p:blipFill>
          <a:blip r:embed="rId2"/>
          <a:stretch>
            <a:fillRect/>
          </a:stretch>
        </p:blipFill>
        <p:spPr>
          <a:xfrm>
            <a:off x="7851775" y="2628900"/>
            <a:ext cx="123825" cy="171450"/>
          </a:xfrm>
          <a:prstGeom prst="rect">
            <a:avLst/>
          </a:prstGeom>
        </p:spPr>
      </p:pic>
      <p:pic>
        <p:nvPicPr>
          <p:cNvPr id="8" name="图片 7" descr="20180415134053124"/>
          <p:cNvPicPr>
            <a:picLocks noChangeAspect="1"/>
          </p:cNvPicPr>
          <p:nvPr/>
        </p:nvPicPr>
        <p:blipFill>
          <a:blip r:embed="rId3"/>
          <a:stretch>
            <a:fillRect/>
          </a:stretch>
        </p:blipFill>
        <p:spPr>
          <a:xfrm>
            <a:off x="4505325" y="2929255"/>
            <a:ext cx="133350" cy="190500"/>
          </a:xfrm>
          <a:prstGeom prst="rect">
            <a:avLst/>
          </a:prstGeom>
        </p:spPr>
      </p:pic>
      <p:pic>
        <p:nvPicPr>
          <p:cNvPr id="9" name="图片 8" descr="20180415142335520"/>
          <p:cNvPicPr>
            <a:picLocks noChangeAspect="1"/>
          </p:cNvPicPr>
          <p:nvPr/>
        </p:nvPicPr>
        <p:blipFill>
          <a:blip r:embed="rId4"/>
          <a:stretch>
            <a:fillRect/>
          </a:stretch>
        </p:blipFill>
        <p:spPr>
          <a:xfrm>
            <a:off x="8075295" y="3014980"/>
            <a:ext cx="219075" cy="104775"/>
          </a:xfrm>
          <a:prstGeom prst="rect">
            <a:avLst/>
          </a:prstGeom>
        </p:spPr>
      </p:pic>
      <p:pic>
        <p:nvPicPr>
          <p:cNvPr id="10" name="图片 9" descr="20180415133408822"/>
          <p:cNvPicPr>
            <a:picLocks noChangeAspect="1"/>
          </p:cNvPicPr>
          <p:nvPr/>
        </p:nvPicPr>
        <p:blipFill>
          <a:blip r:embed="rId5"/>
          <a:stretch>
            <a:fillRect/>
          </a:stretch>
        </p:blipFill>
        <p:spPr>
          <a:xfrm>
            <a:off x="5535930" y="2695575"/>
            <a:ext cx="238125" cy="104775"/>
          </a:xfrm>
          <a:prstGeom prst="rect">
            <a:avLst/>
          </a:prstGeom>
        </p:spPr>
      </p:pic>
      <p:sp>
        <p:nvSpPr>
          <p:cNvPr id="11" name="文本框 10"/>
          <p:cNvSpPr txBox="1"/>
          <p:nvPr/>
        </p:nvSpPr>
        <p:spPr>
          <a:xfrm>
            <a:off x="920750" y="5052060"/>
            <a:ext cx="7442200" cy="645160"/>
          </a:xfrm>
          <a:prstGeom prst="rect">
            <a:avLst/>
          </a:prstGeom>
          <a:noFill/>
        </p:spPr>
        <p:txBody>
          <a:bodyPr wrap="square" rtlCol="0">
            <a:spAutoFit/>
          </a:bodyPr>
          <a:p>
            <a:r>
              <a:rPr lang="zh-CN" altLang="en-US"/>
              <a:t>与FCN逐点相加不同，U-Net采用将特征在channel维度拼接在一起，形成更“厚”的特征。</a:t>
            </a:r>
            <a:endParaRPr lang="zh-CN" altLang="en-US"/>
          </a:p>
        </p:txBody>
      </p:sp>
      <p:sp>
        <p:nvSpPr>
          <p:cNvPr id="12" name="文本框 11"/>
          <p:cNvSpPr txBox="1"/>
          <p:nvPr/>
        </p:nvSpPr>
        <p:spPr>
          <a:xfrm>
            <a:off x="920750" y="1619885"/>
            <a:ext cx="7048500" cy="368300"/>
          </a:xfrm>
          <a:prstGeom prst="rect">
            <a:avLst/>
          </a:prstGeom>
          <a:noFill/>
        </p:spPr>
        <p:txBody>
          <a:bodyPr wrap="square" rtlCol="0">
            <a:spAutoFit/>
          </a:bodyPr>
          <a:p>
            <a:r>
              <a:rPr lang="zh-CN" altLang="en-US"/>
              <a:t>U-net是基于</a:t>
            </a:r>
            <a:r>
              <a:rPr lang="en-US" altLang="zh-CN"/>
              <a:t>FCN</a:t>
            </a:r>
            <a:r>
              <a:rPr lang="zh-CN" altLang="en-US"/>
              <a:t>拓展和修改而来</a:t>
            </a:r>
            <a:endParaRPr lang="zh-CN" altLang="en-US"/>
          </a:p>
        </p:txBody>
      </p:sp>
      <p:sp>
        <p:nvSpPr>
          <p:cNvPr id="3" name="文本框 2"/>
          <p:cNvSpPr txBox="1"/>
          <p:nvPr/>
        </p:nvSpPr>
        <p:spPr>
          <a:xfrm>
            <a:off x="927100" y="5967095"/>
            <a:ext cx="7048500" cy="368300"/>
          </a:xfrm>
          <a:prstGeom prst="rect">
            <a:avLst/>
          </a:prstGeom>
          <a:noFill/>
        </p:spPr>
        <p:txBody>
          <a:bodyPr wrap="square" rtlCol="0">
            <a:spAutoFit/>
          </a:bodyPr>
          <a:p>
            <a:r>
              <a:rPr lang="zh-CN" altLang="en-US"/>
              <a:t>U-net适合处理小样本数据</a:t>
            </a:r>
            <a:r>
              <a:rPr lang="en-US" altLang="zh-CN"/>
              <a:t>, </a:t>
            </a:r>
            <a:r>
              <a:rPr lang="zh-CN" altLang="en-US"/>
              <a:t>因为每一层的特征都被保留了下来</a:t>
            </a:r>
            <a:r>
              <a:rPr lang="en-US" altLang="zh-CN"/>
              <a:t>.</a:t>
            </a:r>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en-US" altLang="zh-CN" dirty="0"/>
              <a:t>.</a:t>
            </a:r>
            <a:r>
              <a:rPr lang="zh-CN" altLang="en-US" dirty="0"/>
              <a:t>语义分割算法</a:t>
            </a:r>
            <a:endParaRPr lang="zh-CN" altLang="en-US" dirty="0"/>
          </a:p>
        </p:txBody>
      </p:sp>
      <p:sp>
        <p:nvSpPr>
          <p:cNvPr id="3" name="文本框 2"/>
          <p:cNvSpPr txBox="1"/>
          <p:nvPr/>
        </p:nvSpPr>
        <p:spPr>
          <a:xfrm>
            <a:off x="781050" y="1344295"/>
            <a:ext cx="3450590" cy="460375"/>
          </a:xfrm>
          <a:prstGeom prst="rect">
            <a:avLst/>
          </a:prstGeom>
          <a:noFill/>
        </p:spPr>
        <p:txBody>
          <a:bodyPr wrap="square" rtlCol="0">
            <a:spAutoFit/>
          </a:bodyPr>
          <a:p>
            <a:r>
              <a:rPr lang="en-US" altLang="zh-CN" sz="2400"/>
              <a:t>3.segNet</a:t>
            </a:r>
            <a:endParaRPr lang="en-US" altLang="zh-CN" sz="2400"/>
          </a:p>
        </p:txBody>
      </p:sp>
      <p:sp>
        <p:nvSpPr>
          <p:cNvPr id="12" name="文本框 11"/>
          <p:cNvSpPr txBox="1"/>
          <p:nvPr/>
        </p:nvSpPr>
        <p:spPr>
          <a:xfrm>
            <a:off x="939165" y="1943735"/>
            <a:ext cx="7264400" cy="922020"/>
          </a:xfrm>
          <a:prstGeom prst="rect">
            <a:avLst/>
          </a:prstGeom>
          <a:noFill/>
        </p:spPr>
        <p:txBody>
          <a:bodyPr wrap="square" rtlCol="0">
            <a:spAutoFit/>
          </a:bodyPr>
          <a:p>
            <a:r>
              <a:rPr>
                <a:sym typeface="+mn-ea"/>
              </a:rPr>
              <a:t>SegNet </a:t>
            </a:r>
            <a:r>
              <a:t>在FCN的语义分割任务基础上，搭建编码器-解码器对称结构</a:t>
            </a:r>
            <a:r>
              <a:rPr lang="en-US"/>
              <a:t>,</a:t>
            </a:r>
            <a:r>
              <a:rPr lang="zh-CN" altLang="en-US"/>
              <a:t>与</a:t>
            </a:r>
            <a:r>
              <a:rPr lang="en-US" altLang="zh-CN"/>
              <a:t>FCN</a:t>
            </a:r>
            <a:r>
              <a:rPr lang="zh-CN" altLang="en-US"/>
              <a:t>不同的是在解码的过程中使用的是编码过程中存储的最大池化值索引信息</a:t>
            </a:r>
            <a:r>
              <a:rPr lang="en-US" altLang="zh-CN"/>
              <a:t>,</a:t>
            </a:r>
            <a:r>
              <a:rPr lang="zh-CN" altLang="en-US"/>
              <a:t>这种方式使得高频信息被更好地保留</a:t>
            </a:r>
            <a:r>
              <a:rPr lang="en-US" altLang="zh-CN"/>
              <a:t>.</a:t>
            </a:r>
            <a:endParaRPr lang="en-US" altLang="zh-CN"/>
          </a:p>
        </p:txBody>
      </p:sp>
      <p:pic>
        <p:nvPicPr>
          <p:cNvPr id="13" name="图片 12" descr="20181023170442277"/>
          <p:cNvPicPr>
            <a:picLocks noChangeAspect="1"/>
          </p:cNvPicPr>
          <p:nvPr/>
        </p:nvPicPr>
        <p:blipFill>
          <a:blip r:embed="rId1"/>
          <a:stretch>
            <a:fillRect/>
          </a:stretch>
        </p:blipFill>
        <p:spPr>
          <a:xfrm>
            <a:off x="404495" y="3114675"/>
            <a:ext cx="8334375" cy="23812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en-US" altLang="zh-CN" dirty="0"/>
              <a:t>.</a:t>
            </a:r>
            <a:r>
              <a:rPr lang="zh-CN" altLang="en-US" dirty="0"/>
              <a:t>语义分割算法</a:t>
            </a:r>
            <a:endParaRPr lang="zh-CN" altLang="en-US" dirty="0"/>
          </a:p>
        </p:txBody>
      </p:sp>
      <p:sp>
        <p:nvSpPr>
          <p:cNvPr id="12" name="文本框 11"/>
          <p:cNvSpPr txBox="1"/>
          <p:nvPr/>
        </p:nvSpPr>
        <p:spPr>
          <a:xfrm>
            <a:off x="667385" y="1184910"/>
            <a:ext cx="7810500" cy="645160"/>
          </a:xfrm>
          <a:prstGeom prst="rect">
            <a:avLst/>
          </a:prstGeom>
          <a:noFill/>
        </p:spPr>
        <p:txBody>
          <a:bodyPr wrap="square" rtlCol="0">
            <a:spAutoFit/>
          </a:bodyPr>
          <a:p>
            <a:r>
              <a:t>SegNet 在解码器中使用反池化对特征图进行上采样，并在分割中保持高频细节的完整性。</a:t>
            </a:r>
          </a:p>
        </p:txBody>
      </p:sp>
      <p:pic>
        <p:nvPicPr>
          <p:cNvPr id="6" name="图片 5" descr="20190325194741517"/>
          <p:cNvPicPr>
            <a:picLocks noChangeAspect="1"/>
          </p:cNvPicPr>
          <p:nvPr/>
        </p:nvPicPr>
        <p:blipFill>
          <a:blip r:embed="rId1"/>
          <a:stretch>
            <a:fillRect/>
          </a:stretch>
        </p:blipFill>
        <p:spPr>
          <a:xfrm>
            <a:off x="1203325" y="1933575"/>
            <a:ext cx="6739255" cy="3804285"/>
          </a:xfrm>
          <a:prstGeom prst="rect">
            <a:avLst/>
          </a:prstGeom>
        </p:spPr>
      </p:pic>
      <p:sp>
        <p:nvSpPr>
          <p:cNvPr id="4" name="文本框 3"/>
          <p:cNvSpPr txBox="1"/>
          <p:nvPr/>
        </p:nvSpPr>
        <p:spPr>
          <a:xfrm>
            <a:off x="515620" y="5885180"/>
            <a:ext cx="8114665" cy="368300"/>
          </a:xfrm>
          <a:prstGeom prst="rect">
            <a:avLst/>
          </a:prstGeom>
          <a:noFill/>
        </p:spPr>
        <p:txBody>
          <a:bodyPr wrap="square" rtlCol="0">
            <a:spAutoFit/>
          </a:bodyPr>
          <a:p>
            <a:r>
              <a:rPr lang="zh-CN" altLang="en-US"/>
              <a:t>SegNet在和其他架构的比较上，时间和内存的使用都比较高效。</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en-US" altLang="zh-CN" dirty="0"/>
              <a:t>.</a:t>
            </a:r>
            <a:r>
              <a:rPr lang="zh-CN" altLang="en-US" dirty="0"/>
              <a:t>语义分割算法</a:t>
            </a:r>
            <a:endParaRPr lang="zh-CN" altLang="en-US" dirty="0"/>
          </a:p>
        </p:txBody>
      </p:sp>
      <p:sp>
        <p:nvSpPr>
          <p:cNvPr id="3" name="文本框 2"/>
          <p:cNvSpPr txBox="1"/>
          <p:nvPr/>
        </p:nvSpPr>
        <p:spPr>
          <a:xfrm>
            <a:off x="781050" y="1417955"/>
            <a:ext cx="3450590" cy="460375"/>
          </a:xfrm>
          <a:prstGeom prst="rect">
            <a:avLst/>
          </a:prstGeom>
          <a:noFill/>
        </p:spPr>
        <p:txBody>
          <a:bodyPr wrap="square" rtlCol="0">
            <a:spAutoFit/>
          </a:bodyPr>
          <a:p>
            <a:r>
              <a:rPr lang="en-US" altLang="zh-CN" sz="2400"/>
              <a:t>4.DeepLab</a:t>
            </a:r>
            <a:endParaRPr lang="en-US" altLang="zh-CN" sz="2400"/>
          </a:p>
        </p:txBody>
      </p:sp>
      <p:sp>
        <p:nvSpPr>
          <p:cNvPr id="12" name="文本框 11"/>
          <p:cNvSpPr txBox="1"/>
          <p:nvPr/>
        </p:nvSpPr>
        <p:spPr>
          <a:xfrm>
            <a:off x="939165" y="2273935"/>
            <a:ext cx="7264400" cy="3138170"/>
          </a:xfrm>
          <a:prstGeom prst="rect">
            <a:avLst/>
          </a:prstGeom>
          <a:noFill/>
        </p:spPr>
        <p:txBody>
          <a:bodyPr wrap="square" rtlCol="0">
            <a:spAutoFit/>
          </a:bodyPr>
          <a:p>
            <a:r>
              <a:rPr lang="en-US" altLang="zh-CN"/>
              <a:t>	</a:t>
            </a:r>
            <a:r>
              <a:rPr lang="zh-CN"/>
              <a:t>在以上的语义分割算法中</a:t>
            </a:r>
            <a:r>
              <a:rPr lang="en-US" altLang="zh-CN"/>
              <a:t>, </a:t>
            </a:r>
            <a:r>
              <a:rPr lang="zh-CN" altLang="en-US"/>
              <a:t>都包含池化的操作</a:t>
            </a:r>
            <a:r>
              <a:rPr lang="en-US" altLang="zh-CN"/>
              <a:t>, </a:t>
            </a:r>
            <a:r>
              <a:rPr lang="zh-CN" altLang="en-US"/>
              <a:t>池化的目的是减小图像的大小</a:t>
            </a:r>
            <a:r>
              <a:rPr lang="en-US" altLang="zh-CN"/>
              <a:t>,</a:t>
            </a:r>
            <a:r>
              <a:rPr lang="zh-CN" altLang="en-US"/>
              <a:t>从而使得在卷积核大小不变的情况下</a:t>
            </a:r>
            <a:r>
              <a:rPr lang="en-US" altLang="zh-CN"/>
              <a:t>, </a:t>
            </a:r>
            <a:r>
              <a:rPr lang="zh-CN" altLang="en-US"/>
              <a:t>增大卷积核的感受野</a:t>
            </a:r>
            <a:r>
              <a:rPr lang="en-US" altLang="zh-CN"/>
              <a:t>.</a:t>
            </a:r>
            <a:r>
              <a:rPr lang="zh-CN" altLang="en-US"/>
              <a:t>在语义分割中</a:t>
            </a:r>
            <a:r>
              <a:rPr lang="en-US" altLang="zh-CN"/>
              <a:t>,</a:t>
            </a:r>
            <a:r>
              <a:rPr lang="zh-CN" altLang="en-US"/>
              <a:t>池化必然对应着反池化</a:t>
            </a:r>
            <a:r>
              <a:rPr lang="en-US" altLang="zh-CN"/>
              <a:t>, </a:t>
            </a:r>
            <a:r>
              <a:rPr lang="zh-CN" altLang="en-US"/>
              <a:t>但是这个使得图像先减小再增大的操作必然又会导致图像信息的丢失</a:t>
            </a:r>
            <a:r>
              <a:rPr lang="en-US" altLang="zh-CN"/>
              <a:t>.</a:t>
            </a:r>
            <a:endParaRPr lang="en-US" altLang="zh-CN"/>
          </a:p>
          <a:p>
            <a:endParaRPr lang="en-US" altLang="zh-CN"/>
          </a:p>
          <a:p>
            <a:endParaRPr lang="en-US" altLang="zh-CN"/>
          </a:p>
          <a:p>
            <a:r>
              <a:rPr lang="en-US" altLang="zh-CN"/>
              <a:t>	</a:t>
            </a:r>
            <a:r>
              <a:rPr lang="zh-CN" altLang="en-US"/>
              <a:t>为了减少</a:t>
            </a:r>
            <a:r>
              <a:rPr lang="zh-CN" altLang="en-US"/>
              <a:t>这个池化反池化带来的信息丢失问题</a:t>
            </a:r>
            <a:r>
              <a:rPr lang="en-US" altLang="zh-CN"/>
              <a:t>, deeplab</a:t>
            </a:r>
            <a:r>
              <a:rPr lang="zh-CN" altLang="en-US"/>
              <a:t>算法使用了空洞卷积的方式</a:t>
            </a:r>
            <a:r>
              <a:rPr lang="en-US" altLang="zh-CN"/>
              <a:t>.对比传统的conv操作，3层3x3的卷积加起来，stride为1的话，只能达到(kernel-1)*layer+1=7的感受野，也就是和层数layer成线性关系，而dilated conv的感受野是指数级的增长。</a:t>
            </a:r>
            <a:endParaRPr lang="en-US" altLang="zh-CN"/>
          </a:p>
          <a:p>
            <a:r>
              <a:rPr lang="en-US" altLang="zh-CN"/>
              <a:t>	</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en-US" altLang="zh-CN" dirty="0"/>
              <a:t>.</a:t>
            </a:r>
            <a:r>
              <a:rPr lang="zh-CN" altLang="en-US" dirty="0"/>
              <a:t>语义分割算法</a:t>
            </a:r>
            <a:endParaRPr lang="zh-CN" altLang="en-US" dirty="0"/>
          </a:p>
        </p:txBody>
      </p:sp>
      <p:sp>
        <p:nvSpPr>
          <p:cNvPr id="3" name="文本框 2"/>
          <p:cNvSpPr txBox="1"/>
          <p:nvPr/>
        </p:nvSpPr>
        <p:spPr>
          <a:xfrm>
            <a:off x="549910" y="1376045"/>
            <a:ext cx="3592830" cy="368300"/>
          </a:xfrm>
          <a:prstGeom prst="rect">
            <a:avLst/>
          </a:prstGeom>
          <a:noFill/>
        </p:spPr>
        <p:txBody>
          <a:bodyPr wrap="square" rtlCol="0">
            <a:spAutoFit/>
          </a:bodyPr>
          <a:p>
            <a:r>
              <a:rPr lang="zh-CN" altLang="en-US"/>
              <a:t>空洞卷积核</a:t>
            </a:r>
            <a:endParaRPr lang="en-US" altLang="zh-CN"/>
          </a:p>
        </p:txBody>
      </p:sp>
      <p:pic>
        <p:nvPicPr>
          <p:cNvPr id="4" name="图片 3"/>
          <p:cNvPicPr>
            <a:picLocks noChangeAspect="1"/>
          </p:cNvPicPr>
          <p:nvPr/>
        </p:nvPicPr>
        <p:blipFill>
          <a:blip r:embed="rId1"/>
          <a:stretch>
            <a:fillRect/>
          </a:stretch>
        </p:blipFill>
        <p:spPr>
          <a:xfrm>
            <a:off x="749300" y="1744345"/>
            <a:ext cx="8143240" cy="424053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en-US" altLang="zh-CN" dirty="0"/>
              <a:t>.</a:t>
            </a:r>
            <a:r>
              <a:rPr lang="zh-CN" altLang="en-US" dirty="0"/>
              <a:t>语义分割算法</a:t>
            </a:r>
            <a:endParaRPr lang="zh-CN" altLang="en-US" dirty="0"/>
          </a:p>
        </p:txBody>
      </p:sp>
      <p:sp>
        <p:nvSpPr>
          <p:cNvPr id="5" name="文本框 4"/>
          <p:cNvSpPr txBox="1"/>
          <p:nvPr/>
        </p:nvSpPr>
        <p:spPr>
          <a:xfrm>
            <a:off x="946785" y="5389880"/>
            <a:ext cx="7251065" cy="368300"/>
          </a:xfrm>
          <a:prstGeom prst="rect">
            <a:avLst/>
          </a:prstGeom>
          <a:noFill/>
        </p:spPr>
        <p:txBody>
          <a:bodyPr wrap="square" rtlCol="0">
            <a:spAutoFit/>
          </a:bodyPr>
          <a:p>
            <a:r>
              <a:rPr lang="zh-CN" altLang="en-US"/>
              <a:t>Deeplab提出了一种新的卷积，带孔的卷积：Atrous Convolution。</a:t>
            </a:r>
            <a:endParaRPr lang="zh-CN" altLang="en-US"/>
          </a:p>
        </p:txBody>
      </p:sp>
      <p:pic>
        <p:nvPicPr>
          <p:cNvPr id="6" name="图片 5" descr="v2-b448e1e8b5bbf7ace5f14c6c4d44c44e_720w"/>
          <p:cNvPicPr>
            <a:picLocks noChangeAspect="1"/>
          </p:cNvPicPr>
          <p:nvPr/>
        </p:nvPicPr>
        <p:blipFill>
          <a:blip r:embed="rId1"/>
          <a:stretch>
            <a:fillRect/>
          </a:stretch>
        </p:blipFill>
        <p:spPr>
          <a:xfrm>
            <a:off x="343535" y="1919605"/>
            <a:ext cx="8456930" cy="30187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目录</a:t>
            </a:r>
            <a:endParaRPr lang="zh-CN" altLang="en-US" dirty="0"/>
          </a:p>
        </p:txBody>
      </p:sp>
      <p:sp>
        <p:nvSpPr>
          <p:cNvPr id="5" name="文本框 4"/>
          <p:cNvSpPr txBox="1"/>
          <p:nvPr/>
        </p:nvSpPr>
        <p:spPr>
          <a:xfrm>
            <a:off x="929005" y="1596390"/>
            <a:ext cx="7114540" cy="4399915"/>
          </a:xfrm>
          <a:prstGeom prst="rect">
            <a:avLst/>
          </a:prstGeom>
          <a:noFill/>
        </p:spPr>
        <p:txBody>
          <a:bodyPr wrap="square" rtlCol="0">
            <a:spAutoFit/>
          </a:bodyPr>
          <a:p>
            <a:r>
              <a:rPr lang="zh-CN" altLang="en-US" sz="2800"/>
              <a:t>一</a:t>
            </a:r>
            <a:r>
              <a:rPr lang="en-US" altLang="zh-CN" sz="2800"/>
              <a:t>.</a:t>
            </a:r>
            <a:r>
              <a:rPr lang="zh-CN" altLang="en-US" sz="2800"/>
              <a:t>综述</a:t>
            </a:r>
            <a:endParaRPr lang="zh-CN" altLang="en-US" sz="2800"/>
          </a:p>
          <a:p>
            <a:r>
              <a:rPr lang="en-US" altLang="zh-CN" sz="2800"/>
              <a:t>	1.</a:t>
            </a:r>
            <a:r>
              <a:rPr lang="zh-CN" altLang="en-US" sz="2800"/>
              <a:t>概念</a:t>
            </a:r>
            <a:endParaRPr lang="zh-CN" altLang="en-US" sz="2800"/>
          </a:p>
          <a:p>
            <a:r>
              <a:rPr lang="en-US" altLang="zh-CN" sz="2800"/>
              <a:t>	2.</a:t>
            </a:r>
            <a:r>
              <a:rPr lang="zh-CN" altLang="en-US" sz="2800"/>
              <a:t>技术概要</a:t>
            </a:r>
            <a:endParaRPr lang="zh-CN" altLang="en-US" sz="2800"/>
          </a:p>
          <a:p>
            <a:r>
              <a:rPr lang="en-US" altLang="zh-CN" sz="2800"/>
              <a:t>	3.</a:t>
            </a:r>
            <a:r>
              <a:rPr lang="zh-CN" altLang="en-US" sz="2800"/>
              <a:t>评测标准</a:t>
            </a:r>
            <a:endParaRPr lang="zh-CN" altLang="en-US" sz="2800"/>
          </a:p>
          <a:p>
            <a:endParaRPr lang="zh-CN" altLang="en-US" sz="2800"/>
          </a:p>
          <a:p>
            <a:r>
              <a:rPr lang="zh-CN" altLang="en-US" sz="2800"/>
              <a:t>二</a:t>
            </a:r>
            <a:r>
              <a:rPr lang="en-US" altLang="zh-CN" sz="2800"/>
              <a:t>.</a:t>
            </a:r>
            <a:r>
              <a:rPr lang="zh-CN" altLang="en-US" sz="2800"/>
              <a:t>语义分割算法</a:t>
            </a:r>
            <a:endParaRPr lang="zh-CN" altLang="en-US" sz="2800"/>
          </a:p>
          <a:p>
            <a:r>
              <a:rPr lang="en-US" altLang="zh-CN" sz="2800"/>
              <a:t>	1.FCN </a:t>
            </a:r>
            <a:r>
              <a:rPr lang="zh-CN" altLang="en-US" sz="2800"/>
              <a:t>全卷积网络</a:t>
            </a:r>
            <a:endParaRPr lang="zh-CN" altLang="en-US" sz="2800"/>
          </a:p>
          <a:p>
            <a:r>
              <a:rPr lang="en-US" altLang="zh-CN" sz="2800"/>
              <a:t>	2.U-net</a:t>
            </a:r>
            <a:endParaRPr lang="en-US" altLang="zh-CN" sz="2800"/>
          </a:p>
          <a:p>
            <a:r>
              <a:rPr lang="en-US" altLang="zh-CN" sz="2800"/>
              <a:t>	3.SegNet</a:t>
            </a:r>
            <a:endParaRPr lang="en-US" altLang="zh-CN" sz="2800"/>
          </a:p>
          <a:p>
            <a:r>
              <a:rPr lang="en-US" altLang="zh-CN" sz="2800"/>
              <a:t>	4.DeepLab</a:t>
            </a:r>
            <a:endParaRPr lang="en-US" altLang="zh-CN"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en-US" altLang="zh-CN" dirty="0"/>
              <a:t>.</a:t>
            </a:r>
            <a:r>
              <a:rPr lang="zh-CN" altLang="en-US" dirty="0"/>
              <a:t>语义分割算法</a:t>
            </a:r>
            <a:endParaRPr lang="zh-CN" altLang="en-US" dirty="0"/>
          </a:p>
        </p:txBody>
      </p:sp>
      <p:sp>
        <p:nvSpPr>
          <p:cNvPr id="12" name="文本框 11"/>
          <p:cNvSpPr txBox="1"/>
          <p:nvPr/>
        </p:nvSpPr>
        <p:spPr>
          <a:xfrm>
            <a:off x="939800" y="1654175"/>
            <a:ext cx="7264400" cy="1476375"/>
          </a:xfrm>
          <a:prstGeom prst="rect">
            <a:avLst/>
          </a:prstGeom>
          <a:noFill/>
        </p:spPr>
        <p:txBody>
          <a:bodyPr wrap="square" rtlCol="0">
            <a:spAutoFit/>
          </a:bodyPr>
          <a:p>
            <a:r>
              <a:rPr lang="en-US" altLang="zh-CN"/>
              <a:t>	</a:t>
            </a:r>
            <a:r>
              <a:rPr lang="zh-CN" altLang="en-US"/>
              <a:t>为了解决同一个物体在图像中的大小可能有多种不同尺度情况下的语义分割问题</a:t>
            </a:r>
            <a:r>
              <a:rPr lang="en-US" altLang="zh-CN"/>
              <a:t>.DeepLab-v2</a:t>
            </a:r>
            <a:r>
              <a:rPr lang="zh-CN" altLang="en-US"/>
              <a:t>使用</a:t>
            </a:r>
            <a:r>
              <a:rPr lang="en-US" altLang="zh-CN"/>
              <a:t>ASPP(AtrousSpatial Pyramid Pooling)</a:t>
            </a:r>
            <a:r>
              <a:rPr lang="zh-CN" altLang="en-US"/>
              <a:t>的方式</a:t>
            </a:r>
            <a:r>
              <a:rPr lang="en-US" altLang="zh-CN"/>
              <a:t>, </a:t>
            </a:r>
            <a:r>
              <a:rPr lang="zh-CN" altLang="en-US"/>
              <a:t>即空间金字塔</a:t>
            </a:r>
            <a:r>
              <a:rPr lang="en-US" altLang="zh-CN"/>
              <a:t>.</a:t>
            </a:r>
            <a:r>
              <a:rPr lang="zh-CN" altLang="en-US"/>
              <a:t>使用不同空洞大小的卷积核对图像进行卷积提取特征</a:t>
            </a:r>
            <a:r>
              <a:rPr lang="en-US" altLang="zh-CN"/>
              <a:t>, </a:t>
            </a:r>
            <a:r>
              <a:rPr lang="zh-CN" altLang="en-US"/>
              <a:t>然后将这些特征融合到一起作为最终的输出结果</a:t>
            </a:r>
            <a:r>
              <a:rPr lang="en-US" altLang="zh-CN"/>
              <a:t>.</a:t>
            </a:r>
            <a:r>
              <a:rPr lang="en-US" altLang="zh-CN"/>
              <a:t>	</a:t>
            </a:r>
            <a:endParaRPr lang="en-US" altLang="zh-CN"/>
          </a:p>
        </p:txBody>
      </p:sp>
      <p:pic>
        <p:nvPicPr>
          <p:cNvPr id="4" name="图片 3"/>
          <p:cNvPicPr>
            <a:picLocks noChangeAspect="1"/>
          </p:cNvPicPr>
          <p:nvPr/>
        </p:nvPicPr>
        <p:blipFill>
          <a:blip r:embed="rId1"/>
          <a:stretch>
            <a:fillRect/>
          </a:stretch>
        </p:blipFill>
        <p:spPr>
          <a:xfrm>
            <a:off x="1101090" y="3054350"/>
            <a:ext cx="6941185" cy="3412490"/>
          </a:xfrm>
          <a:prstGeom prst="rect">
            <a:avLst/>
          </a:prstGeom>
        </p:spPr>
      </p:pic>
      <p:sp>
        <p:nvSpPr>
          <p:cNvPr id="3" name="文本框 2"/>
          <p:cNvSpPr txBox="1"/>
          <p:nvPr/>
        </p:nvSpPr>
        <p:spPr>
          <a:xfrm>
            <a:off x="939800" y="1229995"/>
            <a:ext cx="7099935" cy="368300"/>
          </a:xfrm>
          <a:prstGeom prst="rect">
            <a:avLst/>
          </a:prstGeom>
          <a:noFill/>
        </p:spPr>
        <p:txBody>
          <a:bodyPr wrap="square" rtlCol="0">
            <a:spAutoFit/>
          </a:bodyPr>
          <a:p>
            <a:r>
              <a:rPr lang="zh-CN" altLang="en-US"/>
              <a:t>多尺度的卷积核</a:t>
            </a: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en-US" altLang="zh-CN" dirty="0"/>
              <a:t>.</a:t>
            </a:r>
            <a:r>
              <a:rPr lang="zh-CN" altLang="en-US" dirty="0"/>
              <a:t>语义分割算法</a:t>
            </a:r>
            <a:endParaRPr lang="zh-CN" altLang="en-US" dirty="0"/>
          </a:p>
        </p:txBody>
      </p:sp>
      <p:sp>
        <p:nvSpPr>
          <p:cNvPr id="12" name="文本框 11"/>
          <p:cNvSpPr txBox="1"/>
          <p:nvPr/>
        </p:nvSpPr>
        <p:spPr>
          <a:xfrm>
            <a:off x="693420" y="1924050"/>
            <a:ext cx="7731125" cy="2584450"/>
          </a:xfrm>
          <a:prstGeom prst="rect">
            <a:avLst/>
          </a:prstGeom>
          <a:noFill/>
        </p:spPr>
        <p:txBody>
          <a:bodyPr wrap="square" rtlCol="0">
            <a:spAutoFit/>
          </a:bodyPr>
          <a:p>
            <a:r>
              <a:rPr lang="en-US" altLang="zh-CN"/>
              <a:t>  DeeplabV1</a:t>
            </a:r>
            <a:r>
              <a:rPr lang="zh-CN" altLang="en-US"/>
              <a:t>在</a:t>
            </a:r>
            <a:r>
              <a:rPr lang="en-US" altLang="zh-CN"/>
              <a:t>VGG16的基础上做了修改	</a:t>
            </a:r>
            <a:endParaRPr lang="en-US" altLang="zh-CN"/>
          </a:p>
          <a:p>
            <a:endParaRPr lang="en-US" altLang="zh-CN"/>
          </a:p>
          <a:p>
            <a:r>
              <a:rPr lang="zh-CN" altLang="en-US"/>
              <a:t>  首次使用了空洞卷积核</a:t>
            </a:r>
            <a:r>
              <a:rPr lang="en-US" altLang="zh-CN"/>
              <a:t>,</a:t>
            </a:r>
            <a:r>
              <a:rPr lang="zh-CN" altLang="en-US"/>
              <a:t>且设置</a:t>
            </a:r>
            <a:r>
              <a:rPr lang="en-US" altLang="zh-CN"/>
              <a:t>rate</a:t>
            </a:r>
            <a:r>
              <a:rPr lang="zh-CN" altLang="en-US"/>
              <a:t>为</a:t>
            </a:r>
            <a:r>
              <a:rPr lang="en-US" altLang="zh-CN"/>
              <a:t>2.</a:t>
            </a:r>
            <a:r>
              <a:rPr lang="zh-CN" altLang="en-US">
                <a:sym typeface="+mn-ea"/>
              </a:rPr>
              <a:t>因为在使用空洞卷积方式时</a:t>
            </a:r>
            <a:r>
              <a:rPr lang="en-US" altLang="zh-CN">
                <a:sym typeface="+mn-ea"/>
              </a:rPr>
              <a:t>,</a:t>
            </a:r>
            <a:r>
              <a:rPr lang="zh-CN" altLang="en-US">
                <a:sym typeface="+mn-ea"/>
              </a:rPr>
              <a:t>会使得卷积操作后得到的</a:t>
            </a:r>
            <a:r>
              <a:rPr lang="en-US" altLang="zh-CN">
                <a:sym typeface="+mn-ea"/>
              </a:rPr>
              <a:t>map</a:t>
            </a:r>
            <a:r>
              <a:rPr lang="zh-CN" altLang="en-US">
                <a:sym typeface="+mn-ea"/>
              </a:rPr>
              <a:t>大小较普通卷积核的方式小</a:t>
            </a:r>
            <a:r>
              <a:rPr lang="en-US" altLang="zh-CN">
                <a:sym typeface="+mn-ea"/>
              </a:rPr>
              <a:t>,</a:t>
            </a:r>
            <a:r>
              <a:rPr lang="zh-CN" altLang="en-US"/>
              <a:t>为了使最后得到的</a:t>
            </a:r>
            <a:r>
              <a:rPr lang="en-US" altLang="zh-CN"/>
              <a:t>score map</a:t>
            </a:r>
            <a:r>
              <a:rPr lang="zh-CN" altLang="en-US"/>
              <a:t>同其他全卷积网络的到结果</a:t>
            </a:r>
            <a:r>
              <a:rPr lang="en-US" altLang="zh-CN"/>
              <a:t>,</a:t>
            </a:r>
            <a:r>
              <a:rPr lang="zh-CN" altLang="en-US"/>
              <a:t>所以移除原网络最后两个池化层。</a:t>
            </a:r>
            <a:endParaRPr lang="zh-CN" altLang="en-US"/>
          </a:p>
          <a:p>
            <a:endParaRPr lang="zh-CN" altLang="en-US"/>
          </a:p>
          <a:p>
            <a:r>
              <a:rPr lang="en-US" altLang="zh-CN"/>
              <a:t>  </a:t>
            </a:r>
            <a:r>
              <a:rPr lang="zh-CN" altLang="en-US"/>
              <a:t>先使用神经网络对特征进行提取</a:t>
            </a:r>
            <a:r>
              <a:rPr lang="en-US" altLang="zh-CN"/>
              <a:t>, </a:t>
            </a:r>
            <a:r>
              <a:rPr lang="zh-CN" altLang="en-US"/>
              <a:t>得到一个较小的</a:t>
            </a:r>
            <a:r>
              <a:rPr lang="en-US" altLang="zh-CN"/>
              <a:t>heatmap,</a:t>
            </a:r>
            <a:r>
              <a:rPr lang="zh-CN" altLang="en-US"/>
              <a:t>然后使用双线性插值的方法使得该</a:t>
            </a:r>
            <a:r>
              <a:rPr lang="en-US" altLang="zh-CN"/>
              <a:t>heatmap</a:t>
            </a:r>
            <a:r>
              <a:rPr lang="zh-CN" altLang="en-US"/>
              <a:t>大小增大</a:t>
            </a:r>
            <a:r>
              <a:rPr lang="en-US" altLang="zh-CN"/>
              <a:t>, </a:t>
            </a:r>
            <a:r>
              <a:rPr lang="zh-CN" altLang="en-US"/>
              <a:t>最后使用</a:t>
            </a:r>
            <a:r>
              <a:rPr lang="en-US" altLang="zh-CN"/>
              <a:t>crf(</a:t>
            </a:r>
            <a:r>
              <a:rPr lang="zh-CN" altLang="en-US"/>
              <a:t>随机条件场</a:t>
            </a:r>
            <a:r>
              <a:rPr lang="en-US" altLang="zh-CN"/>
              <a:t>)</a:t>
            </a:r>
            <a:r>
              <a:rPr lang="zh-CN" altLang="en-US"/>
              <a:t>对上一步的到的</a:t>
            </a:r>
            <a:r>
              <a:rPr lang="en-US" altLang="zh-CN"/>
              <a:t>heatmap</a:t>
            </a:r>
            <a:r>
              <a:rPr lang="zh-CN" altLang="en-US"/>
              <a:t>进行调整优化</a:t>
            </a:r>
            <a:r>
              <a:rPr lang="en-US" altLang="zh-CN"/>
              <a:t>,</a:t>
            </a:r>
            <a:r>
              <a:rPr lang="zh-CN" altLang="en-US"/>
              <a:t>达到锐化边缘的目的</a:t>
            </a:r>
            <a:r>
              <a:rPr lang="en-US" altLang="zh-CN"/>
              <a:t>.</a:t>
            </a:r>
            <a:r>
              <a:rPr lang="en-US" altLang="zh-CN"/>
              <a:t>	</a:t>
            </a:r>
            <a:endParaRPr lang="en-US" altLang="zh-CN"/>
          </a:p>
        </p:txBody>
      </p:sp>
      <p:sp>
        <p:nvSpPr>
          <p:cNvPr id="3" name="文本框 2"/>
          <p:cNvSpPr txBox="1"/>
          <p:nvPr/>
        </p:nvSpPr>
        <p:spPr>
          <a:xfrm>
            <a:off x="720090" y="1283970"/>
            <a:ext cx="5660390" cy="368300"/>
          </a:xfrm>
          <a:prstGeom prst="rect">
            <a:avLst/>
          </a:prstGeom>
          <a:noFill/>
        </p:spPr>
        <p:txBody>
          <a:bodyPr wrap="square" rtlCol="0">
            <a:spAutoFit/>
          </a:bodyPr>
          <a:p>
            <a:r>
              <a:rPr lang="en-US" altLang="zh-CN"/>
              <a:t>DeepLab v1&amp;v2</a:t>
            </a:r>
            <a:endParaRPr lang="en-US" altLang="zh-CN"/>
          </a:p>
        </p:txBody>
      </p:sp>
      <p:sp>
        <p:nvSpPr>
          <p:cNvPr id="5" name="文本框 4"/>
          <p:cNvSpPr txBox="1"/>
          <p:nvPr/>
        </p:nvSpPr>
        <p:spPr>
          <a:xfrm>
            <a:off x="693420" y="4803140"/>
            <a:ext cx="7085965" cy="368300"/>
          </a:xfrm>
          <a:prstGeom prst="rect">
            <a:avLst/>
          </a:prstGeom>
          <a:noFill/>
        </p:spPr>
        <p:txBody>
          <a:bodyPr wrap="square" rtlCol="0">
            <a:spAutoFit/>
          </a:bodyPr>
          <a:p>
            <a:r>
              <a:rPr lang="en-US" altLang="zh-CN"/>
              <a:t>DeepLab V3</a:t>
            </a:r>
            <a:endParaRPr lang="en-US" altLang="zh-CN"/>
          </a:p>
        </p:txBody>
      </p:sp>
      <p:sp>
        <p:nvSpPr>
          <p:cNvPr id="7" name="文本框 6"/>
          <p:cNvSpPr txBox="1"/>
          <p:nvPr/>
        </p:nvSpPr>
        <p:spPr>
          <a:xfrm>
            <a:off x="693420" y="5514340"/>
            <a:ext cx="7704455" cy="645160"/>
          </a:xfrm>
          <a:prstGeom prst="rect">
            <a:avLst/>
          </a:prstGeom>
          <a:noFill/>
        </p:spPr>
        <p:txBody>
          <a:bodyPr wrap="square" rtlCol="0">
            <a:spAutoFit/>
          </a:bodyPr>
          <a:p>
            <a:r>
              <a:rPr lang="en-US" altLang="zh-CN"/>
              <a:t> </a:t>
            </a:r>
            <a:r>
              <a:rPr lang="zh-CN" altLang="en-US"/>
              <a:t>加入了</a:t>
            </a:r>
            <a:r>
              <a:rPr lang="en-US" altLang="zh-CN"/>
              <a:t>ASPP,</a:t>
            </a:r>
            <a:r>
              <a:rPr lang="zh-CN" altLang="en-US"/>
              <a:t>并行使用多个不同</a:t>
            </a:r>
            <a:r>
              <a:rPr lang="en-US" altLang="zh-CN"/>
              <a:t>rate</a:t>
            </a:r>
            <a:r>
              <a:rPr lang="zh-CN" altLang="en-US"/>
              <a:t>的卷积核获取多个尺度下的特征</a:t>
            </a:r>
            <a:r>
              <a:rPr lang="en-US" altLang="zh-CN"/>
              <a:t>,</a:t>
            </a:r>
            <a:r>
              <a:rPr lang="zh-CN" altLang="en-US"/>
              <a:t>然后将其融合到一起</a:t>
            </a:r>
            <a:r>
              <a:rPr lang="en-US" altLang="zh-CN"/>
              <a:t>.</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a:t>
            </a:r>
            <a:r>
              <a:rPr lang="zh-CN" altLang="en-US" dirty="0"/>
              <a:t>概述</a:t>
            </a:r>
            <a:endParaRPr lang="zh-CN" altLang="en-US" dirty="0"/>
          </a:p>
        </p:txBody>
      </p:sp>
      <p:sp>
        <p:nvSpPr>
          <p:cNvPr id="4" name="内容占位符 3"/>
          <p:cNvSpPr/>
          <p:nvPr>
            <p:ph idx="1"/>
          </p:nvPr>
        </p:nvSpPr>
        <p:spPr>
          <a:xfrm>
            <a:off x="628650" y="1569085"/>
            <a:ext cx="7886700" cy="2837815"/>
          </a:xfrm>
        </p:spPr>
        <p:txBody>
          <a:bodyPr>
            <a:normAutofit lnSpcReduction="20000"/>
          </a:bodyPr>
          <a:p>
            <a:pPr marL="0" indent="0">
              <a:buNone/>
            </a:pPr>
            <a:r>
              <a:rPr lang="en-US" altLang="zh-CN"/>
              <a:t>	</a:t>
            </a:r>
            <a:r>
              <a:rPr lang="zh-CN" altLang="en-US"/>
              <a:t>目标检测方法可以帮助我们绘制某些确定实体的边框，但在某些应用中需要对场景的理解能以像素级的精细程度</a:t>
            </a:r>
            <a:r>
              <a:rPr lang="en-US" altLang="zh-CN"/>
              <a:t>,</a:t>
            </a:r>
            <a:r>
              <a:rPr lang="zh-CN" altLang="en-US"/>
              <a:t>对每一个实体进行检测并标记精确的边界。所以就需要一种更加精细的分类方法来对图像进行处理</a:t>
            </a:r>
            <a:r>
              <a:rPr lang="en-US" altLang="zh-CN"/>
              <a:t>.</a:t>
            </a:r>
            <a:endParaRPr lang="en-US" altLang="zh-CN"/>
          </a:p>
          <a:p>
            <a:pPr marL="0" indent="0">
              <a:buNone/>
            </a:pPr>
            <a:r>
              <a:rPr lang="en-US" altLang="zh-CN"/>
              <a:t>	</a:t>
            </a:r>
            <a:r>
              <a:rPr lang="zh-CN" altLang="en-US"/>
              <a:t>语义分割是计算机视觉中的基本任务，</a:t>
            </a:r>
            <a:r>
              <a:rPr lang="zh-CN" altLang="en-US">
                <a:sym typeface="+mn-ea"/>
              </a:rPr>
              <a:t>图像的语义分割是将输入图像中的每个像素分配一个语义类别，以得到像素化的密集分类。</a:t>
            </a:r>
            <a:r>
              <a:rPr lang="zh-CN" altLang="en-US"/>
              <a:t>。例如，我们可能需要区分图像中属于汽车的所有像素，并把这些像素涂成蓝色。</a:t>
            </a:r>
            <a:endParaRPr lang="zh-CN" altLang="en-US"/>
          </a:p>
        </p:txBody>
      </p:sp>
      <p:sp>
        <p:nvSpPr>
          <p:cNvPr id="5" name="文本框 4"/>
          <p:cNvSpPr txBox="1"/>
          <p:nvPr/>
        </p:nvSpPr>
        <p:spPr>
          <a:xfrm>
            <a:off x="628650" y="1108710"/>
            <a:ext cx="2637155" cy="460375"/>
          </a:xfrm>
          <a:prstGeom prst="rect">
            <a:avLst/>
          </a:prstGeom>
          <a:noFill/>
        </p:spPr>
        <p:txBody>
          <a:bodyPr wrap="square" rtlCol="0">
            <a:spAutoFit/>
          </a:bodyPr>
          <a:p>
            <a:r>
              <a:rPr lang="en-US" altLang="zh-CN" sz="2400"/>
              <a:t>1.</a:t>
            </a:r>
            <a:r>
              <a:rPr lang="zh-CN" altLang="en-US" sz="2400"/>
              <a:t>概念</a:t>
            </a:r>
            <a:endParaRPr lang="zh-CN" altLang="en-US" sz="2400"/>
          </a:p>
        </p:txBody>
      </p:sp>
      <p:pic>
        <p:nvPicPr>
          <p:cNvPr id="6" name="图片 5"/>
          <p:cNvPicPr>
            <a:picLocks noChangeAspect="1"/>
          </p:cNvPicPr>
          <p:nvPr/>
        </p:nvPicPr>
        <p:blipFill>
          <a:blip r:embed="rId1"/>
          <a:stretch>
            <a:fillRect/>
          </a:stretch>
        </p:blipFill>
        <p:spPr>
          <a:xfrm>
            <a:off x="2581910" y="4512945"/>
            <a:ext cx="3981450" cy="2066925"/>
          </a:xfrm>
          <a:prstGeom prst="rect">
            <a:avLst/>
          </a:prstGeom>
        </p:spPr>
      </p:pic>
      <p:pic>
        <p:nvPicPr>
          <p:cNvPr id="3" name="图片 2" descr="20190102165307605"/>
          <p:cNvPicPr>
            <a:picLocks noChangeAspect="1"/>
          </p:cNvPicPr>
          <p:nvPr/>
        </p:nvPicPr>
        <p:blipFill>
          <a:blip r:embed="rId2"/>
          <a:stretch>
            <a:fillRect/>
          </a:stretch>
        </p:blipFill>
        <p:spPr>
          <a:xfrm>
            <a:off x="1299845" y="4392930"/>
            <a:ext cx="6544945" cy="23069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a:t>
            </a:r>
            <a:r>
              <a:rPr lang="zh-CN" altLang="en-US" dirty="0"/>
              <a:t>概述</a:t>
            </a:r>
            <a:endParaRPr lang="zh-CN" altLang="en-US" dirty="0"/>
          </a:p>
        </p:txBody>
      </p:sp>
      <p:sp>
        <p:nvSpPr>
          <p:cNvPr id="10" name="内容占位符 2"/>
          <p:cNvSpPr/>
          <p:nvPr/>
        </p:nvSpPr>
        <p:spPr>
          <a:xfrm>
            <a:off x="628650" y="2027555"/>
            <a:ext cx="7886700" cy="2802890"/>
          </a:xfrm>
          <a:prstGeom prst="rect">
            <a:avLst/>
          </a:prstGeom>
        </p:spPr>
        <p:txBody>
          <a:bodyPr vert="horz" lIns="91440" tIns="45720" rIns="91440" bIns="45720" rtlCol="0">
            <a:normAutofit/>
          </a:bodyPr>
          <a:lstStyle>
            <a:lvl1pPr marL="171450" indent="-171450" algn="l" defTabSz="685800" rtl="0" eaLnBrk="1" latinLnBrk="0" hangingPunct="1">
              <a:lnSpc>
                <a:spcPct val="12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a:t>	</a:t>
            </a:r>
            <a:r>
              <a:rPr lang="zh-CN" altLang="en-US"/>
              <a:t>在传统的分类 CNNs 中，池化操作用来增加视野，同时减少特征图的分辨率。这对于分类任务来说非常有用，因为分类的最终目标是找到某个特定类的存在，而对象的空间位置无关紧要。</a:t>
            </a:r>
            <a:endParaRPr lang="zh-CN" altLang="en-US"/>
          </a:p>
          <a:p>
            <a:pPr marL="0" indent="0">
              <a:buNone/>
            </a:pPr>
            <a:r>
              <a:rPr lang="en-US" altLang="zh-CN"/>
              <a:t>	</a:t>
            </a:r>
            <a:r>
              <a:rPr lang="zh-CN" altLang="en-US"/>
              <a:t>但是池化和带步长的卷积对语义分割是不利的，因为这些操作造成了空间信息的丢失。所以在语义分割的算法中</a:t>
            </a:r>
            <a:r>
              <a:rPr lang="en-US" altLang="zh-CN"/>
              <a:t>, </a:t>
            </a:r>
            <a:r>
              <a:rPr lang="zh-CN" altLang="en-US"/>
              <a:t>应当考虑将这些丢失的细节信息弥补回来</a:t>
            </a:r>
            <a:r>
              <a:rPr lang="en-US" altLang="zh-CN"/>
              <a:t>.</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a:t>
            </a:r>
            <a:r>
              <a:rPr lang="zh-CN" altLang="en-US" dirty="0"/>
              <a:t>概述</a:t>
            </a:r>
            <a:endParaRPr lang="zh-CN" altLang="en-US" dirty="0"/>
          </a:p>
        </p:txBody>
      </p:sp>
      <p:sp>
        <p:nvSpPr>
          <p:cNvPr id="4" name="内容占位符 3"/>
          <p:cNvSpPr/>
          <p:nvPr>
            <p:ph idx="1"/>
          </p:nvPr>
        </p:nvSpPr>
        <p:spPr>
          <a:xfrm>
            <a:off x="714375" y="1579880"/>
            <a:ext cx="7886700" cy="1398270"/>
          </a:xfrm>
        </p:spPr>
        <p:txBody>
          <a:bodyPr>
            <a:noAutofit/>
          </a:bodyPr>
          <a:p>
            <a:pPr marL="0" indent="0">
              <a:buNone/>
            </a:pPr>
            <a:r>
              <a:rPr lang="en-US" altLang="zh-CN" sz="1800">
                <a:sym typeface="+mn-ea"/>
              </a:rPr>
              <a:t>	</a:t>
            </a:r>
            <a:r>
              <a:rPr lang="zh-CN" altLang="en-US" sz="1800">
                <a:sym typeface="+mn-ea"/>
              </a:rPr>
              <a:t>一般的语义分割架构可以被认为是一个编码器-解码器网络。</a:t>
            </a:r>
            <a:r>
              <a:rPr lang="en-US" altLang="zh-CN" sz="1800">
                <a:sym typeface="+mn-ea"/>
              </a:rPr>
              <a:t>这个过程在2006年就被Hinton提出来发表在了nature上。当时这个结构提出的主要作用并不是分割，而是压缩图像和去噪声。	</a:t>
            </a:r>
            <a:endParaRPr lang="en-US" altLang="zh-CN" sz="1800">
              <a:sym typeface="+mn-ea"/>
            </a:endParaRPr>
          </a:p>
          <a:p>
            <a:pPr marL="0" indent="0">
              <a:buNone/>
            </a:pPr>
            <a:endParaRPr lang="en-US" altLang="zh-CN" sz="1800">
              <a:sym typeface="+mn-ea"/>
            </a:endParaRPr>
          </a:p>
          <a:p>
            <a:pPr marL="0" indent="0">
              <a:buNone/>
            </a:pPr>
            <a:r>
              <a:rPr lang="en-US" altLang="zh-CN" sz="1800">
                <a:sym typeface="+mn-ea"/>
              </a:rPr>
              <a:t>	</a:t>
            </a:r>
            <a:endParaRPr lang="zh-CN" altLang="en-US" sz="1800">
              <a:sym typeface="+mn-ea"/>
            </a:endParaRPr>
          </a:p>
        </p:txBody>
      </p:sp>
      <p:sp>
        <p:nvSpPr>
          <p:cNvPr id="5" name="文本框 4"/>
          <p:cNvSpPr txBox="1"/>
          <p:nvPr/>
        </p:nvSpPr>
        <p:spPr>
          <a:xfrm>
            <a:off x="507365" y="1119505"/>
            <a:ext cx="3764280" cy="460375"/>
          </a:xfrm>
          <a:prstGeom prst="rect">
            <a:avLst/>
          </a:prstGeom>
          <a:noFill/>
        </p:spPr>
        <p:txBody>
          <a:bodyPr wrap="square" rtlCol="0">
            <a:spAutoFit/>
          </a:bodyPr>
          <a:p>
            <a:r>
              <a:rPr lang="en-US" altLang="zh-CN"/>
              <a:t>2.</a:t>
            </a:r>
            <a:r>
              <a:rPr lang="zh-CN" altLang="en-US"/>
              <a:t>技术</a:t>
            </a:r>
            <a:r>
              <a:rPr lang="zh-CN" altLang="en-US" sz="2400"/>
              <a:t>概要</a:t>
            </a:r>
            <a:endParaRPr lang="zh-CN" altLang="en-US"/>
          </a:p>
        </p:txBody>
      </p:sp>
      <p:pic>
        <p:nvPicPr>
          <p:cNvPr id="3" name="图片 2" descr="20161022115412312"/>
          <p:cNvPicPr>
            <a:picLocks noChangeAspect="1"/>
          </p:cNvPicPr>
          <p:nvPr/>
        </p:nvPicPr>
        <p:blipFill>
          <a:blip r:embed="rId1"/>
          <a:stretch>
            <a:fillRect/>
          </a:stretch>
        </p:blipFill>
        <p:spPr>
          <a:xfrm>
            <a:off x="1670685" y="2810510"/>
            <a:ext cx="5803265" cy="3381375"/>
          </a:xfrm>
          <a:prstGeom prst="rect">
            <a:avLst/>
          </a:prstGeom>
        </p:spPr>
      </p:pic>
      <p:sp>
        <p:nvSpPr>
          <p:cNvPr id="7" name="文本框 6"/>
          <p:cNvSpPr txBox="1"/>
          <p:nvPr/>
        </p:nvSpPr>
        <p:spPr>
          <a:xfrm>
            <a:off x="3815080" y="6247765"/>
            <a:ext cx="1882140" cy="368300"/>
          </a:xfrm>
          <a:prstGeom prst="rect">
            <a:avLst/>
          </a:prstGeom>
          <a:noFill/>
        </p:spPr>
        <p:txBody>
          <a:bodyPr wrap="square" rtlCol="0">
            <a:spAutoFit/>
          </a:bodyPr>
          <a:p>
            <a:r>
              <a:rPr lang="zh-CN" altLang="en-US"/>
              <a:t>编码过程示意</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a:t>
            </a:r>
            <a:r>
              <a:rPr lang="zh-CN" altLang="en-US" dirty="0"/>
              <a:t>概述</a:t>
            </a:r>
            <a:endParaRPr lang="zh-CN" altLang="en-US" dirty="0"/>
          </a:p>
        </p:txBody>
      </p:sp>
      <p:sp>
        <p:nvSpPr>
          <p:cNvPr id="5" name="文本框 4"/>
          <p:cNvSpPr txBox="1"/>
          <p:nvPr/>
        </p:nvSpPr>
        <p:spPr>
          <a:xfrm>
            <a:off x="507365" y="1119505"/>
            <a:ext cx="3764280" cy="460375"/>
          </a:xfrm>
          <a:prstGeom prst="rect">
            <a:avLst/>
          </a:prstGeom>
          <a:noFill/>
        </p:spPr>
        <p:txBody>
          <a:bodyPr wrap="square" rtlCol="0">
            <a:spAutoFit/>
          </a:bodyPr>
          <a:p>
            <a:r>
              <a:rPr lang="en-US" altLang="zh-CN"/>
              <a:t>2.</a:t>
            </a:r>
            <a:r>
              <a:rPr lang="zh-CN" altLang="en-US"/>
              <a:t>技术</a:t>
            </a:r>
            <a:r>
              <a:rPr lang="zh-CN" altLang="en-US" sz="2400"/>
              <a:t>概要</a:t>
            </a:r>
            <a:endParaRPr lang="zh-CN" altLang="en-US"/>
          </a:p>
        </p:txBody>
      </p:sp>
      <p:sp>
        <p:nvSpPr>
          <p:cNvPr id="6" name="文本框 5"/>
          <p:cNvSpPr txBox="1"/>
          <p:nvPr/>
        </p:nvSpPr>
        <p:spPr>
          <a:xfrm>
            <a:off x="628015" y="2284730"/>
            <a:ext cx="7887335" cy="2584450"/>
          </a:xfrm>
          <a:prstGeom prst="rect">
            <a:avLst/>
          </a:prstGeom>
          <a:noFill/>
        </p:spPr>
        <p:txBody>
          <a:bodyPr wrap="square" rtlCol="0">
            <a:spAutoFit/>
          </a:bodyPr>
          <a:p>
            <a:pPr marL="0" indent="0">
              <a:buNone/>
            </a:pPr>
            <a:r>
              <a:rPr lang="en-US" altLang="zh-CN">
                <a:sym typeface="+mn-ea"/>
              </a:rPr>
              <a:t>	</a:t>
            </a:r>
            <a:r>
              <a:rPr lang="zh-CN" altLang="en-US">
                <a:sym typeface="+mn-ea"/>
              </a:rPr>
              <a:t>编码器通常是一个预训练的分类网络，像 VGG、ResNet，然后是一个解码器网络。这些架构不同的地方主要在于解码器网络。解码器的任务是将编码器学习到的可判别特征（较低分辨率）从语义上投影到像素空间（较高分辨率），以获得密集分类。</a:t>
            </a:r>
            <a:endParaRPr lang="zh-CN" altLang="en-US">
              <a:sym typeface="+mn-ea"/>
            </a:endParaRPr>
          </a:p>
          <a:p>
            <a:pPr marL="0" indent="0">
              <a:buNone/>
            </a:pPr>
            <a:r>
              <a:rPr lang="en-US" altLang="zh-CN">
                <a:sym typeface="+mn-ea"/>
              </a:rPr>
              <a:t>	</a:t>
            </a:r>
            <a:endParaRPr lang="en-US" altLang="zh-CN">
              <a:sym typeface="+mn-ea"/>
            </a:endParaRPr>
          </a:p>
          <a:p>
            <a:pPr marL="0" indent="0">
              <a:buNone/>
            </a:pPr>
            <a:r>
              <a:rPr lang="en-US" altLang="zh-CN">
                <a:sym typeface="+mn-ea"/>
              </a:rPr>
              <a:t>	</a:t>
            </a:r>
            <a:r>
              <a:rPr lang="zh-CN" altLang="en-US">
                <a:sym typeface="+mn-ea"/>
              </a:rPr>
              <a:t>不同于分类任务中网络的关注点是最终的分类结果，语义分割不仅需要在像素级有判别能力，还需要有能将编码器在不同阶段学到的可判别特征投影到像素空间的机制。</a:t>
            </a:r>
            <a:endParaRPr lang="zh-CN" altLang="en-US">
              <a:sym typeface="+mn-ea"/>
            </a:endParaRPr>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a:t>
            </a:r>
            <a:r>
              <a:rPr lang="zh-CN" altLang="en-US" dirty="0"/>
              <a:t>概述</a:t>
            </a:r>
            <a:endParaRPr lang="zh-CN" altLang="en-US" dirty="0"/>
          </a:p>
        </p:txBody>
      </p:sp>
      <p:sp>
        <p:nvSpPr>
          <p:cNvPr id="4" name="内容占位符 3"/>
          <p:cNvSpPr/>
          <p:nvPr>
            <p:ph idx="1"/>
          </p:nvPr>
        </p:nvSpPr>
        <p:spPr>
          <a:xfrm>
            <a:off x="628650" y="2219325"/>
            <a:ext cx="7886700" cy="1344295"/>
          </a:xfrm>
        </p:spPr>
        <p:txBody>
          <a:bodyPr>
            <a:normAutofit fontScale="40000"/>
          </a:bodyPr>
          <a:p>
            <a:pPr marL="0" indent="0">
              <a:buNone/>
            </a:pPr>
            <a:r>
              <a:rPr lang="zh-CN" altLang="en-US" sz="5000">
                <a:sym typeface="+mn-ea"/>
              </a:rPr>
              <a:t>用于评估语义分割算法性能的标准指标是平均 IOU（Intersection Over Union，交并比），IoU 定义如下</a:t>
            </a:r>
            <a:r>
              <a:rPr lang="en-US" altLang="zh-CN" sz="5000">
                <a:sym typeface="+mn-ea"/>
              </a:rPr>
              <a:t>	</a:t>
            </a:r>
            <a:endParaRPr lang="en-US" altLang="zh-CN" sz="5000">
              <a:sym typeface="+mn-ea"/>
            </a:endParaRPr>
          </a:p>
          <a:p>
            <a:pPr marL="0" indent="0">
              <a:buNone/>
            </a:pPr>
            <a:endParaRPr lang="en-US" altLang="zh-CN">
              <a:sym typeface="+mn-ea"/>
            </a:endParaRPr>
          </a:p>
          <a:p>
            <a:pPr marL="0" indent="0">
              <a:buNone/>
            </a:pPr>
            <a:r>
              <a:rPr lang="en-US" altLang="zh-CN">
                <a:sym typeface="+mn-ea"/>
              </a:rPr>
              <a:t>	</a:t>
            </a:r>
            <a:endParaRPr lang="zh-CN" altLang="en-US">
              <a:sym typeface="+mn-ea"/>
            </a:endParaRPr>
          </a:p>
        </p:txBody>
      </p:sp>
      <p:sp>
        <p:nvSpPr>
          <p:cNvPr id="5" name="文本框 4"/>
          <p:cNvSpPr txBox="1"/>
          <p:nvPr/>
        </p:nvSpPr>
        <p:spPr>
          <a:xfrm>
            <a:off x="520065" y="1390650"/>
            <a:ext cx="3764280" cy="368300"/>
          </a:xfrm>
          <a:prstGeom prst="rect">
            <a:avLst/>
          </a:prstGeom>
          <a:noFill/>
        </p:spPr>
        <p:txBody>
          <a:bodyPr wrap="square" rtlCol="0">
            <a:spAutoFit/>
          </a:bodyPr>
          <a:p>
            <a:r>
              <a:rPr lang="en-US" altLang="zh-CN"/>
              <a:t>3.</a:t>
            </a:r>
            <a:r>
              <a:rPr lang="zh-CN" altLang="en-US"/>
              <a:t>评测标准</a:t>
            </a:r>
            <a:endParaRPr lang="zh-CN" altLang="en-US"/>
          </a:p>
        </p:txBody>
      </p:sp>
      <p:pic>
        <p:nvPicPr>
          <p:cNvPr id="3" name="图片 2" descr="u=2550642674,4035092561&amp;fm=173&amp;app=25&amp;f=JPEG"/>
          <p:cNvPicPr>
            <a:picLocks noChangeAspect="1"/>
          </p:cNvPicPr>
          <p:nvPr/>
        </p:nvPicPr>
        <p:blipFill>
          <a:blip r:embed="rId1"/>
          <a:stretch>
            <a:fillRect/>
          </a:stretch>
        </p:blipFill>
        <p:spPr>
          <a:xfrm>
            <a:off x="1136650" y="4295775"/>
            <a:ext cx="6870700" cy="12319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en-US" altLang="zh-CN" dirty="0"/>
              <a:t>.</a:t>
            </a:r>
            <a:r>
              <a:rPr lang="zh-CN" altLang="en-US" dirty="0"/>
              <a:t>语义分割算法</a:t>
            </a:r>
            <a:endParaRPr lang="zh-CN" altLang="en-US" dirty="0"/>
          </a:p>
        </p:txBody>
      </p:sp>
      <p:sp>
        <p:nvSpPr>
          <p:cNvPr id="4" name="内容占位符 3"/>
          <p:cNvSpPr/>
          <p:nvPr>
            <p:ph idx="1"/>
          </p:nvPr>
        </p:nvSpPr>
        <p:spPr>
          <a:xfrm>
            <a:off x="628650" y="2471420"/>
            <a:ext cx="7886700" cy="2663825"/>
          </a:xfrm>
        </p:spPr>
        <p:txBody>
          <a:bodyPr>
            <a:normAutofit fontScale="90000"/>
          </a:bodyPr>
          <a:p>
            <a:pPr marL="0" indent="0">
              <a:buNone/>
            </a:pPr>
            <a:r>
              <a:rPr lang="en-US" altLang="zh-CN"/>
              <a:t>	</a:t>
            </a:r>
            <a:r>
              <a:rPr lang="zh-CN" altLang="en-US"/>
              <a:t>概述</a:t>
            </a:r>
            <a:r>
              <a:rPr lang="en-US" altLang="zh-CN"/>
              <a:t>: </a:t>
            </a:r>
            <a:r>
              <a:rPr lang="zh-CN" altLang="en-US"/>
              <a:t>以分类网络 AlexNet, VGG net 和 GoogLeNet 为基础</a:t>
            </a:r>
            <a:r>
              <a:rPr lang="en-US" altLang="zh-CN"/>
              <a:t>,</a:t>
            </a:r>
            <a:r>
              <a:rPr lang="zh-CN" altLang="en-US"/>
              <a:t> </a:t>
            </a:r>
            <a:r>
              <a:rPr lang="zh-CN" altLang="en-US"/>
              <a:t>通过对分割任务进行微调，将深的、粗糙的网络层的语义信息和浅的、精细的网络层的表层信息结合起来，来生成精确和详细的分割。</a:t>
            </a:r>
            <a:endParaRPr lang="zh-CN" altLang="en-US"/>
          </a:p>
          <a:p>
            <a:pPr marL="0" indent="0">
              <a:buNone/>
            </a:pPr>
            <a:r>
              <a:rPr lang="en-US" altLang="zh-CN"/>
              <a:t>	</a:t>
            </a:r>
            <a:r>
              <a:rPr lang="zh-CN" altLang="en-US"/>
              <a:t>在FCN论文中，作者的FCN主要使用了三种技术：</a:t>
            </a:r>
            <a:endParaRPr lang="zh-CN" altLang="en-US"/>
          </a:p>
          <a:p>
            <a:pPr marL="0" indent="0">
              <a:buNone/>
            </a:pPr>
            <a:r>
              <a:rPr lang="zh-CN" altLang="en-US"/>
              <a:t>卷积（Convolutional）、上采样（Upsample）、跳层连接（Skip Layer）</a:t>
            </a:r>
            <a:endParaRPr lang="zh-CN" altLang="en-US"/>
          </a:p>
          <a:p>
            <a:pPr marL="0" indent="0">
              <a:buNone/>
            </a:pPr>
            <a:r>
              <a:rPr lang="en-US" altLang="zh-CN"/>
              <a:t>	</a:t>
            </a:r>
            <a:r>
              <a:rPr lang="zh-CN" altLang="en-US"/>
              <a:t>在</a:t>
            </a:r>
            <a:r>
              <a:rPr lang="en-US" altLang="zh-CN"/>
              <a:t>FCN</a:t>
            </a:r>
            <a:r>
              <a:rPr lang="zh-CN" altLang="en-US"/>
              <a:t>中</a:t>
            </a:r>
            <a:r>
              <a:rPr lang="en-US" altLang="zh-CN"/>
              <a:t>, </a:t>
            </a:r>
            <a:r>
              <a:rPr lang="zh-CN" altLang="en-US"/>
              <a:t>上采样使用反卷积实现</a:t>
            </a:r>
            <a:endParaRPr lang="zh-CN" altLang="en-US"/>
          </a:p>
        </p:txBody>
      </p:sp>
      <p:sp>
        <p:nvSpPr>
          <p:cNvPr id="5" name="文本框 4"/>
          <p:cNvSpPr txBox="1"/>
          <p:nvPr/>
        </p:nvSpPr>
        <p:spPr>
          <a:xfrm>
            <a:off x="369570" y="1325880"/>
            <a:ext cx="3649980" cy="460375"/>
          </a:xfrm>
          <a:prstGeom prst="rect">
            <a:avLst/>
          </a:prstGeom>
          <a:noFill/>
        </p:spPr>
        <p:txBody>
          <a:bodyPr wrap="square" rtlCol="0">
            <a:spAutoFit/>
          </a:bodyPr>
          <a:p>
            <a:r>
              <a:rPr lang="en-US" altLang="zh-CN"/>
              <a:t>1.</a:t>
            </a:r>
            <a:r>
              <a:rPr lang="en-US" altLang="zh-CN" sz="2400"/>
              <a:t>FCN</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en-US" altLang="zh-CN" dirty="0"/>
              <a:t>.</a:t>
            </a:r>
            <a:r>
              <a:rPr lang="zh-CN" altLang="en-US" dirty="0"/>
              <a:t>语义分割算法</a:t>
            </a:r>
            <a:endParaRPr lang="zh-CN" altLang="en-US" dirty="0"/>
          </a:p>
        </p:txBody>
      </p:sp>
      <p:pic>
        <p:nvPicPr>
          <p:cNvPr id="6" name="图片 5" descr="20190402190620569"/>
          <p:cNvPicPr>
            <a:picLocks noChangeAspect="1"/>
          </p:cNvPicPr>
          <p:nvPr/>
        </p:nvPicPr>
        <p:blipFill>
          <a:blip r:embed="rId1"/>
          <a:stretch>
            <a:fillRect/>
          </a:stretch>
        </p:blipFill>
        <p:spPr>
          <a:xfrm>
            <a:off x="9507855" y="2142490"/>
            <a:ext cx="8496300" cy="3581400"/>
          </a:xfrm>
          <a:prstGeom prst="rect">
            <a:avLst/>
          </a:prstGeom>
        </p:spPr>
      </p:pic>
      <p:sp>
        <p:nvSpPr>
          <p:cNvPr id="8" name="文本框 7"/>
          <p:cNvSpPr txBox="1"/>
          <p:nvPr/>
        </p:nvSpPr>
        <p:spPr>
          <a:xfrm>
            <a:off x="3537585" y="5723890"/>
            <a:ext cx="2068195" cy="368300"/>
          </a:xfrm>
          <a:prstGeom prst="rect">
            <a:avLst/>
          </a:prstGeom>
          <a:noFill/>
        </p:spPr>
        <p:txBody>
          <a:bodyPr wrap="square" rtlCol="0">
            <a:spAutoFit/>
          </a:bodyPr>
          <a:p>
            <a:r>
              <a:rPr lang="en-US" altLang="zh-CN"/>
              <a:t>FCN</a:t>
            </a:r>
            <a:r>
              <a:rPr lang="zh-CN" altLang="en-US"/>
              <a:t>的网络</a:t>
            </a:r>
            <a:r>
              <a:rPr lang="zh-CN" altLang="en-US"/>
              <a:t>架构</a:t>
            </a:r>
            <a:endParaRPr lang="zh-CN" altLang="en-US"/>
          </a:p>
        </p:txBody>
      </p:sp>
      <p:pic>
        <p:nvPicPr>
          <p:cNvPr id="3" name="图片 2"/>
          <p:cNvPicPr>
            <a:picLocks noChangeAspect="1"/>
          </p:cNvPicPr>
          <p:nvPr/>
        </p:nvPicPr>
        <p:blipFill>
          <a:blip r:embed="rId2"/>
          <a:stretch>
            <a:fillRect/>
          </a:stretch>
        </p:blipFill>
        <p:spPr>
          <a:xfrm>
            <a:off x="133350" y="2689860"/>
            <a:ext cx="8967470" cy="230505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2810</Words>
  <Application>WPS 演示</Application>
  <PresentationFormat>全屏显示(4:3)</PresentationFormat>
  <Paragraphs>157</Paragraphs>
  <Slides>21</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Arial</vt:lpstr>
      <vt:lpstr>宋体</vt:lpstr>
      <vt:lpstr>Wingdings</vt:lpstr>
      <vt:lpstr>Times New Roman</vt:lpstr>
      <vt:lpstr>黑体</vt:lpstr>
      <vt:lpstr>等线</vt:lpstr>
      <vt:lpstr>微软雅黑</vt:lpstr>
      <vt:lpstr>Arial Unicode MS</vt:lpstr>
      <vt:lpstr>等线 Light</vt:lpstr>
      <vt:lpstr>Office 主题​​</vt:lpstr>
      <vt:lpstr>计算机视觉-语义分割</vt:lpstr>
      <vt:lpstr>目录</vt:lpstr>
      <vt:lpstr>一.概述</vt:lpstr>
      <vt:lpstr>一.概述</vt:lpstr>
      <vt:lpstr>一.概述</vt:lpstr>
      <vt:lpstr>一.概述</vt:lpstr>
      <vt:lpstr>一.概述</vt:lpstr>
      <vt:lpstr>二.语义分割算法</vt:lpstr>
      <vt:lpstr>二.语义分割算法</vt:lpstr>
      <vt:lpstr>二.语义分割算法</vt:lpstr>
      <vt:lpstr>二.语义分割算法</vt:lpstr>
      <vt:lpstr>二.语义分割算法</vt:lpstr>
      <vt:lpstr>二.语义分割算法</vt:lpstr>
      <vt:lpstr>二.语义分割算法</vt:lpstr>
      <vt:lpstr>二.语义分割算法</vt:lpstr>
      <vt:lpstr>二.语义分割算法</vt:lpstr>
      <vt:lpstr>二.语义分割算法</vt:lpstr>
      <vt:lpstr>二.语义分割算法</vt:lpstr>
      <vt:lpstr>二.语义分割算法</vt:lpstr>
      <vt:lpstr>二.语义分割算法</vt:lpstr>
      <vt:lpstr>二.语义分割算法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376</cp:revision>
  <dcterms:created xsi:type="dcterms:W3CDTF">2019-10-08T07:09:00Z</dcterms:created>
  <dcterms:modified xsi:type="dcterms:W3CDTF">2020-05-13T11:12:38Z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2052-11.3.0.9221</vt:lpwstr>
  </property>
</Properties>
</file>