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57" r:id="rId4"/>
    <p:sldId id="258" r:id="rId5"/>
    <p:sldId id="338" r:id="rId6"/>
    <p:sldId id="259" r:id="rId7"/>
    <p:sldId id="339" r:id="rId8"/>
    <p:sldId id="340" r:id="rId9"/>
    <p:sldId id="341"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61" autoAdjust="0"/>
    <p:restoredTop sz="90152" autoAdjust="0"/>
  </p:normalViewPr>
  <p:slideViewPr>
    <p:cSldViewPr snapToGrid="0">
      <p:cViewPr varScale="1">
        <p:scale>
          <a:sx n="99" d="100"/>
          <a:sy n="99" d="100"/>
        </p:scale>
        <p:origin x="198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6BE17C-7D4D-4674-8890-7EC1A60B52E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CDF308-C6C8-413C-B526-DFE3EA7C84B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8187" y="1264502"/>
            <a:ext cx="8870534" cy="2387600"/>
          </a:xfrm>
        </p:spPr>
        <p:txBody>
          <a:bodyPr anchor="ctr"/>
          <a:lstStyle>
            <a:lvl1pPr algn="ctr">
              <a:defRPr sz="4500" baseline="0">
                <a:latin typeface="Times New Roman" panose="02020603050405020304" pitchFamily="18" charset="0"/>
                <a:ea typeface="黑体" panose="02010609060101010101" pitchFamily="49" charset="-122"/>
              </a:defRPr>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143000" y="4089148"/>
            <a:ext cx="6858000" cy="1655762"/>
          </a:xfrm>
        </p:spPr>
        <p:txBody>
          <a:bodyPr anchor="ctr">
            <a:normAutofit/>
          </a:bodyPr>
          <a:lstStyle>
            <a:lvl1pPr marL="0" indent="0" algn="ctr">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10FED363-27D3-4264-9D90-1B97276DDB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94E93E-8783-473F-9512-76B6C9C58C2B}" type="slidenum">
              <a:rPr lang="zh-CN" altLang="en-US" smtClean="0"/>
            </a:fld>
            <a:endParaRPr lang="zh-CN" altLang="en-US"/>
          </a:p>
        </p:txBody>
      </p:sp>
      <p:sp>
        <p:nvSpPr>
          <p:cNvPr id="7" name="矩形 6"/>
          <p:cNvSpPr/>
          <p:nvPr userDrawn="1"/>
        </p:nvSpPr>
        <p:spPr>
          <a:xfrm>
            <a:off x="0" y="0"/>
            <a:ext cx="9144000" cy="1135380"/>
          </a:xfrm>
          <a:prstGeom prst="rect">
            <a:avLst/>
          </a:prstGeom>
          <a:solidFill>
            <a:srgbClr val="6D171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2205" y="246221"/>
            <a:ext cx="2536031" cy="642938"/>
          </a:xfrm>
          <a:prstGeom prst="rect">
            <a:avLst/>
          </a:prstGeom>
        </p:spPr>
      </p:pic>
      <p:pic>
        <p:nvPicPr>
          <p:cNvPr id="9" name="图片 8"/>
          <p:cNvPicPr>
            <a:picLocks noChangeAspect="1"/>
          </p:cNvPicPr>
          <p:nvPr userDrawn="1"/>
        </p:nvPicPr>
        <p:blipFill>
          <a:blip r:embed="rId3"/>
          <a:stretch>
            <a:fillRect/>
          </a:stretch>
        </p:blipFill>
        <p:spPr>
          <a:xfrm>
            <a:off x="7844652" y="567690"/>
            <a:ext cx="807143" cy="37857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0FED363-27D3-4264-9D90-1B97276DDB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94E93E-8783-473F-9512-76B6C9C58C2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0FED363-27D3-4264-9D90-1B97276DDB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94E93E-8783-473F-9512-76B6C9C58C2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a:stretch>
            <a:fillRect/>
          </a:stretch>
        </p:blipFill>
        <p:spPr>
          <a:xfrm>
            <a:off x="0" y="998605"/>
            <a:ext cx="9144000" cy="5865962"/>
          </a:xfrm>
          <a:prstGeom prst="rect">
            <a:avLst/>
          </a:prstGeom>
        </p:spPr>
      </p:pic>
      <p:pic>
        <p:nvPicPr>
          <p:cNvPr id="10" name="图片 9"/>
          <p:cNvPicPr>
            <a:picLocks noChangeAspect="1"/>
          </p:cNvPicPr>
          <p:nvPr userDrawn="1"/>
        </p:nvPicPr>
        <p:blipFill>
          <a:blip r:embed="rId3"/>
          <a:stretch>
            <a:fillRect/>
          </a:stretch>
        </p:blipFill>
        <p:spPr>
          <a:xfrm>
            <a:off x="0" y="-6350"/>
            <a:ext cx="9144000" cy="1004957"/>
          </a:xfrm>
          <a:prstGeom prst="rect">
            <a:avLst/>
          </a:prstGeom>
        </p:spPr>
      </p:pic>
      <p:sp>
        <p:nvSpPr>
          <p:cNvPr id="2" name="标题 1"/>
          <p:cNvSpPr>
            <a:spLocks noGrp="1"/>
          </p:cNvSpPr>
          <p:nvPr>
            <p:ph type="title"/>
          </p:nvPr>
        </p:nvSpPr>
        <p:spPr>
          <a:xfrm>
            <a:off x="133350" y="62740"/>
            <a:ext cx="6572250" cy="866775"/>
          </a:xfrm>
        </p:spPr>
        <p:txBody>
          <a:bodyPr>
            <a:normAutofit/>
          </a:bodyPr>
          <a:lstStyle>
            <a:lvl1pPr>
              <a:defRPr sz="3200" baseline="0">
                <a:solidFill>
                  <a:schemeClr val="bg1"/>
                </a:solidFill>
                <a:latin typeface="Times New Roman" panose="02020603050405020304" pitchFamily="18" charset="0"/>
                <a:ea typeface="黑体" panose="02010609060101010101" pitchFamily="49" charset="-122"/>
              </a:defRPr>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628650" y="1455738"/>
            <a:ext cx="7886700" cy="4833938"/>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10FED363-27D3-4264-9D90-1B97276DDB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94E93E-8783-473F-9512-76B6C9C58C2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10FED363-27D3-4264-9D90-1B97276DDB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94E93E-8783-473F-9512-76B6C9C58C2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0FED363-27D3-4264-9D90-1B97276DDB3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94E93E-8783-473F-9512-76B6C9C58C2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0FED363-27D3-4264-9D90-1B97276DDB3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994E93E-8783-473F-9512-76B6C9C58C2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0FED363-27D3-4264-9D90-1B97276DDB3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994E93E-8783-473F-9512-76B6C9C58C2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FED363-27D3-4264-9D90-1B97276DDB3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994E93E-8783-473F-9512-76B6C9C58C2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0FED363-27D3-4264-9D90-1B97276DDB3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94E93E-8783-473F-9512-76B6C9C58C2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hasCustomPrompt="1"/>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0FED363-27D3-4264-9D90-1B97276DDB3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94E93E-8783-473F-9512-76B6C9C58C2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0FED363-27D3-4264-9D90-1B97276DDB3C}"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994E93E-8783-473F-9512-76B6C9C58C2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image" Target="../media/image13.jpeg"/><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0"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1065" y="1868351"/>
            <a:ext cx="8870534" cy="2387600"/>
          </a:xfrm>
        </p:spPr>
        <p:txBody>
          <a:bodyPr/>
          <a:lstStyle/>
          <a:p>
            <a:r>
              <a:rPr lang="zh-CN" altLang="en-US" dirty="0">
                <a:latin typeface="微软雅黑" panose="020B0503020204020204" charset="-122"/>
                <a:ea typeface="微软雅黑" panose="020B0503020204020204" charset="-122"/>
              </a:rPr>
              <a:t>访问者模式</a:t>
            </a:r>
            <a:endParaRPr lang="zh-CN" altLang="en-US" dirty="0">
              <a:latin typeface="微软雅黑" panose="020B0503020204020204" charset="-122"/>
              <a:ea typeface="微软雅黑" panose="020B0503020204020204" charset="-122"/>
            </a:endParaRPr>
          </a:p>
        </p:txBody>
      </p:sp>
      <p:sp>
        <p:nvSpPr>
          <p:cNvPr id="3" name="副标题 2"/>
          <p:cNvSpPr>
            <a:spLocks noGrp="1"/>
          </p:cNvSpPr>
          <p:nvPr>
            <p:ph type="subTitle" idx="1"/>
          </p:nvPr>
        </p:nvSpPr>
        <p:spPr>
          <a:xfrm>
            <a:off x="1142999" y="5064007"/>
            <a:ext cx="6858000" cy="1655762"/>
          </a:xfrm>
        </p:spPr>
        <p:txBody>
          <a:bodyPr/>
          <a:lstStyle/>
          <a:p>
            <a:r>
              <a:rPr lang="zh-CN" altLang="en-US" dirty="0">
                <a:latin typeface="微软雅黑" panose="020B0503020204020204" charset="-122"/>
                <a:ea typeface="微软雅黑" panose="020B0503020204020204" charset="-122"/>
                <a:cs typeface="微软雅黑" panose="020B0503020204020204" charset="-122"/>
              </a:rPr>
              <a:t>成都理工大学 信息科学与技术学院 赵赫威</a:t>
            </a:r>
            <a:endParaRPr lang="zh-CN" altLang="en-US" dirty="0">
              <a:latin typeface="微软雅黑" panose="020B0503020204020204" charset="-122"/>
              <a:ea typeface="微软雅黑" panose="020B0503020204020204" charset="-122"/>
              <a:cs typeface="微软雅黑" panose="020B0503020204020204" charset="-122"/>
            </a:endParaRPr>
          </a:p>
        </p:txBody>
      </p:sp>
      <p:cxnSp>
        <p:nvCxnSpPr>
          <p:cNvPr id="8" name="直接连接符 7"/>
          <p:cNvCxnSpPr/>
          <p:nvPr/>
        </p:nvCxnSpPr>
        <p:spPr>
          <a:xfrm>
            <a:off x="121065" y="5009721"/>
            <a:ext cx="8901867" cy="19083"/>
          </a:xfrm>
          <a:prstGeom prst="line">
            <a:avLst/>
          </a:prstGeom>
          <a:ln>
            <a:solidFill>
              <a:srgbClr val="5E0000"/>
            </a:solidFill>
          </a:ln>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endParaRPr lang="zh-CN" altLang="en-US" dirty="0"/>
          </a:p>
        </p:txBody>
      </p:sp>
      <p:sp>
        <p:nvSpPr>
          <p:cNvPr id="3" name="内容占位符 2"/>
          <p:cNvSpPr>
            <a:spLocks noGrp="1"/>
          </p:cNvSpPr>
          <p:nvPr>
            <p:ph idx="1"/>
          </p:nvPr>
        </p:nvSpPr>
        <p:spPr>
          <a:xfrm>
            <a:off x="457200" y="1600200"/>
            <a:ext cx="8229600" cy="3330575"/>
          </a:xfrm>
        </p:spPr>
        <p:txBody>
          <a:bodyPr>
            <a:normAutofit/>
          </a:bodyPr>
          <a:lstStyle/>
          <a:p>
            <a:pPr marL="342900" lvl="1" indent="0">
              <a:buNone/>
            </a:pPr>
            <a:r>
              <a:rPr lang="en-US" altLang="zh-CN" dirty="0">
                <a:latin typeface="微软雅黑" panose="020B0503020204020204" charset="-122"/>
                <a:ea typeface="微软雅黑" panose="020B0503020204020204" charset="-122"/>
                <a:cs typeface="微软雅黑" panose="020B0503020204020204" charset="-122"/>
              </a:rPr>
              <a:t>1. </a:t>
            </a:r>
            <a:r>
              <a:rPr lang="zh-CN" altLang="en-US" dirty="0">
                <a:latin typeface="微软雅黑" panose="020B0503020204020204" charset="-122"/>
                <a:ea typeface="微软雅黑" panose="020B0503020204020204" charset="-122"/>
                <a:cs typeface="微软雅黑" panose="020B0503020204020204" charset="-122"/>
              </a:rPr>
              <a:t>一个故事</a:t>
            </a:r>
            <a:endParaRPr lang="zh-CN" altLang="en-US" dirty="0">
              <a:latin typeface="微软雅黑" panose="020B0503020204020204" charset="-122"/>
              <a:ea typeface="微软雅黑" panose="020B0503020204020204" charset="-122"/>
              <a:cs typeface="微软雅黑" panose="020B0503020204020204" charset="-122"/>
            </a:endParaRPr>
          </a:p>
          <a:p>
            <a:pPr marL="342900" lvl="1" indent="0">
              <a:buNone/>
            </a:pPr>
            <a:r>
              <a:rPr lang="en-US" altLang="zh-CN" dirty="0">
                <a:latin typeface="微软雅黑" panose="020B0503020204020204" charset="-122"/>
                <a:ea typeface="微软雅黑" panose="020B0503020204020204" charset="-122"/>
                <a:cs typeface="微软雅黑" panose="020B0503020204020204" charset="-122"/>
              </a:rPr>
              <a:t>2. </a:t>
            </a:r>
            <a:r>
              <a:rPr lang="zh-CN" altLang="en-US" dirty="0">
                <a:latin typeface="微软雅黑" panose="020B0503020204020204" charset="-122"/>
                <a:ea typeface="微软雅黑" panose="020B0503020204020204" charset="-122"/>
                <a:cs typeface="微软雅黑" panose="020B0503020204020204" charset="-122"/>
              </a:rPr>
              <a:t>引入设计模式</a:t>
            </a:r>
            <a:endParaRPr lang="zh-CN" altLang="en-US" dirty="0">
              <a:latin typeface="微软雅黑" panose="020B0503020204020204" charset="-122"/>
              <a:ea typeface="微软雅黑" panose="020B0503020204020204" charset="-122"/>
              <a:cs typeface="微软雅黑" panose="020B0503020204020204" charset="-122"/>
            </a:endParaRPr>
          </a:p>
          <a:p>
            <a:pPr marL="342900" lvl="1" indent="0">
              <a:buNone/>
            </a:pPr>
            <a:r>
              <a:rPr lang="en-US" altLang="zh-CN" dirty="0">
                <a:latin typeface="微软雅黑" panose="020B0503020204020204" charset="-122"/>
                <a:ea typeface="微软雅黑" panose="020B0503020204020204" charset="-122"/>
                <a:cs typeface="微软雅黑" panose="020B0503020204020204" charset="-122"/>
              </a:rPr>
              <a:t>3. </a:t>
            </a:r>
            <a:r>
              <a:rPr lang="zh-CN" altLang="en-US" dirty="0">
                <a:latin typeface="微软雅黑" panose="020B0503020204020204" charset="-122"/>
                <a:ea typeface="微软雅黑" panose="020B0503020204020204" charset="-122"/>
                <a:cs typeface="微软雅黑" panose="020B0503020204020204" charset="-122"/>
              </a:rPr>
              <a:t>设计模式详解</a:t>
            </a:r>
            <a:endParaRPr lang="zh-CN" altLang="en-US" dirty="0">
              <a:latin typeface="微软雅黑" panose="020B0503020204020204" charset="-122"/>
              <a:ea typeface="微软雅黑" panose="020B0503020204020204" charset="-122"/>
              <a:cs typeface="微软雅黑" panose="020B0503020204020204" charset="-122"/>
            </a:endParaRPr>
          </a:p>
          <a:p>
            <a:pPr marL="342900" lvl="1" indent="0">
              <a:buNone/>
            </a:pPr>
            <a:r>
              <a:rPr lang="en-US" altLang="zh-CN" dirty="0">
                <a:latin typeface="微软雅黑" panose="020B0503020204020204" charset="-122"/>
                <a:ea typeface="微软雅黑" panose="020B0503020204020204" charset="-122"/>
                <a:cs typeface="微软雅黑" panose="020B0503020204020204" charset="-122"/>
              </a:rPr>
              <a:t>4. </a:t>
            </a:r>
            <a:r>
              <a:rPr lang="zh-CN" altLang="en-US" dirty="0">
                <a:latin typeface="微软雅黑" panose="020B0503020204020204" charset="-122"/>
                <a:ea typeface="微软雅黑" panose="020B0503020204020204" charset="-122"/>
                <a:cs typeface="微软雅黑" panose="020B0503020204020204" charset="-122"/>
              </a:rPr>
              <a:t>总结</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一个故事</a:t>
            </a:r>
            <a:endParaRPr lang="zh-CN" altLang="en-US" dirty="0"/>
          </a:p>
        </p:txBody>
      </p:sp>
      <p:pic>
        <p:nvPicPr>
          <p:cNvPr id="11" name="图片 10" descr="worker"/>
          <p:cNvPicPr>
            <a:picLocks noChangeAspect="1"/>
          </p:cNvPicPr>
          <p:nvPr/>
        </p:nvPicPr>
        <p:blipFill>
          <a:blip r:embed="rId1"/>
          <a:stretch>
            <a:fillRect/>
          </a:stretch>
        </p:blipFill>
        <p:spPr>
          <a:xfrm>
            <a:off x="133350" y="1958340"/>
            <a:ext cx="1323340" cy="1283335"/>
          </a:xfrm>
          <a:prstGeom prst="rect">
            <a:avLst/>
          </a:prstGeom>
          <a:effectLst>
            <a:outerShdw blurRad="50800" dist="38100" dir="2700000" algn="tl" rotWithShape="0">
              <a:prstClr val="black">
                <a:alpha val="40000"/>
              </a:prstClr>
            </a:outerShdw>
          </a:effectLst>
        </p:spPr>
      </p:pic>
      <p:pic>
        <p:nvPicPr>
          <p:cNvPr id="12" name="图片 11" descr="hammer"/>
          <p:cNvPicPr>
            <a:picLocks noChangeAspect="1"/>
          </p:cNvPicPr>
          <p:nvPr/>
        </p:nvPicPr>
        <p:blipFill>
          <a:blip r:embed="rId2"/>
          <a:stretch>
            <a:fillRect/>
          </a:stretch>
        </p:blipFill>
        <p:spPr>
          <a:xfrm>
            <a:off x="133350" y="4576445"/>
            <a:ext cx="1296670" cy="1353820"/>
          </a:xfrm>
          <a:prstGeom prst="rect">
            <a:avLst/>
          </a:prstGeom>
          <a:effectLst>
            <a:outerShdw blurRad="50800" dist="38100" dir="2700000" algn="tl" rotWithShape="0">
              <a:prstClr val="black">
                <a:alpha val="40000"/>
              </a:prstClr>
            </a:outerShdw>
          </a:effectLst>
        </p:spPr>
      </p:pic>
      <p:pic>
        <p:nvPicPr>
          <p:cNvPr id="13" name="图片 12" descr="工程师"/>
          <p:cNvPicPr>
            <a:picLocks noChangeAspect="1"/>
          </p:cNvPicPr>
          <p:nvPr/>
        </p:nvPicPr>
        <p:blipFill>
          <a:blip r:embed="rId3"/>
          <a:stretch>
            <a:fillRect/>
          </a:stretch>
        </p:blipFill>
        <p:spPr>
          <a:xfrm>
            <a:off x="2458720" y="1497330"/>
            <a:ext cx="930275" cy="998855"/>
          </a:xfrm>
          <a:prstGeom prst="rect">
            <a:avLst/>
          </a:prstGeom>
          <a:effectLst>
            <a:outerShdw blurRad="50800" dist="38100" dir="2700000" algn="tl" rotWithShape="0">
              <a:prstClr val="black">
                <a:alpha val="40000"/>
              </a:prstClr>
            </a:outerShdw>
          </a:effectLst>
        </p:spPr>
      </p:pic>
      <p:pic>
        <p:nvPicPr>
          <p:cNvPr id="14" name="图片 13" descr="普工"/>
          <p:cNvPicPr>
            <a:picLocks noChangeAspect="1"/>
          </p:cNvPicPr>
          <p:nvPr/>
        </p:nvPicPr>
        <p:blipFill>
          <a:blip r:embed="rId4"/>
          <a:stretch>
            <a:fillRect/>
          </a:stretch>
        </p:blipFill>
        <p:spPr>
          <a:xfrm>
            <a:off x="2518410" y="3064510"/>
            <a:ext cx="870585" cy="937260"/>
          </a:xfrm>
          <a:prstGeom prst="rect">
            <a:avLst/>
          </a:prstGeom>
          <a:effectLst>
            <a:outerShdw blurRad="50800" dist="38100" dir="2700000" algn="tl" rotWithShape="0">
              <a:prstClr val="black">
                <a:alpha val="40000"/>
              </a:prstClr>
            </a:outerShdw>
          </a:effectLst>
        </p:spPr>
      </p:pic>
      <p:pic>
        <p:nvPicPr>
          <p:cNvPr id="15" name="图片 14" descr="eh"/>
          <p:cNvPicPr>
            <a:picLocks noChangeAspect="1"/>
          </p:cNvPicPr>
          <p:nvPr/>
        </p:nvPicPr>
        <p:blipFill>
          <a:blip r:embed="rId5"/>
          <a:stretch>
            <a:fillRect/>
          </a:stretch>
        </p:blipFill>
        <p:spPr>
          <a:xfrm>
            <a:off x="2614930" y="4576445"/>
            <a:ext cx="859155" cy="758190"/>
          </a:xfrm>
          <a:prstGeom prst="rect">
            <a:avLst/>
          </a:prstGeom>
          <a:effectLst>
            <a:outerShdw blurRad="50800" dist="38100" dir="2700000" algn="tl" rotWithShape="0">
              <a:prstClr val="black">
                <a:alpha val="40000"/>
              </a:prstClr>
            </a:outerShdw>
          </a:effectLst>
        </p:spPr>
      </p:pic>
      <p:pic>
        <p:nvPicPr>
          <p:cNvPr id="16" name="图片 15" descr="wh"/>
          <p:cNvPicPr>
            <a:picLocks noChangeAspect="1"/>
          </p:cNvPicPr>
          <p:nvPr/>
        </p:nvPicPr>
        <p:blipFill>
          <a:blip r:embed="rId6"/>
          <a:stretch>
            <a:fillRect/>
          </a:stretch>
        </p:blipFill>
        <p:spPr>
          <a:xfrm>
            <a:off x="2646680" y="5930265"/>
            <a:ext cx="827405" cy="770890"/>
          </a:xfrm>
          <a:prstGeom prst="rect">
            <a:avLst/>
          </a:prstGeom>
          <a:effectLst>
            <a:outerShdw blurRad="50800" dist="38100" dir="2700000" algn="tl" rotWithShape="0">
              <a:prstClr val="black">
                <a:alpha val="40000"/>
              </a:prstClr>
            </a:outerShdw>
          </a:effectLst>
        </p:spPr>
      </p:pic>
      <p:pic>
        <p:nvPicPr>
          <p:cNvPr id="17" name="图片 16" descr="boss"/>
          <p:cNvPicPr>
            <a:picLocks noChangeAspect="1"/>
          </p:cNvPicPr>
          <p:nvPr/>
        </p:nvPicPr>
        <p:blipFill>
          <a:blip r:embed="rId7"/>
          <a:stretch>
            <a:fillRect/>
          </a:stretch>
        </p:blipFill>
        <p:spPr>
          <a:xfrm>
            <a:off x="7346950" y="1627505"/>
            <a:ext cx="1021080" cy="1437005"/>
          </a:xfrm>
          <a:prstGeom prst="rect">
            <a:avLst/>
          </a:prstGeom>
          <a:effectLst>
            <a:outerShdw blurRad="50800" dist="38100" dir="2700000" algn="tl" rotWithShape="0">
              <a:prstClr val="black">
                <a:alpha val="40000"/>
              </a:prstClr>
            </a:outerShdw>
          </a:effectLst>
        </p:spPr>
      </p:pic>
      <p:pic>
        <p:nvPicPr>
          <p:cNvPr id="18" name="图片 17" descr="仓库"/>
          <p:cNvPicPr>
            <a:picLocks noChangeAspect="1"/>
          </p:cNvPicPr>
          <p:nvPr/>
        </p:nvPicPr>
        <p:blipFill>
          <a:blip r:embed="rId8"/>
          <a:stretch>
            <a:fillRect/>
          </a:stretch>
        </p:blipFill>
        <p:spPr>
          <a:xfrm>
            <a:off x="6211570" y="2305050"/>
            <a:ext cx="1135380" cy="759460"/>
          </a:xfrm>
          <a:prstGeom prst="rect">
            <a:avLst/>
          </a:prstGeom>
          <a:effectLst>
            <a:outerShdw blurRad="50800" dist="38100" dir="2700000" algn="tl" rotWithShape="0">
              <a:prstClr val="black">
                <a:alpha val="40000"/>
              </a:prstClr>
            </a:outerShdw>
          </a:effectLst>
        </p:spPr>
      </p:pic>
      <p:pic>
        <p:nvPicPr>
          <p:cNvPr id="19" name="图片 18" descr="客户"/>
          <p:cNvPicPr>
            <a:picLocks noChangeAspect="1"/>
          </p:cNvPicPr>
          <p:nvPr/>
        </p:nvPicPr>
        <p:blipFill>
          <a:blip r:embed="rId9"/>
          <a:stretch>
            <a:fillRect/>
          </a:stretch>
        </p:blipFill>
        <p:spPr>
          <a:xfrm>
            <a:off x="7235825" y="5071110"/>
            <a:ext cx="1243330" cy="1191895"/>
          </a:xfrm>
          <a:prstGeom prst="rect">
            <a:avLst/>
          </a:prstGeom>
          <a:effectLst>
            <a:outerShdw blurRad="50800" dist="38100" dir="2700000" algn="tl" rotWithShape="0">
              <a:prstClr val="black">
                <a:alpha val="40000"/>
              </a:prstClr>
            </a:outerShdw>
          </a:effectLst>
        </p:spPr>
      </p:pic>
      <p:cxnSp>
        <p:nvCxnSpPr>
          <p:cNvPr id="23" name="直接箭头连接符 22"/>
          <p:cNvCxnSpPr>
            <a:endCxn id="12" idx="0"/>
          </p:cNvCxnSpPr>
          <p:nvPr/>
        </p:nvCxnSpPr>
        <p:spPr>
          <a:xfrm>
            <a:off x="762635" y="3353435"/>
            <a:ext cx="36000" cy="1223010"/>
          </a:xfrm>
          <a:prstGeom prst="straightConnector1">
            <a:avLst/>
          </a:prstGeom>
          <a:ln>
            <a:solidFill>
              <a:srgbClr val="00B050"/>
            </a:solidFill>
            <a:tailEnd type="arrow" w="med" len="med"/>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cxnSp>
        <p:nvCxnSpPr>
          <p:cNvPr id="27" name="直接箭头连接符 26"/>
          <p:cNvCxnSpPr/>
          <p:nvPr/>
        </p:nvCxnSpPr>
        <p:spPr>
          <a:xfrm flipH="1" flipV="1">
            <a:off x="7634605" y="3243580"/>
            <a:ext cx="11430" cy="2007235"/>
          </a:xfrm>
          <a:prstGeom prst="straightConnector1">
            <a:avLst/>
          </a:prstGeom>
          <a:ln>
            <a:solidFill>
              <a:schemeClr val="tx1"/>
            </a:solidFill>
            <a:tailEnd type="arrow" w="med" len="med"/>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cxnSp>
        <p:nvCxnSpPr>
          <p:cNvPr id="28" name="直接箭头连接符 27"/>
          <p:cNvCxnSpPr/>
          <p:nvPr/>
        </p:nvCxnSpPr>
        <p:spPr>
          <a:xfrm>
            <a:off x="1570990" y="5809615"/>
            <a:ext cx="887730" cy="327660"/>
          </a:xfrm>
          <a:prstGeom prst="straightConnector1">
            <a:avLst/>
          </a:prstGeom>
          <a:ln>
            <a:solidFill>
              <a:schemeClr val="accent1"/>
            </a:solidFill>
            <a:tailEnd type="arrow" w="med" len="med"/>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cxnSp>
        <p:nvCxnSpPr>
          <p:cNvPr id="29" name="直接箭头连接符 28"/>
          <p:cNvCxnSpPr/>
          <p:nvPr/>
        </p:nvCxnSpPr>
        <p:spPr>
          <a:xfrm flipV="1">
            <a:off x="1636395" y="4957445"/>
            <a:ext cx="814705" cy="512445"/>
          </a:xfrm>
          <a:prstGeom prst="straightConnector1">
            <a:avLst/>
          </a:prstGeom>
          <a:ln>
            <a:solidFill>
              <a:schemeClr val="accent1"/>
            </a:solidFill>
            <a:tailEnd type="arrow" w="med" len="med"/>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cxnSp>
        <p:nvCxnSpPr>
          <p:cNvPr id="30" name="直接箭头连接符 29"/>
          <p:cNvCxnSpPr/>
          <p:nvPr/>
        </p:nvCxnSpPr>
        <p:spPr>
          <a:xfrm>
            <a:off x="1636395" y="3032125"/>
            <a:ext cx="828040" cy="702310"/>
          </a:xfrm>
          <a:prstGeom prst="straightConnector1">
            <a:avLst/>
          </a:prstGeom>
          <a:ln>
            <a:solidFill>
              <a:schemeClr val="accent1"/>
            </a:solidFill>
            <a:tailEnd type="arrow" w="med" len="med"/>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cxnSp>
        <p:nvCxnSpPr>
          <p:cNvPr id="31" name="直接箭头连接符 30"/>
          <p:cNvCxnSpPr/>
          <p:nvPr/>
        </p:nvCxnSpPr>
        <p:spPr>
          <a:xfrm flipV="1">
            <a:off x="1582420" y="1988185"/>
            <a:ext cx="935990" cy="316865"/>
          </a:xfrm>
          <a:prstGeom prst="straightConnector1">
            <a:avLst/>
          </a:prstGeom>
          <a:ln>
            <a:solidFill>
              <a:schemeClr val="accent1"/>
            </a:solidFill>
            <a:tailEnd type="arrow" w="med" len="med"/>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cxnSp>
        <p:nvCxnSpPr>
          <p:cNvPr id="34" name="曲线连接符 33"/>
          <p:cNvCxnSpPr>
            <a:stCxn id="18" idx="2"/>
            <a:endCxn id="15" idx="3"/>
          </p:cNvCxnSpPr>
          <p:nvPr/>
        </p:nvCxnSpPr>
        <p:spPr>
          <a:xfrm rot="5400000">
            <a:off x="4180840" y="2357120"/>
            <a:ext cx="1891030" cy="3305175"/>
          </a:xfrm>
          <a:prstGeom prst="curvedConnector2">
            <a:avLst/>
          </a:prstGeom>
          <a:ln>
            <a:solidFill>
              <a:srgbClr val="FFC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5" name="曲线连接符 34"/>
          <p:cNvCxnSpPr>
            <a:stCxn id="18" idx="2"/>
            <a:endCxn id="16" idx="3"/>
          </p:cNvCxnSpPr>
          <p:nvPr/>
        </p:nvCxnSpPr>
        <p:spPr>
          <a:xfrm rot="5400000">
            <a:off x="3500755" y="3037205"/>
            <a:ext cx="3251200" cy="3305175"/>
          </a:xfrm>
          <a:prstGeom prst="curvedConnector2">
            <a:avLst/>
          </a:prstGeom>
          <a:ln>
            <a:solidFill>
              <a:srgbClr val="FFC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1694815" y="1812925"/>
            <a:ext cx="640080" cy="368300"/>
          </a:xfrm>
          <a:prstGeom prst="rect">
            <a:avLst/>
          </a:prstGeom>
          <a:noFill/>
          <a:effectLst>
            <a:outerShdw blurRad="50800" dist="38100" dir="2700000" algn="tl" rotWithShape="0">
              <a:prstClr val="black">
                <a:alpha val="40000"/>
              </a:prstClr>
            </a:outerShdw>
          </a:effectLst>
        </p:spPr>
        <p:txBody>
          <a:bodyPr wrap="square" rtlCol="0">
            <a:spAutoFit/>
          </a:bodyPr>
          <a:p>
            <a:r>
              <a:rPr lang="zh-CN" altLang="en-US">
                <a:latin typeface="微软雅黑" panose="020B0503020204020204" charset="-122"/>
                <a:ea typeface="微软雅黑" panose="020B0503020204020204" charset="-122"/>
              </a:rPr>
              <a:t>属于</a:t>
            </a:r>
            <a:endParaRPr lang="zh-CN" altLang="en-US">
              <a:latin typeface="微软雅黑" panose="020B0503020204020204" charset="-122"/>
              <a:ea typeface="微软雅黑" panose="020B0503020204020204" charset="-122"/>
            </a:endParaRPr>
          </a:p>
        </p:txBody>
      </p:sp>
      <p:sp>
        <p:nvSpPr>
          <p:cNvPr id="37" name="文本框 36"/>
          <p:cNvSpPr txBox="1"/>
          <p:nvPr/>
        </p:nvSpPr>
        <p:spPr>
          <a:xfrm>
            <a:off x="1694815" y="3199130"/>
            <a:ext cx="640080" cy="368300"/>
          </a:xfrm>
          <a:prstGeom prst="rect">
            <a:avLst/>
          </a:prstGeom>
          <a:noFill/>
          <a:effectLst>
            <a:outerShdw blurRad="50800" dist="38100" dir="2700000" algn="tl" rotWithShape="0">
              <a:prstClr val="black">
                <a:alpha val="40000"/>
              </a:prstClr>
            </a:outerShdw>
          </a:effectLst>
        </p:spPr>
        <p:txBody>
          <a:bodyPr wrap="square" rtlCol="0">
            <a:spAutoFit/>
          </a:bodyPr>
          <a:p>
            <a:r>
              <a:rPr lang="zh-CN" altLang="en-US">
                <a:latin typeface="微软雅黑" panose="020B0503020204020204" charset="-122"/>
                <a:ea typeface="微软雅黑" panose="020B0503020204020204" charset="-122"/>
              </a:rPr>
              <a:t>属于</a:t>
            </a:r>
            <a:endParaRPr lang="zh-CN" altLang="en-US">
              <a:latin typeface="微软雅黑" panose="020B0503020204020204" charset="-122"/>
              <a:ea typeface="微软雅黑" panose="020B0503020204020204" charset="-122"/>
            </a:endParaRPr>
          </a:p>
        </p:txBody>
      </p:sp>
      <p:sp>
        <p:nvSpPr>
          <p:cNvPr id="38" name="文本框 37"/>
          <p:cNvSpPr txBox="1"/>
          <p:nvPr/>
        </p:nvSpPr>
        <p:spPr>
          <a:xfrm>
            <a:off x="1723390" y="4955540"/>
            <a:ext cx="640080" cy="368300"/>
          </a:xfrm>
          <a:prstGeom prst="rect">
            <a:avLst/>
          </a:prstGeom>
          <a:noFill/>
          <a:effectLst>
            <a:outerShdw blurRad="50800" dist="38100" dir="2700000" algn="tl" rotWithShape="0">
              <a:prstClr val="black">
                <a:alpha val="40000"/>
              </a:prstClr>
            </a:outerShdw>
          </a:effectLst>
        </p:spPr>
        <p:txBody>
          <a:bodyPr wrap="square" rtlCol="0">
            <a:spAutoFit/>
          </a:bodyPr>
          <a:p>
            <a:r>
              <a:rPr lang="zh-CN" altLang="en-US">
                <a:latin typeface="微软雅黑" panose="020B0503020204020204" charset="-122"/>
                <a:ea typeface="微软雅黑" panose="020B0503020204020204" charset="-122"/>
              </a:rPr>
              <a:t>属于</a:t>
            </a:r>
            <a:endParaRPr lang="zh-CN" altLang="en-US">
              <a:latin typeface="微软雅黑" panose="020B0503020204020204" charset="-122"/>
              <a:ea typeface="微软雅黑" panose="020B0503020204020204" charset="-122"/>
            </a:endParaRPr>
          </a:p>
        </p:txBody>
      </p:sp>
      <p:sp>
        <p:nvSpPr>
          <p:cNvPr id="39" name="文本框 38"/>
          <p:cNvSpPr txBox="1"/>
          <p:nvPr/>
        </p:nvSpPr>
        <p:spPr>
          <a:xfrm>
            <a:off x="1723390" y="5768975"/>
            <a:ext cx="640080" cy="368300"/>
          </a:xfrm>
          <a:prstGeom prst="rect">
            <a:avLst/>
          </a:prstGeom>
          <a:noFill/>
          <a:effectLst>
            <a:outerShdw blurRad="50800" dist="38100" dir="2700000" algn="tl" rotWithShape="0">
              <a:prstClr val="black">
                <a:alpha val="40000"/>
              </a:prstClr>
            </a:outerShdw>
          </a:effectLst>
        </p:spPr>
        <p:txBody>
          <a:bodyPr wrap="square" rtlCol="0">
            <a:spAutoFit/>
          </a:bodyPr>
          <a:p>
            <a:r>
              <a:rPr lang="zh-CN" altLang="en-US">
                <a:latin typeface="微软雅黑" panose="020B0503020204020204" charset="-122"/>
                <a:ea typeface="微软雅黑" panose="020B0503020204020204" charset="-122"/>
              </a:rPr>
              <a:t>属于</a:t>
            </a:r>
            <a:endParaRPr lang="zh-CN" altLang="en-US">
              <a:latin typeface="微软雅黑" panose="020B0503020204020204" charset="-122"/>
              <a:ea typeface="微软雅黑" panose="020B0503020204020204" charset="-122"/>
            </a:endParaRPr>
          </a:p>
        </p:txBody>
      </p:sp>
      <p:sp>
        <p:nvSpPr>
          <p:cNvPr id="40" name="文本框 39"/>
          <p:cNvSpPr txBox="1"/>
          <p:nvPr/>
        </p:nvSpPr>
        <p:spPr>
          <a:xfrm>
            <a:off x="338455" y="3780790"/>
            <a:ext cx="883920" cy="368300"/>
          </a:xfrm>
          <a:prstGeom prst="rect">
            <a:avLst/>
          </a:prstGeom>
          <a:noFill/>
          <a:effectLst>
            <a:outerShdw blurRad="50800" dist="38100" dir="2700000" algn="tl" rotWithShape="0">
              <a:prstClr val="black">
                <a:alpha val="40000"/>
              </a:prstClr>
            </a:outerShdw>
          </a:effectLst>
        </p:spPr>
        <p:txBody>
          <a:bodyPr wrap="square" rtlCol="0">
            <a:spAutoFit/>
          </a:bodyPr>
          <a:p>
            <a:r>
              <a:rPr lang="zh-CN" altLang="en-US">
                <a:latin typeface="微软雅黑" panose="020B0503020204020204" charset="-122"/>
                <a:ea typeface="微软雅黑" panose="020B0503020204020204" charset="-122"/>
              </a:rPr>
              <a:t>操作</a:t>
            </a:r>
            <a:endParaRPr lang="zh-CN" altLang="en-US">
              <a:latin typeface="微软雅黑" panose="020B0503020204020204" charset="-122"/>
              <a:ea typeface="微软雅黑" panose="020B0503020204020204" charset="-122"/>
            </a:endParaRPr>
          </a:p>
        </p:txBody>
      </p:sp>
      <p:sp>
        <p:nvSpPr>
          <p:cNvPr id="41" name="文本框 40"/>
          <p:cNvSpPr txBox="1"/>
          <p:nvPr/>
        </p:nvSpPr>
        <p:spPr>
          <a:xfrm>
            <a:off x="4730115" y="4348480"/>
            <a:ext cx="1040765" cy="368300"/>
          </a:xfrm>
          <a:prstGeom prst="rect">
            <a:avLst/>
          </a:prstGeom>
          <a:noFill/>
          <a:effectLst>
            <a:outerShdw blurRad="50800" dist="38100" dir="2700000" algn="tl" rotWithShape="0">
              <a:prstClr val="black">
                <a:alpha val="40000"/>
              </a:prstClr>
            </a:outerShdw>
          </a:effectLst>
        </p:spPr>
        <p:txBody>
          <a:bodyPr wrap="square" rtlCol="0">
            <a:spAutoFit/>
          </a:bodyPr>
          <a:p>
            <a:r>
              <a:rPr lang="zh-CN" altLang="en-US">
                <a:latin typeface="微软雅黑" panose="020B0503020204020204" charset="-122"/>
                <a:ea typeface="微软雅黑" panose="020B0503020204020204" charset="-122"/>
              </a:rPr>
              <a:t>拥有</a:t>
            </a:r>
            <a:endParaRPr lang="zh-CN" altLang="en-US">
              <a:latin typeface="微软雅黑" panose="020B0503020204020204" charset="-122"/>
              <a:ea typeface="微软雅黑" panose="020B0503020204020204" charset="-122"/>
            </a:endParaRPr>
          </a:p>
        </p:txBody>
      </p:sp>
      <p:sp>
        <p:nvSpPr>
          <p:cNvPr id="42" name="文本框 41"/>
          <p:cNvSpPr txBox="1"/>
          <p:nvPr/>
        </p:nvSpPr>
        <p:spPr>
          <a:xfrm>
            <a:off x="4872355" y="5400675"/>
            <a:ext cx="1040765" cy="368300"/>
          </a:xfrm>
          <a:prstGeom prst="rect">
            <a:avLst/>
          </a:prstGeom>
          <a:noFill/>
          <a:effectLst>
            <a:outerShdw blurRad="50800" dist="38100" dir="2700000" algn="tl" rotWithShape="0">
              <a:prstClr val="black">
                <a:alpha val="40000"/>
              </a:prstClr>
            </a:outerShdw>
          </a:effectLst>
        </p:spPr>
        <p:txBody>
          <a:bodyPr wrap="square" rtlCol="0">
            <a:spAutoFit/>
          </a:bodyPr>
          <a:p>
            <a:r>
              <a:rPr lang="zh-CN" altLang="en-US">
                <a:latin typeface="微软雅黑" panose="020B0503020204020204" charset="-122"/>
                <a:ea typeface="微软雅黑" panose="020B0503020204020204" charset="-122"/>
              </a:rPr>
              <a:t>拥有</a:t>
            </a:r>
            <a:endParaRPr lang="zh-CN" altLang="en-US">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32" fill="hold" nodeType="clickEffect">
                                  <p:stCondLst>
                                    <p:cond delay="0"/>
                                  </p:stCondLst>
                                  <p:childTnLst>
                                    <p:set>
                                      <p:cBhvr>
                                        <p:cTn id="6" dur="500" fill="hold">
                                          <p:stCondLst>
                                            <p:cond delay="0"/>
                                          </p:stCondLst>
                                        </p:cTn>
                                        <p:tgtEl>
                                          <p:spTgt spid="11"/>
                                        </p:tgtEl>
                                        <p:attrNameLst>
                                          <p:attrName>style.visibility</p:attrName>
                                        </p:attrNameLst>
                                      </p:cBhvr>
                                      <p:to>
                                        <p:strVal val="visible"/>
                                      </p:to>
                                    </p:set>
                                    <p:animEffect transition="in" filter="plus(ou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0-#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fill="hold"/>
                                        <p:tgtEl>
                                          <p:spTgt spid="14"/>
                                        </p:tgtEl>
                                        <p:attrNameLst>
                                          <p:attrName>ppt_x</p:attrName>
                                        </p:attrNameLst>
                                      </p:cBhvr>
                                      <p:tavLst>
                                        <p:tav tm="0">
                                          <p:val>
                                            <p:strVal val="0-#ppt_w/2"/>
                                          </p:val>
                                        </p:tav>
                                        <p:tav tm="100000">
                                          <p:val>
                                            <p:strVal val="#ppt_x"/>
                                          </p:val>
                                        </p:tav>
                                      </p:tavLst>
                                    </p:anim>
                                    <p:anim calcmode="lin" valueType="num">
                                      <p:cBhvr additive="base">
                                        <p:cTn id="17"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additive="base">
                                        <p:cTn id="22" dur="500" fill="hold"/>
                                        <p:tgtEl>
                                          <p:spTgt spid="36"/>
                                        </p:tgtEl>
                                        <p:attrNameLst>
                                          <p:attrName>ppt_x</p:attrName>
                                        </p:attrNameLst>
                                      </p:cBhvr>
                                      <p:tavLst>
                                        <p:tav tm="0">
                                          <p:val>
                                            <p:strVal val="0-#ppt_w/2"/>
                                          </p:val>
                                        </p:tav>
                                        <p:tav tm="100000">
                                          <p:val>
                                            <p:strVal val="#ppt_x"/>
                                          </p:val>
                                        </p:tav>
                                      </p:tavLst>
                                    </p:anim>
                                    <p:anim calcmode="lin" valueType="num">
                                      <p:cBhvr additive="base">
                                        <p:cTn id="23" dur="500" fill="hold"/>
                                        <p:tgtEl>
                                          <p:spTgt spid="36"/>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fill="hold"/>
                                        <p:tgtEl>
                                          <p:spTgt spid="31"/>
                                        </p:tgtEl>
                                        <p:attrNameLst>
                                          <p:attrName>ppt_x</p:attrName>
                                        </p:attrNameLst>
                                      </p:cBhvr>
                                      <p:tavLst>
                                        <p:tav tm="0">
                                          <p:val>
                                            <p:strVal val="0-#ppt_w/2"/>
                                          </p:val>
                                        </p:tav>
                                        <p:tav tm="100000">
                                          <p:val>
                                            <p:strVal val="#ppt_x"/>
                                          </p:val>
                                        </p:tav>
                                      </p:tavLst>
                                    </p:anim>
                                    <p:anim calcmode="lin" valueType="num">
                                      <p:cBhvr additive="base">
                                        <p:cTn id="27" dur="500" fill="hold"/>
                                        <p:tgtEl>
                                          <p:spTgt spid="31"/>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37"/>
                                        </p:tgtEl>
                                        <p:attrNameLst>
                                          <p:attrName>style.visibility</p:attrName>
                                        </p:attrNameLst>
                                      </p:cBhvr>
                                      <p:to>
                                        <p:strVal val="visible"/>
                                      </p:to>
                                    </p:set>
                                    <p:anim calcmode="lin" valueType="num">
                                      <p:cBhvr additive="base">
                                        <p:cTn id="30" dur="500" fill="hold"/>
                                        <p:tgtEl>
                                          <p:spTgt spid="37"/>
                                        </p:tgtEl>
                                        <p:attrNameLst>
                                          <p:attrName>ppt_x</p:attrName>
                                        </p:attrNameLst>
                                      </p:cBhvr>
                                      <p:tavLst>
                                        <p:tav tm="0">
                                          <p:val>
                                            <p:strVal val="0-#ppt_w/2"/>
                                          </p:val>
                                        </p:tav>
                                        <p:tav tm="100000">
                                          <p:val>
                                            <p:strVal val="#ppt_x"/>
                                          </p:val>
                                        </p:tav>
                                      </p:tavLst>
                                    </p:anim>
                                    <p:anim calcmode="lin" valueType="num">
                                      <p:cBhvr additive="base">
                                        <p:cTn id="31" dur="500" fill="hold"/>
                                        <p:tgtEl>
                                          <p:spTgt spid="37"/>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3" presetClass="entr" presetSubtype="32" fill="hold" nodeType="clickEffect">
                                  <p:stCondLst>
                                    <p:cond delay="0"/>
                                  </p:stCondLst>
                                  <p:childTnLst>
                                    <p:set>
                                      <p:cBhvr>
                                        <p:cTn id="39" dur="500" fill="hold">
                                          <p:stCondLst>
                                            <p:cond delay="0"/>
                                          </p:stCondLst>
                                        </p:cTn>
                                        <p:tgtEl>
                                          <p:spTgt spid="12"/>
                                        </p:tgtEl>
                                        <p:attrNameLst>
                                          <p:attrName>style.visibility</p:attrName>
                                        </p:attrNameLst>
                                      </p:cBhvr>
                                      <p:to>
                                        <p:strVal val="visible"/>
                                      </p:to>
                                    </p:set>
                                    <p:animEffect transition="in" filter="plus(out)">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anim calcmode="lin" valueType="num">
                                      <p:cBhvr additive="base">
                                        <p:cTn id="55" dur="500" fill="hold"/>
                                        <p:tgtEl>
                                          <p:spTgt spid="38"/>
                                        </p:tgtEl>
                                        <p:attrNameLst>
                                          <p:attrName>ppt_x</p:attrName>
                                        </p:attrNameLst>
                                      </p:cBhvr>
                                      <p:tavLst>
                                        <p:tav tm="0">
                                          <p:val>
                                            <p:strVal val="#ppt_x"/>
                                          </p:val>
                                        </p:tav>
                                        <p:tav tm="100000">
                                          <p:val>
                                            <p:strVal val="#ppt_x"/>
                                          </p:val>
                                        </p:tav>
                                      </p:tavLst>
                                    </p:anim>
                                    <p:anim calcmode="lin" valueType="num">
                                      <p:cBhvr additive="base">
                                        <p:cTn id="56" dur="500" fill="hold"/>
                                        <p:tgtEl>
                                          <p:spTgt spid="38"/>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anim calcmode="lin" valueType="num">
                                      <p:cBhvr additive="base">
                                        <p:cTn id="59" dur="500" fill="hold"/>
                                        <p:tgtEl>
                                          <p:spTgt spid="29"/>
                                        </p:tgtEl>
                                        <p:attrNameLst>
                                          <p:attrName>ppt_x</p:attrName>
                                        </p:attrNameLst>
                                      </p:cBhvr>
                                      <p:tavLst>
                                        <p:tav tm="0">
                                          <p:val>
                                            <p:strVal val="#ppt_x"/>
                                          </p:val>
                                        </p:tav>
                                        <p:tav tm="100000">
                                          <p:val>
                                            <p:strVal val="#ppt_x"/>
                                          </p:val>
                                        </p:tav>
                                      </p:tavLst>
                                    </p:anim>
                                    <p:anim calcmode="lin" valueType="num">
                                      <p:cBhvr additive="base">
                                        <p:cTn id="60" dur="500" fill="hold"/>
                                        <p:tgtEl>
                                          <p:spTgt spid="29"/>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anim calcmode="lin" valueType="num">
                                      <p:cBhvr additive="base">
                                        <p:cTn id="63" dur="500" fill="hold"/>
                                        <p:tgtEl>
                                          <p:spTgt spid="39"/>
                                        </p:tgtEl>
                                        <p:attrNameLst>
                                          <p:attrName>ppt_x</p:attrName>
                                        </p:attrNameLst>
                                      </p:cBhvr>
                                      <p:tavLst>
                                        <p:tav tm="0">
                                          <p:val>
                                            <p:strVal val="#ppt_x"/>
                                          </p:val>
                                        </p:tav>
                                        <p:tav tm="100000">
                                          <p:val>
                                            <p:strVal val="#ppt_x"/>
                                          </p:val>
                                        </p:tav>
                                      </p:tavLst>
                                    </p:anim>
                                    <p:anim calcmode="lin" valueType="num">
                                      <p:cBhvr additive="base">
                                        <p:cTn id="64" dur="500" fill="hold"/>
                                        <p:tgtEl>
                                          <p:spTgt spid="39"/>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anim calcmode="lin" valueType="num">
                                      <p:cBhvr additive="base">
                                        <p:cTn id="67" dur="500" fill="hold"/>
                                        <p:tgtEl>
                                          <p:spTgt spid="28"/>
                                        </p:tgtEl>
                                        <p:attrNameLst>
                                          <p:attrName>ppt_x</p:attrName>
                                        </p:attrNameLst>
                                      </p:cBhvr>
                                      <p:tavLst>
                                        <p:tav tm="0">
                                          <p:val>
                                            <p:strVal val="#ppt_x"/>
                                          </p:val>
                                        </p:tav>
                                        <p:tav tm="100000">
                                          <p:val>
                                            <p:strVal val="#ppt_x"/>
                                          </p:val>
                                        </p:tav>
                                      </p:tavLst>
                                    </p:anim>
                                    <p:anim calcmode="lin" valueType="num">
                                      <p:cBhvr additive="base">
                                        <p:cTn id="6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0"/>
                                        </p:tgtEl>
                                        <p:attrNameLst>
                                          <p:attrName>style.visibility</p:attrName>
                                        </p:attrNameLst>
                                      </p:cBhvr>
                                      <p:to>
                                        <p:strVal val="visible"/>
                                      </p:to>
                                    </p:set>
                                    <p:anim calcmode="lin" valueType="num">
                                      <p:cBhvr additive="base">
                                        <p:cTn id="73" dur="500" fill="hold"/>
                                        <p:tgtEl>
                                          <p:spTgt spid="40"/>
                                        </p:tgtEl>
                                        <p:attrNameLst>
                                          <p:attrName>ppt_x</p:attrName>
                                        </p:attrNameLst>
                                      </p:cBhvr>
                                      <p:tavLst>
                                        <p:tav tm="0">
                                          <p:val>
                                            <p:strVal val="#ppt_x"/>
                                          </p:val>
                                        </p:tav>
                                        <p:tav tm="100000">
                                          <p:val>
                                            <p:strVal val="#ppt_x"/>
                                          </p:val>
                                        </p:tav>
                                      </p:tavLst>
                                    </p:anim>
                                    <p:anim calcmode="lin" valueType="num">
                                      <p:cBhvr additive="base">
                                        <p:cTn id="74" dur="500" fill="hold"/>
                                        <p:tgtEl>
                                          <p:spTgt spid="40"/>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500" fill="hold"/>
                                        <p:tgtEl>
                                          <p:spTgt spid="23"/>
                                        </p:tgtEl>
                                        <p:attrNameLst>
                                          <p:attrName>ppt_x</p:attrName>
                                        </p:attrNameLst>
                                      </p:cBhvr>
                                      <p:tavLst>
                                        <p:tav tm="0">
                                          <p:val>
                                            <p:strVal val="#ppt_x"/>
                                          </p:val>
                                        </p:tav>
                                        <p:tav tm="100000">
                                          <p:val>
                                            <p:strVal val="#ppt_x"/>
                                          </p:val>
                                        </p:tav>
                                      </p:tavLst>
                                    </p:anim>
                                    <p:anim calcmode="lin" valueType="num">
                                      <p:cBhvr additive="base">
                                        <p:cTn id="7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3" presetClass="entr" presetSubtype="16" fill="hold" nodeType="clickEffect">
                                  <p:stCondLst>
                                    <p:cond delay="0"/>
                                  </p:stCondLst>
                                  <p:childTnLst>
                                    <p:set>
                                      <p:cBhvr>
                                        <p:cTn id="82" dur="500" fill="hold">
                                          <p:stCondLst>
                                            <p:cond delay="0"/>
                                          </p:stCondLst>
                                        </p:cTn>
                                        <p:tgtEl>
                                          <p:spTgt spid="18"/>
                                        </p:tgtEl>
                                        <p:attrNameLst>
                                          <p:attrName>style.visibility</p:attrName>
                                        </p:attrNameLst>
                                      </p:cBhvr>
                                      <p:to>
                                        <p:strVal val="visible"/>
                                      </p:to>
                                    </p:set>
                                    <p:animEffect transition="in" filter="plus(in)">
                                      <p:cBhvr>
                                        <p:cTn id="83" dur="500"/>
                                        <p:tgtEl>
                                          <p:spTgt spid="18"/>
                                        </p:tgtEl>
                                      </p:cBhvr>
                                    </p:animEffect>
                                  </p:childTnLst>
                                </p:cTn>
                              </p:par>
                              <p:par>
                                <p:cTn id="84" presetID="13" presetClass="entr" presetSubtype="16" fill="hold" nodeType="withEffect">
                                  <p:stCondLst>
                                    <p:cond delay="0"/>
                                  </p:stCondLst>
                                  <p:childTnLst>
                                    <p:set>
                                      <p:cBhvr>
                                        <p:cTn id="85" dur="500" fill="hold">
                                          <p:stCondLst>
                                            <p:cond delay="0"/>
                                          </p:stCondLst>
                                        </p:cTn>
                                        <p:tgtEl>
                                          <p:spTgt spid="17"/>
                                        </p:tgtEl>
                                        <p:attrNameLst>
                                          <p:attrName>style.visibility</p:attrName>
                                        </p:attrNameLst>
                                      </p:cBhvr>
                                      <p:to>
                                        <p:strVal val="visible"/>
                                      </p:to>
                                    </p:set>
                                    <p:animEffect transition="in" filter="plus(in)">
                                      <p:cBhvr>
                                        <p:cTn id="86" dur="500"/>
                                        <p:tgtEl>
                                          <p:spTgt spid="17"/>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41"/>
                                        </p:tgtEl>
                                        <p:attrNameLst>
                                          <p:attrName>style.visibility</p:attrName>
                                        </p:attrNameLst>
                                      </p:cBhvr>
                                      <p:to>
                                        <p:strVal val="visible"/>
                                      </p:to>
                                    </p:set>
                                    <p:anim calcmode="lin" valueType="num">
                                      <p:cBhvr additive="base">
                                        <p:cTn id="91" dur="500" fill="hold"/>
                                        <p:tgtEl>
                                          <p:spTgt spid="41"/>
                                        </p:tgtEl>
                                        <p:attrNameLst>
                                          <p:attrName>ppt_x</p:attrName>
                                        </p:attrNameLst>
                                      </p:cBhvr>
                                      <p:tavLst>
                                        <p:tav tm="0">
                                          <p:val>
                                            <p:strVal val="#ppt_x"/>
                                          </p:val>
                                        </p:tav>
                                        <p:tav tm="100000">
                                          <p:val>
                                            <p:strVal val="#ppt_x"/>
                                          </p:val>
                                        </p:tav>
                                      </p:tavLst>
                                    </p:anim>
                                    <p:anim calcmode="lin" valueType="num">
                                      <p:cBhvr additive="base">
                                        <p:cTn id="92" dur="500" fill="hold"/>
                                        <p:tgtEl>
                                          <p:spTgt spid="41"/>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4"/>
                                        </p:tgtEl>
                                        <p:attrNameLst>
                                          <p:attrName>style.visibility</p:attrName>
                                        </p:attrNameLst>
                                      </p:cBhvr>
                                      <p:to>
                                        <p:strVal val="visible"/>
                                      </p:to>
                                    </p:set>
                                    <p:anim calcmode="lin" valueType="num">
                                      <p:cBhvr additive="base">
                                        <p:cTn id="95" dur="500" fill="hold"/>
                                        <p:tgtEl>
                                          <p:spTgt spid="34"/>
                                        </p:tgtEl>
                                        <p:attrNameLst>
                                          <p:attrName>ppt_x</p:attrName>
                                        </p:attrNameLst>
                                      </p:cBhvr>
                                      <p:tavLst>
                                        <p:tav tm="0">
                                          <p:val>
                                            <p:strVal val="#ppt_x"/>
                                          </p:val>
                                        </p:tav>
                                        <p:tav tm="100000">
                                          <p:val>
                                            <p:strVal val="#ppt_x"/>
                                          </p:val>
                                        </p:tav>
                                      </p:tavLst>
                                    </p:anim>
                                    <p:anim calcmode="lin" valueType="num">
                                      <p:cBhvr additive="base">
                                        <p:cTn id="96" dur="500" fill="hold"/>
                                        <p:tgtEl>
                                          <p:spTgt spid="34"/>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42"/>
                                        </p:tgtEl>
                                        <p:attrNameLst>
                                          <p:attrName>style.visibility</p:attrName>
                                        </p:attrNameLst>
                                      </p:cBhvr>
                                      <p:to>
                                        <p:strVal val="visible"/>
                                      </p:to>
                                    </p:set>
                                    <p:anim calcmode="lin" valueType="num">
                                      <p:cBhvr additive="base">
                                        <p:cTn id="99" dur="500" fill="hold"/>
                                        <p:tgtEl>
                                          <p:spTgt spid="42"/>
                                        </p:tgtEl>
                                        <p:attrNameLst>
                                          <p:attrName>ppt_x</p:attrName>
                                        </p:attrNameLst>
                                      </p:cBhvr>
                                      <p:tavLst>
                                        <p:tav tm="0">
                                          <p:val>
                                            <p:strVal val="#ppt_x"/>
                                          </p:val>
                                        </p:tav>
                                        <p:tav tm="100000">
                                          <p:val>
                                            <p:strVal val="#ppt_x"/>
                                          </p:val>
                                        </p:tav>
                                      </p:tavLst>
                                    </p:anim>
                                    <p:anim calcmode="lin" valueType="num">
                                      <p:cBhvr additive="base">
                                        <p:cTn id="100" dur="500" fill="hold"/>
                                        <p:tgtEl>
                                          <p:spTgt spid="42"/>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35"/>
                                        </p:tgtEl>
                                        <p:attrNameLst>
                                          <p:attrName>style.visibility</p:attrName>
                                        </p:attrNameLst>
                                      </p:cBhvr>
                                      <p:to>
                                        <p:strVal val="visible"/>
                                      </p:to>
                                    </p:set>
                                    <p:anim calcmode="lin" valueType="num">
                                      <p:cBhvr additive="base">
                                        <p:cTn id="103" dur="500" fill="hold"/>
                                        <p:tgtEl>
                                          <p:spTgt spid="35"/>
                                        </p:tgtEl>
                                        <p:attrNameLst>
                                          <p:attrName>ppt_x</p:attrName>
                                        </p:attrNameLst>
                                      </p:cBhvr>
                                      <p:tavLst>
                                        <p:tav tm="0">
                                          <p:val>
                                            <p:strVal val="#ppt_x"/>
                                          </p:val>
                                        </p:tav>
                                        <p:tav tm="100000">
                                          <p:val>
                                            <p:strVal val="#ppt_x"/>
                                          </p:val>
                                        </p:tav>
                                      </p:tavLst>
                                    </p:anim>
                                    <p:anim calcmode="lin" valueType="num">
                                      <p:cBhvr additive="base">
                                        <p:cTn id="10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19"/>
                                        </p:tgtEl>
                                        <p:attrNameLst>
                                          <p:attrName>style.visibility</p:attrName>
                                        </p:attrNameLst>
                                      </p:cBhvr>
                                      <p:to>
                                        <p:strVal val="visible"/>
                                      </p:to>
                                    </p:set>
                                    <p:animEffect transition="in" filter="wipe(down)">
                                      <p:cBhvr>
                                        <p:cTn id="109" dur="500"/>
                                        <p:tgtEl>
                                          <p:spTgt spid="19"/>
                                        </p:tgtEl>
                                      </p:cBhvr>
                                    </p:animEffect>
                                  </p:childTnLst>
                                </p:cTn>
                              </p:par>
                            </p:childTnLst>
                          </p:cTn>
                        </p:par>
                      </p:childTnLst>
                    </p:cTn>
                  </p:par>
                  <p:par>
                    <p:cTn id="110" fill="hold">
                      <p:stCondLst>
                        <p:cond delay="indefinite"/>
                      </p:stCondLst>
                      <p:childTnLst>
                        <p:par>
                          <p:cTn id="111" fill="hold">
                            <p:stCondLst>
                              <p:cond delay="0"/>
                            </p:stCondLst>
                            <p:childTnLst>
                              <p:par>
                                <p:cTn id="112" presetID="2" presetClass="entr" presetSubtype="2" fill="hold" nodeType="clickEffect">
                                  <p:stCondLst>
                                    <p:cond delay="0"/>
                                  </p:stCondLst>
                                  <p:childTnLst>
                                    <p:set>
                                      <p:cBhvr>
                                        <p:cTn id="113" dur="1" fill="hold">
                                          <p:stCondLst>
                                            <p:cond delay="0"/>
                                          </p:stCondLst>
                                        </p:cTn>
                                        <p:tgtEl>
                                          <p:spTgt spid="27"/>
                                        </p:tgtEl>
                                        <p:attrNameLst>
                                          <p:attrName>style.visibility</p:attrName>
                                        </p:attrNameLst>
                                      </p:cBhvr>
                                      <p:to>
                                        <p:strVal val="visible"/>
                                      </p:to>
                                    </p:set>
                                    <p:anim calcmode="lin" valueType="num">
                                      <p:cBhvr additive="base">
                                        <p:cTn id="114" dur="500" fill="hold"/>
                                        <p:tgtEl>
                                          <p:spTgt spid="27"/>
                                        </p:tgtEl>
                                        <p:attrNameLst>
                                          <p:attrName>ppt_x</p:attrName>
                                        </p:attrNameLst>
                                      </p:cBhvr>
                                      <p:tavLst>
                                        <p:tav tm="0">
                                          <p:val>
                                            <p:strVal val="1+#ppt_w/2"/>
                                          </p:val>
                                        </p:tav>
                                        <p:tav tm="100000">
                                          <p:val>
                                            <p:strVal val="#ppt_x"/>
                                          </p:val>
                                        </p:tav>
                                      </p:tavLst>
                                    </p:anim>
                                    <p:anim calcmode="lin" valueType="num">
                                      <p:cBhvr additive="base">
                                        <p:cTn id="115"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animBg="1"/>
      <p:bldP spid="4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charset="-122"/>
                <a:ea typeface="微软雅黑" panose="020B0503020204020204" charset="-122"/>
                <a:cs typeface="微软雅黑" panose="020B0503020204020204" charset="-122"/>
              </a:rPr>
              <a:t>1. </a:t>
            </a:r>
            <a:r>
              <a:rPr lang="zh-CN" altLang="en-US" dirty="0">
                <a:latin typeface="微软雅黑" panose="020B0503020204020204" charset="-122"/>
                <a:ea typeface="微软雅黑" panose="020B0503020204020204" charset="-122"/>
                <a:cs typeface="微软雅黑" panose="020B0503020204020204" charset="-122"/>
              </a:rPr>
              <a:t>一个故事</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807085" y="2287905"/>
            <a:ext cx="8070215" cy="1753235"/>
          </a:xfrm>
          <a:prstGeom prst="rect">
            <a:avLst/>
          </a:prstGeom>
          <a:noFill/>
        </p:spPr>
        <p:txBody>
          <a:bodyPr wrap="square" rtlCol="0">
            <a:spAutoFit/>
          </a:bodyPr>
          <a:p>
            <a:r>
              <a:rPr lang="en-US" altLang="zh-CN">
                <a:latin typeface="微软雅黑" panose="020B0503020204020204" charset="-122"/>
                <a:ea typeface="微软雅黑" panose="020B0503020204020204" charset="-122"/>
                <a:cs typeface="微软雅黑" panose="020B0503020204020204" charset="-122"/>
              </a:rPr>
              <a:t>* hammer</a:t>
            </a:r>
            <a:r>
              <a:rPr lang="zh-CN" altLang="en-US">
                <a:latin typeface="微软雅黑" panose="020B0503020204020204" charset="-122"/>
                <a:ea typeface="微软雅黑" panose="020B0503020204020204" charset="-122"/>
                <a:cs typeface="微软雅黑" panose="020B0503020204020204" charset="-122"/>
              </a:rPr>
              <a:t>类型 </a:t>
            </a:r>
            <a:r>
              <a:rPr lang="en-US" altLang="zh-CN">
                <a:latin typeface="微软雅黑" panose="020B0503020204020204" charset="-122"/>
                <a:ea typeface="微软雅黑" panose="020B0503020204020204" charset="-122"/>
                <a:cs typeface="微软雅黑" panose="020B0503020204020204" charset="-122"/>
              </a:rPr>
              <a:t>: </a:t>
            </a:r>
            <a:r>
              <a:rPr lang="zh-CN" altLang="en-US">
                <a:latin typeface="微软雅黑" panose="020B0503020204020204" charset="-122"/>
                <a:ea typeface="微软雅黑" panose="020B0503020204020204" charset="-122"/>
                <a:cs typeface="微软雅黑" panose="020B0503020204020204" charset="-122"/>
              </a:rPr>
              <a:t>电锤和木槌都属于该类型 </a:t>
            </a:r>
            <a:endParaRPr lang="zh-CN" altLang="en-US">
              <a:latin typeface="微软雅黑" panose="020B0503020204020204" charset="-122"/>
              <a:ea typeface="微软雅黑" panose="020B0503020204020204" charset="-122"/>
              <a:cs typeface="微软雅黑" panose="020B0503020204020204" charset="-122"/>
            </a:endParaRPr>
          </a:p>
          <a:p>
            <a:endParaRPr lang="en-US" altLang="zh-CN">
              <a:latin typeface="微软雅黑" panose="020B0503020204020204" charset="-122"/>
              <a:ea typeface="微软雅黑" panose="020B0503020204020204" charset="-122"/>
              <a:cs typeface="微软雅黑" panose="020B0503020204020204" charset="-122"/>
            </a:endParaRPr>
          </a:p>
          <a:p>
            <a:r>
              <a:rPr lang="en-US" altLang="zh-CN">
                <a:latin typeface="微软雅黑" panose="020B0503020204020204" charset="-122"/>
                <a:ea typeface="微软雅黑" panose="020B0503020204020204" charset="-122"/>
                <a:cs typeface="微软雅黑" panose="020B0503020204020204" charset="-122"/>
              </a:rPr>
              <a:t>* worker</a:t>
            </a:r>
            <a:r>
              <a:rPr lang="zh-CN" altLang="en-US">
                <a:latin typeface="微软雅黑" panose="020B0503020204020204" charset="-122"/>
                <a:ea typeface="微软雅黑" panose="020B0503020204020204" charset="-122"/>
                <a:cs typeface="微软雅黑" panose="020B0503020204020204" charset="-122"/>
              </a:rPr>
              <a:t>类型 </a:t>
            </a:r>
            <a:r>
              <a:rPr lang="en-US" altLang="zh-CN">
                <a:latin typeface="微软雅黑" panose="020B0503020204020204" charset="-122"/>
                <a:ea typeface="微软雅黑" panose="020B0503020204020204" charset="-122"/>
                <a:cs typeface="微软雅黑" panose="020B0503020204020204" charset="-122"/>
              </a:rPr>
              <a:t>: </a:t>
            </a:r>
            <a:r>
              <a:rPr lang="zh-CN" altLang="en-US">
                <a:latin typeface="微软雅黑" panose="020B0503020204020204" charset="-122"/>
                <a:ea typeface="微软雅黑" panose="020B0503020204020204" charset="-122"/>
                <a:cs typeface="微软雅黑" panose="020B0503020204020204" charset="-122"/>
              </a:rPr>
              <a:t>普通工人和工程师都属于该类型</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r>
              <a:rPr lang="en-US" altLang="zh-CN">
                <a:latin typeface="微软雅黑" panose="020B0503020204020204" charset="-122"/>
                <a:ea typeface="微软雅黑" panose="020B0503020204020204" charset="-122"/>
                <a:cs typeface="微软雅黑" panose="020B0503020204020204" charset="-122"/>
              </a:rPr>
              <a:t>* boss</a:t>
            </a:r>
            <a:r>
              <a:rPr lang="zh-CN" altLang="en-US">
                <a:latin typeface="微软雅黑" panose="020B0503020204020204" charset="-122"/>
                <a:ea typeface="微软雅黑" panose="020B0503020204020204" charset="-122"/>
                <a:cs typeface="微软雅黑" panose="020B0503020204020204" charset="-122"/>
              </a:rPr>
              <a:t>类型 </a:t>
            </a:r>
            <a:r>
              <a:rPr lang="en-US" altLang="zh-CN">
                <a:latin typeface="微软雅黑" panose="020B0503020204020204" charset="-122"/>
                <a:ea typeface="微软雅黑" panose="020B0503020204020204" charset="-122"/>
                <a:cs typeface="微软雅黑" panose="020B0503020204020204" charset="-122"/>
              </a:rPr>
              <a:t>: </a:t>
            </a:r>
            <a:r>
              <a:rPr lang="zh-CN" altLang="en-US">
                <a:latin typeface="微软雅黑" panose="020B0503020204020204" charset="-122"/>
                <a:ea typeface="微软雅黑" panose="020B0503020204020204" charset="-122"/>
                <a:cs typeface="微软雅黑" panose="020B0503020204020204" charset="-122"/>
              </a:rPr>
              <a:t>该类内部有一个字段</a:t>
            </a:r>
            <a:r>
              <a:rPr lang="en-US" altLang="zh-CN">
                <a:latin typeface="微软雅黑" panose="020B0503020204020204" charset="-122"/>
                <a:ea typeface="微软雅黑" panose="020B0503020204020204" charset="-122"/>
                <a:cs typeface="微软雅黑" panose="020B0503020204020204" charset="-122"/>
              </a:rPr>
              <a:t>, </a:t>
            </a:r>
            <a:r>
              <a:rPr lang="zh-CN" altLang="en-US">
                <a:latin typeface="微软雅黑" panose="020B0503020204020204" charset="-122"/>
                <a:ea typeface="微软雅黑" panose="020B0503020204020204" charset="-122"/>
                <a:cs typeface="微软雅黑" panose="020B0503020204020204" charset="-122"/>
              </a:rPr>
              <a:t>是</a:t>
            </a:r>
            <a:r>
              <a:rPr lang="en-US" altLang="zh-CN">
                <a:latin typeface="微软雅黑" panose="020B0503020204020204" charset="-122"/>
                <a:ea typeface="微软雅黑" panose="020B0503020204020204" charset="-122"/>
                <a:cs typeface="微软雅黑" panose="020B0503020204020204" charset="-122"/>
              </a:rPr>
              <a:t>hammer</a:t>
            </a:r>
            <a:r>
              <a:rPr lang="zh-CN" altLang="en-US">
                <a:latin typeface="微软雅黑" panose="020B0503020204020204" charset="-122"/>
                <a:ea typeface="微软雅黑" panose="020B0503020204020204" charset="-122"/>
                <a:cs typeface="微软雅黑" panose="020B0503020204020204" charset="-122"/>
              </a:rPr>
              <a:t>类的列表类型</a:t>
            </a:r>
            <a:r>
              <a:rPr lang="en-US" altLang="zh-CN">
                <a:latin typeface="微软雅黑" panose="020B0503020204020204" charset="-122"/>
                <a:ea typeface="微软雅黑" panose="020B0503020204020204" charset="-122"/>
                <a:cs typeface="微软雅黑" panose="020B0503020204020204" charset="-122"/>
              </a:rPr>
              <a:t>, </a:t>
            </a:r>
            <a:r>
              <a:rPr lang="zh-CN" altLang="en-US">
                <a:latin typeface="微软雅黑" panose="020B0503020204020204" charset="-122"/>
                <a:ea typeface="微软雅黑" panose="020B0503020204020204" charset="-122"/>
                <a:cs typeface="微软雅黑" panose="020B0503020204020204" charset="-122"/>
              </a:rPr>
              <a:t>我们称之为</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仓库</a:t>
            </a:r>
            <a:r>
              <a:rPr lang="en-US" altLang="zh-CN">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656590" y="1791970"/>
            <a:ext cx="3620135"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cs typeface="微软雅黑" panose="020B0503020204020204" charset="-122"/>
              </a:rPr>
              <a:t>这个故事中主要包含三个部分</a:t>
            </a:r>
            <a:r>
              <a:rPr lang="en-US" altLang="zh-CN">
                <a:latin typeface="微软雅黑" panose="020B0503020204020204" charset="-122"/>
                <a:ea typeface="微软雅黑" panose="020B0503020204020204" charset="-122"/>
                <a:cs typeface="微软雅黑" panose="020B0503020204020204" charset="-122"/>
              </a:rPr>
              <a:t>:</a:t>
            </a:r>
            <a:endParaRPr lang="en-US" altLang="zh-CN">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656590" y="4533900"/>
            <a:ext cx="8220710" cy="922020"/>
          </a:xfrm>
          <a:prstGeom prst="rect">
            <a:avLst/>
          </a:prstGeom>
          <a:noFill/>
        </p:spPr>
        <p:txBody>
          <a:bodyPr wrap="square" rtlCol="0">
            <a:spAutoFit/>
          </a:bodyPr>
          <a:p>
            <a:r>
              <a:rPr lang="zh-CN" altLang="en-US">
                <a:latin typeface="微软雅黑" panose="020B0503020204020204" charset="-122"/>
                <a:ea typeface="微软雅黑" panose="020B0503020204020204" charset="-122"/>
                <a:cs typeface="微软雅黑" panose="020B0503020204020204" charset="-122"/>
                <a:sym typeface="+mn-ea"/>
              </a:rPr>
              <a:t>场景 </a:t>
            </a:r>
            <a:r>
              <a:rPr lang="en-US" altLang="zh-CN">
                <a:latin typeface="微软雅黑" panose="020B0503020204020204" charset="-122"/>
                <a:ea typeface="微软雅黑" panose="020B0503020204020204" charset="-122"/>
                <a:cs typeface="微软雅黑" panose="020B0503020204020204" charset="-122"/>
                <a:sym typeface="+mn-ea"/>
              </a:rPr>
              <a:t>: </a:t>
            </a:r>
            <a:r>
              <a:rPr lang="zh-CN" altLang="en-US">
                <a:latin typeface="微软雅黑" panose="020B0503020204020204" charset="-122"/>
                <a:ea typeface="微软雅黑" panose="020B0503020204020204" charset="-122"/>
                <a:cs typeface="微软雅黑" panose="020B0503020204020204" charset="-122"/>
                <a:sym typeface="+mn-ea"/>
              </a:rPr>
              <a:t>顾客提出不同的需求</a:t>
            </a:r>
            <a:r>
              <a:rPr lang="en-US" altLang="zh-CN">
                <a:latin typeface="微软雅黑" panose="020B0503020204020204" charset="-122"/>
                <a:ea typeface="微软雅黑" panose="020B0503020204020204" charset="-122"/>
                <a:cs typeface="微软雅黑" panose="020B0503020204020204" charset="-122"/>
                <a:sym typeface="+mn-ea"/>
              </a:rPr>
              <a:t>, </a:t>
            </a:r>
            <a:r>
              <a:rPr lang="zh-CN" altLang="en-US">
                <a:latin typeface="微软雅黑" panose="020B0503020204020204" charset="-122"/>
                <a:ea typeface="微软雅黑" panose="020B0503020204020204" charset="-122"/>
                <a:cs typeface="微软雅黑" panose="020B0503020204020204" charset="-122"/>
                <a:sym typeface="+mn-ea"/>
              </a:rPr>
              <a:t>老板将自己 </a:t>
            </a:r>
            <a:r>
              <a:rPr lang="en-US" altLang="zh-CN">
                <a:latin typeface="微软雅黑" panose="020B0503020204020204" charset="-122"/>
                <a:ea typeface="微软雅黑" panose="020B0503020204020204" charset="-122"/>
                <a:cs typeface="微软雅黑" panose="020B0503020204020204" charset="-122"/>
                <a:sym typeface="+mn-ea"/>
              </a:rPr>
              <a:t>'</a:t>
            </a:r>
            <a:r>
              <a:rPr lang="zh-CN" altLang="en-US">
                <a:latin typeface="微软雅黑" panose="020B0503020204020204" charset="-122"/>
                <a:ea typeface="微软雅黑" panose="020B0503020204020204" charset="-122"/>
                <a:cs typeface="微软雅黑" panose="020B0503020204020204" charset="-122"/>
                <a:sym typeface="+mn-ea"/>
              </a:rPr>
              <a:t>仓库</a:t>
            </a:r>
            <a:r>
              <a:rPr lang="en-US" altLang="zh-CN">
                <a:latin typeface="微软雅黑" panose="020B0503020204020204" charset="-122"/>
                <a:ea typeface="微软雅黑" panose="020B0503020204020204" charset="-122"/>
                <a:cs typeface="微软雅黑" panose="020B0503020204020204" charset="-122"/>
                <a:sym typeface="+mn-ea"/>
              </a:rPr>
              <a:t>' </a:t>
            </a:r>
            <a:r>
              <a:rPr lang="zh-CN" altLang="en-US">
                <a:latin typeface="微软雅黑" panose="020B0503020204020204" charset="-122"/>
                <a:ea typeface="微软雅黑" panose="020B0503020204020204" charset="-122"/>
                <a:cs typeface="微软雅黑" panose="020B0503020204020204" charset="-122"/>
                <a:sym typeface="+mn-ea"/>
              </a:rPr>
              <a:t>的 </a:t>
            </a:r>
            <a:r>
              <a:rPr lang="en-US" altLang="zh-CN">
                <a:latin typeface="微软雅黑" panose="020B0503020204020204" charset="-122"/>
                <a:ea typeface="微软雅黑" panose="020B0503020204020204" charset="-122"/>
                <a:cs typeface="微软雅黑" panose="020B0503020204020204" charset="-122"/>
                <a:sym typeface="+mn-ea"/>
              </a:rPr>
              <a:t>hammer</a:t>
            </a:r>
            <a:r>
              <a:rPr lang="zh-CN" altLang="en-US">
                <a:latin typeface="微软雅黑" panose="020B0503020204020204" charset="-122"/>
                <a:ea typeface="微软雅黑" panose="020B0503020204020204" charset="-122"/>
                <a:cs typeface="微软雅黑" panose="020B0503020204020204" charset="-122"/>
                <a:sym typeface="+mn-ea"/>
              </a:rPr>
              <a:t> 分配给</a:t>
            </a:r>
            <a:r>
              <a:rPr lang="en-US" altLang="zh-CN">
                <a:latin typeface="微软雅黑" panose="020B0503020204020204" charset="-122"/>
                <a:ea typeface="微软雅黑" panose="020B0503020204020204" charset="-122"/>
                <a:cs typeface="微软雅黑" panose="020B0503020204020204" charset="-122"/>
                <a:sym typeface="+mn-ea"/>
              </a:rPr>
              <a:t>worker</a:t>
            </a:r>
            <a:r>
              <a:rPr lang="zh-CN" altLang="en-US">
                <a:latin typeface="微软雅黑" panose="020B0503020204020204" charset="-122"/>
                <a:ea typeface="微软雅黑" panose="020B0503020204020204" charset="-122"/>
                <a:cs typeface="微软雅黑" panose="020B0503020204020204" charset="-122"/>
                <a:sym typeface="+mn-ea"/>
              </a:rPr>
              <a:t>操作生产产品</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引入设计模式</a:t>
            </a:r>
            <a:endParaRPr lang="zh-CN" altLang="en-US" dirty="0"/>
          </a:p>
        </p:txBody>
      </p:sp>
      <p:sp>
        <p:nvSpPr>
          <p:cNvPr id="6" name="文本框 5"/>
          <p:cNvSpPr txBox="1"/>
          <p:nvPr/>
        </p:nvSpPr>
        <p:spPr>
          <a:xfrm>
            <a:off x="358775" y="1776095"/>
            <a:ext cx="8426450" cy="3692525"/>
          </a:xfrm>
          <a:prstGeom prst="rect">
            <a:avLst/>
          </a:prstGeom>
          <a:noFill/>
        </p:spPr>
        <p:txBody>
          <a:bodyPr wrap="square" rtlCol="0">
            <a:spAutoFit/>
          </a:bodyPr>
          <a:p>
            <a:r>
              <a:rPr lang="en-US" altLang="zh-CN"/>
              <a:t>	</a:t>
            </a:r>
            <a:r>
              <a:rPr lang="zh-CN" altLang="en-US">
                <a:latin typeface="微软雅黑" panose="020B0503020204020204" charset="-122"/>
                <a:ea typeface="微软雅黑" panose="020B0503020204020204" charset="-122"/>
                <a:cs typeface="微软雅黑" panose="020B0503020204020204" charset="-122"/>
              </a:rPr>
              <a:t>其实上述例子就是访问者设计模式的大概模型</a:t>
            </a:r>
            <a:r>
              <a:rPr lang="en-US" altLang="zh-CN">
                <a:latin typeface="微软雅黑" panose="020B0503020204020204" charset="-122"/>
                <a:ea typeface="微软雅黑" panose="020B0503020204020204" charset="-122"/>
                <a:cs typeface="微软雅黑" panose="020B0503020204020204" charset="-122"/>
              </a:rPr>
              <a:t>.</a:t>
            </a:r>
            <a:endParaRPr lang="en-US" altLang="zh-CN">
              <a:latin typeface="微软雅黑" panose="020B0503020204020204" charset="-122"/>
              <a:ea typeface="微软雅黑" panose="020B0503020204020204" charset="-122"/>
              <a:cs typeface="微软雅黑" panose="020B0503020204020204" charset="-122"/>
            </a:endParaRPr>
          </a:p>
          <a:p>
            <a:r>
              <a:rPr lang="en-US" altLang="zh-CN">
                <a:latin typeface="微软雅黑" panose="020B0503020204020204" charset="-122"/>
                <a:ea typeface="微软雅黑" panose="020B0503020204020204" charset="-122"/>
                <a:cs typeface="微软雅黑" panose="020B0503020204020204" charset="-122"/>
              </a:rPr>
              <a:t>	</a:t>
            </a:r>
            <a:endParaRPr lang="en-US" altLang="zh-CN">
              <a:latin typeface="微软雅黑" panose="020B0503020204020204" charset="-122"/>
              <a:ea typeface="微软雅黑" panose="020B0503020204020204" charset="-122"/>
              <a:cs typeface="微软雅黑" panose="020B0503020204020204" charset="-122"/>
            </a:endParaRPr>
          </a:p>
          <a:p>
            <a:r>
              <a:rPr lang="en-US" altLang="zh-CN">
                <a:latin typeface="微软雅黑" panose="020B0503020204020204" charset="-122"/>
                <a:ea typeface="微软雅黑" panose="020B0503020204020204" charset="-122"/>
                <a:cs typeface="微软雅黑" panose="020B0503020204020204" charset="-122"/>
              </a:rPr>
              <a:t>	</a:t>
            </a:r>
            <a:r>
              <a:rPr lang="zh-CN" altLang="en-US">
                <a:latin typeface="微软雅黑" panose="020B0503020204020204" charset="-122"/>
                <a:ea typeface="微软雅黑" panose="020B0503020204020204" charset="-122"/>
                <a:cs typeface="微软雅黑" panose="020B0503020204020204" charset="-122"/>
              </a:rPr>
              <a:t>我们可以将</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锤子</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理解为一个数据模型</a:t>
            </a:r>
            <a:r>
              <a:rPr lang="en-US" altLang="zh-CN">
                <a:latin typeface="微软雅黑" panose="020B0503020204020204" charset="-122"/>
                <a:ea typeface="微软雅黑" panose="020B0503020204020204" charset="-122"/>
                <a:cs typeface="微软雅黑" panose="020B0503020204020204" charset="-122"/>
              </a:rPr>
              <a:t>, </a:t>
            </a:r>
            <a:r>
              <a:rPr lang="zh-CN" altLang="en-US">
                <a:latin typeface="微软雅黑" panose="020B0503020204020204" charset="-122"/>
                <a:ea typeface="微软雅黑" panose="020B0503020204020204" charset="-122"/>
                <a:cs typeface="微软雅黑" panose="020B0503020204020204" charset="-122"/>
              </a:rPr>
              <a:t>它的内部只包含数据字段</a:t>
            </a:r>
            <a:r>
              <a:rPr lang="en-US" altLang="zh-CN">
                <a:latin typeface="微软雅黑" panose="020B0503020204020204" charset="-122"/>
                <a:ea typeface="微软雅黑" panose="020B0503020204020204" charset="-122"/>
                <a:cs typeface="微软雅黑" panose="020B0503020204020204" charset="-122"/>
              </a:rPr>
              <a:t>, </a:t>
            </a:r>
            <a:r>
              <a:rPr lang="zh-CN" altLang="en-US">
                <a:latin typeface="微软雅黑" panose="020B0503020204020204" charset="-122"/>
                <a:ea typeface="微软雅黑" panose="020B0503020204020204" charset="-122"/>
                <a:cs typeface="微软雅黑" panose="020B0503020204020204" charset="-122"/>
              </a:rPr>
              <a:t>同时</a:t>
            </a:r>
            <a:r>
              <a:rPr lang="en-US" altLang="zh-CN">
                <a:latin typeface="微软雅黑" panose="020B0503020204020204" charset="-122"/>
                <a:ea typeface="微软雅黑" panose="020B0503020204020204" charset="-122"/>
                <a:cs typeface="微软雅黑" panose="020B0503020204020204" charset="-122"/>
              </a:rPr>
              <a:t>, </a:t>
            </a:r>
            <a:r>
              <a:rPr lang="zh-CN" altLang="en-US">
                <a:latin typeface="微软雅黑" panose="020B0503020204020204" charset="-122"/>
                <a:ea typeface="微软雅黑" panose="020B0503020204020204" charset="-122"/>
                <a:cs typeface="微软雅黑" panose="020B0503020204020204" charset="-122"/>
              </a:rPr>
              <a:t>我们可以将</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工人</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理解为一个操作数据的</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访问者</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模型</a:t>
            </a:r>
            <a:r>
              <a:rPr lang="en-US" altLang="zh-CN">
                <a:latin typeface="微软雅黑" panose="020B0503020204020204" charset="-122"/>
                <a:ea typeface="微软雅黑" panose="020B0503020204020204" charset="-122"/>
                <a:cs typeface="微软雅黑" panose="020B0503020204020204" charset="-122"/>
              </a:rPr>
              <a:t>, </a:t>
            </a:r>
            <a:r>
              <a:rPr lang="zh-CN" altLang="en-US">
                <a:latin typeface="微软雅黑" panose="020B0503020204020204" charset="-122"/>
                <a:ea typeface="微软雅黑" panose="020B0503020204020204" charset="-122"/>
                <a:cs typeface="微软雅黑" panose="020B0503020204020204" charset="-122"/>
              </a:rPr>
              <a:t>它的内部包含了对</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锤子</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这种数据模型进行操作的方法</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最后</a:t>
            </a:r>
            <a:r>
              <a:rPr lang="en-US" altLang="zh-CN">
                <a:latin typeface="微软雅黑" panose="020B0503020204020204" charset="-122"/>
                <a:ea typeface="微软雅黑" panose="020B0503020204020204" charset="-122"/>
                <a:cs typeface="微软雅黑" panose="020B0503020204020204" charset="-122"/>
              </a:rPr>
              <a:t>, “boss”</a:t>
            </a:r>
            <a:r>
              <a:rPr lang="zh-CN" altLang="en-US">
                <a:latin typeface="微软雅黑" panose="020B0503020204020204" charset="-122"/>
                <a:ea typeface="微软雅黑" panose="020B0503020204020204" charset="-122"/>
                <a:cs typeface="微软雅黑" panose="020B0503020204020204" charset="-122"/>
              </a:rPr>
              <a:t>类就相当于一个中介人</a:t>
            </a:r>
            <a:r>
              <a:rPr lang="en-US" altLang="zh-CN">
                <a:latin typeface="微软雅黑" panose="020B0503020204020204" charset="-122"/>
                <a:ea typeface="微软雅黑" panose="020B0503020204020204" charset="-122"/>
                <a:cs typeface="微软雅黑" panose="020B0503020204020204" charset="-122"/>
              </a:rPr>
              <a:t>, </a:t>
            </a:r>
            <a:r>
              <a:rPr lang="zh-CN" altLang="en-US">
                <a:latin typeface="微软雅黑" panose="020B0503020204020204" charset="-122"/>
                <a:ea typeface="微软雅黑" panose="020B0503020204020204" charset="-122"/>
                <a:cs typeface="微软雅黑" panose="020B0503020204020204" charset="-122"/>
              </a:rPr>
              <a:t>将数据模型和访问者模型连接到一起</a:t>
            </a:r>
            <a:r>
              <a:rPr lang="en-US" altLang="zh-CN">
                <a:latin typeface="微软雅黑" panose="020B0503020204020204" charset="-122"/>
                <a:ea typeface="微软雅黑" panose="020B0503020204020204" charset="-122"/>
                <a:cs typeface="微软雅黑" panose="020B0503020204020204" charset="-122"/>
              </a:rPr>
              <a:t>.</a:t>
            </a:r>
            <a:endParaRPr lang="en-US" altLang="zh-CN">
              <a:latin typeface="微软雅黑" panose="020B0503020204020204" charset="-122"/>
              <a:ea typeface="微软雅黑" panose="020B0503020204020204" charset="-122"/>
              <a:cs typeface="微软雅黑" panose="020B0503020204020204" charset="-122"/>
            </a:endParaRPr>
          </a:p>
          <a:p>
            <a:endParaRPr lang="en-US" altLang="zh-CN">
              <a:latin typeface="微软雅黑" panose="020B0503020204020204" charset="-122"/>
              <a:ea typeface="微软雅黑" panose="020B0503020204020204" charset="-122"/>
              <a:cs typeface="微软雅黑" panose="020B0503020204020204" charset="-122"/>
            </a:endParaRPr>
          </a:p>
          <a:p>
            <a:r>
              <a:rPr lang="en-US" altLang="zh-CN">
                <a:latin typeface="微软雅黑" panose="020B0503020204020204" charset="-122"/>
                <a:ea typeface="微软雅黑" panose="020B0503020204020204" charset="-122"/>
                <a:cs typeface="微软雅黑" panose="020B0503020204020204" charset="-122"/>
              </a:rPr>
              <a:t>	</a:t>
            </a:r>
            <a:r>
              <a:rPr lang="zh-CN" altLang="en-US">
                <a:latin typeface="微软雅黑" panose="020B0503020204020204" charset="-122"/>
                <a:ea typeface="微软雅黑" panose="020B0503020204020204" charset="-122"/>
                <a:cs typeface="微软雅黑" panose="020B0503020204020204" charset="-122"/>
              </a:rPr>
              <a:t>其中</a:t>
            </a:r>
            <a:r>
              <a:rPr lang="en-US" altLang="zh-CN">
                <a:latin typeface="微软雅黑" panose="020B0503020204020204" charset="-122"/>
                <a:ea typeface="微软雅黑" panose="020B0503020204020204" charset="-122"/>
                <a:cs typeface="微软雅黑" panose="020B0503020204020204" charset="-122"/>
              </a:rPr>
              <a:t>, </a:t>
            </a:r>
            <a:r>
              <a:rPr lang="zh-CN" altLang="en-US">
                <a:latin typeface="微软雅黑" panose="020B0503020204020204" charset="-122"/>
                <a:ea typeface="微软雅黑" panose="020B0503020204020204" charset="-122"/>
                <a:cs typeface="微软雅黑" panose="020B0503020204020204" charset="-122"/>
              </a:rPr>
              <a:t>假设每种工人都会操作所有类型的锤子</a:t>
            </a:r>
            <a:r>
              <a:rPr lang="en-US" altLang="zh-CN">
                <a:latin typeface="微软雅黑" panose="020B0503020204020204" charset="-122"/>
                <a:ea typeface="微软雅黑" panose="020B0503020204020204" charset="-122"/>
                <a:cs typeface="微软雅黑" panose="020B0503020204020204" charset="-122"/>
              </a:rPr>
              <a:t>, </a:t>
            </a:r>
            <a:r>
              <a:rPr lang="zh-CN" altLang="en-US">
                <a:latin typeface="微软雅黑" panose="020B0503020204020204" charset="-122"/>
                <a:ea typeface="微软雅黑" panose="020B0503020204020204" charset="-122"/>
                <a:cs typeface="微软雅黑" panose="020B0503020204020204" charset="-122"/>
              </a:rPr>
              <a:t>且每种工人操作锤子的方法各不相同</a:t>
            </a:r>
            <a:r>
              <a:rPr lang="en-US" altLang="zh-CN">
                <a:latin typeface="微软雅黑" panose="020B0503020204020204" charset="-122"/>
                <a:ea typeface="微软雅黑" panose="020B0503020204020204" charset="-122"/>
                <a:cs typeface="微软雅黑" panose="020B0503020204020204" charset="-122"/>
              </a:rPr>
              <a:t>.</a:t>
            </a:r>
            <a:endParaRPr lang="en-US" altLang="zh-CN">
              <a:latin typeface="微软雅黑" panose="020B0503020204020204" charset="-122"/>
              <a:ea typeface="微软雅黑" panose="020B0503020204020204" charset="-122"/>
              <a:cs typeface="微软雅黑" panose="020B0503020204020204" charset="-122"/>
            </a:endParaRPr>
          </a:p>
          <a:p>
            <a:endParaRPr lang="en-US" altLang="zh-CN">
              <a:latin typeface="微软雅黑" panose="020B0503020204020204" charset="-122"/>
              <a:ea typeface="微软雅黑" panose="020B0503020204020204" charset="-122"/>
              <a:cs typeface="微软雅黑" panose="020B0503020204020204" charset="-122"/>
            </a:endParaRPr>
          </a:p>
          <a:p>
            <a:r>
              <a:rPr lang="en-US" altLang="zh-CN">
                <a:latin typeface="微软雅黑" panose="020B0503020204020204" charset="-122"/>
                <a:ea typeface="微软雅黑" panose="020B0503020204020204" charset="-122"/>
                <a:cs typeface="微软雅黑" panose="020B0503020204020204" charset="-122"/>
              </a:rPr>
              <a:t>	</a:t>
            </a:r>
            <a:r>
              <a:rPr lang="zh-CN" altLang="en-US">
                <a:latin typeface="微软雅黑" panose="020B0503020204020204" charset="-122"/>
                <a:ea typeface="微软雅黑" panose="020B0503020204020204" charset="-122"/>
                <a:cs typeface="微软雅黑" panose="020B0503020204020204" charset="-122"/>
              </a:rPr>
              <a:t>当顾客提出需求时</a:t>
            </a:r>
            <a:r>
              <a:rPr lang="en-US" altLang="zh-CN">
                <a:latin typeface="微软雅黑" panose="020B0503020204020204" charset="-122"/>
                <a:ea typeface="微软雅黑" panose="020B0503020204020204" charset="-122"/>
                <a:cs typeface="微软雅黑" panose="020B0503020204020204" charset="-122"/>
              </a:rPr>
              <a:t>, </a:t>
            </a:r>
            <a:r>
              <a:rPr lang="zh-CN" altLang="en-US">
                <a:latin typeface="微软雅黑" panose="020B0503020204020204" charset="-122"/>
                <a:ea typeface="微软雅黑" panose="020B0503020204020204" charset="-122"/>
                <a:cs typeface="微软雅黑" panose="020B0503020204020204" charset="-122"/>
              </a:rPr>
              <a:t>只需要老板根据不同的需求将不同的</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锤子</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分配给不同类型的</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工人</a:t>
            </a:r>
            <a:r>
              <a:rPr lang="en-US" altLang="zh-CN">
                <a:latin typeface="微软雅黑" panose="020B0503020204020204" charset="-122"/>
                <a:ea typeface="微软雅黑" panose="020B0503020204020204" charset="-122"/>
                <a:cs typeface="微软雅黑" panose="020B0503020204020204" charset="-122"/>
              </a:rPr>
              <a:t>”, </a:t>
            </a:r>
            <a:r>
              <a:rPr lang="zh-CN" altLang="en-US">
                <a:latin typeface="微软雅黑" panose="020B0503020204020204" charset="-122"/>
                <a:ea typeface="微软雅黑" panose="020B0503020204020204" charset="-122"/>
                <a:cs typeface="微软雅黑" panose="020B0503020204020204" charset="-122"/>
              </a:rPr>
              <a:t>就可灵活地实现不同的对锤子的操作</a:t>
            </a:r>
            <a:r>
              <a:rPr lang="en-US" altLang="zh-CN">
                <a:latin typeface="微软雅黑" panose="020B0503020204020204" charset="-122"/>
                <a:ea typeface="微软雅黑" panose="020B0503020204020204" charset="-122"/>
                <a:cs typeface="微软雅黑" panose="020B0503020204020204" charset="-122"/>
              </a:rPr>
              <a:t>.</a:t>
            </a:r>
            <a:endParaRPr lang="en-US" altLang="zh-CN">
              <a:latin typeface="微软雅黑" panose="020B0503020204020204" charset="-122"/>
              <a:ea typeface="微软雅黑" panose="020B0503020204020204" charset="-122"/>
              <a:cs typeface="微软雅黑" panose="020B0503020204020204" charset="-122"/>
            </a:endParaRPr>
          </a:p>
          <a:p>
            <a:endParaRPr lang="en-US" altLang="zh-CN">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引入设计模式</a:t>
            </a:r>
            <a:endParaRPr lang="zh-CN" altLang="en-US" dirty="0"/>
          </a:p>
        </p:txBody>
      </p:sp>
      <p:sp>
        <p:nvSpPr>
          <p:cNvPr id="6" name="文本框 5"/>
          <p:cNvSpPr txBox="1"/>
          <p:nvPr/>
        </p:nvSpPr>
        <p:spPr>
          <a:xfrm>
            <a:off x="358775" y="2816225"/>
            <a:ext cx="8426450" cy="1753235"/>
          </a:xfrm>
          <a:prstGeom prst="rect">
            <a:avLst/>
          </a:prstGeom>
          <a:noFill/>
        </p:spPr>
        <p:txBody>
          <a:bodyPr wrap="square" rtlCol="0">
            <a:spAutoFit/>
          </a:bodyPr>
          <a:p>
            <a:pPr fontAlgn="auto">
              <a:lnSpc>
                <a:spcPct val="150000"/>
              </a:lnSpc>
            </a:pPr>
            <a:r>
              <a:rPr lang="en-US" altLang="zh-CN"/>
              <a:t>	</a:t>
            </a:r>
            <a:r>
              <a:rPr lang="zh-CN" altLang="en-US">
                <a:latin typeface="微软雅黑" panose="020B0503020204020204" charset="-122"/>
                <a:ea typeface="微软雅黑" panose="020B0503020204020204" charset="-122"/>
                <a:cs typeface="微软雅黑" panose="020B0503020204020204" charset="-122"/>
              </a:rPr>
              <a:t>我们可以看到</a:t>
            </a:r>
            <a:r>
              <a:rPr lang="en-US" altLang="zh-CN">
                <a:latin typeface="微软雅黑" panose="020B0503020204020204" charset="-122"/>
                <a:ea typeface="微软雅黑" panose="020B0503020204020204" charset="-122"/>
                <a:cs typeface="微软雅黑" panose="020B0503020204020204" charset="-122"/>
              </a:rPr>
              <a:t>, </a:t>
            </a:r>
            <a:r>
              <a:rPr lang="zh-CN" altLang="en-US">
                <a:latin typeface="微软雅黑" panose="020B0503020204020204" charset="-122"/>
                <a:ea typeface="微软雅黑" panose="020B0503020204020204" charset="-122"/>
                <a:cs typeface="微软雅黑" panose="020B0503020204020204" charset="-122"/>
              </a:rPr>
              <a:t>在这种设计模式中</a:t>
            </a:r>
            <a:r>
              <a:rPr lang="en-US" altLang="zh-CN">
                <a:latin typeface="微软雅黑" panose="020B0503020204020204" charset="-122"/>
                <a:ea typeface="微软雅黑" panose="020B0503020204020204" charset="-122"/>
                <a:cs typeface="微软雅黑" panose="020B0503020204020204" charset="-122"/>
              </a:rPr>
              <a:t>, </a:t>
            </a:r>
            <a:r>
              <a:rPr lang="zh-CN" altLang="en-US">
                <a:latin typeface="微软雅黑" panose="020B0503020204020204" charset="-122"/>
                <a:ea typeface="微软雅黑" panose="020B0503020204020204" charset="-122"/>
                <a:cs typeface="微软雅黑" panose="020B0503020204020204" charset="-122"/>
              </a:rPr>
              <a:t>数据</a:t>
            </a:r>
            <a:r>
              <a:rPr lang="en-US" altLang="zh-CN">
                <a:latin typeface="微软雅黑" panose="020B0503020204020204" charset="-122"/>
                <a:ea typeface="微软雅黑" panose="020B0503020204020204" charset="-122"/>
                <a:cs typeface="微软雅黑" panose="020B0503020204020204" charset="-122"/>
              </a:rPr>
              <a:t>(hammer) </a:t>
            </a:r>
            <a:r>
              <a:rPr lang="zh-CN" altLang="en-US">
                <a:latin typeface="微软雅黑" panose="020B0503020204020204" charset="-122"/>
                <a:ea typeface="微软雅黑" panose="020B0503020204020204" charset="-122"/>
                <a:cs typeface="微软雅黑" panose="020B0503020204020204" charset="-122"/>
              </a:rPr>
              <a:t>和 访问者</a:t>
            </a:r>
            <a:r>
              <a:rPr lang="en-US" altLang="zh-CN">
                <a:latin typeface="微软雅黑" panose="020B0503020204020204" charset="-122"/>
                <a:ea typeface="微软雅黑" panose="020B0503020204020204" charset="-122"/>
                <a:cs typeface="微软雅黑" panose="020B0503020204020204" charset="-122"/>
              </a:rPr>
              <a:t>(worker) </a:t>
            </a:r>
            <a:r>
              <a:rPr lang="zh-CN" altLang="en-US">
                <a:latin typeface="微软雅黑" panose="020B0503020204020204" charset="-122"/>
                <a:ea typeface="微软雅黑" panose="020B0503020204020204" charset="-122"/>
                <a:cs typeface="微软雅黑" panose="020B0503020204020204" charset="-122"/>
              </a:rPr>
              <a:t>被分开定义 </a:t>
            </a:r>
            <a:r>
              <a:rPr lang="en-US" altLang="zh-CN">
                <a:latin typeface="微软雅黑" panose="020B0503020204020204" charset="-122"/>
                <a:ea typeface="微软雅黑" panose="020B0503020204020204" charset="-122"/>
                <a:cs typeface="微软雅黑" panose="020B0503020204020204" charset="-122"/>
              </a:rPr>
              <a:t>, </a:t>
            </a:r>
            <a:r>
              <a:rPr lang="zh-CN" altLang="en-US">
                <a:latin typeface="微软雅黑" panose="020B0503020204020204" charset="-122"/>
                <a:ea typeface="微软雅黑" panose="020B0503020204020204" charset="-122"/>
                <a:cs typeface="微软雅黑" panose="020B0503020204020204" charset="-122"/>
              </a:rPr>
              <a:t>然后由一个中介人</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老板</a:t>
            </a:r>
            <a:r>
              <a:rPr lang="en-US" altLang="zh-CN">
                <a:latin typeface="微软雅黑" panose="020B0503020204020204" charset="-122"/>
                <a:ea typeface="微软雅黑" panose="020B0503020204020204" charset="-122"/>
                <a:cs typeface="微软雅黑" panose="020B0503020204020204" charset="-122"/>
              </a:rPr>
              <a:t>) </a:t>
            </a:r>
            <a:r>
              <a:rPr lang="zh-CN" altLang="en-US">
                <a:latin typeface="微软雅黑" panose="020B0503020204020204" charset="-122"/>
                <a:ea typeface="微软雅黑" panose="020B0503020204020204" charset="-122"/>
                <a:cs typeface="微软雅黑" panose="020B0503020204020204" charset="-122"/>
              </a:rPr>
              <a:t>将他们联系起来</a:t>
            </a:r>
            <a:r>
              <a:rPr lang="en-US" altLang="zh-CN">
                <a:latin typeface="微软雅黑" panose="020B0503020204020204" charset="-122"/>
                <a:ea typeface="微软雅黑" panose="020B0503020204020204" charset="-122"/>
                <a:cs typeface="微软雅黑" panose="020B0503020204020204" charset="-122"/>
              </a:rPr>
              <a:t>, </a:t>
            </a:r>
            <a:r>
              <a:rPr lang="zh-CN" altLang="en-US">
                <a:latin typeface="微软雅黑" panose="020B0503020204020204" charset="-122"/>
                <a:ea typeface="微软雅黑" panose="020B0503020204020204" charset="-122"/>
                <a:cs typeface="微软雅黑" panose="020B0503020204020204" charset="-122"/>
              </a:rPr>
              <a:t>我们可以通过中介人维护数据</a:t>
            </a:r>
            <a:r>
              <a:rPr lang="zh-CN" altLang="en-US">
                <a:latin typeface="微软雅黑" panose="020B0503020204020204" charset="-122"/>
                <a:ea typeface="微软雅黑" panose="020B0503020204020204" charset="-122"/>
                <a:cs typeface="微软雅黑" panose="020B0503020204020204" charset="-122"/>
              </a:rPr>
              <a:t>模型</a:t>
            </a:r>
            <a:r>
              <a:rPr lang="en-US" altLang="zh-CN">
                <a:latin typeface="微软雅黑" panose="020B0503020204020204" charset="-122"/>
                <a:ea typeface="微软雅黑" panose="020B0503020204020204" charset="-122"/>
                <a:cs typeface="微软雅黑" panose="020B0503020204020204" charset="-122"/>
              </a:rPr>
              <a:t>, </a:t>
            </a:r>
            <a:r>
              <a:rPr lang="zh-CN" altLang="en-US">
                <a:latin typeface="微软雅黑" panose="020B0503020204020204" charset="-122"/>
                <a:ea typeface="微软雅黑" panose="020B0503020204020204" charset="-122"/>
                <a:cs typeface="微软雅黑" panose="020B0503020204020204" charset="-122"/>
              </a:rPr>
              <a:t>并由其将数据模型分配给不同的访问者处理</a:t>
            </a:r>
            <a:r>
              <a:rPr lang="en-US" altLang="zh-CN">
                <a:latin typeface="微软雅黑" panose="020B0503020204020204" charset="-122"/>
                <a:ea typeface="微软雅黑" panose="020B0503020204020204" charset="-122"/>
                <a:cs typeface="微软雅黑" panose="020B0503020204020204" charset="-122"/>
              </a:rPr>
              <a:t>, </a:t>
            </a:r>
            <a:r>
              <a:rPr lang="zh-CN" altLang="en-US">
                <a:latin typeface="微软雅黑" panose="020B0503020204020204" charset="-122"/>
                <a:ea typeface="微软雅黑" panose="020B0503020204020204" charset="-122"/>
                <a:cs typeface="微软雅黑" panose="020B0503020204020204" charset="-122"/>
              </a:rPr>
              <a:t>这种运营模式就被称为</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访问者模式</a:t>
            </a:r>
            <a:r>
              <a:rPr lang="en-US" altLang="zh-CN">
                <a:latin typeface="微软雅黑" panose="020B0503020204020204" charset="-122"/>
                <a:ea typeface="微软雅黑" panose="020B0503020204020204" charset="-122"/>
                <a:cs typeface="微软雅黑" panose="020B0503020204020204" charset="-122"/>
              </a:rPr>
              <a:t>”</a:t>
            </a:r>
            <a:endParaRPr lang="en-US" altLang="zh-CN">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设计模式详解</a:t>
            </a:r>
            <a:endParaRPr lang="zh-CN" altLang="en-US" dirty="0"/>
          </a:p>
        </p:txBody>
      </p:sp>
      <p:sp>
        <p:nvSpPr>
          <p:cNvPr id="3" name="文本框 2"/>
          <p:cNvSpPr txBox="1"/>
          <p:nvPr/>
        </p:nvSpPr>
        <p:spPr>
          <a:xfrm>
            <a:off x="836295" y="3486785"/>
            <a:ext cx="7471410" cy="368300"/>
          </a:xfrm>
          <a:prstGeom prst="rect">
            <a:avLst/>
          </a:prstGeom>
          <a:noFill/>
        </p:spPr>
        <p:txBody>
          <a:bodyPr wrap="square" rtlCol="0">
            <a:spAutoFit/>
          </a:bodyPr>
          <a:p>
            <a:r>
              <a:rPr lang="en-US" altLang="zh-CN">
                <a:solidFill>
                  <a:schemeClr val="tx1"/>
                </a:solidFill>
                <a:uFillTx/>
                <a:ea typeface="微软雅黑" panose="020B0503020204020204" charset="-122"/>
              </a:rPr>
              <a:t>	</a:t>
            </a:r>
            <a:r>
              <a:rPr lang="zh-CN" altLang="en-US">
                <a:solidFill>
                  <a:schemeClr val="tx1"/>
                </a:solidFill>
                <a:uFillTx/>
                <a:ea typeface="微软雅黑" panose="020B0503020204020204" charset="-122"/>
              </a:rPr>
              <a:t>这一部分通过</a:t>
            </a:r>
            <a:r>
              <a:rPr lang="en-US" altLang="zh-CN">
                <a:solidFill>
                  <a:schemeClr val="tx1"/>
                </a:solidFill>
                <a:uFillTx/>
                <a:latin typeface="Microsoft Sans Serif" panose="020B0604020202020204" charset="0"/>
                <a:ea typeface="微软雅黑" panose="020B0503020204020204" charset="-122"/>
              </a:rPr>
              <a:t>UML</a:t>
            </a:r>
            <a:r>
              <a:rPr lang="zh-CN" altLang="en-US">
                <a:solidFill>
                  <a:schemeClr val="tx1"/>
                </a:solidFill>
                <a:uFillTx/>
                <a:ea typeface="微软雅黑" panose="020B0503020204020204" charset="-122"/>
              </a:rPr>
              <a:t>图以及具体的代码实现讲解来进行</a:t>
            </a:r>
            <a:endParaRPr lang="zh-CN" altLang="en-US">
              <a:solidFill>
                <a:schemeClr val="tx1"/>
              </a:solidFill>
              <a:uFillTx/>
              <a:ea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4. </a:t>
            </a:r>
            <a:r>
              <a:rPr lang="zh-CN" altLang="en-US" dirty="0"/>
              <a:t>总结</a:t>
            </a:r>
            <a:endParaRPr lang="zh-CN" altLang="en-US" dirty="0"/>
          </a:p>
        </p:txBody>
      </p:sp>
      <p:sp>
        <p:nvSpPr>
          <p:cNvPr id="3" name="文本框 2"/>
          <p:cNvSpPr txBox="1"/>
          <p:nvPr/>
        </p:nvSpPr>
        <p:spPr>
          <a:xfrm>
            <a:off x="694690" y="1804670"/>
            <a:ext cx="7471410" cy="4246245"/>
          </a:xfrm>
          <a:prstGeom prst="rect">
            <a:avLst/>
          </a:prstGeom>
          <a:noFill/>
        </p:spPr>
        <p:txBody>
          <a:bodyPr wrap="square" rtlCol="0">
            <a:spAutoFit/>
          </a:bodyPr>
          <a:p>
            <a:pPr fontAlgn="auto">
              <a:lnSpc>
                <a:spcPct val="150000"/>
              </a:lnSpc>
            </a:pPr>
            <a:r>
              <a:rPr lang="zh-CN" altLang="en-US">
                <a:latin typeface="微软雅黑" panose="020B0503020204020204" charset="-122"/>
                <a:ea typeface="微软雅黑" panose="020B0503020204020204" charset="-122"/>
                <a:cs typeface="微软雅黑" panose="020B0503020204020204" charset="-122"/>
              </a:rPr>
              <a:t>优点 </a:t>
            </a:r>
            <a:r>
              <a:rPr lang="en-US" altLang="zh-CN">
                <a:latin typeface="微软雅黑" panose="020B0503020204020204" charset="-122"/>
                <a:ea typeface="微软雅黑" panose="020B0503020204020204" charset="-122"/>
                <a:cs typeface="微软雅黑" panose="020B0503020204020204" charset="-122"/>
              </a:rPr>
              <a:t>: </a:t>
            </a:r>
            <a:r>
              <a:rPr lang="zh-CN" altLang="en-US">
                <a:latin typeface="微软雅黑" panose="020B0503020204020204" charset="-122"/>
                <a:ea typeface="微软雅黑" panose="020B0503020204020204" charset="-122"/>
                <a:cs typeface="微软雅黑" panose="020B0503020204020204" charset="-122"/>
              </a:rPr>
              <a:t>如果数据模型是固定不改变的</a:t>
            </a:r>
            <a:r>
              <a:rPr lang="en-US" altLang="zh-CN">
                <a:latin typeface="微软雅黑" panose="020B0503020204020204" charset="-122"/>
                <a:ea typeface="微软雅黑" panose="020B0503020204020204" charset="-122"/>
                <a:cs typeface="微软雅黑" panose="020B0503020204020204" charset="-122"/>
              </a:rPr>
              <a:t>, </a:t>
            </a:r>
            <a:r>
              <a:rPr lang="zh-CN" altLang="en-US">
                <a:latin typeface="微软雅黑" panose="020B0503020204020204" charset="-122"/>
                <a:ea typeface="微软雅黑" panose="020B0503020204020204" charset="-122"/>
                <a:cs typeface="微软雅黑" panose="020B0503020204020204" charset="-122"/>
              </a:rPr>
              <a:t>而且我们需要对这些数据模型从不同角度不同方法进行操作</a:t>
            </a:r>
            <a:r>
              <a:rPr lang="en-US" altLang="zh-CN">
                <a:latin typeface="微软雅黑" panose="020B0503020204020204" charset="-122"/>
                <a:ea typeface="微软雅黑" panose="020B0503020204020204" charset="-122"/>
                <a:cs typeface="微软雅黑" panose="020B0503020204020204" charset="-122"/>
              </a:rPr>
              <a:t>, </a:t>
            </a:r>
            <a:r>
              <a:rPr lang="zh-CN" altLang="en-US">
                <a:latin typeface="微软雅黑" panose="020B0503020204020204" charset="-122"/>
                <a:ea typeface="微软雅黑" panose="020B0503020204020204" charset="-122"/>
                <a:cs typeface="微软雅黑" panose="020B0503020204020204" charset="-122"/>
              </a:rPr>
              <a:t>同时对数据模型的操作需求也是多变的</a:t>
            </a:r>
            <a:r>
              <a:rPr lang="en-US" altLang="zh-CN">
                <a:latin typeface="微软雅黑" panose="020B0503020204020204" charset="-122"/>
                <a:ea typeface="微软雅黑" panose="020B0503020204020204" charset="-122"/>
                <a:cs typeface="微软雅黑" panose="020B0503020204020204" charset="-122"/>
              </a:rPr>
              <a:t>, </a:t>
            </a:r>
            <a:r>
              <a:rPr lang="zh-CN" altLang="en-US">
                <a:latin typeface="微软雅黑" panose="020B0503020204020204" charset="-122"/>
                <a:ea typeface="微软雅黑" panose="020B0503020204020204" charset="-122"/>
                <a:cs typeface="微软雅黑" panose="020B0503020204020204" charset="-122"/>
              </a:rPr>
              <a:t>那么这时适合使用访问者设计模式</a:t>
            </a:r>
            <a:endParaRPr lang="zh-CN" altLang="en-US">
              <a:latin typeface="微软雅黑" panose="020B0503020204020204" charset="-122"/>
              <a:ea typeface="微软雅黑" panose="020B0503020204020204" charset="-122"/>
              <a:cs typeface="微软雅黑" panose="020B0503020204020204" charset="-122"/>
            </a:endParaRPr>
          </a:p>
          <a:p>
            <a:pPr fontAlgn="auto">
              <a:lnSpc>
                <a:spcPct val="150000"/>
              </a:lnSpc>
            </a:pPr>
            <a:endParaRPr lang="zh-CN" altLang="en-US">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altLang="en-US">
                <a:latin typeface="微软雅黑" panose="020B0503020204020204" charset="-122"/>
                <a:ea typeface="微软雅黑" panose="020B0503020204020204" charset="-122"/>
                <a:cs typeface="微软雅黑" panose="020B0503020204020204" charset="-122"/>
              </a:rPr>
              <a:t>缺点 </a:t>
            </a:r>
            <a:r>
              <a:rPr lang="en-US" altLang="zh-CN">
                <a:latin typeface="微软雅黑" panose="020B0503020204020204" charset="-122"/>
                <a:ea typeface="微软雅黑" panose="020B0503020204020204" charset="-122"/>
                <a:cs typeface="微软雅黑" panose="020B0503020204020204" charset="-122"/>
              </a:rPr>
              <a:t>: </a:t>
            </a:r>
            <a:r>
              <a:rPr lang="zh-CN" altLang="en-US">
                <a:latin typeface="微软雅黑" panose="020B0503020204020204" charset="-122"/>
                <a:ea typeface="微软雅黑" panose="020B0503020204020204" charset="-122"/>
                <a:cs typeface="微软雅黑" panose="020B0503020204020204" charset="-122"/>
              </a:rPr>
              <a:t>耦合性过高</a:t>
            </a:r>
            <a:r>
              <a:rPr lang="en-US" altLang="zh-CN">
                <a:latin typeface="微软雅黑" panose="020B0503020204020204" charset="-122"/>
                <a:ea typeface="微软雅黑" panose="020B0503020204020204" charset="-122"/>
                <a:cs typeface="微软雅黑" panose="020B0503020204020204" charset="-122"/>
              </a:rPr>
              <a:t>, </a:t>
            </a:r>
            <a:r>
              <a:rPr lang="zh-CN" altLang="en-US">
                <a:latin typeface="微软雅黑" panose="020B0503020204020204" charset="-122"/>
                <a:ea typeface="微软雅黑" panose="020B0503020204020204" charset="-122"/>
                <a:cs typeface="微软雅黑" panose="020B0503020204020204" charset="-122"/>
              </a:rPr>
              <a:t>数据模型内直接调用访问者的方法</a:t>
            </a:r>
            <a:r>
              <a:rPr lang="en-US" altLang="zh-CN">
                <a:latin typeface="微软雅黑" panose="020B0503020204020204" charset="-122"/>
                <a:ea typeface="微软雅黑" panose="020B0503020204020204" charset="-122"/>
                <a:cs typeface="微软雅黑" panose="020B0503020204020204" charset="-122"/>
              </a:rPr>
              <a:t>; </a:t>
            </a:r>
            <a:r>
              <a:rPr lang="zh-CN" altLang="en-US">
                <a:latin typeface="微软雅黑" panose="020B0503020204020204" charset="-122"/>
                <a:ea typeface="微软雅黑" panose="020B0503020204020204" charset="-122"/>
                <a:cs typeface="微软雅黑" panose="020B0503020204020204" charset="-122"/>
              </a:rPr>
              <a:t>如果数据模型需要修改</a:t>
            </a:r>
            <a:r>
              <a:rPr lang="en-US" altLang="zh-CN">
                <a:latin typeface="微软雅黑" panose="020B0503020204020204" charset="-122"/>
                <a:ea typeface="微软雅黑" panose="020B0503020204020204" charset="-122"/>
                <a:cs typeface="微软雅黑" panose="020B0503020204020204" charset="-122"/>
              </a:rPr>
              <a:t>, </a:t>
            </a:r>
            <a:r>
              <a:rPr lang="zh-CN" altLang="en-US">
                <a:latin typeface="微软雅黑" panose="020B0503020204020204" charset="-122"/>
                <a:ea typeface="微软雅黑" panose="020B0503020204020204" charset="-122"/>
                <a:cs typeface="微软雅黑" panose="020B0503020204020204" charset="-122"/>
              </a:rPr>
              <a:t>那么对整个结构是毁灭性的</a:t>
            </a:r>
            <a:r>
              <a:rPr lang="en-US" altLang="zh-CN">
                <a:latin typeface="微软雅黑" panose="020B0503020204020204" charset="-122"/>
                <a:ea typeface="微软雅黑" panose="020B0503020204020204" charset="-122"/>
                <a:cs typeface="微软雅黑" panose="020B0503020204020204" charset="-122"/>
              </a:rPr>
              <a:t>.</a:t>
            </a:r>
            <a:endParaRPr lang="en-US" altLang="zh-CN">
              <a:latin typeface="微软雅黑" panose="020B0503020204020204" charset="-122"/>
              <a:ea typeface="微软雅黑" panose="020B0503020204020204" charset="-122"/>
              <a:cs typeface="微软雅黑" panose="020B0503020204020204" charset="-122"/>
            </a:endParaRPr>
          </a:p>
          <a:p>
            <a:pPr fontAlgn="auto">
              <a:lnSpc>
                <a:spcPct val="150000"/>
              </a:lnSpc>
            </a:pPr>
            <a:endParaRPr lang="en-US" altLang="zh-CN">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altLang="en-US">
                <a:latin typeface="微软雅黑" panose="020B0503020204020204" charset="-122"/>
                <a:ea typeface="微软雅黑" panose="020B0503020204020204" charset="-122"/>
                <a:cs typeface="微软雅黑" panose="020B0503020204020204" charset="-122"/>
              </a:rPr>
              <a:t>总结 </a:t>
            </a:r>
            <a:r>
              <a:rPr lang="en-US" altLang="zh-CN">
                <a:latin typeface="微软雅黑" panose="020B0503020204020204" charset="-122"/>
                <a:ea typeface="微软雅黑" panose="020B0503020204020204" charset="-122"/>
                <a:cs typeface="微软雅黑" panose="020B0503020204020204" charset="-122"/>
              </a:rPr>
              <a:t>: </a:t>
            </a:r>
            <a:r>
              <a:rPr lang="zh-CN" altLang="en-US">
                <a:latin typeface="微软雅黑" panose="020B0503020204020204" charset="-122"/>
                <a:ea typeface="微软雅黑" panose="020B0503020204020204" charset="-122"/>
                <a:cs typeface="微软雅黑" panose="020B0503020204020204" charset="-122"/>
              </a:rPr>
              <a:t>该设计模式思想关键点在于通过数据和操作分离实现对数据的灵活操作 </a:t>
            </a:r>
            <a:r>
              <a:rPr lang="en-US" altLang="zh-CN">
                <a:latin typeface="微软雅黑" panose="020B0503020204020204" charset="-122"/>
                <a:ea typeface="微软雅黑" panose="020B0503020204020204" charset="-122"/>
                <a:cs typeface="微软雅黑" panose="020B0503020204020204" charset="-122"/>
              </a:rPr>
              <a:t>; </a:t>
            </a:r>
            <a:r>
              <a:rPr lang="zh-CN" altLang="en-US">
                <a:latin typeface="微软雅黑" panose="020B0503020204020204" charset="-122"/>
                <a:ea typeface="微软雅黑" panose="020B0503020204020204" charset="-122"/>
                <a:cs typeface="微软雅黑" panose="020B0503020204020204" charset="-122"/>
              </a:rPr>
              <a:t>在代码中实现的关键点在于数据模型中的 </a:t>
            </a:r>
            <a:r>
              <a:rPr lang="en-US" altLang="zh-CN">
                <a:latin typeface="微软雅黑" panose="020B0503020204020204" charset="-122"/>
                <a:ea typeface="微软雅黑" panose="020B0503020204020204" charset="-122"/>
                <a:cs typeface="微软雅黑" panose="020B0503020204020204" charset="-122"/>
              </a:rPr>
              <a:t>beOperated(Worker worker) </a:t>
            </a:r>
            <a:r>
              <a:rPr lang="zh-CN" altLang="en-US">
                <a:latin typeface="微软雅黑" panose="020B0503020204020204" charset="-122"/>
                <a:ea typeface="微软雅黑" panose="020B0503020204020204" charset="-122"/>
                <a:cs typeface="微软雅黑" panose="020B0503020204020204" charset="-122"/>
              </a:rPr>
              <a:t>方法</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在该方法中将</a:t>
            </a:r>
            <a:r>
              <a:rPr lang="en-US" altLang="zh-CN">
                <a:latin typeface="微软雅黑" panose="020B0503020204020204" charset="-122"/>
                <a:ea typeface="微软雅黑" panose="020B0503020204020204" charset="-122"/>
                <a:cs typeface="微软雅黑" panose="020B0503020204020204" charset="-122"/>
              </a:rPr>
              <a:t>this</a:t>
            </a:r>
            <a:r>
              <a:rPr lang="zh-CN" altLang="en-US">
                <a:latin typeface="微软雅黑" panose="020B0503020204020204" charset="-122"/>
                <a:ea typeface="微软雅黑" panose="020B0503020204020204" charset="-122"/>
                <a:cs typeface="微软雅黑" panose="020B0503020204020204" charset="-122"/>
              </a:rPr>
              <a:t>传递给访问者使其进行访问</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936</Words>
  <Application>WPS 演示</Application>
  <PresentationFormat>全屏显示(4:3)</PresentationFormat>
  <Paragraphs>67</Paragraphs>
  <Slides>8</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宋体</vt:lpstr>
      <vt:lpstr>Wingdings</vt:lpstr>
      <vt:lpstr>Times New Roman</vt:lpstr>
      <vt:lpstr>黑体</vt:lpstr>
      <vt:lpstr>微软雅黑</vt:lpstr>
      <vt:lpstr>Microsoft Sans Serif</vt:lpstr>
      <vt:lpstr>等线</vt:lpstr>
      <vt:lpstr>Arial Unicode MS</vt:lpstr>
      <vt:lpstr>等线 Light</vt:lpstr>
      <vt:lpstr>Office 主题​​</vt:lpstr>
      <vt:lpstr>访问者模式</vt:lpstr>
      <vt:lpstr>目录</vt:lpstr>
      <vt:lpstr>1. 一个故事</vt:lpstr>
      <vt:lpstr>1. 一个故事</vt:lpstr>
      <vt:lpstr>2. 引入设计模式</vt:lpstr>
      <vt:lpstr>2. 引入设计模式</vt:lpstr>
      <vt:lpstr>3. 设计模式详解</vt:lpstr>
      <vt:lpstr>4. 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370</cp:revision>
  <dcterms:created xsi:type="dcterms:W3CDTF">2019-10-08T07:09:00Z</dcterms:created>
  <dcterms:modified xsi:type="dcterms:W3CDTF">2020-05-18T01:27:15Z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2052-11.3.0.9221</vt:lpwstr>
  </property>
</Properties>
</file>