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318" r:id="rId5"/>
    <p:sldId id="262" r:id="rId6"/>
    <p:sldId id="263" r:id="rId7"/>
    <p:sldId id="265" r:id="rId8"/>
    <p:sldId id="313" r:id="rId9"/>
    <p:sldId id="308" r:id="rId10"/>
    <p:sldId id="311" r:id="rId11"/>
    <p:sldId id="316" r:id="rId12"/>
    <p:sldId id="264" r:id="rId13"/>
    <p:sldId id="266" r:id="rId14"/>
    <p:sldId id="267" r:id="rId15"/>
    <p:sldId id="304" r:id="rId16"/>
    <p:sldId id="312" r:id="rId17"/>
    <p:sldId id="271" r:id="rId18"/>
    <p:sldId id="272" r:id="rId19"/>
    <p:sldId id="301" r:id="rId20"/>
    <p:sldId id="302" r:id="rId21"/>
    <p:sldId id="307" r:id="rId22"/>
    <p:sldId id="268" r:id="rId23"/>
    <p:sldId id="303" r:id="rId24"/>
    <p:sldId id="274" r:id="rId25"/>
    <p:sldId id="306" r:id="rId26"/>
    <p:sldId id="309" r:id="rId27"/>
    <p:sldId id="310" r:id="rId28"/>
    <p:sldId id="305" r:id="rId29"/>
    <p:sldId id="319" r:id="rId30"/>
    <p:sldId id="285" r:id="rId31"/>
    <p:sldId id="317" r:id="rId32"/>
    <p:sldId id="32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8F7A1-3AF3-4D1B-827E-A587715427ED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7424A-A01A-4D19-99CE-AE90511DE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0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19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토마토시스템</a:t>
            </a:r>
          </a:p>
        </p:txBody>
      </p:sp>
    </p:spTree>
    <p:extLst>
      <p:ext uri="{BB962C8B-B14F-4D97-AF65-F5344CB8AC3E}">
        <p14:creationId xmlns:p14="http://schemas.microsoft.com/office/powerpoint/2010/main" val="211648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 기본지원 검증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9" y="1023973"/>
            <a:ext cx="1286055" cy="1333686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672" y="1023973"/>
            <a:ext cx="2353004" cy="2238688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7" y="3652366"/>
            <a:ext cx="3324689" cy="2591162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93" y="3652366"/>
            <a:ext cx="2810267" cy="1381318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877" y="1004921"/>
            <a:ext cx="2581635" cy="225774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940774" y="1682578"/>
            <a:ext cx="2090902" cy="541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6212" y="5021485"/>
            <a:ext cx="3017469" cy="531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6212" y="4687843"/>
            <a:ext cx="3017469" cy="17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4168" y="4323764"/>
            <a:ext cx="2443768" cy="17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51572" y="1859072"/>
            <a:ext cx="2121244" cy="52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9609" y="1028091"/>
            <a:ext cx="1286055" cy="1115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47" y="3652366"/>
            <a:ext cx="2505425" cy="187668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700232" y="4501391"/>
            <a:ext cx="2048352" cy="361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DCDC3-27ED-4403-99B3-F05FF65560C0}"/>
              </a:ext>
            </a:extLst>
          </p:cNvPr>
          <p:cNvSpPr txBox="1"/>
          <p:nvPr/>
        </p:nvSpPr>
        <p:spPr>
          <a:xfrm>
            <a:off x="279609" y="2618008"/>
            <a:ext cx="216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입력받을 수 있는 </a:t>
            </a:r>
            <a:endParaRPr lang="en-US" altLang="ko-KR" sz="1200" b="1"/>
          </a:p>
          <a:p>
            <a:r>
              <a:rPr lang="en-US" altLang="ko-KR" sz="1200" b="1"/>
              <a:t>Data Type </a:t>
            </a:r>
            <a:r>
              <a:rPr lang="ko-KR" altLang="en-US" sz="1200" b="1"/>
              <a:t>별로 컨트롤 분리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2810A44-C0FA-46DD-A00C-5FE194416C7F}"/>
              </a:ext>
            </a:extLst>
          </p:cNvPr>
          <p:cNvCxnSpPr>
            <a:cxnSpLocks/>
            <a:stCxn id="3" idx="3"/>
            <a:endCxn id="22" idx="3"/>
          </p:cNvCxnSpPr>
          <p:nvPr/>
        </p:nvCxnSpPr>
        <p:spPr>
          <a:xfrm flipH="1" flipV="1">
            <a:off x="1565664" y="1585704"/>
            <a:ext cx="880372" cy="1263137"/>
          </a:xfrm>
          <a:prstGeom prst="bentConnector3">
            <a:avLst>
              <a:gd name="adj1" fmla="val -25966"/>
            </a:avLst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AA7CC7-D8A3-4DF0-A18F-D45AA4909B6A}"/>
              </a:ext>
            </a:extLst>
          </p:cNvPr>
          <p:cNvSpPr txBox="1"/>
          <p:nvPr/>
        </p:nvSpPr>
        <p:spPr>
          <a:xfrm>
            <a:off x="3619825" y="3283083"/>
            <a:ext cx="2220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Data Type </a:t>
            </a:r>
            <a:r>
              <a:rPr lang="ko-KR" altLang="en-US" sz="1200" b="1"/>
              <a:t>별 입력 검증 속성</a:t>
            </a:r>
          </a:p>
        </p:txBody>
      </p:sp>
    </p:spTree>
    <p:extLst>
      <p:ext uri="{BB962C8B-B14F-4D97-AF65-F5344CB8AC3E}">
        <p14:creationId xmlns:p14="http://schemas.microsoft.com/office/powerpoint/2010/main" val="11079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528CC-6B92-443A-A627-7DC43F30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 보정</a:t>
            </a:r>
            <a:r>
              <a:rPr lang="en-US" altLang="ko-KR"/>
              <a:t>(Revise)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58F91-B044-48ED-83DD-6EFEFD4D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ED57C3-ECB6-435E-B1FA-A9B4FECC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 descr="화면 캡처">
            <a:extLst>
              <a:ext uri="{FF2B5EF4-FFF2-40B4-BE49-F238E27FC236}">
                <a16:creationId xmlns:a16="http://schemas.microsoft.com/office/drawing/2014/main" id="{31D9DF43-FE31-465E-8923-A290597F8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52" y="1199102"/>
            <a:ext cx="2391109" cy="971686"/>
          </a:xfrm>
          <a:prstGeom prst="rect">
            <a:avLst/>
          </a:prstGeom>
        </p:spPr>
      </p:pic>
      <p:pic>
        <p:nvPicPr>
          <p:cNvPr id="9" name="그림 8" descr="화면 캡처">
            <a:extLst>
              <a:ext uri="{FF2B5EF4-FFF2-40B4-BE49-F238E27FC236}">
                <a16:creationId xmlns:a16="http://schemas.microsoft.com/office/drawing/2014/main" id="{23076E8A-B554-4912-B56D-0F08FA6F2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81" y="1308169"/>
            <a:ext cx="1333686" cy="7049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8157EDE-BC9F-4E57-8F9F-A22ED5871300}"/>
              </a:ext>
            </a:extLst>
          </p:cNvPr>
          <p:cNvSpPr/>
          <p:nvPr/>
        </p:nvSpPr>
        <p:spPr>
          <a:xfrm>
            <a:off x="681482" y="3440718"/>
            <a:ext cx="62441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</a:p>
          <a:p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 * 인풋 박스에서 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value-change </a:t>
            </a:r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이벤트 발생 시 호출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 * 변경된 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value</a:t>
            </a:r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가 저장된 후에 발생하는 이벤트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 *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onIpb5ValueChange(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/* cpr.events.CValueChangeEvent */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e){</a:t>
            </a:r>
          </a:p>
          <a:p>
            <a:r>
              <a:rPr lang="en-US" altLang="ko-KR" sz="1200">
                <a:solidFill>
                  <a:srgbClr val="3F5FBF"/>
                </a:solidFill>
                <a:latin typeface="Courier New" panose="02070309020205020404" pitchFamily="49" charset="0"/>
              </a:rPr>
              <a:t>    /**</a:t>
            </a:r>
            <a:endParaRPr lang="ko-KR" altLang="en-US" sz="1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1200">
                <a:solidFill>
                  <a:srgbClr val="3F5FBF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>
                <a:solidFill>
                  <a:srgbClr val="7F9FBF"/>
                </a:solidFill>
                <a:latin typeface="Courier New" panose="02070309020205020404" pitchFamily="49" charset="0"/>
              </a:rPr>
              <a:t>@type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>
                <a:solidFill>
                  <a:srgbClr val="3F5FBF"/>
                </a:solidFill>
                <a:latin typeface="Courier New" panose="02070309020205020404" pitchFamily="49" charset="0"/>
              </a:rPr>
              <a:t>cpr.controls.InputBox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ko-KR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1200">
                <a:solidFill>
                  <a:srgbClr val="3F5FBF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 panose="02070309020205020404" pitchFamily="49" charset="0"/>
              </a:rPr>
              <a:t>    var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ipb5 = e.control;</a:t>
            </a:r>
          </a:p>
          <a:p>
            <a:endParaRPr lang="ko-KR" altLang="en-US" sz="1200">
              <a:latin typeface="Courier New" panose="02070309020205020404" pitchFamily="49" charset="0"/>
            </a:endParaRPr>
          </a:p>
          <a:p>
            <a:r>
              <a:rPr lang="en-US" altLang="ko-KR" sz="1200" b="1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ko-KR" altLang="en-US" sz="1200" b="1">
                <a:solidFill>
                  <a:srgbClr val="3F7F5F"/>
                </a:solidFill>
                <a:latin typeface="Courier New" panose="02070309020205020404" pitchFamily="49" charset="0"/>
              </a:rPr>
              <a:t>컨트롤의 입력 값을 보정합니다</a:t>
            </a:r>
            <a:r>
              <a:rPr lang="en-US" altLang="ko-KR" sz="1200" b="1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sz="1200" b="1">
                <a:solidFill>
                  <a:srgbClr val="000000"/>
                </a:solidFill>
                <a:latin typeface="Courier New" panose="02070309020205020404" pitchFamily="49" charset="0"/>
              </a:rPr>
              <a:t>    comUtil.revise(ipb5);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991E7-4F33-4F3B-9F50-16AB910972A6}"/>
              </a:ext>
            </a:extLst>
          </p:cNvPr>
          <p:cNvSpPr/>
          <p:nvPr/>
        </p:nvSpPr>
        <p:spPr>
          <a:xfrm>
            <a:off x="1307200" y="1629708"/>
            <a:ext cx="985707" cy="2679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EFA3900-9791-46DA-BF7C-CC85F947BB1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16200000" flipH="1">
            <a:off x="2030256" y="1667430"/>
            <a:ext cx="1543086" cy="2003490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E67C008-B0B2-4F2B-9446-AF88D65AC0F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2292907" y="1684945"/>
            <a:ext cx="3437145" cy="78725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CF301B-AB8A-4BE5-9607-11862D6C5AB7}"/>
              </a:ext>
            </a:extLst>
          </p:cNvPr>
          <p:cNvSpPr txBox="1"/>
          <p:nvPr/>
        </p:nvSpPr>
        <p:spPr>
          <a:xfrm>
            <a:off x="3750064" y="1420115"/>
            <a:ext cx="130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revise </a:t>
            </a:r>
            <a:r>
              <a:rPr lang="ko-KR" altLang="en-US" sz="1200"/>
              <a:t>속성 정의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6C43C4-9AE8-4C9F-8ED3-A75623A1C546}"/>
              </a:ext>
            </a:extLst>
          </p:cNvPr>
          <p:cNvSpPr txBox="1"/>
          <p:nvPr/>
        </p:nvSpPr>
        <p:spPr>
          <a:xfrm>
            <a:off x="1423393" y="2484575"/>
            <a:ext cx="2133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value-change event handler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878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 Context Path 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369535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/>
              <a:t>설정 파일 </a:t>
            </a:r>
            <a:r>
              <a:rPr lang="en-US" altLang="ko-KR" sz="1200"/>
              <a:t>: </a:t>
            </a:r>
            <a:r>
              <a:rPr lang="en-US" altLang="ko-KR" sz="1200" err="1"/>
              <a:t>uKplisDev</a:t>
            </a:r>
            <a:r>
              <a:rPr lang="en-US" altLang="ko-KR" sz="1200"/>
              <a:t>-web\</a:t>
            </a:r>
            <a:r>
              <a:rPr lang="en-US" altLang="ko-KR" sz="1200" err="1"/>
              <a:t>exbuilder</a:t>
            </a:r>
            <a:r>
              <a:rPr lang="en-US" altLang="ko-KR" sz="1200"/>
              <a:t>\runtime\conf\defaults.js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>
                <a:solidFill>
                  <a:srgbClr val="3F5FBF"/>
                </a:solidFill>
                <a:latin typeface="Courier New"/>
              </a:rPr>
              <a:t>/**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000">
                <a:solidFill>
                  <a:srgbClr val="3F5FBF"/>
                </a:solidFill>
                <a:latin typeface="Courier New"/>
              </a:rPr>
              <a:t>*</a:t>
            </a:r>
            <a:r>
              <a:rPr lang="ko-KR" altLang="en-US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000">
                <a:solidFill>
                  <a:srgbClr val="3F5FBF"/>
                </a:solidFill>
                <a:latin typeface="Courier New"/>
              </a:rPr>
              <a:t>Control</a:t>
            </a:r>
            <a:r>
              <a:rPr lang="ko-KR" altLang="en-US" sz="1000">
                <a:solidFill>
                  <a:srgbClr val="3F5FBF"/>
                </a:solidFill>
                <a:latin typeface="Courier New"/>
              </a:rPr>
              <a:t>별</a:t>
            </a:r>
            <a:r>
              <a:rPr lang="ko-KR" altLang="en-US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000">
                <a:solidFill>
                  <a:srgbClr val="3F5FBF"/>
                </a:solidFill>
                <a:latin typeface="Courier New"/>
              </a:rPr>
              <a:t>기본</a:t>
            </a:r>
            <a:r>
              <a:rPr lang="ko-KR" altLang="en-US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000">
                <a:solidFill>
                  <a:srgbClr val="3F5FBF"/>
                </a:solidFill>
                <a:latin typeface="Courier New"/>
              </a:rPr>
              <a:t>값</a:t>
            </a:r>
            <a:r>
              <a:rPr lang="ko-KR" altLang="en-US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000">
                <a:solidFill>
                  <a:srgbClr val="3F5FBF"/>
                </a:solidFill>
                <a:latin typeface="Courier New"/>
              </a:rPr>
              <a:t>및</a:t>
            </a:r>
            <a:r>
              <a:rPr lang="ko-KR" altLang="en-US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000">
                <a:solidFill>
                  <a:srgbClr val="3F5FBF"/>
                </a:solidFill>
                <a:latin typeface="Courier New"/>
              </a:rPr>
              <a:t>공통</a:t>
            </a:r>
            <a:r>
              <a:rPr lang="ko-KR" altLang="en-US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000">
                <a:solidFill>
                  <a:srgbClr val="3F5FBF"/>
                </a:solidFill>
                <a:latin typeface="Courier New"/>
              </a:rPr>
              <a:t>상수</a:t>
            </a:r>
            <a:r>
              <a:rPr lang="ko-KR" altLang="en-US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000">
                <a:solidFill>
                  <a:srgbClr val="3F5FBF"/>
                </a:solidFill>
                <a:latin typeface="Courier New"/>
              </a:rPr>
              <a:t>정의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000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 sz="1000">
                <a:solidFill>
                  <a:srgbClr val="3F5FBF"/>
                </a:solidFill>
                <a:latin typeface="Courier New"/>
              </a:rPr>
              <a:t>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err="1">
                <a:solidFill>
                  <a:srgbClr val="7F0055"/>
                </a:solidFill>
                <a:latin typeface="Courier New"/>
              </a:rPr>
              <a:t>var</a:t>
            </a:r>
            <a:r>
              <a:rPr lang="en-US" altLang="ko-KR" sz="1000" b="1">
                <a:solidFill>
                  <a:srgbClr val="000000"/>
                </a:solidFill>
                <a:latin typeface="Courier New"/>
              </a:rPr>
              <a:t> CPR_DEFAULTS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/>
              </a:rPr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/>
              </a:rPr>
              <a:t>protocol: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>
                <a:solidFill>
                  <a:srgbClr val="3F7F5F"/>
                </a:solidFill>
                <a:latin typeface="Courier New"/>
              </a:rPr>
              <a:t>/* Submission </a:t>
            </a:r>
            <a:r>
              <a:rPr lang="ko-KR" altLang="en-US" sz="1000">
                <a:solidFill>
                  <a:srgbClr val="3F7F5F"/>
                </a:solidFill>
                <a:latin typeface="Courier New"/>
              </a:rPr>
              <a:t>관련 기본 설정</a:t>
            </a:r>
            <a:r>
              <a:rPr lang="en-US" altLang="ko-KR" sz="1000">
                <a:solidFill>
                  <a:srgbClr val="3F7F5F"/>
                </a:solidFill>
                <a:latin typeface="Courier New"/>
              </a:rPr>
              <a:t>. URL, Progressive Image,...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/>
              </a:rPr>
              <a:t>submission 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</a:t>
            </a:r>
            <a:r>
              <a:rPr lang="en-US" altLang="ko-KR" sz="1000" b="1" i="1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contextPath</a:t>
            </a:r>
            <a:r>
              <a:rPr lang="en-US" altLang="ko-KR" sz="10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: </a:t>
            </a:r>
            <a:r>
              <a:rPr lang="en-US" altLang="ko-KR" sz="1000" b="1" i="1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"/"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/>
              </a:rPr>
              <a:t>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/>
              </a:rPr>
              <a:t>…</a:t>
            </a:r>
            <a:endParaRPr lang="ko-KR" altLang="en-US" sz="1000">
              <a:latin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/>
              </a:rPr>
              <a:t>};</a:t>
            </a:r>
            <a:endParaRPr lang="en-US" altLang="ko-KR" sz="1000"/>
          </a:p>
          <a:p>
            <a:pPr>
              <a:lnSpc>
                <a:spcPct val="120000"/>
              </a:lnSpc>
            </a:pPr>
            <a:r>
              <a:rPr lang="ko-KR" altLang="en-US" sz="1200"/>
              <a:t>사용 예</a:t>
            </a:r>
            <a:r>
              <a:rPr lang="en-US" altLang="ko-KR" sz="120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/>
              <a:t>- </a:t>
            </a:r>
            <a:r>
              <a:rPr lang="ko-KR" altLang="en-US" sz="1200"/>
              <a:t>서브미션 편집에서 </a:t>
            </a:r>
            <a:r>
              <a:rPr lang="en-US" altLang="ko-KR" sz="1200"/>
              <a:t>action </a:t>
            </a:r>
            <a:r>
              <a:rPr lang="en-US" altLang="ko-KR" sz="1200" err="1"/>
              <a:t>url</a:t>
            </a:r>
            <a:r>
              <a:rPr lang="ko-KR" altLang="en-US" sz="1200"/>
              <a:t>을 </a:t>
            </a:r>
            <a:endParaRPr lang="en-US" altLang="ko-KR" sz="12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/>
              <a:t>template/type2/getMainList.do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 err="1"/>
              <a:t>로</a:t>
            </a:r>
            <a:r>
              <a:rPr lang="ko-KR" altLang="en-US" sz="1200"/>
              <a:t> 설정하면 실제 호출 </a:t>
            </a:r>
            <a:r>
              <a:rPr lang="en-US" altLang="ko-KR" sz="1200"/>
              <a:t>URL</a:t>
            </a:r>
            <a:r>
              <a:rPr lang="ko-KR" altLang="en-US" sz="1200"/>
              <a:t>은</a:t>
            </a:r>
            <a:endParaRPr lang="en-US" altLang="ko-KR" sz="12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/>
              <a:t>/template/type2/getMainList.do</a:t>
            </a:r>
            <a:endParaRPr lang="ko-KR" altLang="en-US" sz="12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73" y="2092520"/>
            <a:ext cx="4581824" cy="38885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F9F340-7B44-484D-8921-68488DD0ACB7}"/>
              </a:ext>
            </a:extLst>
          </p:cNvPr>
          <p:cNvSpPr/>
          <p:nvPr/>
        </p:nvSpPr>
        <p:spPr>
          <a:xfrm>
            <a:off x="4798502" y="3111921"/>
            <a:ext cx="2147581" cy="1933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DDAF4-883B-40C6-A959-6832B6D509A1}"/>
              </a:ext>
            </a:extLst>
          </p:cNvPr>
          <p:cNvSpPr txBox="1"/>
          <p:nvPr/>
        </p:nvSpPr>
        <p:spPr>
          <a:xfrm>
            <a:off x="6303614" y="162789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상대경로로 지정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4A1F631-74DB-463E-B830-23B23AF73612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5872294" y="1766393"/>
            <a:ext cx="431321" cy="134552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8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 메시지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/>
              <a:t>Java</a:t>
            </a:r>
            <a:r>
              <a:rPr lang="ko-KR" altLang="en-US" sz="1200" b="1"/>
              <a:t> 서버 코드 </a:t>
            </a:r>
            <a:r>
              <a:rPr lang="en-US" altLang="ko-KR" sz="1200" b="1"/>
              <a:t>: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200">
              <a:solidFill>
                <a:srgbClr val="3F7F5F"/>
              </a:solidFill>
              <a:latin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>
                <a:solidFill>
                  <a:srgbClr val="3F7F5F"/>
                </a:solidFill>
                <a:latin typeface="Courier New"/>
              </a:rPr>
              <a:t>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>
                <a:solidFill>
                  <a:srgbClr val="3F7F5F"/>
                </a:solidFill>
                <a:latin typeface="Courier New"/>
              </a:rPr>
              <a:t>//message </a:t>
            </a:r>
            <a:r>
              <a:rPr lang="ko-KR" altLang="en-US" sz="1200">
                <a:solidFill>
                  <a:srgbClr val="3F7F5F"/>
                </a:solidFill>
                <a:latin typeface="Courier New"/>
              </a:rPr>
              <a:t>전달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Map&lt;String, Object&gt; </a:t>
            </a:r>
            <a:r>
              <a:rPr lang="en-US" altLang="ko-KR" sz="1200" b="1" i="1">
                <a:solidFill>
                  <a:srgbClr val="6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meta</a:t>
            </a:r>
            <a:r>
              <a:rPr lang="en-US" altLang="ko-KR" sz="1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= </a:t>
            </a:r>
            <a:r>
              <a:rPr lang="en-US" altLang="ko-KR" sz="1200" b="1" i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new</a:t>
            </a:r>
            <a:r>
              <a:rPr lang="en-US" altLang="ko-KR" sz="1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HashMap&lt;String, Object&gt;();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200" b="1">
                <a:solidFill>
                  <a:srgbClr val="6A3E3E"/>
                </a:solidFill>
                <a:latin typeface="Courier New"/>
              </a:rPr>
              <a:t>resList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.size() == 0)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b="1" i="1">
                <a:solidFill>
                  <a:srgbClr val="6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meta</a:t>
            </a:r>
            <a:r>
              <a:rPr lang="en-US" altLang="ko-KR" sz="1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.put(</a:t>
            </a:r>
            <a:r>
              <a:rPr lang="en-US" altLang="ko-KR" sz="1200" b="1" i="1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"msg"</a:t>
            </a:r>
            <a:r>
              <a:rPr lang="en-US" altLang="ko-KR" sz="1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, </a:t>
            </a:r>
            <a:r>
              <a:rPr lang="en-US" altLang="ko-KR" sz="1200" b="1" i="1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"</a:t>
            </a:r>
            <a:r>
              <a:rPr lang="ko-KR" altLang="en-US" sz="1200" b="1" i="1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데이터가 없습니다</a:t>
            </a:r>
            <a:r>
              <a:rPr lang="en-US" altLang="ko-KR" sz="1200" b="1" i="1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."</a:t>
            </a:r>
            <a:r>
              <a:rPr lang="en-US" altLang="ko-KR" sz="1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b="1" i="1">
                <a:solidFill>
                  <a:srgbClr val="6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dataRequest</a:t>
            </a:r>
            <a:r>
              <a:rPr lang="en-US" altLang="ko-KR" sz="1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.setMetadata(</a:t>
            </a:r>
            <a:r>
              <a:rPr lang="en-US" altLang="ko-KR" sz="1200" b="1" i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true</a:t>
            </a:r>
            <a:r>
              <a:rPr lang="en-US" altLang="ko-KR" sz="1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, </a:t>
            </a:r>
            <a:r>
              <a:rPr lang="en-US" altLang="ko-KR" sz="1200" b="1" i="1">
                <a:solidFill>
                  <a:srgbClr val="6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meta</a:t>
            </a:r>
            <a:r>
              <a:rPr lang="en-US" altLang="ko-KR" sz="1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1200">
              <a:latin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JSONDataView();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200"/>
          </a:p>
          <a:p>
            <a:pPr>
              <a:lnSpc>
                <a:spcPct val="120000"/>
              </a:lnSpc>
            </a:pPr>
            <a:r>
              <a:rPr lang="ko-KR" altLang="en-US" sz="1200" b="1"/>
              <a:t>클라이언트 코드 </a:t>
            </a:r>
            <a:r>
              <a:rPr lang="en-US" altLang="ko-KR" sz="1200" b="1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200">
              <a:solidFill>
                <a:srgbClr val="3F7F5F"/>
              </a:solidFill>
              <a:latin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>
                <a:solidFill>
                  <a:srgbClr val="3F7F5F"/>
                </a:solidFill>
                <a:latin typeface="Courier New"/>
              </a:rPr>
              <a:t>// </a:t>
            </a:r>
            <a:r>
              <a:rPr lang="ko-KR" altLang="en-US" sz="1200">
                <a:solidFill>
                  <a:srgbClr val="3F7F5F"/>
                </a:solidFill>
                <a:latin typeface="Courier New"/>
              </a:rPr>
              <a:t>서버로부터 전달된 메시지가 있을 경우 메시지를 출력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var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message = subSave.getMetadata(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"msg"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(message)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 comUtil.alert(message);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2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4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 </a:t>
            </a:r>
            <a:r>
              <a:rPr lang="en-US" altLang="ko-KR"/>
              <a:t>keydown </a:t>
            </a:r>
            <a:r>
              <a:rPr lang="ko-KR" altLang="en-US"/>
              <a:t>이벤트 처리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70936"/>
            <a:ext cx="8229600" cy="2752758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3995272"/>
            <a:ext cx="829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※ Enter </a:t>
            </a:r>
            <a:r>
              <a:rPr lang="ko-KR" altLang="en-US" sz="1200"/>
              <a:t>키 입력시 조회하는 기능을 검색조건 모두에 부여하기 위해 검색 조건을 감싸는 그룹에 </a:t>
            </a:r>
            <a:r>
              <a:rPr lang="en-US" altLang="ko-KR" sz="1200"/>
              <a:t>Keydown </a:t>
            </a:r>
            <a:r>
              <a:rPr lang="ko-KR" altLang="en-US" sz="1200"/>
              <a:t>이벤트를 하나만 등록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970936"/>
            <a:ext cx="561662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AD766D-10AD-4976-9658-20642A429FC8}"/>
              </a:ext>
            </a:extLst>
          </p:cNvPr>
          <p:cNvSpPr/>
          <p:nvPr/>
        </p:nvSpPr>
        <p:spPr>
          <a:xfrm>
            <a:off x="6493078" y="3131176"/>
            <a:ext cx="2162889" cy="16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Grid </a:t>
            </a:r>
            <a:r>
              <a:rPr lang="ko-KR" altLang="en-US"/>
              <a:t>내 </a:t>
            </a:r>
            <a:r>
              <a:rPr lang="en-US" altLang="ko-KR"/>
              <a:t>3</a:t>
            </a:r>
            <a:r>
              <a:rPr lang="ko-KR" altLang="en-US"/>
              <a:t>단</a:t>
            </a:r>
            <a:r>
              <a:rPr lang="en-US" altLang="ko-KR"/>
              <a:t> </a:t>
            </a:r>
            <a:r>
              <a:rPr lang="ko-KR" altLang="en-US"/>
              <a:t>계층 콤보박스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9" y="905786"/>
            <a:ext cx="4505668" cy="2167042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843" y="2963050"/>
            <a:ext cx="812250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3F7F5F"/>
                </a:solidFill>
                <a:latin typeface="Courier New"/>
              </a:rPr>
              <a:t>/*</a:t>
            </a:r>
          </a:p>
          <a:p>
            <a:r>
              <a:rPr lang="ko-KR" altLang="en-US" sz="1200">
                <a:solidFill>
                  <a:srgbClr val="3F7F5F"/>
                </a:solidFill>
                <a:latin typeface="Courier New"/>
              </a:rPr>
              <a:t> * 그리드에서 </a:t>
            </a:r>
            <a:r>
              <a:rPr lang="en-US" altLang="ko-KR" sz="1200">
                <a:solidFill>
                  <a:srgbClr val="3F7F5F"/>
                </a:solidFill>
                <a:latin typeface="Courier New"/>
              </a:rPr>
              <a:t>before-editrow-change </a:t>
            </a:r>
            <a:r>
              <a:rPr lang="ko-KR" altLang="en-US" sz="1200">
                <a:solidFill>
                  <a:srgbClr val="3F7F5F"/>
                </a:solidFill>
                <a:latin typeface="Courier New"/>
              </a:rPr>
              <a:t>이벤트 발생 시 호출</a:t>
            </a:r>
            <a:r>
              <a:rPr lang="en-US" altLang="ko-KR" sz="1200">
                <a:solidFill>
                  <a:srgbClr val="3F7F5F"/>
                </a:solidFill>
                <a:latin typeface="Courier New"/>
              </a:rPr>
              <a:t>.</a:t>
            </a:r>
          </a:p>
          <a:p>
            <a:r>
              <a:rPr lang="ko-KR" altLang="en-US" sz="1200">
                <a:solidFill>
                  <a:srgbClr val="3F7F5F"/>
                </a:solidFill>
                <a:latin typeface="Courier New"/>
              </a:rPr>
              <a:t> * </a:t>
            </a:r>
            <a:r>
              <a:rPr lang="en-US" altLang="ko-KR" sz="1200">
                <a:solidFill>
                  <a:srgbClr val="3F7F5F"/>
                </a:solidFill>
                <a:latin typeface="Courier New"/>
              </a:rPr>
              <a:t>Grid</a:t>
            </a:r>
            <a:r>
              <a:rPr lang="ko-KR" altLang="en-US" sz="1200">
                <a:solidFill>
                  <a:srgbClr val="3F7F5F"/>
                </a:solidFill>
                <a:latin typeface="Courier New"/>
              </a:rPr>
              <a:t>의 </a:t>
            </a:r>
            <a:r>
              <a:rPr lang="en-US" altLang="ko-KR" sz="1200">
                <a:solidFill>
                  <a:srgbClr val="3F7F5F"/>
                </a:solidFill>
                <a:latin typeface="Courier New"/>
              </a:rPr>
              <a:t>edit row</a:t>
            </a:r>
            <a:r>
              <a:rPr lang="ko-KR" altLang="en-US" sz="1200">
                <a:solidFill>
                  <a:srgbClr val="3F7F5F"/>
                </a:solidFill>
                <a:latin typeface="Courier New"/>
              </a:rPr>
              <a:t>가 변경되기 전에 발생하는 이벤트 입니다</a:t>
            </a:r>
            <a:r>
              <a:rPr lang="en-US" altLang="ko-KR" sz="1200">
                <a:solidFill>
                  <a:srgbClr val="3F7F5F"/>
                </a:solidFill>
                <a:latin typeface="Courier New"/>
              </a:rPr>
              <a:t>.</a:t>
            </a:r>
          </a:p>
          <a:p>
            <a:r>
              <a:rPr lang="ko-KR" altLang="en-US" sz="1200">
                <a:solidFill>
                  <a:srgbClr val="3F7F5F"/>
                </a:solidFill>
                <a:latin typeface="Courier New"/>
              </a:rPr>
              <a:t> *</a:t>
            </a:r>
            <a:r>
              <a:rPr lang="en-US" altLang="ko-KR" sz="1200">
                <a:solidFill>
                  <a:srgbClr val="3F7F5F"/>
                </a:solidFill>
                <a:latin typeface="Courier New"/>
              </a:rPr>
              <a:t>/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onGrd1BeforeEditrowChange(</a:t>
            </a:r>
            <a:r>
              <a:rPr lang="en-US" altLang="ko-KR" sz="1200">
                <a:solidFill>
                  <a:srgbClr val="3F7F5F"/>
                </a:solidFill>
                <a:latin typeface="Courier New"/>
              </a:rPr>
              <a:t>/* cpr.events.CGridEvent */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e){</a:t>
            </a:r>
          </a:p>
          <a:p>
            <a:r>
              <a:rPr lang="en-US" altLang="ko-KR" sz="1200">
                <a:solidFill>
                  <a:srgbClr val="3F5FBF"/>
                </a:solidFill>
                <a:latin typeface="Courier New"/>
              </a:rPr>
              <a:t>    /**</a:t>
            </a:r>
            <a:r>
              <a:rPr lang="ko-KR" altLang="en-US" sz="120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altLang="ko-KR" sz="1200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200">
                <a:solidFill>
                  <a:srgbClr val="7F9FBF"/>
                </a:solidFill>
                <a:latin typeface="Courier New"/>
              </a:rPr>
              <a:t>@type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200">
                <a:solidFill>
                  <a:srgbClr val="3F5FBF"/>
                </a:solidFill>
                <a:latin typeface="Courier New"/>
              </a:rPr>
              <a:t>cpr.controls.provider.GridRow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urier New"/>
              </a:rPr>
              <a:t>     </a:t>
            </a:r>
            <a:r>
              <a:rPr lang="ko-KR" altLang="en-US" sz="1200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 sz="1200">
                <a:solidFill>
                  <a:srgbClr val="3F5FBF"/>
                </a:solidFill>
                <a:latin typeface="Courier New"/>
              </a:rPr>
              <a:t>/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newRow = e.newSelection;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cmb_ldept = app.lookup(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"cmb_ldept"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cmb_mdept = app.lookup(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"cmb_mdept"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cmb_sdept = app.lookup(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"cmb_sdept"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(newRow)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cmb_ldept.setFilter(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"parent == '00000'"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       cmb_mdept.setFilter(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"parent == '"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+ newRow.getValue(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"ldept"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 + 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"'"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       cmb_sdept.setFilter(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"parent == '"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+ newRow.getValue(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"mdept"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 + 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"'"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    grd_dept.redraw();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0405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 계층형 콤보 예제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1031247"/>
            <a:ext cx="6514979" cy="1316537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4844" y="215007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이전 예제처럼 각 계층별 </a:t>
            </a:r>
            <a:r>
              <a:rPr lang="en-US" altLang="ko-KR" sz="1200"/>
              <a:t>DataSet</a:t>
            </a:r>
            <a:r>
              <a:rPr lang="ko-KR" altLang="en-US" sz="1200"/>
              <a:t>을 분리할 수도 있고</a:t>
            </a:r>
            <a:endParaRPr lang="en-US" altLang="ko-KR" sz="1200"/>
          </a:p>
          <a:p>
            <a:r>
              <a:rPr lang="ko-KR" altLang="en-US" sz="1200"/>
              <a:t>본 예제 처럼 </a:t>
            </a:r>
            <a:r>
              <a:rPr lang="en-US" altLang="ko-KR" sz="1200"/>
              <a:t>Tree</a:t>
            </a:r>
            <a:r>
              <a:rPr lang="ko-KR" altLang="en-US" sz="1200"/>
              <a:t>형 </a:t>
            </a:r>
            <a:r>
              <a:rPr lang="en-US" altLang="ko-KR" sz="1200"/>
              <a:t>DataSet </a:t>
            </a:r>
            <a:r>
              <a:rPr lang="ko-KR" altLang="en-US" sz="1200"/>
              <a:t>하나로도 처리가 가능함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4842" y="2877731"/>
            <a:ext cx="80318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onSubDeptListSubmitSuccess(</a:t>
            </a:r>
            <a:r>
              <a:rPr lang="en-US" altLang="ko-KR" sz="1200">
                <a:solidFill>
                  <a:srgbClr val="3F7F5F"/>
                </a:solidFill>
                <a:latin typeface="Courier New"/>
              </a:rPr>
              <a:t>/* cpr.events.CSubmissionEvent */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e){</a:t>
            </a:r>
          </a:p>
          <a:p>
            <a:r>
              <a:rPr lang="en-US" altLang="ko-KR" sz="1200">
                <a:solidFill>
                  <a:srgbClr val="3F5FBF"/>
                </a:solidFill>
                <a:latin typeface="Courier New"/>
              </a:rPr>
              <a:t>    /**</a:t>
            </a:r>
            <a:r>
              <a:rPr lang="ko-KR" altLang="en-US" sz="120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altLang="ko-KR" sz="1200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200">
                <a:solidFill>
                  <a:srgbClr val="7F9FBF"/>
                </a:solidFill>
                <a:latin typeface="Courier New"/>
              </a:rPr>
              <a:t>@type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200">
                <a:solidFill>
                  <a:srgbClr val="3F5FBF"/>
                </a:solidFill>
                <a:latin typeface="Courier New"/>
              </a:rPr>
              <a:t>cpr.protocols.Submission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urier New"/>
              </a:rPr>
              <a:t>     </a:t>
            </a:r>
            <a:r>
              <a:rPr lang="ko-KR" altLang="en-US" sz="1200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 sz="1200">
                <a:solidFill>
                  <a:srgbClr val="3F5FBF"/>
                </a:solidFill>
                <a:latin typeface="Courier New"/>
              </a:rPr>
              <a:t>/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subDeptList = e.control;</a:t>
            </a:r>
          </a:p>
          <a:p>
            <a:endParaRPr lang="ko-KR" altLang="en-US" sz="1200">
              <a:latin typeface="Courier New"/>
            </a:endParaRP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cmb1 = app.lookup(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"cmb1"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cmb2 = app.lookup(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"cmb2"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 cmb3 = app.lookup(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"cmb3"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ko-KR" altLang="en-US" sz="1200">
              <a:latin typeface="Courier New"/>
            </a:endParaRPr>
          </a:p>
          <a:p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   cmb1.setFilter(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"parent == \"00000\""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   cmb2.setFilter(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"parent == \""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+ cmb1.value + 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"\""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   cmb3.setFilter(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"parent == \""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+ cmb2.value + 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"\""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ko-KR" altLang="en-US" sz="1200">
              <a:latin typeface="Courier New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    app.lookup(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"grp"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).redraw();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2877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Title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7297169" cy="47631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6574" y="2804635"/>
            <a:ext cx="1617154" cy="2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51920" y="1412776"/>
            <a:ext cx="808577" cy="2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26554" y="1709046"/>
            <a:ext cx="5472608" cy="4104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2100" y="1784256"/>
            <a:ext cx="808577" cy="2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7" idx="0"/>
            <a:endCxn id="8" idx="1"/>
          </p:cNvCxnSpPr>
          <p:nvPr/>
        </p:nvCxnSpPr>
        <p:spPr>
          <a:xfrm rot="5400000" flipH="1" flipV="1">
            <a:off x="1946570" y="899286"/>
            <a:ext cx="1273930" cy="253676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2"/>
            <a:endCxn id="9" idx="1"/>
          </p:cNvCxnSpPr>
          <p:nvPr/>
        </p:nvCxnSpPr>
        <p:spPr>
          <a:xfrm rot="16200000" flipH="1">
            <a:off x="1410575" y="2945068"/>
            <a:ext cx="720555" cy="91140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" idx="2"/>
            <a:endCxn id="9" idx="1"/>
          </p:cNvCxnSpPr>
          <p:nvPr/>
        </p:nvCxnSpPr>
        <p:spPr>
          <a:xfrm rot="5400000">
            <a:off x="1586005" y="2660664"/>
            <a:ext cx="1740934" cy="459835"/>
          </a:xfrm>
          <a:prstGeom prst="bentConnector4">
            <a:avLst>
              <a:gd name="adj1" fmla="val 230999"/>
              <a:gd name="adj2" fmla="val 14971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3169937"/>
            <a:ext cx="3163045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i="1"/>
              <a:t>1. </a:t>
            </a:r>
            <a:r>
              <a:rPr lang="ko-KR" altLang="en-US" sz="1200" b="1" i="1"/>
              <a:t>메뉴 클릭시 클릭된 메뉴명을</a:t>
            </a:r>
            <a:endParaRPr lang="en-US" altLang="ko-KR" sz="1200" b="1" i="1"/>
          </a:p>
          <a:p>
            <a:r>
              <a:rPr lang="en-US" altLang="ko-KR" sz="1200" b="1" i="1"/>
              <a:t>MDI</a:t>
            </a:r>
            <a:r>
              <a:rPr lang="ko-KR" altLang="en-US" sz="1200" b="1" i="1"/>
              <a:t>의 </a:t>
            </a:r>
            <a:r>
              <a:rPr lang="en-US" altLang="ko-KR" sz="1200" b="1" i="1"/>
              <a:t>TITLE</a:t>
            </a:r>
            <a:r>
              <a:rPr lang="ko-KR" altLang="en-US" sz="1200" b="1" i="1"/>
              <a:t>과 로드된 </a:t>
            </a:r>
            <a:r>
              <a:rPr lang="en-US" altLang="ko-KR" sz="1200" b="1" i="1"/>
              <a:t>App</a:t>
            </a:r>
            <a:r>
              <a:rPr lang="ko-KR" altLang="en-US" sz="1200" b="1" i="1"/>
              <a:t>의 </a:t>
            </a:r>
            <a:r>
              <a:rPr lang="en-US" altLang="ko-KR" sz="1200" b="1" i="1"/>
              <a:t>Title</a:t>
            </a:r>
            <a:r>
              <a:rPr lang="ko-KR" altLang="en-US" sz="1200" b="1" i="1"/>
              <a:t>로 설정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3056" y="1801034"/>
            <a:ext cx="4147097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i="1"/>
              <a:t>2. App </a:t>
            </a:r>
            <a:r>
              <a:rPr lang="ko-KR" altLang="en-US" sz="1200" b="1" i="1"/>
              <a:t>내부 </a:t>
            </a:r>
            <a:r>
              <a:rPr lang="en-US" altLang="ko-KR" sz="1200" b="1" i="1"/>
              <a:t>UDC</a:t>
            </a:r>
            <a:r>
              <a:rPr lang="ko-KR" altLang="en-US" sz="1200" b="1" i="1"/>
              <a:t>인 </a:t>
            </a:r>
            <a:r>
              <a:rPr lang="en-US" altLang="ko-KR" sz="1200" b="1" i="1"/>
              <a:t>pageTitle</a:t>
            </a:r>
            <a:r>
              <a:rPr lang="ko-KR" altLang="en-US" sz="1200" b="1" i="1"/>
              <a:t>은 </a:t>
            </a:r>
            <a:r>
              <a:rPr lang="en-US" altLang="ko-KR" sz="1200" b="1" i="1"/>
              <a:t>App</a:t>
            </a:r>
            <a:r>
              <a:rPr lang="ko-KR" altLang="en-US" sz="1200" b="1" i="1"/>
              <a:t>에 설정된 메뉴명을</a:t>
            </a:r>
            <a:endParaRPr lang="en-US" altLang="ko-KR" sz="1200" b="1" i="1"/>
          </a:p>
          <a:p>
            <a:r>
              <a:rPr lang="ko-KR" altLang="en-US" sz="1200" b="1" i="1"/>
              <a:t>읽어와서 출력</a:t>
            </a:r>
          </a:p>
        </p:txBody>
      </p:sp>
    </p:spTree>
    <p:extLst>
      <p:ext uri="{BB962C8B-B14F-4D97-AF65-F5344CB8AC3E}">
        <p14:creationId xmlns:p14="http://schemas.microsoft.com/office/powerpoint/2010/main" val="37446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조건에 따른 컨트롤 상태 변경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TYPE 4)</a:t>
            </a:r>
            <a:endParaRPr lang="ko-KR" altLang="en-US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1" y="980733"/>
            <a:ext cx="5607198" cy="1757608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1" y="2924944"/>
            <a:ext cx="7699181" cy="3232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8184" y="1124744"/>
            <a:ext cx="110799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개별설정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24" y="4653136"/>
            <a:ext cx="3743332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상위 컨트롤에 설정하여 하위 전파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CA2F59-69AD-40B4-A424-0AE3CB5A44F5}"/>
              </a:ext>
            </a:extLst>
          </p:cNvPr>
          <p:cNvSpPr/>
          <p:nvPr/>
        </p:nvSpPr>
        <p:spPr>
          <a:xfrm>
            <a:off x="4895332" y="1151455"/>
            <a:ext cx="414899" cy="2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EA82B-5B41-4339-93AA-F0872414F203}"/>
              </a:ext>
            </a:extLst>
          </p:cNvPr>
          <p:cNvSpPr/>
          <p:nvPr/>
        </p:nvSpPr>
        <p:spPr>
          <a:xfrm>
            <a:off x="3135042" y="2246941"/>
            <a:ext cx="2762419" cy="16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F5536A-D639-4D26-8754-55AE4E2E4113}"/>
              </a:ext>
            </a:extLst>
          </p:cNvPr>
          <p:cNvSpPr/>
          <p:nvPr/>
        </p:nvSpPr>
        <p:spPr>
          <a:xfrm>
            <a:off x="4796413" y="4195774"/>
            <a:ext cx="3248629" cy="166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AB9C88-4DF4-45B6-960C-6E5BBDF4ED51}"/>
              </a:ext>
            </a:extLst>
          </p:cNvPr>
          <p:cNvSpPr/>
          <p:nvPr/>
        </p:nvSpPr>
        <p:spPr>
          <a:xfrm>
            <a:off x="4796413" y="3902945"/>
            <a:ext cx="3248629" cy="166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2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단축키 처리 예제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8" y="1340599"/>
            <a:ext cx="4267796" cy="3134163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46637" y="3475084"/>
            <a:ext cx="2265405" cy="23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75653" y="2774867"/>
            <a:ext cx="382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※ </a:t>
            </a:r>
            <a:r>
              <a:rPr lang="ko-KR" altLang="en-US" sz="1200"/>
              <a:t>단축키 조합은 브라우저마다 약간의 차이가 있음</a:t>
            </a:r>
            <a:endParaRPr lang="en-US" altLang="ko-KR" sz="1200"/>
          </a:p>
          <a:p>
            <a:r>
              <a:rPr lang="en-US" altLang="ko-KR" sz="1200"/>
              <a:t>IE, Chrome</a:t>
            </a:r>
            <a:r>
              <a:rPr lang="ko-KR" altLang="en-US" sz="1200"/>
              <a:t>은 </a:t>
            </a:r>
            <a:r>
              <a:rPr lang="en-US" altLang="ko-KR" sz="1200"/>
              <a:t>Alt + </a:t>
            </a:r>
            <a:r>
              <a:rPr lang="ko-KR" altLang="en-US" sz="1200"/>
              <a:t>단축키</a:t>
            </a:r>
          </a:p>
        </p:txBody>
      </p:sp>
    </p:spTree>
    <p:extLst>
      <p:ext uri="{BB962C8B-B14F-4D97-AF65-F5344CB8AC3E}">
        <p14:creationId xmlns:p14="http://schemas.microsoft.com/office/powerpoint/2010/main" val="295918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F0C8363-DE3E-4C5D-81D8-23628F50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표준 화면사이즈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UI </a:t>
            </a:r>
            <a:r>
              <a:rPr lang="ko-KR" altLang="en-US" sz="1200"/>
              <a:t>개발 공통화 </a:t>
            </a:r>
            <a:r>
              <a:rPr lang="en-US" altLang="ko-KR" sz="1200"/>
              <a:t>Building Block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UDC </a:t>
            </a:r>
            <a:r>
              <a:rPr lang="ko-KR" altLang="en-US" sz="1200"/>
              <a:t>활용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공통모듈 구성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Validation </a:t>
            </a:r>
            <a:r>
              <a:rPr lang="ko-KR" altLang="en-US" sz="1200"/>
              <a:t>설정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Validation </a:t>
            </a:r>
            <a:r>
              <a:rPr lang="ko-KR" altLang="en-US" sz="1200"/>
              <a:t>속성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Grid</a:t>
            </a:r>
            <a:r>
              <a:rPr lang="ko-KR" altLang="en-US" sz="1200"/>
              <a:t>의 변경된 </a:t>
            </a:r>
            <a:r>
              <a:rPr lang="en-US" altLang="ko-KR" sz="1200"/>
              <a:t>Row </a:t>
            </a:r>
            <a:r>
              <a:rPr lang="ko-KR" altLang="en-US" sz="1200"/>
              <a:t>전체 검증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컨트롤 기본지원 검증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값 보정</a:t>
            </a:r>
            <a:r>
              <a:rPr lang="en-US" altLang="ko-KR" sz="1200"/>
              <a:t>(Revise)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Submission Context Path </a:t>
            </a:r>
            <a:r>
              <a:rPr lang="ko-KR" altLang="en-US" sz="1200"/>
              <a:t>설정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서버 메시지 전달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공통 </a:t>
            </a:r>
            <a:r>
              <a:rPr lang="en-US" altLang="ko-KR" sz="1200"/>
              <a:t>keydown </a:t>
            </a:r>
            <a:r>
              <a:rPr lang="ko-KR" altLang="en-US" sz="1200"/>
              <a:t>이벤트 처리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Grid </a:t>
            </a:r>
            <a:r>
              <a:rPr lang="ko-KR" altLang="en-US" sz="1200"/>
              <a:t>내 </a:t>
            </a:r>
            <a:r>
              <a:rPr lang="en-US" altLang="ko-KR" sz="1200"/>
              <a:t>3</a:t>
            </a:r>
            <a:r>
              <a:rPr lang="ko-KR" altLang="en-US" sz="1200"/>
              <a:t>단 계층 콤보박스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</a:t>
            </a:r>
            <a:r>
              <a:rPr lang="ko-KR" altLang="en-US" sz="1200"/>
              <a:t>단 계층형 콤보 예제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Page Title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조건에 따른 컨트롤 상태 변경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단축키 처리 예제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버튼에 이미지 삽입 </a:t>
            </a:r>
            <a:r>
              <a:rPr lang="en-US" altLang="ko-KR" sz="1200"/>
              <a:t>CSS </a:t>
            </a:r>
            <a:r>
              <a:rPr lang="ko-KR" altLang="en-US" sz="1200"/>
              <a:t>예제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Grid split, grouping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Submission </a:t>
            </a:r>
            <a:r>
              <a:rPr lang="ko-KR" altLang="en-US" sz="1200"/>
              <a:t>시 </a:t>
            </a:r>
            <a:r>
              <a:rPr lang="en-US" altLang="ko-KR" sz="1200"/>
              <a:t>LoadMask </a:t>
            </a:r>
            <a:r>
              <a:rPr lang="ko-KR" altLang="en-US" sz="1200"/>
              <a:t>공통처리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Submission</a:t>
            </a:r>
            <a:r>
              <a:rPr lang="ko-KR" altLang="en-US" sz="1200"/>
              <a:t>별 다른 </a:t>
            </a:r>
            <a:r>
              <a:rPr lang="en-US" altLang="ko-KR" sz="1200"/>
              <a:t>LoadMask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서브미션 에러 처리 공통화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Submission</a:t>
            </a:r>
            <a:r>
              <a:rPr lang="ko-KR" altLang="en-US" sz="1200"/>
              <a:t>을 코드로 생성해서 실행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Grid</a:t>
            </a:r>
            <a:r>
              <a:rPr lang="ko-KR" altLang="en-US" sz="1200"/>
              <a:t>에서 조회 후 특정 </a:t>
            </a:r>
            <a:r>
              <a:rPr lang="en-US" altLang="ko-KR" sz="1200"/>
              <a:t>Row</a:t>
            </a:r>
            <a:r>
              <a:rPr lang="ko-KR" altLang="en-US" sz="1200"/>
              <a:t>로 포커스 이동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Grid </a:t>
            </a:r>
            <a:r>
              <a:rPr lang="ko-KR" altLang="en-US" sz="1200"/>
              <a:t>간 </a:t>
            </a:r>
            <a:r>
              <a:rPr lang="en-US" altLang="ko-KR" sz="1200"/>
              <a:t>Row Copy </a:t>
            </a:r>
            <a:r>
              <a:rPr lang="ko-KR" altLang="en-US" sz="1200"/>
              <a:t>예제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Chart </a:t>
            </a:r>
            <a:r>
              <a:rPr lang="ko-KR" altLang="en-US" sz="1200"/>
              <a:t>예제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Scheduler </a:t>
            </a:r>
            <a:r>
              <a:rPr lang="ko-KR" altLang="en-US" sz="1200"/>
              <a:t>예제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eXtreamBuilder </a:t>
            </a:r>
            <a:r>
              <a:rPr lang="ko-KR" altLang="en-US" sz="1200"/>
              <a:t>와 </a:t>
            </a:r>
            <a:r>
              <a:rPr lang="en-US" altLang="ko-KR" sz="1200"/>
              <a:t>eXbuilder6 </a:t>
            </a:r>
            <a:r>
              <a:rPr lang="ko-KR" altLang="en-US" sz="1200"/>
              <a:t>간의 팝업 연동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전자정부프레임워크 지원계획</a:t>
            </a:r>
          </a:p>
        </p:txBody>
      </p:sp>
    </p:spTree>
    <p:extLst>
      <p:ext uri="{BB962C8B-B14F-4D97-AF65-F5344CB8AC3E}">
        <p14:creationId xmlns:p14="http://schemas.microsoft.com/office/powerpoint/2010/main" val="131649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버튼에 이미지 삽입 </a:t>
            </a:r>
            <a:r>
              <a:rPr lang="en-US" altLang="ko-KR"/>
              <a:t>CSS</a:t>
            </a:r>
            <a:r>
              <a:rPr lang="ko-KR" altLang="en-US"/>
              <a:t> 예제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8" y="970844"/>
            <a:ext cx="1276528" cy="581106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6" y="1659300"/>
            <a:ext cx="5010850" cy="15623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88042" y="2858531"/>
            <a:ext cx="2265405" cy="23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1386" y="3419379"/>
            <a:ext cx="82224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>
                <a:solidFill>
                  <a:srgbClr val="3F7F7F"/>
                </a:solidFill>
                <a:latin typeface="Courier New"/>
              </a:rPr>
              <a:t>.help-button </a:t>
            </a:r>
            <a:r>
              <a:rPr lang="en-US" altLang="ko-KR" sz="1200" i="1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altLang="ko-KR" sz="1200">
                <a:solidFill>
                  <a:srgbClr val="7F007F"/>
                </a:solidFill>
                <a:latin typeface="Courier New"/>
              </a:rPr>
              <a:t>    background-image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altLang="ko-KR" sz="1200" i="1">
                <a:solidFill>
                  <a:srgbClr val="2A00E1"/>
                </a:solidFill>
                <a:latin typeface="Courier New"/>
              </a:rPr>
              <a:t>url('../imgs/bullet_help.png’) ,linear-gradient(#FCFEFF, #E0E1E2)</a:t>
            </a:r>
            <a:r>
              <a:rPr lang="en-US" altLang="ko-KR" sz="1200" i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200">
                <a:solidFill>
                  <a:srgbClr val="7F007F"/>
                </a:solidFill>
                <a:latin typeface="Courier New"/>
              </a:rPr>
              <a:t>    background-position-x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altLang="ko-KR" sz="1200" i="1">
                <a:solidFill>
                  <a:srgbClr val="2A00E1"/>
                </a:solidFill>
                <a:latin typeface="Courier New"/>
              </a:rPr>
              <a:t>10px, left</a:t>
            </a:r>
            <a:r>
              <a:rPr lang="en-US" altLang="ko-KR" sz="1200" i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200">
                <a:solidFill>
                  <a:srgbClr val="7F007F"/>
                </a:solidFill>
                <a:latin typeface="Courier New"/>
              </a:rPr>
              <a:t>    background-position-y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altLang="ko-KR" sz="1200" i="1">
                <a:solidFill>
                  <a:srgbClr val="2A00E1"/>
                </a:solidFill>
                <a:latin typeface="Courier New"/>
              </a:rPr>
              <a:t>center</a:t>
            </a:r>
            <a:r>
              <a:rPr lang="en-US" altLang="ko-KR" sz="1200" i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200">
                <a:solidFill>
                  <a:srgbClr val="7F007F"/>
                </a:solidFill>
                <a:latin typeface="Courier New"/>
              </a:rPr>
              <a:t>    background-repeat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altLang="ko-KR" sz="1200" i="1">
                <a:solidFill>
                  <a:srgbClr val="2A00E1"/>
                </a:solidFill>
                <a:latin typeface="Courier New"/>
              </a:rPr>
              <a:t>no-repeat</a:t>
            </a:r>
            <a:r>
              <a:rPr lang="en-US" altLang="ko-KR" sz="1200" i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200">
                <a:solidFill>
                  <a:srgbClr val="7F007F"/>
                </a:solidFill>
                <a:latin typeface="Courier New"/>
              </a:rPr>
              <a:t>    text-align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altLang="ko-KR" sz="1200" i="1">
                <a:solidFill>
                  <a:srgbClr val="2A00E1"/>
                </a:solidFill>
                <a:latin typeface="Courier New"/>
              </a:rPr>
              <a:t>left</a:t>
            </a:r>
            <a:r>
              <a:rPr lang="en-US" altLang="ko-KR" sz="1200" i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200">
                <a:solidFill>
                  <a:srgbClr val="7F007F"/>
                </a:solidFill>
                <a:latin typeface="Courier New"/>
              </a:rPr>
              <a:t>    padding-left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altLang="ko-KR" sz="1200" i="1">
                <a:solidFill>
                  <a:srgbClr val="2A00E1"/>
                </a:solidFill>
                <a:latin typeface="Courier New"/>
              </a:rPr>
              <a:t>20px</a:t>
            </a:r>
            <a:r>
              <a:rPr lang="en-US" altLang="ko-KR" sz="1200" i="1">
                <a:solidFill>
                  <a:srgbClr val="000000"/>
                </a:solidFill>
                <a:latin typeface="Courier New"/>
              </a:rPr>
              <a:t>;</a:t>
            </a:r>
            <a:endParaRPr lang="ko-KR" altLang="en-US" sz="1200">
              <a:latin typeface="Courier New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3119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Grid split, grouping</a:t>
            </a:r>
            <a:endParaRPr lang="ko-KR" altLang="en-US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5" y="986601"/>
            <a:ext cx="8229600" cy="3828253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12692" y="3723503"/>
            <a:ext cx="1622854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12692" y="4419601"/>
            <a:ext cx="1622854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" y="1984182"/>
            <a:ext cx="6257540" cy="37999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140" y="2458994"/>
            <a:ext cx="304800" cy="432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28982" y="5486400"/>
            <a:ext cx="2019173" cy="297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CCAA6-C16A-4303-AB99-0AFB8C723565}"/>
              </a:ext>
            </a:extLst>
          </p:cNvPr>
          <p:cNvSpPr txBox="1"/>
          <p:nvPr/>
        </p:nvSpPr>
        <p:spPr>
          <a:xfrm>
            <a:off x="6434310" y="5486400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expr </a:t>
            </a:r>
            <a:r>
              <a:rPr lang="ko-KR" altLang="en-US" sz="1200"/>
              <a:t>속성에 그룹함수 지정</a:t>
            </a:r>
          </a:p>
        </p:txBody>
      </p:sp>
    </p:spTree>
    <p:extLst>
      <p:ext uri="{BB962C8B-B14F-4D97-AF65-F5344CB8AC3E}">
        <p14:creationId xmlns:p14="http://schemas.microsoft.com/office/powerpoint/2010/main" val="52804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 </a:t>
            </a:r>
            <a:r>
              <a:rPr lang="ko-KR" altLang="en-US"/>
              <a:t>시 </a:t>
            </a:r>
            <a:r>
              <a:rPr lang="en-US" altLang="ko-KR"/>
              <a:t>LoadMask </a:t>
            </a:r>
            <a:r>
              <a:rPr lang="ko-KR" altLang="en-US"/>
              <a:t>공통처리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50665"/>
            <a:ext cx="5068008" cy="42011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78795" y="1106362"/>
            <a:ext cx="35018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uKplisDev-ui\clx-src\udc\com\loadmask.clx</a:t>
            </a: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UDC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로 정의되고 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ComUtil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을 이용해 사용</a:t>
            </a:r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// show</a:t>
            </a: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// @maskType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실행할 마스크의 종류를 지정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값이 없을 경우 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default mask 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가 동작</a:t>
            </a:r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comUtil.showLoadMask(maskType);</a:t>
            </a:r>
          </a:p>
          <a:p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// hide</a:t>
            </a: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comUtil.hideLoadMask();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8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</a:t>
            </a:r>
            <a:r>
              <a:rPr lang="ko-KR" altLang="en-US"/>
              <a:t>별 다른 </a:t>
            </a:r>
            <a:r>
              <a:rPr lang="en-US" altLang="ko-KR"/>
              <a:t>LoadMask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7772" y="927641"/>
            <a:ext cx="64460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/*</a:t>
            </a:r>
          </a:p>
          <a:p>
            <a:r>
              <a:rPr lang="ko-KR" altLang="en-US" sz="1100">
                <a:solidFill>
                  <a:srgbClr val="3F7F5F"/>
                </a:solidFill>
                <a:latin typeface="Courier New"/>
              </a:rPr>
              <a:t> * 화면 검색 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Function</a:t>
            </a:r>
          </a:p>
          <a:p>
            <a:r>
              <a:rPr lang="ko-KR" altLang="en-US" sz="1100">
                <a:solidFill>
                  <a:srgbClr val="3F7F5F"/>
                </a:solidFill>
                <a:latin typeface="Courier New"/>
              </a:rPr>
              <a:t> *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/</a:t>
            </a:r>
          </a:p>
          <a:p>
            <a:r>
              <a:rPr lang="en-US" altLang="ko-KR" sz="1100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 doSearch() {</a:t>
            </a: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    …</a:t>
            </a:r>
            <a:endParaRPr lang="ko-KR" altLang="en-US" sz="1100">
              <a:latin typeface="Courier New"/>
            </a:endParaRPr>
          </a:p>
          <a:p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    // </a:t>
            </a:r>
            <a:r>
              <a:rPr lang="ko-KR" altLang="en-US" sz="1100" b="1">
                <a:solidFill>
                  <a:srgbClr val="3F7F5F"/>
                </a:solidFill>
                <a:latin typeface="Courier New"/>
              </a:rPr>
              <a:t>조회 </a:t>
            </a:r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Submission send</a:t>
            </a:r>
          </a:p>
          <a:p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   comUtil.send(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"subMainList"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100" b="1" i="1">
                <a:solidFill>
                  <a:srgbClr val="2A00FF"/>
                </a:solidFill>
                <a:latin typeface="Courier New"/>
              </a:rPr>
              <a:t>"pro"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34181" y="2355190"/>
            <a:ext cx="720731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ComUtil.prototype.showLoadMask =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(maskType) {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…</a:t>
            </a:r>
            <a:endParaRPr lang="en-US" altLang="ko-KR" sz="1100" b="1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loadmask =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(maskType == 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"pro"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loadmask =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._app.lookup(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"__loadmask_pro__"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(loadmask) {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    this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._app.getContainer().replaceConstraint(loadmask, showConstraint);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loadmask =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udc.com.loadmaskprogress(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"__loadmask_pro__"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    this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._app.getContainer().addChild(loadmask, showConstraint);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loadmask.module.start();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loadmask =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._app.lookup(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"__loadmask__"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(loadmask) {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    this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._app.getContainer().replaceConstraint(loadmask, showConstraint);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loadmask =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udc.com.loadmask(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"__loadmask__"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    this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._app.getContainer().addChild(loadmask, showConstraint);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this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._activeLoadMask = loadmask;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};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59711" y="4348043"/>
            <a:ext cx="1574470" cy="27699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/>
              <a:t>common.module.js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2333539" y="1060825"/>
            <a:ext cx="926857" cy="27699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/>
              <a:t>type02.clx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22230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서브미션 에러 처리 공통화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b="1">
                <a:latin typeface="Courier New"/>
              </a:rPr>
              <a:t>uKplisDev-ui\clx-src\module\common.module.js</a:t>
            </a:r>
          </a:p>
          <a:p>
            <a:pPr marL="0" indent="0">
              <a:buNone/>
            </a:pPr>
            <a:endParaRPr lang="en-US" altLang="ko-KR" b="1">
              <a:latin typeface="Courier New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F5FBF"/>
                </a:solidFill>
                <a:latin typeface="Courier New"/>
              </a:rPr>
              <a:t>/**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>
                <a:solidFill>
                  <a:srgbClr val="7F9FBF"/>
                </a:solidFill>
                <a:latin typeface="Courier New"/>
              </a:rPr>
              <a:t>@private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Submission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Error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Handler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>
                <a:solidFill>
                  <a:srgbClr val="7F9FBF"/>
                </a:solidFill>
                <a:latin typeface="Courier New"/>
              </a:rPr>
              <a:t>@param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>
                <a:solidFill>
                  <a:srgbClr val="3F5FBF"/>
                </a:solidFill>
                <a:latin typeface="Courier New"/>
              </a:rPr>
              <a:t>e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ComUtil.prototype.onSubmitError = </a:t>
            </a:r>
            <a:r>
              <a:rPr lang="en-US" altLang="ko-KR" b="1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b="1">
                <a:solidFill>
                  <a:srgbClr val="3F7F5F"/>
                </a:solidFill>
                <a:latin typeface="Courier New"/>
              </a:rPr>
              <a:t>/* cpr.events.CSubmissionEvent */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 e)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3F5FBF"/>
                </a:solidFill>
                <a:latin typeface="Courier New"/>
              </a:rPr>
              <a:t>    /**</a:t>
            </a:r>
            <a:r>
              <a:rPr lang="ko-KR" altLang="en-US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>
                <a:solidFill>
                  <a:srgbClr val="7F9FBF"/>
                </a:solidFill>
                <a:latin typeface="Courier New"/>
              </a:rPr>
              <a:t>@type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>
                <a:solidFill>
                  <a:srgbClr val="3F5FBF"/>
                </a:solidFill>
                <a:latin typeface="Courier New"/>
              </a:rPr>
              <a:t>cpr.protocols.Submission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Courier New"/>
              </a:rPr>
              <a:t>     </a:t>
            </a:r>
            <a:r>
              <a:rPr lang="ko-KR" altLang="en-US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 submission = e.control;</a:t>
            </a:r>
          </a:p>
          <a:p>
            <a:pPr marL="0" indent="0">
              <a:buNone/>
            </a:pPr>
            <a:endParaRPr lang="ko-KR" altLang="en-US">
              <a:latin typeface="Courier New"/>
            </a:endParaRPr>
          </a:p>
          <a:p>
            <a:pPr marL="0" indent="0">
              <a:buNone/>
            </a:pPr>
            <a:r>
              <a:rPr lang="en-US" altLang="ko-KR" b="1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 msg = submission.getMetadata(</a:t>
            </a:r>
            <a:r>
              <a:rPr lang="en-US" altLang="ko-KR" b="1">
                <a:solidFill>
                  <a:srgbClr val="2A00FF"/>
                </a:solidFill>
                <a:latin typeface="Courier New"/>
              </a:rPr>
              <a:t>"msg"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(msg) {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7F0055"/>
                </a:solidFill>
                <a:latin typeface="Courier New"/>
              </a:rPr>
              <a:t>        this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.alert(msg);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marL="0" indent="0">
              <a:buNone/>
            </a:pPr>
            <a:endParaRPr lang="ko-KR" altLang="en-US">
              <a:latin typeface="Courier New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F7F5F"/>
                </a:solidFill>
                <a:latin typeface="Courier New"/>
              </a:rPr>
              <a:t>    // </a:t>
            </a:r>
            <a:r>
              <a:rPr lang="en-US" altLang="ko-KR" b="1">
                <a:solidFill>
                  <a:srgbClr val="7F9FBF"/>
                </a:solidFill>
                <a:latin typeface="Courier New"/>
              </a:rPr>
              <a:t>TODO</a:t>
            </a:r>
            <a:r>
              <a:rPr lang="ko-KR" altLang="en-US" b="1">
                <a:solidFill>
                  <a:srgbClr val="3F7F5F"/>
                </a:solidFill>
                <a:latin typeface="Courier New"/>
              </a:rPr>
              <a:t> </a:t>
            </a:r>
            <a:r>
              <a:rPr lang="en-US" altLang="ko-KR" b="1">
                <a:solidFill>
                  <a:srgbClr val="3F7F5F"/>
                </a:solidFill>
                <a:latin typeface="Courier New"/>
              </a:rPr>
              <a:t>implements </a:t>
            </a:r>
            <a:r>
              <a:rPr lang="ko-KR" altLang="en-US" b="1">
                <a:solidFill>
                  <a:srgbClr val="3F7F5F"/>
                </a:solidFill>
                <a:latin typeface="Courier New"/>
              </a:rPr>
              <a:t>세션 처리를 포함한 별도 에러처리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ko-KR" altLang="en-US">
              <a:latin typeface="Courier New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F5FBF"/>
                </a:solidFill>
                <a:latin typeface="Courier New"/>
              </a:rPr>
              <a:t>/**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>
                <a:solidFill>
                  <a:srgbClr val="7F9FBF"/>
                </a:solidFill>
                <a:latin typeface="Courier New"/>
              </a:rPr>
              <a:t>@private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Submission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Done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Handler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>
                <a:solidFill>
                  <a:srgbClr val="7F9FBF"/>
                </a:solidFill>
                <a:latin typeface="Courier New"/>
              </a:rPr>
              <a:t>@param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>
                <a:solidFill>
                  <a:srgbClr val="3F5FBF"/>
                </a:solidFill>
                <a:latin typeface="Courier New"/>
              </a:rPr>
              <a:t>e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>
                <a:solidFill>
                  <a:srgbClr val="3F5FBF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ComUtil.prototype.onSubmitDone = </a:t>
            </a:r>
            <a:r>
              <a:rPr lang="en-US" altLang="ko-KR" b="1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b="1">
                <a:solidFill>
                  <a:srgbClr val="3F7F5F"/>
                </a:solidFill>
                <a:latin typeface="Courier New"/>
              </a:rPr>
              <a:t>/* cpr.events.CSubmissionEvent */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 e)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3F7F5F"/>
                </a:solidFill>
                <a:latin typeface="Courier New"/>
              </a:rPr>
              <a:t>    // hide loadmask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7F0055"/>
                </a:solidFill>
                <a:latin typeface="Courier New"/>
              </a:rPr>
              <a:t>    this</a:t>
            </a:r>
            <a:r>
              <a:rPr lang="en-US" altLang="ko-KR" b="1">
                <a:solidFill>
                  <a:srgbClr val="000000"/>
                </a:solidFill>
                <a:latin typeface="Courier New"/>
              </a:rPr>
              <a:t>.hideLoadMask();</a:t>
            </a:r>
          </a:p>
          <a:p>
            <a:pPr marL="0" indent="0">
              <a:buNone/>
            </a:pPr>
            <a:endParaRPr lang="ko-KR" altLang="en-US">
              <a:latin typeface="Courier New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F7F5F"/>
                </a:solidFill>
                <a:latin typeface="Courier New"/>
              </a:rPr>
              <a:t>    // </a:t>
            </a:r>
            <a:r>
              <a:rPr lang="en-US" altLang="ko-KR" b="1">
                <a:solidFill>
                  <a:srgbClr val="7F9FBF"/>
                </a:solidFill>
                <a:latin typeface="Courier New"/>
              </a:rPr>
              <a:t>TODO</a:t>
            </a:r>
            <a:r>
              <a:rPr lang="en-US" altLang="ko-KR" b="1">
                <a:solidFill>
                  <a:srgbClr val="3F7F5F"/>
                </a:solidFill>
                <a:latin typeface="Courier New"/>
              </a:rPr>
              <a:t> implements Submission</a:t>
            </a:r>
            <a:r>
              <a:rPr lang="ko-KR" altLang="en-US" b="1">
                <a:solidFill>
                  <a:srgbClr val="3F7F5F"/>
                </a:solidFill>
                <a:latin typeface="Courier New"/>
              </a:rPr>
              <a:t>이 끝난 이후 후처리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99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</a:t>
            </a:r>
            <a:r>
              <a:rPr lang="ko-KR" altLang="en-US"/>
              <a:t>을 코드로 생성해서 실행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8388" y="1050981"/>
            <a:ext cx="7212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3F7F5F"/>
                </a:solidFill>
                <a:latin typeface="Courier New"/>
              </a:rPr>
              <a:t>// Submission </a:t>
            </a:r>
            <a:r>
              <a:rPr lang="ko-KR" altLang="en-US" sz="1200">
                <a:solidFill>
                  <a:srgbClr val="3F7F5F"/>
                </a:solidFill>
                <a:latin typeface="Courier New"/>
              </a:rPr>
              <a:t>생성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var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subMainList = </a:t>
            </a:r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cpr.protocols.Submission(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"subMainList"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subMainList.action = 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"example/submission/getMainList.do"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subMainList.mediaType = cpr.protocols.Submission.MEDIA_URLENCODED;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subMainList.responseType = 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subMainList.addEventListener(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"submit-success"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, onSubMainListSubmitSuccess);</a:t>
            </a:r>
          </a:p>
          <a:p>
            <a:endParaRPr lang="ko-KR" altLang="en-US" sz="1200">
              <a:latin typeface="Courier New"/>
            </a:endParaRPr>
          </a:p>
          <a:p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var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reqKey = app.lookup(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"reqKey"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var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resPage = app.lookup(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"resPage"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var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 resList = app.lookup(</a:t>
            </a:r>
            <a:r>
              <a:rPr lang="en-US" altLang="ko-KR" sz="1200" b="1">
                <a:solidFill>
                  <a:srgbClr val="2A00FF"/>
                </a:solidFill>
                <a:latin typeface="Courier New"/>
              </a:rPr>
              <a:t>"resList"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ko-KR" altLang="en-US" sz="1200">
              <a:latin typeface="Courier New"/>
            </a:endParaRPr>
          </a:p>
          <a:p>
            <a:r>
              <a:rPr lang="en-US" altLang="ko-KR" sz="1200">
                <a:solidFill>
                  <a:srgbClr val="3F7F5F"/>
                </a:solidFill>
                <a:latin typeface="Courier New"/>
              </a:rPr>
              <a:t>// request data </a:t>
            </a:r>
            <a:r>
              <a:rPr lang="ko-KR" altLang="en-US" sz="1200">
                <a:solidFill>
                  <a:srgbClr val="3F7F5F"/>
                </a:solidFill>
                <a:latin typeface="Courier New"/>
              </a:rPr>
              <a:t>설정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subMainList.addRequestData(reqKey);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subMainList.addRequestData(resPage);</a:t>
            </a:r>
          </a:p>
          <a:p>
            <a:endParaRPr lang="ko-KR" altLang="en-US" sz="1200">
              <a:latin typeface="Courier New"/>
            </a:endParaRPr>
          </a:p>
          <a:p>
            <a:r>
              <a:rPr lang="en-US" altLang="ko-KR" sz="1200">
                <a:solidFill>
                  <a:srgbClr val="3F7F5F"/>
                </a:solidFill>
                <a:latin typeface="Courier New"/>
              </a:rPr>
              <a:t>// response data</a:t>
            </a:r>
            <a:r>
              <a:rPr lang="ko-KR" altLang="en-US" sz="1200">
                <a:solidFill>
                  <a:srgbClr val="3F7F5F"/>
                </a:solidFill>
                <a:latin typeface="Courier New"/>
              </a:rPr>
              <a:t>설정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subMainList.addResponseData(resList, </a:t>
            </a:r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subMainList.addResponseData(resPage, </a:t>
            </a:r>
            <a:r>
              <a:rPr lang="en-US" altLang="ko-KR" sz="1200" b="1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ko-KR" altLang="en-US" sz="1200">
              <a:latin typeface="Courier New"/>
            </a:endParaRPr>
          </a:p>
          <a:p>
            <a:r>
              <a:rPr lang="en-US" altLang="ko-KR" sz="1200">
                <a:solidFill>
                  <a:srgbClr val="3F7F5F"/>
                </a:solidFill>
                <a:latin typeface="Courier New"/>
              </a:rPr>
              <a:t>// </a:t>
            </a:r>
            <a:r>
              <a:rPr lang="ko-KR" altLang="en-US" sz="1200">
                <a:solidFill>
                  <a:srgbClr val="3F7F5F"/>
                </a:solidFill>
                <a:latin typeface="Courier New"/>
              </a:rPr>
              <a:t>조회 </a:t>
            </a:r>
            <a:r>
              <a:rPr lang="en-US" altLang="ko-KR" sz="1200">
                <a:solidFill>
                  <a:srgbClr val="3F7F5F"/>
                </a:solidFill>
                <a:latin typeface="Courier New"/>
              </a:rPr>
              <a:t>Submission send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subMainList.send(</a:t>
            </a:r>
            <a:r>
              <a:rPr lang="en-US" altLang="ko-KR" sz="1200">
                <a:solidFill>
                  <a:srgbClr val="2A00FF"/>
                </a:solidFill>
                <a:latin typeface="Courier New"/>
              </a:rPr>
              <a:t>"subMainList"</a:t>
            </a:r>
            <a:r>
              <a:rPr lang="en-US" altLang="ko-KR" sz="1200">
                <a:solidFill>
                  <a:srgbClr val="000000"/>
                </a:solidFill>
                <a:latin typeface="Courier New"/>
              </a:rPr>
              <a:t>);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98388" y="5138748"/>
            <a:ext cx="594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실행코드는 </a:t>
            </a:r>
            <a:r>
              <a:rPr lang="en-US" altLang="ko-KR" sz="1200"/>
              <a:t>eXbuilder </a:t>
            </a:r>
            <a:r>
              <a:rPr lang="ko-KR" altLang="en-US" sz="1200"/>
              <a:t>프로젝트의 컴파일된 경로의 </a:t>
            </a:r>
            <a:r>
              <a:rPr lang="en-US" altLang="ko-KR" sz="1200"/>
              <a:t>js </a:t>
            </a:r>
            <a:r>
              <a:rPr lang="ko-KR" altLang="en-US" sz="1200"/>
              <a:t>파일을 참고하실 수 있습니다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컴파일된 코드는 개발소스에서도 동일하게 사용 및 응용이 가능합니다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8364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Grid</a:t>
            </a:r>
            <a:r>
              <a:rPr lang="ko-KR" altLang="en-US"/>
              <a:t>에서 조회 후 특정 </a:t>
            </a:r>
            <a:r>
              <a:rPr lang="en-US" altLang="ko-KR"/>
              <a:t>Row</a:t>
            </a:r>
            <a:r>
              <a:rPr lang="ko-KR" altLang="en-US"/>
              <a:t>로 포커스 이동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5989" y="1064901"/>
            <a:ext cx="83943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조회 후 이동할 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Row</a:t>
            </a:r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의 조건을 저장하기 위한 전역변수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ko-KR" sz="1200" b="1">
                <a:solidFill>
                  <a:srgbClr val="000000"/>
                </a:solidFill>
                <a:latin typeface="Courier New" panose="02070309020205020404" pitchFamily="49" charset="0"/>
              </a:rPr>
              <a:t> focusCondition = </a:t>
            </a:r>
            <a:r>
              <a:rPr lang="en-US" altLang="ko-KR" sz="12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ko-KR" sz="1200" b="1">
              <a:solidFill>
                <a:srgbClr val="3F7F5F"/>
              </a:solidFill>
              <a:latin typeface="Courier New"/>
            </a:endParaRPr>
          </a:p>
          <a:p>
            <a:endParaRPr lang="en-US" altLang="ko-KR" sz="1200">
              <a:latin typeface="Courier New"/>
            </a:endParaRPr>
          </a:p>
          <a:p>
            <a:r>
              <a:rPr lang="en-US" altLang="ko-KR" sz="1200">
                <a:latin typeface="Courier New"/>
              </a:rPr>
              <a:t>…</a:t>
            </a:r>
          </a:p>
          <a:p>
            <a:endParaRPr lang="en-US" altLang="ko-KR" sz="1200">
              <a:latin typeface="Courier New" panose="02070309020205020404" pitchFamily="49" charset="0"/>
            </a:endParaRPr>
          </a:p>
          <a:p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저장 전에 상태가 변경된 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row</a:t>
            </a:r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의 값을 저장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resList = app.lookup(</a:t>
            </a:r>
            <a:r>
              <a:rPr lang="en-US" altLang="ko-KR" sz="1200">
                <a:solidFill>
                  <a:srgbClr val="2A00FF"/>
                </a:solidFill>
                <a:latin typeface="Courier New" panose="02070309020205020404" pitchFamily="49" charset="0"/>
              </a:rPr>
              <a:t>"resList"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rowIndex = resList.getRowStatedIndex(cpr.data.tabledata.RowState.UPDATED | cpr.data.tabledata.RowState.INSERTED);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(rowIndex == -1){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   focusCondition = </a:t>
            </a:r>
            <a:r>
              <a:rPr lang="en-US" altLang="ko-KR" sz="120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ko-KR" sz="120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    // Row</a:t>
            </a:r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를 식별할 수 있는 조건을 기록함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>
                <a:solidFill>
                  <a:srgbClr val="000000"/>
                </a:solidFill>
                <a:latin typeface="Courier New" panose="02070309020205020404" pitchFamily="49" charset="0"/>
              </a:rPr>
              <a:t>focusCondition = </a:t>
            </a:r>
            <a:r>
              <a:rPr lang="en-US" altLang="ko-KR" sz="1200" b="1">
                <a:solidFill>
                  <a:srgbClr val="2A00FF"/>
                </a:solidFill>
                <a:latin typeface="Courier New" panose="02070309020205020404" pitchFamily="49" charset="0"/>
              </a:rPr>
              <a:t>"column1 == '"</a:t>
            </a:r>
            <a:r>
              <a:rPr lang="en-US" altLang="ko-KR" sz="1200" b="1">
                <a:solidFill>
                  <a:srgbClr val="000000"/>
                </a:solidFill>
                <a:latin typeface="Courier New" panose="02070309020205020404" pitchFamily="49" charset="0"/>
              </a:rPr>
              <a:t> + resList.getValue(rowIndex, </a:t>
            </a:r>
            <a:r>
              <a:rPr lang="en-US" altLang="ko-KR" sz="1200" b="1">
                <a:solidFill>
                  <a:srgbClr val="2A00FF"/>
                </a:solidFill>
                <a:latin typeface="Courier New" panose="02070309020205020404" pitchFamily="49" charset="0"/>
              </a:rPr>
              <a:t>"column1"</a:t>
            </a:r>
            <a:r>
              <a:rPr lang="en-US" altLang="ko-KR" sz="1200" b="1">
                <a:solidFill>
                  <a:srgbClr val="000000"/>
                </a:solidFill>
                <a:latin typeface="Courier New" panose="02070309020205020404" pitchFamily="49" charset="0"/>
              </a:rPr>
              <a:t>) + </a:t>
            </a:r>
            <a:r>
              <a:rPr lang="en-US" altLang="ko-KR" sz="1200" b="1">
                <a:solidFill>
                  <a:srgbClr val="2A00FF"/>
                </a:solidFill>
                <a:latin typeface="Courier New" panose="02070309020205020404" pitchFamily="49" charset="0"/>
              </a:rPr>
              <a:t>"'"</a:t>
            </a:r>
            <a:r>
              <a:rPr lang="en-US" altLang="ko-KR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ko-KR" sz="1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…</a:t>
            </a:r>
          </a:p>
          <a:p>
            <a:endParaRPr lang="en-US" altLang="ko-KR" sz="120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조회 완료 후 저장된 값을 가지는 </a:t>
            </a:r>
            <a:r>
              <a:rPr lang="en-US" altLang="ko-KR" sz="1200">
                <a:solidFill>
                  <a:srgbClr val="3F7F5F"/>
                </a:solidFill>
                <a:latin typeface="Courier New" panose="02070309020205020404" pitchFamily="49" charset="0"/>
              </a:rPr>
              <a:t>Row</a:t>
            </a:r>
            <a:r>
              <a:rPr lang="ko-KR" altLang="en-US" sz="1200">
                <a:solidFill>
                  <a:srgbClr val="3F7F5F"/>
                </a:solidFill>
                <a:latin typeface="Courier New" panose="02070309020205020404" pitchFamily="49" charset="0"/>
              </a:rPr>
              <a:t>로 포커스 이동</a:t>
            </a:r>
          </a:p>
          <a:p>
            <a:r>
              <a:rPr lang="en-US" altLang="ko-KR" sz="120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(focusCondition)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>
                <a:solidFill>
                  <a:srgbClr val="000000"/>
                </a:solidFill>
                <a:latin typeface="Courier New" panose="02070309020205020404" pitchFamily="49" charset="0"/>
              </a:rPr>
              <a:t>comUtil.focusRowByCondition(</a:t>
            </a:r>
            <a:r>
              <a:rPr lang="en-US" altLang="ko-KR" sz="1200" b="1">
                <a:solidFill>
                  <a:srgbClr val="2A00FF"/>
                </a:solidFill>
                <a:latin typeface="Courier New" panose="02070309020205020404" pitchFamily="49" charset="0"/>
              </a:rPr>
              <a:t>"grdMain"</a:t>
            </a:r>
            <a:r>
              <a:rPr lang="en-US" altLang="ko-KR" sz="1200" b="1">
                <a:solidFill>
                  <a:srgbClr val="000000"/>
                </a:solidFill>
                <a:latin typeface="Courier New" panose="02070309020205020404" pitchFamily="49" charset="0"/>
              </a:rPr>
              <a:t>, focusCondition, 1);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    focusCondition = </a:t>
            </a:r>
            <a:r>
              <a:rPr lang="en-US" altLang="ko-KR" sz="120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ko-KR" sz="120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urier New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9346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Grid </a:t>
            </a:r>
            <a:r>
              <a:rPr lang="ko-KR" altLang="en-US"/>
              <a:t>간 </a:t>
            </a:r>
            <a:r>
              <a:rPr lang="en-US" altLang="ko-KR"/>
              <a:t>Row Copy </a:t>
            </a:r>
            <a:r>
              <a:rPr lang="ko-KR" altLang="en-US"/>
              <a:t>예제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9530" y="1222921"/>
            <a:ext cx="83325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ComUtil.prototype.copyGridData = </a:t>
            </a:r>
            <a:r>
              <a:rPr lang="en-US" altLang="ko-KR" sz="1100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(srcGridId, desGridId) {</a:t>
            </a:r>
          </a:p>
          <a:p>
            <a:r>
              <a:rPr lang="en-US" altLang="ko-KR" sz="11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 srcGrd = </a:t>
            </a:r>
            <a:r>
              <a:rPr lang="en-US" altLang="ko-KR" sz="110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._app.lookup(srcGridId);</a:t>
            </a:r>
          </a:p>
          <a:p>
            <a:r>
              <a:rPr lang="en-US" altLang="ko-KR" sz="11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 desGrd = </a:t>
            </a:r>
            <a:r>
              <a:rPr lang="en-US" altLang="ko-KR" sz="110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._app.lookup(desGridId);</a:t>
            </a:r>
          </a:p>
          <a:p>
            <a:r>
              <a:rPr lang="en-US" altLang="ko-KR" sz="11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 indices = srcGrd.getSelectedRowIndices();</a:t>
            </a:r>
          </a:p>
          <a:p>
            <a:r>
              <a:rPr lang="en-US" altLang="ko-KR" sz="1100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 rows = srcGrd.getSelectedRows();</a:t>
            </a:r>
          </a:p>
          <a:p>
            <a:endParaRPr lang="ko-KR" altLang="en-US" sz="1100">
              <a:latin typeface="Courier New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rows.forEach(</a:t>
            </a:r>
            <a:r>
              <a:rPr lang="en-US" altLang="ko-KR" sz="1100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(row){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// </a:t>
            </a:r>
            <a:r>
              <a:rPr lang="ko-KR" altLang="en-US" sz="1100" b="1">
                <a:solidFill>
                  <a:srgbClr val="3F7F5F"/>
                </a:solidFill>
                <a:latin typeface="Courier New"/>
              </a:rPr>
              <a:t>선택된 </a:t>
            </a:r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Row</a:t>
            </a:r>
            <a:r>
              <a:rPr lang="ko-KR" altLang="en-US" sz="1100" b="1">
                <a:solidFill>
                  <a:srgbClr val="3F7F5F"/>
                </a:solidFill>
                <a:latin typeface="Courier New"/>
              </a:rPr>
              <a:t>를 </a:t>
            </a:r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DesGrid</a:t>
            </a:r>
            <a:r>
              <a:rPr lang="ko-KR" altLang="en-US" sz="1100" b="1">
                <a:solidFill>
                  <a:srgbClr val="3F7F5F"/>
                </a:solidFill>
                <a:latin typeface="Courier New"/>
              </a:rPr>
              <a:t>에서 가지고 있는지 검색하기 위한 조건식 생성</a:t>
            </a:r>
            <a:endParaRPr lang="en-US" altLang="ko-KR" sz="1100" b="1">
              <a:solidFill>
                <a:srgbClr val="3F7F5F"/>
              </a:solidFill>
              <a:latin typeface="Courier New"/>
            </a:endParaRP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data = row.getRowData();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str = [];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for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key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in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data){</a:t>
            </a:r>
          </a:p>
          <a:p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           str.push( key + 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 == '"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+data[key] + 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"'"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       str = str.join(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 &amp;&amp; 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altLang="ko-KR" sz="1100">
              <a:latin typeface="Courier New"/>
            </a:endParaRPr>
          </a:p>
          <a:p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        // </a:t>
            </a:r>
            <a:r>
              <a:rPr lang="ko-KR" altLang="en-US" sz="1100" b="1">
                <a:solidFill>
                  <a:srgbClr val="3F7F5F"/>
                </a:solidFill>
                <a:latin typeface="Courier New"/>
              </a:rPr>
              <a:t>조건식으로 선택된 </a:t>
            </a:r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Row</a:t>
            </a:r>
            <a:r>
              <a:rPr lang="ko-KR" altLang="en-US" sz="1100" b="1">
                <a:solidFill>
                  <a:srgbClr val="3F7F5F"/>
                </a:solidFill>
                <a:latin typeface="Courier New"/>
              </a:rPr>
              <a:t>가 있는지 체크</a:t>
            </a:r>
            <a:endParaRPr lang="ko-KR" altLang="en-US" sz="1100" b="1">
              <a:latin typeface="Courier New"/>
            </a:endParaRP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findRow = desGrd.findRow(str);</a:t>
            </a:r>
          </a:p>
          <a:p>
            <a:r>
              <a:rPr lang="en-US" altLang="ko-KR" sz="1100">
                <a:solidFill>
                  <a:srgbClr val="7F0055"/>
                </a:solidFill>
                <a:latin typeface="Courier New"/>
              </a:rPr>
              <a:t>        if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(findRow.length == 0){</a:t>
            </a:r>
          </a:p>
          <a:p>
            <a:r>
              <a:rPr lang="en-US" altLang="ko-KR" sz="1100">
                <a:solidFill>
                  <a:srgbClr val="7F0055"/>
                </a:solidFill>
                <a:latin typeface="Courier New"/>
              </a:rPr>
              <a:t>            var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 insertRow = desGrd.insertRow(desGrd.rowCount, </a:t>
            </a:r>
            <a:r>
              <a:rPr lang="en-US" altLang="ko-KR" sz="110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insertRow.setRowData(row.getRowData());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insertRow.setState(cpr.data.tabledata.RowState.UNCHANGED);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});</a:t>
            </a:r>
          </a:p>
          <a:p>
            <a:endParaRPr lang="en-US" altLang="ko-KR" sz="1100">
              <a:latin typeface="Courier New"/>
            </a:endParaRPr>
          </a:p>
          <a:p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    // Grid</a:t>
            </a:r>
            <a:r>
              <a:rPr lang="ko-KR" altLang="en-US" sz="1100" b="1">
                <a:solidFill>
                  <a:srgbClr val="3F7F5F"/>
                </a:solidFill>
                <a:latin typeface="Courier New"/>
              </a:rPr>
              <a:t> 선택 해제</a:t>
            </a:r>
            <a:endParaRPr lang="ko-KR" altLang="en-US" sz="1100">
              <a:latin typeface="Courier New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srcGrd.clearSelection();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desGrd.clearSelection();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81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Chart </a:t>
            </a:r>
            <a:r>
              <a:rPr lang="ko-KR" altLang="en-US"/>
              <a:t>예제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4268" y="855309"/>
            <a:ext cx="816781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/*</a:t>
            </a:r>
          </a:p>
          <a:p>
            <a:r>
              <a:rPr lang="ko-KR" altLang="en-US" sz="1100">
                <a:solidFill>
                  <a:srgbClr val="3F7F5F"/>
                </a:solidFill>
                <a:latin typeface="Courier New"/>
              </a:rPr>
              <a:t> * 쉘에서 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load 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이벤트 발생 시 호출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.</a:t>
            </a:r>
          </a:p>
          <a:p>
            <a:r>
              <a:rPr lang="ko-KR" altLang="en-US" sz="1100">
                <a:solidFill>
                  <a:srgbClr val="3F7F5F"/>
                </a:solidFill>
                <a:latin typeface="Courier New"/>
              </a:rPr>
              <a:t> *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/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onUIControlShellLoad(</a:t>
            </a:r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/* cpr.events.CUIEvent */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e){</a:t>
            </a: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    // div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에 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echart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를 입히는 코드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shellDiv = e.content;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(!shellDiv){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  return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myChart = echarts.init(shellDiv);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option =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title :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text :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'ECharts </a:t>
            </a:r>
            <a:r>
              <a:rPr lang="ko-KR" altLang="en-US" sz="1100">
                <a:solidFill>
                  <a:srgbClr val="2A00FF"/>
                </a:solidFill>
                <a:latin typeface="Courier New"/>
              </a:rPr>
              <a:t>연동 예제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’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},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tooltip : {},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legend :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data : [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'Sales’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 ]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},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xAxis :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data : [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"shirt"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"cardign"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"chiffon shirt"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"pants"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"heels"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"socks"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 ]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},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yAxis : {},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series : [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name :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'Sales’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type : 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'bar’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    data : [ 5, 20, 36, 10, 10, 20 ]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  } ]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};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myChart.setOption(option);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10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89" y="1742839"/>
            <a:ext cx="318179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0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9473-A98D-4D2F-A228-2F3C4E94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</a:t>
            </a:r>
            <a:r>
              <a:rPr lang="ko-KR" altLang="en-US"/>
              <a:t> 예제</a:t>
            </a:r>
            <a:r>
              <a:rPr lang="en-US" altLang="ko-KR" sz="1200"/>
              <a:t>(https://docs.dhtmlx.com/scheduler/)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186AE-AD47-49C8-8BF2-BBE1815F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ko-KR" altLang="en-US" sz="1000">
                <a:solidFill>
                  <a:srgbClr val="3F7F5F"/>
                </a:solidFill>
                <a:latin typeface="Courier New" panose="02070309020205020404" pitchFamily="49" charset="0"/>
              </a:rPr>
              <a:t> * 쉘에서 </a:t>
            </a:r>
            <a:r>
              <a:rPr lang="en-US" altLang="ko-KR" sz="1000">
                <a:solidFill>
                  <a:srgbClr val="3F7F5F"/>
                </a:solidFill>
                <a:latin typeface="Courier New" panose="02070309020205020404" pitchFamily="49" charset="0"/>
              </a:rPr>
              <a:t>load </a:t>
            </a:r>
            <a:r>
              <a:rPr lang="ko-KR" altLang="en-US" sz="1000">
                <a:solidFill>
                  <a:srgbClr val="3F7F5F"/>
                </a:solidFill>
                <a:latin typeface="Courier New" panose="02070309020205020404" pitchFamily="49" charset="0"/>
              </a:rPr>
              <a:t>이벤트 발생 시 호출</a:t>
            </a:r>
            <a:r>
              <a:rPr lang="en-US" altLang="ko-KR" sz="100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000">
                <a:solidFill>
                  <a:srgbClr val="3F7F5F"/>
                </a:solidFill>
                <a:latin typeface="Courier New" panose="02070309020205020404" pitchFamily="49" charset="0"/>
              </a:rPr>
              <a:t> *</a:t>
            </a:r>
            <a:r>
              <a:rPr lang="en-US" altLang="ko-KR" sz="1000">
                <a:solidFill>
                  <a:srgbClr val="3F7F5F"/>
                </a:solidFill>
                <a:latin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ko-KR" sz="1000" b="1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ko-KR" sz="1000" b="1">
                <a:solidFill>
                  <a:srgbClr val="000000"/>
                </a:solidFill>
                <a:latin typeface="Courier New" panose="02070309020205020404" pitchFamily="49" charset="0"/>
              </a:rPr>
              <a:t> onUIControlShellLoad(</a:t>
            </a:r>
            <a:r>
              <a:rPr lang="en-US" altLang="ko-KR" sz="1000" b="1">
                <a:solidFill>
                  <a:srgbClr val="3F7F5F"/>
                </a:solidFill>
                <a:latin typeface="Courier New" panose="02070309020205020404" pitchFamily="49" charset="0"/>
              </a:rPr>
              <a:t>/* cpr.events.CUIEvent */</a:t>
            </a:r>
            <a:r>
              <a:rPr lang="en-US" altLang="ko-KR" sz="1000" b="1">
                <a:solidFill>
                  <a:srgbClr val="000000"/>
                </a:solidFill>
                <a:latin typeface="Courier New" panose="02070309020205020404" pitchFamily="49" charset="0"/>
              </a:rPr>
              <a:t> e){</a:t>
            </a:r>
          </a:p>
          <a:p>
            <a:pPr marL="0" indent="0">
              <a:buNone/>
            </a:pPr>
            <a:r>
              <a:rPr lang="en-US" altLang="ko-KR" sz="1000" b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ko-KR" sz="1000" b="1">
                <a:solidFill>
                  <a:srgbClr val="000000"/>
                </a:solidFill>
                <a:latin typeface="Courier New" panose="02070309020205020404" pitchFamily="49" charset="0"/>
              </a:rPr>
              <a:t> divObj = e.content;</a:t>
            </a:r>
          </a:p>
          <a:p>
            <a:pPr marL="0" indent="0">
              <a:buNone/>
            </a:pPr>
            <a:endParaRPr lang="ko-KR" altLang="en-US" sz="10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000" b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ko-KR" sz="1000" b="1">
                <a:solidFill>
                  <a:srgbClr val="000000"/>
                </a:solidFill>
                <a:latin typeface="Courier New" panose="02070309020205020404" pitchFamily="49" charset="0"/>
              </a:rPr>
              <a:t> shape = </a:t>
            </a:r>
            <a:r>
              <a:rPr lang="en-US" altLang="ko-KR" sz="1000" b="1">
                <a:solidFill>
                  <a:srgbClr val="2A00FF"/>
                </a:solidFill>
                <a:latin typeface="Courier New" panose="02070309020205020404" pitchFamily="49" charset="0"/>
              </a:rPr>
              <a:t>"&lt;div id=\"scheduler_here\" class=\"dhx_cal_container\" style=\"width:100%; height:100%;\"&gt;"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"&lt;div class=\"dhx_cal_navline\"&gt;"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"&lt;div class=\"dhx_cal_prev_button\"&gt;&amp;nbsp;&lt;/div&gt;"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"&lt;div class=\"dhx_cal_next_button\"&gt;&amp;nbsp;&lt;/div&gt;"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"&lt;div class=\"dhx_cal_today_button\"&gt;&lt;/div&gt;"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"&lt;div class=\"dhx_cal_date\"&gt;&lt;/div&gt;"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"&lt;div class=\"dhx_cal_tab\" name=\"day_tab\" style=\"right:204px;\"&gt;&lt;/div&gt;"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"&lt;div class=\"dhx_cal_tab\" name=\"week_tab\" style=\"right:140px;\"&gt;&lt;/div&gt;"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"&lt;div class=\"dhx_cal_tab\" name=\"month_tab\" style=\"right:76px;\"&gt;&lt;/div&gt;"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"&lt;/div&gt;&lt;div class=\"dhx_cal_header\"&gt;&lt;/div&gt;&lt;div class=\"dhx_cal_data\"&gt;&lt;/div&gt;&lt;/div&gt;"</a:t>
            </a: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0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divObj.innerHTML = shape;</a:t>
            </a:r>
          </a:p>
          <a:p>
            <a:pPr marL="0" indent="0">
              <a:buNone/>
            </a:pPr>
            <a:endParaRPr lang="ko-KR" altLang="en-US" sz="10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scheduler.config.xml_date=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"%Y-%m-%d %H:%i"</a:t>
            </a: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scheduler.init(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'scheduler_here'</a:t>
            </a: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000" b="1">
                <a:solidFill>
                  <a:srgbClr val="000000"/>
                </a:solidFill>
                <a:latin typeface="Courier New" panose="02070309020205020404" pitchFamily="49" charset="0"/>
              </a:rPr>
              <a:t> Date(2018,0,1), </a:t>
            </a:r>
            <a:r>
              <a:rPr lang="en-US" altLang="ko-KR" sz="1000" b="1">
                <a:solidFill>
                  <a:srgbClr val="2A00FF"/>
                </a:solidFill>
                <a:latin typeface="Courier New" panose="02070309020205020404" pitchFamily="49" charset="0"/>
              </a:rPr>
              <a:t>"week"</a:t>
            </a:r>
            <a:r>
              <a:rPr lang="en-US" altLang="ko-KR" sz="10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00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00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000">
                <a:solidFill>
                  <a:srgbClr val="3F7F5F"/>
                </a:solidFill>
                <a:latin typeface="Courier New" panose="02070309020205020404" pitchFamily="49" charset="0"/>
              </a:rPr>
              <a:t>이벤트 연결</a:t>
            </a:r>
            <a:endParaRPr lang="ko-KR" altLang="en-US" sz="10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onEventAddedHandler = scheduler.attachEvent(</a:t>
            </a:r>
            <a:r>
              <a:rPr lang="en-US" altLang="ko-KR" sz="1000">
                <a:solidFill>
                  <a:srgbClr val="2A00FF"/>
                </a:solidFill>
                <a:latin typeface="Courier New" panose="02070309020205020404" pitchFamily="49" charset="0"/>
              </a:rPr>
              <a:t>"onEventAdded"</a:t>
            </a: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, onEventAdded);</a:t>
            </a:r>
          </a:p>
          <a:p>
            <a:pPr marL="0" indent="0">
              <a:buNone/>
            </a:pPr>
            <a:r>
              <a:rPr lang="en-US" altLang="ko-KR" sz="1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00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43DD0F-C7A8-426A-925C-4FC8B850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8B2F0-B790-499A-A708-B156DC0D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1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화면사이즈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68334"/>
            <a:ext cx="4824536" cy="412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6502348" cy="231962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63"/>
          <a:stretch/>
        </p:blipFill>
        <p:spPr bwMode="auto">
          <a:xfrm>
            <a:off x="3635896" y="3429000"/>
            <a:ext cx="5111737" cy="264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86079" y="4641539"/>
            <a:ext cx="4572000" cy="178510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000" b="1" err="1">
                <a:latin typeface="Courier New"/>
              </a:rPr>
              <a:t>uKplisDev-ui</a:t>
            </a:r>
            <a:r>
              <a:rPr lang="en-US" altLang="ko-KR" sz="1000" b="1">
                <a:latin typeface="Courier New"/>
              </a:rPr>
              <a:t>\clx-</a:t>
            </a:r>
            <a:r>
              <a:rPr lang="en-US" altLang="ko-KR" sz="1000" b="1" err="1">
                <a:latin typeface="Courier New"/>
              </a:rPr>
              <a:t>src</a:t>
            </a:r>
            <a:r>
              <a:rPr lang="en-US" altLang="ko-KR" sz="1000" b="1">
                <a:latin typeface="Courier New"/>
              </a:rPr>
              <a:t>\theme\cleopatra-theme.css</a:t>
            </a:r>
            <a:endParaRPr lang="ko-KR" altLang="en-US" sz="1000" b="1">
              <a:latin typeface="Courier New"/>
            </a:endParaRPr>
          </a:p>
          <a:p>
            <a:endParaRPr lang="en-US" altLang="ko-KR" sz="1000" b="1">
              <a:solidFill>
                <a:srgbClr val="3F5FBF"/>
              </a:solidFill>
              <a:latin typeface="Courier New"/>
            </a:endParaRPr>
          </a:p>
          <a:p>
            <a:r>
              <a:rPr lang="en-US" altLang="ko-KR" sz="1000" b="1">
                <a:solidFill>
                  <a:srgbClr val="3F5FBF"/>
                </a:solidFill>
                <a:latin typeface="Courier New"/>
              </a:rPr>
              <a:t>/** CUSTOM CLASS **/</a:t>
            </a:r>
          </a:p>
          <a:p>
            <a:r>
              <a:rPr lang="en-US" altLang="ko-KR" sz="1000" b="1" i="1">
                <a:solidFill>
                  <a:srgbClr val="3F7F7F"/>
                </a:solidFill>
                <a:latin typeface="Courier New"/>
              </a:rPr>
              <a:t>.cl-main </a:t>
            </a:r>
            <a:r>
              <a:rPr lang="en-US" altLang="ko-KR" sz="1000" b="1" i="1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altLang="ko-KR" sz="1000" b="1">
                <a:solidFill>
                  <a:srgbClr val="3F5FBF"/>
                </a:solidFill>
                <a:latin typeface="Courier New"/>
              </a:rPr>
              <a:t>    /** </a:t>
            </a:r>
            <a:r>
              <a:rPr lang="ko-KR" altLang="en-US" sz="1000" b="1">
                <a:solidFill>
                  <a:srgbClr val="3F5FBF"/>
                </a:solidFill>
                <a:latin typeface="Courier New"/>
              </a:rPr>
              <a:t>최소사이즈 설정</a:t>
            </a:r>
            <a:r>
              <a:rPr lang="en-US" altLang="ko-KR" sz="1000" b="1">
                <a:solidFill>
                  <a:srgbClr val="3F5FBF"/>
                </a:solidFill>
                <a:latin typeface="Courier New"/>
              </a:rPr>
              <a:t> **/</a:t>
            </a:r>
            <a:endParaRPr lang="en-US" altLang="ko-KR" sz="1000" b="1">
              <a:solidFill>
                <a:srgbClr val="7F007F"/>
              </a:solidFill>
              <a:latin typeface="Courier New"/>
            </a:endParaRPr>
          </a:p>
          <a:p>
            <a:r>
              <a:rPr lang="en-US" altLang="ko-KR" sz="1000" b="1">
                <a:solidFill>
                  <a:srgbClr val="7F007F"/>
                </a:solidFill>
                <a:latin typeface="Courier New"/>
              </a:rPr>
              <a:t>    min-width </a:t>
            </a:r>
            <a:r>
              <a:rPr lang="en-US" altLang="ko-KR" sz="1000" b="1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altLang="ko-KR" sz="1000" b="1" i="1">
                <a:solidFill>
                  <a:srgbClr val="2A00E1"/>
                </a:solidFill>
                <a:latin typeface="Courier New"/>
              </a:rPr>
              <a:t>1024px</a:t>
            </a:r>
            <a:r>
              <a:rPr lang="en-US" altLang="ko-KR" sz="1000" b="1" i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000" b="1">
                <a:solidFill>
                  <a:srgbClr val="3F5FBF"/>
                </a:solidFill>
                <a:latin typeface="Courier New"/>
              </a:rPr>
              <a:t>    /** </a:t>
            </a:r>
            <a:r>
              <a:rPr lang="ko-KR" altLang="en-US" sz="1000" b="1">
                <a:solidFill>
                  <a:srgbClr val="3F5FBF"/>
                </a:solidFill>
                <a:latin typeface="Courier New"/>
              </a:rPr>
              <a:t>고정사이즈 설정</a:t>
            </a:r>
            <a:r>
              <a:rPr lang="en-US" altLang="ko-KR" sz="1000" b="1">
                <a:solidFill>
                  <a:srgbClr val="3F5FBF"/>
                </a:solidFill>
                <a:latin typeface="Courier New"/>
              </a:rPr>
              <a:t> **/</a:t>
            </a:r>
          </a:p>
          <a:p>
            <a:r>
              <a:rPr lang="en-US" altLang="ko-KR" sz="1000" b="1">
                <a:solidFill>
                  <a:srgbClr val="3F5FBF"/>
                </a:solidFill>
                <a:latin typeface="Courier New"/>
              </a:rPr>
              <a:t>/*</a:t>
            </a:r>
          </a:p>
          <a:p>
            <a:r>
              <a:rPr lang="en-US" altLang="ko-KR" sz="1000" b="1">
                <a:solidFill>
                  <a:srgbClr val="3F5FBF"/>
                </a:solidFill>
                <a:latin typeface="Courier New"/>
              </a:rPr>
              <a:t>    width: 1024px !important;</a:t>
            </a:r>
          </a:p>
          <a:p>
            <a:r>
              <a:rPr lang="ko-KR" altLang="en-US" sz="1000" b="1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 sz="1000" b="1">
                <a:solidFill>
                  <a:srgbClr val="3F5FBF"/>
                </a:solidFill>
                <a:latin typeface="Courier New"/>
              </a:rPr>
              <a:t>/</a:t>
            </a:r>
          </a:p>
          <a:p>
            <a:r>
              <a:rPr lang="en-US" altLang="ko-KR" sz="1000" b="1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9176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eXtreamBuilder </a:t>
            </a:r>
            <a:r>
              <a:rPr lang="ko-KR" altLang="en-US" sz="2400"/>
              <a:t>와 </a:t>
            </a:r>
            <a:r>
              <a:rPr lang="en-US" altLang="ko-KR" sz="2400"/>
              <a:t>eXbuilder6 </a:t>
            </a:r>
            <a:r>
              <a:rPr lang="ko-KR" altLang="en-US" sz="2400"/>
              <a:t>간의 팝업 연동</a:t>
            </a:r>
            <a:r>
              <a:rPr lang="en-US" altLang="ko-KR" sz="2400"/>
              <a:t>(modal)</a:t>
            </a:r>
            <a:endParaRPr lang="ko-KR" altLang="en-US" sz="240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911847"/>
              </p:ext>
            </p:extLst>
          </p:nvPr>
        </p:nvGraphicFramePr>
        <p:xfrm>
          <a:off x="457200" y="981075"/>
          <a:ext cx="8229600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5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5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68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eXtreamBuilder </a:t>
                      </a:r>
                      <a:r>
                        <a:rPr lang="en-US" altLang="ko-KR" sz="1000" b="1">
                          <a:sym typeface="Wingdings" pitchFamily="2" charset="2"/>
                        </a:rPr>
                        <a:t> eXbuilder6</a:t>
                      </a:r>
                    </a:p>
                    <a:p>
                      <a:pPr algn="ctr" latinLnBrk="1"/>
                      <a:r>
                        <a:rPr lang="en-US" altLang="ko-KR" sz="1000" b="1"/>
                        <a:t>uKplisDev-web\WebContent\xb\xbsample.xtm</a:t>
                      </a:r>
                    </a:p>
                    <a:p>
                      <a:pPr algn="ctr" latinLnBrk="1"/>
                      <a:r>
                        <a:rPr lang="en-US" altLang="ko-KR" sz="1000" b="1"/>
                        <a:t>uKplisDev-ui\clx-src\example\dialog.clx</a:t>
                      </a:r>
                      <a:endParaRPr lang="ko-KR" altLang="en-US" sz="1000" b="1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ym typeface="Wingdings" pitchFamily="2" charset="2"/>
                        </a:rPr>
                        <a:t>eXbuilder6  </a:t>
                      </a:r>
                      <a:r>
                        <a:rPr lang="en-US" altLang="ko-KR" sz="1000" b="1"/>
                        <a:t>eXtreamBuilder</a:t>
                      </a:r>
                    </a:p>
                    <a:p>
                      <a:pPr algn="ctr" latinLnBrk="1"/>
                      <a:r>
                        <a:rPr lang="en-US" altLang="ko-KR" sz="1000" b="1"/>
                        <a:t>uKplisDev-ui\clx-src\example\openxbpopup.clx</a:t>
                      </a:r>
                    </a:p>
                    <a:p>
                      <a:pPr algn="ctr" latinLnBrk="1"/>
                      <a:r>
                        <a:rPr lang="en-US" altLang="ko-KR" sz="1000" b="1"/>
                        <a:t>uKplisDev-web\WebContent\xb\xbdialog.xtm</a:t>
                      </a:r>
                      <a:endParaRPr lang="ko-KR" altLang="en-US" sz="1000" b="1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팝업오픈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 inp1 = model.getControl("inputbox1").getText();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 inp2 = model.getControl("inputbox2").getText();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1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ko-KR" altLang="en-US" sz="1000" b="1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전역 변수에 설정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1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param = '{inp1 : "' + inp1 + '", inp2 : "' + inp2 + '"}';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1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model.openHTMLDlg("../ui/example/dialog.clx", true, 100, 100, 400, 200, "");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ko-KR" altLang="en-US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리턴 값이 있을 경우 처리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if(returnValue) { //</a:t>
                      </a:r>
                      <a:r>
                        <a:rPr lang="en-US" altLang="ko-KR" sz="1000" b="0" i="0" baseline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returnValue</a:t>
                      </a:r>
                      <a:r>
                        <a:rPr lang="ko-KR" altLang="en-US" sz="1000" b="0" i="0" baseline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는 전역변수</a:t>
                      </a:r>
                      <a:endParaRPr lang="en-US" altLang="ko-KR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model.ctrlSet("textarea1", returnValue);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else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model.ctrlSet("textarea1", "");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Parameter </a:t>
                      </a:r>
                      <a:r>
                        <a:rPr lang="ko-KR" altLang="en-US" sz="1000" b="0" i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설정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param1 = app.lookup(</a:t>
                      </a:r>
                      <a:r>
                        <a:rPr lang="en-US" altLang="ko-KR" sz="1000" b="0" i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"ipb_param1"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param2 = app.lookup(</a:t>
                      </a:r>
                      <a:r>
                        <a:rPr lang="en-US" altLang="ko-KR" sz="1000" b="0" i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"ipb_param2"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endParaRPr lang="ko-KR" altLang="en-US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initParam =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param1 : param1.value,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param2 : param2.value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param = JSON.stringify(initParam);</a:t>
                      </a:r>
                    </a:p>
                    <a:p>
                      <a:pPr marL="0" indent="0">
                        <a:buNone/>
                      </a:pPr>
                      <a:endParaRPr lang="ko-KR" altLang="en-US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1" i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altLang="ko-KR" sz="1000" b="1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returnValue = window.showModalDialog(</a:t>
                      </a:r>
                      <a:r>
                        <a:rPr lang="en-US" altLang="ko-KR" sz="1000" b="1" i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"/xb/xbdialog.html"</a:t>
                      </a:r>
                      <a:r>
                        <a:rPr lang="en-US" altLang="ko-KR" sz="1000" b="1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param, </a:t>
                      </a:r>
                      <a:r>
                        <a:rPr lang="en-US" altLang="ko-KR" sz="1000" b="1" i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"dialogheight:400px;dialogheight:500px"</a:t>
                      </a:r>
                      <a:r>
                        <a:rPr lang="en-US" altLang="ko-KR" sz="1000" b="1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endParaRPr lang="ko-KR" altLang="en-US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app.lookup(</a:t>
                      </a:r>
                      <a:r>
                        <a:rPr lang="en-US" altLang="ko-KR" sz="1000" b="0" i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"txa_console"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).value = returnValue;</a:t>
                      </a:r>
                      <a:endParaRPr lang="en-US" altLang="ko-KR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팝</a:t>
                      </a:r>
                      <a:endParaRPr lang="en-US" altLang="ko-KR" sz="1000" b="1"/>
                    </a:p>
                    <a:p>
                      <a:pPr algn="ctr" latinLnBrk="1"/>
                      <a:r>
                        <a:rPr lang="ko-KR" altLang="en-US" sz="1000" b="1"/>
                        <a:t>업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Param</a:t>
                      </a:r>
                      <a:r>
                        <a:rPr lang="en-US" altLang="ko-KR" sz="1000" b="1" baseline="0"/>
                        <a:t> </a:t>
                      </a:r>
                      <a:r>
                        <a:rPr lang="ko-KR" altLang="en-US" sz="1000" b="1" baseline="0"/>
                        <a:t>처리</a:t>
                      </a:r>
                      <a:endParaRPr lang="ko-KR" altLang="en-US" sz="1000" b="1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b="1" i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altLang="ko-KR" sz="1000" b="1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initValue = window.dialogArguments.param;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app.lookup(</a:t>
                      </a:r>
                      <a:r>
                        <a:rPr lang="en-US" altLang="ko-KR" sz="1000" b="0" i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"txa1"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).value = initValue;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b="1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 param = model.window.dialogArguments;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if(param)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model.ctrlSet("textarea1", param);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ko-KR" altLang="en-US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결과값 전달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dm = app.lookup(</a:t>
                      </a:r>
                      <a:r>
                        <a:rPr lang="en-US" altLang="ko-KR" sz="1000" b="0" i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"dm1"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data = dm.getDatas();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returnValue = JSON.stringify(data);</a:t>
                      </a:r>
                    </a:p>
                    <a:p>
                      <a:pPr marL="0" indent="0">
                        <a:buNone/>
                      </a:pPr>
                      <a:endParaRPr lang="ko-KR" altLang="en-US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1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dialogArguments.returnValue = returnValue;</a:t>
                      </a:r>
                    </a:p>
                    <a:p>
                      <a:pPr marL="0" indent="0">
                        <a:buNone/>
                      </a:pPr>
                      <a:endParaRPr lang="ko-KR" altLang="en-US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app.close();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self.close();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 inp1 = model.getControl("inputbox1").getText();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 inp2 = model.getControl("inputbox2").getText();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="0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1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model.window.returnValue = "{param1:\"" + inp1 + "\", param2:\"" + inp2 + "\"}" 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="1" i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model.window.close();</a:t>
                      </a:r>
                      <a:endParaRPr lang="ko-KR" altLang="en-US" sz="1000" b="1" i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3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D7FE-B61A-4026-851A-A05922BD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전자정부프레임워크 지원계획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084E6-B0F2-4AF8-B184-1A7C6057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78956"/>
          </a:xfrm>
        </p:spPr>
        <p:txBody>
          <a:bodyPr>
            <a:noAutofit/>
          </a:bodyPr>
          <a:lstStyle/>
          <a:p>
            <a:r>
              <a:rPr lang="en-US" altLang="ko-KR" sz="1400"/>
              <a:t>2017</a:t>
            </a:r>
            <a:r>
              <a:rPr lang="ko-KR" altLang="en-US" sz="1400"/>
              <a:t>년 </a:t>
            </a:r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22</a:t>
            </a:r>
            <a:r>
              <a:rPr lang="ko-KR" altLang="en-US" sz="1400"/>
              <a:t>일 전자정부표준프레임워크 </a:t>
            </a:r>
            <a:r>
              <a:rPr lang="en-US" altLang="ko-KR" sz="1400"/>
              <a:t>3.7 Beta Release</a:t>
            </a:r>
            <a:endParaRPr lang="ko-KR" altLang="en-US" sz="140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D9D710-2BDF-4915-901A-C026A7D3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BF984-498E-403F-9832-B706F77C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7B448F4-B02A-45BC-AE12-0D7E39D60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807"/>
              </p:ext>
            </p:extLst>
          </p:nvPr>
        </p:nvGraphicFramePr>
        <p:xfrm>
          <a:off x="234892" y="1300293"/>
          <a:ext cx="8674216" cy="4211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108">
                  <a:extLst>
                    <a:ext uri="{9D8B030D-6E8A-4147-A177-3AD203B41FA5}">
                      <a16:colId xmlns:a16="http://schemas.microsoft.com/office/drawing/2014/main" val="313796465"/>
                    </a:ext>
                  </a:extLst>
                </a:gridCol>
                <a:gridCol w="4337108">
                  <a:extLst>
                    <a:ext uri="{9D8B030D-6E8A-4147-A177-3AD203B41FA5}">
                      <a16:colId xmlns:a16="http://schemas.microsoft.com/office/drawing/2014/main" val="3762951386"/>
                    </a:ext>
                  </a:extLst>
                </a:gridCol>
              </a:tblGrid>
              <a:tr h="67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>
                          <a:effectLst/>
                        </a:rPr>
                        <a:t>2017.03.22</a:t>
                      </a:r>
                      <a:br>
                        <a:rPr lang="ko-KR" altLang="en-US" sz="1200" b="1"/>
                      </a:br>
                      <a:r>
                        <a:rPr lang="ko-KR" altLang="en-US" sz="1200" b="1" kern="1200">
                          <a:effectLst/>
                        </a:rPr>
                        <a:t>개발자용 개발환경 </a:t>
                      </a:r>
                      <a:r>
                        <a:rPr lang="en-US" altLang="ko-KR" sz="1200" b="1" kern="1200">
                          <a:effectLst/>
                        </a:rPr>
                        <a:t>3.6.0</a:t>
                      </a:r>
                      <a:endParaRPr lang="ko-KR" altLang="en-US" sz="1200" b="1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>
                          <a:effectLst/>
                        </a:rPr>
                        <a:t>2017.12.22</a:t>
                      </a:r>
                      <a:br>
                        <a:rPr lang="ko-KR" altLang="en-US" sz="1200" b="1"/>
                      </a:br>
                      <a:r>
                        <a:rPr lang="ko-KR" altLang="en-US" sz="1200" b="1" kern="1200">
                          <a:effectLst/>
                        </a:rPr>
                        <a:t>개발자용 개발환경 </a:t>
                      </a:r>
                      <a:r>
                        <a:rPr lang="en-US" altLang="ko-KR" sz="1200" b="1" kern="1200">
                          <a:effectLst/>
                        </a:rPr>
                        <a:t>3.7.0 </a:t>
                      </a:r>
                      <a:r>
                        <a:rPr lang="ko-KR" altLang="en-US" sz="1200" b="1" kern="1200">
                          <a:effectLst/>
                        </a:rPr>
                        <a:t>베타 버전</a:t>
                      </a:r>
                      <a:endParaRPr lang="en-US" altLang="ko-KR" sz="1200" b="1" kern="1200"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200" b="1" kern="1200">
                          <a:effectLst/>
                        </a:rPr>
                        <a:t>(3.2 </a:t>
                      </a:r>
                      <a:r>
                        <a:rPr lang="ko-KR" altLang="en-US" sz="1200" b="1" kern="1200">
                          <a:effectLst/>
                        </a:rPr>
                        <a:t>의 경우 정식 릴리즈까지 </a:t>
                      </a:r>
                      <a:r>
                        <a:rPr lang="en-US" altLang="ko-KR" sz="1200" b="1" kern="1200">
                          <a:effectLst/>
                        </a:rPr>
                        <a:t>1</a:t>
                      </a:r>
                      <a:r>
                        <a:rPr lang="ko-KR" altLang="en-US" sz="1200" b="1" kern="1200">
                          <a:effectLst/>
                        </a:rPr>
                        <a:t>달 정도 기간이 소요됨</a:t>
                      </a:r>
                      <a:r>
                        <a:rPr lang="en-US" altLang="ko-KR" sz="1200" b="1" kern="1200">
                          <a:effectLst/>
                        </a:rPr>
                        <a:t>)</a:t>
                      </a:r>
                      <a:endParaRPr lang="ko-KR" altLang="en-US" sz="1200" b="1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94780"/>
                  </a:ext>
                </a:extLst>
              </a:tr>
              <a:tr h="147003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egovframework.rte.fdl.logging (log4j2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변경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egovframework.rte.psl.dataaccess (mybatis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변경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egovframework.rte.fdl.excel (poi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변경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egovframework.rte.psl.data.jpa (hibernate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변경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egovframework.rte.fdl.cmmn (spring framework 4.2.4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변경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egovframework.rte.fdl.security (spring security 4.0.3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변경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egovframework.rte.psl.data.jpa (Spring Jpa 1.9.4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변경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egovframework.rte.itl.webservice (cxf 3.1.10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변경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egovframework.rte.fdl.logging (log4j2 2.8.2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변경</a:t>
                      </a: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10941713"/>
                  </a:ext>
                </a:extLst>
              </a:tr>
              <a:tr h="206649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Eclipse Mars 4.5 </a:t>
                      </a:r>
                      <a:r>
                        <a:rPr lang="ko-KR" altLang="en-US" sz="1200" kern="1200">
                          <a:effectLst/>
                        </a:rPr>
                        <a:t>적용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effectLst/>
                        </a:rPr>
                        <a:t>배포소스에 라이선스정보 추가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maven </a:t>
                      </a:r>
                      <a:r>
                        <a:rPr lang="ko-KR" altLang="en-US" sz="1200" kern="1200">
                          <a:effectLst/>
                        </a:rPr>
                        <a:t>정보 미반영 버그수정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eGovFrame Batch Template</a:t>
                      </a:r>
                      <a:r>
                        <a:rPr lang="ko-KR" altLang="en-US" sz="1200" kern="1200">
                          <a:effectLst/>
                        </a:rPr>
                        <a:t>에서 </a:t>
                      </a:r>
                      <a:r>
                        <a:rPr lang="en-US" altLang="ko-KR" sz="1200" kern="1200">
                          <a:effectLst/>
                        </a:rPr>
                        <a:t>Depolyment Assembly </a:t>
                      </a:r>
                      <a:r>
                        <a:rPr lang="ko-KR" altLang="en-US" sz="1200" kern="1200">
                          <a:effectLst/>
                        </a:rPr>
                        <a:t>문제 개선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copyright </a:t>
                      </a:r>
                      <a:r>
                        <a:rPr lang="ko-KR" altLang="en-US" sz="1200" kern="1200">
                          <a:effectLst/>
                        </a:rPr>
                        <a:t>변경 및 행정자치부 아이콘 변경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DeviceAPI 10</a:t>
                      </a:r>
                      <a:r>
                        <a:rPr lang="ko-KR" altLang="en-US" sz="1200" kern="1200">
                          <a:effectLst/>
                        </a:rPr>
                        <a:t>종 추가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eGovFrame </a:t>
                      </a:r>
                      <a:r>
                        <a:rPr lang="ko-KR" altLang="en-US" sz="1200" kern="1200">
                          <a:effectLst/>
                        </a:rPr>
                        <a:t>원격리파지토리 추가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effectLst/>
                        </a:rPr>
                        <a:t>실행환경 </a:t>
                      </a:r>
                      <a:r>
                        <a:rPr lang="en-US" altLang="ko-KR" sz="1200" kern="1200">
                          <a:effectLst/>
                        </a:rPr>
                        <a:t>3.6.0 </a:t>
                      </a:r>
                      <a:r>
                        <a:rPr lang="ko-KR" altLang="en-US" sz="1200" kern="1200">
                          <a:effectLst/>
                        </a:rPr>
                        <a:t>적용 </a:t>
                      </a:r>
                      <a:r>
                        <a:rPr lang="en-US" altLang="ko-KR" sz="1200" kern="1200">
                          <a:effectLst/>
                        </a:rPr>
                        <a:t>(</a:t>
                      </a:r>
                      <a:r>
                        <a:rPr lang="ko-KR" altLang="en-US" sz="1200" kern="1200">
                          <a:effectLst/>
                        </a:rPr>
                        <a:t>배치 프레임워크 제외</a:t>
                      </a:r>
                      <a:r>
                        <a:rPr lang="en-US" altLang="ko-KR" sz="1200" kern="1200">
                          <a:effectLst/>
                        </a:rPr>
                        <a:t>) </a:t>
                      </a:r>
                      <a:br>
                        <a:rPr lang="en-US" altLang="ko-KR" sz="1200" kern="1200">
                          <a:effectLst/>
                        </a:rPr>
                      </a:br>
                      <a:r>
                        <a:rPr lang="en-US" altLang="ko-KR" sz="1200" kern="1200">
                          <a:effectLst/>
                        </a:rPr>
                        <a:t>- rte tool 3.6.0 </a:t>
                      </a:r>
                      <a:r>
                        <a:rPr lang="ko-KR" altLang="en-US" sz="1200" kern="1200">
                          <a:effectLst/>
                        </a:rPr>
                        <a:t>버전 현행화</a:t>
                      </a:r>
                      <a:endParaRPr lang="ko-KR" altLang="en-US" sz="1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Eclipse Neon.3 Release (4.6.3) </a:t>
                      </a:r>
                      <a:r>
                        <a:rPr lang="ko-KR" altLang="en-US" sz="1200" kern="1200">
                          <a:effectLst/>
                        </a:rPr>
                        <a:t>적용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JAVA 8 </a:t>
                      </a:r>
                      <a:r>
                        <a:rPr lang="ko-KR" altLang="en-US" sz="1200" kern="1200">
                          <a:effectLst/>
                        </a:rPr>
                        <a:t>적용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effectLst/>
                        </a:rPr>
                        <a:t>개선된 공통컴포넌트 </a:t>
                      </a:r>
                      <a:r>
                        <a:rPr lang="en-US" altLang="ko-KR" sz="1200" kern="1200">
                          <a:effectLst/>
                        </a:rPr>
                        <a:t>50</a:t>
                      </a:r>
                      <a:r>
                        <a:rPr lang="ko-KR" altLang="en-US" sz="1200" kern="1200">
                          <a:effectLst/>
                        </a:rPr>
                        <a:t>종 </a:t>
                      </a:r>
                      <a:r>
                        <a:rPr lang="en-US" altLang="ko-KR" sz="1200" kern="1200">
                          <a:effectLst/>
                        </a:rPr>
                        <a:t>All-in-one Template </a:t>
                      </a:r>
                      <a:r>
                        <a:rPr lang="ko-KR" altLang="en-US" sz="1200" kern="1200">
                          <a:effectLst/>
                        </a:rPr>
                        <a:t>추가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DBIO Editor </a:t>
                      </a:r>
                      <a:r>
                        <a:rPr lang="ko-KR" altLang="en-US" sz="1200" kern="1200">
                          <a:effectLst/>
                        </a:rPr>
                        <a:t>버그 수정 </a:t>
                      </a:r>
                      <a:r>
                        <a:rPr lang="en-US" altLang="ko-KR" sz="1200" kern="1200">
                          <a:effectLst/>
                        </a:rPr>
                        <a:t>(iBatis</a:t>
                      </a:r>
                      <a:r>
                        <a:rPr lang="ko-KR" altLang="en-US" sz="1200" kern="1200">
                          <a:effectLst/>
                        </a:rPr>
                        <a:t>용</a:t>
                      </a:r>
                      <a:r>
                        <a:rPr lang="en-US" altLang="ko-KR" sz="1200" kern="1200">
                          <a:effectLst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effectLst/>
                        </a:rPr>
                        <a:t>Maven 3.3.9 </a:t>
                      </a:r>
                      <a:r>
                        <a:rPr lang="ko-KR" altLang="en-US" sz="1200" kern="1200">
                          <a:effectLst/>
                        </a:rPr>
                        <a:t>적용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effectLst/>
                        </a:rPr>
                        <a:t>실행환경 </a:t>
                      </a:r>
                      <a:r>
                        <a:rPr lang="en-US" altLang="ko-KR" sz="1200" kern="1200">
                          <a:effectLst/>
                        </a:rPr>
                        <a:t>3.7.0 </a:t>
                      </a:r>
                      <a:r>
                        <a:rPr lang="ko-KR" altLang="en-US" sz="1200" kern="1200">
                          <a:effectLst/>
                        </a:rPr>
                        <a:t>적용 </a:t>
                      </a:r>
                      <a:r>
                        <a:rPr lang="en-US" altLang="ko-KR" sz="1200" kern="1200">
                          <a:effectLst/>
                        </a:rPr>
                        <a:t>(eGovFrame Batch 3.7.0 </a:t>
                      </a:r>
                      <a:r>
                        <a:rPr lang="ko-KR" altLang="en-US" sz="1200" kern="1200">
                          <a:effectLst/>
                        </a:rPr>
                        <a:t>포함</a:t>
                      </a:r>
                      <a:r>
                        <a:rPr lang="en-US" altLang="ko-KR" sz="1200" kern="1200">
                          <a:effectLst/>
                        </a:rPr>
                        <a:t>)</a:t>
                      </a:r>
                      <a:endParaRPr lang="en-US" altLang="ko-KR" sz="1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471694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D9194-3F0C-404F-B545-B02BC243323C}"/>
              </a:ext>
            </a:extLst>
          </p:cNvPr>
          <p:cNvSpPr txBox="1"/>
          <p:nvPr/>
        </p:nvSpPr>
        <p:spPr>
          <a:xfrm>
            <a:off x="234891" y="5570996"/>
            <a:ext cx="867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※ Eclipse Neon</a:t>
            </a:r>
            <a:r>
              <a:rPr lang="ko-KR" altLang="en-US" sz="1200"/>
              <a:t>에서는 </a:t>
            </a:r>
            <a:r>
              <a:rPr lang="en-US" altLang="ko-KR" sz="1200"/>
              <a:t>JavaScript Development Tools 3.8.0 </a:t>
            </a:r>
            <a:r>
              <a:rPr lang="ko-KR" altLang="en-US" sz="1200"/>
              <a:t>이 탑재되어있는데 이전 버전</a:t>
            </a:r>
            <a:r>
              <a:rPr lang="en-US" altLang="ko-KR" sz="1200"/>
              <a:t>(Mars)</a:t>
            </a:r>
            <a:r>
              <a:rPr lang="ko-KR" altLang="en-US" sz="1200"/>
              <a:t>에 비해 </a:t>
            </a:r>
            <a:r>
              <a:rPr lang="en-US" altLang="ko-KR" sz="1200"/>
              <a:t>ContentAssist </a:t>
            </a:r>
            <a:r>
              <a:rPr lang="ko-KR" altLang="en-US" sz="1200"/>
              <a:t>기능이 정상동작하지 않음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현재 이 문제를 해결하고자 자체 </a:t>
            </a:r>
            <a:r>
              <a:rPr lang="en-US" altLang="ko-KR" sz="1200"/>
              <a:t>JSDT</a:t>
            </a:r>
            <a:r>
              <a:rPr lang="ko-KR" altLang="en-US" sz="1200"/>
              <a:t>를 개발중에 있고 </a:t>
            </a:r>
            <a:r>
              <a:rPr lang="en-US" altLang="ko-KR" sz="1200"/>
              <a:t>2018</a:t>
            </a:r>
            <a:r>
              <a:rPr lang="ko-KR" altLang="en-US" sz="1200"/>
              <a:t>년도 </a:t>
            </a:r>
            <a:r>
              <a:rPr lang="en-US" altLang="ko-KR" sz="1200"/>
              <a:t>¼ </a:t>
            </a:r>
            <a:r>
              <a:rPr lang="ko-KR" altLang="en-US" sz="1200"/>
              <a:t>분기 내에 개발 완료 예정임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41910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0487A-B41B-461A-BEFC-E92E375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3461F-0CDE-48CF-A39D-6A07B06A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EBEA5-A138-44A4-86F6-E8F0AFD87F37}"/>
              </a:ext>
            </a:extLst>
          </p:cNvPr>
          <p:cNvSpPr txBox="1"/>
          <p:nvPr/>
        </p:nvSpPr>
        <p:spPr>
          <a:xfrm>
            <a:off x="6300131" y="4706223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End of Document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3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35804A-8FB9-483B-8AAC-F92D1B9C6F79}"/>
              </a:ext>
            </a:extLst>
          </p:cNvPr>
          <p:cNvSpPr/>
          <p:nvPr/>
        </p:nvSpPr>
        <p:spPr>
          <a:xfrm>
            <a:off x="343949" y="2504676"/>
            <a:ext cx="8430936" cy="56207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공통 </a:t>
            </a:r>
            <a:r>
              <a:rPr lang="en-US" altLang="ko-KR" sz="1200">
                <a:solidFill>
                  <a:schemeClr val="tx1"/>
                </a:solidFill>
              </a:rPr>
              <a:t>UDC :</a:t>
            </a:r>
          </a:p>
          <a:p>
            <a:r>
              <a:rPr lang="ko-KR" altLang="en-US" sz="1200">
                <a:solidFill>
                  <a:schemeClr val="tx1"/>
                </a:solidFill>
              </a:rPr>
              <a:t>공통 사용 컨트롤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디자인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검증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기능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1B2857-EBBC-45C4-8395-7A8FB749F160}"/>
              </a:ext>
            </a:extLst>
          </p:cNvPr>
          <p:cNvSpPr/>
          <p:nvPr/>
        </p:nvSpPr>
        <p:spPr>
          <a:xfrm>
            <a:off x="343949" y="3225427"/>
            <a:ext cx="8430936" cy="56207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메인페이지 </a:t>
            </a:r>
            <a:r>
              <a:rPr lang="en-US" altLang="ko-KR" sz="120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200">
                <a:solidFill>
                  <a:schemeClr val="tx1"/>
                </a:solidFill>
              </a:rPr>
              <a:t>메시지 출력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타 </a:t>
            </a:r>
            <a:r>
              <a:rPr lang="en-US" altLang="ko-KR" sz="1200">
                <a:solidFill>
                  <a:schemeClr val="tx1"/>
                </a:solidFill>
              </a:rPr>
              <a:t>App </a:t>
            </a:r>
            <a:r>
              <a:rPr lang="ko-KR" altLang="en-US" sz="1200">
                <a:solidFill>
                  <a:schemeClr val="tx1"/>
                </a:solidFill>
              </a:rPr>
              <a:t>간 연동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타이틀 처리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33ACA1-63CB-4CA5-BB81-08CEF5DD6B9C}"/>
              </a:ext>
            </a:extLst>
          </p:cNvPr>
          <p:cNvSpPr/>
          <p:nvPr/>
        </p:nvSpPr>
        <p:spPr>
          <a:xfrm>
            <a:off x="343949" y="3900656"/>
            <a:ext cx="8430936" cy="56207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공통모듈 </a:t>
            </a:r>
            <a:r>
              <a:rPr lang="en-US" altLang="ko-KR" sz="120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Helper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Util,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Validation,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Revise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3CE815-82C4-47C6-8F8A-B9DE5FAE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 </a:t>
            </a:r>
            <a:r>
              <a:rPr lang="ko-KR" altLang="en-US"/>
              <a:t>개발 공통화 </a:t>
            </a:r>
            <a:r>
              <a:rPr lang="en-US" altLang="ko-KR"/>
              <a:t>Building Block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DBB1CE-A514-4776-A257-CD1446B9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</a:t>
            </a:r>
            <a:r>
              <a:rPr lang="ko-KR" altLang="en-US"/>
              <a:t> 공통화 방안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A5DE2A-4E1F-41BB-A7C5-BE7D8DA5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E09112-C069-49AC-9DC1-6C15FFFBD122}"/>
              </a:ext>
            </a:extLst>
          </p:cNvPr>
          <p:cNvSpPr/>
          <p:nvPr/>
        </p:nvSpPr>
        <p:spPr>
          <a:xfrm>
            <a:off x="3413248" y="4006353"/>
            <a:ext cx="1692000" cy="360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ComUtil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6AEA68-48EE-44F2-A1FF-B4578D7A9479}"/>
              </a:ext>
            </a:extLst>
          </p:cNvPr>
          <p:cNvSpPr/>
          <p:nvPr/>
        </p:nvSpPr>
        <p:spPr>
          <a:xfrm>
            <a:off x="6991680" y="4006353"/>
            <a:ext cx="1692000" cy="360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TypeChecker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F02EA-0DA1-4617-A75D-7F86FA464AA7}"/>
              </a:ext>
            </a:extLst>
          </p:cNvPr>
          <p:cNvSpPr/>
          <p:nvPr/>
        </p:nvSpPr>
        <p:spPr>
          <a:xfrm>
            <a:off x="5202464" y="4006353"/>
            <a:ext cx="1692000" cy="360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Validator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DA41C1-AAE4-4610-9838-6D82066878CC}"/>
              </a:ext>
            </a:extLst>
          </p:cNvPr>
          <p:cNvSpPr/>
          <p:nvPr/>
        </p:nvSpPr>
        <p:spPr>
          <a:xfrm>
            <a:off x="3413248" y="4702468"/>
            <a:ext cx="5270432" cy="360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cleopatra.js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C03C07-AF4F-4DB0-BBB8-FD0EEEF5386F}"/>
              </a:ext>
            </a:extLst>
          </p:cNvPr>
          <p:cNvSpPr/>
          <p:nvPr/>
        </p:nvSpPr>
        <p:spPr>
          <a:xfrm>
            <a:off x="3413248" y="3310238"/>
            <a:ext cx="5270432" cy="36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main.clx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0160C7-9995-417F-A527-1B2A5727B05E}"/>
              </a:ext>
            </a:extLst>
          </p:cNvPr>
          <p:cNvSpPr/>
          <p:nvPr/>
        </p:nvSpPr>
        <p:spPr>
          <a:xfrm>
            <a:off x="3413248" y="1918008"/>
            <a:ext cx="5270432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App.clx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CCFFBE-A9DC-49EF-9CA1-0A19AE9838AA}"/>
              </a:ext>
            </a:extLst>
          </p:cNvPr>
          <p:cNvSpPr/>
          <p:nvPr/>
        </p:nvSpPr>
        <p:spPr>
          <a:xfrm>
            <a:off x="3413248" y="2614123"/>
            <a:ext cx="1692000" cy="36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UDC.clx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76D881-2D37-446D-B84C-16A318E94CD6}"/>
              </a:ext>
            </a:extLst>
          </p:cNvPr>
          <p:cNvSpPr/>
          <p:nvPr/>
        </p:nvSpPr>
        <p:spPr>
          <a:xfrm>
            <a:off x="5202464" y="2614123"/>
            <a:ext cx="1692000" cy="36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UDC.clx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DE348-5E6A-4A05-9783-86D8FB1ED9D6}"/>
              </a:ext>
            </a:extLst>
          </p:cNvPr>
          <p:cNvSpPr/>
          <p:nvPr/>
        </p:nvSpPr>
        <p:spPr>
          <a:xfrm>
            <a:off x="6991680" y="2614123"/>
            <a:ext cx="1692000" cy="36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UDC.clx</a:t>
            </a:r>
          </a:p>
        </p:txBody>
      </p:sp>
    </p:spTree>
    <p:extLst>
      <p:ext uri="{BB962C8B-B14F-4D97-AF65-F5344CB8AC3E}">
        <p14:creationId xmlns:p14="http://schemas.microsoft.com/office/powerpoint/2010/main" val="134381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UDC</a:t>
            </a:r>
            <a:r>
              <a:rPr lang="ko-KR" altLang="en-US"/>
              <a:t> 활용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내용 개체 틀 7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2" y="956013"/>
            <a:ext cx="5070655" cy="5400000"/>
          </a:xfrm>
        </p:spPr>
      </p:pic>
      <p:sp>
        <p:nvSpPr>
          <p:cNvPr id="9" name="직사각형 8"/>
          <p:cNvSpPr/>
          <p:nvPr/>
        </p:nvSpPr>
        <p:spPr>
          <a:xfrm>
            <a:off x="425683" y="972490"/>
            <a:ext cx="499761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5683" y="1853062"/>
            <a:ext cx="499761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06204" y="5912358"/>
            <a:ext cx="317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28184" y="126876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UDC </a:t>
            </a:r>
            <a:r>
              <a:rPr lang="ko-KR" altLang="en-US"/>
              <a:t>활용</a:t>
            </a:r>
          </a:p>
        </p:txBody>
      </p:sp>
      <p:cxnSp>
        <p:nvCxnSpPr>
          <p:cNvPr id="14" name="꺾인 연결선 13"/>
          <p:cNvCxnSpPr>
            <a:stCxn id="9" idx="3"/>
            <a:endCxn id="12" idx="1"/>
          </p:cNvCxnSpPr>
          <p:nvPr/>
        </p:nvCxnSpPr>
        <p:spPr>
          <a:xfrm>
            <a:off x="5423300" y="1080502"/>
            <a:ext cx="804884" cy="37292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0" idx="3"/>
            <a:endCxn id="12" idx="1"/>
          </p:cNvCxnSpPr>
          <p:nvPr/>
        </p:nvCxnSpPr>
        <p:spPr>
          <a:xfrm flipV="1">
            <a:off x="5423300" y="1453426"/>
            <a:ext cx="804884" cy="50764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1" idx="3"/>
            <a:endCxn id="12" idx="1"/>
          </p:cNvCxnSpPr>
          <p:nvPr/>
        </p:nvCxnSpPr>
        <p:spPr>
          <a:xfrm flipV="1">
            <a:off x="5423300" y="1453426"/>
            <a:ext cx="804884" cy="45669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화면 캡처">
            <a:extLst>
              <a:ext uri="{FF2B5EF4-FFF2-40B4-BE49-F238E27FC236}">
                <a16:creationId xmlns:a16="http://schemas.microsoft.com/office/drawing/2014/main" id="{3A8C130E-B9EE-4A9E-A791-164084E44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57" y="2712091"/>
            <a:ext cx="2257498" cy="360000"/>
          </a:xfrm>
          <a:prstGeom prst="rect">
            <a:avLst/>
          </a:prstGeom>
        </p:spPr>
      </p:pic>
      <p:pic>
        <p:nvPicPr>
          <p:cNvPr id="13" name="그림 12" descr="화면 캡처">
            <a:extLst>
              <a:ext uri="{FF2B5EF4-FFF2-40B4-BE49-F238E27FC236}">
                <a16:creationId xmlns:a16="http://schemas.microsoft.com/office/drawing/2014/main" id="{009A6BA7-DA9E-45C8-BACD-07C077D9B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57" y="3442928"/>
            <a:ext cx="2090769" cy="360000"/>
          </a:xfrm>
          <a:prstGeom prst="rect">
            <a:avLst/>
          </a:prstGeom>
        </p:spPr>
      </p:pic>
      <p:pic>
        <p:nvPicPr>
          <p:cNvPr id="17" name="그림 16" descr="화면 캡처">
            <a:extLst>
              <a:ext uri="{FF2B5EF4-FFF2-40B4-BE49-F238E27FC236}">
                <a16:creationId xmlns:a16="http://schemas.microsoft.com/office/drawing/2014/main" id="{4BE026FF-80F7-4B35-A615-5829AF284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57" y="4173765"/>
            <a:ext cx="1042286" cy="144000"/>
          </a:xfrm>
          <a:prstGeom prst="rect">
            <a:avLst/>
          </a:prstGeom>
        </p:spPr>
      </p:pic>
      <p:pic>
        <p:nvPicPr>
          <p:cNvPr id="20" name="그림 19" descr="화면 캡처">
            <a:extLst>
              <a:ext uri="{FF2B5EF4-FFF2-40B4-BE49-F238E27FC236}">
                <a16:creationId xmlns:a16="http://schemas.microsoft.com/office/drawing/2014/main" id="{F15CFE94-EDEA-4F3A-984E-E8A344A59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57" y="4688600"/>
            <a:ext cx="1359999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B03F45-8261-40CE-A4F6-623FC7A3FDC3}"/>
              </a:ext>
            </a:extLst>
          </p:cNvPr>
          <p:cNvSpPr txBox="1"/>
          <p:nvPr/>
        </p:nvSpPr>
        <p:spPr>
          <a:xfrm>
            <a:off x="6351457" y="2455285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● 범위 조건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2A3843-28FD-46AF-B40D-E39DC5E98E17}"/>
              </a:ext>
            </a:extLst>
          </p:cNvPr>
          <p:cNvSpPr txBox="1"/>
          <p:nvPr/>
        </p:nvSpPr>
        <p:spPr>
          <a:xfrm>
            <a:off x="6351457" y="3186122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● 날짜범위 조건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43A16-C54B-4740-8D31-95F330AEFB42}"/>
              </a:ext>
            </a:extLst>
          </p:cNvPr>
          <p:cNvSpPr txBox="1"/>
          <p:nvPr/>
        </p:nvSpPr>
        <p:spPr>
          <a:xfrm>
            <a:off x="6351457" y="3916959"/>
            <a:ext cx="1541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● 검색 팝업 </a:t>
            </a:r>
            <a:r>
              <a:rPr lang="en-US" altLang="ko-KR" sz="1200"/>
              <a:t>TYPE1</a:t>
            </a:r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BC5CA-043A-47FA-9A47-30514412989D}"/>
              </a:ext>
            </a:extLst>
          </p:cNvPr>
          <p:cNvSpPr txBox="1"/>
          <p:nvPr/>
        </p:nvSpPr>
        <p:spPr>
          <a:xfrm>
            <a:off x="6351457" y="4431796"/>
            <a:ext cx="1541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● 검색 팝업 </a:t>
            </a:r>
            <a:r>
              <a:rPr lang="en-US" altLang="ko-KR" sz="1200"/>
              <a:t>TYPE2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2873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공통모듈 구성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 descr="화면 캡처">
            <a:extLst>
              <a:ext uri="{FF2B5EF4-FFF2-40B4-BE49-F238E27FC236}">
                <a16:creationId xmlns:a16="http://schemas.microsoft.com/office/drawing/2014/main" id="{4B28B815-F10C-4184-A803-2722038B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30885"/>
            <a:ext cx="2815733" cy="55562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EABA831-4BED-4C54-83DF-F78F6FBA696D}"/>
              </a:ext>
            </a:extLst>
          </p:cNvPr>
          <p:cNvSpPr/>
          <p:nvPr/>
        </p:nvSpPr>
        <p:spPr>
          <a:xfrm>
            <a:off x="457199" y="1158878"/>
            <a:ext cx="3141678" cy="11629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var comUtil = createComUtil(app);</a:t>
            </a: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comUtil.setPagingInfo("resPage", "pageIndexer");</a:t>
            </a: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50F4D5-E050-4AF0-8E28-83D727B3DADC}"/>
              </a:ext>
            </a:extLst>
          </p:cNvPr>
          <p:cNvSpPr/>
          <p:nvPr/>
        </p:nvSpPr>
        <p:spPr>
          <a:xfrm>
            <a:off x="3922902" y="2707819"/>
            <a:ext cx="1772874" cy="777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ComUtil</a:t>
            </a:r>
          </a:p>
          <a:p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module\common.module.js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5B9A66-7177-4213-9A06-F7A8AD4D6EEB}"/>
              </a:ext>
            </a:extLst>
          </p:cNvPr>
          <p:cNvSpPr/>
          <p:nvPr/>
        </p:nvSpPr>
        <p:spPr>
          <a:xfrm>
            <a:off x="457199" y="4304599"/>
            <a:ext cx="1953935" cy="777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TypeChecker</a:t>
            </a:r>
          </a:p>
          <a:p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module\typechecker.module.js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A6D56B-4CEE-495D-8BEC-9D47115CF8AC}"/>
              </a:ext>
            </a:extLst>
          </p:cNvPr>
          <p:cNvSpPr/>
          <p:nvPr/>
        </p:nvSpPr>
        <p:spPr>
          <a:xfrm>
            <a:off x="3922902" y="4304599"/>
            <a:ext cx="1772874" cy="777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Validator</a:t>
            </a:r>
          </a:p>
          <a:p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module\validator.module.js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BC2E644-A577-40F0-97B3-A31A4F7FA9F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4809339" y="3484851"/>
            <a:ext cx="0" cy="819748"/>
          </a:xfrm>
          <a:prstGeom prst="straightConnector1">
            <a:avLst/>
          </a:prstGeom>
          <a:ln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06FA74D-C76E-4DCD-BE44-3E4308F8697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2411134" y="4693115"/>
            <a:ext cx="151176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C5E84C-0535-414E-A6B8-46CA8E429265}"/>
              </a:ext>
            </a:extLst>
          </p:cNvPr>
          <p:cNvSpPr/>
          <p:nvPr/>
        </p:nvSpPr>
        <p:spPr>
          <a:xfrm>
            <a:off x="473977" y="1544935"/>
            <a:ext cx="2244896" cy="2326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C43F190-F0EB-40B3-9BFA-264AFF39A7BC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rot="10800000">
            <a:off x="2028038" y="2321847"/>
            <a:ext cx="1894864" cy="774488"/>
          </a:xfrm>
          <a:prstGeom prst="bentConnector2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4C21E24-3B4E-4C5A-ABA8-F55F5930CAC7}"/>
              </a:ext>
            </a:extLst>
          </p:cNvPr>
          <p:cNvCxnSpPr>
            <a:cxnSpLocks/>
            <a:stCxn id="28" idx="3"/>
            <a:endCxn id="10" idx="0"/>
          </p:cNvCxnSpPr>
          <p:nvPr/>
        </p:nvCxnSpPr>
        <p:spPr>
          <a:xfrm>
            <a:off x="2718873" y="1661259"/>
            <a:ext cx="2090466" cy="104656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7B45FE-5EC0-47D1-8494-1C50C68EBF52}"/>
              </a:ext>
            </a:extLst>
          </p:cNvPr>
          <p:cNvSpPr/>
          <p:nvPr/>
        </p:nvSpPr>
        <p:spPr>
          <a:xfrm>
            <a:off x="6019800" y="6056851"/>
            <a:ext cx="1630960" cy="3303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98E7DC-2AB6-4C15-A270-4A380ACBF1C9}"/>
              </a:ext>
            </a:extLst>
          </p:cNvPr>
          <p:cNvSpPr txBox="1"/>
          <p:nvPr/>
        </p:nvSpPr>
        <p:spPr>
          <a:xfrm>
            <a:off x="4155995" y="5758266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global constructor</a:t>
            </a:r>
            <a:endParaRPr lang="ko-KR" altLang="en-US" sz="110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36D4DBF-A934-4554-B585-B98889389394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5514059" y="5889071"/>
            <a:ext cx="505741" cy="332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Validation </a:t>
            </a:r>
            <a:r>
              <a:rPr lang="ko-KR" altLang="en-US"/>
              <a:t>설정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2" y="1011546"/>
            <a:ext cx="1400371" cy="428685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2" y="1499126"/>
            <a:ext cx="2943636" cy="16194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75856" y="836712"/>
            <a:ext cx="561662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/*</a:t>
            </a:r>
          </a:p>
          <a:p>
            <a:r>
              <a:rPr lang="ko-KR" altLang="en-US" sz="1100">
                <a:solidFill>
                  <a:srgbClr val="3F7F5F"/>
                </a:solidFill>
                <a:latin typeface="Courier New"/>
              </a:rPr>
              <a:t> * 화면 검색 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Function</a:t>
            </a:r>
          </a:p>
          <a:p>
            <a:r>
              <a:rPr lang="ko-KR" altLang="en-US" sz="1100">
                <a:solidFill>
                  <a:srgbClr val="3F7F5F"/>
                </a:solidFill>
                <a:latin typeface="Courier New"/>
              </a:rPr>
              <a:t> *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/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 err="1">
                <a:solidFill>
                  <a:srgbClr val="000000"/>
                </a:solidFill>
                <a:latin typeface="Courier New"/>
              </a:rPr>
              <a:t>doSearch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    // validation 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검색 조건 입력 검증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.</a:t>
            </a:r>
          </a:p>
          <a:p>
            <a:r>
              <a:rPr lang="en-US" altLang="ko-KR" sz="1100" b="1" i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var</a:t>
            </a:r>
            <a:r>
              <a:rPr lang="en-US" altLang="ko-KR" sz="11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US" altLang="ko-KR" sz="1100" b="1" i="1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isValid</a:t>
            </a:r>
            <a:r>
              <a:rPr lang="en-US" altLang="ko-KR" sz="11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= </a:t>
            </a:r>
            <a:r>
              <a:rPr lang="en-US" altLang="ko-KR" sz="1100" b="1" i="1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comUtil.validate</a:t>
            </a:r>
            <a:r>
              <a:rPr lang="en-US" altLang="ko-KR" sz="11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ko-KR" sz="1100" b="1" i="1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"</a:t>
            </a:r>
            <a:r>
              <a:rPr lang="en-US" altLang="ko-KR" sz="1100" b="1" i="1" err="1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grp_search_cond</a:t>
            </a:r>
            <a:r>
              <a:rPr lang="en-US" altLang="ko-KR" sz="1100" b="1" i="1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"</a:t>
            </a:r>
            <a:r>
              <a:rPr lang="en-US" altLang="ko-KR" sz="11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);</a:t>
            </a:r>
          </a:p>
          <a:p>
            <a:r>
              <a:rPr lang="en-US" altLang="ko-KR" sz="1100" b="1" i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if</a:t>
            </a:r>
            <a:r>
              <a:rPr lang="en-US" altLang="ko-KR" sz="11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(isValid == </a:t>
            </a:r>
            <a:r>
              <a:rPr lang="en-US" altLang="ko-KR" sz="1100" b="1" i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false</a:t>
            </a:r>
            <a:r>
              <a:rPr lang="en-US" altLang="ko-KR" sz="11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){</a:t>
            </a:r>
          </a:p>
          <a:p>
            <a:r>
              <a:rPr lang="en-US" altLang="ko-KR" sz="1100" b="1" i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   return</a:t>
            </a:r>
            <a:r>
              <a:rPr lang="en-US" altLang="ko-KR" sz="11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;</a:t>
            </a:r>
          </a:p>
          <a:p>
            <a:r>
              <a:rPr lang="en-US" altLang="ko-KR" sz="1100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}</a:t>
            </a:r>
          </a:p>
          <a:p>
            <a:endParaRPr lang="ko-KR" altLang="en-US" sz="1100">
              <a:latin typeface="Courier New"/>
            </a:endParaRP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    // 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조회 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Submission send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comUtil.send(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ko-KR" sz="1100" err="1">
                <a:solidFill>
                  <a:srgbClr val="2A00FF"/>
                </a:solidFill>
                <a:latin typeface="Courier New"/>
              </a:rPr>
              <a:t>subMainList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278528" y="3284984"/>
            <a:ext cx="86363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000000"/>
                </a:solidFill>
                <a:latin typeface="Courier New"/>
              </a:rPr>
              <a:t>uKplisDev-ui\clx-src\module\common.module.js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ComUtil.prototype.verifyControl =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function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100" b="1">
                <a:solidFill>
                  <a:srgbClr val="3F7F5F"/>
                </a:solidFill>
                <a:latin typeface="Courier New"/>
              </a:rPr>
              <a:t>/* cpr.controls.UIControl */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ctrl) {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(!ctrl) {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ko-KR" altLang="en-US" sz="1100">
              <a:latin typeface="Courier New"/>
            </a:endParaRP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  // notnull check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notnull = ctrl.userattr(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"notnull"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name = ctrl.userattr(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(notnull == 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"Y"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ctrlValue = ctrl.value;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(ctrlValue ==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|| ctrlValue == 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  this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.alert(name + 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 </a:t>
            </a:r>
            <a:r>
              <a:rPr lang="ko-KR" altLang="en-US" sz="1100" b="1">
                <a:solidFill>
                  <a:srgbClr val="2A00FF"/>
                </a:solidFill>
                <a:latin typeface="Courier New"/>
              </a:rPr>
              <a:t>은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/</a:t>
            </a:r>
            <a:r>
              <a:rPr lang="ko-KR" altLang="en-US" sz="1100" b="1">
                <a:solidFill>
                  <a:srgbClr val="2A00FF"/>
                </a:solidFill>
                <a:latin typeface="Courier New"/>
              </a:rPr>
              <a:t>는 필수입력항목입니다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."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  ctrl.focus();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}}</a:t>
            </a:r>
          </a:p>
          <a:p>
            <a:endParaRPr lang="ko-KR" altLang="en-US" sz="1100">
              <a:latin typeface="Courier New"/>
            </a:endParaRP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  // </a:t>
            </a:r>
            <a:r>
              <a:rPr lang="en-US" altLang="ko-KR" sz="1100" b="1">
                <a:solidFill>
                  <a:srgbClr val="7F9FBF"/>
                </a:solidFill>
                <a:latin typeface="Courier New"/>
              </a:rPr>
              <a:t>TODO</a:t>
            </a:r>
            <a:r>
              <a:rPr lang="ko-KR" altLang="en-US" sz="1100" b="1">
                <a:solidFill>
                  <a:srgbClr val="3F7F5F"/>
                </a:solidFill>
                <a:latin typeface="Courier New"/>
              </a:rPr>
              <a:t> 속성이 추가되면 체크로직을 추가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return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2492896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922EC-F4FC-45A0-A31E-F0790E44003C}"/>
              </a:ext>
            </a:extLst>
          </p:cNvPr>
          <p:cNvSpPr/>
          <p:nvPr/>
        </p:nvSpPr>
        <p:spPr>
          <a:xfrm>
            <a:off x="1952097" y="1806988"/>
            <a:ext cx="715602" cy="265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7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Validation </a:t>
            </a:r>
            <a:r>
              <a:rPr lang="ko-KR" altLang="en-US"/>
              <a:t>속성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8" y="4622038"/>
            <a:ext cx="3743848" cy="1238423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18" y="4622038"/>
            <a:ext cx="3915322" cy="87642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B3F61A-07F4-4D85-855B-780131E37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20320"/>
              </p:ext>
            </p:extLst>
          </p:nvPr>
        </p:nvGraphicFramePr>
        <p:xfrm>
          <a:off x="398568" y="969919"/>
          <a:ext cx="8393096" cy="29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230">
                  <a:extLst>
                    <a:ext uri="{9D8B030D-6E8A-4147-A177-3AD203B41FA5}">
                      <a16:colId xmlns:a16="http://schemas.microsoft.com/office/drawing/2014/main" val="3474575477"/>
                    </a:ext>
                  </a:extLst>
                </a:gridCol>
                <a:gridCol w="2917318">
                  <a:extLst>
                    <a:ext uri="{9D8B030D-6E8A-4147-A177-3AD203B41FA5}">
                      <a16:colId xmlns:a16="http://schemas.microsoft.com/office/drawing/2014/main" val="413709081"/>
                    </a:ext>
                  </a:extLst>
                </a:gridCol>
                <a:gridCol w="1327512">
                  <a:extLst>
                    <a:ext uri="{9D8B030D-6E8A-4147-A177-3AD203B41FA5}">
                      <a16:colId xmlns:a16="http://schemas.microsoft.com/office/drawing/2014/main" val="168936041"/>
                    </a:ext>
                  </a:extLst>
                </a:gridCol>
                <a:gridCol w="2869036">
                  <a:extLst>
                    <a:ext uri="{9D8B030D-6E8A-4147-A177-3AD203B41FA5}">
                      <a16:colId xmlns:a16="http://schemas.microsoft.com/office/drawing/2014/main" val="4243297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속성명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내용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타입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내용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8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name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입력항목의 명칭</a:t>
                      </a:r>
                      <a:r>
                        <a:rPr lang="en-US" altLang="ko-KR" sz="1100"/>
                        <a:t>. Validation</a:t>
                      </a:r>
                      <a:r>
                        <a:rPr lang="ko-KR" altLang="en-US" sz="1100"/>
                        <a:t>에서 에러가 발생 시 경고 문구를 출력할 때 사용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email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Email </a:t>
                      </a:r>
                      <a:r>
                        <a:rPr lang="ko-KR" altLang="en-US" sz="1100"/>
                        <a:t>형식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99514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required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필수 입력 항목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url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URL </a:t>
                      </a:r>
                      <a:r>
                        <a:rPr lang="ko-KR" altLang="en-US" sz="1100"/>
                        <a:t>형식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05360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type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입력하는 데이터의 도메인 타입을 정의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latinLnBrk="1"/>
                      <a:r>
                        <a:rPr lang="ko-KR" altLang="en-US" sz="1100"/>
                        <a:t>설정된 값에 따라 </a:t>
                      </a:r>
                      <a:r>
                        <a:rPr lang="en-US" altLang="ko-KR" sz="1100"/>
                        <a:t>TypeChecker</a:t>
                      </a:r>
                      <a:r>
                        <a:rPr lang="ko-KR" altLang="en-US" sz="1100"/>
                        <a:t>에서 적절한 </a:t>
                      </a:r>
                      <a:r>
                        <a:rPr lang="en-US" altLang="ko-KR" sz="1100"/>
                        <a:t>TypeChecker</a:t>
                      </a:r>
                      <a:r>
                        <a:rPr lang="ko-KR" altLang="en-US" sz="1100"/>
                        <a:t>를 동작시킴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csn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사업자등록번호 형식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59426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minlength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허용 가능한 최소 길이</a:t>
                      </a:r>
                      <a:r>
                        <a:rPr lang="en-US" altLang="ko-KR" sz="1100"/>
                        <a:t>. </a:t>
                      </a:r>
                      <a:r>
                        <a:rPr lang="ko-KR" altLang="en-US" sz="1100"/>
                        <a:t>최소 이 길이 이상이 입력되어야 함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psn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주민등록번호 형식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8289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fixlength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허용된 입력값의 고정 길이</a:t>
                      </a:r>
                      <a:r>
                        <a:rPr lang="en-US" altLang="ko-KR" sz="1100"/>
                        <a:t>. </a:t>
                      </a:r>
                      <a:r>
                        <a:rPr lang="ko-KR" altLang="en-US" sz="1100"/>
                        <a:t>반드시 이 길이의 값이 입력되어야 함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credit_card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신용카드번호 형식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598787815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*maxlength </a:t>
                      </a:r>
                      <a:r>
                        <a:rPr lang="ko-KR" altLang="en-US" sz="1100"/>
                        <a:t>및 </a:t>
                      </a:r>
                      <a:r>
                        <a:rPr lang="en-US" altLang="ko-KR" sz="1100"/>
                        <a:t>length check unit </a:t>
                      </a:r>
                      <a:r>
                        <a:rPr lang="ko-KR" altLang="en-US" sz="1100"/>
                        <a:t>값은 각 입력컨트롤의 속성에서 제공하여 입력시 실시간으로 체크함</a:t>
                      </a:r>
                    </a:p>
                  </a:txBody>
                  <a:tcPr marL="36000" marR="36000" marT="36000" marB="36000"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phone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유선전화번호 형식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633598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36000" marR="36000" marT="36000" marB="36000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mobile</a:t>
                      </a:r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휴대전화번호 형식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64015426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36000" marR="36000" marT="36000" marB="36000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438262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4DCA82-E449-46AD-8FD7-7A0270ADD03A}"/>
              </a:ext>
            </a:extLst>
          </p:cNvPr>
          <p:cNvSpPr txBox="1"/>
          <p:nvPr/>
        </p:nvSpPr>
        <p:spPr>
          <a:xfrm>
            <a:off x="398568" y="4269996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※ </a:t>
            </a:r>
            <a:r>
              <a:rPr lang="ko-KR" altLang="en-US" sz="1200"/>
              <a:t>사용예제</a:t>
            </a:r>
          </a:p>
        </p:txBody>
      </p:sp>
    </p:spTree>
    <p:extLst>
      <p:ext uri="{BB962C8B-B14F-4D97-AF65-F5344CB8AC3E}">
        <p14:creationId xmlns:p14="http://schemas.microsoft.com/office/powerpoint/2010/main" val="88786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Grid</a:t>
            </a:r>
            <a:r>
              <a:rPr lang="ko-KR" altLang="en-US"/>
              <a:t>의 변경된 </a:t>
            </a:r>
            <a:r>
              <a:rPr lang="en-US" altLang="ko-KR"/>
              <a:t>Row </a:t>
            </a:r>
            <a:r>
              <a:rPr lang="ko-KR" altLang="en-US"/>
              <a:t>전체 검증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eXbuilder6 UI </a:t>
            </a:r>
            <a:r>
              <a:rPr lang="ko-KR" altLang="en-US"/>
              <a:t>공통화 방안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7772" y="1204038"/>
            <a:ext cx="49962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type02.clx</a:t>
            </a:r>
            <a:endParaRPr lang="en-US" altLang="ko-KR" sz="1100">
              <a:solidFill>
                <a:srgbClr val="3F7F5F"/>
              </a:solidFill>
              <a:latin typeface="Courier New"/>
            </a:endParaRP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/*</a:t>
            </a:r>
          </a:p>
          <a:p>
            <a:r>
              <a:rPr lang="ko-KR" altLang="en-US" sz="1100">
                <a:solidFill>
                  <a:srgbClr val="3F7F5F"/>
                </a:solidFill>
                <a:latin typeface="Courier New"/>
              </a:rPr>
              <a:t> * 공통 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Util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을 이용한 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Grid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의 전체 행에 대한 검증 수행 예제</a:t>
            </a:r>
            <a:endParaRPr lang="en-US" altLang="ko-KR" sz="1100">
              <a:solidFill>
                <a:srgbClr val="3F7F5F"/>
              </a:solidFill>
              <a:latin typeface="Courier New"/>
            </a:endParaRPr>
          </a:p>
          <a:p>
            <a:r>
              <a:rPr lang="ko-KR" altLang="en-US" sz="1100">
                <a:solidFill>
                  <a:srgbClr val="3F7F5F"/>
                </a:solidFill>
                <a:latin typeface="Courier New"/>
              </a:rPr>
              <a:t> *</a:t>
            </a:r>
            <a:r>
              <a:rPr lang="en-US" altLang="ko-KR" sz="1100">
                <a:solidFill>
                  <a:srgbClr val="3F7F5F"/>
                </a:solidFill>
                <a:latin typeface="Courier New"/>
              </a:rPr>
              <a:t>/</a:t>
            </a:r>
            <a:endParaRPr lang="en-US" altLang="ko-KR" sz="1100" b="1">
              <a:solidFill>
                <a:srgbClr val="7F0055"/>
              </a:solidFill>
              <a:latin typeface="Courier New"/>
            </a:endParaRP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var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valid = comUtil.validateGrid(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"grd1"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"all"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(valid ==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comUtil.alert(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"</a:t>
            </a:r>
            <a:r>
              <a:rPr lang="ko-KR" altLang="en-US" sz="1100">
                <a:solidFill>
                  <a:srgbClr val="2A00FF"/>
                </a:solidFill>
                <a:latin typeface="Courier New"/>
              </a:rPr>
              <a:t>검증을 통과하였습니다</a:t>
            </a:r>
            <a:r>
              <a:rPr lang="en-US" altLang="ko-KR" sz="1100">
                <a:solidFill>
                  <a:srgbClr val="2A00FF"/>
                </a:solidFill>
                <a:latin typeface="Courier New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715595" y="3046056"/>
            <a:ext cx="77405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common.module.js</a:t>
            </a:r>
            <a:endParaRPr lang="ko-KR" altLang="en-US" sz="1100">
              <a:latin typeface="Courier New"/>
            </a:endParaRPr>
          </a:p>
          <a:p>
            <a:r>
              <a:rPr lang="en-US" altLang="ko-KR" sz="110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*</a:t>
            </a:r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>
                <a:solidFill>
                  <a:srgbClr val="3F5FBF"/>
                </a:solidFill>
                <a:latin typeface="Courier New"/>
              </a:rPr>
              <a:t>Grid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의</a:t>
            </a:r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변경된</a:t>
            </a:r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전체</a:t>
            </a:r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데이터에</a:t>
            </a:r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대한</a:t>
            </a:r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>
                <a:solidFill>
                  <a:srgbClr val="3F5FBF"/>
                </a:solidFill>
                <a:latin typeface="Courier New"/>
              </a:rPr>
              <a:t>Validation</a:t>
            </a:r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체크</a:t>
            </a:r>
          </a:p>
          <a:p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*</a:t>
            </a:r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7F9FBF"/>
                </a:solidFill>
                <a:latin typeface="Courier New"/>
              </a:rPr>
              <a:t>@param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gridId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 b="1">
                <a:solidFill>
                  <a:srgbClr val="3F5FBF"/>
                </a:solidFill>
                <a:latin typeface="Courier New"/>
              </a:rPr>
              <a:t>체크할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Grid</a:t>
            </a:r>
            <a:r>
              <a:rPr lang="ko-KR" altLang="en-US" sz="1100" b="1">
                <a:solidFill>
                  <a:srgbClr val="3F5FBF"/>
                </a:solidFill>
                <a:latin typeface="Courier New"/>
              </a:rPr>
              <a:t>의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Id</a:t>
            </a:r>
          </a:p>
          <a:p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*</a:t>
            </a:r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7F9FBF"/>
                </a:solidFill>
                <a:latin typeface="Courier New"/>
              </a:rPr>
              <a:t>@param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dataScope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{all}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 b="1">
                <a:solidFill>
                  <a:srgbClr val="3F5FBF"/>
                </a:solidFill>
                <a:latin typeface="Courier New"/>
              </a:rPr>
              <a:t>그리드의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 b="1">
                <a:solidFill>
                  <a:srgbClr val="3F5FBF"/>
                </a:solidFill>
                <a:latin typeface="Courier New"/>
              </a:rPr>
              <a:t>전체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 b="1">
                <a:solidFill>
                  <a:srgbClr val="3F5FBF"/>
                </a:solidFill>
                <a:latin typeface="Courier New"/>
              </a:rPr>
              <a:t>데이터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,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{upd}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 b="1">
                <a:solidFill>
                  <a:srgbClr val="3F5FBF"/>
                </a:solidFill>
                <a:latin typeface="Courier New"/>
              </a:rPr>
              <a:t>변경된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 b="1">
                <a:solidFill>
                  <a:srgbClr val="3F5FBF"/>
                </a:solidFill>
                <a:latin typeface="Courier New"/>
              </a:rPr>
              <a:t>전체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Row,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{edt}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 b="1">
                <a:solidFill>
                  <a:srgbClr val="3F5FBF"/>
                </a:solidFill>
                <a:latin typeface="Courier New"/>
              </a:rPr>
              <a:t>현재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 b="1">
                <a:solidFill>
                  <a:srgbClr val="3F5FBF"/>
                </a:solidFill>
                <a:latin typeface="Courier New"/>
              </a:rPr>
              <a:t>편집중인</a:t>
            </a:r>
            <a:r>
              <a:rPr lang="ko-KR" altLang="en-US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Row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7F9FBF"/>
                </a:solidFill>
                <a:latin typeface="Courier New"/>
              </a:rPr>
              <a:t>@returns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3F5FBF"/>
                </a:solidFill>
                <a:latin typeface="Courier New"/>
              </a:rPr>
              <a:t>{Boolean}</a:t>
            </a:r>
          </a:p>
          <a:p>
            <a:r>
              <a:rPr lang="ko-KR" altLang="en-US" sz="1100">
                <a:solidFill>
                  <a:srgbClr val="000000"/>
                </a:solidFill>
                <a:latin typeface="Courier New"/>
              </a:rPr>
              <a:t> </a:t>
            </a:r>
            <a:r>
              <a:rPr lang="ko-KR" altLang="en-US" sz="1100">
                <a:solidFill>
                  <a:srgbClr val="3F5FBF"/>
                </a:solidFill>
                <a:latin typeface="Courier New"/>
              </a:rPr>
              <a:t>*</a:t>
            </a:r>
            <a:r>
              <a:rPr lang="en-US" altLang="ko-KR" sz="1100">
                <a:solidFill>
                  <a:srgbClr val="3F5FBF"/>
                </a:solidFill>
                <a:latin typeface="Courier New"/>
              </a:rPr>
              <a:t>/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ComUtil.prototype.</a:t>
            </a:r>
            <a:r>
              <a:rPr lang="en-US" altLang="ko-KR" sz="110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validateGrid = </a:t>
            </a:r>
            <a:r>
              <a:rPr lang="en-US" altLang="ko-KR" sz="1100" b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function</a:t>
            </a:r>
            <a:r>
              <a:rPr lang="en-US" altLang="ko-KR" sz="1100" b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(gridId, dataScope) {</a:t>
            </a:r>
          </a:p>
          <a:p>
            <a:r>
              <a:rPr lang="en-US" altLang="ko-KR" sz="1100">
                <a:solidFill>
                  <a:srgbClr val="3F5FBF"/>
                </a:solidFill>
                <a:latin typeface="Courier New"/>
              </a:rPr>
              <a:t>    …</a:t>
            </a:r>
            <a:endParaRPr lang="en-US" altLang="ko-KR" sz="1100" b="1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(dataScope == 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"all"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       // 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전체행에 대한 검증</a:t>
            </a:r>
            <a:endParaRPr lang="en-US" altLang="ko-KR" sz="1100">
              <a:solidFill>
                <a:srgbClr val="3F7F5F"/>
              </a:solidFill>
              <a:latin typeface="Courier New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(dataScope == </a:t>
            </a:r>
            <a:r>
              <a:rPr lang="en-US" altLang="ko-KR" sz="1100" b="1">
                <a:solidFill>
                  <a:srgbClr val="2A00FF"/>
                </a:solidFill>
                <a:latin typeface="Courier New"/>
              </a:rPr>
              <a:t>"upd"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       // 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변경된 행에 대한 검증</a:t>
            </a:r>
            <a:endParaRPr lang="en-US" altLang="ko-KR" sz="1100">
              <a:solidFill>
                <a:srgbClr val="000000"/>
              </a:solidFill>
              <a:latin typeface="Courier New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altLang="ko-KR" sz="1100">
                <a:solidFill>
                  <a:srgbClr val="3F7F5F"/>
                </a:solidFill>
                <a:latin typeface="Courier New"/>
              </a:rPr>
              <a:t>       // </a:t>
            </a:r>
            <a:r>
              <a:rPr lang="ko-KR" altLang="en-US" sz="1100">
                <a:solidFill>
                  <a:srgbClr val="3F7F5F"/>
                </a:solidFill>
                <a:latin typeface="Courier New"/>
              </a:rPr>
              <a:t>현재 편집중인 행에 대한 검증</a:t>
            </a:r>
            <a:r>
              <a:rPr lang="en-US" altLang="ko-KR" sz="110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    }</a:t>
            </a:r>
            <a:endParaRPr lang="ko-KR" altLang="en-US" sz="1100">
              <a:latin typeface="Courier New"/>
            </a:endParaRPr>
          </a:p>
          <a:p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altLang="ko-KR" sz="1100" b="1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58097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3730</Words>
  <Application>Microsoft Office PowerPoint</Application>
  <PresentationFormat>화면 슬라이드 쇼(4:3)</PresentationFormat>
  <Paragraphs>663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Courier New</vt:lpstr>
      <vt:lpstr>Times New Roman</vt:lpstr>
      <vt:lpstr>Wingdings</vt:lpstr>
      <vt:lpstr>Office 테마</vt:lpstr>
      <vt:lpstr>eXbuilder6 UI 공통화 방안</vt:lpstr>
      <vt:lpstr>목차</vt:lpstr>
      <vt:lpstr>표준 화면사이즈</vt:lpstr>
      <vt:lpstr>UI 개발 공통화 Building Block</vt:lpstr>
      <vt:lpstr>UDC 활용</vt:lpstr>
      <vt:lpstr>공통모듈 구성</vt:lpstr>
      <vt:lpstr>Validation 설정</vt:lpstr>
      <vt:lpstr>Validation 속성</vt:lpstr>
      <vt:lpstr>Grid의 변경된 Row 전체 검증</vt:lpstr>
      <vt:lpstr>컨트롤 기본지원 검증</vt:lpstr>
      <vt:lpstr>값 보정(Revise)</vt:lpstr>
      <vt:lpstr>Submission Context Path 설정</vt:lpstr>
      <vt:lpstr>서버 메시지 전달</vt:lpstr>
      <vt:lpstr>공통 keydown 이벤트 처리</vt:lpstr>
      <vt:lpstr>Grid 내 3단 계층 콤보박스</vt:lpstr>
      <vt:lpstr>3단 계층형 콤보 예제</vt:lpstr>
      <vt:lpstr>Page Title</vt:lpstr>
      <vt:lpstr>조건에 따른 컨트롤 상태 변경(예 : TYPE 4)</vt:lpstr>
      <vt:lpstr>단축키 처리 예제</vt:lpstr>
      <vt:lpstr>버튼에 이미지 삽입 CSS 예제</vt:lpstr>
      <vt:lpstr>Grid split, grouping</vt:lpstr>
      <vt:lpstr>Submission 시 LoadMask 공통처리</vt:lpstr>
      <vt:lpstr>Submission별 다른 LoadMask</vt:lpstr>
      <vt:lpstr>서브미션 에러 처리 공통화</vt:lpstr>
      <vt:lpstr>Submission을 코드로 생성해서 실행</vt:lpstr>
      <vt:lpstr>Grid에서 조회 후 특정 Row로 포커스 이동</vt:lpstr>
      <vt:lpstr>Grid 간 Row Copy 예제</vt:lpstr>
      <vt:lpstr>Chart 예제</vt:lpstr>
      <vt:lpstr>Scheduler 예제(https://docs.dhtmlx.com/scheduler/)</vt:lpstr>
      <vt:lpstr>eXtreamBuilder 와 eXbuilder6 간의 팝업 연동(modal)</vt:lpstr>
      <vt:lpstr>전자정부프레임워크 지원계획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PostNet Template</dc:title>
  <dc:creator>Microsoft Corporation</dc:creator>
  <cp:lastModifiedBy>동일 조</cp:lastModifiedBy>
  <cp:revision>490</cp:revision>
  <dcterms:created xsi:type="dcterms:W3CDTF">2006-10-05T04:04:58Z</dcterms:created>
  <dcterms:modified xsi:type="dcterms:W3CDTF">2018-01-08T09:47:03Z</dcterms:modified>
</cp:coreProperties>
</file>