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2" r:id="rId5"/>
    <p:sldId id="258" r:id="rId6"/>
    <p:sldId id="263" r:id="rId7"/>
    <p:sldId id="260" r:id="rId8"/>
  </p:sldIdLst>
  <p:sldSz cx="9906000" cy="6858000" type="A4"/>
  <p:notesSz cx="6888163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>
        <p:scale>
          <a:sx n="75" d="100"/>
          <a:sy n="75" d="100"/>
        </p:scale>
        <p:origin x="292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0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6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5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5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D560-363F-4250-A7EC-487DB99CC276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C4C1-F314-41E9-869A-41F301C3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9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1F66CD9-1A2F-48EB-A9F9-48A05A09D16C}"/>
              </a:ext>
            </a:extLst>
          </p:cNvPr>
          <p:cNvSpPr txBox="1"/>
          <p:nvPr/>
        </p:nvSpPr>
        <p:spPr>
          <a:xfrm>
            <a:off x="281703" y="15754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DB</a:t>
            </a:r>
            <a:r>
              <a:rPr lang="ko-KR" altLang="en-US" sz="1000"/>
              <a:t>구조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69983"/>
              </p:ext>
            </p:extLst>
          </p:nvPr>
        </p:nvGraphicFramePr>
        <p:xfrm>
          <a:off x="4953000" y="614133"/>
          <a:ext cx="4343400" cy="2804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571">
                  <a:extLst>
                    <a:ext uri="{9D8B030D-6E8A-4147-A177-3AD203B41FA5}">
                      <a16:colId xmlns:a16="http://schemas.microsoft.com/office/drawing/2014/main" val="341779883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1016605814"/>
                    </a:ext>
                  </a:extLst>
                </a:gridCol>
                <a:gridCol w="2046792">
                  <a:extLst>
                    <a:ext uri="{9D8B030D-6E8A-4147-A177-3AD203B41FA5}">
                      <a16:colId xmlns:a16="http://schemas.microsoft.com/office/drawing/2014/main" val="1903529707"/>
                    </a:ext>
                  </a:extLst>
                </a:gridCol>
              </a:tblGrid>
              <a:tr h="21618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M_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mail_all_A   -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메일발송 리스트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87172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n_idx</a:t>
                      </a:r>
                      <a:endParaRPr lang="ko-KR" altLang="en-US" sz="800" b="1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74714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M_type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char(1)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발송타입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즉시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:0/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예약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:1)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43350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M_ID</a:t>
                      </a:r>
                      <a:endParaRPr lang="ko-KR" altLang="en-US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25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M_keyword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메인키워드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84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M_mail_type</a:t>
                      </a:r>
                      <a:endParaRPr lang="ko-KR" altLang="en-US" sz="800" b="1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Char(1)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보도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시사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포토 분류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메일종류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59040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M_Sender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Varchar(100)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발신이메일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53794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M_group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Varchar(100)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수신자 그룹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숨은참조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17625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M_Recipi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Varchar(100)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메인 수신자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대표메일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16970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M_Subject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Varchar(255)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메일제목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457507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M_Body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메일내용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03788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M_file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Varchar(50)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524683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M_regdate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07095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5995"/>
              </p:ext>
            </p:extLst>
          </p:nvPr>
        </p:nvGraphicFramePr>
        <p:xfrm>
          <a:off x="4953000" y="3687456"/>
          <a:ext cx="2867026" cy="2313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517">
                  <a:extLst>
                    <a:ext uri="{9D8B030D-6E8A-4147-A177-3AD203B41FA5}">
                      <a16:colId xmlns:a16="http://schemas.microsoft.com/office/drawing/2014/main" val="341779883"/>
                    </a:ext>
                  </a:extLst>
                </a:gridCol>
                <a:gridCol w="1022034">
                  <a:extLst>
                    <a:ext uri="{9D8B030D-6E8A-4147-A177-3AD203B41FA5}">
                      <a16:colId xmlns:a16="http://schemas.microsoft.com/office/drawing/2014/main" val="101660581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903529707"/>
                    </a:ext>
                  </a:extLst>
                </a:gridCol>
              </a:tblGrid>
              <a:tr h="2296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M_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mail_detail_B   -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메일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발송 </a:t>
                      </a:r>
                      <a:r>
                        <a:rPr lang="ko-KR" altLang="en-US" sz="800" baseline="0">
                          <a:latin typeface="+mn-ea"/>
                          <a:ea typeface="+mn-ea"/>
                        </a:rPr>
                        <a:t>상세 </a:t>
                      </a:r>
                      <a:r>
                        <a:rPr lang="en-US" altLang="ko-KR" sz="800" baseline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871726"/>
                  </a:ext>
                </a:extLst>
              </a:tr>
              <a:tr h="229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n_idx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74714"/>
                  </a:ext>
                </a:extLst>
              </a:tr>
              <a:tr h="356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M_idx_A</a:t>
                      </a:r>
                      <a:endParaRPr lang="ko-KR" altLang="en-US" sz="800" b="1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Varchar(20)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M_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mail_all_a/n_idx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433501"/>
                  </a:ext>
                </a:extLst>
              </a:tr>
              <a:tr h="229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E_mail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Varchar(100)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48046"/>
                  </a:ext>
                </a:extLst>
              </a:tr>
              <a:tr h="2266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P_title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Varchar(50)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언론사명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378132"/>
                  </a:ext>
                </a:extLst>
              </a:tr>
              <a:tr h="2266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P_name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Varchar(30)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기자명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704518"/>
                  </a:ext>
                </a:extLst>
              </a:tr>
              <a:tr h="229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M_send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발송일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25675"/>
                  </a:ext>
                </a:extLst>
              </a:tr>
              <a:tr h="3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M_result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char(1)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발송결과 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(1/2/3/4/5)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844784"/>
                  </a:ext>
                </a:extLst>
              </a:tr>
              <a:tr h="229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M_regdate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97215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35447"/>
              </p:ext>
            </p:extLst>
          </p:nvPr>
        </p:nvGraphicFramePr>
        <p:xfrm>
          <a:off x="890760" y="614133"/>
          <a:ext cx="3137772" cy="1513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116">
                  <a:extLst>
                    <a:ext uri="{9D8B030D-6E8A-4147-A177-3AD203B41FA5}">
                      <a16:colId xmlns:a16="http://schemas.microsoft.com/office/drawing/2014/main" val="341779883"/>
                    </a:ext>
                  </a:extLst>
                </a:gridCol>
                <a:gridCol w="1014706">
                  <a:extLst>
                    <a:ext uri="{9D8B030D-6E8A-4147-A177-3AD203B41FA5}">
                      <a16:colId xmlns:a16="http://schemas.microsoft.com/office/drawing/2014/main" val="1016605814"/>
                    </a:ext>
                  </a:extLst>
                </a:gridCol>
                <a:gridCol w="1060950">
                  <a:extLst>
                    <a:ext uri="{9D8B030D-6E8A-4147-A177-3AD203B41FA5}">
                      <a16:colId xmlns:a16="http://schemas.microsoft.com/office/drawing/2014/main" val="1903529707"/>
                    </a:ext>
                  </a:extLst>
                </a:gridCol>
              </a:tblGrid>
              <a:tr h="21618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M_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mail_list_C   -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메일링 그룹리스트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87172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n_idx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74714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M_ID</a:t>
                      </a:r>
                      <a:endParaRPr lang="ko-KR" altLang="en-US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2567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M_Group_title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Varchar(255)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메일링 그룹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53794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M_idx_?</a:t>
                      </a:r>
                      <a:endParaRPr lang="ko-KR" altLang="en-US" sz="80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80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언론사</a:t>
                      </a:r>
                      <a:r>
                        <a:rPr lang="en-US" altLang="ko-KR" sz="80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table</a:t>
                      </a:r>
                      <a:r>
                        <a:rPr lang="ko-KR" altLang="en-US" sz="80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idx</a:t>
                      </a:r>
                      <a:r>
                        <a:rPr lang="ko-KR" altLang="en-US" sz="80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80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17625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M_Email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Varchar(100)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16970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M_regdate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87553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1F2183B-2D77-400A-BA0F-1E1687B48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19746"/>
              </p:ext>
            </p:extLst>
          </p:nvPr>
        </p:nvGraphicFramePr>
        <p:xfrm>
          <a:off x="890761" y="2487830"/>
          <a:ext cx="3137772" cy="1629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247">
                  <a:extLst>
                    <a:ext uri="{9D8B030D-6E8A-4147-A177-3AD203B41FA5}">
                      <a16:colId xmlns:a16="http://schemas.microsoft.com/office/drawing/2014/main" val="341779883"/>
                    </a:ext>
                  </a:extLst>
                </a:gridCol>
                <a:gridCol w="1033114">
                  <a:extLst>
                    <a:ext uri="{9D8B030D-6E8A-4147-A177-3AD203B41FA5}">
                      <a16:colId xmlns:a16="http://schemas.microsoft.com/office/drawing/2014/main" val="1016605814"/>
                    </a:ext>
                  </a:extLst>
                </a:gridCol>
                <a:gridCol w="1324411">
                  <a:extLst>
                    <a:ext uri="{9D8B030D-6E8A-4147-A177-3AD203B41FA5}">
                      <a16:colId xmlns:a16="http://schemas.microsoft.com/office/drawing/2014/main" val="1903529707"/>
                    </a:ext>
                  </a:extLst>
                </a:gridCol>
              </a:tblGrid>
              <a:tr h="21618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M_mail_type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  -</a:t>
                      </a:r>
                      <a:r>
                        <a:rPr lang="en-US" altLang="ko-KR" sz="8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>
                          <a:latin typeface="+mn-ea"/>
                          <a:ea typeface="+mn-ea"/>
                        </a:rPr>
                        <a:t>메일</a:t>
                      </a:r>
                      <a:r>
                        <a:rPr lang="en-US" altLang="ko-KR" sz="8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87172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n_idx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74714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M_ID</a:t>
                      </a:r>
                      <a:endParaRPr lang="ko-KR" altLang="en-US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Varchar(30)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16010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M_mail_type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Char(1)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1/2/3/4/5/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4804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M_title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Varchar(30)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보도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시사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포토 분류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892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M_regdate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077863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err="1">
                          <a:latin typeface="+mn-ea"/>
                          <a:ea typeface="+mn-ea"/>
                        </a:rPr>
                        <a:t>CS_regdate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처리일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256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5B669D-B9EB-42E6-85A8-F3ACFBAB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3030"/>
              </p:ext>
            </p:extLst>
          </p:nvPr>
        </p:nvGraphicFramePr>
        <p:xfrm>
          <a:off x="890760" y="4234139"/>
          <a:ext cx="3137772" cy="1723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247">
                  <a:extLst>
                    <a:ext uri="{9D8B030D-6E8A-4147-A177-3AD203B41FA5}">
                      <a16:colId xmlns:a16="http://schemas.microsoft.com/office/drawing/2014/main" val="341779883"/>
                    </a:ext>
                  </a:extLst>
                </a:gridCol>
                <a:gridCol w="1033114">
                  <a:extLst>
                    <a:ext uri="{9D8B030D-6E8A-4147-A177-3AD203B41FA5}">
                      <a16:colId xmlns:a16="http://schemas.microsoft.com/office/drawing/2014/main" val="1016605814"/>
                    </a:ext>
                  </a:extLst>
                </a:gridCol>
                <a:gridCol w="1324411">
                  <a:extLst>
                    <a:ext uri="{9D8B030D-6E8A-4147-A177-3AD203B41FA5}">
                      <a16:colId xmlns:a16="http://schemas.microsoft.com/office/drawing/2014/main" val="1903529707"/>
                    </a:ext>
                  </a:extLst>
                </a:gridCol>
              </a:tblGrid>
              <a:tr h="21618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M_mail_list_all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  -</a:t>
                      </a:r>
                      <a:r>
                        <a:rPr lang="en-US" altLang="ko-KR" sz="8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>
                          <a:latin typeface="+mn-ea"/>
                          <a:ea typeface="+mn-ea"/>
                        </a:rPr>
                        <a:t>메일</a:t>
                      </a:r>
                      <a:r>
                        <a:rPr lang="en-US" altLang="ko-KR" sz="8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>
                          <a:latin typeface="+mn-ea"/>
                          <a:ea typeface="+mn-ea"/>
                        </a:rPr>
                        <a:t>전체리스트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87172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n_idx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74714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M_ID</a:t>
                      </a:r>
                      <a:endParaRPr lang="ko-KR" altLang="en-US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Varchar(30)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16010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M_mail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Varchar(100)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4804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M_name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Varchar(30)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기자명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892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M_ptitle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Varchar(50)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언론사명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077863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M_tel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Varchar(30)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핸드폰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2567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M_regdate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5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66CD9-1A2F-48EB-A9F9-48A05A09D16C}"/>
              </a:ext>
            </a:extLst>
          </p:cNvPr>
          <p:cNvSpPr txBox="1"/>
          <p:nvPr/>
        </p:nvSpPr>
        <p:spPr>
          <a:xfrm>
            <a:off x="281703" y="157547"/>
            <a:ext cx="2702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시스템 구성 </a:t>
            </a:r>
            <a:r>
              <a:rPr lang="en-US" altLang="ko-KR" sz="1000"/>
              <a:t>(</a:t>
            </a:r>
            <a:r>
              <a:rPr lang="ko-KR" altLang="en-US" sz="1000"/>
              <a:t>로그인 계정은 </a:t>
            </a:r>
            <a:r>
              <a:rPr lang="en-US" altLang="ko-KR" sz="1000"/>
              <a:t>overware CP</a:t>
            </a:r>
            <a:r>
              <a:rPr lang="ko-KR" altLang="en-US" sz="1000"/>
              <a:t>계정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10AD99-EA20-4E35-BC9C-B963C573F403}"/>
              </a:ext>
            </a:extLst>
          </p:cNvPr>
          <p:cNvSpPr/>
          <p:nvPr/>
        </p:nvSpPr>
        <p:spPr>
          <a:xfrm>
            <a:off x="371475" y="904875"/>
            <a:ext cx="1866900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SHOWBOX</a:t>
            </a: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5BF18A-B3D6-4405-8853-F5464369F917}"/>
              </a:ext>
            </a:extLst>
          </p:cNvPr>
          <p:cNvSpPr/>
          <p:nvPr/>
        </p:nvSpPr>
        <p:spPr>
          <a:xfrm>
            <a:off x="371475" y="457200"/>
            <a:ext cx="9163050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B20B0-3D77-450D-8493-AE03725BC574}"/>
              </a:ext>
            </a:extLst>
          </p:cNvPr>
          <p:cNvSpPr/>
          <p:nvPr/>
        </p:nvSpPr>
        <p:spPr>
          <a:xfrm>
            <a:off x="2238374" y="904874"/>
            <a:ext cx="7296150" cy="574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EF2A9-C980-423F-99B0-B9E84897ACFD}"/>
              </a:ext>
            </a:extLst>
          </p:cNvPr>
          <p:cNvSpPr/>
          <p:nvPr/>
        </p:nvSpPr>
        <p:spPr>
          <a:xfrm>
            <a:off x="371474" y="1447799"/>
            <a:ext cx="1866900" cy="5200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5A70D-B819-4C91-9568-10C1878763E1}"/>
              </a:ext>
            </a:extLst>
          </p:cNvPr>
          <p:cNvSpPr txBox="1"/>
          <p:nvPr/>
        </p:nvSpPr>
        <p:spPr>
          <a:xfrm>
            <a:off x="588183" y="1618476"/>
            <a:ext cx="149432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대시보드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>
                <a:latin typeface="+mn-ea"/>
              </a:rPr>
              <a:t>+  </a:t>
            </a:r>
            <a:r>
              <a:rPr lang="ko-KR" altLang="en-US" sz="1000" b="1">
                <a:latin typeface="+mn-ea"/>
              </a:rPr>
              <a:t>메일발송 </a:t>
            </a:r>
            <a:endParaRPr lang="en-US" altLang="ko-KR" sz="1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통계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관리현황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리스트 전체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그룹 리스트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등록</a:t>
            </a:r>
            <a:endParaRPr lang="en-US" altLang="ko-KR" sz="100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3A253-717F-480F-B032-A99C05842DB4}"/>
              </a:ext>
            </a:extLst>
          </p:cNvPr>
          <p:cNvSpPr txBox="1"/>
          <p:nvPr/>
        </p:nvSpPr>
        <p:spPr>
          <a:xfrm>
            <a:off x="8695860" y="5707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A985D-CDC4-44FB-9A7B-AD9F511F341A}"/>
              </a:ext>
            </a:extLst>
          </p:cNvPr>
          <p:cNvSpPr txBox="1"/>
          <p:nvPr/>
        </p:nvSpPr>
        <p:spPr>
          <a:xfrm>
            <a:off x="1084351" y="5521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로고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2B9E1E-E227-4584-BA1B-8BE3D6686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1881"/>
              </p:ext>
            </p:extLst>
          </p:nvPr>
        </p:nvGraphicFramePr>
        <p:xfrm>
          <a:off x="2457759" y="1294529"/>
          <a:ext cx="6644676" cy="4713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341">
                  <a:extLst>
                    <a:ext uri="{9D8B030D-6E8A-4147-A177-3AD203B41FA5}">
                      <a16:colId xmlns:a16="http://schemas.microsoft.com/office/drawing/2014/main" val="1104473852"/>
                    </a:ext>
                  </a:extLst>
                </a:gridCol>
                <a:gridCol w="5254335">
                  <a:extLst>
                    <a:ext uri="{9D8B030D-6E8A-4147-A177-3AD203B41FA5}">
                      <a16:colId xmlns:a16="http://schemas.microsoft.com/office/drawing/2014/main" val="1347563521"/>
                    </a:ext>
                  </a:extLst>
                </a:gridCol>
              </a:tblGrid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수신그룹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119463"/>
                  </a:ext>
                </a:extLst>
              </a:tr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보내는사람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551719"/>
                  </a:ext>
                </a:extLst>
              </a:tr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받는사람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243040"/>
                  </a:ext>
                </a:extLst>
              </a:tr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키워드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                           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707084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메일제목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234222"/>
                  </a:ext>
                </a:extLst>
              </a:tr>
              <a:tr h="33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메일내용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120970"/>
                  </a:ext>
                </a:extLst>
              </a:tr>
              <a:tr h="33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89739"/>
                  </a:ext>
                </a:extLst>
              </a:tr>
              <a:tr h="33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발송형태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 즉시     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O 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예약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6014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558-FE1B-4093-AA7E-1228EBD6A10C}"/>
              </a:ext>
            </a:extLst>
          </p:cNvPr>
          <p:cNvSpPr/>
          <p:nvPr/>
        </p:nvSpPr>
        <p:spPr>
          <a:xfrm>
            <a:off x="2402413" y="963062"/>
            <a:ext cx="716863" cy="27328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latin typeface="+mn-ea"/>
              </a:rPr>
              <a:t>[</a:t>
            </a:r>
            <a:r>
              <a:rPr lang="ko-KR" altLang="en-US" sz="900">
                <a:latin typeface="+mn-ea"/>
              </a:rPr>
              <a:t>메일발송</a:t>
            </a:r>
            <a:r>
              <a:rPr lang="en-US" altLang="ko-KR" sz="900">
                <a:latin typeface="+mn-ea"/>
              </a:rPr>
              <a:t>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E44DE5-DD77-49EA-84FA-2512C456E885}"/>
              </a:ext>
            </a:extLst>
          </p:cNvPr>
          <p:cNvSpPr/>
          <p:nvPr/>
        </p:nvSpPr>
        <p:spPr>
          <a:xfrm>
            <a:off x="3963968" y="1337260"/>
            <a:ext cx="1441799" cy="20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27" name="모서리가 둥근 직사각형 29">
            <a:extLst>
              <a:ext uri="{FF2B5EF4-FFF2-40B4-BE49-F238E27FC236}">
                <a16:creationId xmlns:a16="http://schemas.microsoft.com/office/drawing/2014/main" id="{2E8F86C9-77B4-4215-9588-E8B25F7D6576}"/>
              </a:ext>
            </a:extLst>
          </p:cNvPr>
          <p:cNvSpPr/>
          <p:nvPr/>
        </p:nvSpPr>
        <p:spPr>
          <a:xfrm>
            <a:off x="5530188" y="1356082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90FC75-959E-437B-AD95-D3F02258834F}"/>
              </a:ext>
            </a:extLst>
          </p:cNvPr>
          <p:cNvGrpSpPr/>
          <p:nvPr/>
        </p:nvGrpSpPr>
        <p:grpSpPr>
          <a:xfrm>
            <a:off x="6378956" y="1018394"/>
            <a:ext cx="2723479" cy="1153067"/>
            <a:chOff x="6811045" y="4116840"/>
            <a:chExt cx="2723479" cy="115306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4BA62A0-E2F3-4D09-95C6-249FBF4E580B}"/>
                </a:ext>
              </a:extLst>
            </p:cNvPr>
            <p:cNvSpPr/>
            <p:nvPr/>
          </p:nvSpPr>
          <p:spPr>
            <a:xfrm>
              <a:off x="6811045" y="4116840"/>
              <a:ext cx="2723479" cy="11530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7BC8EE-3B91-497E-896C-88A17069DF1A}"/>
                </a:ext>
              </a:extLst>
            </p:cNvPr>
            <p:cNvSpPr/>
            <p:nvPr/>
          </p:nvSpPr>
          <p:spPr>
            <a:xfrm>
              <a:off x="7084031" y="4295785"/>
              <a:ext cx="1441799" cy="20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+mn-ea"/>
              </a:endParaRPr>
            </a:p>
          </p:txBody>
        </p:sp>
        <p:sp>
          <p:nvSpPr>
            <p:cNvPr id="31" name="모서리가 둥근 직사각형 31">
              <a:extLst>
                <a:ext uri="{FF2B5EF4-FFF2-40B4-BE49-F238E27FC236}">
                  <a16:creationId xmlns:a16="http://schemas.microsoft.com/office/drawing/2014/main" id="{66C323B9-0CE9-4291-88D4-AEF2424181F9}"/>
                </a:ext>
              </a:extLst>
            </p:cNvPr>
            <p:cNvSpPr/>
            <p:nvPr/>
          </p:nvSpPr>
          <p:spPr>
            <a:xfrm>
              <a:off x="8737215" y="4323153"/>
              <a:ext cx="499817" cy="1547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검색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BF0DF-AD92-446F-B90D-043E6985B534}"/>
                </a:ext>
              </a:extLst>
            </p:cNvPr>
            <p:cNvSpPr/>
            <p:nvPr/>
          </p:nvSpPr>
          <p:spPr>
            <a:xfrm>
              <a:off x="7000696" y="4553017"/>
              <a:ext cx="2198038" cy="5078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>
                  <a:latin typeface="+mn-ea"/>
                </a:rPr>
                <a:t>곤지암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전체기자 </a:t>
              </a:r>
              <a:r>
                <a:rPr lang="en-US" altLang="ko-KR" sz="900">
                  <a:latin typeface="+mn-ea"/>
                </a:rPr>
                <a:t>: 150</a:t>
              </a:r>
              <a:r>
                <a:rPr lang="ko-KR" altLang="en-US" sz="900">
                  <a:latin typeface="+mn-ea"/>
                </a:rPr>
                <a:t>명 </a:t>
              </a: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선택</a:t>
              </a:r>
              <a:r>
                <a:rPr lang="en-US" altLang="ko-KR" sz="900">
                  <a:latin typeface="+mn-ea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>
                  <a:latin typeface="+mn-ea"/>
                </a:rPr>
                <a:t>곤지암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정기보도자료 </a:t>
              </a:r>
              <a:r>
                <a:rPr lang="en-US" altLang="ko-KR" sz="900">
                  <a:latin typeface="+mn-ea"/>
                </a:rPr>
                <a:t>: 300</a:t>
              </a:r>
              <a:r>
                <a:rPr lang="ko-KR" altLang="en-US" sz="900">
                  <a:latin typeface="+mn-ea"/>
                </a:rPr>
                <a:t>명 </a:t>
              </a: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선택</a:t>
              </a:r>
              <a:r>
                <a:rPr lang="en-US" altLang="ko-KR" sz="900">
                  <a:latin typeface="+mn-ea"/>
                </a:rPr>
                <a:t>)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9F77B1-BD35-40E1-8FB9-7FC2E6A8FECA}"/>
              </a:ext>
            </a:extLst>
          </p:cNvPr>
          <p:cNvSpPr/>
          <p:nvPr/>
        </p:nvSpPr>
        <p:spPr>
          <a:xfrm>
            <a:off x="3977129" y="1827332"/>
            <a:ext cx="1441799" cy="20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39" name="모서리가 둥근 직사각형 29">
            <a:extLst>
              <a:ext uri="{FF2B5EF4-FFF2-40B4-BE49-F238E27FC236}">
                <a16:creationId xmlns:a16="http://schemas.microsoft.com/office/drawing/2014/main" id="{88BBCC5F-84AF-4CDB-9400-259D886C0640}"/>
              </a:ext>
            </a:extLst>
          </p:cNvPr>
          <p:cNvSpPr/>
          <p:nvPr/>
        </p:nvSpPr>
        <p:spPr>
          <a:xfrm>
            <a:off x="5543349" y="1846154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0AF529-31BE-49DF-AA62-9EB4410EEE12}"/>
              </a:ext>
            </a:extLst>
          </p:cNvPr>
          <p:cNvSpPr/>
          <p:nvPr/>
        </p:nvSpPr>
        <p:spPr>
          <a:xfrm>
            <a:off x="3963967" y="2256629"/>
            <a:ext cx="1441799" cy="20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id="{041252F1-E732-4AC1-AAEB-E2112AC8E70C}"/>
              </a:ext>
            </a:extLst>
          </p:cNvPr>
          <p:cNvSpPr/>
          <p:nvPr/>
        </p:nvSpPr>
        <p:spPr>
          <a:xfrm>
            <a:off x="5530188" y="2279190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63E066-5073-4EEF-8C99-2BF42E6E5E05}"/>
              </a:ext>
            </a:extLst>
          </p:cNvPr>
          <p:cNvGrpSpPr/>
          <p:nvPr/>
        </p:nvGrpSpPr>
        <p:grpSpPr>
          <a:xfrm>
            <a:off x="3963967" y="2709110"/>
            <a:ext cx="894868" cy="242603"/>
            <a:chOff x="4019383" y="3850750"/>
            <a:chExt cx="894868" cy="24260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6C50C40-E4CD-48E0-BD3D-E207404CFFC7}"/>
                </a:ext>
              </a:extLst>
            </p:cNvPr>
            <p:cNvSpPr/>
            <p:nvPr/>
          </p:nvSpPr>
          <p:spPr>
            <a:xfrm>
              <a:off x="4019383" y="3850750"/>
              <a:ext cx="894868" cy="242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latin typeface="+mn-ea"/>
                </a:rPr>
                <a:t>곤지암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352D2085-4570-4AB3-9507-57FA48204413}"/>
                </a:ext>
              </a:extLst>
            </p:cNvPr>
            <p:cNvSpPr/>
            <p:nvPr/>
          </p:nvSpPr>
          <p:spPr>
            <a:xfrm rot="10800000">
              <a:off x="4727823" y="3891889"/>
              <a:ext cx="169208" cy="15312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CCBAE50-3703-44F2-96D8-B21442EE7409}"/>
              </a:ext>
            </a:extLst>
          </p:cNvPr>
          <p:cNvGrpSpPr/>
          <p:nvPr/>
        </p:nvGrpSpPr>
        <p:grpSpPr>
          <a:xfrm>
            <a:off x="4885228" y="2709110"/>
            <a:ext cx="894868" cy="242603"/>
            <a:chOff x="4019383" y="3850750"/>
            <a:chExt cx="894868" cy="24260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220D9A7-372D-47E1-B482-2993F78437F1}"/>
                </a:ext>
              </a:extLst>
            </p:cNvPr>
            <p:cNvSpPr/>
            <p:nvPr/>
          </p:nvSpPr>
          <p:spPr>
            <a:xfrm>
              <a:off x="4019383" y="3850750"/>
              <a:ext cx="894868" cy="242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latin typeface="+mn-ea"/>
                </a:rPr>
                <a:t>보도</a:t>
              </a: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B1E9CB22-BB34-4318-8AB6-6B7F97F91BC3}"/>
                </a:ext>
              </a:extLst>
            </p:cNvPr>
            <p:cNvSpPr/>
            <p:nvPr/>
          </p:nvSpPr>
          <p:spPr>
            <a:xfrm rot="10800000">
              <a:off x="4727823" y="3891889"/>
              <a:ext cx="169208" cy="15312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모서리가 둥근 직사각형 19">
            <a:extLst>
              <a:ext uri="{FF2B5EF4-FFF2-40B4-BE49-F238E27FC236}">
                <a16:creationId xmlns:a16="http://schemas.microsoft.com/office/drawing/2014/main" id="{792AFE86-ED0B-41F3-B82E-3D8AD2F1D712}"/>
              </a:ext>
            </a:extLst>
          </p:cNvPr>
          <p:cNvSpPr/>
          <p:nvPr/>
        </p:nvSpPr>
        <p:spPr>
          <a:xfrm>
            <a:off x="7846203" y="6066558"/>
            <a:ext cx="1256232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1D621A-499A-4BB1-A99F-4738E11D3F81}"/>
              </a:ext>
            </a:extLst>
          </p:cNvPr>
          <p:cNvSpPr/>
          <p:nvPr/>
        </p:nvSpPr>
        <p:spPr>
          <a:xfrm>
            <a:off x="3963967" y="3122075"/>
            <a:ext cx="4731893" cy="20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848839-9055-4A77-9BDA-EBA34A26EC65}"/>
              </a:ext>
            </a:extLst>
          </p:cNvPr>
          <p:cNvSpPr/>
          <p:nvPr/>
        </p:nvSpPr>
        <p:spPr>
          <a:xfrm>
            <a:off x="3963967" y="3607629"/>
            <a:ext cx="4731893" cy="155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id="{05BF2443-2B92-4B33-B439-DD8B8733EAAC}"/>
              </a:ext>
            </a:extLst>
          </p:cNvPr>
          <p:cNvSpPr/>
          <p:nvPr/>
        </p:nvSpPr>
        <p:spPr>
          <a:xfrm>
            <a:off x="4038346" y="5435175"/>
            <a:ext cx="846882" cy="162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첨부하기</a:t>
            </a:r>
          </a:p>
        </p:txBody>
      </p:sp>
    </p:spTree>
    <p:extLst>
      <p:ext uri="{BB962C8B-B14F-4D97-AF65-F5344CB8AC3E}">
        <p14:creationId xmlns:p14="http://schemas.microsoft.com/office/powerpoint/2010/main" val="207092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66CD9-1A2F-48EB-A9F9-48A05A09D16C}"/>
              </a:ext>
            </a:extLst>
          </p:cNvPr>
          <p:cNvSpPr txBox="1"/>
          <p:nvPr/>
        </p:nvSpPr>
        <p:spPr>
          <a:xfrm>
            <a:off x="281703" y="157547"/>
            <a:ext cx="2702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시스템 구성 </a:t>
            </a:r>
            <a:r>
              <a:rPr lang="en-US" altLang="ko-KR" sz="1000"/>
              <a:t>(</a:t>
            </a:r>
            <a:r>
              <a:rPr lang="ko-KR" altLang="en-US" sz="1000"/>
              <a:t>로그인 계정은 </a:t>
            </a:r>
            <a:r>
              <a:rPr lang="en-US" altLang="ko-KR" sz="1000"/>
              <a:t>overware CP</a:t>
            </a:r>
            <a:r>
              <a:rPr lang="ko-KR" altLang="en-US" sz="1000"/>
              <a:t>계정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10AD99-EA20-4E35-BC9C-B963C573F403}"/>
              </a:ext>
            </a:extLst>
          </p:cNvPr>
          <p:cNvSpPr/>
          <p:nvPr/>
        </p:nvSpPr>
        <p:spPr>
          <a:xfrm>
            <a:off x="371475" y="904875"/>
            <a:ext cx="1866900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SHOWBOX</a:t>
            </a: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5BF18A-B3D6-4405-8853-F5464369F917}"/>
              </a:ext>
            </a:extLst>
          </p:cNvPr>
          <p:cNvSpPr/>
          <p:nvPr/>
        </p:nvSpPr>
        <p:spPr>
          <a:xfrm>
            <a:off x="371475" y="457200"/>
            <a:ext cx="9163050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B20B0-3D77-450D-8493-AE03725BC574}"/>
              </a:ext>
            </a:extLst>
          </p:cNvPr>
          <p:cNvSpPr/>
          <p:nvPr/>
        </p:nvSpPr>
        <p:spPr>
          <a:xfrm>
            <a:off x="2238374" y="904874"/>
            <a:ext cx="7296150" cy="574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EF2A9-C980-423F-99B0-B9E84897ACFD}"/>
              </a:ext>
            </a:extLst>
          </p:cNvPr>
          <p:cNvSpPr/>
          <p:nvPr/>
        </p:nvSpPr>
        <p:spPr>
          <a:xfrm>
            <a:off x="371474" y="1447799"/>
            <a:ext cx="1866900" cy="5200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5A70D-B819-4C91-9568-10C1878763E1}"/>
              </a:ext>
            </a:extLst>
          </p:cNvPr>
          <p:cNvSpPr txBox="1"/>
          <p:nvPr/>
        </p:nvSpPr>
        <p:spPr>
          <a:xfrm>
            <a:off x="588183" y="1618476"/>
            <a:ext cx="149432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대시보드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메일발송 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통계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>
                <a:latin typeface="+mn-ea"/>
              </a:rPr>
              <a:t>+  </a:t>
            </a:r>
            <a:r>
              <a:rPr lang="ko-KR" altLang="en-US" sz="1000" b="1">
                <a:latin typeface="+mn-ea"/>
              </a:rPr>
              <a:t>관리현황</a:t>
            </a:r>
            <a:endParaRPr lang="en-US" altLang="ko-KR" sz="1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리스트 전체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그룹 리스트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>
                <a:latin typeface="+mn-ea"/>
              </a:rPr>
              <a:t>     - </a:t>
            </a:r>
            <a:r>
              <a:rPr lang="ko-KR" altLang="en-US" sz="1000" b="1">
                <a:latin typeface="+mn-ea"/>
              </a:rPr>
              <a:t>메일 등록</a:t>
            </a:r>
            <a:endParaRPr lang="en-US" altLang="ko-KR" sz="1000" b="1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3A253-717F-480F-B032-A99C05842DB4}"/>
              </a:ext>
            </a:extLst>
          </p:cNvPr>
          <p:cNvSpPr txBox="1"/>
          <p:nvPr/>
        </p:nvSpPr>
        <p:spPr>
          <a:xfrm>
            <a:off x="8695860" y="5707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A985D-CDC4-44FB-9A7B-AD9F511F341A}"/>
              </a:ext>
            </a:extLst>
          </p:cNvPr>
          <p:cNvSpPr txBox="1"/>
          <p:nvPr/>
        </p:nvSpPr>
        <p:spPr>
          <a:xfrm>
            <a:off x="1084351" y="5521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로고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2B9E1E-E227-4584-BA1B-8BE3D6686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90718"/>
              </p:ext>
            </p:extLst>
          </p:nvPr>
        </p:nvGraphicFramePr>
        <p:xfrm>
          <a:off x="2457759" y="1294529"/>
          <a:ext cx="6644676" cy="173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341">
                  <a:extLst>
                    <a:ext uri="{9D8B030D-6E8A-4147-A177-3AD203B41FA5}">
                      <a16:colId xmlns:a16="http://schemas.microsoft.com/office/drawing/2014/main" val="1104473852"/>
                    </a:ext>
                  </a:extLst>
                </a:gridCol>
                <a:gridCol w="5254335">
                  <a:extLst>
                    <a:ext uri="{9D8B030D-6E8A-4147-A177-3AD203B41FA5}">
                      <a16:colId xmlns:a16="http://schemas.microsoft.com/office/drawing/2014/main" val="1347563521"/>
                    </a:ext>
                  </a:extLst>
                </a:gridCol>
              </a:tblGrid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119463"/>
                  </a:ext>
                </a:extLst>
              </a:tr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551719"/>
                  </a:ext>
                </a:extLst>
              </a:tr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243040"/>
                  </a:ext>
                </a:extLst>
              </a:tr>
              <a:tr h="43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연락처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                           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70708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558-FE1B-4093-AA7E-1228EBD6A10C}"/>
              </a:ext>
            </a:extLst>
          </p:cNvPr>
          <p:cNvSpPr/>
          <p:nvPr/>
        </p:nvSpPr>
        <p:spPr>
          <a:xfrm>
            <a:off x="2402413" y="963062"/>
            <a:ext cx="716863" cy="27328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latin typeface="+mn-ea"/>
              </a:rPr>
              <a:t>[</a:t>
            </a:r>
            <a:r>
              <a:rPr lang="ko-KR" altLang="en-US" sz="900">
                <a:latin typeface="+mn-ea"/>
              </a:rPr>
              <a:t>메일등록</a:t>
            </a:r>
            <a:r>
              <a:rPr lang="en-US" altLang="ko-KR" sz="900">
                <a:latin typeface="+mn-ea"/>
              </a:rPr>
              <a:t>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E44DE5-DD77-49EA-84FA-2512C456E885}"/>
              </a:ext>
            </a:extLst>
          </p:cNvPr>
          <p:cNvSpPr/>
          <p:nvPr/>
        </p:nvSpPr>
        <p:spPr>
          <a:xfrm>
            <a:off x="3972999" y="1386443"/>
            <a:ext cx="1441799" cy="20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+mn-ea"/>
              </a:rPr>
              <a:t>조선일보</a:t>
            </a:r>
          </a:p>
        </p:txBody>
      </p:sp>
      <p:sp>
        <p:nvSpPr>
          <p:cNvPr id="27" name="모서리가 둥근 직사각형 29">
            <a:extLst>
              <a:ext uri="{FF2B5EF4-FFF2-40B4-BE49-F238E27FC236}">
                <a16:creationId xmlns:a16="http://schemas.microsoft.com/office/drawing/2014/main" id="{2E8F86C9-77B4-4215-9588-E8B25F7D6576}"/>
              </a:ext>
            </a:extLst>
          </p:cNvPr>
          <p:cNvSpPr/>
          <p:nvPr/>
        </p:nvSpPr>
        <p:spPr>
          <a:xfrm>
            <a:off x="6302123" y="1423213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9F77B1-BD35-40E1-8FB9-7FC2E6A8FECA}"/>
              </a:ext>
            </a:extLst>
          </p:cNvPr>
          <p:cNvSpPr/>
          <p:nvPr/>
        </p:nvSpPr>
        <p:spPr>
          <a:xfrm>
            <a:off x="3977129" y="1827332"/>
            <a:ext cx="1441799" cy="20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atin typeface="+mn-ea"/>
              </a:rPr>
              <a:t>김무명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0AF529-31BE-49DF-AA62-9EB4410EEE12}"/>
              </a:ext>
            </a:extLst>
          </p:cNvPr>
          <p:cNvSpPr/>
          <p:nvPr/>
        </p:nvSpPr>
        <p:spPr>
          <a:xfrm>
            <a:off x="3963967" y="2256629"/>
            <a:ext cx="1441799" cy="20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latin typeface="+mn-ea"/>
              </a:rPr>
              <a:t>abc@asd.com</a:t>
            </a:r>
            <a:endParaRPr lang="ko-KR" altLang="en-US" sz="900">
              <a:latin typeface="+mn-ea"/>
            </a:endParaRPr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id="{041252F1-E732-4AC1-AAEB-E2112AC8E70C}"/>
              </a:ext>
            </a:extLst>
          </p:cNvPr>
          <p:cNvSpPr/>
          <p:nvPr/>
        </p:nvSpPr>
        <p:spPr>
          <a:xfrm>
            <a:off x="5530188" y="2279190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sp>
        <p:nvSpPr>
          <p:cNvPr id="49" name="모서리가 둥근 직사각형 19">
            <a:extLst>
              <a:ext uri="{FF2B5EF4-FFF2-40B4-BE49-F238E27FC236}">
                <a16:creationId xmlns:a16="http://schemas.microsoft.com/office/drawing/2014/main" id="{792AFE86-ED0B-41F3-B82E-3D8AD2F1D712}"/>
              </a:ext>
            </a:extLst>
          </p:cNvPr>
          <p:cNvSpPr/>
          <p:nvPr/>
        </p:nvSpPr>
        <p:spPr>
          <a:xfrm>
            <a:off x="5045891" y="3326636"/>
            <a:ext cx="1256232" cy="307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등록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99BCF0-651D-441E-9291-C27B9AB37A80}"/>
              </a:ext>
            </a:extLst>
          </p:cNvPr>
          <p:cNvGrpSpPr/>
          <p:nvPr/>
        </p:nvGrpSpPr>
        <p:grpSpPr>
          <a:xfrm>
            <a:off x="6670008" y="1099702"/>
            <a:ext cx="2723479" cy="1153067"/>
            <a:chOff x="7027089" y="1902153"/>
            <a:chExt cx="2723479" cy="11530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90FC75-959E-437B-AD95-D3F02258834F}"/>
                </a:ext>
              </a:extLst>
            </p:cNvPr>
            <p:cNvGrpSpPr/>
            <p:nvPr/>
          </p:nvGrpSpPr>
          <p:grpSpPr>
            <a:xfrm>
              <a:off x="7027089" y="1902153"/>
              <a:ext cx="2723479" cy="1153067"/>
              <a:chOff x="6811045" y="4116840"/>
              <a:chExt cx="2723479" cy="1153067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BA62A0-E2F3-4D09-95C6-249FBF4E580B}"/>
                  </a:ext>
                </a:extLst>
              </p:cNvPr>
              <p:cNvSpPr/>
              <p:nvPr/>
            </p:nvSpPr>
            <p:spPr>
              <a:xfrm>
                <a:off x="6811045" y="4116840"/>
                <a:ext cx="2723479" cy="11530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57BC8EE-3B91-497E-896C-88A17069DF1A}"/>
                  </a:ext>
                </a:extLst>
              </p:cNvPr>
              <p:cNvSpPr/>
              <p:nvPr/>
            </p:nvSpPr>
            <p:spPr>
              <a:xfrm>
                <a:off x="7084031" y="4295785"/>
                <a:ext cx="1441799" cy="2095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>
                    <a:latin typeface="+mn-ea"/>
                  </a:rPr>
                  <a:t>김무명</a:t>
                </a:r>
              </a:p>
            </p:txBody>
          </p:sp>
          <p:sp>
            <p:nvSpPr>
              <p:cNvPr id="31" name="모서리가 둥근 직사각형 31">
                <a:extLst>
                  <a:ext uri="{FF2B5EF4-FFF2-40B4-BE49-F238E27FC236}">
                    <a16:creationId xmlns:a16="http://schemas.microsoft.com/office/drawing/2014/main" id="{66C323B9-0CE9-4291-88D4-AEF2424181F9}"/>
                  </a:ext>
                </a:extLst>
              </p:cNvPr>
              <p:cNvSpPr/>
              <p:nvPr/>
            </p:nvSpPr>
            <p:spPr>
              <a:xfrm>
                <a:off x="8737215" y="4323153"/>
                <a:ext cx="499817" cy="1547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/>
                  <a:t>검색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0EBF0DF-AD92-446F-B90D-043E6985B534}"/>
                  </a:ext>
                </a:extLst>
              </p:cNvPr>
              <p:cNvSpPr/>
              <p:nvPr/>
            </p:nvSpPr>
            <p:spPr>
              <a:xfrm>
                <a:off x="7000696" y="4670292"/>
                <a:ext cx="184731" cy="27328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sz="900">
                  <a:latin typeface="+mn-ea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7A15E61-AA98-4B3A-A99D-F4E2472DD967}"/>
                </a:ext>
              </a:extLst>
            </p:cNvPr>
            <p:cNvSpPr/>
            <p:nvPr/>
          </p:nvSpPr>
          <p:spPr>
            <a:xfrm>
              <a:off x="7120442" y="2386314"/>
              <a:ext cx="1614545" cy="5078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>
                  <a:latin typeface="+mn-ea"/>
                </a:rPr>
                <a:t>조선일보 </a:t>
              </a:r>
              <a:r>
                <a:rPr lang="en-US" altLang="ko-KR" sz="900">
                  <a:latin typeface="+mn-ea"/>
                </a:rPr>
                <a:t>| </a:t>
              </a:r>
              <a:r>
                <a:rPr lang="ko-KR" altLang="en-US" sz="900">
                  <a:latin typeface="+mn-ea"/>
                </a:rPr>
                <a:t>김무명 </a:t>
              </a: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선택</a:t>
              </a:r>
              <a:r>
                <a:rPr lang="en-US" altLang="ko-KR" sz="900">
                  <a:latin typeface="+mn-ea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>
                  <a:latin typeface="+mn-ea"/>
                </a:rPr>
                <a:t>한국일보 </a:t>
              </a:r>
              <a:r>
                <a:rPr lang="en-US" altLang="ko-KR" sz="900">
                  <a:latin typeface="+mn-ea"/>
                </a:rPr>
                <a:t>| </a:t>
              </a:r>
              <a:r>
                <a:rPr lang="ko-KR" altLang="en-US" sz="900">
                  <a:latin typeface="+mn-ea"/>
                </a:rPr>
                <a:t>김무명 </a:t>
              </a: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선택</a:t>
              </a:r>
              <a:r>
                <a:rPr lang="en-US" altLang="ko-KR" sz="900">
                  <a:latin typeface="+mn-ea"/>
                </a:rPr>
                <a:t>)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2878EC-888D-4701-A829-AC18BE6EF924}"/>
              </a:ext>
            </a:extLst>
          </p:cNvPr>
          <p:cNvSpPr/>
          <p:nvPr/>
        </p:nvSpPr>
        <p:spPr>
          <a:xfrm>
            <a:off x="3979109" y="2697518"/>
            <a:ext cx="1441799" cy="20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43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66CD9-1A2F-48EB-A9F9-48A05A09D16C}"/>
              </a:ext>
            </a:extLst>
          </p:cNvPr>
          <p:cNvSpPr txBox="1"/>
          <p:nvPr/>
        </p:nvSpPr>
        <p:spPr>
          <a:xfrm>
            <a:off x="281703" y="157547"/>
            <a:ext cx="2702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시스템 구성 </a:t>
            </a:r>
            <a:r>
              <a:rPr lang="en-US" altLang="ko-KR" sz="1000"/>
              <a:t>(</a:t>
            </a:r>
            <a:r>
              <a:rPr lang="ko-KR" altLang="en-US" sz="1000"/>
              <a:t>로그인 계정은 </a:t>
            </a:r>
            <a:r>
              <a:rPr lang="en-US" altLang="ko-KR" sz="1000"/>
              <a:t>overware CP</a:t>
            </a:r>
            <a:r>
              <a:rPr lang="ko-KR" altLang="en-US" sz="1000"/>
              <a:t>계정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10AD99-EA20-4E35-BC9C-B963C573F403}"/>
              </a:ext>
            </a:extLst>
          </p:cNvPr>
          <p:cNvSpPr/>
          <p:nvPr/>
        </p:nvSpPr>
        <p:spPr>
          <a:xfrm>
            <a:off x="371475" y="904875"/>
            <a:ext cx="1866900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SHOWBOX</a:t>
            </a: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5BF18A-B3D6-4405-8853-F5464369F917}"/>
              </a:ext>
            </a:extLst>
          </p:cNvPr>
          <p:cNvSpPr/>
          <p:nvPr/>
        </p:nvSpPr>
        <p:spPr>
          <a:xfrm>
            <a:off x="371475" y="457200"/>
            <a:ext cx="9163050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B20B0-3D77-450D-8493-AE03725BC574}"/>
              </a:ext>
            </a:extLst>
          </p:cNvPr>
          <p:cNvSpPr/>
          <p:nvPr/>
        </p:nvSpPr>
        <p:spPr>
          <a:xfrm>
            <a:off x="2238375" y="904875"/>
            <a:ext cx="7296150" cy="574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EF2A9-C980-423F-99B0-B9E84897ACFD}"/>
              </a:ext>
            </a:extLst>
          </p:cNvPr>
          <p:cNvSpPr/>
          <p:nvPr/>
        </p:nvSpPr>
        <p:spPr>
          <a:xfrm>
            <a:off x="371474" y="1447799"/>
            <a:ext cx="1866900" cy="5200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5A70D-B819-4C91-9568-10C1878763E1}"/>
              </a:ext>
            </a:extLst>
          </p:cNvPr>
          <p:cNvSpPr txBox="1"/>
          <p:nvPr/>
        </p:nvSpPr>
        <p:spPr>
          <a:xfrm>
            <a:off x="588183" y="1618476"/>
            <a:ext cx="1494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대시보드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메일발송 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통계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>
                <a:latin typeface="+mn-ea"/>
              </a:rPr>
              <a:t>+  </a:t>
            </a:r>
            <a:r>
              <a:rPr lang="ko-KR" altLang="en-US" sz="1000" b="1">
                <a:latin typeface="+mn-ea"/>
              </a:rPr>
              <a:t>관리현황</a:t>
            </a:r>
            <a:endParaRPr lang="en-US" altLang="ko-KR" sz="1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>
                <a:latin typeface="+mn-ea"/>
              </a:rPr>
              <a:t>     - </a:t>
            </a:r>
            <a:r>
              <a:rPr lang="ko-KR" altLang="en-US" sz="1000" b="1">
                <a:latin typeface="+mn-ea"/>
              </a:rPr>
              <a:t>메일 리스트 전체</a:t>
            </a:r>
            <a:endParaRPr lang="en-US" altLang="ko-KR" sz="1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그룹 리스트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등록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3A253-717F-480F-B032-A99C05842DB4}"/>
              </a:ext>
            </a:extLst>
          </p:cNvPr>
          <p:cNvSpPr txBox="1"/>
          <p:nvPr/>
        </p:nvSpPr>
        <p:spPr>
          <a:xfrm>
            <a:off x="8695860" y="5707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A985D-CDC4-44FB-9A7B-AD9F511F341A}"/>
              </a:ext>
            </a:extLst>
          </p:cNvPr>
          <p:cNvSpPr txBox="1"/>
          <p:nvPr/>
        </p:nvSpPr>
        <p:spPr>
          <a:xfrm>
            <a:off x="1084351" y="5521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558-FE1B-4093-AA7E-1228EBD6A10C}"/>
              </a:ext>
            </a:extLst>
          </p:cNvPr>
          <p:cNvSpPr/>
          <p:nvPr/>
        </p:nvSpPr>
        <p:spPr>
          <a:xfrm>
            <a:off x="2413056" y="958307"/>
            <a:ext cx="114326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latin typeface="+mn-ea"/>
              </a:rPr>
              <a:t>[</a:t>
            </a:r>
            <a:r>
              <a:rPr lang="ko-KR" altLang="en-US" sz="900">
                <a:latin typeface="+mn-ea"/>
              </a:rPr>
              <a:t>메일 리스트 전체</a:t>
            </a:r>
            <a:r>
              <a:rPr lang="en-US" altLang="ko-KR" sz="900">
                <a:latin typeface="+mn-ea"/>
              </a:rPr>
              <a:t>]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1C68C48-2E0E-43B7-A3C1-28D54837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42538"/>
              </p:ext>
            </p:extLst>
          </p:nvPr>
        </p:nvGraphicFramePr>
        <p:xfrm>
          <a:off x="2558642" y="1897266"/>
          <a:ext cx="6876945" cy="2681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672">
                  <a:extLst>
                    <a:ext uri="{9D8B030D-6E8A-4147-A177-3AD203B41FA5}">
                      <a16:colId xmlns:a16="http://schemas.microsoft.com/office/drawing/2014/main" val="1104473852"/>
                    </a:ext>
                  </a:extLst>
                </a:gridCol>
                <a:gridCol w="343948">
                  <a:extLst>
                    <a:ext uri="{9D8B030D-6E8A-4147-A177-3AD203B41FA5}">
                      <a16:colId xmlns:a16="http://schemas.microsoft.com/office/drawing/2014/main" val="2627404798"/>
                    </a:ext>
                  </a:extLst>
                </a:gridCol>
                <a:gridCol w="615313">
                  <a:extLst>
                    <a:ext uri="{9D8B030D-6E8A-4147-A177-3AD203B41FA5}">
                      <a16:colId xmlns:a16="http://schemas.microsoft.com/office/drawing/2014/main" val="1347563521"/>
                    </a:ext>
                  </a:extLst>
                </a:gridCol>
                <a:gridCol w="1188682">
                  <a:extLst>
                    <a:ext uri="{9D8B030D-6E8A-4147-A177-3AD203B41FA5}">
                      <a16:colId xmlns:a16="http://schemas.microsoft.com/office/drawing/2014/main" val="3671083185"/>
                    </a:ext>
                  </a:extLst>
                </a:gridCol>
                <a:gridCol w="1148035">
                  <a:extLst>
                    <a:ext uri="{9D8B030D-6E8A-4147-A177-3AD203B41FA5}">
                      <a16:colId xmlns:a16="http://schemas.microsoft.com/office/drawing/2014/main" val="3161931369"/>
                    </a:ext>
                  </a:extLst>
                </a:gridCol>
                <a:gridCol w="1014736">
                  <a:extLst>
                    <a:ext uri="{9D8B030D-6E8A-4147-A177-3AD203B41FA5}">
                      <a16:colId xmlns:a16="http://schemas.microsoft.com/office/drawing/2014/main" val="1645419101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1198334324"/>
                    </a:ext>
                  </a:extLst>
                </a:gridCol>
                <a:gridCol w="1144657">
                  <a:extLst>
                    <a:ext uri="{9D8B030D-6E8A-4147-A177-3AD203B41FA5}">
                      <a16:colId xmlns:a16="http://schemas.microsoft.com/office/drawing/2014/main" val="2510759402"/>
                    </a:ext>
                  </a:extLst>
                </a:gridCol>
              </a:tblGrid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NO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회사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(M_ID)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이메일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언론사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회사명</a:t>
                      </a:r>
                      <a:r>
                        <a:rPr lang="en-US" altLang="ko-KR" sz="800"/>
                        <a:t>)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이름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기자명</a:t>
                      </a:r>
                      <a:r>
                        <a:rPr lang="en-US" altLang="ko-KR" sz="800"/>
                        <a:t>)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연락처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등록일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19463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9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쇼박스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abc@def.com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조선일보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010-123-1234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551719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8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조선일보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230293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조선일보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135844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조선일보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576448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조선일보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87645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조선일보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944778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조선일보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767944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조선일보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50192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DCB19B-0911-42CA-B3D7-AD25F4C6D646}"/>
              </a:ext>
            </a:extLst>
          </p:cNvPr>
          <p:cNvSpPr/>
          <p:nvPr/>
        </p:nvSpPr>
        <p:spPr>
          <a:xfrm>
            <a:off x="7155256" y="1365384"/>
            <a:ext cx="1441799" cy="242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15" name="모서리가 둥근 직사각형 42">
            <a:extLst>
              <a:ext uri="{FF2B5EF4-FFF2-40B4-BE49-F238E27FC236}">
                <a16:creationId xmlns:a16="http://schemas.microsoft.com/office/drawing/2014/main" id="{55825AB8-9B26-46DE-9623-14571F12E5FE}"/>
              </a:ext>
            </a:extLst>
          </p:cNvPr>
          <p:cNvSpPr/>
          <p:nvPr/>
        </p:nvSpPr>
        <p:spPr>
          <a:xfrm>
            <a:off x="8704003" y="1415341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D80E657-3915-4412-A2FD-9974DFD84161}"/>
              </a:ext>
            </a:extLst>
          </p:cNvPr>
          <p:cNvSpPr/>
          <p:nvPr/>
        </p:nvSpPr>
        <p:spPr>
          <a:xfrm>
            <a:off x="4239383" y="4915797"/>
            <a:ext cx="1002197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latin typeface="+mn-ea"/>
              </a:rPr>
              <a:t>&lt; 123456789 &gt;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3EEA73-CDF9-4188-B77B-CD108F10BEFA}"/>
              </a:ext>
            </a:extLst>
          </p:cNvPr>
          <p:cNvSpPr/>
          <p:nvPr/>
        </p:nvSpPr>
        <p:spPr>
          <a:xfrm>
            <a:off x="3235788" y="2709569"/>
            <a:ext cx="3919468" cy="27830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68A7A8-2303-4D57-90E7-88C360210ADE}"/>
              </a:ext>
            </a:extLst>
          </p:cNvPr>
          <p:cNvSpPr/>
          <p:nvPr/>
        </p:nvSpPr>
        <p:spPr>
          <a:xfrm>
            <a:off x="3235786" y="2709481"/>
            <a:ext cx="714876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+mn-ea"/>
              </a:rPr>
              <a:t>수정</a:t>
            </a:r>
            <a:endParaRPr lang="en-US" altLang="ko-KR" sz="800">
              <a:latin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0EA1047-6899-4B76-9A07-585B73812147}"/>
              </a:ext>
            </a:extLst>
          </p:cNvPr>
          <p:cNvCxnSpPr>
            <a:cxnSpLocks/>
          </p:cNvCxnSpPr>
          <p:nvPr/>
        </p:nvCxnSpPr>
        <p:spPr>
          <a:xfrm>
            <a:off x="3330857" y="2984709"/>
            <a:ext cx="3623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D2491E4-74D4-47B1-8B72-F907F3E9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98338"/>
              </p:ext>
            </p:extLst>
          </p:nvPr>
        </p:nvGraphicFramePr>
        <p:xfrm>
          <a:off x="3331792" y="3119791"/>
          <a:ext cx="3622216" cy="125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121">
                  <a:extLst>
                    <a:ext uri="{9D8B030D-6E8A-4147-A177-3AD203B41FA5}">
                      <a16:colId xmlns:a16="http://schemas.microsoft.com/office/drawing/2014/main" val="464022839"/>
                    </a:ext>
                  </a:extLst>
                </a:gridCol>
                <a:gridCol w="2781095">
                  <a:extLst>
                    <a:ext uri="{9D8B030D-6E8A-4147-A177-3AD203B41FA5}">
                      <a16:colId xmlns:a16="http://schemas.microsoft.com/office/drawing/2014/main" val="3552451130"/>
                    </a:ext>
                  </a:extLst>
                </a:gridCol>
              </a:tblGrid>
              <a:tr h="251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회사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쇼박스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84385"/>
                  </a:ext>
                </a:extLst>
              </a:tr>
              <a:tr h="251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abc@def.com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692485"/>
                  </a:ext>
                </a:extLst>
              </a:tr>
              <a:tr h="251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언론사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조선일보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59552"/>
                  </a:ext>
                </a:extLst>
              </a:tr>
              <a:tr h="251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김기명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45936"/>
                  </a:ext>
                </a:extLst>
              </a:tr>
              <a:tr h="251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010-123-1234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976885"/>
                  </a:ext>
                </a:extLst>
              </a:tr>
            </a:tbl>
          </a:graphicData>
        </a:graphic>
      </p:graphicFrame>
      <p:sp>
        <p:nvSpPr>
          <p:cNvPr id="47" name="모서리가 둥근 직사각형 42">
            <a:extLst>
              <a:ext uri="{FF2B5EF4-FFF2-40B4-BE49-F238E27FC236}">
                <a16:creationId xmlns:a16="http://schemas.microsoft.com/office/drawing/2014/main" id="{E9E9D88C-E433-4E73-9946-BB77A98B910F}"/>
              </a:ext>
            </a:extLst>
          </p:cNvPr>
          <p:cNvSpPr/>
          <p:nvPr/>
        </p:nvSpPr>
        <p:spPr>
          <a:xfrm>
            <a:off x="4372474" y="4986745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48" name="모서리가 둥근 직사각형 42">
            <a:extLst>
              <a:ext uri="{FF2B5EF4-FFF2-40B4-BE49-F238E27FC236}">
                <a16:creationId xmlns:a16="http://schemas.microsoft.com/office/drawing/2014/main" id="{2600FDB7-87D6-4743-A272-E831E0BAC1EC}"/>
              </a:ext>
            </a:extLst>
          </p:cNvPr>
          <p:cNvSpPr/>
          <p:nvPr/>
        </p:nvSpPr>
        <p:spPr>
          <a:xfrm>
            <a:off x="5005382" y="4986745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49" name="모서리가 둥근 직사각형 42">
            <a:extLst>
              <a:ext uri="{FF2B5EF4-FFF2-40B4-BE49-F238E27FC236}">
                <a16:creationId xmlns:a16="http://schemas.microsoft.com/office/drawing/2014/main" id="{D17AB853-B708-4C2C-B892-23171E1FA0C8}"/>
              </a:ext>
            </a:extLst>
          </p:cNvPr>
          <p:cNvSpPr/>
          <p:nvPr/>
        </p:nvSpPr>
        <p:spPr>
          <a:xfrm>
            <a:off x="5634003" y="4986744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취소</a:t>
            </a:r>
          </a:p>
        </p:txBody>
      </p:sp>
      <p:sp>
        <p:nvSpPr>
          <p:cNvPr id="50" name="모서리가 둥근 직사각형 42">
            <a:extLst>
              <a:ext uri="{FF2B5EF4-FFF2-40B4-BE49-F238E27FC236}">
                <a16:creationId xmlns:a16="http://schemas.microsoft.com/office/drawing/2014/main" id="{F18377D1-A24E-45DB-AE19-8FBA4BFCB0A4}"/>
              </a:ext>
            </a:extLst>
          </p:cNvPr>
          <p:cNvSpPr/>
          <p:nvPr/>
        </p:nvSpPr>
        <p:spPr>
          <a:xfrm>
            <a:off x="8597056" y="4696014"/>
            <a:ext cx="789140" cy="171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그룹등록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7948FF-25AC-4346-B918-9735FFB5228C}"/>
              </a:ext>
            </a:extLst>
          </p:cNvPr>
          <p:cNvSpPr/>
          <p:nvPr/>
        </p:nvSpPr>
        <p:spPr>
          <a:xfrm>
            <a:off x="6333687" y="1365384"/>
            <a:ext cx="714621" cy="242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C179BB1-9F81-4020-BBFB-8FAC540DC2BB}"/>
              </a:ext>
            </a:extLst>
          </p:cNvPr>
          <p:cNvSpPr/>
          <p:nvPr/>
        </p:nvSpPr>
        <p:spPr>
          <a:xfrm rot="10800000">
            <a:off x="6848005" y="1406231"/>
            <a:ext cx="169208" cy="1531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66CD9-1A2F-48EB-A9F9-48A05A09D16C}"/>
              </a:ext>
            </a:extLst>
          </p:cNvPr>
          <p:cNvSpPr txBox="1"/>
          <p:nvPr/>
        </p:nvSpPr>
        <p:spPr>
          <a:xfrm>
            <a:off x="281703" y="157547"/>
            <a:ext cx="2702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시스템 구성 </a:t>
            </a:r>
            <a:r>
              <a:rPr lang="en-US" altLang="ko-KR" sz="1000"/>
              <a:t>(</a:t>
            </a:r>
            <a:r>
              <a:rPr lang="ko-KR" altLang="en-US" sz="1000"/>
              <a:t>로그인 계정은 </a:t>
            </a:r>
            <a:r>
              <a:rPr lang="en-US" altLang="ko-KR" sz="1000"/>
              <a:t>overware CP</a:t>
            </a:r>
            <a:r>
              <a:rPr lang="ko-KR" altLang="en-US" sz="1000"/>
              <a:t>계정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10AD99-EA20-4E35-BC9C-B963C573F403}"/>
              </a:ext>
            </a:extLst>
          </p:cNvPr>
          <p:cNvSpPr/>
          <p:nvPr/>
        </p:nvSpPr>
        <p:spPr>
          <a:xfrm>
            <a:off x="371475" y="904875"/>
            <a:ext cx="1866900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SHOWBOX</a:t>
            </a: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5BF18A-B3D6-4405-8853-F5464369F917}"/>
              </a:ext>
            </a:extLst>
          </p:cNvPr>
          <p:cNvSpPr/>
          <p:nvPr/>
        </p:nvSpPr>
        <p:spPr>
          <a:xfrm>
            <a:off x="371475" y="457200"/>
            <a:ext cx="9163050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B20B0-3D77-450D-8493-AE03725BC574}"/>
              </a:ext>
            </a:extLst>
          </p:cNvPr>
          <p:cNvSpPr/>
          <p:nvPr/>
        </p:nvSpPr>
        <p:spPr>
          <a:xfrm>
            <a:off x="2238374" y="904874"/>
            <a:ext cx="7296150" cy="574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EF2A9-C980-423F-99B0-B9E84897ACFD}"/>
              </a:ext>
            </a:extLst>
          </p:cNvPr>
          <p:cNvSpPr/>
          <p:nvPr/>
        </p:nvSpPr>
        <p:spPr>
          <a:xfrm>
            <a:off x="371474" y="1447799"/>
            <a:ext cx="1866900" cy="5200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5A70D-B819-4C91-9568-10C1878763E1}"/>
              </a:ext>
            </a:extLst>
          </p:cNvPr>
          <p:cNvSpPr txBox="1"/>
          <p:nvPr/>
        </p:nvSpPr>
        <p:spPr>
          <a:xfrm>
            <a:off x="588183" y="1618476"/>
            <a:ext cx="149432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+mn-ea"/>
              </a:rPr>
              <a:t>+  </a:t>
            </a:r>
            <a:r>
              <a:rPr lang="ko-KR" altLang="en-US" sz="1000" b="1">
                <a:latin typeface="+mn-ea"/>
              </a:rPr>
              <a:t>대시보드</a:t>
            </a:r>
            <a:endParaRPr lang="en-US" altLang="ko-KR" sz="1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메일발송 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통계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관리현황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리스트 전체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그룹 리스트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등록</a:t>
            </a:r>
            <a:endParaRPr lang="en-US" altLang="ko-KR" sz="100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3A253-717F-480F-B032-A99C05842DB4}"/>
              </a:ext>
            </a:extLst>
          </p:cNvPr>
          <p:cNvSpPr txBox="1"/>
          <p:nvPr/>
        </p:nvSpPr>
        <p:spPr>
          <a:xfrm>
            <a:off x="8695860" y="5707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로그아웃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828D9FC-A5FD-4061-98CC-E83590FE6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7630"/>
              </p:ext>
            </p:extLst>
          </p:nvPr>
        </p:nvGraphicFramePr>
        <p:xfrm>
          <a:off x="2656838" y="2754123"/>
          <a:ext cx="6586913" cy="263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423">
                  <a:extLst>
                    <a:ext uri="{9D8B030D-6E8A-4147-A177-3AD203B41FA5}">
                      <a16:colId xmlns:a16="http://schemas.microsoft.com/office/drawing/2014/main" val="1104473852"/>
                    </a:ext>
                  </a:extLst>
                </a:gridCol>
                <a:gridCol w="916601">
                  <a:extLst>
                    <a:ext uri="{9D8B030D-6E8A-4147-A177-3AD203B41FA5}">
                      <a16:colId xmlns:a16="http://schemas.microsoft.com/office/drawing/2014/main" val="1347563521"/>
                    </a:ext>
                  </a:extLst>
                </a:gridCol>
                <a:gridCol w="2183129">
                  <a:extLst>
                    <a:ext uri="{9D8B030D-6E8A-4147-A177-3AD203B41FA5}">
                      <a16:colId xmlns:a16="http://schemas.microsoft.com/office/drawing/2014/main" val="3671083185"/>
                    </a:ext>
                  </a:extLst>
                </a:gridCol>
                <a:gridCol w="574207">
                  <a:extLst>
                    <a:ext uri="{9D8B030D-6E8A-4147-A177-3AD203B41FA5}">
                      <a16:colId xmlns:a16="http://schemas.microsoft.com/office/drawing/2014/main" val="3161931369"/>
                    </a:ext>
                  </a:extLst>
                </a:gridCol>
                <a:gridCol w="459795">
                  <a:extLst>
                    <a:ext uri="{9D8B030D-6E8A-4147-A177-3AD203B41FA5}">
                      <a16:colId xmlns:a16="http://schemas.microsoft.com/office/drawing/2014/main" val="1645419101"/>
                    </a:ext>
                  </a:extLst>
                </a:gridCol>
                <a:gridCol w="459795">
                  <a:extLst>
                    <a:ext uri="{9D8B030D-6E8A-4147-A177-3AD203B41FA5}">
                      <a16:colId xmlns:a16="http://schemas.microsoft.com/office/drawing/2014/main" val="1198334324"/>
                    </a:ext>
                  </a:extLst>
                </a:gridCol>
                <a:gridCol w="870963">
                  <a:extLst>
                    <a:ext uri="{9D8B030D-6E8A-4147-A177-3AD203B41FA5}">
                      <a16:colId xmlns:a16="http://schemas.microsoft.com/office/drawing/2014/main" val="2510759402"/>
                    </a:ext>
                  </a:extLst>
                </a:gridCol>
              </a:tblGrid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날짜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키워드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발송건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성공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실패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발송타입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19463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accent2"/>
                          </a:solidFill>
                        </a:rPr>
                        <a:t>예약</a:t>
                      </a:r>
                      <a:r>
                        <a:rPr lang="en-US" altLang="ko-KR" sz="80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accent2"/>
                          </a:solidFill>
                        </a:rPr>
                        <a:t>미발송</a:t>
                      </a:r>
                      <a:r>
                        <a:rPr lang="en-US" altLang="ko-KR" sz="80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80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551719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즉시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230293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135844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576448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87645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944778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767944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50192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E22531A-2F93-48B2-985D-9F7AA413648F}"/>
              </a:ext>
            </a:extLst>
          </p:cNvPr>
          <p:cNvSpPr txBox="1"/>
          <p:nvPr/>
        </p:nvSpPr>
        <p:spPr>
          <a:xfrm>
            <a:off x="2572152" y="990106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[</a:t>
            </a:r>
            <a:r>
              <a:rPr lang="ko-KR" altLang="en-US" sz="1000"/>
              <a:t>최근 발송 현황</a:t>
            </a:r>
            <a:r>
              <a:rPr lang="en-US" altLang="ko-KR" sz="1000"/>
              <a:t>(-1</a:t>
            </a:r>
            <a:r>
              <a:rPr lang="ko-KR" altLang="en-US" sz="1000"/>
              <a:t>일</a:t>
            </a:r>
            <a:r>
              <a:rPr lang="en-US" altLang="ko-KR" sz="1000"/>
              <a:t>)]</a:t>
            </a:r>
            <a:endParaRPr lang="ko-KR" altLang="en-US" sz="1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324F6-A234-4A1D-9DED-B7FE8B50512C}"/>
              </a:ext>
            </a:extLst>
          </p:cNvPr>
          <p:cNvSpPr/>
          <p:nvPr/>
        </p:nvSpPr>
        <p:spPr>
          <a:xfrm>
            <a:off x="2656839" y="1437923"/>
            <a:ext cx="6586911" cy="1114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최근 일주일 발송 현황 그래프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A985D-CDC4-44FB-9A7B-AD9F511F341A}"/>
              </a:ext>
            </a:extLst>
          </p:cNvPr>
          <p:cNvSpPr txBox="1"/>
          <p:nvPr/>
        </p:nvSpPr>
        <p:spPr>
          <a:xfrm>
            <a:off x="1084351" y="5521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72438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66CD9-1A2F-48EB-A9F9-48A05A09D16C}"/>
              </a:ext>
            </a:extLst>
          </p:cNvPr>
          <p:cNvSpPr txBox="1"/>
          <p:nvPr/>
        </p:nvSpPr>
        <p:spPr>
          <a:xfrm>
            <a:off x="281703" y="157547"/>
            <a:ext cx="2702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시스템 구성 </a:t>
            </a:r>
            <a:r>
              <a:rPr lang="en-US" altLang="ko-KR" sz="1000"/>
              <a:t>(</a:t>
            </a:r>
            <a:r>
              <a:rPr lang="ko-KR" altLang="en-US" sz="1000"/>
              <a:t>로그인 계정은 </a:t>
            </a:r>
            <a:r>
              <a:rPr lang="en-US" altLang="ko-KR" sz="1000"/>
              <a:t>overware CP</a:t>
            </a:r>
            <a:r>
              <a:rPr lang="ko-KR" altLang="en-US" sz="1000"/>
              <a:t>계정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10AD99-EA20-4E35-BC9C-B963C573F403}"/>
              </a:ext>
            </a:extLst>
          </p:cNvPr>
          <p:cNvSpPr/>
          <p:nvPr/>
        </p:nvSpPr>
        <p:spPr>
          <a:xfrm>
            <a:off x="371475" y="904875"/>
            <a:ext cx="1866900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SHOWBOX</a:t>
            </a: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5BF18A-B3D6-4405-8853-F5464369F917}"/>
              </a:ext>
            </a:extLst>
          </p:cNvPr>
          <p:cNvSpPr/>
          <p:nvPr/>
        </p:nvSpPr>
        <p:spPr>
          <a:xfrm>
            <a:off x="371475" y="457200"/>
            <a:ext cx="9163050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B20B0-3D77-450D-8493-AE03725BC574}"/>
              </a:ext>
            </a:extLst>
          </p:cNvPr>
          <p:cNvSpPr/>
          <p:nvPr/>
        </p:nvSpPr>
        <p:spPr>
          <a:xfrm>
            <a:off x="2238375" y="904875"/>
            <a:ext cx="7296150" cy="574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EF2A9-C980-423F-99B0-B9E84897ACFD}"/>
              </a:ext>
            </a:extLst>
          </p:cNvPr>
          <p:cNvSpPr/>
          <p:nvPr/>
        </p:nvSpPr>
        <p:spPr>
          <a:xfrm>
            <a:off x="371474" y="1447799"/>
            <a:ext cx="1866900" cy="5200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5A70D-B819-4C91-9568-10C1878763E1}"/>
              </a:ext>
            </a:extLst>
          </p:cNvPr>
          <p:cNvSpPr txBox="1"/>
          <p:nvPr/>
        </p:nvSpPr>
        <p:spPr>
          <a:xfrm>
            <a:off x="588183" y="1618476"/>
            <a:ext cx="1494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대시보드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메일발송 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통계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>
                <a:latin typeface="+mn-ea"/>
              </a:rPr>
              <a:t>+  </a:t>
            </a:r>
            <a:r>
              <a:rPr lang="ko-KR" altLang="en-US" sz="1000" b="1">
                <a:latin typeface="+mn-ea"/>
              </a:rPr>
              <a:t>관리현황</a:t>
            </a:r>
            <a:endParaRPr lang="en-US" altLang="ko-KR" sz="1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리스트 전체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>
                <a:latin typeface="+mn-ea"/>
              </a:rPr>
              <a:t>     - </a:t>
            </a:r>
            <a:r>
              <a:rPr lang="ko-KR" altLang="en-US" sz="1000" b="1">
                <a:latin typeface="+mn-ea"/>
              </a:rPr>
              <a:t>메일 그룹 리스트</a:t>
            </a:r>
            <a:endParaRPr lang="en-US" altLang="ko-KR" sz="1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등록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3A253-717F-480F-B032-A99C05842DB4}"/>
              </a:ext>
            </a:extLst>
          </p:cNvPr>
          <p:cNvSpPr txBox="1"/>
          <p:nvPr/>
        </p:nvSpPr>
        <p:spPr>
          <a:xfrm>
            <a:off x="8695860" y="5707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A985D-CDC4-44FB-9A7B-AD9F511F341A}"/>
              </a:ext>
            </a:extLst>
          </p:cNvPr>
          <p:cNvSpPr txBox="1"/>
          <p:nvPr/>
        </p:nvSpPr>
        <p:spPr>
          <a:xfrm>
            <a:off x="1084351" y="5521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558-FE1B-4093-AA7E-1228EBD6A10C}"/>
              </a:ext>
            </a:extLst>
          </p:cNvPr>
          <p:cNvSpPr/>
          <p:nvPr/>
        </p:nvSpPr>
        <p:spPr>
          <a:xfrm>
            <a:off x="2393018" y="958307"/>
            <a:ext cx="118333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latin typeface="+mn-ea"/>
              </a:rPr>
              <a:t>[</a:t>
            </a:r>
            <a:r>
              <a:rPr lang="ko-KR" altLang="en-US" sz="900">
                <a:latin typeface="+mn-ea"/>
              </a:rPr>
              <a:t>메일 그룹 리스트</a:t>
            </a:r>
            <a:r>
              <a:rPr lang="en-US" altLang="ko-KR" sz="900">
                <a:latin typeface="+mn-ea"/>
              </a:rPr>
              <a:t>]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1C68C48-2E0E-43B7-A3C1-28D54837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80912"/>
              </p:ext>
            </p:extLst>
          </p:nvPr>
        </p:nvGraphicFramePr>
        <p:xfrm>
          <a:off x="2558642" y="1897266"/>
          <a:ext cx="6645179" cy="2681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643">
                  <a:extLst>
                    <a:ext uri="{9D8B030D-6E8A-4147-A177-3AD203B41FA5}">
                      <a16:colId xmlns:a16="http://schemas.microsoft.com/office/drawing/2014/main" val="2627404798"/>
                    </a:ext>
                  </a:extLst>
                </a:gridCol>
                <a:gridCol w="748940">
                  <a:extLst>
                    <a:ext uri="{9D8B030D-6E8A-4147-A177-3AD203B41FA5}">
                      <a16:colId xmlns:a16="http://schemas.microsoft.com/office/drawing/2014/main" val="1347563521"/>
                    </a:ext>
                  </a:extLst>
                </a:gridCol>
                <a:gridCol w="1446827">
                  <a:extLst>
                    <a:ext uri="{9D8B030D-6E8A-4147-A177-3AD203B41FA5}">
                      <a16:colId xmlns:a16="http://schemas.microsoft.com/office/drawing/2014/main" val="3671083185"/>
                    </a:ext>
                  </a:extLst>
                </a:gridCol>
                <a:gridCol w="1397352">
                  <a:extLst>
                    <a:ext uri="{9D8B030D-6E8A-4147-A177-3AD203B41FA5}">
                      <a16:colId xmlns:a16="http://schemas.microsoft.com/office/drawing/2014/main" val="3161931369"/>
                    </a:ext>
                  </a:extLst>
                </a:gridCol>
                <a:gridCol w="1240176">
                  <a:extLst>
                    <a:ext uri="{9D8B030D-6E8A-4147-A177-3AD203B41FA5}">
                      <a16:colId xmlns:a16="http://schemas.microsoft.com/office/drawing/2014/main" val="1198334324"/>
                    </a:ext>
                  </a:extLst>
                </a:gridCol>
                <a:gridCol w="1393241">
                  <a:extLst>
                    <a:ext uri="{9D8B030D-6E8A-4147-A177-3AD203B41FA5}">
                      <a16:colId xmlns:a16="http://schemas.microsoft.com/office/drawing/2014/main" val="2510759402"/>
                    </a:ext>
                  </a:extLst>
                </a:gridCol>
              </a:tblGrid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NO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회사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(M_ID)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그룹명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전체리스트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등록일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수정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19463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9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쇼박스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 보도기자</a:t>
                      </a:r>
                      <a:endParaRPr lang="en-US" altLang="ko-KR" sz="800" b="1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수정 </a:t>
                      </a:r>
                      <a:r>
                        <a:rPr lang="en-US" altLang="ko-KR" sz="800"/>
                        <a:t>| </a:t>
                      </a:r>
                      <a:r>
                        <a:rPr lang="ko-KR" altLang="en-US" sz="80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551719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8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쇼박스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 보도기자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324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230293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쇼박스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 보도기자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234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135844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쇼박스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 보도기자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576448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쇼박스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 보도기자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234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87645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쇼박스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 보도기자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944778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쇼박스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 보도기자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567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767944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쇼박스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 보도기자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234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50192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D30210-35AC-4654-A617-62CBAE6BBF69}"/>
              </a:ext>
            </a:extLst>
          </p:cNvPr>
          <p:cNvSpPr/>
          <p:nvPr/>
        </p:nvSpPr>
        <p:spPr>
          <a:xfrm>
            <a:off x="5134382" y="5091877"/>
            <a:ext cx="132279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latin typeface="+mn-ea"/>
              </a:rPr>
              <a:t>&lt; 1 2 3 4 5 6 7 8 9 &gt;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FCF3B1-763D-4C9B-8061-F62A9AE7112D}"/>
              </a:ext>
            </a:extLst>
          </p:cNvPr>
          <p:cNvSpPr/>
          <p:nvPr/>
        </p:nvSpPr>
        <p:spPr>
          <a:xfrm>
            <a:off x="7155256" y="1365384"/>
            <a:ext cx="1441799" cy="242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27" name="모서리가 둥근 직사각형 42">
            <a:extLst>
              <a:ext uri="{FF2B5EF4-FFF2-40B4-BE49-F238E27FC236}">
                <a16:creationId xmlns:a16="http://schemas.microsoft.com/office/drawing/2014/main" id="{00384854-1B4B-4D40-806F-4327C2BFCBDE}"/>
              </a:ext>
            </a:extLst>
          </p:cNvPr>
          <p:cNvSpPr/>
          <p:nvPr/>
        </p:nvSpPr>
        <p:spPr>
          <a:xfrm>
            <a:off x="8704003" y="1415341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35FAE2-28A2-40AA-9CE1-71FBEC56072C}"/>
              </a:ext>
            </a:extLst>
          </p:cNvPr>
          <p:cNvSpPr/>
          <p:nvPr/>
        </p:nvSpPr>
        <p:spPr>
          <a:xfrm>
            <a:off x="6333687" y="1365384"/>
            <a:ext cx="714621" cy="242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+mn-ea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27B77613-932C-47E9-8D6A-9862F5601AE2}"/>
              </a:ext>
            </a:extLst>
          </p:cNvPr>
          <p:cNvSpPr/>
          <p:nvPr/>
        </p:nvSpPr>
        <p:spPr>
          <a:xfrm rot="10800000">
            <a:off x="6848005" y="1406231"/>
            <a:ext cx="169208" cy="1531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5AEC59-6B3B-4503-913C-6C336FFA2D99}"/>
              </a:ext>
            </a:extLst>
          </p:cNvPr>
          <p:cNvSpPr/>
          <p:nvPr/>
        </p:nvSpPr>
        <p:spPr>
          <a:xfrm>
            <a:off x="4105273" y="3170078"/>
            <a:ext cx="5212543" cy="32978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6EBA73-72C7-4913-BAE3-7681F80F0CEA}"/>
              </a:ext>
            </a:extLst>
          </p:cNvPr>
          <p:cNvSpPr/>
          <p:nvPr/>
        </p:nvSpPr>
        <p:spPr>
          <a:xfrm>
            <a:off x="4105273" y="3170078"/>
            <a:ext cx="114326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latin typeface="+mn-ea"/>
              </a:rPr>
              <a:t>[</a:t>
            </a:r>
            <a:r>
              <a:rPr lang="ko-KR" altLang="en-US" sz="900">
                <a:latin typeface="+mn-ea"/>
              </a:rPr>
              <a:t>메일 그룹 리스트</a:t>
            </a:r>
            <a:r>
              <a:rPr lang="en-US" altLang="ko-KR" sz="900">
                <a:latin typeface="+mn-ea"/>
              </a:rPr>
              <a:t>]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9522029-5CD7-4C49-9809-71D2440338FA}"/>
              </a:ext>
            </a:extLst>
          </p:cNvPr>
          <p:cNvCxnSpPr>
            <a:cxnSpLocks/>
          </p:cNvCxnSpPr>
          <p:nvPr/>
        </p:nvCxnSpPr>
        <p:spPr>
          <a:xfrm>
            <a:off x="4211701" y="3459999"/>
            <a:ext cx="3623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3DF5BE7-C1A8-4A9C-ACCC-1FD301EB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10440"/>
              </p:ext>
            </p:extLst>
          </p:nvPr>
        </p:nvGraphicFramePr>
        <p:xfrm>
          <a:off x="4211701" y="4645958"/>
          <a:ext cx="4992120" cy="1740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434">
                  <a:extLst>
                    <a:ext uri="{9D8B030D-6E8A-4147-A177-3AD203B41FA5}">
                      <a16:colId xmlns:a16="http://schemas.microsoft.com/office/drawing/2014/main" val="464022839"/>
                    </a:ext>
                  </a:extLst>
                </a:gridCol>
                <a:gridCol w="1387041">
                  <a:extLst>
                    <a:ext uri="{9D8B030D-6E8A-4147-A177-3AD203B41FA5}">
                      <a16:colId xmlns:a16="http://schemas.microsoft.com/office/drawing/2014/main" val="3552451130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753048091"/>
                    </a:ext>
                  </a:extLst>
                </a:gridCol>
                <a:gridCol w="1476142">
                  <a:extLst>
                    <a:ext uri="{9D8B030D-6E8A-4147-A177-3AD203B41FA5}">
                      <a16:colId xmlns:a16="http://schemas.microsoft.com/office/drawing/2014/main" val="718122502"/>
                    </a:ext>
                  </a:extLst>
                </a:gridCol>
                <a:gridCol w="765603">
                  <a:extLst>
                    <a:ext uri="{9D8B030D-6E8A-4147-A177-3AD203B41FA5}">
                      <a16:colId xmlns:a16="http://schemas.microsoft.com/office/drawing/2014/main" val="616652759"/>
                    </a:ext>
                  </a:extLst>
                </a:gridCol>
              </a:tblGrid>
              <a:tr h="24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NO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4385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132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abc@def.com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010-123-1234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692485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131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abc@def.com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59552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130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abc@def.com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45936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129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208967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128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248342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127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abc@def.com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010-123-1234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2408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AD3ED45-6790-47F9-A0F8-B8B46D8D0031}"/>
              </a:ext>
            </a:extLst>
          </p:cNvPr>
          <p:cNvSpPr/>
          <p:nvPr/>
        </p:nvSpPr>
        <p:spPr>
          <a:xfrm>
            <a:off x="4158394" y="3545830"/>
            <a:ext cx="16129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>
                <a:latin typeface="+mn-ea"/>
              </a:rPr>
              <a:t>• </a:t>
            </a:r>
            <a:r>
              <a:rPr lang="ko-KR" altLang="en-US" sz="900">
                <a:latin typeface="+mn-ea"/>
              </a:rPr>
              <a:t>회사 </a:t>
            </a:r>
            <a:r>
              <a:rPr lang="en-US" altLang="ko-KR" sz="900">
                <a:latin typeface="+mn-ea"/>
              </a:rPr>
              <a:t>: </a:t>
            </a:r>
            <a:r>
              <a:rPr lang="ko-KR" altLang="en-US" sz="900">
                <a:latin typeface="+mn-ea"/>
              </a:rPr>
              <a:t>쇼박스</a:t>
            </a:r>
            <a:endParaRPr lang="en-US" altLang="ko-KR" sz="9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latin typeface="+mn-ea"/>
              </a:rPr>
              <a:t>• </a:t>
            </a:r>
            <a:r>
              <a:rPr lang="ko-KR" altLang="en-US" sz="900">
                <a:latin typeface="+mn-ea"/>
              </a:rPr>
              <a:t>그룹명 </a:t>
            </a:r>
            <a:r>
              <a:rPr lang="en-US" altLang="ko-KR" sz="900">
                <a:latin typeface="+mn-ea"/>
              </a:rPr>
              <a:t>: </a:t>
            </a:r>
            <a:r>
              <a:rPr lang="ko-KR" altLang="en-US" sz="900">
                <a:latin typeface="+mn-ea"/>
              </a:rPr>
              <a:t>곤지암</a:t>
            </a:r>
            <a:r>
              <a:rPr lang="en-US" altLang="ko-KR" sz="900">
                <a:latin typeface="+mn-ea"/>
              </a:rPr>
              <a:t> </a:t>
            </a:r>
            <a:r>
              <a:rPr lang="ko-KR" altLang="en-US" sz="900">
                <a:latin typeface="+mn-ea"/>
              </a:rPr>
              <a:t>보도기자</a:t>
            </a:r>
            <a:r>
              <a:rPr lang="en-US" altLang="ko-KR" sz="900">
                <a:latin typeface="+mn-ea"/>
              </a:rPr>
              <a:t> </a:t>
            </a:r>
            <a:endParaRPr lang="ko-KR" altLang="en-US" sz="90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CF904D9-1019-47CF-A184-B1D56CEF6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19492"/>
              </p:ext>
            </p:extLst>
          </p:nvPr>
        </p:nvGraphicFramePr>
        <p:xfrm>
          <a:off x="4211701" y="4042527"/>
          <a:ext cx="4992121" cy="497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244">
                  <a:extLst>
                    <a:ext uri="{9D8B030D-6E8A-4147-A177-3AD203B41FA5}">
                      <a16:colId xmlns:a16="http://schemas.microsoft.com/office/drawing/2014/main" val="464022839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3552451130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753048091"/>
                    </a:ext>
                  </a:extLst>
                </a:gridCol>
                <a:gridCol w="1115735">
                  <a:extLst>
                    <a:ext uri="{9D8B030D-6E8A-4147-A177-3AD203B41FA5}">
                      <a16:colId xmlns:a16="http://schemas.microsoft.com/office/drawing/2014/main" val="3076891912"/>
                    </a:ext>
                  </a:extLst>
                </a:gridCol>
                <a:gridCol w="612397">
                  <a:extLst>
                    <a:ext uri="{9D8B030D-6E8A-4147-A177-3AD203B41FA5}">
                      <a16:colId xmlns:a16="http://schemas.microsoft.com/office/drawing/2014/main" val="718122502"/>
                    </a:ext>
                  </a:extLst>
                </a:gridCol>
                <a:gridCol w="647051">
                  <a:extLst>
                    <a:ext uri="{9D8B030D-6E8A-4147-A177-3AD203B41FA5}">
                      <a16:colId xmlns:a16="http://schemas.microsoft.com/office/drawing/2014/main" val="616652759"/>
                    </a:ext>
                  </a:extLst>
                </a:gridCol>
              </a:tblGrid>
              <a:tr h="2486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등록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4385"/>
                  </a:ext>
                </a:extLst>
              </a:tr>
              <a:tr h="2486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  </a:t>
                      </a:r>
                      <a:r>
                        <a:rPr lang="ko-KR" altLang="en-US" sz="800"/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69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37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66CD9-1A2F-48EB-A9F9-48A05A09D16C}"/>
              </a:ext>
            </a:extLst>
          </p:cNvPr>
          <p:cNvSpPr txBox="1"/>
          <p:nvPr/>
        </p:nvSpPr>
        <p:spPr>
          <a:xfrm>
            <a:off x="281703" y="157547"/>
            <a:ext cx="2702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시스템 구성 </a:t>
            </a:r>
            <a:r>
              <a:rPr lang="en-US" altLang="ko-KR" sz="1000"/>
              <a:t>(</a:t>
            </a:r>
            <a:r>
              <a:rPr lang="ko-KR" altLang="en-US" sz="1000"/>
              <a:t>로그인 계정은 </a:t>
            </a:r>
            <a:r>
              <a:rPr lang="en-US" altLang="ko-KR" sz="1000"/>
              <a:t>overware CP</a:t>
            </a:r>
            <a:r>
              <a:rPr lang="ko-KR" altLang="en-US" sz="1000"/>
              <a:t>계정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10AD99-EA20-4E35-BC9C-B963C573F403}"/>
              </a:ext>
            </a:extLst>
          </p:cNvPr>
          <p:cNvSpPr/>
          <p:nvPr/>
        </p:nvSpPr>
        <p:spPr>
          <a:xfrm>
            <a:off x="371475" y="904875"/>
            <a:ext cx="1866900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SHOWBOX</a:t>
            </a: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5BF18A-B3D6-4405-8853-F5464369F917}"/>
              </a:ext>
            </a:extLst>
          </p:cNvPr>
          <p:cNvSpPr/>
          <p:nvPr/>
        </p:nvSpPr>
        <p:spPr>
          <a:xfrm>
            <a:off x="371475" y="457200"/>
            <a:ext cx="9163050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B20B0-3D77-450D-8493-AE03725BC574}"/>
              </a:ext>
            </a:extLst>
          </p:cNvPr>
          <p:cNvSpPr/>
          <p:nvPr/>
        </p:nvSpPr>
        <p:spPr>
          <a:xfrm>
            <a:off x="2238375" y="904875"/>
            <a:ext cx="7296150" cy="574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EF2A9-C980-423F-99B0-B9E84897ACFD}"/>
              </a:ext>
            </a:extLst>
          </p:cNvPr>
          <p:cNvSpPr/>
          <p:nvPr/>
        </p:nvSpPr>
        <p:spPr>
          <a:xfrm>
            <a:off x="371474" y="1447799"/>
            <a:ext cx="1866900" cy="5200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5A70D-B819-4C91-9568-10C1878763E1}"/>
              </a:ext>
            </a:extLst>
          </p:cNvPr>
          <p:cNvSpPr txBox="1"/>
          <p:nvPr/>
        </p:nvSpPr>
        <p:spPr>
          <a:xfrm>
            <a:off x="588183" y="1618476"/>
            <a:ext cx="149432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대시보드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메일발송 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>
                <a:latin typeface="+mn-ea"/>
              </a:rPr>
              <a:t>+  </a:t>
            </a:r>
            <a:r>
              <a:rPr lang="ko-KR" altLang="en-US" sz="1000" b="1">
                <a:latin typeface="+mn-ea"/>
              </a:rPr>
              <a:t>통계</a:t>
            </a:r>
            <a:endParaRPr lang="en-US" altLang="ko-KR" sz="10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+  </a:t>
            </a:r>
            <a:r>
              <a:rPr lang="ko-KR" altLang="en-US" sz="1000">
                <a:latin typeface="+mn-ea"/>
              </a:rPr>
              <a:t>관리현황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리스트 전체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그룹 리스트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    - </a:t>
            </a:r>
            <a:r>
              <a:rPr lang="ko-KR" altLang="en-US" sz="1000">
                <a:latin typeface="+mn-ea"/>
              </a:rPr>
              <a:t>메일 등록</a:t>
            </a:r>
            <a:endParaRPr lang="en-US" altLang="ko-KR" sz="100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3A253-717F-480F-B032-A99C05842DB4}"/>
              </a:ext>
            </a:extLst>
          </p:cNvPr>
          <p:cNvSpPr txBox="1"/>
          <p:nvPr/>
        </p:nvSpPr>
        <p:spPr>
          <a:xfrm>
            <a:off x="8695860" y="5707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A985D-CDC4-44FB-9A7B-AD9F511F341A}"/>
              </a:ext>
            </a:extLst>
          </p:cNvPr>
          <p:cNvSpPr txBox="1"/>
          <p:nvPr/>
        </p:nvSpPr>
        <p:spPr>
          <a:xfrm>
            <a:off x="1084351" y="5521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로고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558-FE1B-4093-AA7E-1228EBD6A10C}"/>
              </a:ext>
            </a:extLst>
          </p:cNvPr>
          <p:cNvSpPr/>
          <p:nvPr/>
        </p:nvSpPr>
        <p:spPr>
          <a:xfrm>
            <a:off x="2517829" y="963062"/>
            <a:ext cx="486030" cy="27328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latin typeface="+mn-ea"/>
              </a:rPr>
              <a:t>[</a:t>
            </a:r>
            <a:r>
              <a:rPr lang="ko-KR" altLang="en-US" sz="900">
                <a:latin typeface="+mn-ea"/>
              </a:rPr>
              <a:t>통계</a:t>
            </a:r>
            <a:r>
              <a:rPr lang="en-US" altLang="ko-KR" sz="900">
                <a:latin typeface="+mn-ea"/>
              </a:rPr>
              <a:t>]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1C68C48-2E0E-43B7-A3C1-28D54837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05271"/>
              </p:ext>
            </p:extLst>
          </p:nvPr>
        </p:nvGraphicFramePr>
        <p:xfrm>
          <a:off x="2616909" y="1897266"/>
          <a:ext cx="6700909" cy="2681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766">
                  <a:extLst>
                    <a:ext uri="{9D8B030D-6E8A-4147-A177-3AD203B41FA5}">
                      <a16:colId xmlns:a16="http://schemas.microsoft.com/office/drawing/2014/main" val="1104473852"/>
                    </a:ext>
                  </a:extLst>
                </a:gridCol>
                <a:gridCol w="524543">
                  <a:extLst>
                    <a:ext uri="{9D8B030D-6E8A-4147-A177-3AD203B41FA5}">
                      <a16:colId xmlns:a16="http://schemas.microsoft.com/office/drawing/2014/main" val="1347563521"/>
                    </a:ext>
                  </a:extLst>
                </a:gridCol>
                <a:gridCol w="1963024">
                  <a:extLst>
                    <a:ext uri="{9D8B030D-6E8A-4147-A177-3AD203B41FA5}">
                      <a16:colId xmlns:a16="http://schemas.microsoft.com/office/drawing/2014/main" val="3671083185"/>
                    </a:ext>
                  </a:extLst>
                </a:gridCol>
                <a:gridCol w="629175">
                  <a:extLst>
                    <a:ext uri="{9D8B030D-6E8A-4147-A177-3AD203B41FA5}">
                      <a16:colId xmlns:a16="http://schemas.microsoft.com/office/drawing/2014/main" val="3161931369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1645419101"/>
                    </a:ext>
                  </a:extLst>
                </a:gridCol>
                <a:gridCol w="436228">
                  <a:extLst>
                    <a:ext uri="{9D8B030D-6E8A-4147-A177-3AD203B41FA5}">
                      <a16:colId xmlns:a16="http://schemas.microsoft.com/office/drawing/2014/main" val="1198334324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510759402"/>
                    </a:ext>
                  </a:extLst>
                </a:gridCol>
                <a:gridCol w="702324">
                  <a:extLst>
                    <a:ext uri="{9D8B030D-6E8A-4147-A177-3AD203B41FA5}">
                      <a16:colId xmlns:a16="http://schemas.microsoft.com/office/drawing/2014/main" val="937942023"/>
                    </a:ext>
                  </a:extLst>
                </a:gridCol>
              </a:tblGrid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날짜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키워드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발송건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성공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실패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발송타입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통계</a:t>
                      </a:r>
                      <a:endParaRPr lang="en-US" altLang="ko-KR" sz="800"/>
                    </a:p>
                    <a:p>
                      <a:pPr algn="ctr" latinLnBrk="1"/>
                      <a:r>
                        <a:rPr lang="ko-KR" altLang="en-US" sz="800"/>
                        <a:t>보고서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19463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accent2"/>
                          </a:solidFill>
                        </a:rPr>
                        <a:t>예약</a:t>
                      </a:r>
                      <a:r>
                        <a:rPr lang="en-US" altLang="ko-KR" sz="80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accent2"/>
                          </a:solidFill>
                        </a:rPr>
                        <a:t>미발송</a:t>
                      </a:r>
                      <a:r>
                        <a:rPr lang="en-US" altLang="ko-KR" sz="80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80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551719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즉시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230293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135844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576448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87645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944778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767944"/>
                  </a:ext>
                </a:extLst>
              </a:tr>
              <a:tr h="29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2018-03-26 12:00:31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곤지암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곤지암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>
                          <a:effectLst/>
                          <a:latin typeface="+mn-ea"/>
                          <a:ea typeface="+mn-ea"/>
                        </a:rPr>
                        <a:t>체험 공포란 바로 이런 것</a:t>
                      </a:r>
                      <a:r>
                        <a:rPr lang="en-US" altLang="ko-KR" sz="800" b="1">
                          <a:effectLst/>
                          <a:latin typeface="+mn-ea"/>
                          <a:ea typeface="+mn-ea"/>
                        </a:rPr>
                        <a:t>!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256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230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보기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50192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DCB19B-0911-42CA-B3D7-AD25F4C6D646}"/>
              </a:ext>
            </a:extLst>
          </p:cNvPr>
          <p:cNvSpPr/>
          <p:nvPr/>
        </p:nvSpPr>
        <p:spPr>
          <a:xfrm>
            <a:off x="7155256" y="1365384"/>
            <a:ext cx="1441799" cy="242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latin typeface="+mn-ea"/>
              </a:rPr>
              <a:t>날짜 검색</a:t>
            </a:r>
          </a:p>
        </p:txBody>
      </p:sp>
      <p:sp>
        <p:nvSpPr>
          <p:cNvPr id="15" name="모서리가 둥근 직사각형 42">
            <a:extLst>
              <a:ext uri="{FF2B5EF4-FFF2-40B4-BE49-F238E27FC236}">
                <a16:creationId xmlns:a16="http://schemas.microsoft.com/office/drawing/2014/main" id="{55825AB8-9B26-46DE-9623-14571F12E5FE}"/>
              </a:ext>
            </a:extLst>
          </p:cNvPr>
          <p:cNvSpPr/>
          <p:nvPr/>
        </p:nvSpPr>
        <p:spPr>
          <a:xfrm>
            <a:off x="8704003" y="1415341"/>
            <a:ext cx="499817" cy="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4F9587-D41E-40BD-93ED-52DBDE4A36AA}"/>
              </a:ext>
            </a:extLst>
          </p:cNvPr>
          <p:cNvSpPr/>
          <p:nvPr/>
        </p:nvSpPr>
        <p:spPr>
          <a:xfrm>
            <a:off x="5872293" y="3162650"/>
            <a:ext cx="3521193" cy="18036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BD3F3D-EAAE-4546-B9A6-DCB268BB4188}"/>
              </a:ext>
            </a:extLst>
          </p:cNvPr>
          <p:cNvSpPr/>
          <p:nvPr/>
        </p:nvSpPr>
        <p:spPr>
          <a:xfrm>
            <a:off x="5872292" y="3160791"/>
            <a:ext cx="1367682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latin typeface="+mn-ea"/>
              </a:rPr>
              <a:t>[2018-03-26 </a:t>
            </a:r>
            <a:r>
              <a:rPr lang="ko-KR" altLang="en-US" sz="800">
                <a:latin typeface="+mn-ea"/>
              </a:rPr>
              <a:t>통계 보고서</a:t>
            </a:r>
            <a:r>
              <a:rPr lang="en-US" altLang="ko-KR" sz="800">
                <a:latin typeface="+mn-ea"/>
              </a:rPr>
              <a:t>]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7B2143-2B5C-4BC7-AC65-434B52049488}"/>
              </a:ext>
            </a:extLst>
          </p:cNvPr>
          <p:cNvCxnSpPr/>
          <p:nvPr/>
        </p:nvCxnSpPr>
        <p:spPr>
          <a:xfrm>
            <a:off x="5967363" y="3437790"/>
            <a:ext cx="3236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27AC4-9ED8-419C-9C85-E588744F9647}"/>
              </a:ext>
            </a:extLst>
          </p:cNvPr>
          <p:cNvSpPr/>
          <p:nvPr/>
        </p:nvSpPr>
        <p:spPr>
          <a:xfrm>
            <a:off x="5886450" y="3482097"/>
            <a:ext cx="2146742" cy="25321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latin typeface="+mn-ea"/>
              </a:rPr>
              <a:t>- </a:t>
            </a:r>
            <a:r>
              <a:rPr lang="ko-KR" altLang="en-US" sz="800">
                <a:latin typeface="+mn-ea"/>
              </a:rPr>
              <a:t>메일 발송 </a:t>
            </a:r>
            <a:r>
              <a:rPr lang="en-US" altLang="ko-KR" sz="800">
                <a:latin typeface="+mn-ea"/>
              </a:rPr>
              <a:t>: 256   (</a:t>
            </a:r>
            <a:r>
              <a:rPr lang="ko-KR" altLang="en-US" sz="800">
                <a:latin typeface="+mn-ea"/>
              </a:rPr>
              <a:t>성공 </a:t>
            </a:r>
            <a:r>
              <a:rPr lang="en-US" altLang="ko-KR" sz="800">
                <a:latin typeface="+mn-ea"/>
              </a:rPr>
              <a:t>: 230 / </a:t>
            </a:r>
            <a:r>
              <a:rPr lang="ko-KR" altLang="en-US" sz="800">
                <a:latin typeface="+mn-ea"/>
              </a:rPr>
              <a:t>실패 </a:t>
            </a:r>
            <a:r>
              <a:rPr lang="en-US" altLang="ko-KR" sz="800">
                <a:latin typeface="+mn-ea"/>
              </a:rPr>
              <a:t>: 26)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186DA6-8B58-4500-894F-0B526ED99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96028"/>
              </p:ext>
            </p:extLst>
          </p:nvPr>
        </p:nvGraphicFramePr>
        <p:xfrm>
          <a:off x="6049396" y="3776662"/>
          <a:ext cx="3236457" cy="994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43">
                  <a:extLst>
                    <a:ext uri="{9D8B030D-6E8A-4147-A177-3AD203B41FA5}">
                      <a16:colId xmlns:a16="http://schemas.microsoft.com/office/drawing/2014/main" val="464022839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3552451130"/>
                    </a:ext>
                  </a:extLst>
                </a:gridCol>
              </a:tblGrid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언론사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52  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84385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132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692485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기사글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325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59552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댓글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5234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4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20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1362</Words>
  <Application>Microsoft Office PowerPoint</Application>
  <PresentationFormat>A4 용지(210x297mm)</PresentationFormat>
  <Paragraphs>580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gram</dc:creator>
  <cp:lastModifiedBy>변수연</cp:lastModifiedBy>
  <cp:revision>124</cp:revision>
  <cp:lastPrinted>2018-03-28T02:10:42Z</cp:lastPrinted>
  <dcterms:created xsi:type="dcterms:W3CDTF">2018-03-25T11:13:46Z</dcterms:created>
  <dcterms:modified xsi:type="dcterms:W3CDTF">2018-04-05T08:57:11Z</dcterms:modified>
</cp:coreProperties>
</file>