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39" d="100"/>
          <a:sy n="39" d="100"/>
        </p:scale>
        <p:origin x="27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ko-KR" altLang="en-US"/>
              <a:t>마스터 제목 스타일 편집</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535E5288-6B68-48BD-90FB-21C527823349}" type="datetimeFigureOut">
              <a:rPr lang="ko-KR" altLang="en-US" smtClean="0"/>
              <a:t>2025-10-01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6845200-579B-4F04-A2E0-62C489A27124}" type="slidenum">
              <a:rPr lang="ko-KR" altLang="en-US" smtClean="0"/>
              <a:t>‹#›</a:t>
            </a:fld>
            <a:endParaRPr lang="ko-KR" altLang="en-US"/>
          </a:p>
        </p:txBody>
      </p:sp>
    </p:spTree>
    <p:extLst>
      <p:ext uri="{BB962C8B-B14F-4D97-AF65-F5344CB8AC3E}">
        <p14:creationId xmlns:p14="http://schemas.microsoft.com/office/powerpoint/2010/main" val="247483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535E5288-6B68-48BD-90FB-21C527823349}" type="datetimeFigureOut">
              <a:rPr lang="ko-KR" altLang="en-US" smtClean="0"/>
              <a:t>2025-10-01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6845200-579B-4F04-A2E0-62C489A27124}" type="slidenum">
              <a:rPr lang="ko-KR" altLang="en-US" smtClean="0"/>
              <a:t>‹#›</a:t>
            </a:fld>
            <a:endParaRPr lang="ko-KR" altLang="en-US"/>
          </a:p>
        </p:txBody>
      </p:sp>
    </p:spTree>
    <p:extLst>
      <p:ext uri="{BB962C8B-B14F-4D97-AF65-F5344CB8AC3E}">
        <p14:creationId xmlns:p14="http://schemas.microsoft.com/office/powerpoint/2010/main" val="344782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535E5288-6B68-48BD-90FB-21C527823349}" type="datetimeFigureOut">
              <a:rPr lang="ko-KR" altLang="en-US" smtClean="0"/>
              <a:t>2025-10-01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6845200-579B-4F04-A2E0-62C489A27124}" type="slidenum">
              <a:rPr lang="ko-KR" altLang="en-US" smtClean="0"/>
              <a:t>‹#›</a:t>
            </a:fld>
            <a:endParaRPr lang="ko-KR" altLang="en-US"/>
          </a:p>
        </p:txBody>
      </p:sp>
    </p:spTree>
    <p:extLst>
      <p:ext uri="{BB962C8B-B14F-4D97-AF65-F5344CB8AC3E}">
        <p14:creationId xmlns:p14="http://schemas.microsoft.com/office/powerpoint/2010/main" val="198435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535E5288-6B68-48BD-90FB-21C527823349}" type="datetimeFigureOut">
              <a:rPr lang="ko-KR" altLang="en-US" smtClean="0"/>
              <a:t>2025-10-01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6845200-579B-4F04-A2E0-62C489A27124}" type="slidenum">
              <a:rPr lang="ko-KR" altLang="en-US" smtClean="0"/>
              <a:t>‹#›</a:t>
            </a:fld>
            <a:endParaRPr lang="ko-KR" altLang="en-US"/>
          </a:p>
        </p:txBody>
      </p:sp>
    </p:spTree>
    <p:extLst>
      <p:ext uri="{BB962C8B-B14F-4D97-AF65-F5344CB8AC3E}">
        <p14:creationId xmlns:p14="http://schemas.microsoft.com/office/powerpoint/2010/main" val="414787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ko-KR" altLang="en-US"/>
              <a:t>마스터 제목 스타일 편집</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535E5288-6B68-48BD-90FB-21C527823349}" type="datetimeFigureOut">
              <a:rPr lang="ko-KR" altLang="en-US" smtClean="0"/>
              <a:t>2025-10-01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36845200-579B-4F04-A2E0-62C489A27124}" type="slidenum">
              <a:rPr lang="ko-KR" altLang="en-US" smtClean="0"/>
              <a:t>‹#›</a:t>
            </a:fld>
            <a:endParaRPr lang="ko-KR" altLang="en-US"/>
          </a:p>
        </p:txBody>
      </p:sp>
    </p:spTree>
    <p:extLst>
      <p:ext uri="{BB962C8B-B14F-4D97-AF65-F5344CB8AC3E}">
        <p14:creationId xmlns:p14="http://schemas.microsoft.com/office/powerpoint/2010/main" val="377720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535E5288-6B68-48BD-90FB-21C527823349}" type="datetimeFigureOut">
              <a:rPr lang="ko-KR" altLang="en-US" smtClean="0"/>
              <a:t>2025-10-01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6845200-579B-4F04-A2E0-62C489A27124}" type="slidenum">
              <a:rPr lang="ko-KR" altLang="en-US" smtClean="0"/>
              <a:t>‹#›</a:t>
            </a:fld>
            <a:endParaRPr lang="ko-KR" altLang="en-US"/>
          </a:p>
        </p:txBody>
      </p:sp>
    </p:spTree>
    <p:extLst>
      <p:ext uri="{BB962C8B-B14F-4D97-AF65-F5344CB8AC3E}">
        <p14:creationId xmlns:p14="http://schemas.microsoft.com/office/powerpoint/2010/main" val="364916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472381" y="4453467"/>
            <a:ext cx="2901255" cy="6550379"/>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3471863" y="4453467"/>
            <a:ext cx="2915543" cy="6550379"/>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535E5288-6B68-48BD-90FB-21C527823349}" type="datetimeFigureOut">
              <a:rPr lang="ko-KR" altLang="en-US" smtClean="0"/>
              <a:t>2025-10-01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36845200-579B-4F04-A2E0-62C489A27124}" type="slidenum">
              <a:rPr lang="ko-KR" altLang="en-US" smtClean="0"/>
              <a:t>‹#›</a:t>
            </a:fld>
            <a:endParaRPr lang="ko-KR" altLang="en-US"/>
          </a:p>
        </p:txBody>
      </p:sp>
    </p:spTree>
    <p:extLst>
      <p:ext uri="{BB962C8B-B14F-4D97-AF65-F5344CB8AC3E}">
        <p14:creationId xmlns:p14="http://schemas.microsoft.com/office/powerpoint/2010/main" val="3604336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535E5288-6B68-48BD-90FB-21C527823349}" type="datetimeFigureOut">
              <a:rPr lang="ko-KR" altLang="en-US" smtClean="0"/>
              <a:t>2025-10-01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36845200-579B-4F04-A2E0-62C489A27124}" type="slidenum">
              <a:rPr lang="ko-KR" altLang="en-US" smtClean="0"/>
              <a:t>‹#›</a:t>
            </a:fld>
            <a:endParaRPr lang="ko-KR" altLang="en-US"/>
          </a:p>
        </p:txBody>
      </p:sp>
    </p:spTree>
    <p:extLst>
      <p:ext uri="{BB962C8B-B14F-4D97-AF65-F5344CB8AC3E}">
        <p14:creationId xmlns:p14="http://schemas.microsoft.com/office/powerpoint/2010/main" val="2274651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5E5288-6B68-48BD-90FB-21C527823349}" type="datetimeFigureOut">
              <a:rPr lang="ko-KR" altLang="en-US" smtClean="0"/>
              <a:t>2025-10-01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36845200-579B-4F04-A2E0-62C489A27124}" type="slidenum">
              <a:rPr lang="ko-KR" altLang="en-US" smtClean="0"/>
              <a:t>‹#›</a:t>
            </a:fld>
            <a:endParaRPr lang="ko-KR" altLang="en-US"/>
          </a:p>
        </p:txBody>
      </p:sp>
    </p:spTree>
    <p:extLst>
      <p:ext uri="{BB962C8B-B14F-4D97-AF65-F5344CB8AC3E}">
        <p14:creationId xmlns:p14="http://schemas.microsoft.com/office/powerpoint/2010/main" val="256826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ko-KR" altLang="en-US"/>
              <a:t>마스터 제목 스타일 편집</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535E5288-6B68-48BD-90FB-21C527823349}" type="datetimeFigureOut">
              <a:rPr lang="ko-KR" altLang="en-US" smtClean="0"/>
              <a:t>2025-10-01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6845200-579B-4F04-A2E0-62C489A27124}" type="slidenum">
              <a:rPr lang="ko-KR" altLang="en-US" smtClean="0"/>
              <a:t>‹#›</a:t>
            </a:fld>
            <a:endParaRPr lang="ko-KR" altLang="en-US"/>
          </a:p>
        </p:txBody>
      </p:sp>
    </p:spTree>
    <p:extLst>
      <p:ext uri="{BB962C8B-B14F-4D97-AF65-F5344CB8AC3E}">
        <p14:creationId xmlns:p14="http://schemas.microsoft.com/office/powerpoint/2010/main" val="45795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535E5288-6B68-48BD-90FB-21C527823349}" type="datetimeFigureOut">
              <a:rPr lang="ko-KR" altLang="en-US" smtClean="0"/>
              <a:t>2025-10-01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36845200-579B-4F04-A2E0-62C489A27124}" type="slidenum">
              <a:rPr lang="ko-KR" altLang="en-US" smtClean="0"/>
              <a:t>‹#›</a:t>
            </a:fld>
            <a:endParaRPr lang="ko-KR" altLang="en-US"/>
          </a:p>
        </p:txBody>
      </p:sp>
    </p:spTree>
    <p:extLst>
      <p:ext uri="{BB962C8B-B14F-4D97-AF65-F5344CB8AC3E}">
        <p14:creationId xmlns:p14="http://schemas.microsoft.com/office/powerpoint/2010/main" val="3672423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82000"/>
                  </a:schemeClr>
                </a:solidFill>
              </a:defRPr>
            </a:lvl1pPr>
          </a:lstStyle>
          <a:p>
            <a:fld id="{535E5288-6B68-48BD-90FB-21C527823349}" type="datetimeFigureOut">
              <a:rPr lang="ko-KR" altLang="en-US" smtClean="0"/>
              <a:t>2025-10-01</a:t>
            </a:fld>
            <a:endParaRPr lang="ko-KR" alt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ko-KR" alt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82000"/>
                  </a:schemeClr>
                </a:solidFill>
              </a:defRPr>
            </a:lvl1pPr>
          </a:lstStyle>
          <a:p>
            <a:fld id="{36845200-579B-4F04-A2E0-62C489A27124}" type="slidenum">
              <a:rPr lang="ko-KR" altLang="en-US" smtClean="0"/>
              <a:t>‹#›</a:t>
            </a:fld>
            <a:endParaRPr lang="ko-KR" altLang="en-US"/>
          </a:p>
        </p:txBody>
      </p:sp>
    </p:spTree>
    <p:extLst>
      <p:ext uri="{BB962C8B-B14F-4D97-AF65-F5344CB8AC3E}">
        <p14:creationId xmlns:p14="http://schemas.microsoft.com/office/powerpoint/2010/main" val="1572852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9.jfif"/><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그룹 22">
            <a:extLst>
              <a:ext uri="{FF2B5EF4-FFF2-40B4-BE49-F238E27FC236}">
                <a16:creationId xmlns:a16="http://schemas.microsoft.com/office/drawing/2014/main" id="{9F8A5624-A03D-447C-B933-DCCC9C372846}"/>
              </a:ext>
            </a:extLst>
          </p:cNvPr>
          <p:cNvGrpSpPr/>
          <p:nvPr/>
        </p:nvGrpSpPr>
        <p:grpSpPr>
          <a:xfrm>
            <a:off x="127334" y="409952"/>
            <a:ext cx="4728410" cy="11505446"/>
            <a:chOff x="1136984" y="600829"/>
            <a:chExt cx="4728410" cy="11505446"/>
          </a:xfrm>
        </p:grpSpPr>
        <p:sp>
          <p:nvSpPr>
            <p:cNvPr id="4" name="직사각형 3">
              <a:extLst>
                <a:ext uri="{FF2B5EF4-FFF2-40B4-BE49-F238E27FC236}">
                  <a16:creationId xmlns:a16="http://schemas.microsoft.com/office/drawing/2014/main" id="{9C72193A-28A5-8411-1B00-366CEF497C1F}"/>
                </a:ext>
              </a:extLst>
            </p:cNvPr>
            <p:cNvSpPr/>
            <p:nvPr/>
          </p:nvSpPr>
          <p:spPr>
            <a:xfrm>
              <a:off x="1155031" y="600829"/>
              <a:ext cx="4565985" cy="115054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5" name="직사각형 4">
              <a:extLst>
                <a:ext uri="{FF2B5EF4-FFF2-40B4-BE49-F238E27FC236}">
                  <a16:creationId xmlns:a16="http://schemas.microsoft.com/office/drawing/2014/main" id="{72109B22-5D9B-8417-4E9F-61F4799C7102}"/>
                </a:ext>
              </a:extLst>
            </p:cNvPr>
            <p:cNvSpPr/>
            <p:nvPr/>
          </p:nvSpPr>
          <p:spPr>
            <a:xfrm>
              <a:off x="1416719" y="889588"/>
              <a:ext cx="3961397" cy="13084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6" name="TextBox 5">
              <a:extLst>
                <a:ext uri="{FF2B5EF4-FFF2-40B4-BE49-F238E27FC236}">
                  <a16:creationId xmlns:a16="http://schemas.microsoft.com/office/drawing/2014/main" id="{4454B3A2-5C50-CD45-C463-DE875AA2270D}"/>
                </a:ext>
              </a:extLst>
            </p:cNvPr>
            <p:cNvSpPr txBox="1"/>
            <p:nvPr/>
          </p:nvSpPr>
          <p:spPr>
            <a:xfrm>
              <a:off x="1416719" y="621105"/>
              <a:ext cx="3961397" cy="248209"/>
            </a:xfrm>
            <a:prstGeom prst="rect">
              <a:avLst/>
            </a:prstGeom>
            <a:noFill/>
          </p:spPr>
          <p:txBody>
            <a:bodyPr wrap="square" rtlCol="0" anchor="ctr">
              <a:spAutoFit/>
            </a:bodyPr>
            <a:lstStyle/>
            <a:p>
              <a:r>
                <a:rPr lang="en-US" altLang="ko-KR" sz="1013" dirty="0"/>
                <a:t>UNIONE</a:t>
              </a:r>
              <a:r>
                <a:rPr lang="ko-KR" altLang="en-US" sz="1013" dirty="0"/>
                <a:t>                      </a:t>
              </a:r>
              <a:r>
                <a:rPr lang="en-US" altLang="ko-KR" sz="1013" dirty="0"/>
                <a:t>Card                Platform</a:t>
              </a:r>
              <a:r>
                <a:rPr lang="ko-KR" altLang="en-US" sz="1013" dirty="0"/>
                <a:t>▽              </a:t>
              </a:r>
              <a:r>
                <a:rPr lang="en-US" altLang="ko-KR" sz="1013" dirty="0"/>
                <a:t>Company</a:t>
              </a:r>
              <a:endParaRPr lang="ko-KR" altLang="en-US" sz="1013" dirty="0"/>
            </a:p>
          </p:txBody>
        </p:sp>
        <p:pic>
          <p:nvPicPr>
            <p:cNvPr id="8" name="그림 7" descr="텍스트, 디스플레이 장치, 모니터, 멀티미디어이(가) 표시된 사진">
              <a:extLst>
                <a:ext uri="{FF2B5EF4-FFF2-40B4-BE49-F238E27FC236}">
                  <a16:creationId xmlns:a16="http://schemas.microsoft.com/office/drawing/2014/main" id="{D3F8CD36-115D-1B83-2623-1DAF03695B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719" y="889588"/>
              <a:ext cx="3961397" cy="1308435"/>
            </a:xfrm>
            <a:prstGeom prst="rect">
              <a:avLst/>
            </a:prstGeom>
          </p:spPr>
        </p:pic>
        <p:sp>
          <p:nvSpPr>
            <p:cNvPr id="9" name="TextBox 8">
              <a:extLst>
                <a:ext uri="{FF2B5EF4-FFF2-40B4-BE49-F238E27FC236}">
                  <a16:creationId xmlns:a16="http://schemas.microsoft.com/office/drawing/2014/main" id="{E4E1D8EF-FF8D-502D-A3D2-1383AD309843}"/>
                </a:ext>
              </a:extLst>
            </p:cNvPr>
            <p:cNvSpPr txBox="1"/>
            <p:nvPr/>
          </p:nvSpPr>
          <p:spPr>
            <a:xfrm>
              <a:off x="1136984" y="2191227"/>
              <a:ext cx="4701339" cy="248209"/>
            </a:xfrm>
            <a:prstGeom prst="rect">
              <a:avLst/>
            </a:prstGeom>
            <a:noFill/>
          </p:spPr>
          <p:txBody>
            <a:bodyPr wrap="square" rtlCol="0" anchor="ctr">
              <a:spAutoFit/>
            </a:bodyPr>
            <a:lstStyle/>
            <a:p>
              <a:r>
                <a:rPr lang="en-US" altLang="ko-KR" sz="1013" dirty="0"/>
                <a:t>1. </a:t>
              </a:r>
              <a:r>
                <a:rPr lang="ko-KR" altLang="en-US" sz="1013" dirty="0" err="1"/>
                <a:t>메인화면</a:t>
              </a:r>
              <a:r>
                <a:rPr lang="ko-KR" altLang="en-US" sz="1013" dirty="0"/>
                <a:t> 문구 </a:t>
              </a:r>
              <a:r>
                <a:rPr lang="en-US" altLang="ko-KR" sz="1013" dirty="0"/>
                <a:t>: A new Web3 payment paradigm in</a:t>
              </a:r>
              <a:r>
                <a:rPr lang="ko-KR" altLang="en-US" sz="1013" dirty="0"/>
                <a:t> </a:t>
              </a:r>
              <a:r>
                <a:rPr lang="en-US" altLang="ko-KR" sz="1013" dirty="0"/>
                <a:t>one </a:t>
              </a:r>
              <a:r>
                <a:rPr lang="en-US" altLang="ko-KR" sz="1013" dirty="0" err="1"/>
                <a:t>Unione</a:t>
              </a:r>
              <a:r>
                <a:rPr lang="en-US" altLang="ko-KR" sz="1013" dirty="0"/>
                <a:t> platform.</a:t>
              </a:r>
              <a:endParaRPr lang="ko-KR" altLang="en-US" sz="1013" dirty="0"/>
            </a:p>
          </p:txBody>
        </p:sp>
        <p:pic>
          <p:nvPicPr>
            <p:cNvPr id="11" name="그림 10" descr="텍스트, 컴퓨터, 스크린샷, 디스플레이이(가) 표시된 사진&#10;&#10;AI 생성 콘텐츠는 정확하지 않을 수 있습니다.">
              <a:extLst>
                <a:ext uri="{FF2B5EF4-FFF2-40B4-BE49-F238E27FC236}">
                  <a16:creationId xmlns:a16="http://schemas.microsoft.com/office/drawing/2014/main" id="{DBC8446E-ABE7-8671-A74A-6118A71FF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719" y="2459710"/>
              <a:ext cx="3961397" cy="1458241"/>
            </a:xfrm>
            <a:prstGeom prst="rect">
              <a:avLst/>
            </a:prstGeom>
          </p:spPr>
        </p:pic>
        <p:sp>
          <p:nvSpPr>
            <p:cNvPr id="12" name="TextBox 11">
              <a:extLst>
                <a:ext uri="{FF2B5EF4-FFF2-40B4-BE49-F238E27FC236}">
                  <a16:creationId xmlns:a16="http://schemas.microsoft.com/office/drawing/2014/main" id="{AE006EC0-0FF5-514E-6049-952505E88B4B}"/>
                </a:ext>
              </a:extLst>
            </p:cNvPr>
            <p:cNvSpPr txBox="1"/>
            <p:nvPr/>
          </p:nvSpPr>
          <p:spPr>
            <a:xfrm>
              <a:off x="1164055" y="3860287"/>
              <a:ext cx="4701339" cy="404085"/>
            </a:xfrm>
            <a:prstGeom prst="rect">
              <a:avLst/>
            </a:prstGeom>
            <a:noFill/>
          </p:spPr>
          <p:txBody>
            <a:bodyPr wrap="square" rtlCol="0" anchor="ctr">
              <a:spAutoFit/>
            </a:bodyPr>
            <a:lstStyle/>
            <a:p>
              <a:r>
                <a:rPr lang="en-US" altLang="ko-KR" sz="1013" dirty="0" err="1"/>
                <a:t>Unione</a:t>
              </a:r>
              <a:r>
                <a:rPr lang="en-US" altLang="ko-KR" sz="1013" dirty="0"/>
                <a:t> is the bridge between your crypto and the real world powered by a USDT card that works globally. (</a:t>
              </a:r>
              <a:r>
                <a:rPr lang="ko-KR" altLang="en-US" sz="1013" dirty="0"/>
                <a:t>이미지처럼 앱 설치 버튼도 생성하면 될듯합니다</a:t>
              </a:r>
              <a:r>
                <a:rPr lang="en-US" altLang="ko-KR" sz="1013" dirty="0"/>
                <a:t>)</a:t>
              </a:r>
              <a:endParaRPr lang="ko-KR" altLang="en-US" sz="1013" dirty="0"/>
            </a:p>
          </p:txBody>
        </p:sp>
        <p:pic>
          <p:nvPicPr>
            <p:cNvPr id="17" name="그림 16">
              <a:extLst>
                <a:ext uri="{FF2B5EF4-FFF2-40B4-BE49-F238E27FC236}">
                  <a16:creationId xmlns:a16="http://schemas.microsoft.com/office/drawing/2014/main" id="{BC35EC78-CDFF-C845-0D86-453AF04FBA44}"/>
                </a:ext>
              </a:extLst>
            </p:cNvPr>
            <p:cNvPicPr>
              <a:picLocks noChangeAspect="1"/>
            </p:cNvPicPr>
            <p:nvPr/>
          </p:nvPicPr>
          <p:blipFill>
            <a:blip r:embed="rId4"/>
            <a:stretch>
              <a:fillRect/>
            </a:stretch>
          </p:blipFill>
          <p:spPr>
            <a:xfrm>
              <a:off x="1136984" y="11097770"/>
              <a:ext cx="4584032" cy="1000772"/>
            </a:xfrm>
            <a:prstGeom prst="rect">
              <a:avLst/>
            </a:prstGeom>
          </p:spPr>
        </p:pic>
        <p:pic>
          <p:nvPicPr>
            <p:cNvPr id="19" name="그림 18">
              <a:extLst>
                <a:ext uri="{FF2B5EF4-FFF2-40B4-BE49-F238E27FC236}">
                  <a16:creationId xmlns:a16="http://schemas.microsoft.com/office/drawing/2014/main" id="{6EE09727-AB17-DC36-9F9D-CB4FAB3A3AAA}"/>
                </a:ext>
              </a:extLst>
            </p:cNvPr>
            <p:cNvPicPr>
              <a:picLocks noChangeAspect="1"/>
            </p:cNvPicPr>
            <p:nvPr/>
          </p:nvPicPr>
          <p:blipFill>
            <a:blip r:embed="rId5"/>
            <a:stretch>
              <a:fillRect/>
            </a:stretch>
          </p:blipFill>
          <p:spPr>
            <a:xfrm>
              <a:off x="1416718" y="4231421"/>
              <a:ext cx="3961397" cy="5160230"/>
            </a:xfrm>
            <a:prstGeom prst="rect">
              <a:avLst/>
            </a:prstGeom>
          </p:spPr>
        </p:pic>
        <p:sp>
          <p:nvSpPr>
            <p:cNvPr id="20" name="TextBox 19">
              <a:extLst>
                <a:ext uri="{FF2B5EF4-FFF2-40B4-BE49-F238E27FC236}">
                  <a16:creationId xmlns:a16="http://schemas.microsoft.com/office/drawing/2014/main" id="{BF151B2D-E6AA-EF1E-680C-4350E0AB70DF}"/>
                </a:ext>
              </a:extLst>
            </p:cNvPr>
            <p:cNvSpPr txBox="1"/>
            <p:nvPr/>
          </p:nvSpPr>
          <p:spPr>
            <a:xfrm>
              <a:off x="1164055" y="9395315"/>
              <a:ext cx="4556962" cy="1702454"/>
            </a:xfrm>
            <a:prstGeom prst="rect">
              <a:avLst/>
            </a:prstGeom>
            <a:noFill/>
          </p:spPr>
          <p:txBody>
            <a:bodyPr wrap="square" rtlCol="0" anchor="ctr">
              <a:spAutoFit/>
            </a:bodyPr>
            <a:lstStyle/>
            <a:p>
              <a:r>
                <a:rPr lang="ko-KR" altLang="en-US" sz="1013" dirty="0"/>
                <a:t>이미지 느낌처럼 적용을 하고 플랫폼 서비스 내용이 들어가면 될듯합니다</a:t>
              </a:r>
              <a:r>
                <a:rPr lang="en-US" altLang="ko-KR" sz="1013" dirty="0"/>
                <a:t>.</a:t>
              </a:r>
              <a:br>
                <a:rPr lang="en-US" altLang="ko-KR" sz="1013" dirty="0"/>
              </a:br>
              <a:r>
                <a:rPr lang="en-US" altLang="ko-KR" sz="1013" dirty="0"/>
                <a:t>1. Card  -</a:t>
              </a:r>
              <a:r>
                <a:rPr lang="en-US" altLang="ko-KR" sz="1050" dirty="0"/>
                <a:t>Turn your crypto into real-world spending power. Instantly use your assets anywhere Visa is accepted — online, offline, or at ATMs.</a:t>
              </a:r>
              <a:br>
                <a:rPr lang="en-US" altLang="ko-KR" sz="1013" dirty="0"/>
              </a:br>
              <a:r>
                <a:rPr lang="en-US" altLang="ko-KR" sz="1013" dirty="0"/>
                <a:t>2. Earn - </a:t>
              </a:r>
              <a:r>
                <a:rPr lang="en-US" altLang="ko-KR" sz="1050" dirty="0"/>
                <a:t>Make your assets work for you. Choose flexible or fixed plans, earn in real time, and enjoy full on-chain transparency.</a:t>
              </a:r>
              <a:br>
                <a:rPr lang="en-US" altLang="ko-KR" sz="1013" dirty="0"/>
              </a:br>
              <a:r>
                <a:rPr lang="en-US" altLang="ko-KR" sz="1013" dirty="0"/>
                <a:t>3. Reward - </a:t>
              </a:r>
              <a:r>
                <a:rPr lang="en-US" altLang="ko-KR" sz="1050" dirty="0"/>
                <a:t>Grow together with your network. Invite friends, boost your mining speed, and unlock greater rewards through a community-driven model.</a:t>
              </a:r>
              <a:br>
                <a:rPr lang="en-US" altLang="ko-KR" sz="1013" dirty="0"/>
              </a:br>
              <a:r>
                <a:rPr lang="en-US" altLang="ko-KR" sz="1013" dirty="0"/>
                <a:t>4. Wallet - </a:t>
              </a:r>
              <a:r>
                <a:rPr lang="en-US" altLang="ko-KR" sz="1050" dirty="0"/>
                <a:t>Safely store, send, and receive crypto in one secure place. Manage assets, top up your card, stake, and shop — all from your wallet.</a:t>
              </a:r>
              <a:endParaRPr lang="ko-KR" altLang="en-US" sz="1013" dirty="0"/>
            </a:p>
          </p:txBody>
        </p:sp>
      </p:grpSp>
      <p:sp>
        <p:nvSpPr>
          <p:cNvPr id="21" name="TextBox 20">
            <a:extLst>
              <a:ext uri="{FF2B5EF4-FFF2-40B4-BE49-F238E27FC236}">
                <a16:creationId xmlns:a16="http://schemas.microsoft.com/office/drawing/2014/main" id="{C5F51007-3EFF-9D5F-9161-007813C79DB7}"/>
              </a:ext>
            </a:extLst>
          </p:cNvPr>
          <p:cNvSpPr txBox="1"/>
          <p:nvPr/>
        </p:nvSpPr>
        <p:spPr>
          <a:xfrm>
            <a:off x="0" y="0"/>
            <a:ext cx="4855744" cy="338554"/>
          </a:xfrm>
          <a:prstGeom prst="rect">
            <a:avLst/>
          </a:prstGeom>
          <a:noFill/>
        </p:spPr>
        <p:txBody>
          <a:bodyPr wrap="square" rtlCol="0" anchor="ctr">
            <a:spAutoFit/>
          </a:bodyPr>
          <a:lstStyle/>
          <a:p>
            <a:r>
              <a:rPr lang="en-US" altLang="ko-KR" sz="1600" dirty="0"/>
              <a:t>Home </a:t>
            </a:r>
            <a:r>
              <a:rPr lang="ko-KR" altLang="en-US" sz="1400" dirty="0"/>
              <a:t>화면 </a:t>
            </a:r>
            <a:r>
              <a:rPr lang="en-US" altLang="ko-KR" sz="1400" dirty="0"/>
              <a:t>: </a:t>
            </a:r>
            <a:r>
              <a:rPr lang="ko-KR" altLang="en-US" sz="1400" dirty="0"/>
              <a:t>전체적으로 화면 구성을 만들어보았습니다</a:t>
            </a:r>
            <a:r>
              <a:rPr lang="en-US" altLang="ko-KR" sz="1400" dirty="0"/>
              <a:t>.</a:t>
            </a:r>
            <a:endParaRPr lang="ko-KR" altLang="en-US" sz="1600" dirty="0"/>
          </a:p>
        </p:txBody>
      </p:sp>
      <p:sp>
        <p:nvSpPr>
          <p:cNvPr id="24" name="TextBox 23">
            <a:extLst>
              <a:ext uri="{FF2B5EF4-FFF2-40B4-BE49-F238E27FC236}">
                <a16:creationId xmlns:a16="http://schemas.microsoft.com/office/drawing/2014/main" id="{2C04E9CE-EB1B-1E5E-499C-4ED388DCA9AC}"/>
              </a:ext>
            </a:extLst>
          </p:cNvPr>
          <p:cNvSpPr txBox="1"/>
          <p:nvPr/>
        </p:nvSpPr>
        <p:spPr>
          <a:xfrm>
            <a:off x="4855744" y="10724201"/>
            <a:ext cx="1769144" cy="1339341"/>
          </a:xfrm>
          <a:prstGeom prst="rect">
            <a:avLst/>
          </a:prstGeom>
          <a:noFill/>
        </p:spPr>
        <p:txBody>
          <a:bodyPr wrap="square" rtlCol="0" anchor="ctr">
            <a:spAutoFit/>
          </a:bodyPr>
          <a:lstStyle/>
          <a:p>
            <a:r>
              <a:rPr lang="en-US" altLang="ko-KR" sz="1013" dirty="0"/>
              <a:t>Footer</a:t>
            </a:r>
            <a:r>
              <a:rPr lang="ko-KR" altLang="en-US" sz="1013" dirty="0"/>
              <a:t>는 아래와 같은 형식으로 해주시면 </a:t>
            </a:r>
            <a:r>
              <a:rPr lang="ko-KR" altLang="en-US" sz="1013" dirty="0" err="1"/>
              <a:t>될듯하구요</a:t>
            </a:r>
            <a:r>
              <a:rPr lang="en-US" altLang="ko-KR" sz="1013" dirty="0"/>
              <a:t>. </a:t>
            </a:r>
            <a:r>
              <a:rPr lang="ko-KR" altLang="en-US" sz="1013" dirty="0"/>
              <a:t>트위터와 </a:t>
            </a:r>
            <a:r>
              <a:rPr lang="ko-KR" altLang="en-US" sz="1013" dirty="0" err="1"/>
              <a:t>텔레그램</a:t>
            </a:r>
            <a:r>
              <a:rPr lang="en-US" altLang="ko-KR" sz="1013" dirty="0"/>
              <a:t>, </a:t>
            </a:r>
            <a:r>
              <a:rPr lang="ko-KR" altLang="en-US" sz="1013" dirty="0"/>
              <a:t>인스타그램의 링크를 </a:t>
            </a:r>
            <a:r>
              <a:rPr lang="ko-KR" altLang="en-US" sz="1013" dirty="0" err="1"/>
              <a:t>드릴테니</a:t>
            </a:r>
            <a:r>
              <a:rPr lang="ko-KR" altLang="en-US" sz="1013" dirty="0"/>
              <a:t> 로고도 함께 부탁드립니다</a:t>
            </a:r>
            <a:r>
              <a:rPr lang="en-US" altLang="ko-KR" sz="1013" dirty="0"/>
              <a:t>.</a:t>
            </a:r>
            <a:br>
              <a:rPr lang="en-US" altLang="ko-KR" sz="1013" dirty="0"/>
            </a:br>
            <a:r>
              <a:rPr lang="ko-KR" altLang="en-US" sz="1013" dirty="0"/>
              <a:t>메뉴의 내용이 들어가면 될듯합니다</a:t>
            </a:r>
            <a:r>
              <a:rPr lang="en-US" altLang="ko-KR" sz="1013" dirty="0"/>
              <a:t>.</a:t>
            </a:r>
            <a:endParaRPr lang="ko-KR" altLang="en-US" sz="1013" dirty="0"/>
          </a:p>
        </p:txBody>
      </p:sp>
      <p:sp>
        <p:nvSpPr>
          <p:cNvPr id="25" name="직사각형 24">
            <a:extLst>
              <a:ext uri="{FF2B5EF4-FFF2-40B4-BE49-F238E27FC236}">
                <a16:creationId xmlns:a16="http://schemas.microsoft.com/office/drawing/2014/main" id="{6D0B2445-AF59-D292-9A6B-B4682A946221}"/>
              </a:ext>
            </a:extLst>
          </p:cNvPr>
          <p:cNvSpPr/>
          <p:nvPr/>
        </p:nvSpPr>
        <p:spPr>
          <a:xfrm>
            <a:off x="590550" y="933451"/>
            <a:ext cx="1685925" cy="9889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74077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E9CD3E-4ED9-938D-B52A-E2CB8BF67993}"/>
              </a:ext>
            </a:extLst>
          </p:cNvPr>
          <p:cNvSpPr txBox="1"/>
          <p:nvPr/>
        </p:nvSpPr>
        <p:spPr>
          <a:xfrm>
            <a:off x="0" y="0"/>
            <a:ext cx="1657852" cy="338554"/>
          </a:xfrm>
          <a:prstGeom prst="rect">
            <a:avLst/>
          </a:prstGeom>
          <a:noFill/>
        </p:spPr>
        <p:txBody>
          <a:bodyPr wrap="square" rtlCol="0" anchor="ctr">
            <a:spAutoFit/>
          </a:bodyPr>
          <a:lstStyle/>
          <a:p>
            <a:r>
              <a:rPr lang="en-US" altLang="ko-KR" sz="1600" dirty="0"/>
              <a:t>Card </a:t>
            </a:r>
            <a:r>
              <a:rPr lang="ko-KR" altLang="en-US" sz="1400" dirty="0"/>
              <a:t>화면</a:t>
            </a:r>
            <a:endParaRPr lang="ko-KR" altLang="en-US" sz="1600" dirty="0"/>
          </a:p>
        </p:txBody>
      </p:sp>
      <p:sp>
        <p:nvSpPr>
          <p:cNvPr id="6" name="TextBox 5">
            <a:extLst>
              <a:ext uri="{FF2B5EF4-FFF2-40B4-BE49-F238E27FC236}">
                <a16:creationId xmlns:a16="http://schemas.microsoft.com/office/drawing/2014/main" id="{15DB58FE-769F-19A1-0E11-56A9586B8F8C}"/>
              </a:ext>
            </a:extLst>
          </p:cNvPr>
          <p:cNvSpPr txBox="1"/>
          <p:nvPr/>
        </p:nvSpPr>
        <p:spPr>
          <a:xfrm>
            <a:off x="1416719" y="497280"/>
            <a:ext cx="3961397" cy="248209"/>
          </a:xfrm>
          <a:prstGeom prst="rect">
            <a:avLst/>
          </a:prstGeom>
          <a:noFill/>
        </p:spPr>
        <p:txBody>
          <a:bodyPr wrap="square" rtlCol="0" anchor="ctr">
            <a:spAutoFit/>
          </a:bodyPr>
          <a:lstStyle/>
          <a:p>
            <a:r>
              <a:rPr lang="en-US" altLang="ko-KR" sz="1013" dirty="0"/>
              <a:t>UNIONE</a:t>
            </a:r>
            <a:r>
              <a:rPr lang="ko-KR" altLang="en-US" sz="1013" dirty="0"/>
              <a:t>                      </a:t>
            </a:r>
            <a:r>
              <a:rPr lang="en-US" altLang="ko-KR" sz="1013" dirty="0"/>
              <a:t>Card                Platform</a:t>
            </a:r>
            <a:r>
              <a:rPr lang="ko-KR" altLang="en-US" sz="1013" dirty="0"/>
              <a:t>▽              </a:t>
            </a:r>
            <a:r>
              <a:rPr lang="en-US" altLang="ko-KR" sz="1013" dirty="0"/>
              <a:t>Company</a:t>
            </a:r>
            <a:endParaRPr lang="ko-KR" altLang="en-US" sz="1013" dirty="0"/>
          </a:p>
        </p:txBody>
      </p:sp>
      <p:sp>
        <p:nvSpPr>
          <p:cNvPr id="8" name="TextBox 7">
            <a:extLst>
              <a:ext uri="{FF2B5EF4-FFF2-40B4-BE49-F238E27FC236}">
                <a16:creationId xmlns:a16="http://schemas.microsoft.com/office/drawing/2014/main" id="{E5D2F194-227B-5894-BFBE-7347C5A96DBC}"/>
              </a:ext>
            </a:extLst>
          </p:cNvPr>
          <p:cNvSpPr txBox="1"/>
          <p:nvPr/>
        </p:nvSpPr>
        <p:spPr>
          <a:xfrm>
            <a:off x="1088356" y="7696654"/>
            <a:ext cx="4701339" cy="3301160"/>
          </a:xfrm>
          <a:prstGeom prst="rect">
            <a:avLst/>
          </a:prstGeom>
          <a:noFill/>
        </p:spPr>
        <p:txBody>
          <a:bodyPr wrap="square" rtlCol="0" anchor="ctr">
            <a:spAutoFit/>
          </a:bodyPr>
          <a:lstStyle/>
          <a:p>
            <a:r>
              <a:rPr lang="en-US" altLang="ko-KR" sz="1013" dirty="0"/>
              <a:t>Real-Time Conversion, Low Fees, Global usage, Easy-to-Use App (</a:t>
            </a:r>
            <a:r>
              <a:rPr lang="ko-KR" altLang="en-US" sz="1013" dirty="0"/>
              <a:t>사진에서는 </a:t>
            </a:r>
            <a:r>
              <a:rPr lang="en-US" altLang="ko-KR" sz="1013" dirty="0"/>
              <a:t>3</a:t>
            </a:r>
            <a:r>
              <a:rPr lang="ko-KR" altLang="en-US" sz="1013" dirty="0"/>
              <a:t>가지의 서비스 내용이지만 저희는 </a:t>
            </a:r>
            <a:r>
              <a:rPr lang="en-US" altLang="ko-KR" sz="1013" dirty="0"/>
              <a:t>4</a:t>
            </a:r>
            <a:r>
              <a:rPr lang="ko-KR" altLang="en-US" sz="1013" dirty="0"/>
              <a:t>가지의 특징을 표현하려 합니다</a:t>
            </a:r>
            <a:r>
              <a:rPr lang="en-US" altLang="ko-KR" sz="1013" dirty="0"/>
              <a:t>)</a:t>
            </a:r>
          </a:p>
          <a:p>
            <a:r>
              <a:rPr lang="ko-KR" altLang="en-US" sz="1013" dirty="0"/>
              <a:t>여기부터 위의 특징 각각의 설명입니다</a:t>
            </a:r>
            <a:r>
              <a:rPr lang="en-US" altLang="ko-KR" sz="1013" dirty="0"/>
              <a:t>.</a:t>
            </a:r>
          </a:p>
          <a:p>
            <a:endParaRPr lang="en-US" altLang="ko-KR" sz="1013" dirty="0"/>
          </a:p>
          <a:p>
            <a:r>
              <a:rPr lang="en-US" altLang="ko-KR" sz="1050" b="1" dirty="0"/>
              <a:t>1. Real-Time Conversion</a:t>
            </a:r>
          </a:p>
          <a:p>
            <a:r>
              <a:rPr lang="en-US" altLang="ko-KR" sz="1050" dirty="0"/>
              <a:t>Seamlessly convert your crypto into fiat at the moment of purchase. No need for manual exchanges transactions are instant, automatic, and come without conversion fees, can spend with confidence anytime, anywhere.</a:t>
            </a:r>
          </a:p>
          <a:p>
            <a:r>
              <a:rPr lang="en-US" altLang="ko-KR" sz="1050" b="1" dirty="0"/>
              <a:t>2. Low Fees</a:t>
            </a:r>
          </a:p>
          <a:p>
            <a:r>
              <a:rPr lang="en-US" altLang="ko-KR" sz="1050" dirty="0"/>
              <a:t>Enjoy peace of mind with a transparent fee structure. No hidden markups, no surprise charges — just fair and predictable costs every time use your card, whether at home or abroad.</a:t>
            </a:r>
          </a:p>
          <a:p>
            <a:r>
              <a:rPr lang="en-US" altLang="ko-KR" sz="1050" b="1" dirty="0"/>
              <a:t>Global Usage</a:t>
            </a:r>
            <a:br>
              <a:rPr lang="en-US" altLang="ko-KR" sz="1050" dirty="0"/>
            </a:br>
            <a:r>
              <a:rPr lang="en-US" altLang="ko-KR" sz="1050" dirty="0"/>
              <a:t>Use your </a:t>
            </a:r>
            <a:r>
              <a:rPr lang="en-US" altLang="ko-KR" sz="1050" dirty="0" err="1"/>
              <a:t>Unione</a:t>
            </a:r>
            <a:r>
              <a:rPr lang="en-US" altLang="ko-KR" sz="1050" dirty="0"/>
              <a:t> card seamlessly across the globe. From online shopping to in-store purchases and ATM withdrawals, it works anywhere Visa is accepted, turning your crypto into true borderless money.</a:t>
            </a:r>
          </a:p>
          <a:p>
            <a:r>
              <a:rPr lang="en-US" altLang="ko-KR" sz="1050" b="1" dirty="0"/>
              <a:t>Easy-to-Use App</a:t>
            </a:r>
            <a:br>
              <a:rPr lang="en-US" altLang="ko-KR" sz="1050" dirty="0"/>
            </a:br>
            <a:r>
              <a:rPr lang="en-US" altLang="ko-KR" sz="1050" dirty="0"/>
              <a:t>Control your entire financial experience from one intuitive app. Easily top up, monitor spending, manage your card, and explore features all from a clean dashboard available on both iOS and Android.</a:t>
            </a:r>
          </a:p>
        </p:txBody>
      </p:sp>
      <p:pic>
        <p:nvPicPr>
          <p:cNvPr id="10" name="그림 9">
            <a:extLst>
              <a:ext uri="{FF2B5EF4-FFF2-40B4-BE49-F238E27FC236}">
                <a16:creationId xmlns:a16="http://schemas.microsoft.com/office/drawing/2014/main" id="{6F9E0AD1-81A0-3A19-63AA-A7CFFBCBB5F3}"/>
              </a:ext>
            </a:extLst>
          </p:cNvPr>
          <p:cNvPicPr>
            <a:picLocks noChangeAspect="1"/>
          </p:cNvPicPr>
          <p:nvPr/>
        </p:nvPicPr>
        <p:blipFill>
          <a:blip r:embed="rId2"/>
          <a:stretch>
            <a:fillRect/>
          </a:stretch>
        </p:blipFill>
        <p:spPr>
          <a:xfrm>
            <a:off x="1416718" y="5667367"/>
            <a:ext cx="4085459" cy="2111394"/>
          </a:xfrm>
          <a:prstGeom prst="rect">
            <a:avLst/>
          </a:prstGeom>
        </p:spPr>
      </p:pic>
      <p:grpSp>
        <p:nvGrpSpPr>
          <p:cNvPr id="20" name="그룹 19">
            <a:extLst>
              <a:ext uri="{FF2B5EF4-FFF2-40B4-BE49-F238E27FC236}">
                <a16:creationId xmlns:a16="http://schemas.microsoft.com/office/drawing/2014/main" id="{1C8DCA04-3982-B14F-81FC-E016981E5C2A}"/>
              </a:ext>
            </a:extLst>
          </p:cNvPr>
          <p:cNvGrpSpPr/>
          <p:nvPr/>
        </p:nvGrpSpPr>
        <p:grpSpPr>
          <a:xfrm>
            <a:off x="1416718" y="3208497"/>
            <a:ext cx="4038600" cy="1913716"/>
            <a:chOff x="1990963" y="3955217"/>
            <a:chExt cx="4038600" cy="2117399"/>
          </a:xfrm>
        </p:grpSpPr>
        <p:pic>
          <p:nvPicPr>
            <p:cNvPr id="12" name="그림 11" descr="텍스트, 스크린샷, 폰트, 그래픽 디자인이(가) 표시된 사진&#10;&#10;AI 생성 콘텐츠는 정확하지 않을 수 있습니다.">
              <a:extLst>
                <a:ext uri="{FF2B5EF4-FFF2-40B4-BE49-F238E27FC236}">
                  <a16:creationId xmlns:a16="http://schemas.microsoft.com/office/drawing/2014/main" id="{37C2FAFE-4D27-6065-1E29-2C144955F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0963" y="3955217"/>
              <a:ext cx="4038600" cy="1427628"/>
            </a:xfrm>
            <a:prstGeom prst="rect">
              <a:avLst/>
            </a:prstGeom>
          </p:spPr>
        </p:pic>
        <p:pic>
          <p:nvPicPr>
            <p:cNvPr id="16" name="그림 15" descr="텍스트, 스크린샷, 폰트, 그래픽이(가) 표시된 사진&#10;&#10;AI 생성 콘텐츠는 정확하지 않을 수 있습니다.">
              <a:extLst>
                <a:ext uri="{FF2B5EF4-FFF2-40B4-BE49-F238E27FC236}">
                  <a16:creationId xmlns:a16="http://schemas.microsoft.com/office/drawing/2014/main" id="{B587332F-5B02-751B-FF5C-4BFA1CD63B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0963" y="4884905"/>
              <a:ext cx="4038600" cy="1187711"/>
            </a:xfrm>
            <a:prstGeom prst="rect">
              <a:avLst/>
            </a:prstGeom>
          </p:spPr>
        </p:pic>
      </p:grpSp>
      <p:pic>
        <p:nvPicPr>
          <p:cNvPr id="18" name="그림 17" descr="텍스트, 휴대 전화, 통신 장치, 스크린샷이(가) 표시된 사진&#10;&#10;AI 생성 콘텐츠는 정확하지 않을 수 있습니다.">
            <a:extLst>
              <a:ext uri="{FF2B5EF4-FFF2-40B4-BE49-F238E27FC236}">
                <a16:creationId xmlns:a16="http://schemas.microsoft.com/office/drawing/2014/main" id="{C4271249-793E-373D-ABD3-B756B09B7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4781" y="800174"/>
            <a:ext cx="4026484" cy="1859103"/>
          </a:xfrm>
          <a:prstGeom prst="rect">
            <a:avLst/>
          </a:prstGeom>
        </p:spPr>
      </p:pic>
      <p:pic>
        <p:nvPicPr>
          <p:cNvPr id="19" name="그림 18">
            <a:extLst>
              <a:ext uri="{FF2B5EF4-FFF2-40B4-BE49-F238E27FC236}">
                <a16:creationId xmlns:a16="http://schemas.microsoft.com/office/drawing/2014/main" id="{34C2AC64-5017-88DE-B0B5-AC3A8BE11816}"/>
              </a:ext>
            </a:extLst>
          </p:cNvPr>
          <p:cNvPicPr>
            <a:picLocks noChangeAspect="1"/>
          </p:cNvPicPr>
          <p:nvPr/>
        </p:nvPicPr>
        <p:blipFill>
          <a:blip r:embed="rId6"/>
          <a:stretch>
            <a:fillRect/>
          </a:stretch>
        </p:blipFill>
        <p:spPr>
          <a:xfrm>
            <a:off x="1136984" y="10973945"/>
            <a:ext cx="4584032" cy="1000772"/>
          </a:xfrm>
          <a:prstGeom prst="rect">
            <a:avLst/>
          </a:prstGeom>
        </p:spPr>
      </p:pic>
      <p:grpSp>
        <p:nvGrpSpPr>
          <p:cNvPr id="23" name="그룹 22">
            <a:extLst>
              <a:ext uri="{FF2B5EF4-FFF2-40B4-BE49-F238E27FC236}">
                <a16:creationId xmlns:a16="http://schemas.microsoft.com/office/drawing/2014/main" id="{C2DE1548-35C2-EF50-1C65-52DEECD247D4}"/>
              </a:ext>
            </a:extLst>
          </p:cNvPr>
          <p:cNvGrpSpPr/>
          <p:nvPr/>
        </p:nvGrpSpPr>
        <p:grpSpPr>
          <a:xfrm>
            <a:off x="1155031" y="477004"/>
            <a:ext cx="4565985" cy="11505446"/>
            <a:chOff x="1155031" y="477004"/>
            <a:chExt cx="4565985" cy="11505446"/>
          </a:xfrm>
        </p:grpSpPr>
        <p:sp>
          <p:nvSpPr>
            <p:cNvPr id="4" name="직사각형 3">
              <a:extLst>
                <a:ext uri="{FF2B5EF4-FFF2-40B4-BE49-F238E27FC236}">
                  <a16:creationId xmlns:a16="http://schemas.microsoft.com/office/drawing/2014/main" id="{C9021780-BFE8-87E5-8E4A-3DC4CFE19B92}"/>
                </a:ext>
              </a:extLst>
            </p:cNvPr>
            <p:cNvSpPr/>
            <p:nvPr/>
          </p:nvSpPr>
          <p:spPr>
            <a:xfrm>
              <a:off x="1155031" y="477004"/>
              <a:ext cx="4565985" cy="115054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pic>
          <p:nvPicPr>
            <p:cNvPr id="22" name="그림 21" descr="그래픽, 그래픽 디자인, 텍스트, 스크린샷이(가) 표시된 사진&#10;&#10;AI 생성 콘텐츠는 정확하지 않을 수 있습니다.">
              <a:extLst>
                <a:ext uri="{FF2B5EF4-FFF2-40B4-BE49-F238E27FC236}">
                  <a16:creationId xmlns:a16="http://schemas.microsoft.com/office/drawing/2014/main" id="{0A884101-2178-9EE3-5D47-BA862D3198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2803" y="1192317"/>
              <a:ext cx="2315137" cy="1460526"/>
            </a:xfrm>
            <a:prstGeom prst="rect">
              <a:avLst/>
            </a:prstGeom>
          </p:spPr>
        </p:pic>
      </p:grpSp>
      <p:sp>
        <p:nvSpPr>
          <p:cNvPr id="24" name="TextBox 23">
            <a:extLst>
              <a:ext uri="{FF2B5EF4-FFF2-40B4-BE49-F238E27FC236}">
                <a16:creationId xmlns:a16="http://schemas.microsoft.com/office/drawing/2014/main" id="{49F0C39D-39F4-7F47-8D6C-FA1B83128EFA}"/>
              </a:ext>
            </a:extLst>
          </p:cNvPr>
          <p:cNvSpPr txBox="1"/>
          <p:nvPr/>
        </p:nvSpPr>
        <p:spPr>
          <a:xfrm>
            <a:off x="1222709" y="2627350"/>
            <a:ext cx="4701339" cy="577081"/>
          </a:xfrm>
          <a:prstGeom prst="rect">
            <a:avLst/>
          </a:prstGeom>
          <a:noFill/>
        </p:spPr>
        <p:txBody>
          <a:bodyPr wrap="square" rtlCol="0" anchor="ctr">
            <a:spAutoFit/>
          </a:bodyPr>
          <a:lstStyle/>
          <a:p>
            <a:r>
              <a:rPr lang="ko-KR" altLang="en-US" sz="1050" dirty="0"/>
              <a:t>큰 문구 </a:t>
            </a:r>
            <a:r>
              <a:rPr lang="en-US" altLang="ko-KR" sz="1050" dirty="0"/>
              <a:t>: </a:t>
            </a:r>
            <a:r>
              <a:rPr lang="en-US" altLang="ko-KR" sz="1050" dirty="0" err="1"/>
              <a:t>Unione</a:t>
            </a:r>
            <a:r>
              <a:rPr lang="en-US" altLang="ko-KR" sz="1050" dirty="0"/>
              <a:t> Card opens the door to borderless payments </a:t>
            </a:r>
            <a:br>
              <a:rPr lang="en-US" altLang="ko-KR" sz="1050" dirty="0"/>
            </a:br>
            <a:r>
              <a:rPr lang="ko-KR" altLang="en-US" sz="1050" dirty="0"/>
              <a:t>아래 문구 </a:t>
            </a:r>
            <a:r>
              <a:rPr lang="en-US" altLang="ko-KR" sz="1050" dirty="0"/>
              <a:t>: Enjoy the convenience of using your USDT digital assets instantly, wherever and whenever around the world. (Get your Card </a:t>
            </a:r>
            <a:r>
              <a:rPr lang="ko-KR" altLang="en-US" sz="1050" dirty="0"/>
              <a:t>설치 버튼 추가</a:t>
            </a:r>
            <a:r>
              <a:rPr lang="en-US" altLang="ko-KR" sz="1050" dirty="0"/>
              <a:t>)</a:t>
            </a:r>
            <a:endParaRPr lang="ko-KR" altLang="en-US" sz="1013" dirty="0"/>
          </a:p>
        </p:txBody>
      </p:sp>
      <p:sp>
        <p:nvSpPr>
          <p:cNvPr id="25" name="TextBox 24">
            <a:extLst>
              <a:ext uri="{FF2B5EF4-FFF2-40B4-BE49-F238E27FC236}">
                <a16:creationId xmlns:a16="http://schemas.microsoft.com/office/drawing/2014/main" id="{1A3FFBFF-9164-7814-F522-F260359D5F04}"/>
              </a:ext>
            </a:extLst>
          </p:cNvPr>
          <p:cNvSpPr txBox="1"/>
          <p:nvPr/>
        </p:nvSpPr>
        <p:spPr>
          <a:xfrm>
            <a:off x="1222708" y="5090286"/>
            <a:ext cx="4701339" cy="577081"/>
          </a:xfrm>
          <a:prstGeom prst="rect">
            <a:avLst/>
          </a:prstGeom>
          <a:noFill/>
        </p:spPr>
        <p:txBody>
          <a:bodyPr wrap="square" rtlCol="0" anchor="ctr">
            <a:spAutoFit/>
          </a:bodyPr>
          <a:lstStyle/>
          <a:p>
            <a:r>
              <a:rPr lang="en-US" altLang="ko-KR" sz="1050" dirty="0" err="1"/>
              <a:t>Unione</a:t>
            </a:r>
            <a:r>
              <a:rPr lang="en-US" altLang="ko-KR" sz="1050" dirty="0"/>
              <a:t> Card is designed for your everyday life — simple, limitless, and effortless. Spend your assets wherever you go, anytime you need.</a:t>
            </a:r>
            <a:br>
              <a:rPr lang="en-US" altLang="ko-KR" sz="1050" dirty="0"/>
            </a:br>
            <a:r>
              <a:rPr lang="ko-KR" altLang="en-US" sz="1050" dirty="0"/>
              <a:t>아래 </a:t>
            </a:r>
            <a:r>
              <a:rPr lang="en-US" altLang="ko-KR" sz="1050" dirty="0"/>
              <a:t>4</a:t>
            </a:r>
            <a:r>
              <a:rPr lang="ko-KR" altLang="en-US" sz="1050" dirty="0"/>
              <a:t>가지 부분은 다른 이미지로 똑같이 표현하도록 하겠습니다</a:t>
            </a:r>
            <a:r>
              <a:rPr lang="en-US" altLang="ko-KR" sz="1050" dirty="0"/>
              <a:t>.</a:t>
            </a:r>
            <a:endParaRPr lang="ko-KR" altLang="en-US" sz="1013" dirty="0"/>
          </a:p>
        </p:txBody>
      </p:sp>
    </p:spTree>
    <p:extLst>
      <p:ext uri="{BB962C8B-B14F-4D97-AF65-F5344CB8AC3E}">
        <p14:creationId xmlns:p14="http://schemas.microsoft.com/office/powerpoint/2010/main" val="3569345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D92758-DD76-9E91-9D4D-B93A8C81705E}"/>
              </a:ext>
            </a:extLst>
          </p:cNvPr>
          <p:cNvSpPr txBox="1"/>
          <p:nvPr/>
        </p:nvSpPr>
        <p:spPr>
          <a:xfrm>
            <a:off x="0" y="0"/>
            <a:ext cx="1657852" cy="338554"/>
          </a:xfrm>
          <a:prstGeom prst="rect">
            <a:avLst/>
          </a:prstGeom>
          <a:noFill/>
        </p:spPr>
        <p:txBody>
          <a:bodyPr wrap="square" rtlCol="0" anchor="ctr">
            <a:spAutoFit/>
          </a:bodyPr>
          <a:lstStyle/>
          <a:p>
            <a:r>
              <a:rPr lang="en-US" altLang="ko-KR" sz="1600" dirty="0"/>
              <a:t>Reward </a:t>
            </a:r>
            <a:r>
              <a:rPr lang="ko-KR" altLang="en-US" sz="1400" dirty="0"/>
              <a:t>화면</a:t>
            </a:r>
            <a:endParaRPr lang="ko-KR" altLang="en-US" sz="1600" dirty="0"/>
          </a:p>
        </p:txBody>
      </p:sp>
      <p:sp>
        <p:nvSpPr>
          <p:cNvPr id="5" name="직사각형 4">
            <a:extLst>
              <a:ext uri="{FF2B5EF4-FFF2-40B4-BE49-F238E27FC236}">
                <a16:creationId xmlns:a16="http://schemas.microsoft.com/office/drawing/2014/main" id="{9A4A117B-295C-33BA-450C-B62B8C7F15F2}"/>
              </a:ext>
            </a:extLst>
          </p:cNvPr>
          <p:cNvSpPr/>
          <p:nvPr/>
        </p:nvSpPr>
        <p:spPr>
          <a:xfrm>
            <a:off x="1155031" y="477004"/>
            <a:ext cx="4565985" cy="115054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6" name="TextBox 5">
            <a:extLst>
              <a:ext uri="{FF2B5EF4-FFF2-40B4-BE49-F238E27FC236}">
                <a16:creationId xmlns:a16="http://schemas.microsoft.com/office/drawing/2014/main" id="{F37829A4-1F20-DEB4-D836-2691AB82870C}"/>
              </a:ext>
            </a:extLst>
          </p:cNvPr>
          <p:cNvSpPr txBox="1"/>
          <p:nvPr/>
        </p:nvSpPr>
        <p:spPr>
          <a:xfrm>
            <a:off x="1416719" y="497280"/>
            <a:ext cx="3961397" cy="248209"/>
          </a:xfrm>
          <a:prstGeom prst="rect">
            <a:avLst/>
          </a:prstGeom>
          <a:noFill/>
        </p:spPr>
        <p:txBody>
          <a:bodyPr wrap="square" rtlCol="0" anchor="ctr">
            <a:spAutoFit/>
          </a:bodyPr>
          <a:lstStyle/>
          <a:p>
            <a:r>
              <a:rPr lang="en-US" altLang="ko-KR" sz="1013" dirty="0"/>
              <a:t>UNIONE</a:t>
            </a:r>
            <a:r>
              <a:rPr lang="ko-KR" altLang="en-US" sz="1013" dirty="0"/>
              <a:t>                      </a:t>
            </a:r>
            <a:r>
              <a:rPr lang="en-US" altLang="ko-KR" sz="1013" dirty="0"/>
              <a:t>Card                Platform</a:t>
            </a:r>
            <a:r>
              <a:rPr lang="ko-KR" altLang="en-US" sz="1013" dirty="0"/>
              <a:t>▽              </a:t>
            </a:r>
            <a:r>
              <a:rPr lang="en-US" altLang="ko-KR" sz="1013" dirty="0"/>
              <a:t>Company</a:t>
            </a:r>
            <a:endParaRPr lang="ko-KR" altLang="en-US" sz="1013" dirty="0"/>
          </a:p>
        </p:txBody>
      </p:sp>
      <p:pic>
        <p:nvPicPr>
          <p:cNvPr id="7" name="그림 6">
            <a:extLst>
              <a:ext uri="{FF2B5EF4-FFF2-40B4-BE49-F238E27FC236}">
                <a16:creationId xmlns:a16="http://schemas.microsoft.com/office/drawing/2014/main" id="{136E889C-467F-7D75-979E-A3A11306E95F}"/>
              </a:ext>
            </a:extLst>
          </p:cNvPr>
          <p:cNvPicPr>
            <a:picLocks noChangeAspect="1"/>
          </p:cNvPicPr>
          <p:nvPr/>
        </p:nvPicPr>
        <p:blipFill>
          <a:blip r:embed="rId2"/>
          <a:stretch>
            <a:fillRect/>
          </a:stretch>
        </p:blipFill>
        <p:spPr>
          <a:xfrm>
            <a:off x="1136984" y="10973945"/>
            <a:ext cx="4584032" cy="1000772"/>
          </a:xfrm>
          <a:prstGeom prst="rect">
            <a:avLst/>
          </a:prstGeom>
        </p:spPr>
      </p:pic>
      <p:sp>
        <p:nvSpPr>
          <p:cNvPr id="8" name="TextBox 7">
            <a:extLst>
              <a:ext uri="{FF2B5EF4-FFF2-40B4-BE49-F238E27FC236}">
                <a16:creationId xmlns:a16="http://schemas.microsoft.com/office/drawing/2014/main" id="{6DFE2ECC-86FD-D814-A645-7CB80F68BF63}"/>
              </a:ext>
            </a:extLst>
          </p:cNvPr>
          <p:cNvSpPr txBox="1"/>
          <p:nvPr/>
        </p:nvSpPr>
        <p:spPr>
          <a:xfrm>
            <a:off x="1155031" y="4601536"/>
            <a:ext cx="4537410" cy="415498"/>
          </a:xfrm>
          <a:prstGeom prst="rect">
            <a:avLst/>
          </a:prstGeom>
          <a:noFill/>
        </p:spPr>
        <p:txBody>
          <a:bodyPr wrap="square" rtlCol="0" anchor="ctr">
            <a:spAutoFit/>
          </a:bodyPr>
          <a:lstStyle/>
          <a:p>
            <a:r>
              <a:rPr lang="en-US" altLang="ko-KR" sz="1050" dirty="0"/>
              <a:t>Boost your mining speed with UNIONE network, and maximize your earnings by unlocking tiered rewards through friend invitations.</a:t>
            </a:r>
            <a:endParaRPr lang="en-US" altLang="ko-KR" sz="1050" b="1" i="1" dirty="0"/>
          </a:p>
        </p:txBody>
      </p:sp>
      <p:pic>
        <p:nvPicPr>
          <p:cNvPr id="10" name="그림 9" descr="텍스트, 전자제품, 스크린샷, 멀티미디어이(가) 표시된 사진&#10;&#10;AI 생성 콘텐츠는 정확하지 않을 수 있습니다.">
            <a:extLst>
              <a:ext uri="{FF2B5EF4-FFF2-40B4-BE49-F238E27FC236}">
                <a16:creationId xmlns:a16="http://schemas.microsoft.com/office/drawing/2014/main" id="{6F75D17C-62C4-8426-5762-394BC7494E49}"/>
              </a:ext>
            </a:extLst>
          </p:cNvPr>
          <p:cNvPicPr>
            <a:picLocks noChangeAspect="1"/>
          </p:cNvPicPr>
          <p:nvPr/>
        </p:nvPicPr>
        <p:blipFill>
          <a:blip r:embed="rId3">
            <a:extLst>
              <a:ext uri="{28A0092B-C50C-407E-A947-70E740481C1C}">
                <a14:useLocalDpi xmlns:a14="http://schemas.microsoft.com/office/drawing/2010/main" val="0"/>
              </a:ext>
            </a:extLst>
          </a:blip>
          <a:srcRect t="5519" r="-264" b="16533"/>
          <a:stretch>
            <a:fillRect/>
          </a:stretch>
        </p:blipFill>
        <p:spPr>
          <a:xfrm>
            <a:off x="3562349" y="867641"/>
            <a:ext cx="2028825" cy="3716637"/>
          </a:xfrm>
          <a:prstGeom prst="rect">
            <a:avLst/>
          </a:prstGeom>
        </p:spPr>
      </p:pic>
    </p:spTree>
    <p:extLst>
      <p:ext uri="{BB962C8B-B14F-4D97-AF65-F5344CB8AC3E}">
        <p14:creationId xmlns:p14="http://schemas.microsoft.com/office/powerpoint/2010/main" val="195329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630EAC1-13D2-6734-360B-624C271622FF}"/>
              </a:ext>
            </a:extLst>
          </p:cNvPr>
          <p:cNvSpPr txBox="1"/>
          <p:nvPr/>
        </p:nvSpPr>
        <p:spPr>
          <a:xfrm>
            <a:off x="0" y="0"/>
            <a:ext cx="1657852" cy="338554"/>
          </a:xfrm>
          <a:prstGeom prst="rect">
            <a:avLst/>
          </a:prstGeom>
          <a:noFill/>
        </p:spPr>
        <p:txBody>
          <a:bodyPr wrap="square" rtlCol="0" anchor="ctr">
            <a:spAutoFit/>
          </a:bodyPr>
          <a:lstStyle/>
          <a:p>
            <a:r>
              <a:rPr lang="en-US" altLang="ko-KR" sz="1600" dirty="0"/>
              <a:t>Wallet </a:t>
            </a:r>
            <a:r>
              <a:rPr lang="ko-KR" altLang="en-US" sz="1400" dirty="0"/>
              <a:t>화면</a:t>
            </a:r>
            <a:endParaRPr lang="ko-KR" altLang="en-US" sz="1600" dirty="0"/>
          </a:p>
        </p:txBody>
      </p:sp>
      <p:grpSp>
        <p:nvGrpSpPr>
          <p:cNvPr id="23" name="그룹 22">
            <a:extLst>
              <a:ext uri="{FF2B5EF4-FFF2-40B4-BE49-F238E27FC236}">
                <a16:creationId xmlns:a16="http://schemas.microsoft.com/office/drawing/2014/main" id="{0125E52B-5F6E-2643-86D3-C02A1FD3C7D2}"/>
              </a:ext>
            </a:extLst>
          </p:cNvPr>
          <p:cNvGrpSpPr/>
          <p:nvPr/>
        </p:nvGrpSpPr>
        <p:grpSpPr>
          <a:xfrm>
            <a:off x="1105402" y="477004"/>
            <a:ext cx="4750968" cy="11505446"/>
            <a:chOff x="1105402" y="477004"/>
            <a:chExt cx="4750968" cy="11505446"/>
          </a:xfrm>
        </p:grpSpPr>
        <p:pic>
          <p:nvPicPr>
            <p:cNvPr id="13" name="그림 12">
              <a:extLst>
                <a:ext uri="{FF2B5EF4-FFF2-40B4-BE49-F238E27FC236}">
                  <a16:creationId xmlns:a16="http://schemas.microsoft.com/office/drawing/2014/main" id="{5E65E1CE-9EE7-A16A-511F-868CF0FB73B1}"/>
                </a:ext>
              </a:extLst>
            </p:cNvPr>
            <p:cNvPicPr>
              <a:picLocks noChangeAspect="1"/>
            </p:cNvPicPr>
            <p:nvPr/>
          </p:nvPicPr>
          <p:blipFill>
            <a:blip r:embed="rId2"/>
            <a:stretch>
              <a:fillRect/>
            </a:stretch>
          </p:blipFill>
          <p:spPr>
            <a:xfrm>
              <a:off x="1348038" y="3396228"/>
              <a:ext cx="4224087" cy="2699772"/>
            </a:xfrm>
            <a:prstGeom prst="rect">
              <a:avLst/>
            </a:prstGeom>
          </p:spPr>
        </p:pic>
        <p:sp>
          <p:nvSpPr>
            <p:cNvPr id="16" name="TextBox 15">
              <a:extLst>
                <a:ext uri="{FF2B5EF4-FFF2-40B4-BE49-F238E27FC236}">
                  <a16:creationId xmlns:a16="http://schemas.microsoft.com/office/drawing/2014/main" id="{F42BA479-E461-3EC9-7C69-41A46C3B36E7}"/>
                </a:ext>
              </a:extLst>
            </p:cNvPr>
            <p:cNvSpPr txBox="1"/>
            <p:nvPr/>
          </p:nvSpPr>
          <p:spPr>
            <a:xfrm>
              <a:off x="1416718" y="5894755"/>
              <a:ext cx="3869658" cy="1027589"/>
            </a:xfrm>
            <a:prstGeom prst="rect">
              <a:avLst/>
            </a:prstGeom>
            <a:noFill/>
          </p:spPr>
          <p:txBody>
            <a:bodyPr wrap="square" rtlCol="0" anchor="ctr">
              <a:spAutoFit/>
            </a:bodyPr>
            <a:lstStyle/>
            <a:p>
              <a:r>
                <a:rPr lang="en-US" altLang="ko-KR" sz="1013" dirty="0"/>
                <a:t>1.Custodian Protection</a:t>
              </a:r>
            </a:p>
            <a:p>
              <a:r>
                <a:rPr lang="en-US" altLang="ko-KR" sz="1013" dirty="0"/>
                <a:t>-Your assets, secured with trusted custodial solutions.</a:t>
              </a:r>
            </a:p>
            <a:p>
              <a:r>
                <a:rPr lang="en-US" altLang="ko-KR" sz="1013" dirty="0"/>
                <a:t>2.Wallet Security</a:t>
              </a:r>
            </a:p>
            <a:p>
              <a:r>
                <a:rPr lang="en-US" altLang="ko-KR" sz="1013" dirty="0"/>
                <a:t>-Enhanced safety with separate hot and cold wallets.</a:t>
              </a:r>
              <a:br>
                <a:rPr lang="en-US" altLang="ko-KR" sz="1013" dirty="0"/>
              </a:br>
              <a:r>
                <a:rPr lang="ko-KR" altLang="en-US" sz="1013" dirty="0"/>
                <a:t>이미지에 </a:t>
              </a:r>
              <a:r>
                <a:rPr lang="en-US" altLang="ko-KR" sz="1013" dirty="0" err="1"/>
                <a:t>Tevau</a:t>
              </a:r>
              <a:r>
                <a:rPr lang="ko-KR" altLang="en-US" sz="1013" dirty="0"/>
                <a:t>사 로고가 있는데 보라색으로 회사 로고와 사명으로 변경을 했으면 합니다</a:t>
              </a:r>
              <a:r>
                <a:rPr lang="en-US" altLang="ko-KR" sz="1013" dirty="0"/>
                <a:t>.</a:t>
              </a:r>
              <a:endParaRPr lang="ko-KR" altLang="en-US" sz="1013" dirty="0"/>
            </a:p>
          </p:txBody>
        </p:sp>
        <p:grpSp>
          <p:nvGrpSpPr>
            <p:cNvPr id="22" name="그룹 21">
              <a:extLst>
                <a:ext uri="{FF2B5EF4-FFF2-40B4-BE49-F238E27FC236}">
                  <a16:creationId xmlns:a16="http://schemas.microsoft.com/office/drawing/2014/main" id="{9349E1AD-B418-9AC1-62DA-6DC97C207D99}"/>
                </a:ext>
              </a:extLst>
            </p:cNvPr>
            <p:cNvGrpSpPr/>
            <p:nvPr/>
          </p:nvGrpSpPr>
          <p:grpSpPr>
            <a:xfrm>
              <a:off x="1105402" y="477004"/>
              <a:ext cx="4750968" cy="11505446"/>
              <a:chOff x="1105402" y="477004"/>
              <a:chExt cx="4750968" cy="11505446"/>
            </a:xfrm>
          </p:grpSpPr>
          <p:grpSp>
            <p:nvGrpSpPr>
              <p:cNvPr id="21" name="그룹 20">
                <a:extLst>
                  <a:ext uri="{FF2B5EF4-FFF2-40B4-BE49-F238E27FC236}">
                    <a16:creationId xmlns:a16="http://schemas.microsoft.com/office/drawing/2014/main" id="{D575FC82-488D-6C9C-D3E8-2BBE9265DAC2}"/>
                  </a:ext>
                </a:extLst>
              </p:cNvPr>
              <p:cNvGrpSpPr/>
              <p:nvPr/>
            </p:nvGrpSpPr>
            <p:grpSpPr>
              <a:xfrm>
                <a:off x="1105402" y="477004"/>
                <a:ext cx="4701339" cy="11505446"/>
                <a:chOff x="1105402" y="477004"/>
                <a:chExt cx="4701339" cy="11505446"/>
              </a:xfrm>
            </p:grpSpPr>
            <p:grpSp>
              <p:nvGrpSpPr>
                <p:cNvPr id="11" name="그룹 10">
                  <a:extLst>
                    <a:ext uri="{FF2B5EF4-FFF2-40B4-BE49-F238E27FC236}">
                      <a16:creationId xmlns:a16="http://schemas.microsoft.com/office/drawing/2014/main" id="{D2D6773E-C874-9F8E-2341-676EFED84644}"/>
                    </a:ext>
                  </a:extLst>
                </p:cNvPr>
                <p:cNvGrpSpPr/>
                <p:nvPr/>
              </p:nvGrpSpPr>
              <p:grpSpPr>
                <a:xfrm>
                  <a:off x="1105402" y="477004"/>
                  <a:ext cx="4701339" cy="11505446"/>
                  <a:chOff x="1105402" y="600829"/>
                  <a:chExt cx="4701339" cy="11505446"/>
                </a:xfrm>
              </p:grpSpPr>
              <p:sp>
                <p:nvSpPr>
                  <p:cNvPr id="4" name="직사각형 3">
                    <a:extLst>
                      <a:ext uri="{FF2B5EF4-FFF2-40B4-BE49-F238E27FC236}">
                        <a16:creationId xmlns:a16="http://schemas.microsoft.com/office/drawing/2014/main" id="{1B2BE88D-7910-773F-3450-CF3AD7BF15F5}"/>
                      </a:ext>
                    </a:extLst>
                  </p:cNvPr>
                  <p:cNvSpPr/>
                  <p:nvPr/>
                </p:nvSpPr>
                <p:spPr>
                  <a:xfrm>
                    <a:off x="1155031" y="600829"/>
                    <a:ext cx="4565985" cy="115054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5" name="TextBox 4">
                    <a:extLst>
                      <a:ext uri="{FF2B5EF4-FFF2-40B4-BE49-F238E27FC236}">
                        <a16:creationId xmlns:a16="http://schemas.microsoft.com/office/drawing/2014/main" id="{E9052965-186D-B692-E8AB-0F0581EDFE22}"/>
                      </a:ext>
                    </a:extLst>
                  </p:cNvPr>
                  <p:cNvSpPr txBox="1"/>
                  <p:nvPr/>
                </p:nvSpPr>
                <p:spPr>
                  <a:xfrm>
                    <a:off x="1416719" y="621105"/>
                    <a:ext cx="3961397" cy="248209"/>
                  </a:xfrm>
                  <a:prstGeom prst="rect">
                    <a:avLst/>
                  </a:prstGeom>
                  <a:noFill/>
                </p:spPr>
                <p:txBody>
                  <a:bodyPr wrap="square" rtlCol="0" anchor="ctr">
                    <a:spAutoFit/>
                  </a:bodyPr>
                  <a:lstStyle/>
                  <a:p>
                    <a:r>
                      <a:rPr lang="en-US" altLang="ko-KR" sz="1013" dirty="0"/>
                      <a:t>UNIONE</a:t>
                    </a:r>
                    <a:r>
                      <a:rPr lang="ko-KR" altLang="en-US" sz="1013" dirty="0"/>
                      <a:t>                      </a:t>
                    </a:r>
                    <a:r>
                      <a:rPr lang="en-US" altLang="ko-KR" sz="1013" dirty="0"/>
                      <a:t>Card                Platform</a:t>
                    </a:r>
                    <a:r>
                      <a:rPr lang="ko-KR" altLang="en-US" sz="1013" dirty="0"/>
                      <a:t>▽              </a:t>
                    </a:r>
                    <a:r>
                      <a:rPr lang="en-US" altLang="ko-KR" sz="1013" dirty="0"/>
                      <a:t>Company</a:t>
                    </a:r>
                    <a:endParaRPr lang="ko-KR" altLang="en-US" sz="1013" dirty="0"/>
                  </a:p>
                </p:txBody>
              </p:sp>
              <p:pic>
                <p:nvPicPr>
                  <p:cNvPr id="7" name="그림 6" descr="텍스트, 스크린샷, 휴대 전화, 정보기기이(가) 표시된 사진&#10;&#10;AI 생성 콘텐츠는 정확하지 않을 수 있습니다.">
                    <a:extLst>
                      <a:ext uri="{FF2B5EF4-FFF2-40B4-BE49-F238E27FC236}">
                        <a16:creationId xmlns:a16="http://schemas.microsoft.com/office/drawing/2014/main" id="{4727CF64-739D-101A-63C9-CF7EFE6C7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039" y="889591"/>
                    <a:ext cx="4224086" cy="1929809"/>
                  </a:xfrm>
                  <a:prstGeom prst="rect">
                    <a:avLst/>
                  </a:prstGeom>
                </p:spPr>
              </p:pic>
              <p:sp>
                <p:nvSpPr>
                  <p:cNvPr id="8" name="TextBox 7">
                    <a:extLst>
                      <a:ext uri="{FF2B5EF4-FFF2-40B4-BE49-F238E27FC236}">
                        <a16:creationId xmlns:a16="http://schemas.microsoft.com/office/drawing/2014/main" id="{C9723667-3099-3E35-4535-8C5C0F3393E2}"/>
                      </a:ext>
                    </a:extLst>
                  </p:cNvPr>
                  <p:cNvSpPr txBox="1"/>
                  <p:nvPr/>
                </p:nvSpPr>
                <p:spPr>
                  <a:xfrm>
                    <a:off x="1105402" y="2547078"/>
                    <a:ext cx="4701339" cy="871713"/>
                  </a:xfrm>
                  <a:prstGeom prst="rect">
                    <a:avLst/>
                  </a:prstGeom>
                  <a:noFill/>
                </p:spPr>
                <p:txBody>
                  <a:bodyPr wrap="square" rtlCol="0" anchor="ctr">
                    <a:spAutoFit/>
                  </a:bodyPr>
                  <a:lstStyle/>
                  <a:p>
                    <a:r>
                      <a:rPr lang="en-US" altLang="ko-KR" sz="1013" dirty="0"/>
                      <a:t>Wallet </a:t>
                    </a:r>
                    <a:r>
                      <a:rPr lang="ko-KR" altLang="en-US" sz="1013" dirty="0"/>
                      <a:t>메뉴</a:t>
                    </a:r>
                  </a:p>
                  <a:p>
                    <a:r>
                      <a:rPr lang="ko-KR" altLang="en-US" sz="1013" dirty="0"/>
                      <a:t>상단 내용 </a:t>
                    </a:r>
                    <a:r>
                      <a:rPr lang="en-US" altLang="ko-KR" sz="1013" dirty="0"/>
                      <a:t>: All Your Digital Assets, Your Smart Wallet</a:t>
                    </a:r>
                  </a:p>
                  <a:p>
                    <a:r>
                      <a:rPr lang="ko-KR" altLang="en-US" sz="1013" dirty="0"/>
                      <a:t>아래 내용 </a:t>
                    </a:r>
                    <a:r>
                      <a:rPr lang="en-US" altLang="ko-KR" sz="1013" dirty="0"/>
                      <a:t>: Manage your assets with ease, protected by industry-leading security.</a:t>
                    </a:r>
                  </a:p>
                  <a:p>
                    <a:r>
                      <a:rPr lang="ko-KR" altLang="en-US" sz="1013" dirty="0"/>
                      <a:t>위의 내용처럼 </a:t>
                    </a:r>
                    <a:r>
                      <a:rPr lang="en-US" altLang="ko-KR" sz="1013" dirty="0"/>
                      <a:t>App </a:t>
                    </a:r>
                    <a:r>
                      <a:rPr lang="ko-KR" altLang="en-US" sz="1013" dirty="0"/>
                      <a:t>설치버튼 </a:t>
                    </a:r>
                    <a:r>
                      <a:rPr lang="en-US" altLang="ko-KR" sz="1013" dirty="0"/>
                      <a:t>(</a:t>
                    </a:r>
                    <a:r>
                      <a:rPr lang="ko-KR" altLang="en-US" sz="1013" dirty="0"/>
                      <a:t>우측의 이미지는 두번째 </a:t>
                    </a:r>
                    <a:r>
                      <a:rPr lang="en-US" altLang="ko-KR" sz="1013" dirty="0" err="1"/>
                      <a:t>Tevau</a:t>
                    </a:r>
                    <a:r>
                      <a:rPr lang="ko-KR" altLang="en-US" sz="1013" dirty="0"/>
                      <a:t>를 제외하고 </a:t>
                    </a:r>
                    <a:r>
                      <a:rPr lang="ko-KR" altLang="en-US" sz="1013" dirty="0" err="1"/>
                      <a:t>올려주시면</a:t>
                    </a:r>
                    <a:r>
                      <a:rPr lang="ko-KR" altLang="en-US" sz="1013" dirty="0"/>
                      <a:t> 될 듯 합니다</a:t>
                    </a:r>
                    <a:r>
                      <a:rPr lang="en-US" altLang="ko-KR" sz="1013" dirty="0"/>
                      <a:t>)</a:t>
                    </a:r>
                    <a:endParaRPr lang="ko-KR" altLang="en-US" sz="1013" dirty="0"/>
                  </a:p>
                </p:txBody>
              </p:sp>
              <p:sp>
                <p:nvSpPr>
                  <p:cNvPr id="9" name="직사각형 8">
                    <a:extLst>
                      <a:ext uri="{FF2B5EF4-FFF2-40B4-BE49-F238E27FC236}">
                        <a16:creationId xmlns:a16="http://schemas.microsoft.com/office/drawing/2014/main" id="{0B6232DA-9658-2FD0-DF72-9FC829D81A14}"/>
                      </a:ext>
                    </a:extLst>
                  </p:cNvPr>
                  <p:cNvSpPr/>
                  <p:nvPr/>
                </p:nvSpPr>
                <p:spPr>
                  <a:xfrm>
                    <a:off x="1416718" y="1057275"/>
                    <a:ext cx="2012282" cy="14382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pic>
              <p:nvPicPr>
                <p:cNvPr id="17" name="그림 16">
                  <a:extLst>
                    <a:ext uri="{FF2B5EF4-FFF2-40B4-BE49-F238E27FC236}">
                      <a16:creationId xmlns:a16="http://schemas.microsoft.com/office/drawing/2014/main" id="{72387A5A-B996-459E-EDCB-06F476B1A5F7}"/>
                    </a:ext>
                  </a:extLst>
                </p:cNvPr>
                <p:cNvPicPr>
                  <a:picLocks noChangeAspect="1"/>
                </p:cNvPicPr>
                <p:nvPr/>
              </p:nvPicPr>
              <p:blipFill>
                <a:blip r:embed="rId4"/>
                <a:stretch>
                  <a:fillRect/>
                </a:stretch>
              </p:blipFill>
              <p:spPr>
                <a:xfrm>
                  <a:off x="1136984" y="10973945"/>
                  <a:ext cx="4584032" cy="1000772"/>
                </a:xfrm>
                <a:prstGeom prst="rect">
                  <a:avLst/>
                </a:prstGeom>
              </p:spPr>
            </p:pic>
            <p:pic>
              <p:nvPicPr>
                <p:cNvPr id="19" name="그림 18">
                  <a:extLst>
                    <a:ext uri="{FF2B5EF4-FFF2-40B4-BE49-F238E27FC236}">
                      <a16:creationId xmlns:a16="http://schemas.microsoft.com/office/drawing/2014/main" id="{77624749-2879-1727-7138-15D177C4A2F0}"/>
                    </a:ext>
                  </a:extLst>
                </p:cNvPr>
                <p:cNvPicPr>
                  <a:picLocks noChangeAspect="1"/>
                </p:cNvPicPr>
                <p:nvPr/>
              </p:nvPicPr>
              <p:blipFill>
                <a:blip r:embed="rId5"/>
                <a:stretch>
                  <a:fillRect/>
                </a:stretch>
              </p:blipFill>
              <p:spPr>
                <a:xfrm>
                  <a:off x="1348038" y="7060794"/>
                  <a:ext cx="4224087" cy="2430823"/>
                </a:xfrm>
                <a:prstGeom prst="rect">
                  <a:avLst/>
                </a:prstGeom>
              </p:spPr>
            </p:pic>
          </p:grpSp>
          <p:sp>
            <p:nvSpPr>
              <p:cNvPr id="20" name="TextBox 19">
                <a:extLst>
                  <a:ext uri="{FF2B5EF4-FFF2-40B4-BE49-F238E27FC236}">
                    <a16:creationId xmlns:a16="http://schemas.microsoft.com/office/drawing/2014/main" id="{7BC10F88-72FC-286E-CE8C-E5069B657BBC}"/>
                  </a:ext>
                </a:extLst>
              </p:cNvPr>
              <p:cNvSpPr txBox="1"/>
              <p:nvPr/>
            </p:nvSpPr>
            <p:spPr>
              <a:xfrm>
                <a:off x="1155031" y="9570317"/>
                <a:ext cx="4701339" cy="738664"/>
              </a:xfrm>
              <a:prstGeom prst="rect">
                <a:avLst/>
              </a:prstGeom>
              <a:noFill/>
            </p:spPr>
            <p:txBody>
              <a:bodyPr wrap="square" rtlCol="0" anchor="ctr">
                <a:spAutoFit/>
              </a:bodyPr>
              <a:lstStyle/>
              <a:p>
                <a:r>
                  <a:rPr lang="ko-KR" altLang="en-US" sz="1050" dirty="0"/>
                  <a:t>위 문구 </a:t>
                </a:r>
                <a:r>
                  <a:rPr lang="en-US" altLang="ko-KR" sz="1050" dirty="0"/>
                  <a:t>: Protect your value with next-gen wallets</a:t>
                </a:r>
                <a:br>
                  <a:rPr lang="en-US" altLang="ko-KR" sz="1050" dirty="0"/>
                </a:br>
                <a:r>
                  <a:rPr lang="ko-KR" altLang="en-US" sz="1050" dirty="0"/>
                  <a:t>아래 </a:t>
                </a:r>
                <a:r>
                  <a:rPr lang="en-US" altLang="ko-KR" sz="1050" dirty="0"/>
                  <a:t>: </a:t>
                </a:r>
                <a:r>
                  <a:rPr lang="en-US" altLang="ko-KR" sz="1050" dirty="0" err="1"/>
                  <a:t>Unione</a:t>
                </a:r>
                <a:r>
                  <a:rPr lang="en-US" altLang="ko-KR" sz="1050" dirty="0"/>
                  <a:t> wallets integrate seamlessly with your platform, enabling card functionality, holding balances within the ecosystem, and offering compliant U.S. dollar accounts with optional earning potential.</a:t>
                </a:r>
                <a:endParaRPr lang="ko-KR" altLang="en-US" sz="1013" dirty="0"/>
              </a:p>
            </p:txBody>
          </p:sp>
        </p:grpSp>
      </p:grpSp>
      <p:sp>
        <p:nvSpPr>
          <p:cNvPr id="24" name="직사각형 23">
            <a:extLst>
              <a:ext uri="{FF2B5EF4-FFF2-40B4-BE49-F238E27FC236}">
                <a16:creationId xmlns:a16="http://schemas.microsoft.com/office/drawing/2014/main" id="{353AAFBE-BCC7-1275-3C95-14F59CEE1485}"/>
              </a:ext>
            </a:extLst>
          </p:cNvPr>
          <p:cNvSpPr/>
          <p:nvPr/>
        </p:nvSpPr>
        <p:spPr>
          <a:xfrm>
            <a:off x="2485273" y="4942929"/>
            <a:ext cx="2420102" cy="94230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직사각형 24">
            <a:extLst>
              <a:ext uri="{FF2B5EF4-FFF2-40B4-BE49-F238E27FC236}">
                <a16:creationId xmlns:a16="http://schemas.microsoft.com/office/drawing/2014/main" id="{2E10A9A5-1E62-1FCF-F337-F8845ED5C0E2}"/>
              </a:ext>
            </a:extLst>
          </p:cNvPr>
          <p:cNvSpPr/>
          <p:nvPr/>
        </p:nvSpPr>
        <p:spPr>
          <a:xfrm>
            <a:off x="1285875" y="7020840"/>
            <a:ext cx="2420102" cy="7386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EFBFBB1E-1394-F325-F3EF-E3DCDA6602CC}"/>
              </a:ext>
            </a:extLst>
          </p:cNvPr>
          <p:cNvSpPr/>
          <p:nvPr/>
        </p:nvSpPr>
        <p:spPr>
          <a:xfrm>
            <a:off x="3456071" y="7799458"/>
            <a:ext cx="1268329" cy="50634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46594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C48D1E-B928-F72D-2B2A-9250DE58EF51}"/>
              </a:ext>
            </a:extLst>
          </p:cNvPr>
          <p:cNvSpPr txBox="1"/>
          <p:nvPr/>
        </p:nvSpPr>
        <p:spPr>
          <a:xfrm>
            <a:off x="0" y="0"/>
            <a:ext cx="1657852" cy="338554"/>
          </a:xfrm>
          <a:prstGeom prst="rect">
            <a:avLst/>
          </a:prstGeom>
          <a:noFill/>
        </p:spPr>
        <p:txBody>
          <a:bodyPr wrap="square" rtlCol="0" anchor="ctr">
            <a:spAutoFit/>
          </a:bodyPr>
          <a:lstStyle/>
          <a:p>
            <a:r>
              <a:rPr lang="en-US" altLang="ko-KR" sz="1600" dirty="0"/>
              <a:t>Earn </a:t>
            </a:r>
            <a:r>
              <a:rPr lang="ko-KR" altLang="en-US" sz="1400" dirty="0"/>
              <a:t>화면</a:t>
            </a:r>
            <a:endParaRPr lang="ko-KR" altLang="en-US" sz="1600" dirty="0"/>
          </a:p>
        </p:txBody>
      </p:sp>
      <p:grpSp>
        <p:nvGrpSpPr>
          <p:cNvPr id="14" name="그룹 13">
            <a:extLst>
              <a:ext uri="{FF2B5EF4-FFF2-40B4-BE49-F238E27FC236}">
                <a16:creationId xmlns:a16="http://schemas.microsoft.com/office/drawing/2014/main" id="{3BD0A6B8-3B39-32B4-881E-A090BEFC99BC}"/>
              </a:ext>
            </a:extLst>
          </p:cNvPr>
          <p:cNvGrpSpPr/>
          <p:nvPr/>
        </p:nvGrpSpPr>
        <p:grpSpPr>
          <a:xfrm>
            <a:off x="1130551" y="477004"/>
            <a:ext cx="4701339" cy="11505446"/>
            <a:chOff x="1130551" y="477004"/>
            <a:chExt cx="4701339" cy="11505446"/>
          </a:xfrm>
        </p:grpSpPr>
        <p:sp>
          <p:nvSpPr>
            <p:cNvPr id="5" name="직사각형 4">
              <a:extLst>
                <a:ext uri="{FF2B5EF4-FFF2-40B4-BE49-F238E27FC236}">
                  <a16:creationId xmlns:a16="http://schemas.microsoft.com/office/drawing/2014/main" id="{80F24991-DF65-C812-B461-101B4ED98E28}"/>
                </a:ext>
              </a:extLst>
            </p:cNvPr>
            <p:cNvSpPr/>
            <p:nvPr/>
          </p:nvSpPr>
          <p:spPr>
            <a:xfrm>
              <a:off x="1155031" y="477004"/>
              <a:ext cx="4565985" cy="115054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013"/>
            </a:p>
          </p:txBody>
        </p:sp>
        <p:sp>
          <p:nvSpPr>
            <p:cNvPr id="6" name="TextBox 5">
              <a:extLst>
                <a:ext uri="{FF2B5EF4-FFF2-40B4-BE49-F238E27FC236}">
                  <a16:creationId xmlns:a16="http://schemas.microsoft.com/office/drawing/2014/main" id="{9B1F7603-B9EC-84FA-EE1E-C33A047AFD8D}"/>
                </a:ext>
              </a:extLst>
            </p:cNvPr>
            <p:cNvSpPr txBox="1"/>
            <p:nvPr/>
          </p:nvSpPr>
          <p:spPr>
            <a:xfrm>
              <a:off x="1416719" y="497280"/>
              <a:ext cx="3961397" cy="248209"/>
            </a:xfrm>
            <a:prstGeom prst="rect">
              <a:avLst/>
            </a:prstGeom>
            <a:noFill/>
          </p:spPr>
          <p:txBody>
            <a:bodyPr wrap="square" rtlCol="0" anchor="ctr">
              <a:spAutoFit/>
            </a:bodyPr>
            <a:lstStyle/>
            <a:p>
              <a:r>
                <a:rPr lang="en-US" altLang="ko-KR" sz="1013" dirty="0"/>
                <a:t>UNIONE</a:t>
              </a:r>
              <a:r>
                <a:rPr lang="ko-KR" altLang="en-US" sz="1013" dirty="0"/>
                <a:t>                      </a:t>
              </a:r>
              <a:r>
                <a:rPr lang="en-US" altLang="ko-KR" sz="1013" dirty="0"/>
                <a:t>Card                Platform</a:t>
              </a:r>
              <a:r>
                <a:rPr lang="ko-KR" altLang="en-US" sz="1013" dirty="0"/>
                <a:t>▽              </a:t>
              </a:r>
              <a:r>
                <a:rPr lang="en-US" altLang="ko-KR" sz="1013" dirty="0"/>
                <a:t>Company</a:t>
              </a:r>
              <a:endParaRPr lang="ko-KR" altLang="en-US" sz="1013" dirty="0"/>
            </a:p>
          </p:txBody>
        </p:sp>
        <p:pic>
          <p:nvPicPr>
            <p:cNvPr id="8" name="그림 7" descr="텍스트, 스크린샷, 휴대 전화, 사람이(가) 표시된 사진&#10;&#10;AI 생성 콘텐츠는 정확하지 않을 수 있습니다.">
              <a:extLst>
                <a:ext uri="{FF2B5EF4-FFF2-40B4-BE49-F238E27FC236}">
                  <a16:creationId xmlns:a16="http://schemas.microsoft.com/office/drawing/2014/main" id="{EB7B7E67-CCF4-6A18-83A7-3112EAB949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970" y="883939"/>
              <a:ext cx="4214893" cy="1890116"/>
            </a:xfrm>
            <a:prstGeom prst="rect">
              <a:avLst/>
            </a:prstGeom>
          </p:spPr>
        </p:pic>
        <p:sp>
          <p:nvSpPr>
            <p:cNvPr id="9" name="TextBox 8">
              <a:extLst>
                <a:ext uri="{FF2B5EF4-FFF2-40B4-BE49-F238E27FC236}">
                  <a16:creationId xmlns:a16="http://schemas.microsoft.com/office/drawing/2014/main" id="{D95F0EA1-5755-580A-6338-7D85550AC903}"/>
                </a:ext>
              </a:extLst>
            </p:cNvPr>
            <p:cNvSpPr txBox="1"/>
            <p:nvPr/>
          </p:nvSpPr>
          <p:spPr>
            <a:xfrm>
              <a:off x="1130551" y="2851993"/>
              <a:ext cx="4701339" cy="559961"/>
            </a:xfrm>
            <a:prstGeom prst="rect">
              <a:avLst/>
            </a:prstGeom>
            <a:noFill/>
          </p:spPr>
          <p:txBody>
            <a:bodyPr wrap="square" rtlCol="0" anchor="ctr">
              <a:spAutoFit/>
            </a:bodyPr>
            <a:lstStyle/>
            <a:p>
              <a:r>
                <a:rPr lang="en-US" altLang="ko-KR" sz="1013" dirty="0"/>
                <a:t>User-friendly staking service backed by institutional security, delivering real-time yields. </a:t>
              </a:r>
            </a:p>
            <a:p>
              <a:r>
                <a:rPr lang="ko-KR" altLang="en-US" sz="1013" dirty="0"/>
                <a:t>위와 같이 앱 설치 버튼이 들어가며 뒤의 이미지는 다른 걸로 부탁드리겠습니다</a:t>
              </a:r>
              <a:r>
                <a:rPr lang="en-US" altLang="ko-KR" sz="1013" dirty="0"/>
                <a:t>.</a:t>
              </a:r>
              <a:endParaRPr lang="ko-KR" altLang="en-US" sz="1013" dirty="0"/>
            </a:p>
          </p:txBody>
        </p:sp>
        <p:pic>
          <p:nvPicPr>
            <p:cNvPr id="11" name="그림 10" descr="텍스트, 도표, 스크린샷, 폰트이(가) 표시된 사진&#10;&#10;AI 생성 콘텐츠는 정확하지 않을 수 있습니다.">
              <a:extLst>
                <a:ext uri="{FF2B5EF4-FFF2-40B4-BE49-F238E27FC236}">
                  <a16:creationId xmlns:a16="http://schemas.microsoft.com/office/drawing/2014/main" id="{39FEDAC0-524C-784D-F860-FA356F76E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719" y="3526254"/>
              <a:ext cx="4088144" cy="5239753"/>
            </a:xfrm>
            <a:prstGeom prst="rect">
              <a:avLst/>
            </a:prstGeom>
          </p:spPr>
        </p:pic>
        <p:pic>
          <p:nvPicPr>
            <p:cNvPr id="12" name="그림 11">
              <a:extLst>
                <a:ext uri="{FF2B5EF4-FFF2-40B4-BE49-F238E27FC236}">
                  <a16:creationId xmlns:a16="http://schemas.microsoft.com/office/drawing/2014/main" id="{FA2D8E1A-1BAE-C41B-18E5-22ABA4A3C7C7}"/>
                </a:ext>
              </a:extLst>
            </p:cNvPr>
            <p:cNvPicPr>
              <a:picLocks noChangeAspect="1"/>
            </p:cNvPicPr>
            <p:nvPr/>
          </p:nvPicPr>
          <p:blipFill>
            <a:blip r:embed="rId4"/>
            <a:stretch>
              <a:fillRect/>
            </a:stretch>
          </p:blipFill>
          <p:spPr>
            <a:xfrm>
              <a:off x="1136984" y="10973945"/>
              <a:ext cx="4584032" cy="1000772"/>
            </a:xfrm>
            <a:prstGeom prst="rect">
              <a:avLst/>
            </a:prstGeom>
          </p:spPr>
        </p:pic>
        <p:sp>
          <p:nvSpPr>
            <p:cNvPr id="13" name="TextBox 12">
              <a:extLst>
                <a:ext uri="{FF2B5EF4-FFF2-40B4-BE49-F238E27FC236}">
                  <a16:creationId xmlns:a16="http://schemas.microsoft.com/office/drawing/2014/main" id="{39174F31-B9FA-D4CA-5A64-423ECF5D904B}"/>
                </a:ext>
              </a:extLst>
            </p:cNvPr>
            <p:cNvSpPr txBox="1"/>
            <p:nvPr/>
          </p:nvSpPr>
          <p:spPr>
            <a:xfrm>
              <a:off x="1289970" y="8996705"/>
              <a:ext cx="4214893" cy="1339341"/>
            </a:xfrm>
            <a:prstGeom prst="rect">
              <a:avLst/>
            </a:prstGeom>
            <a:noFill/>
          </p:spPr>
          <p:txBody>
            <a:bodyPr wrap="square" rtlCol="0" anchor="ctr">
              <a:spAutoFit/>
            </a:bodyPr>
            <a:lstStyle/>
            <a:p>
              <a:r>
                <a:rPr lang="en-US" altLang="ko-KR" sz="1013" dirty="0"/>
                <a:t>1. Flexible Entry and Exit Anytime</a:t>
              </a:r>
            </a:p>
            <a:p>
              <a:r>
                <a:rPr lang="en-US" altLang="ko-KR" sz="1013" dirty="0"/>
                <a:t>-Total control of your wealth with instant access and management</a:t>
              </a:r>
            </a:p>
            <a:p>
              <a:r>
                <a:rPr lang="en-US" altLang="ko-KR" sz="1013" dirty="0"/>
                <a:t>2. Make your idle money work for you</a:t>
              </a:r>
            </a:p>
            <a:p>
              <a:r>
                <a:rPr lang="en-US" altLang="ko-KR" sz="1013" dirty="0"/>
                <a:t>-Begin your journey with only $1 Unlock unlimited growth</a:t>
              </a:r>
            </a:p>
            <a:p>
              <a:r>
                <a:rPr lang="en-US" altLang="ko-KR" sz="1013" dirty="0"/>
                <a:t>3. Rewards paid out every hour</a:t>
              </a:r>
            </a:p>
            <a:p>
              <a:r>
                <a:rPr lang="en-US" altLang="ko-KR" sz="1013" dirty="0"/>
                <a:t>-Calculated accurately, down to the very minute</a:t>
              </a:r>
            </a:p>
            <a:p>
              <a:endParaRPr lang="en-US" altLang="ko-KR" sz="1013" dirty="0"/>
            </a:p>
            <a:p>
              <a:r>
                <a:rPr lang="ko-KR" altLang="en-US" sz="1013" dirty="0"/>
                <a:t>위의 </a:t>
              </a:r>
              <a:r>
                <a:rPr lang="en-US" altLang="ko-KR" sz="1013" dirty="0"/>
                <a:t>3</a:t>
              </a:r>
              <a:r>
                <a:rPr lang="ko-KR" altLang="en-US" sz="1013" dirty="0"/>
                <a:t>가지 내용을 이런 이미지 느낌으로 표현하려고 합니다</a:t>
              </a:r>
              <a:r>
                <a:rPr lang="en-US" altLang="ko-KR" sz="1013" dirty="0"/>
                <a:t>.</a:t>
              </a:r>
              <a:endParaRPr lang="ko-KR" altLang="en-US" sz="1013" dirty="0"/>
            </a:p>
          </p:txBody>
        </p:sp>
      </p:grpSp>
      <p:sp>
        <p:nvSpPr>
          <p:cNvPr id="15" name="직사각형 14">
            <a:extLst>
              <a:ext uri="{FF2B5EF4-FFF2-40B4-BE49-F238E27FC236}">
                <a16:creationId xmlns:a16="http://schemas.microsoft.com/office/drawing/2014/main" id="{1AA8D597-0788-50F1-3304-23DC340A67B9}"/>
              </a:ext>
            </a:extLst>
          </p:cNvPr>
          <p:cNvSpPr/>
          <p:nvPr/>
        </p:nvSpPr>
        <p:spPr>
          <a:xfrm>
            <a:off x="1416719" y="1628648"/>
            <a:ext cx="2420102" cy="6668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1211163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테마">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444</TotalTime>
  <Words>743</Words>
  <Application>Microsoft Office PowerPoint</Application>
  <PresentationFormat>와이드스크린</PresentationFormat>
  <Paragraphs>45</Paragraphs>
  <Slides>5</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5</vt:i4>
      </vt:variant>
    </vt:vector>
  </HeadingPairs>
  <TitlesOfParts>
    <vt:vector size="9" baseType="lpstr">
      <vt:lpstr>Aptos</vt:lpstr>
      <vt:lpstr>Aptos Display</vt:lpstr>
      <vt:lpstr>Arial</vt:lpstr>
      <vt:lpstr>Office 테마</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종만 박</dc:creator>
  <cp:lastModifiedBy>종만 박</cp:lastModifiedBy>
  <cp:revision>2</cp:revision>
  <dcterms:created xsi:type="dcterms:W3CDTF">2025-10-01T01:58:35Z</dcterms:created>
  <dcterms:modified xsi:type="dcterms:W3CDTF">2025-10-01T09:24:00Z</dcterms:modified>
</cp:coreProperties>
</file>