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57" r:id="rId3"/>
    <p:sldId id="260" r:id="rId4"/>
    <p:sldId id="265" r:id="rId5"/>
    <p:sldId id="264" r:id="rId6"/>
    <p:sldId id="266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C69F12"/>
    <a:srgbClr val="8D8D8D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52" autoAdjust="0"/>
  </p:normalViewPr>
  <p:slideViewPr>
    <p:cSldViewPr>
      <p:cViewPr varScale="1">
        <p:scale>
          <a:sx n="66" d="100"/>
          <a:sy n="66" d="100"/>
        </p:scale>
        <p:origin x="66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302490-6189-4F14-8558-03A9AAB95B14}" type="doc">
      <dgm:prSet loTypeId="urn:microsoft.com/office/officeart/2005/8/layout/vList3" loCatId="picture" qsTypeId="urn:microsoft.com/office/officeart/2005/8/quickstyle/simple1" qsCatId="simple" csTypeId="urn:microsoft.com/office/officeart/2005/8/colors/colorful2" csCatId="colorful" phldr="1"/>
      <dgm:spPr/>
    </dgm:pt>
    <dgm:pt modelId="{19297499-730C-49BD-BE0C-41835D835AF6}">
      <dgm:prSet phldrT="[Text]"/>
      <dgm:spPr/>
      <dgm:t>
        <a:bodyPr/>
        <a:lstStyle/>
        <a:p>
          <a:r>
            <a:rPr lang="hr-HR" dirty="0"/>
            <a:t>Ivan Matak</a:t>
          </a:r>
          <a:endParaRPr lang="en-US" dirty="0"/>
        </a:p>
      </dgm:t>
    </dgm:pt>
    <dgm:pt modelId="{C470C99B-84E7-460F-909E-E0E482C3715E}" type="parTrans" cxnId="{954EB30F-EB25-4EC4-A45F-9527DDEB6C1E}">
      <dgm:prSet/>
      <dgm:spPr/>
      <dgm:t>
        <a:bodyPr/>
        <a:lstStyle/>
        <a:p>
          <a:endParaRPr lang="en-US"/>
        </a:p>
      </dgm:t>
    </dgm:pt>
    <dgm:pt modelId="{1A4C9F28-D94A-4032-8A7C-8A96A4E9A6A1}" type="sibTrans" cxnId="{954EB30F-EB25-4EC4-A45F-9527DDEB6C1E}">
      <dgm:prSet/>
      <dgm:spPr/>
      <dgm:t>
        <a:bodyPr/>
        <a:lstStyle/>
        <a:p>
          <a:endParaRPr lang="en-US"/>
        </a:p>
      </dgm:t>
    </dgm:pt>
    <dgm:pt modelId="{E6333803-D293-4FF5-9BC0-12966ABA1A56}">
      <dgm:prSet/>
      <dgm:spPr/>
      <dgm:t>
        <a:bodyPr/>
        <a:lstStyle/>
        <a:p>
          <a:r>
            <a:rPr lang="hr-HR" dirty="0"/>
            <a:t>Programiranje</a:t>
          </a:r>
          <a:endParaRPr lang="en-US" dirty="0"/>
        </a:p>
      </dgm:t>
    </dgm:pt>
    <dgm:pt modelId="{540E833E-2F79-4B6D-9BBC-12D062C21E8D}" type="parTrans" cxnId="{5666158E-EA07-4C64-BD65-63CBA5132CF2}">
      <dgm:prSet/>
      <dgm:spPr/>
      <dgm:t>
        <a:bodyPr/>
        <a:lstStyle/>
        <a:p>
          <a:endParaRPr lang="en-US"/>
        </a:p>
      </dgm:t>
    </dgm:pt>
    <dgm:pt modelId="{5EEA01D0-03FF-4C3F-AEB4-AE5E907F0171}" type="sibTrans" cxnId="{5666158E-EA07-4C64-BD65-63CBA5132CF2}">
      <dgm:prSet/>
      <dgm:spPr/>
      <dgm:t>
        <a:bodyPr/>
        <a:lstStyle/>
        <a:p>
          <a:endParaRPr lang="en-US"/>
        </a:p>
      </dgm:t>
    </dgm:pt>
    <dgm:pt modelId="{40E0A6F9-A374-430B-AC27-F0D5FA7A3319}">
      <dgm:prSet/>
      <dgm:spPr/>
      <dgm:t>
        <a:bodyPr/>
        <a:lstStyle/>
        <a:p>
          <a:r>
            <a:rPr lang="hr-HR" dirty="0"/>
            <a:t>Vizualni dizajn</a:t>
          </a:r>
          <a:endParaRPr lang="en-US" dirty="0"/>
        </a:p>
      </dgm:t>
    </dgm:pt>
    <dgm:pt modelId="{D27F8B03-C609-4E12-909B-C0E4BA488A86}" type="parTrans" cxnId="{55E66974-6300-44DD-AA75-9C38FB74422E}">
      <dgm:prSet/>
      <dgm:spPr/>
      <dgm:t>
        <a:bodyPr/>
        <a:lstStyle/>
        <a:p>
          <a:endParaRPr lang="en-US"/>
        </a:p>
      </dgm:t>
    </dgm:pt>
    <dgm:pt modelId="{AFBC24D1-FA79-4BE6-969C-15A25761507F}" type="sibTrans" cxnId="{55E66974-6300-44DD-AA75-9C38FB74422E}">
      <dgm:prSet/>
      <dgm:spPr/>
      <dgm:t>
        <a:bodyPr/>
        <a:lstStyle/>
        <a:p>
          <a:endParaRPr lang="en-US"/>
        </a:p>
      </dgm:t>
    </dgm:pt>
    <dgm:pt modelId="{42454CEE-F0A4-40E6-B767-E17A5DFEF7FC}">
      <dgm:prSet/>
      <dgm:spPr/>
      <dgm:t>
        <a:bodyPr/>
        <a:lstStyle/>
        <a:p>
          <a:r>
            <a:rPr lang="hr-HR" dirty="0"/>
            <a:t>Glavni izbornik</a:t>
          </a:r>
          <a:endParaRPr lang="en-US" dirty="0"/>
        </a:p>
      </dgm:t>
    </dgm:pt>
    <dgm:pt modelId="{96201D7F-94B7-49BE-BBB8-C99A294734B2}" type="parTrans" cxnId="{E97E333C-1336-4218-B24D-52BA383B625B}">
      <dgm:prSet/>
      <dgm:spPr/>
      <dgm:t>
        <a:bodyPr/>
        <a:lstStyle/>
        <a:p>
          <a:endParaRPr lang="en-US"/>
        </a:p>
      </dgm:t>
    </dgm:pt>
    <dgm:pt modelId="{E000CB49-B388-439B-A492-2B84F86B98E9}" type="sibTrans" cxnId="{E97E333C-1336-4218-B24D-52BA383B625B}">
      <dgm:prSet/>
      <dgm:spPr/>
      <dgm:t>
        <a:bodyPr/>
        <a:lstStyle/>
        <a:p>
          <a:endParaRPr lang="en-US"/>
        </a:p>
      </dgm:t>
    </dgm:pt>
    <dgm:pt modelId="{4E740B82-3A48-42C7-B355-8CFB3AC5F4B4}">
      <dgm:prSet/>
      <dgm:spPr/>
      <dgm:t>
        <a:bodyPr/>
        <a:lstStyle/>
        <a:p>
          <a:r>
            <a:rPr lang="hr-HR" dirty="0"/>
            <a:t>Baza podataka za unos i brisanje</a:t>
          </a:r>
          <a:endParaRPr lang="en-US" dirty="0"/>
        </a:p>
      </dgm:t>
    </dgm:pt>
    <dgm:pt modelId="{348B161A-A8E1-4738-95A4-0DFE7150D9A8}" type="parTrans" cxnId="{3ACC3EFD-2205-4948-953A-6DB0C8DBF4DE}">
      <dgm:prSet/>
      <dgm:spPr/>
      <dgm:t>
        <a:bodyPr/>
        <a:lstStyle/>
        <a:p>
          <a:endParaRPr lang="en-US"/>
        </a:p>
      </dgm:t>
    </dgm:pt>
    <dgm:pt modelId="{8C6350EF-B81F-4C26-8CD8-D77CEE9BF4A5}" type="sibTrans" cxnId="{3ACC3EFD-2205-4948-953A-6DB0C8DBF4DE}">
      <dgm:prSet/>
      <dgm:spPr/>
      <dgm:t>
        <a:bodyPr/>
        <a:lstStyle/>
        <a:p>
          <a:endParaRPr lang="en-US"/>
        </a:p>
      </dgm:t>
    </dgm:pt>
    <dgm:pt modelId="{E51ECE58-57D3-4C4E-98D0-10386D09BF31}">
      <dgm:prSet/>
      <dgm:spPr/>
      <dgm:t>
        <a:bodyPr/>
        <a:lstStyle/>
        <a:p>
          <a:r>
            <a:rPr lang="hr-HR" dirty="0"/>
            <a:t>Funkcije</a:t>
          </a:r>
          <a:endParaRPr lang="en-US" dirty="0"/>
        </a:p>
      </dgm:t>
    </dgm:pt>
    <dgm:pt modelId="{45330E17-F288-48FF-AAA7-624213ADD30C}" type="parTrans" cxnId="{0E6D7B29-2FB7-4109-B455-B893F8E39B3A}">
      <dgm:prSet/>
      <dgm:spPr/>
      <dgm:t>
        <a:bodyPr/>
        <a:lstStyle/>
        <a:p>
          <a:endParaRPr lang="en-US"/>
        </a:p>
      </dgm:t>
    </dgm:pt>
    <dgm:pt modelId="{D128EE1F-2F17-4366-B636-065FD99CA22C}" type="sibTrans" cxnId="{0E6D7B29-2FB7-4109-B455-B893F8E39B3A}">
      <dgm:prSet/>
      <dgm:spPr/>
      <dgm:t>
        <a:bodyPr/>
        <a:lstStyle/>
        <a:p>
          <a:endParaRPr lang="en-US"/>
        </a:p>
      </dgm:t>
    </dgm:pt>
    <dgm:pt modelId="{0F4D7972-E4F8-4CE7-8E91-1EC4A5E08969}">
      <dgm:prSet phldrT="[Text]"/>
      <dgm:spPr/>
      <dgm:t>
        <a:bodyPr/>
        <a:lstStyle/>
        <a:p>
          <a:r>
            <a:rPr lang="hr-HR" dirty="0"/>
            <a:t>David </a:t>
          </a:r>
          <a:r>
            <a:rPr lang="hr-HR" dirty="0" err="1"/>
            <a:t>Ravnik</a:t>
          </a:r>
          <a:endParaRPr lang="en-US" dirty="0"/>
        </a:p>
      </dgm:t>
    </dgm:pt>
    <dgm:pt modelId="{2BA0E42C-AD33-445D-87B8-44AB3B12589E}" type="sibTrans" cxnId="{8FEAAE2B-66EC-4A8E-9CE9-D3F921488F9D}">
      <dgm:prSet/>
      <dgm:spPr/>
      <dgm:t>
        <a:bodyPr/>
        <a:lstStyle/>
        <a:p>
          <a:endParaRPr lang="en-US"/>
        </a:p>
      </dgm:t>
    </dgm:pt>
    <dgm:pt modelId="{3F197718-0BB7-4B16-8D78-AF3E15994918}" type="parTrans" cxnId="{8FEAAE2B-66EC-4A8E-9CE9-D3F921488F9D}">
      <dgm:prSet/>
      <dgm:spPr/>
      <dgm:t>
        <a:bodyPr/>
        <a:lstStyle/>
        <a:p>
          <a:endParaRPr lang="en-US"/>
        </a:p>
      </dgm:t>
    </dgm:pt>
    <dgm:pt modelId="{1741F456-B64A-4846-AD7A-79EC4BABF616}">
      <dgm:prSet/>
      <dgm:spPr/>
      <dgm:t>
        <a:bodyPr/>
        <a:lstStyle/>
        <a:p>
          <a:r>
            <a:rPr lang="hr-HR" dirty="0"/>
            <a:t>Algoritmi</a:t>
          </a:r>
          <a:endParaRPr lang="en-US" dirty="0"/>
        </a:p>
      </dgm:t>
    </dgm:pt>
    <dgm:pt modelId="{518FF8FA-C2F0-4C1C-BB31-9ED33E654F4A}" type="parTrans" cxnId="{9FDF8444-7D5F-4831-BD01-31A3BE49B738}">
      <dgm:prSet/>
      <dgm:spPr/>
      <dgm:t>
        <a:bodyPr/>
        <a:lstStyle/>
        <a:p>
          <a:endParaRPr lang="hr-HR"/>
        </a:p>
      </dgm:t>
    </dgm:pt>
    <dgm:pt modelId="{1D123172-6B4A-4426-B614-F5C6F79716CE}" type="sibTrans" cxnId="{9FDF8444-7D5F-4831-BD01-31A3BE49B738}">
      <dgm:prSet/>
      <dgm:spPr/>
      <dgm:t>
        <a:bodyPr/>
        <a:lstStyle/>
        <a:p>
          <a:endParaRPr lang="hr-HR"/>
        </a:p>
      </dgm:t>
    </dgm:pt>
    <dgm:pt modelId="{1149F91F-444D-494B-90B0-44C994B80116}" type="pres">
      <dgm:prSet presAssocID="{EA302490-6189-4F14-8558-03A9AAB95B14}" presName="linearFlow" presStyleCnt="0">
        <dgm:presLayoutVars>
          <dgm:dir/>
          <dgm:resizeHandles val="exact"/>
        </dgm:presLayoutVars>
      </dgm:prSet>
      <dgm:spPr/>
    </dgm:pt>
    <dgm:pt modelId="{4137E9AC-334F-4608-AB00-556086CC542F}" type="pres">
      <dgm:prSet presAssocID="{19297499-730C-49BD-BE0C-41835D835AF6}" presName="composite" presStyleCnt="0"/>
      <dgm:spPr/>
    </dgm:pt>
    <dgm:pt modelId="{93E83B2D-0DE1-4B1C-BA2C-676342BC8157}" type="pres">
      <dgm:prSet presAssocID="{19297499-730C-49BD-BE0C-41835D835AF6}" presName="imgShp" presStyleLbl="fgImgPlac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93AE453-1C8C-41CF-BA5F-F43368FCCE05}" type="pres">
      <dgm:prSet presAssocID="{19297499-730C-49BD-BE0C-41835D835AF6}" presName="txShp" presStyleLbl="node1" presStyleIdx="0" presStyleCnt="2">
        <dgm:presLayoutVars>
          <dgm:bulletEnabled val="1"/>
        </dgm:presLayoutVars>
      </dgm:prSet>
      <dgm:spPr/>
    </dgm:pt>
    <dgm:pt modelId="{30319791-77EA-48A5-A34A-F28C0A830CD4}" type="pres">
      <dgm:prSet presAssocID="{1A4C9F28-D94A-4032-8A7C-8A96A4E9A6A1}" presName="spacing" presStyleCnt="0"/>
      <dgm:spPr/>
    </dgm:pt>
    <dgm:pt modelId="{1788AF0E-5DE1-4862-8E05-17B12BD6167A}" type="pres">
      <dgm:prSet presAssocID="{0F4D7972-E4F8-4CE7-8E91-1EC4A5E08969}" presName="composite" presStyleCnt="0"/>
      <dgm:spPr/>
    </dgm:pt>
    <dgm:pt modelId="{657E40FE-5B26-4FE2-BF56-772AA1EFF9BA}" type="pres">
      <dgm:prSet presAssocID="{0F4D7972-E4F8-4CE7-8E91-1EC4A5E08969}" presName="imgShp" presStyleLbl="fgImgPlace1" presStyleIdx="1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69B854B-E01F-4C76-9EA3-E07C88609EF8}" type="pres">
      <dgm:prSet presAssocID="{0F4D7972-E4F8-4CE7-8E91-1EC4A5E08969}" presName="txShp" presStyleLbl="node1" presStyleIdx="1" presStyleCnt="2">
        <dgm:presLayoutVars>
          <dgm:bulletEnabled val="1"/>
        </dgm:presLayoutVars>
      </dgm:prSet>
      <dgm:spPr/>
    </dgm:pt>
  </dgm:ptLst>
  <dgm:cxnLst>
    <dgm:cxn modelId="{6C7D8403-3810-474B-9EDC-0FEDE2345D3C}" type="presOf" srcId="{4E740B82-3A48-42C7-B355-8CFB3AC5F4B4}" destId="{C69B854B-E01F-4C76-9EA3-E07C88609EF8}" srcOrd="0" destOrd="3" presId="urn:microsoft.com/office/officeart/2005/8/layout/vList3"/>
    <dgm:cxn modelId="{954EB30F-EB25-4EC4-A45F-9527DDEB6C1E}" srcId="{EA302490-6189-4F14-8558-03A9AAB95B14}" destId="{19297499-730C-49BD-BE0C-41835D835AF6}" srcOrd="0" destOrd="0" parTransId="{C470C99B-84E7-460F-909E-E0E482C3715E}" sibTransId="{1A4C9F28-D94A-4032-8A7C-8A96A4E9A6A1}"/>
    <dgm:cxn modelId="{3DFFE81A-B213-4B49-86E1-01C974BDAF0F}" type="presOf" srcId="{42454CEE-F0A4-40E6-B767-E17A5DFEF7FC}" destId="{C69B854B-E01F-4C76-9EA3-E07C88609EF8}" srcOrd="0" destOrd="2" presId="urn:microsoft.com/office/officeart/2005/8/layout/vList3"/>
    <dgm:cxn modelId="{1F2EBE20-8CD5-4E3A-9E96-B15483B51119}" type="presOf" srcId="{E6333803-D293-4FF5-9BC0-12966ABA1A56}" destId="{E93AE453-1C8C-41CF-BA5F-F43368FCCE05}" srcOrd="0" destOrd="1" presId="urn:microsoft.com/office/officeart/2005/8/layout/vList3"/>
    <dgm:cxn modelId="{0E6D7B29-2FB7-4109-B455-B893F8E39B3A}" srcId="{19297499-730C-49BD-BE0C-41835D835AF6}" destId="{E51ECE58-57D3-4C4E-98D0-10386D09BF31}" srcOrd="1" destOrd="0" parTransId="{45330E17-F288-48FF-AAA7-624213ADD30C}" sibTransId="{D128EE1F-2F17-4366-B636-065FD99CA22C}"/>
    <dgm:cxn modelId="{8FEAAE2B-66EC-4A8E-9CE9-D3F921488F9D}" srcId="{EA302490-6189-4F14-8558-03A9AAB95B14}" destId="{0F4D7972-E4F8-4CE7-8E91-1EC4A5E08969}" srcOrd="1" destOrd="0" parTransId="{3F197718-0BB7-4B16-8D78-AF3E15994918}" sibTransId="{2BA0E42C-AD33-445D-87B8-44AB3B12589E}"/>
    <dgm:cxn modelId="{E97E333C-1336-4218-B24D-52BA383B625B}" srcId="{0F4D7972-E4F8-4CE7-8E91-1EC4A5E08969}" destId="{42454CEE-F0A4-40E6-B767-E17A5DFEF7FC}" srcOrd="1" destOrd="0" parTransId="{96201D7F-94B7-49BE-BBB8-C99A294734B2}" sibTransId="{E000CB49-B388-439B-A492-2B84F86B98E9}"/>
    <dgm:cxn modelId="{12E7993D-E29F-44BE-983B-494B2A49CD49}" type="presOf" srcId="{EA302490-6189-4F14-8558-03A9AAB95B14}" destId="{1149F91F-444D-494B-90B0-44C994B80116}" srcOrd="0" destOrd="0" presId="urn:microsoft.com/office/officeart/2005/8/layout/vList3"/>
    <dgm:cxn modelId="{3A410340-1247-400C-B617-F5C321A718EE}" type="presOf" srcId="{40E0A6F9-A374-430B-AC27-F0D5FA7A3319}" destId="{C69B854B-E01F-4C76-9EA3-E07C88609EF8}" srcOrd="0" destOrd="1" presId="urn:microsoft.com/office/officeart/2005/8/layout/vList3"/>
    <dgm:cxn modelId="{9FDF8444-7D5F-4831-BD01-31A3BE49B738}" srcId="{19297499-730C-49BD-BE0C-41835D835AF6}" destId="{1741F456-B64A-4846-AD7A-79EC4BABF616}" srcOrd="2" destOrd="0" parTransId="{518FF8FA-C2F0-4C1C-BB31-9ED33E654F4A}" sibTransId="{1D123172-6B4A-4426-B614-F5C6F79716CE}"/>
    <dgm:cxn modelId="{55E66974-6300-44DD-AA75-9C38FB74422E}" srcId="{0F4D7972-E4F8-4CE7-8E91-1EC4A5E08969}" destId="{40E0A6F9-A374-430B-AC27-F0D5FA7A3319}" srcOrd="0" destOrd="0" parTransId="{D27F8B03-C609-4E12-909B-C0E4BA488A86}" sibTransId="{AFBC24D1-FA79-4BE6-969C-15A25761507F}"/>
    <dgm:cxn modelId="{5666158E-EA07-4C64-BD65-63CBA5132CF2}" srcId="{19297499-730C-49BD-BE0C-41835D835AF6}" destId="{E6333803-D293-4FF5-9BC0-12966ABA1A56}" srcOrd="0" destOrd="0" parTransId="{540E833E-2F79-4B6D-9BBC-12D062C21E8D}" sibTransId="{5EEA01D0-03FF-4C3F-AEB4-AE5E907F0171}"/>
    <dgm:cxn modelId="{92B58FB5-58A5-4612-A744-9E5D95690FC8}" type="presOf" srcId="{1741F456-B64A-4846-AD7A-79EC4BABF616}" destId="{E93AE453-1C8C-41CF-BA5F-F43368FCCE05}" srcOrd="0" destOrd="3" presId="urn:microsoft.com/office/officeart/2005/8/layout/vList3"/>
    <dgm:cxn modelId="{2BA25EC8-140F-43D4-A1BB-F0C88D31CBD7}" type="presOf" srcId="{E51ECE58-57D3-4C4E-98D0-10386D09BF31}" destId="{E93AE453-1C8C-41CF-BA5F-F43368FCCE05}" srcOrd="0" destOrd="2" presId="urn:microsoft.com/office/officeart/2005/8/layout/vList3"/>
    <dgm:cxn modelId="{8AC8D1E6-BE4B-4BAF-8F6F-823B4978543F}" type="presOf" srcId="{0F4D7972-E4F8-4CE7-8E91-1EC4A5E08969}" destId="{C69B854B-E01F-4C76-9EA3-E07C88609EF8}" srcOrd="0" destOrd="0" presId="urn:microsoft.com/office/officeart/2005/8/layout/vList3"/>
    <dgm:cxn modelId="{0B2370EA-1FDF-4846-966A-4142DD42AAFE}" type="presOf" srcId="{19297499-730C-49BD-BE0C-41835D835AF6}" destId="{E93AE453-1C8C-41CF-BA5F-F43368FCCE05}" srcOrd="0" destOrd="0" presId="urn:microsoft.com/office/officeart/2005/8/layout/vList3"/>
    <dgm:cxn modelId="{3ACC3EFD-2205-4948-953A-6DB0C8DBF4DE}" srcId="{0F4D7972-E4F8-4CE7-8E91-1EC4A5E08969}" destId="{4E740B82-3A48-42C7-B355-8CFB3AC5F4B4}" srcOrd="2" destOrd="0" parTransId="{348B161A-A8E1-4738-95A4-0DFE7150D9A8}" sibTransId="{8C6350EF-B81F-4C26-8CD8-D77CEE9BF4A5}"/>
    <dgm:cxn modelId="{F2E5D525-59AD-49E1-9B57-2EF76DAFA1BF}" type="presParOf" srcId="{1149F91F-444D-494B-90B0-44C994B80116}" destId="{4137E9AC-334F-4608-AB00-556086CC542F}" srcOrd="0" destOrd="0" presId="urn:microsoft.com/office/officeart/2005/8/layout/vList3"/>
    <dgm:cxn modelId="{D2C878E2-A674-409A-AE7F-0CF2AB63D4CD}" type="presParOf" srcId="{4137E9AC-334F-4608-AB00-556086CC542F}" destId="{93E83B2D-0DE1-4B1C-BA2C-676342BC8157}" srcOrd="0" destOrd="0" presId="urn:microsoft.com/office/officeart/2005/8/layout/vList3"/>
    <dgm:cxn modelId="{A12D3D4D-18EC-4852-ACC8-003781E9E97F}" type="presParOf" srcId="{4137E9AC-334F-4608-AB00-556086CC542F}" destId="{E93AE453-1C8C-41CF-BA5F-F43368FCCE05}" srcOrd="1" destOrd="0" presId="urn:microsoft.com/office/officeart/2005/8/layout/vList3"/>
    <dgm:cxn modelId="{6A67BA2C-2D7D-4FBE-B73B-15B126BB2BF5}" type="presParOf" srcId="{1149F91F-444D-494B-90B0-44C994B80116}" destId="{30319791-77EA-48A5-A34A-F28C0A830CD4}" srcOrd="1" destOrd="0" presId="urn:microsoft.com/office/officeart/2005/8/layout/vList3"/>
    <dgm:cxn modelId="{B43D534A-D099-412D-8BEE-8FF97D3EFE65}" type="presParOf" srcId="{1149F91F-444D-494B-90B0-44C994B80116}" destId="{1788AF0E-5DE1-4862-8E05-17B12BD6167A}" srcOrd="2" destOrd="0" presId="urn:microsoft.com/office/officeart/2005/8/layout/vList3"/>
    <dgm:cxn modelId="{A16F6F7E-7649-437C-8995-E51CA76AE0C2}" type="presParOf" srcId="{1788AF0E-5DE1-4862-8E05-17B12BD6167A}" destId="{657E40FE-5B26-4FE2-BF56-772AA1EFF9BA}" srcOrd="0" destOrd="0" presId="urn:microsoft.com/office/officeart/2005/8/layout/vList3"/>
    <dgm:cxn modelId="{C371FED5-C4E4-404D-BC1F-86CF0A1E8AF5}" type="presParOf" srcId="{1788AF0E-5DE1-4862-8E05-17B12BD6167A}" destId="{C69B854B-E01F-4C76-9EA3-E07C88609EF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AE453-1C8C-41CF-BA5F-F43368FCCE05}">
      <dsp:nvSpPr>
        <dsp:cNvPr id="0" name=""/>
        <dsp:cNvSpPr/>
      </dsp:nvSpPr>
      <dsp:spPr>
        <a:xfrm rot="10800000">
          <a:off x="1525637" y="575"/>
          <a:ext cx="4053840" cy="201822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983" tIns="102870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dirty="0"/>
            <a:t>Ivan Matak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100" kern="1200" dirty="0"/>
            <a:t>Programiranje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100" kern="1200" dirty="0"/>
            <a:t>Funkcije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100" kern="1200" dirty="0"/>
            <a:t>Algoritmi</a:t>
          </a:r>
          <a:endParaRPr lang="en-US" sz="2100" kern="1200" dirty="0"/>
        </a:p>
      </dsp:txBody>
      <dsp:txXfrm rot="10800000">
        <a:off x="2030194" y="575"/>
        <a:ext cx="3549283" cy="2018228"/>
      </dsp:txXfrm>
    </dsp:sp>
    <dsp:sp modelId="{93E83B2D-0DE1-4B1C-BA2C-676342BC8157}">
      <dsp:nvSpPr>
        <dsp:cNvPr id="0" name=""/>
        <dsp:cNvSpPr/>
      </dsp:nvSpPr>
      <dsp:spPr>
        <a:xfrm>
          <a:off x="516522" y="575"/>
          <a:ext cx="2018228" cy="201822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B854B-E01F-4C76-9EA3-E07C88609EF8}">
      <dsp:nvSpPr>
        <dsp:cNvPr id="0" name=""/>
        <dsp:cNvSpPr/>
      </dsp:nvSpPr>
      <dsp:spPr>
        <a:xfrm rot="10800000">
          <a:off x="1525637" y="2621260"/>
          <a:ext cx="4053840" cy="2018228"/>
        </a:xfrm>
        <a:prstGeom prst="homePlat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983" tIns="102870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dirty="0"/>
            <a:t>David </a:t>
          </a:r>
          <a:r>
            <a:rPr lang="hr-HR" sz="2700" kern="1200" dirty="0" err="1"/>
            <a:t>Ravnik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100" kern="1200" dirty="0"/>
            <a:t>Vizualni dizajn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100" kern="1200" dirty="0"/>
            <a:t>Glavni izbornik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100" kern="1200" dirty="0"/>
            <a:t>Baza podataka za unos i brisanje</a:t>
          </a:r>
          <a:endParaRPr lang="en-US" sz="2100" kern="1200" dirty="0"/>
        </a:p>
      </dsp:txBody>
      <dsp:txXfrm rot="10800000">
        <a:off x="2030194" y="2621260"/>
        <a:ext cx="3549283" cy="2018228"/>
      </dsp:txXfrm>
    </dsp:sp>
    <dsp:sp modelId="{657E40FE-5B26-4FE2-BF56-772AA1EFF9BA}">
      <dsp:nvSpPr>
        <dsp:cNvPr id="0" name=""/>
        <dsp:cNvSpPr/>
      </dsp:nvSpPr>
      <dsp:spPr>
        <a:xfrm>
          <a:off x="516522" y="2621260"/>
          <a:ext cx="2018228" cy="201822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84E630-8AAE-4FEF-9AF6-14AACDC93E54}" type="datetime1">
              <a:rPr lang="en-US" altLang="en-US"/>
              <a:pPr/>
              <a:t>6/8/2019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873043-A844-4738-9797-5B8CE4EE4B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131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33ACA99A-AF77-4D2A-B2E6-575BF09A4DDA}" type="datetime1">
              <a:rPr lang="sr-Latn-CS" altLang="en-US"/>
              <a:pPr/>
              <a:t>8.6.2019.</a:t>
            </a:fld>
            <a:endParaRPr lang="hr-H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3E3E2FC6-87A9-4E68-93BB-A553C98F9ACA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929989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 userDrawn="1"/>
        </p:nvSpPr>
        <p:spPr bwMode="auto">
          <a:xfrm>
            <a:off x="1" y="1722305"/>
            <a:ext cx="243205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hr-HR" altLang="en-US" sz="1400" b="1" dirty="0">
                <a:latin typeface="Arial Narrow" panose="020B0606020202030204" pitchFamily="34" charset="0"/>
              </a:rPr>
              <a:t>Sveučilište Jurja Dobrile u Puli</a:t>
            </a:r>
          </a:p>
          <a:p>
            <a:pPr algn="ctr" eaLnBrk="1" hangingPunct="1">
              <a:spcBef>
                <a:spcPct val="50000"/>
              </a:spcBef>
            </a:pPr>
            <a:r>
              <a:rPr lang="hr-HR" altLang="en-US" sz="1400" b="1" dirty="0">
                <a:latin typeface="Arial Narrow" panose="020B0606020202030204" pitchFamily="34" charset="0"/>
              </a:rPr>
              <a:t>Odjel za informacijsko-komunikacijske tehnologije</a:t>
            </a:r>
            <a:endParaRPr lang="ta-IN" altLang="en-US" sz="1400" b="1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hr-HR" alt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4" name="Text Box 32"/>
          <p:cNvSpPr txBox="1">
            <a:spLocks noChangeArrowheads="1"/>
          </p:cNvSpPr>
          <p:nvPr userDrawn="1"/>
        </p:nvSpPr>
        <p:spPr bwMode="auto">
          <a:xfrm>
            <a:off x="497976" y="5611813"/>
            <a:ext cx="13837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hr-HR" altLang="en-US" sz="1400" b="1" dirty="0" err="1">
                <a:latin typeface="Arial Narrow" panose="020B0606020202030204" pitchFamily="34" charset="0"/>
              </a:rPr>
              <a:t>Ak.g</a:t>
            </a:r>
            <a:r>
              <a:rPr lang="hr-HR" altLang="en-US" sz="1400" b="1" dirty="0">
                <a:latin typeface="Arial Narrow" panose="020B0606020202030204" pitchFamily="34" charset="0"/>
              </a:rPr>
              <a:t>. 20</a:t>
            </a:r>
            <a:r>
              <a:rPr lang="ta-IN" altLang="en-US" sz="1400" b="1" dirty="0">
                <a:latin typeface="Arial Narrow" panose="020B0606020202030204" pitchFamily="34" charset="0"/>
              </a:rPr>
              <a:t>1</a:t>
            </a:r>
            <a:r>
              <a:rPr lang="hr-HR" altLang="en-US" sz="1400" b="1" dirty="0">
                <a:latin typeface="Arial Narrow" panose="020B0606020202030204" pitchFamily="34" charset="0"/>
              </a:rPr>
              <a:t>5./2016.</a:t>
            </a:r>
            <a:endParaRPr lang="en-GB" altLang="en-US" sz="1400" b="1" dirty="0">
              <a:latin typeface="Arial Narrow" panose="020B0606020202030204" pitchFamily="34" charset="0"/>
            </a:endParaRPr>
          </a:p>
        </p:txBody>
      </p:sp>
      <p:grpSp>
        <p:nvGrpSpPr>
          <p:cNvPr id="5" name="Group 20"/>
          <p:cNvGrpSpPr>
            <a:grpSpLocks/>
          </p:cNvGrpSpPr>
          <p:nvPr userDrawn="1"/>
        </p:nvGrpSpPr>
        <p:grpSpPr bwMode="auto">
          <a:xfrm>
            <a:off x="2500313" y="214313"/>
            <a:ext cx="71437" cy="6429375"/>
            <a:chOff x="2500298" y="214291"/>
            <a:chExt cx="71437" cy="6357982"/>
          </a:xfrm>
        </p:grpSpPr>
        <p:cxnSp>
          <p:nvCxnSpPr>
            <p:cNvPr id="6" name="Straight Connector 5"/>
            <p:cNvCxnSpPr/>
            <p:nvPr userDrawn="1"/>
          </p:nvCxnSpPr>
          <p:spPr>
            <a:xfrm rot="5400000">
              <a:off x="-641792" y="3356381"/>
              <a:ext cx="6285768" cy="1587"/>
            </a:xfrm>
            <a:prstGeom prst="line">
              <a:avLst/>
            </a:prstGeom>
            <a:ln w="762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 rot="5400000">
              <a:off x="-571942" y="3428595"/>
              <a:ext cx="6285768" cy="1587"/>
            </a:xfrm>
            <a:prstGeom prst="line">
              <a:avLst/>
            </a:prstGeom>
            <a:ln w="762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028616" y="2891856"/>
            <a:ext cx="5027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hr-HR" sz="3600" b="1" dirty="0">
                <a:latin typeface="Arial Narrow" charset="0"/>
              </a:rPr>
              <a:t>Mobilne</a:t>
            </a:r>
            <a:r>
              <a:rPr lang="hr-HR" sz="3600" b="1" baseline="0" dirty="0">
                <a:latin typeface="Arial Narrow" charset="0"/>
              </a:rPr>
              <a:t> aplikacije</a:t>
            </a:r>
            <a:endParaRPr lang="hr-HR" sz="3600" b="1" dirty="0">
              <a:latin typeface="Arial Narrow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9" y="249818"/>
            <a:ext cx="1323384" cy="1422993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019053" y="3538187"/>
            <a:ext cx="5602932" cy="1008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Arial Narrow" panose="020B0606020202030204" pitchFamily="34" charset="0"/>
              </a:defRPr>
            </a:lvl1pPr>
            <a:lvl2pPr marL="457200" indent="0">
              <a:buNone/>
              <a:defRPr>
                <a:latin typeface="Arial Narrow" panose="020B0606020202030204" pitchFamily="34" charset="0"/>
              </a:defRPr>
            </a:lvl2pPr>
            <a:lvl3pPr marL="914400" indent="0">
              <a:buNone/>
              <a:defRPr>
                <a:latin typeface="Arial Narrow" panose="020B0606020202030204" pitchFamily="34" charset="0"/>
              </a:defRPr>
            </a:lvl3pPr>
            <a:lvl4pPr marL="1371600" indent="0">
              <a:buNone/>
              <a:defRPr>
                <a:latin typeface="Arial Narrow" panose="020B0606020202030204" pitchFamily="34" charset="0"/>
              </a:defRPr>
            </a:lvl4pPr>
            <a:lvl5pPr marL="1828800" indent="0">
              <a:buNone/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465512"/>
            <a:ext cx="243205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hr-HR" altLang="en-US" sz="1400" b="1" dirty="0">
                <a:latin typeface="Arial Narrow" panose="020B0606020202030204" pitchFamily="34" charset="0"/>
              </a:rPr>
              <a:t>Diplomski studij Informatike</a:t>
            </a:r>
            <a:r>
              <a:rPr lang="ta-IN" altLang="en-US" sz="1400" b="1" dirty="0">
                <a:latin typeface="Arial Narrow" panose="020B0606020202030204" pitchFamily="34" charset="0"/>
              </a:rPr>
              <a:t>: </a:t>
            </a:r>
          </a:p>
          <a:p>
            <a:pPr algn="ctr" eaLnBrk="1" hangingPunct="1">
              <a:spcBef>
                <a:spcPct val="50000"/>
              </a:spcBef>
            </a:pPr>
            <a:r>
              <a:rPr lang="hr-HR" altLang="en-US" sz="1400" b="1" dirty="0">
                <a:latin typeface="Arial Narrow" panose="020B0606020202030204" pitchFamily="34" charset="0"/>
              </a:rPr>
              <a:t>1</a:t>
            </a:r>
            <a:r>
              <a:rPr lang="ta-IN" altLang="en-US" sz="1400" b="1" dirty="0">
                <a:latin typeface="Arial Narrow" panose="020B0606020202030204" pitchFamily="34" charset="0"/>
              </a:rPr>
              <a:t>. godina</a:t>
            </a:r>
          </a:p>
        </p:txBody>
      </p:sp>
    </p:spTree>
    <p:extLst>
      <p:ext uri="{BB962C8B-B14F-4D97-AF65-F5344CB8AC3E}">
        <p14:creationId xmlns:p14="http://schemas.microsoft.com/office/powerpoint/2010/main" val="5931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428625" y="785813"/>
            <a:ext cx="7358063" cy="73025"/>
            <a:chOff x="428596" y="928670"/>
            <a:chExt cx="7358114" cy="73026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428596" y="928670"/>
              <a:ext cx="7286676" cy="1587"/>
            </a:xfrm>
            <a:prstGeom prst="line">
              <a:avLst/>
            </a:prstGeom>
            <a:ln w="762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500034" y="1000108"/>
              <a:ext cx="7286676" cy="1588"/>
            </a:xfrm>
            <a:prstGeom prst="line">
              <a:avLst/>
            </a:prstGeom>
            <a:ln w="762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"/>
          <p:cNvGrpSpPr>
            <a:grpSpLocks/>
          </p:cNvGrpSpPr>
          <p:nvPr userDrawn="1"/>
        </p:nvGrpSpPr>
        <p:grpSpPr bwMode="auto">
          <a:xfrm>
            <a:off x="428625" y="6500813"/>
            <a:ext cx="8256588" cy="38100"/>
            <a:chOff x="428625" y="6427788"/>
            <a:chExt cx="8256588" cy="3810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428625" y="6427788"/>
              <a:ext cx="8215313" cy="1587"/>
            </a:xfrm>
            <a:prstGeom prst="line">
              <a:avLst/>
            </a:prstGeom>
            <a:ln w="381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468313" y="6464300"/>
              <a:ext cx="8216900" cy="1588"/>
            </a:xfrm>
            <a:prstGeom prst="line">
              <a:avLst/>
            </a:prstGeom>
            <a:ln w="381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2"/>
            <a:ext cx="7258072" cy="58259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58204" cy="5429288"/>
          </a:xfrm>
          <a:prstGeom prst="rect">
            <a:avLst/>
          </a:prstGeom>
        </p:spPr>
        <p:txBody>
          <a:bodyPr/>
          <a:lstStyle>
            <a:lvl1pPr>
              <a:buClr>
                <a:srgbClr val="C69F12"/>
              </a:buClr>
              <a:buSzPct val="100000"/>
              <a:buFont typeface="Wingdings" pitchFamily="2" charset="2"/>
              <a:buChar char=""/>
              <a:defRPr sz="2800" b="0">
                <a:latin typeface="Arial Narrow"/>
                <a:cs typeface="Arial Narrow"/>
              </a:defRPr>
            </a:lvl1pPr>
            <a:lvl2pPr>
              <a:buClr>
                <a:srgbClr val="C69F12"/>
              </a:buClr>
              <a:buSzPct val="100000"/>
              <a:buFont typeface="Wingdings" pitchFamily="2" charset="2"/>
              <a:buChar char=""/>
              <a:defRPr sz="2400" b="0">
                <a:latin typeface="Arial Narrow"/>
                <a:cs typeface="Arial Narrow"/>
              </a:defRPr>
            </a:lvl2pPr>
            <a:lvl3pPr>
              <a:buClr>
                <a:srgbClr val="C69F12"/>
              </a:buClr>
              <a:buSzPct val="100000"/>
              <a:buFont typeface="Wingdings" pitchFamily="2" charset="2"/>
              <a:buChar char=""/>
              <a:defRPr sz="2000" b="0">
                <a:latin typeface="Arial Narrow"/>
                <a:cs typeface="Arial Narrow"/>
              </a:defRPr>
            </a:lvl3pPr>
            <a:lvl4pPr>
              <a:buClr>
                <a:srgbClr val="C69F12"/>
              </a:buClr>
              <a:buFont typeface="Webdings" pitchFamily="18" charset="2"/>
              <a:buChar char=""/>
              <a:defRPr b="0">
                <a:latin typeface="Arial Narrow"/>
                <a:cs typeface="Arial Narrow"/>
              </a:defRPr>
            </a:lvl4pPr>
            <a:lvl5pPr>
              <a:buClr>
                <a:srgbClr val="C69F12"/>
              </a:buClr>
              <a:buFont typeface="Webdings" pitchFamily="18" charset="2"/>
              <a:buChar char=""/>
              <a:defRPr b="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72250"/>
            <a:ext cx="2133600" cy="2841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panose="020B0606020202030204" pitchFamily="34" charset="0"/>
              </a:defRPr>
            </a:lvl1pPr>
          </a:lstStyle>
          <a:p>
            <a:fld id="{772018F7-C449-415E-B7A2-1EE877FE8FAB}" type="slidenum">
              <a:rPr lang="hr-HR" altLang="en-US" smtClean="0"/>
              <a:pPr/>
              <a:t>‹#›</a:t>
            </a:fld>
            <a:r>
              <a:rPr lang="hr-HR" altLang="en-US" dirty="0"/>
              <a:t> / 10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819" y="85706"/>
            <a:ext cx="850394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rial Narrow"/>
                <a:cs typeface="Arial Narrow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72250"/>
            <a:ext cx="2133600" cy="2841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panose="020B0606020202030204" pitchFamily="34" charset="0"/>
              </a:defRPr>
            </a:lvl1pPr>
          </a:lstStyle>
          <a:p>
            <a:fld id="{CABCE5C7-5810-493E-9E30-6E67919CF366}" type="slidenum">
              <a:rPr lang="hr-HR" altLang="en-US" smtClean="0"/>
              <a:pPr/>
              <a:t>‹#›</a:t>
            </a:fld>
            <a:r>
              <a:rPr lang="hr-HR" altLang="en-US" dirty="0"/>
              <a:t> / 10</a:t>
            </a:r>
          </a:p>
        </p:txBody>
      </p:sp>
      <p:grpSp>
        <p:nvGrpSpPr>
          <p:cNvPr id="14" name="Group 11"/>
          <p:cNvGrpSpPr>
            <a:grpSpLocks/>
          </p:cNvGrpSpPr>
          <p:nvPr userDrawn="1"/>
        </p:nvGrpSpPr>
        <p:grpSpPr bwMode="auto">
          <a:xfrm>
            <a:off x="428625" y="785813"/>
            <a:ext cx="7358063" cy="73025"/>
            <a:chOff x="428596" y="928670"/>
            <a:chExt cx="7358114" cy="73026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428596" y="928670"/>
              <a:ext cx="7286676" cy="1587"/>
            </a:xfrm>
            <a:prstGeom prst="line">
              <a:avLst/>
            </a:prstGeom>
            <a:ln w="762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00034" y="1000108"/>
              <a:ext cx="7286676" cy="1588"/>
            </a:xfrm>
            <a:prstGeom prst="line">
              <a:avLst/>
            </a:prstGeom>
            <a:ln w="762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5"/>
          <p:cNvGrpSpPr>
            <a:grpSpLocks/>
          </p:cNvGrpSpPr>
          <p:nvPr userDrawn="1"/>
        </p:nvGrpSpPr>
        <p:grpSpPr bwMode="auto">
          <a:xfrm>
            <a:off x="428625" y="6500813"/>
            <a:ext cx="8256588" cy="38100"/>
            <a:chOff x="428625" y="6427788"/>
            <a:chExt cx="8256588" cy="3810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428625" y="6427788"/>
              <a:ext cx="8215313" cy="1587"/>
            </a:xfrm>
            <a:prstGeom prst="line">
              <a:avLst/>
            </a:prstGeom>
            <a:ln w="381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468313" y="6464300"/>
              <a:ext cx="8216900" cy="1588"/>
            </a:xfrm>
            <a:prstGeom prst="line">
              <a:avLst/>
            </a:prstGeom>
            <a:ln w="381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819" y="85706"/>
            <a:ext cx="850394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1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unipu-ict/kalkulator-struje-vode-plina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sovilj@unipu.hr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2463031"/>
            <a:ext cx="8258175" cy="1470025"/>
          </a:xfrm>
        </p:spPr>
        <p:txBody>
          <a:bodyPr/>
          <a:lstStyle/>
          <a:p>
            <a:r>
              <a:rPr lang="hr-HR" dirty="0" err="1"/>
              <a:t>HRežije</a:t>
            </a:r>
            <a:br>
              <a:rPr lang="hr-HR" dirty="0"/>
            </a:br>
            <a:r>
              <a:rPr lang="hr-HR" sz="2000" dirty="0"/>
              <a:t>Mobilni kalkulator potrošnje el. energije, vode i plina za hrvatska kućanstva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6387"/>
            <a:ext cx="6400800" cy="2376264"/>
          </a:xfrm>
        </p:spPr>
        <p:txBody>
          <a:bodyPr/>
          <a:lstStyle/>
          <a:p>
            <a:br>
              <a:rPr lang="hr-HR" sz="2000" dirty="0"/>
            </a:br>
            <a:r>
              <a:rPr lang="hr-HR" sz="2000" dirty="0"/>
              <a:t>AUTORI:</a:t>
            </a:r>
            <a:br>
              <a:rPr lang="hr-HR" sz="2000" dirty="0"/>
            </a:br>
            <a:r>
              <a:rPr lang="hr-HR" sz="2000" dirty="0"/>
              <a:t>Ivan Matak </a:t>
            </a:r>
            <a:r>
              <a:rPr lang="fi-FI" sz="2000" dirty="0"/>
              <a:t>(</a:t>
            </a:r>
            <a:r>
              <a:rPr lang="hr-HR" sz="2000" dirty="0"/>
              <a:t>imatak@unipu.hr</a:t>
            </a:r>
            <a:r>
              <a:rPr lang="fi-FI" sz="2000" dirty="0"/>
              <a:t>)</a:t>
            </a:r>
          </a:p>
          <a:p>
            <a:r>
              <a:rPr lang="hr-HR" sz="2000" dirty="0"/>
              <a:t>David </a:t>
            </a:r>
            <a:r>
              <a:rPr lang="hr-HR" sz="2000" dirty="0" err="1"/>
              <a:t>Ravnik</a:t>
            </a:r>
            <a:r>
              <a:rPr lang="fi-FI" sz="2000" dirty="0"/>
              <a:t> (</a:t>
            </a:r>
            <a:r>
              <a:rPr lang="hr-HR" sz="2000" dirty="0"/>
              <a:t>dravnik@unipu.hr</a:t>
            </a:r>
            <a:r>
              <a:rPr lang="fi-FI" sz="2000" dirty="0"/>
              <a:t>)</a:t>
            </a:r>
          </a:p>
          <a:p>
            <a:endParaRPr lang="hr-HR" sz="2000" dirty="0"/>
          </a:p>
          <a:p>
            <a:br>
              <a:rPr lang="hr-HR" sz="2000" dirty="0"/>
            </a:br>
            <a:r>
              <a:rPr lang="hr-HR" sz="2000" dirty="0"/>
              <a:t>GITHUB:</a:t>
            </a:r>
            <a:br>
              <a:rPr lang="hr-HR" sz="2000" dirty="0"/>
            </a:br>
            <a:r>
              <a:rPr lang="hr-HR" sz="2000" dirty="0">
                <a:hlinkClick r:id="rId2"/>
              </a:rPr>
              <a:t>https://github.com/unipu-ict/kalkulator-struje-vode-plina</a:t>
            </a:r>
            <a:endParaRPr lang="hr-HR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5C7-5810-493E-9E30-6E67919CF366}" type="slidenum">
              <a:rPr lang="hr-HR" altLang="en-US" smtClean="0"/>
              <a:pPr/>
              <a:t>1</a:t>
            </a:fld>
            <a:r>
              <a:rPr lang="hr-HR" altLang="en-US" dirty="0"/>
              <a:t> /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EAD34-0525-477D-A3C1-03A216F4B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09143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7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Detaljniji opis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PROBLEM:</a:t>
            </a:r>
          </a:p>
          <a:p>
            <a:pPr lvl="1"/>
            <a:r>
              <a:rPr lang="hr-HR" dirty="0"/>
              <a:t>Potreba za brzim i jednostavnim računanjem iznosa režija</a:t>
            </a:r>
          </a:p>
          <a:p>
            <a:pPr lvl="1"/>
            <a:r>
              <a:rPr lang="hr-HR" dirty="0"/>
              <a:t>Ručno računanje i pretraga tarifa</a:t>
            </a:r>
          </a:p>
          <a:p>
            <a:pPr lvl="1"/>
            <a:endParaRPr lang="hr-HR" dirty="0"/>
          </a:p>
          <a:p>
            <a:r>
              <a:rPr lang="hr-HR" dirty="0"/>
              <a:t>RJEŠENJE:</a:t>
            </a:r>
          </a:p>
          <a:p>
            <a:pPr lvl="1"/>
            <a:r>
              <a:rPr lang="hr-HR" dirty="0"/>
              <a:t>Mobilna aplikacija sa ugrađenim tarifnim modelima</a:t>
            </a:r>
          </a:p>
          <a:p>
            <a:pPr lvl="1"/>
            <a:r>
              <a:rPr lang="hr-HR" dirty="0"/>
              <a:t>Računanje budućih troškova ovisno o potrošnji te praćenje prošlih troškova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BROJ KORISNIKA:</a:t>
            </a:r>
          </a:p>
          <a:p>
            <a:pPr lvl="1"/>
            <a:r>
              <a:rPr lang="hr-HR" dirty="0"/>
              <a:t>Područje Republike Hrvatske uz mogućnost proširenja na inozemstvo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2</a:t>
            </a:fld>
            <a:r>
              <a:rPr lang="hr-HR" altLang="en-US"/>
              <a:t> / 10</a:t>
            </a:r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296994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Detaljniji opis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3</a:t>
            </a:fld>
            <a:r>
              <a:rPr lang="hr-HR" altLang="en-US"/>
              <a:t> / 10</a:t>
            </a:r>
            <a:endParaRPr lang="hr-HR" alt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D96E6D-746D-4676-A782-29F33162E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10" y="916239"/>
            <a:ext cx="2719294" cy="558966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38D484-F12B-49F5-8085-D821CDF638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464" y="904925"/>
            <a:ext cx="2719294" cy="55896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1A46D4-AC27-4AA3-A9AA-D093F997F9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16" y="904925"/>
            <a:ext cx="2691830" cy="55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8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B4D2-60E1-4FB3-BA06-D0AEC039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Detaljniji opis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32DE1-2E1F-444A-8EAC-AAA5F45D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4</a:t>
            </a:fld>
            <a:r>
              <a:rPr lang="hr-HR" altLang="en-US"/>
              <a:t> / 10</a:t>
            </a:r>
            <a:endParaRPr lang="hr-HR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230AA8-FCFD-4553-B7FF-114B1621C9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644" y="898280"/>
            <a:ext cx="2746648" cy="5645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53A15-07E8-4B4B-9A4A-8C82C6D8AC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91" y="898280"/>
            <a:ext cx="2715354" cy="5581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2D0484-0F5B-4814-AB4C-B450818A1F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2" y="820383"/>
            <a:ext cx="2746648" cy="564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6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A332-31A0-4D3C-802B-2CFBC6BA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Detaljniji opis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5EDC0-6491-4D43-80C4-12967B46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836712"/>
            <a:ext cx="8258204" cy="5592684"/>
          </a:xfrm>
        </p:spPr>
        <p:txBody>
          <a:bodyPr/>
          <a:lstStyle/>
          <a:p>
            <a:r>
              <a:rPr lang="hr-HR" dirty="0"/>
              <a:t>OPIS APLIKACIJE:</a:t>
            </a:r>
          </a:p>
          <a:p>
            <a:pPr lvl="1"/>
            <a:r>
              <a:rPr lang="hr-HR" dirty="0"/>
              <a:t>Aplikacija se sastoji od glavnog izbornika preko kojeg su povezana 4 kalkulatora preko gumbi te popisa spremljenih troškova</a:t>
            </a:r>
          </a:p>
          <a:p>
            <a:pPr lvl="1"/>
            <a:r>
              <a:rPr lang="hr-HR" dirty="0"/>
              <a:t>Kalkulator struje ima mogućnosti odabira tarifnog modela, perioda te unos starog i novog stanja te notifikacije korisniku ukoliko nisu sva polja ispunjena ili ako je novo stanje manje od starog stanja, slično je i za kalkulator vode i plina. </a:t>
            </a:r>
          </a:p>
          <a:p>
            <a:pPr lvl="1"/>
            <a:r>
              <a:rPr lang="hr-HR" dirty="0"/>
              <a:t>Kalkulator mjesečnih troškova sadrži popis različitih vrsta troškova kao što su telefon, Internet, kredit, itd. Služi za računanje ukupnih mjesečnih troškova s time da ne mora svaka vrsta troška biti navedena.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2EC1E-AB55-404A-8896-5E613E3A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5</a:t>
            </a:fld>
            <a:r>
              <a:rPr lang="hr-HR" altLang="en-US"/>
              <a:t> / 10</a:t>
            </a:r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179204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E497-48A8-42DD-96FA-626C986D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Detaljniji opis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1A780-5CD5-4680-B5BE-B6A2ED1E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Aplikacija se sastoji od glavnog izbornika preko kojeg su povezana 4 kalkulatora preko gumbi te popisa spremljenih troškova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O RAZVOJU:</a:t>
            </a:r>
          </a:p>
          <a:p>
            <a:pPr lvl="1"/>
            <a:r>
              <a:rPr lang="hr-HR" dirty="0"/>
              <a:t>Razvoj aplikacije se provodio u programskom okruženju Android Studio 3.4.1 te je korištena </a:t>
            </a:r>
            <a:r>
              <a:rPr lang="hr-HR" dirty="0" err="1"/>
              <a:t>SQLite</a:t>
            </a:r>
            <a:r>
              <a:rPr lang="hr-HR" dirty="0"/>
              <a:t> baza podataka za pohranu troškova</a:t>
            </a:r>
            <a:endParaRPr lang="en-US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9CD6F-7437-4ABC-BA1F-0DBB273A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6</a:t>
            </a:fld>
            <a:r>
              <a:rPr lang="hr-HR" altLang="en-US"/>
              <a:t> / 10</a:t>
            </a:r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93653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Detaljniji opis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KONKURENTI: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r>
              <a:rPr lang="hr-HR" dirty="0"/>
              <a:t>BUDUĆA POBOLJŠANJA:</a:t>
            </a:r>
          </a:p>
          <a:p>
            <a:pPr lvl="1"/>
            <a:r>
              <a:rPr lang="hr-HR" dirty="0"/>
              <a:t>Kreiranje korisničkog računa, popis svih vodovoda i plinara sa tarifama u RH</a:t>
            </a:r>
          </a:p>
          <a:p>
            <a:pPr lvl="1"/>
            <a:r>
              <a:rPr lang="hr-HR" dirty="0"/>
              <a:t>Proširenje odabira države za prilagodbu jezika i kalkulatora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7</a:t>
            </a:fld>
            <a:r>
              <a:rPr lang="hr-HR" altLang="en-US"/>
              <a:t> / 10</a:t>
            </a:r>
            <a:endParaRPr lang="hr-H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40922-BA42-4F52-BA78-FC0293719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12776"/>
            <a:ext cx="7705483" cy="322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8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Razvojni tim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8</a:t>
            </a:fld>
            <a:r>
              <a:rPr lang="hr-HR" altLang="en-US"/>
              <a:t> / 10</a:t>
            </a:r>
            <a:endParaRPr lang="hr-HR" alt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788256223"/>
              </p:ext>
            </p:extLst>
          </p:nvPr>
        </p:nvGraphicFramePr>
        <p:xfrm>
          <a:off x="1038236" y="1326685"/>
          <a:ext cx="6096000" cy="464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011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2463031"/>
            <a:ext cx="8258175" cy="821953"/>
          </a:xfrm>
        </p:spPr>
        <p:txBody>
          <a:bodyPr/>
          <a:lstStyle/>
          <a:p>
            <a:r>
              <a:rPr lang="hr-HR" sz="2000" dirty="0" err="1"/>
              <a:t>HRežije</a:t>
            </a:r>
            <a:endParaRPr lang="hr-HR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6387"/>
            <a:ext cx="6400800" cy="2376264"/>
          </a:xfrm>
        </p:spPr>
        <p:txBody>
          <a:bodyPr/>
          <a:lstStyle/>
          <a:p>
            <a:br>
              <a:rPr lang="hr-HR" sz="2000" dirty="0"/>
            </a:br>
            <a:r>
              <a:rPr lang="hr-HR" sz="2000" dirty="0"/>
              <a:t>ORGANIZACIJA:</a:t>
            </a:r>
            <a:br>
              <a:rPr lang="hr-HR" sz="2000" dirty="0"/>
            </a:br>
            <a:r>
              <a:rPr lang="hr-HR" sz="1600" dirty="0"/>
              <a:t>Sveučilište Jurja Dobrile u Puli</a:t>
            </a:r>
          </a:p>
          <a:p>
            <a:r>
              <a:rPr lang="hr-HR" sz="1600" dirty="0"/>
              <a:t>Fakultet informatike</a:t>
            </a:r>
          </a:p>
          <a:p>
            <a:r>
              <a:rPr lang="hr-HR" sz="1600" dirty="0"/>
              <a:t>Diplomski studij Informatike, 1. godina</a:t>
            </a:r>
          </a:p>
          <a:p>
            <a:r>
              <a:rPr lang="hr-HR" sz="1600" dirty="0"/>
              <a:t>Mobilne aplikacije, </a:t>
            </a:r>
            <a:r>
              <a:rPr lang="hr-HR" sz="1600" dirty="0" err="1"/>
              <a:t>Ak.g</a:t>
            </a:r>
            <a:r>
              <a:rPr lang="hr-HR" sz="1600" dirty="0"/>
              <a:t>. 2018./2019.</a:t>
            </a:r>
          </a:p>
          <a:p>
            <a:r>
              <a:rPr lang="hr-HR" sz="1600" dirty="0"/>
              <a:t>Nositelj: Siniša </a:t>
            </a:r>
            <a:r>
              <a:rPr lang="hr-HR" sz="1600" dirty="0" err="1"/>
              <a:t>Sovilj</a:t>
            </a:r>
            <a:r>
              <a:rPr lang="hr-HR" sz="1600" dirty="0"/>
              <a:t> (</a:t>
            </a:r>
            <a:r>
              <a:rPr lang="hr-HR" sz="1600" dirty="0">
                <a:hlinkClick r:id="rId2"/>
              </a:rPr>
              <a:t>ssovilj@unipu.hr</a:t>
            </a:r>
            <a:r>
              <a:rPr lang="hr-HR" sz="16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5C7-5810-493E-9E30-6E67919CF366}" type="slidenum">
              <a:rPr lang="hr-HR" altLang="en-US" smtClean="0"/>
              <a:pPr/>
              <a:t>9</a:t>
            </a:fld>
            <a:r>
              <a:rPr lang="hr-HR" altLang="en-US" dirty="0"/>
              <a:t> /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C8DBE-9650-4E2C-A7A6-219E71AE8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12" y="92073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7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ppt433.tmp</Template>
  <TotalTime>2297</TotalTime>
  <Words>275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Calibri</vt:lpstr>
      <vt:lpstr>Webdings</vt:lpstr>
      <vt:lpstr>Wingdings</vt:lpstr>
      <vt:lpstr>Office Theme</vt:lpstr>
      <vt:lpstr>HRežije Mobilni kalkulator potrošnje el. energije, vode i plina za hrvatska kućanstva</vt:lpstr>
      <vt:lpstr>Detaljniji opis 1</vt:lpstr>
      <vt:lpstr>Detaljniji opis 2</vt:lpstr>
      <vt:lpstr>Detaljniji opis 3</vt:lpstr>
      <vt:lpstr>Detaljniji opis 4</vt:lpstr>
      <vt:lpstr>Detaljniji opis 5</vt:lpstr>
      <vt:lpstr>Detaljniji opis 6</vt:lpstr>
      <vt:lpstr>Razvojni tim</vt:lpstr>
      <vt:lpstr>HRežije</vt:lpstr>
    </vt:vector>
  </TitlesOfParts>
  <Company>ZZT@FER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Siniša Sovilj</dc:creator>
  <cp:lastModifiedBy>Korisnik</cp:lastModifiedBy>
  <cp:revision>342</cp:revision>
  <cp:lastPrinted>2016-03-14T10:53:14Z</cp:lastPrinted>
  <dcterms:created xsi:type="dcterms:W3CDTF">2011-02-07T16:46:15Z</dcterms:created>
  <dcterms:modified xsi:type="dcterms:W3CDTF">2019-06-08T09:13:04Z</dcterms:modified>
</cp:coreProperties>
</file>