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Arial Narrow"/>
      <p:regular r:id="rId27"/>
      <p:bold r:id="rId28"/>
      <p:italic r:id="rId29"/>
      <p:boldItalic r:id="rId30"/>
    </p:embeddedFont>
    <p:embeddedFont>
      <p:font typeface="Source Sans Pr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ArialNarrow-bold.fntdata"/><Relationship Id="rId27" Type="http://schemas.openxmlformats.org/officeDocument/2006/relationships/font" Target="fonts/ArialNarrow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rialNarrow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SansPro-regular.fntdata"/><Relationship Id="rId30" Type="http://schemas.openxmlformats.org/officeDocument/2006/relationships/font" Target="fonts/ArialNarrow-boldItalic.fntdata"/><Relationship Id="rId11" Type="http://schemas.openxmlformats.org/officeDocument/2006/relationships/slide" Target="slides/slide7.xml"/><Relationship Id="rId33" Type="http://schemas.openxmlformats.org/officeDocument/2006/relationships/font" Target="fonts/SourceSansPro-italic.fntdata"/><Relationship Id="rId10" Type="http://schemas.openxmlformats.org/officeDocument/2006/relationships/slide" Target="slides/slide6.xml"/><Relationship Id="rId32" Type="http://schemas.openxmlformats.org/officeDocument/2006/relationships/font" Target="fonts/SourceSans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SourceSansPr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700184" y="1020262"/>
            <a:ext cx="5807400" cy="1159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6897625" y="4649962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4" y="2530108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593638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1" y="1004903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4240992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0" y="1493167"/>
            <a:ext cx="75899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03491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8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3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mplete patter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4929187"/>
            <a:ext cx="21336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r>
              <a:rPr b="0" i="0" lang="en-GB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/ 10</a:t>
            </a:r>
          </a:p>
        </p:txBody>
      </p:sp>
      <p:grpSp>
        <p:nvGrpSpPr>
          <p:cNvPr id="61" name="Shape 61"/>
          <p:cNvGrpSpPr/>
          <p:nvPr/>
        </p:nvGrpSpPr>
        <p:grpSpPr>
          <a:xfrm>
            <a:off x="428627" y="589369"/>
            <a:ext cx="7358137" cy="54703"/>
            <a:chOff x="428595" y="928670"/>
            <a:chExt cx="7358137" cy="72937"/>
          </a:xfrm>
        </p:grpSpPr>
        <p:cxnSp>
          <p:nvCxnSpPr>
            <p:cNvPr id="62" name="Shape 62"/>
            <p:cNvCxnSpPr/>
            <p:nvPr/>
          </p:nvCxnSpPr>
          <p:spPr>
            <a:xfrm>
              <a:off x="428595" y="928670"/>
              <a:ext cx="7286700" cy="1500"/>
            </a:xfrm>
            <a:prstGeom prst="straightConnector1">
              <a:avLst/>
            </a:prstGeom>
            <a:noFill/>
            <a:ln cap="flat" cmpd="sng" w="76200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Shape 63"/>
            <p:cNvCxnSpPr/>
            <p:nvPr/>
          </p:nvCxnSpPr>
          <p:spPr>
            <a:xfrm>
              <a:off x="500033" y="1000108"/>
              <a:ext cx="7286700" cy="1500"/>
            </a:xfrm>
            <a:prstGeom prst="straightConnector1">
              <a:avLst/>
            </a:prstGeom>
            <a:noFill/>
            <a:ln cap="flat" cmpd="sng" w="76200">
              <a:solidFill>
                <a:srgbClr val="C69F1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4" name="Shape 64"/>
          <p:cNvGrpSpPr/>
          <p:nvPr/>
        </p:nvGrpSpPr>
        <p:grpSpPr>
          <a:xfrm>
            <a:off x="428625" y="4875609"/>
            <a:ext cx="8256687" cy="28509"/>
            <a:chOff x="428625" y="6427787"/>
            <a:chExt cx="8256687" cy="38012"/>
          </a:xfrm>
        </p:grpSpPr>
        <p:cxnSp>
          <p:nvCxnSpPr>
            <p:cNvPr id="65" name="Shape 65"/>
            <p:cNvCxnSpPr/>
            <p:nvPr/>
          </p:nvCxnSpPr>
          <p:spPr>
            <a:xfrm>
              <a:off x="428625" y="6427787"/>
              <a:ext cx="8215200" cy="1500"/>
            </a:xfrm>
            <a:prstGeom prst="straightConnector1">
              <a:avLst/>
            </a:prstGeom>
            <a:noFill/>
            <a:ln cap="flat" cmpd="sng" w="38100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Shape 66"/>
            <p:cNvCxnSpPr/>
            <p:nvPr/>
          </p:nvCxnSpPr>
          <p:spPr>
            <a:xfrm>
              <a:off x="468312" y="6464300"/>
              <a:ext cx="8217000" cy="1500"/>
            </a:xfrm>
            <a:prstGeom prst="straightConnector1">
              <a:avLst/>
            </a:prstGeom>
            <a:noFill/>
            <a:ln cap="flat" cmpd="sng" w="38100">
              <a:solidFill>
                <a:srgbClr val="C69F1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67" name="Shape 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34818" y="64279"/>
            <a:ext cx="8505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428627" y="589369"/>
            <a:ext cx="7358137" cy="54703"/>
            <a:chOff x="428595" y="928670"/>
            <a:chExt cx="7358137" cy="72937"/>
          </a:xfrm>
        </p:grpSpPr>
        <p:cxnSp>
          <p:nvCxnSpPr>
            <p:cNvPr id="70" name="Shape 70"/>
            <p:cNvCxnSpPr/>
            <p:nvPr/>
          </p:nvCxnSpPr>
          <p:spPr>
            <a:xfrm>
              <a:off x="428595" y="928670"/>
              <a:ext cx="7286700" cy="1500"/>
            </a:xfrm>
            <a:prstGeom prst="straightConnector1">
              <a:avLst/>
            </a:prstGeom>
            <a:noFill/>
            <a:ln cap="flat" cmpd="sng" w="76200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Shape 71"/>
            <p:cNvCxnSpPr/>
            <p:nvPr/>
          </p:nvCxnSpPr>
          <p:spPr>
            <a:xfrm>
              <a:off x="500033" y="1000108"/>
              <a:ext cx="7286700" cy="1500"/>
            </a:xfrm>
            <a:prstGeom prst="straightConnector1">
              <a:avLst/>
            </a:prstGeom>
            <a:noFill/>
            <a:ln cap="flat" cmpd="sng" w="76200">
              <a:solidFill>
                <a:srgbClr val="C69F1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2" name="Shape 72"/>
          <p:cNvGrpSpPr/>
          <p:nvPr/>
        </p:nvGrpSpPr>
        <p:grpSpPr>
          <a:xfrm>
            <a:off x="428625" y="4875609"/>
            <a:ext cx="8256687" cy="28509"/>
            <a:chOff x="428625" y="6427787"/>
            <a:chExt cx="8256687" cy="38012"/>
          </a:xfrm>
        </p:grpSpPr>
        <p:cxnSp>
          <p:nvCxnSpPr>
            <p:cNvPr id="73" name="Shape 73"/>
            <p:cNvCxnSpPr/>
            <p:nvPr/>
          </p:nvCxnSpPr>
          <p:spPr>
            <a:xfrm>
              <a:off x="428625" y="6427787"/>
              <a:ext cx="8215200" cy="1500"/>
            </a:xfrm>
            <a:prstGeom prst="straightConnector1">
              <a:avLst/>
            </a:prstGeom>
            <a:noFill/>
            <a:ln cap="flat" cmpd="sng" w="38100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Shape 74"/>
            <p:cNvCxnSpPr/>
            <p:nvPr/>
          </p:nvCxnSpPr>
          <p:spPr>
            <a:xfrm>
              <a:off x="468312" y="6464300"/>
              <a:ext cx="8217000" cy="1500"/>
            </a:xfrm>
            <a:prstGeom prst="straightConnector1">
              <a:avLst/>
            </a:prstGeom>
            <a:noFill/>
            <a:ln cap="flat" cmpd="sng" w="38100">
              <a:solidFill>
                <a:srgbClr val="C69F1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5" name="Shape 75"/>
          <p:cNvSpPr txBox="1"/>
          <p:nvPr>
            <p:ph type="title"/>
          </p:nvPr>
        </p:nvSpPr>
        <p:spPr>
          <a:xfrm>
            <a:off x="457200" y="98821"/>
            <a:ext cx="72582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28595" y="750081"/>
            <a:ext cx="82581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C69F12"/>
              </a:buClr>
              <a:buSzPct val="100000"/>
              <a:buFont typeface="Noto Sans Symbols"/>
              <a:buChar char="♦"/>
              <a:defRPr b="0" i="0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C69F12"/>
              </a:buClr>
              <a:buSzPct val="10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C69F12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C69F12"/>
              </a:buClr>
              <a:buSzPct val="100000"/>
              <a:buFont typeface="Arimo"/>
              <a:buChar char="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C69F12"/>
              </a:buClr>
              <a:buSzPct val="100000"/>
              <a:buFont typeface="Arimo"/>
              <a:buChar char="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4929187"/>
            <a:ext cx="21336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r>
              <a:rPr b="0" i="0" lang="en-GB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/ 10</a:t>
            </a: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34818" y="64279"/>
            <a:ext cx="8505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1546025" y="1526193"/>
            <a:ext cx="58326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b="1" sz="4800"/>
            </a:lvl1pPr>
            <a:lvl2pPr lvl="1" rtl="0">
              <a:spcBef>
                <a:spcPts val="0"/>
              </a:spcBef>
              <a:buSzPct val="100000"/>
              <a:defRPr b="1" sz="4800"/>
            </a:lvl2pPr>
            <a:lvl3pPr lvl="2" rtl="0">
              <a:spcBef>
                <a:spcPts val="0"/>
              </a:spcBef>
              <a:buSzPct val="100000"/>
              <a:defRPr b="1" sz="4800"/>
            </a:lvl3pPr>
            <a:lvl4pPr lvl="3" rtl="0">
              <a:spcBef>
                <a:spcPts val="0"/>
              </a:spcBef>
              <a:buSzPct val="100000"/>
              <a:defRPr b="1" sz="4800"/>
            </a:lvl4pPr>
            <a:lvl5pPr lvl="4" rtl="0">
              <a:spcBef>
                <a:spcPts val="0"/>
              </a:spcBef>
              <a:buSzPct val="100000"/>
              <a:defRPr b="1" sz="4800"/>
            </a:lvl5pPr>
            <a:lvl6pPr lvl="5" rtl="0">
              <a:spcBef>
                <a:spcPts val="0"/>
              </a:spcBef>
              <a:buSzPct val="100000"/>
              <a:defRPr b="1" sz="4800"/>
            </a:lvl6pPr>
            <a:lvl7pPr lvl="6" rtl="0">
              <a:spcBef>
                <a:spcPts val="0"/>
              </a:spcBef>
              <a:buSzPct val="100000"/>
              <a:defRPr b="1" sz="4800"/>
            </a:lvl7pPr>
            <a:lvl8pPr lvl="7" rtl="0">
              <a:spcBef>
                <a:spcPts val="0"/>
              </a:spcBef>
              <a:buSzPct val="100000"/>
              <a:defRPr b="1" sz="4800"/>
            </a:lvl8pPr>
            <a:lvl9pPr lvl="8" rtl="0">
              <a:spcBef>
                <a:spcPts val="0"/>
              </a:spcBef>
              <a:buSzPct val="100000"/>
              <a:defRPr b="1" sz="4800"/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1546025" y="2782911"/>
            <a:ext cx="58326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29" name="Shape 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1"/>
            <a:ext cx="684908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>
            <p:ph idx="1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1pPr>
            <a:lvl2pPr lvl="1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2pPr>
            <a:lvl3pPr lvl="2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3pPr>
            <a:lvl4pPr lvl="3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4pPr>
            <a:lvl5pPr lvl="4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5pPr>
            <a:lvl6pPr lvl="5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6pPr>
            <a:lvl7pPr lvl="6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7pPr>
            <a:lvl8pPr lvl="7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8pPr>
            <a:lvl9pPr lvl="8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9pPr>
          </a:lstStyle>
          <a:p/>
        </p:txBody>
      </p:sp>
      <p:grpSp>
        <p:nvGrpSpPr>
          <p:cNvPr id="31" name="Shape 31"/>
          <p:cNvGrpSpPr/>
          <p:nvPr/>
        </p:nvGrpSpPr>
        <p:grpSpPr>
          <a:xfrm>
            <a:off x="3593400" y="805713"/>
            <a:ext cx="1957200" cy="819900"/>
            <a:chOff x="3593400" y="1760084"/>
            <a:chExt cx="1957200" cy="1093200"/>
          </a:xfrm>
        </p:grpSpPr>
        <p:sp>
          <p:nvSpPr>
            <p:cNvPr id="32" name="Shape 32"/>
            <p:cNvSpPr txBox="1"/>
            <p:nvPr/>
          </p:nvSpPr>
          <p:spPr>
            <a:xfrm>
              <a:off x="3593400" y="1872096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b="1" lang="en-GB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3" name="Shape 33"/>
            <p:cNvSpPr/>
            <p:nvPr/>
          </p:nvSpPr>
          <p:spPr>
            <a:xfrm>
              <a:off x="4025400" y="1760084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190700" y="1925384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" name="Shape 35"/>
          <p:cNvCxnSpPr>
            <a:endCxn id="33" idx="1"/>
          </p:cNvCxnSpPr>
          <p:nvPr/>
        </p:nvCxnSpPr>
        <p:spPr>
          <a:xfrm>
            <a:off x="3742095" y="653985"/>
            <a:ext cx="443400" cy="271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" name="Shape 36"/>
          <p:cNvCxnSpPr/>
          <p:nvPr/>
        </p:nvCxnSpPr>
        <p:spPr>
          <a:xfrm rot="10800000">
            <a:off x="4114800" y="202113"/>
            <a:ext cx="457200" cy="603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" name="Shape 37"/>
          <p:cNvCxnSpPr/>
          <p:nvPr/>
        </p:nvCxnSpPr>
        <p:spPr>
          <a:xfrm flipH="1" rot="10800000">
            <a:off x="4749075" y="564918"/>
            <a:ext cx="95100" cy="261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 b="1" sz="2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45300" y="270174"/>
            <a:ext cx="7571700" cy="3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C69F12"/>
              </a:buClr>
              <a:buSzPct val="100000"/>
              <a:buFont typeface="Noto Sans Symbols"/>
              <a:defRPr sz="2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C69F12"/>
              </a:buClr>
              <a:buFont typeface="Noto Sans Symbols"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682658" y="1200150"/>
            <a:ext cx="36753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3329991" y="1200150"/>
            <a:ext cx="24198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5873833" y="1200150"/>
            <a:ext cx="24198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4055342"/>
            <a:ext cx="8229600" cy="368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duda@unipu.hr" TargetMode="External"/><Relationship Id="rId4" Type="http://schemas.openxmlformats.org/officeDocument/2006/relationships/hyperlink" Target="mailto:tperkovic@unipu.hr" TargetMode="External"/><Relationship Id="rId5" Type="http://schemas.openxmlformats.org/officeDocument/2006/relationships/hyperlink" Target="mailto:lpican@unipu.hr" TargetMode="External"/><Relationship Id="rId6" Type="http://schemas.openxmlformats.org/officeDocument/2006/relationships/hyperlink" Target="https://github.com/unipu-ict/nauci-hrvatski" TargetMode="External"/><Relationship Id="rId7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youtube.com/v/8OebgtUjLg4" TargetMode="External"/><Relationship Id="rId4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mailto:ssovilj@unipu.hr" TargetMode="External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1318250" y="1022475"/>
            <a:ext cx="63216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sz="4800">
              <a:solidFill>
                <a:srgbClr val="07376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GB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Mobilna aplikacija namijenjena turistima i učenju osnovnih fraza hrvatskog jezika.</a:t>
            </a:r>
          </a:p>
        </p:txBody>
      </p:sp>
      <p:sp>
        <p:nvSpPr>
          <p:cNvPr id="84" name="Shape 84"/>
          <p:cNvSpPr txBox="1"/>
          <p:nvPr>
            <p:ph idx="4294967295" type="body"/>
          </p:nvPr>
        </p:nvSpPr>
        <p:spPr>
          <a:xfrm>
            <a:off x="661025" y="3239100"/>
            <a:ext cx="32226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AUTORI: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1400"/>
              <a:t>Duda Alen (</a:t>
            </a:r>
            <a:r>
              <a:rPr lang="en-GB" sz="1400" u="sng">
                <a:solidFill>
                  <a:schemeClr val="hlink"/>
                </a:solidFill>
                <a:hlinkClick r:id="rId3"/>
              </a:rPr>
              <a:t>aduda@unipu.hr</a:t>
            </a:r>
            <a:r>
              <a:rPr lang="en-GB" sz="1400"/>
              <a:t>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1400"/>
              <a:t>Perković Tedi (</a:t>
            </a:r>
            <a:r>
              <a:rPr lang="en-GB" sz="1400" u="sng">
                <a:solidFill>
                  <a:schemeClr val="hlink"/>
                </a:solidFill>
                <a:hlinkClick r:id="rId4"/>
              </a:rPr>
              <a:t>tperkovic@unipu.hr</a:t>
            </a:r>
            <a:r>
              <a:rPr lang="en-GB" sz="1400"/>
              <a:t>)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 sz="1400"/>
              <a:t>Pićan Lea (</a:t>
            </a:r>
            <a:r>
              <a:rPr lang="en-GB" sz="1400" u="sng">
                <a:solidFill>
                  <a:schemeClr val="hlink"/>
                </a:solidFill>
                <a:hlinkClick r:id="rId5"/>
              </a:rPr>
              <a:t>lpican@unipu.hr</a:t>
            </a:r>
            <a:r>
              <a:rPr lang="en-GB" sz="1400"/>
              <a:t>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5" name="Shape 85"/>
          <p:cNvSpPr txBox="1"/>
          <p:nvPr>
            <p:ph idx="4294967295" type="body"/>
          </p:nvPr>
        </p:nvSpPr>
        <p:spPr>
          <a:xfrm>
            <a:off x="4027900" y="3569625"/>
            <a:ext cx="3222600" cy="13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GITHUB</a:t>
            </a:r>
            <a:r>
              <a:rPr b="0" i="0" lang="en-GB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:</a:t>
            </a:r>
            <a:br>
              <a:rPr b="0" i="0" lang="en-GB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GB" sz="2000" u="sng">
                <a:solidFill>
                  <a:schemeClr val="hlink"/>
                </a:solidFill>
                <a:hlinkClick r:id="rId6"/>
              </a:rPr>
              <a:t>https://github.com/unipu-ict/nauci-hrvatski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65675" y="476325"/>
            <a:ext cx="4812975" cy="120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20160613-024255.png"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4234600" y="382150"/>
            <a:ext cx="4296600" cy="44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Pretraživanje unutar aplikacije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Char char="●"/>
            </a:pPr>
            <a:r>
              <a:rPr b="1" lang="en-GB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Pretraživanjem unutar aplikacije možemo dobiti sve fraze u kojima se spominje određena riječ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20160613-022814.pn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893199" cy="509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3893775" y="330525"/>
            <a:ext cx="4069200" cy="3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QUIZ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Char char="●"/>
            </a:pPr>
            <a:r>
              <a:rPr b="1" lang="en-GB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Nakon što odaberemo kategoriju </a:t>
            </a:r>
            <a:r>
              <a:rPr b="1" lang="en-GB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iz koje želimo prostupiti kvizu moramo odabrati vrstu piranja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Char char="○"/>
            </a:pPr>
            <a:r>
              <a:rPr b="1" lang="en-GB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Slušanje i pogađanje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Char char="○"/>
            </a:pPr>
            <a:r>
              <a:rPr b="1" lang="en-GB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Čitanje i pogađanje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20160613-023016.png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325342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4627075" y="1353025"/>
            <a:ext cx="3720300" cy="19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Slušanje i odgovaranje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Char char="●"/>
            </a:pPr>
            <a:r>
              <a:rPr b="1" lang="en-GB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Klikom na zvučnik čujemo izgovor fraze te nakon toga moramo odabrati točan odgovor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Char char="●"/>
            </a:pPr>
            <a:r>
              <a:rPr b="1" lang="en-GB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Kada odaberemo točan odgovor dobijemo skočnu poruku da li je odgovor točan te nastavljamo na iduće pitanje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20160612-231431.png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36252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4379200" y="309850"/>
            <a:ext cx="3976500" cy="42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Čitanje</a:t>
            </a:r>
            <a:r>
              <a:rPr b="1" lang="en-GB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i odgovaranje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Char char="●"/>
            </a:pPr>
            <a:r>
              <a:rPr b="1" lang="en-GB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Fraza se ispiše na hrvatskom ili engleskom jeziku te moramo naći pravi prijevod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Char char="●"/>
            </a:pPr>
            <a:r>
              <a:rPr b="1" lang="en-GB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Ponuđena su tri prijevoda na suprotnome jeziku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20160613-023127.png"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358392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4348225" y="206550"/>
            <a:ext cx="4094700" cy="43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Rezultat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Char char="●"/>
            </a:pPr>
            <a:r>
              <a:rPr b="1" lang="en-GB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Kada prođemo sva pitanja dobijemo povratnu informaciju o riješenom quizu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Char char="●"/>
            </a:pPr>
            <a:r>
              <a:rPr b="1" lang="en-GB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Ispod quiza su dva gumba s kojima se vraćamo na početnu stranicu ili opet pristupamo quizu iste ili različite kategorije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20160612-205026.png"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25" y="0"/>
            <a:ext cx="3078100" cy="507469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4399850" y="278875"/>
            <a:ext cx="4048800" cy="4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2400">
                <a:latin typeface="Roboto Slab"/>
                <a:ea typeface="Roboto Slab"/>
                <a:cs typeface="Roboto Slab"/>
                <a:sym typeface="Roboto Slab"/>
              </a:rPr>
              <a:t>PREVODITELJ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latin typeface="Roboto Slab"/>
                <a:ea typeface="Roboto Slab"/>
                <a:cs typeface="Roboto Slab"/>
                <a:sym typeface="Roboto Slab"/>
              </a:rPr>
              <a:t>U aplikaciju je uvršten WebWiew koji nam omogućava da kroz aplkaciju pristupimo Google prevoditelju te omogućimo korisnicima da prevedu bilo koju riječ ili frazu.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latin typeface="Roboto Slab"/>
                <a:ea typeface="Roboto Slab"/>
                <a:cs typeface="Roboto Slab"/>
                <a:sym typeface="Roboto Slab"/>
              </a:rPr>
              <a:t>Naravno, moguće je prevesti riječi na bilo koji jezik.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Razvojni tim</a:t>
            </a:r>
          </a:p>
        </p:txBody>
      </p:sp>
      <p:grpSp>
        <p:nvGrpSpPr>
          <p:cNvPr id="172" name="Shape 172"/>
          <p:cNvGrpSpPr/>
          <p:nvPr/>
        </p:nvGrpSpPr>
        <p:grpSpPr>
          <a:xfrm>
            <a:off x="1737236" y="997244"/>
            <a:ext cx="4697997" cy="3702178"/>
            <a:chOff x="699000" y="2981"/>
            <a:chExt cx="4697997" cy="4634094"/>
          </a:xfrm>
        </p:grpSpPr>
        <p:sp>
          <p:nvSpPr>
            <p:cNvPr id="173" name="Shape 173"/>
            <p:cNvSpPr/>
            <p:nvPr/>
          </p:nvSpPr>
          <p:spPr>
            <a:xfrm rot="10800000">
              <a:off x="1343158" y="2986"/>
              <a:ext cx="4053839" cy="1288314"/>
            </a:xfrm>
            <a:prstGeom prst="homePlate">
              <a:avLst>
                <a:gd fmla="val 50000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 txBox="1"/>
            <p:nvPr/>
          </p:nvSpPr>
          <p:spPr>
            <a:xfrm>
              <a:off x="1665238" y="2981"/>
              <a:ext cx="3731700" cy="139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568100" rIns="142225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2000">
                  <a:solidFill>
                    <a:schemeClr val="lt1"/>
                  </a:solidFill>
                </a:rPr>
                <a:t>Alen Duda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lt1"/>
                  </a:solidFill>
                </a:rPr>
                <a:t>Kategorije, search i sve po malo</a:t>
              </a:r>
            </a:p>
          </p:txBody>
        </p:sp>
        <p:sp>
          <p:nvSpPr>
            <p:cNvPr id="175" name="Shape 175"/>
            <p:cNvSpPr/>
            <p:nvPr/>
          </p:nvSpPr>
          <p:spPr>
            <a:xfrm>
              <a:off x="699000" y="2986"/>
              <a:ext cx="1288314" cy="1288314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 rot="10800000">
              <a:off x="1343158" y="1675874"/>
              <a:ext cx="4053839" cy="1288314"/>
            </a:xfrm>
            <a:prstGeom prst="homePlate">
              <a:avLst>
                <a:gd fmla="val 50000" name="adj"/>
              </a:avLst>
            </a:prstGeom>
            <a:solidFill>
              <a:srgbClr val="BB995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 txBox="1"/>
            <p:nvPr/>
          </p:nvSpPr>
          <p:spPr>
            <a:xfrm>
              <a:off x="1665236" y="1675874"/>
              <a:ext cx="3731760" cy="1288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568100" rIns="142225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2000">
                  <a:solidFill>
                    <a:schemeClr val="lt1"/>
                  </a:solidFill>
                </a:rPr>
                <a:t>Tedi Perković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lt1"/>
                  </a:solidFill>
                </a:rPr>
                <a:t>Baza, asinkrono izvođenje, quiz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699000" y="1675874"/>
              <a:ext cx="1288314" cy="1288314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 rot="10800000">
              <a:off x="1343158" y="3348761"/>
              <a:ext cx="4053839" cy="1288314"/>
            </a:xfrm>
            <a:prstGeom prst="homePlate">
              <a:avLst>
                <a:gd fmla="val 50000" name="adj"/>
              </a:avLst>
            </a:prstGeom>
            <a:solidFill>
              <a:srgbClr val="99B958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1665236" y="3348760"/>
              <a:ext cx="3731760" cy="1288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568100" rIns="142225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2000">
                  <a:solidFill>
                    <a:schemeClr val="lt1"/>
                  </a:solidFill>
                </a:rPr>
                <a:t>Lea Pićan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lt1"/>
                  </a:solidFill>
                </a:rPr>
                <a:t>Dizajn, fraze, dodaci</a:t>
              </a:r>
            </a:p>
          </p:txBody>
        </p:sp>
        <p:sp>
          <p:nvSpPr>
            <p:cNvPr id="181" name="Shape 181"/>
            <p:cNvSpPr/>
            <p:nvPr/>
          </p:nvSpPr>
          <p:spPr>
            <a:xfrm>
              <a:off x="699000" y="3348760"/>
              <a:ext cx="1288314" cy="1288314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465950" y="371825"/>
            <a:ext cx="7571700" cy="406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 RAZVOJU: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GB"/>
              <a:t>Naučili smo praktičnu primjenu Jave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GB"/>
              <a:t>Primijenili smo znanje CSS-a za dizajn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GB"/>
              <a:t>Git olakšava timski rad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GB"/>
              <a:t>Rad u Android Studiu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GB"/>
              <a:t>Treba imati više uređaja za testiranje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342025" y="228849"/>
            <a:ext cx="7571700" cy="3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BUDUĆA POBOLJŠANJA: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Dodati više kategorija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Dodati sustav ocjenjivanja te achievemente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Dodati više jezika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Snimiti hrvatske izgovore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Find out why Duolingo is the #1 way to learn Spanish, English, French, German, Italian, and Portuguese. http://www.duolingo.com  Duolingo teaches you to read, write, listen and speak. And it's extremely effective. In fact, an independent study found that 34 hours on Duolingo are equal to a whole university semester.   Duolingo is also completely free. No annoying ads, no misleading in-app purchases, no subscription fees." id="196" name="Shape 196" title="Duolingo: The Best Way to Learn a Language">
            <a:hlinkClick r:id="rId3"/>
          </p:cNvPr>
          <p:cNvSpPr/>
          <p:nvPr/>
        </p:nvSpPr>
        <p:spPr>
          <a:xfrm>
            <a:off x="1776475" y="1017350"/>
            <a:ext cx="5308749" cy="3981549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7" name="Shape 197"/>
          <p:cNvSpPr txBox="1"/>
          <p:nvPr>
            <p:ph idx="4294967295" type="body"/>
          </p:nvPr>
        </p:nvSpPr>
        <p:spPr>
          <a:xfrm>
            <a:off x="218125" y="166875"/>
            <a:ext cx="31284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</a:rPr>
              <a:t>KONKURENT</a:t>
            </a:r>
            <a:r>
              <a:rPr b="1" lang="en-GB"/>
              <a:t>I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C69F12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445300" y="270174"/>
            <a:ext cx="7571700" cy="36132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PROBLEM: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Turisti kada dođu u Hrvatsku ne znaju jezik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-GB"/>
              <a:t>Ukoliko turisti ne govore engleski, teško će se sporazumjeti s lokalnim stanovništvom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-GB"/>
              <a:t>Trenutno taj problem rješavaju rječnicima, pitanjima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-GB"/>
              <a:t>Postoje razne aplikacije za učenje jezika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13125" y="297794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Hvala!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269700" y="1282349"/>
            <a:ext cx="7571700" cy="3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b="0" i="0" lang="en-GB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0" i="0" lang="en-GB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ORGANIZACIJA:</a:t>
            </a:r>
            <a:br>
              <a:rPr b="0" i="0" lang="en-GB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0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Sveučilište Jurja Dobrile u Puli</a:t>
            </a:r>
          </a:p>
          <a:p>
            <a: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Odjel za informacijsko-komunikacijske tehnologije</a:t>
            </a:r>
          </a:p>
          <a:p>
            <a: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Diplomski studij Informatike, 1. godina</a:t>
            </a:r>
          </a:p>
          <a:p>
            <a: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Mobilne aplikacije, Ak.g. 2015./2016.</a:t>
            </a:r>
          </a:p>
          <a:p>
            <a: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Voditelj: Siniša Sovilj (</a:t>
            </a:r>
            <a:r>
              <a:rPr b="0" i="0" lang="en-GB" sz="1600" u="sng" cap="none" strike="noStrike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3"/>
              </a:rPr>
              <a:t>ssovilj@unipu.hr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)</a:t>
            </a: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5564" y="3541106"/>
            <a:ext cx="1136100" cy="11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445300" y="270174"/>
            <a:ext cx="7571700" cy="3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RJEŠENJE: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-GB"/>
              <a:t>Naše rješenje je aplikacija kojom turisti lako svladavaju najčešće fraze te mogu provjeriti svoje znanje uz pomoć jednostavnih kvizova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-GB"/>
              <a:t>Na primjer, turist može lako pitati za upute na hrvatskom jeziku te razumjeti jednostavne odgovore</a:t>
            </a:r>
          </a:p>
          <a:p>
            <a:pPr lvl="1">
              <a:spcBef>
                <a:spcPts val="0"/>
              </a:spcBef>
              <a:buClr>
                <a:srgbClr val="C69F12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28550" y="163025"/>
            <a:ext cx="7571700" cy="415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BROJ KORISNIKA: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7350" lvl="0" marL="457200">
              <a:spcBef>
                <a:spcPts val="0"/>
              </a:spcBef>
              <a:buSzPct val="100000"/>
            </a:pPr>
            <a:r>
              <a:rPr b="1" lang="en-GB" sz="2500"/>
              <a:t>RH</a:t>
            </a:r>
            <a:r>
              <a:rPr lang="en-GB" sz="2500"/>
              <a:t> - neće biti puno korisnika jer stavnovnici RH znaju hrvatski, možda 20ak znatiželjnika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 sz="2500"/>
          </a:p>
          <a:p>
            <a:pPr indent="-387350" lvl="0" marL="457200">
              <a:spcBef>
                <a:spcPts val="0"/>
              </a:spcBef>
              <a:buSzPct val="100000"/>
            </a:pPr>
            <a:r>
              <a:rPr b="1" lang="en-GB" sz="2500"/>
              <a:t>EU</a:t>
            </a:r>
            <a:r>
              <a:rPr lang="en-GB" sz="2500"/>
              <a:t> - iz EU očekujemo najviše korisnika jer su oni najčešći turisti - otprilike 700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 sz="2500"/>
          </a:p>
          <a:p>
            <a:pPr indent="-387350" lvl="0" marL="457200">
              <a:spcBef>
                <a:spcPts val="0"/>
              </a:spcBef>
              <a:buSzPct val="100000"/>
            </a:pPr>
            <a:r>
              <a:rPr b="1" lang="en-GB" sz="2500"/>
              <a:t>SVIJET</a:t>
            </a:r>
            <a:r>
              <a:rPr lang="en-GB" sz="2500"/>
              <a:t> - iz svijeta (osim EU) očekujemo nešto manje korisnika budući da ima manje turista - otprilike 500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1544250" y="1339500"/>
            <a:ext cx="6055500" cy="246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Snimke zaslona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/>
              <a:t>+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/>
              <a:t>opis aplikacije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20160612-204851.pn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150" y="107262"/>
            <a:ext cx="3228223" cy="492897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4399850" y="278875"/>
            <a:ext cx="4048800" cy="4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2400">
                <a:latin typeface="Roboto Slab"/>
                <a:ea typeface="Roboto Slab"/>
                <a:cs typeface="Roboto Slab"/>
                <a:sym typeface="Roboto Slab"/>
              </a:rPr>
              <a:t>POČETNA STRANICA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Roboto Slab"/>
              <a:buChar char="●"/>
            </a:pPr>
            <a:r>
              <a:rPr b="1" lang="en-GB" sz="1800">
                <a:latin typeface="Roboto Slab"/>
                <a:ea typeface="Roboto Slab"/>
                <a:cs typeface="Roboto Slab"/>
                <a:sym typeface="Roboto Slab"/>
              </a:rPr>
              <a:t>Na početnoj stranici odabiremo jednu od ponuđenih aktivnosti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Roboto Slab"/>
              <a:buChar char="○"/>
            </a:pPr>
            <a:r>
              <a:rPr b="1" lang="en-GB" sz="1800">
                <a:latin typeface="Roboto Slab"/>
                <a:ea typeface="Roboto Slab"/>
                <a:cs typeface="Roboto Slab"/>
                <a:sym typeface="Roboto Slab"/>
              </a:rPr>
              <a:t>DICTIONARY - riječnik pojmova po frazama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Roboto Slab"/>
              <a:buChar char="○"/>
            </a:pPr>
            <a:r>
              <a:rPr b="1" lang="en-GB" sz="1800">
                <a:latin typeface="Roboto Slab"/>
                <a:ea typeface="Roboto Slab"/>
                <a:cs typeface="Roboto Slab"/>
                <a:sym typeface="Roboto Slab"/>
              </a:rPr>
              <a:t>QUIZ - testiranje znanja po frazama koje smo prethodno naučili u riječniku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Roboto Slab"/>
              <a:buChar char="○"/>
            </a:pPr>
            <a:r>
              <a:rPr b="1" lang="en-GB" sz="1800">
                <a:latin typeface="Roboto Slab"/>
                <a:ea typeface="Roboto Slab"/>
                <a:cs typeface="Roboto Slab"/>
                <a:sym typeface="Roboto Slab"/>
              </a:rPr>
              <a:t>TRANSLATE - web wiew na google translate da bi omogučili korisniku da brzo prevede bilo koju riječ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20160612-213145.pn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450" y="1198074"/>
            <a:ext cx="5076951" cy="2855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351150" y="216900"/>
            <a:ext cx="72609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-GB" sz="2400">
                <a:latin typeface="Roboto Slab"/>
                <a:ea typeface="Roboto Slab"/>
                <a:cs typeface="Roboto Slab"/>
                <a:sym typeface="Roboto Slab"/>
              </a:rPr>
              <a:t>LANDSCAPE POČETNA STRANICA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20160612-204922.pn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8550"/>
            <a:ext cx="3294725" cy="507469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4399850" y="278875"/>
            <a:ext cx="4048800" cy="4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2400">
                <a:latin typeface="Roboto Slab"/>
                <a:ea typeface="Roboto Slab"/>
                <a:cs typeface="Roboto Slab"/>
                <a:sym typeface="Roboto Slab"/>
              </a:rPr>
              <a:t>KATEGORIJE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●"/>
            </a:pPr>
            <a:r>
              <a:rPr b="1" lang="en-GB" sz="1800">
                <a:latin typeface="Roboto Slab"/>
                <a:ea typeface="Roboto Slab"/>
                <a:cs typeface="Roboto Slab"/>
                <a:sym typeface="Roboto Slab"/>
              </a:rPr>
              <a:t>Fraze su podijeljene u 10 kategorija - Osnove, Vrijeme, Vremenska prognoza, Upute, SOS, Hrana, Ljubav, Novac, Razgovori, Kupovina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●"/>
            </a:pPr>
            <a:r>
              <a:rPr b="1" lang="en-GB" sz="1800">
                <a:latin typeface="Roboto Slab"/>
                <a:ea typeface="Roboto Slab"/>
                <a:cs typeface="Roboto Slab"/>
                <a:sym typeface="Roboto Slab"/>
              </a:rPr>
              <a:t>U svakoj kategoriji nalazi se otprilike 30 fraza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●"/>
            </a:pPr>
            <a:r>
              <a:rPr b="1" lang="en-GB" sz="1800">
                <a:latin typeface="Roboto Slab"/>
                <a:ea typeface="Roboto Slab"/>
                <a:cs typeface="Roboto Slab"/>
                <a:sym typeface="Roboto Slab"/>
              </a:rPr>
              <a:t>Klikom na kategoriju otvara se popis fraza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20160612-205013.png"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573599" cy="507469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4234600" y="290950"/>
            <a:ext cx="4048800" cy="4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2400">
                <a:latin typeface="Roboto Slab"/>
                <a:ea typeface="Roboto Slab"/>
                <a:cs typeface="Roboto Slab"/>
                <a:sym typeface="Roboto Slab"/>
              </a:rPr>
              <a:t>FRAZA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>
              <a:spcBef>
                <a:spcPts val="0"/>
              </a:spcBef>
              <a:buSzPct val="100000"/>
              <a:buFont typeface="Roboto Slab"/>
              <a:buChar char="●"/>
            </a:pPr>
            <a:r>
              <a:rPr b="1" lang="en-GB" sz="1800">
                <a:latin typeface="Roboto Slab"/>
                <a:ea typeface="Roboto Slab"/>
                <a:cs typeface="Roboto Slab"/>
                <a:sym typeface="Roboto Slab"/>
              </a:rPr>
              <a:t>Ispis fraze sastoji se od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>
              <a:spcBef>
                <a:spcPts val="0"/>
              </a:spcBef>
              <a:buSzPct val="100000"/>
              <a:buFont typeface="Roboto Slab"/>
              <a:buChar char="○"/>
            </a:pPr>
            <a:r>
              <a:rPr b="1" lang="en-GB" sz="1800">
                <a:latin typeface="Roboto Slab"/>
                <a:ea typeface="Roboto Slab"/>
                <a:cs typeface="Roboto Slab"/>
                <a:sym typeface="Roboto Slab"/>
              </a:rPr>
              <a:t>naziva napisanog na ENGLESKOM jeziku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>
              <a:spcBef>
                <a:spcPts val="0"/>
              </a:spcBef>
              <a:buSzPct val="100000"/>
              <a:buFont typeface="Roboto Slab"/>
              <a:buChar char="○"/>
            </a:pPr>
            <a:r>
              <a:rPr b="1" lang="en-GB" sz="1800">
                <a:latin typeface="Roboto Slab"/>
                <a:ea typeface="Roboto Slab"/>
                <a:cs typeface="Roboto Slab"/>
                <a:sym typeface="Roboto Slab"/>
              </a:rPr>
              <a:t>naziva napisanog na HRVATSKOM jeziku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>
              <a:spcBef>
                <a:spcPts val="0"/>
              </a:spcBef>
              <a:buSzPct val="100000"/>
              <a:buFont typeface="Roboto Slab"/>
              <a:buChar char="○"/>
            </a:pPr>
            <a:r>
              <a:rPr b="1" lang="en-GB" sz="1800">
                <a:latin typeface="Roboto Slab"/>
                <a:ea typeface="Roboto Slab"/>
                <a:cs typeface="Roboto Slab"/>
                <a:sym typeface="Roboto Slab"/>
              </a:rPr>
              <a:t>Gumb za poslušati izgovor na hrvatskom (češkom) jeziku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