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8" r:id="rId13"/>
    <p:sldId id="317" r:id="rId14"/>
    <p:sldId id="314" r:id="rId15"/>
    <p:sldId id="315" r:id="rId16"/>
    <p:sldId id="319" r:id="rId17"/>
    <p:sldId id="320" r:id="rId18"/>
    <p:sldId id="321" r:id="rId19"/>
    <p:sldId id="322" r:id="rId20"/>
    <p:sldId id="323" r:id="rId21"/>
    <p:sldId id="324" r:id="rId22"/>
    <p:sldId id="316" r:id="rId23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F12"/>
    <a:srgbClr val="008000"/>
    <a:srgbClr val="8D8D8D"/>
    <a:srgbClr val="BFBFB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vijetli stil 1 - Isticanj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rednji stil 1 - Isticanj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280" autoAdjust="0"/>
  </p:normalViewPr>
  <p:slideViewPr>
    <p:cSldViewPr>
      <p:cViewPr varScale="1">
        <p:scale>
          <a:sx n="80" d="100"/>
          <a:sy n="80" d="100"/>
        </p:scale>
        <p:origin x="7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6/13/2018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13.6.2018.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To</a:t>
            </a:r>
            <a:r>
              <a:rPr lang="hr-HR" baseline="0" dirty="0"/>
              <a:t> će biti i paradigma čitavog predmeta.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1759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1" y="1722305"/>
            <a:ext cx="24320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Sveučilište Jurja Dobrile u Puli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Odjel za informacijsko-komunikacijske tehnologije</a:t>
            </a:r>
            <a:endParaRPr lang="ta-IN" altLang="en-US" sz="1400" b="1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hr-HR" alt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506792" y="5611813"/>
            <a:ext cx="13660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1" dirty="0" err="1">
                <a:latin typeface="Arial Narrow" panose="020B0606020202030204" pitchFamily="34" charset="0"/>
              </a:rPr>
              <a:t>Ak.g</a:t>
            </a:r>
            <a:r>
              <a:rPr lang="hr-HR" altLang="en-US" sz="1400" b="1" dirty="0">
                <a:latin typeface="Arial Narrow" panose="020B0606020202030204" pitchFamily="34" charset="0"/>
              </a:rPr>
              <a:t>. 2017./2018.</a:t>
            </a:r>
            <a:endParaRPr lang="en-GB" altLang="en-US" sz="1400" b="1" dirty="0">
              <a:latin typeface="Arial Narrow" panose="020B0606020202030204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2500313" y="214313"/>
            <a:ext cx="71437" cy="6429375"/>
            <a:chOff x="2500298" y="214291"/>
            <a:chExt cx="71437" cy="6357982"/>
          </a:xfrm>
        </p:grpSpPr>
        <p:cxnSp>
          <p:nvCxnSpPr>
            <p:cNvPr id="6" name="Straight Connector 5"/>
            <p:cNvCxnSpPr/>
            <p:nvPr userDrawn="1"/>
          </p:nvCxnSpPr>
          <p:spPr>
            <a:xfrm rot="5400000">
              <a:off x="-641792" y="3356381"/>
              <a:ext cx="6285768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rot="5400000">
              <a:off x="-571942" y="3428595"/>
              <a:ext cx="6285768" cy="1587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67999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hr-HR" sz="3200" b="1" dirty="0">
                <a:latin typeface="Arial Narrow" charset="0"/>
              </a:rPr>
              <a:t>Internet stvari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9" y="249818"/>
            <a:ext cx="1323384" cy="142299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19053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465512"/>
            <a:ext cx="2432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Diplomski studij Informatike</a:t>
            </a:r>
            <a:r>
              <a:rPr lang="ta-IN" altLang="en-US" sz="1400" b="1" dirty="0">
                <a:latin typeface="Arial Narrow" panose="020B0606020202030204" pitchFamily="34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1</a:t>
            </a:r>
            <a:r>
              <a:rPr lang="ta-IN" altLang="en-US" sz="1400" b="1" dirty="0">
                <a:latin typeface="Arial Narrow" panose="020B0606020202030204" pitchFamily="34" charset="0"/>
              </a:rPr>
              <a:t>. godina</a:t>
            </a:r>
          </a:p>
        </p:txBody>
      </p:sp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1762"/>
            <a:ext cx="7463730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93763"/>
            <a:ext cx="8568952" cy="5607050"/>
          </a:xfrm>
          <a:prstGeom prst="rect">
            <a:avLst/>
          </a:prstGeom>
        </p:spPr>
        <p:txBody>
          <a:bodyPr/>
          <a:lstStyle>
            <a:lvl1pPr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>
                <a:latin typeface="Arial Narrow"/>
                <a:cs typeface="Arial Narrow"/>
              </a:defRPr>
            </a:lvl1pPr>
            <a:lvl2pPr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>
                <a:latin typeface="Arial Narrow"/>
                <a:cs typeface="Arial Narrow"/>
              </a:defRPr>
            </a:lvl2pPr>
            <a:lvl3pPr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>
                <a:latin typeface="Arial Narrow"/>
                <a:cs typeface="Arial Narrow"/>
              </a:defRPr>
            </a:lvl3pPr>
            <a:lvl4pPr>
              <a:buClr>
                <a:srgbClr val="C69F12"/>
              </a:buClr>
              <a:buFont typeface="Webdings" pitchFamily="18" charset="2"/>
              <a:buChar char=""/>
              <a:defRPr b="0">
                <a:latin typeface="Arial Narrow"/>
                <a:cs typeface="Arial Narrow"/>
              </a:defRPr>
            </a:lvl4pPr>
            <a:lvl5pPr>
              <a:buClr>
                <a:srgbClr val="C69F12"/>
              </a:buClr>
              <a:buFont typeface="Webdings" pitchFamily="18" charset="2"/>
              <a:buChar char=""/>
              <a:defRPr b="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/>
                <a:cs typeface="Arial Narrow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2.5/h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pinout.xyz/pinout/rainbow_h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Tutorial</a:t>
            </a:r>
            <a:r>
              <a:rPr lang="hr-HR" dirty="0"/>
              <a:t> za </a:t>
            </a:r>
            <a:r>
              <a:rPr lang="hr-HR" dirty="0" err="1"/>
              <a:t>Rainbow</a:t>
            </a:r>
            <a:r>
              <a:rPr lang="hr-HR" dirty="0"/>
              <a:t> HAT</a:t>
            </a:r>
            <a:endParaRPr lang="en-US" dirty="0"/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905500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B0CCF3-F313-4F52-AED9-9AB83F0F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1762"/>
            <a:ext cx="7463730" cy="582594"/>
          </a:xfrm>
        </p:spPr>
        <p:txBody>
          <a:bodyPr/>
          <a:lstStyle/>
          <a:p>
            <a:r>
              <a:rPr lang="hr-HR" dirty="0"/>
              <a:t>LED DIODE</a:t>
            </a:r>
          </a:p>
        </p:txBody>
      </p:sp>
      <p:sp>
        <p:nvSpPr>
          <p:cNvPr id="9" name="Rezervirano mjesto sadržaja 8">
            <a:extLst>
              <a:ext uri="{FF2B5EF4-FFF2-40B4-BE49-F238E27FC236}">
                <a16:creationId xmlns:a16="http://schemas.microsoft.com/office/drawing/2014/main" id="{9E56783C-60F1-4E33-A10A-97FF7455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Deklariranje </a:t>
            </a:r>
            <a:r>
              <a:rPr lang="hr-HR" dirty="0" err="1"/>
              <a:t>button</a:t>
            </a:r>
            <a:r>
              <a:rPr lang="hr-HR" dirty="0"/>
              <a:t> drivera:</a:t>
            </a:r>
          </a:p>
          <a:p>
            <a:pPr lvl="1"/>
            <a:r>
              <a:rPr lang="hr-HR" dirty="0"/>
              <a:t>Pomoću </a:t>
            </a:r>
            <a:r>
              <a:rPr lang="hr-HR" dirty="0" err="1"/>
              <a:t>ButtonInputDriver</a:t>
            </a:r>
            <a:r>
              <a:rPr lang="hr-HR" dirty="0"/>
              <a:t>-a: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U </a:t>
            </a:r>
            <a:r>
              <a:rPr lang="hr-HR" dirty="0" err="1"/>
              <a:t>onCreate</a:t>
            </a:r>
            <a:r>
              <a:rPr lang="hr-HR" dirty="0"/>
              <a:t>() konfiguracija drivera da izvršava KEYCODE_SPACE na događajima.</a:t>
            </a:r>
          </a:p>
          <a:p>
            <a:pPr lvl="1"/>
            <a:r>
              <a:rPr lang="hr-HR" dirty="0"/>
              <a:t>Pozivanje .</a:t>
            </a:r>
            <a:r>
              <a:rPr lang="hr-HR" dirty="0" err="1"/>
              <a:t>register</a:t>
            </a:r>
            <a:r>
              <a:rPr lang="hr-HR" dirty="0"/>
              <a:t>() metode.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91C327B1-D67C-42B8-ACEB-1F213852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08" y="1131923"/>
            <a:ext cx="4733292" cy="1015728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A1BC05E1-A8C9-4811-9CFF-C1BB19C9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96" y="3501008"/>
            <a:ext cx="5621467" cy="2937534"/>
          </a:xfrm>
          <a:prstGeom prst="rect">
            <a:avLst/>
          </a:prstGeom>
        </p:spPr>
      </p:pic>
      <p:sp>
        <p:nvSpPr>
          <p:cNvPr id="24" name="Pravokutnik 23">
            <a:extLst>
              <a:ext uri="{FF2B5EF4-FFF2-40B4-BE49-F238E27FC236}">
                <a16:creationId xmlns:a16="http://schemas.microsoft.com/office/drawing/2014/main" id="{5C9DB064-D633-489F-B8CD-66EA65F5A2B2}"/>
              </a:ext>
            </a:extLst>
          </p:cNvPr>
          <p:cNvSpPr/>
          <p:nvPr/>
        </p:nvSpPr>
        <p:spPr>
          <a:xfrm>
            <a:off x="4410708" y="1661195"/>
            <a:ext cx="3617676" cy="1836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Pravokutnik 24">
            <a:extLst>
              <a:ext uri="{FF2B5EF4-FFF2-40B4-BE49-F238E27FC236}">
                <a16:creationId xmlns:a16="http://schemas.microsoft.com/office/drawing/2014/main" id="{328EB482-79A9-47A3-9C7B-7BFE36670554}"/>
              </a:ext>
            </a:extLst>
          </p:cNvPr>
          <p:cNvSpPr/>
          <p:nvPr/>
        </p:nvSpPr>
        <p:spPr>
          <a:xfrm>
            <a:off x="3709712" y="4877960"/>
            <a:ext cx="2662488" cy="2072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301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5ECEDCCC-46A0-4342-89F7-388478BF9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4" b="-4"/>
          <a:stretch/>
        </p:blipFill>
        <p:spPr>
          <a:xfrm>
            <a:off x="4572000" y="908720"/>
            <a:ext cx="3952277" cy="5381733"/>
          </a:xfrm>
          <a:prstGeom prst="rect">
            <a:avLst/>
          </a:prstGeom>
          <a:effectLst/>
        </p:spPr>
      </p:pic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35153038-7895-41E9-B382-63EC539D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38" y="1844825"/>
            <a:ext cx="3845272" cy="3312368"/>
          </a:xfrm>
        </p:spPr>
        <p:txBody>
          <a:bodyPr>
            <a:normAutofit/>
          </a:bodyPr>
          <a:lstStyle/>
          <a:p>
            <a:r>
              <a:rPr lang="hr-HR" sz="2400" dirty="0" err="1"/>
              <a:t>Button</a:t>
            </a:r>
            <a:r>
              <a:rPr lang="hr-HR" sz="2400" dirty="0"/>
              <a:t> Input Driver omogućava pritisak gumba pomoću standardnih </a:t>
            </a:r>
            <a:r>
              <a:rPr lang="hr-HR" sz="2400" dirty="0" err="1"/>
              <a:t>key</a:t>
            </a:r>
            <a:r>
              <a:rPr lang="hr-HR" sz="2400" dirty="0"/>
              <a:t> eventa Android studija.</a:t>
            </a:r>
          </a:p>
          <a:p>
            <a:r>
              <a:rPr lang="hr-HR" sz="2400" dirty="0"/>
              <a:t>Korištenje </a:t>
            </a:r>
            <a:r>
              <a:rPr lang="hr-HR" sz="2400" dirty="0" err="1"/>
              <a:t>onKeyUp</a:t>
            </a:r>
            <a:r>
              <a:rPr lang="hr-HR" sz="2400" dirty="0"/>
              <a:t>() i </a:t>
            </a:r>
            <a:r>
              <a:rPr lang="hr-HR" sz="2400" dirty="0" err="1"/>
              <a:t>onKeyDown</a:t>
            </a:r>
            <a:r>
              <a:rPr lang="hr-HR" sz="2400" dirty="0"/>
              <a:t>() metoda: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8F79964C-2B2B-4F80-A9B2-5E42099B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Upravljanje gumbom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9952FC36-513D-4411-99F5-F5D1C754AF2F}"/>
              </a:ext>
            </a:extLst>
          </p:cNvPr>
          <p:cNvSpPr/>
          <p:nvPr/>
        </p:nvSpPr>
        <p:spPr>
          <a:xfrm>
            <a:off x="5724128" y="1340768"/>
            <a:ext cx="792088" cy="2160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>
            <a:extLst>
              <a:ext uri="{FF2B5EF4-FFF2-40B4-BE49-F238E27FC236}">
                <a16:creationId xmlns:a16="http://schemas.microsoft.com/office/drawing/2014/main" id="{127DE1CE-134A-46F3-BB2D-CAEACC2AC098}"/>
              </a:ext>
            </a:extLst>
          </p:cNvPr>
          <p:cNvSpPr/>
          <p:nvPr/>
        </p:nvSpPr>
        <p:spPr>
          <a:xfrm>
            <a:off x="5724128" y="3212976"/>
            <a:ext cx="792088" cy="2160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D8B8DF41-70AE-4ABD-8333-9021D942C1D5}"/>
              </a:ext>
            </a:extLst>
          </p:cNvPr>
          <p:cNvSpPr/>
          <p:nvPr/>
        </p:nvSpPr>
        <p:spPr>
          <a:xfrm>
            <a:off x="5508104" y="5049180"/>
            <a:ext cx="1008112" cy="2520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31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13E553-AF38-4C33-B0B2-30665302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Upravljanje gumbom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10C2F37-014A-4D7F-90CC-21308BAF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1576"/>
            <a:ext cx="3960440" cy="4191421"/>
          </a:xfrm>
        </p:spPr>
        <p:txBody>
          <a:bodyPr/>
          <a:lstStyle/>
          <a:p>
            <a:r>
              <a:rPr lang="hr-HR" sz="2400" dirty="0"/>
              <a:t>Za svaki događaj postavlja se vrijednost LED na </a:t>
            </a:r>
            <a:r>
              <a:rPr lang="hr-HR" sz="2400" dirty="0" err="1"/>
              <a:t>true</a:t>
            </a:r>
            <a:r>
              <a:rPr lang="hr-HR" sz="2400" dirty="0"/>
              <a:t> kada je gumb pritisnut, a </a:t>
            </a:r>
            <a:r>
              <a:rPr lang="hr-HR" sz="2400" dirty="0" err="1"/>
              <a:t>false</a:t>
            </a:r>
            <a:r>
              <a:rPr lang="hr-HR" sz="2400" dirty="0"/>
              <a:t> kada je gumb otpušten.</a:t>
            </a:r>
          </a:p>
          <a:p>
            <a:r>
              <a:rPr lang="hr-HR" sz="2400" dirty="0"/>
              <a:t>Ako događaj odgovara KEYCODE_SPACE eventu, program vraća </a:t>
            </a:r>
            <a:r>
              <a:rPr lang="hr-HR" sz="2400" dirty="0" err="1"/>
              <a:t>true</a:t>
            </a:r>
            <a:r>
              <a:rPr lang="hr-HR" sz="2400" dirty="0"/>
              <a:t> kao povratnu informaciju da je događaj izvršen.</a:t>
            </a:r>
          </a:p>
          <a:p>
            <a:endParaRPr lang="hr-HR" sz="2400" dirty="0"/>
          </a:p>
          <a:p>
            <a:endParaRPr lang="hr-HR" dirty="0"/>
          </a:p>
          <a:p>
            <a:pPr lvl="1"/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722920F-CBA5-4813-8524-E9DD778D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83" y="1144231"/>
            <a:ext cx="4782217" cy="5106113"/>
          </a:xfrm>
          <a:prstGeom prst="rect">
            <a:avLst/>
          </a:prstGeom>
        </p:spPr>
      </p:pic>
      <p:sp>
        <p:nvSpPr>
          <p:cNvPr id="6" name="Pravokutnik 5">
            <a:extLst>
              <a:ext uri="{FF2B5EF4-FFF2-40B4-BE49-F238E27FC236}">
                <a16:creationId xmlns:a16="http://schemas.microsoft.com/office/drawing/2014/main" id="{F3ABB43D-2BC6-4764-82F2-03E64962BBC7}"/>
              </a:ext>
            </a:extLst>
          </p:cNvPr>
          <p:cNvSpPr/>
          <p:nvPr/>
        </p:nvSpPr>
        <p:spPr>
          <a:xfrm>
            <a:off x="4716016" y="1679152"/>
            <a:ext cx="2880320" cy="2376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950EFF65-5FA8-4A8F-B8A5-1667267E2E26}"/>
              </a:ext>
            </a:extLst>
          </p:cNvPr>
          <p:cNvSpPr/>
          <p:nvPr/>
        </p:nvSpPr>
        <p:spPr>
          <a:xfrm>
            <a:off x="4751919" y="3459606"/>
            <a:ext cx="2880320" cy="2376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574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CA3142-39DD-4331-97F3-C01C384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LED DIODE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5E636E-D20F-4D67-98BF-2E66766C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Poništavanje registracije i zatvaranje programa u </a:t>
            </a:r>
            <a:r>
              <a:rPr lang="hr-HR" dirty="0" err="1"/>
              <a:t>onDestroy</a:t>
            </a:r>
            <a:r>
              <a:rPr lang="hr-HR" dirty="0"/>
              <a:t>():</a:t>
            </a: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E59414D-BA57-463A-962D-42FAD970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023570" cy="38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21A44F69-6214-4FA1-BC91-ADD52DFE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LED DIODE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0C2F095F-9B9F-48C9-81E6-E9780655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Zelena LED:</a:t>
            </a:r>
          </a:p>
          <a:p>
            <a:pPr lvl="1"/>
            <a:r>
              <a:rPr lang="hr-HR" sz="2000" dirty="0"/>
              <a:t>Pristupamo pomoću </a:t>
            </a:r>
            <a:r>
              <a:rPr lang="hr-HR" sz="2000" dirty="0" err="1"/>
              <a:t>Peripheral</a:t>
            </a:r>
            <a:r>
              <a:rPr lang="hr-HR" sz="2000" dirty="0"/>
              <a:t> Manager.</a:t>
            </a:r>
          </a:p>
          <a:p>
            <a:pPr lvl="1"/>
            <a:r>
              <a:rPr lang="hr-HR" sz="2000" dirty="0"/>
              <a:t>Korištenjem instance otvaramo GPIO na kojem se nalazi „adresa” zelene </a:t>
            </a:r>
            <a:r>
              <a:rPr lang="hr-HR" sz="2000" dirty="0" err="1"/>
              <a:t>ledice</a:t>
            </a:r>
            <a:r>
              <a:rPr lang="hr-HR" sz="2000" dirty="0"/>
              <a:t>. </a:t>
            </a:r>
          </a:p>
          <a:p>
            <a:pPr lvl="1"/>
            <a:r>
              <a:rPr lang="hr-HR" sz="2000" dirty="0"/>
              <a:t>Nakon što imamo pristup na GPIO, spajamo ga sa LED.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04F6C660-2303-4EB7-A3D6-065F9E15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42" y="3313409"/>
            <a:ext cx="6306430" cy="2943636"/>
          </a:xfrm>
          <a:prstGeom prst="rect">
            <a:avLst/>
          </a:prstGeom>
        </p:spPr>
      </p:pic>
      <p:sp>
        <p:nvSpPr>
          <p:cNvPr id="9" name="Pravokutnik 8">
            <a:extLst>
              <a:ext uri="{FF2B5EF4-FFF2-40B4-BE49-F238E27FC236}">
                <a16:creationId xmlns:a16="http://schemas.microsoft.com/office/drawing/2014/main" id="{514D7C6B-49F5-499E-91C4-EBB102B323F4}"/>
              </a:ext>
            </a:extLst>
          </p:cNvPr>
          <p:cNvSpPr/>
          <p:nvPr/>
        </p:nvSpPr>
        <p:spPr>
          <a:xfrm>
            <a:off x="2562377" y="5878144"/>
            <a:ext cx="4104456" cy="37890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5C2890F7-ED13-4B64-B7B0-26CD4F5A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2" y="2486099"/>
            <a:ext cx="4143953" cy="828791"/>
          </a:xfrm>
          <a:prstGeom prst="rect">
            <a:avLst/>
          </a:prstGeom>
        </p:spPr>
      </p:pic>
      <p:sp>
        <p:nvSpPr>
          <p:cNvPr id="12" name="Pravokutnik 11">
            <a:extLst>
              <a:ext uri="{FF2B5EF4-FFF2-40B4-BE49-F238E27FC236}">
                <a16:creationId xmlns:a16="http://schemas.microsoft.com/office/drawing/2014/main" id="{7D626C03-F3A2-4986-970C-0FC553B4C1FB}"/>
              </a:ext>
            </a:extLst>
          </p:cNvPr>
          <p:cNvSpPr/>
          <p:nvPr/>
        </p:nvSpPr>
        <p:spPr>
          <a:xfrm>
            <a:off x="294059" y="3013693"/>
            <a:ext cx="2549749" cy="2639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99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0C0E62-CDF4-4FEF-AAFE-FAB27989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LED DIODE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F64FC4-0A03-40DA-A0AF-02FA6492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setDirection</a:t>
            </a:r>
            <a:r>
              <a:rPr lang="hr-HR" dirty="0"/>
              <a:t>(</a:t>
            </a:r>
            <a:r>
              <a:rPr lang="hr-HR" dirty="0" err="1"/>
              <a:t>Gpio.OUT_INITIALLY_HIGH</a:t>
            </a:r>
            <a:r>
              <a:rPr lang="hr-HR" dirty="0"/>
              <a:t>) – znak GPIO da taj pin želimo koristiti kao output.</a:t>
            </a:r>
          </a:p>
          <a:p>
            <a:pPr lvl="1"/>
            <a:r>
              <a:rPr lang="hr-HR" dirty="0"/>
              <a:t>OUT_INITIALLY_HIGH je konstanta koja osigurava da je početno stanje koje je postavljeno prilikom konfiguracije sabirnice pravilno.</a:t>
            </a:r>
          </a:p>
          <a:p>
            <a:endParaRPr lang="hr-HR" dirty="0"/>
          </a:p>
          <a:p>
            <a:r>
              <a:rPr lang="hr-HR" dirty="0"/>
              <a:t>Za paljenje i gašenje </a:t>
            </a:r>
            <a:r>
              <a:rPr lang="hr-HR" dirty="0" err="1"/>
              <a:t>ledice</a:t>
            </a:r>
            <a:r>
              <a:rPr lang="hr-HR" dirty="0"/>
              <a:t> u određenom intervalu, koristimo </a:t>
            </a:r>
            <a:r>
              <a:rPr lang="hr-HR" dirty="0" err="1"/>
              <a:t>Handler</a:t>
            </a:r>
            <a:r>
              <a:rPr lang="hr-HR" dirty="0"/>
              <a:t> i </a:t>
            </a:r>
            <a:r>
              <a:rPr lang="hr-HR" dirty="0" err="1"/>
              <a:t>Runnable</a:t>
            </a:r>
            <a:r>
              <a:rPr lang="hr-HR" dirty="0"/>
              <a:t>.</a:t>
            </a:r>
          </a:p>
          <a:p>
            <a:pPr lvl="1"/>
            <a:r>
              <a:rPr lang="hr-HR" dirty="0" err="1"/>
              <a:t>Handler</a:t>
            </a:r>
            <a:r>
              <a:rPr lang="hr-HR" dirty="0"/>
              <a:t> nam dozvoljava slanje i procesiranje poruka.</a:t>
            </a:r>
          </a:p>
          <a:p>
            <a:pPr lvl="1"/>
            <a:r>
              <a:rPr lang="hr-HR" dirty="0" err="1"/>
              <a:t>Runnable</a:t>
            </a:r>
            <a:r>
              <a:rPr lang="hr-HR" dirty="0"/>
              <a:t> koristimo kako bi ažurirali stanje led diode (pomoću </a:t>
            </a:r>
            <a:r>
              <a:rPr lang="hr-HR" dirty="0" err="1"/>
              <a:t>setActiveType</a:t>
            </a:r>
            <a:r>
              <a:rPr lang="hr-HR" dirty="0"/>
              <a:t>(</a:t>
            </a:r>
            <a:r>
              <a:rPr lang="hr-HR" dirty="0" err="1"/>
              <a:t>Gpio.ACTIVE_HIGH</a:t>
            </a:r>
            <a:r>
              <a:rPr lang="hr-H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797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8B239C-0C69-431A-B20A-020D7FFF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LED DIODE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420C90C7-86B6-462B-A49E-C5B239F8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040905" cy="4118461"/>
          </a:xfrm>
          <a:prstGeom prst="rect">
            <a:avLst/>
          </a:prstGeom>
        </p:spPr>
      </p:pic>
      <p:sp>
        <p:nvSpPr>
          <p:cNvPr id="12" name="Pravokutnik 11">
            <a:extLst>
              <a:ext uri="{FF2B5EF4-FFF2-40B4-BE49-F238E27FC236}">
                <a16:creationId xmlns:a16="http://schemas.microsoft.com/office/drawing/2014/main" id="{59511467-527A-4086-AF91-6C9FBCDA58C0}"/>
              </a:ext>
            </a:extLst>
          </p:cNvPr>
          <p:cNvSpPr/>
          <p:nvPr/>
        </p:nvSpPr>
        <p:spPr>
          <a:xfrm>
            <a:off x="1619672" y="3327990"/>
            <a:ext cx="3096344" cy="8930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35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A46719-7E1C-4F5F-84B3-C6D7E01D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LED DIODE</a:t>
            </a:r>
          </a:p>
        </p:txBody>
      </p:sp>
      <p:sp>
        <p:nvSpPr>
          <p:cNvPr id="9" name="Rezervirano mjesto sadržaja 8">
            <a:extLst>
              <a:ext uri="{FF2B5EF4-FFF2-40B4-BE49-F238E27FC236}">
                <a16:creationId xmlns:a16="http://schemas.microsoft.com/office/drawing/2014/main" id="{A807601C-387D-4B74-940E-C5E291A7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Postavljanjem vrijednosti GPIO sabirnice na </a:t>
            </a:r>
            <a:r>
              <a:rPr lang="hr-HR" dirty="0" err="1"/>
              <a:t>true</a:t>
            </a:r>
            <a:r>
              <a:rPr lang="hr-HR" dirty="0"/>
              <a:t> pali LED diodu, a na </a:t>
            </a:r>
            <a:r>
              <a:rPr lang="hr-HR" dirty="0" err="1"/>
              <a:t>false</a:t>
            </a:r>
            <a:r>
              <a:rPr lang="hr-HR" dirty="0"/>
              <a:t> ju isključuje.</a:t>
            </a:r>
          </a:p>
          <a:p>
            <a:r>
              <a:rPr lang="hr-HR" dirty="0"/>
              <a:t>Postavljamo </a:t>
            </a:r>
            <a:r>
              <a:rPr lang="hr-HR" dirty="0" err="1"/>
              <a:t>runnable</a:t>
            </a:r>
            <a:r>
              <a:rPr lang="hr-HR" dirty="0"/>
              <a:t> na </a:t>
            </a:r>
            <a:r>
              <a:rPr lang="hr-HR" dirty="0" err="1"/>
              <a:t>onStart</a:t>
            </a:r>
            <a:r>
              <a:rPr lang="hr-HR" dirty="0"/>
              <a:t>() i </a:t>
            </a:r>
            <a:r>
              <a:rPr lang="hr-HR" dirty="0" err="1"/>
              <a:t>onStop</a:t>
            </a:r>
            <a:r>
              <a:rPr lang="hr-HR" dirty="0"/>
              <a:t> za kreiranje petlje: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onDestroy</a:t>
            </a:r>
            <a:r>
              <a:rPr lang="hr-HR" dirty="0"/>
              <a:t>:</a:t>
            </a:r>
          </a:p>
        </p:txBody>
      </p:sp>
      <p:pic>
        <p:nvPicPr>
          <p:cNvPr id="19" name="Slika 18">
            <a:extLst>
              <a:ext uri="{FF2B5EF4-FFF2-40B4-BE49-F238E27FC236}">
                <a16:creationId xmlns:a16="http://schemas.microsoft.com/office/drawing/2014/main" id="{BD7ED108-2929-412D-99FA-2521ABAF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372086"/>
            <a:ext cx="4820323" cy="1095528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B1817795-1F11-4856-A67F-4E8C59707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13848"/>
            <a:ext cx="4824536" cy="2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3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A52077-7A7F-41A7-AC8D-FA54CBD6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DISPLAY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AF3587F-5927-45F3-9B71-97374A8F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Rainbow</a:t>
            </a:r>
            <a:r>
              <a:rPr lang="hr-HR" dirty="0"/>
              <a:t> HAT uključuje HT16K33 segmentirani display.</a:t>
            </a:r>
          </a:p>
          <a:p>
            <a:pPr lvl="1"/>
            <a:r>
              <a:rPr lang="hr-HR" dirty="0"/>
              <a:t>Za pristup koriste se driveri </a:t>
            </a:r>
            <a:r>
              <a:rPr lang="hr-HR" dirty="0" err="1"/>
              <a:t>Rainbow</a:t>
            </a:r>
            <a:r>
              <a:rPr lang="hr-HR" dirty="0"/>
              <a:t> HAT-a.</a:t>
            </a:r>
          </a:p>
          <a:p>
            <a:pPr lvl="1"/>
            <a:r>
              <a:rPr lang="hr-HR" dirty="0" err="1"/>
              <a:t>Dependency</a:t>
            </a:r>
            <a:r>
              <a:rPr lang="hr-HR" dirty="0"/>
              <a:t> u </a:t>
            </a:r>
            <a:r>
              <a:rPr lang="hr-HR" dirty="0" err="1"/>
              <a:t>build.gradle</a:t>
            </a:r>
            <a:r>
              <a:rPr lang="hr-HR" dirty="0"/>
              <a:t>: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r>
              <a:rPr lang="hr-HR" dirty="0"/>
              <a:t>Deklariramo </a:t>
            </a:r>
            <a:r>
              <a:rPr lang="hr-HR" dirty="0" err="1"/>
              <a:t>AlphanumericDisplay</a:t>
            </a:r>
            <a:r>
              <a:rPr lang="hr-HR" dirty="0"/>
              <a:t>.</a:t>
            </a:r>
          </a:p>
          <a:p>
            <a:r>
              <a:rPr lang="hr-HR" dirty="0"/>
              <a:t>Postavljamo vrijednost koju želimo da display ispisuje.</a:t>
            </a:r>
          </a:p>
          <a:p>
            <a:endParaRPr lang="hr-HR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470EFB8-DF0E-400D-97DA-E75C304C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3" y="2346276"/>
            <a:ext cx="7345466" cy="670206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2F719A7B-2E06-41DC-AF66-E97500217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68740"/>
            <a:ext cx="3024336" cy="556088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0BCF76A8-CFDE-4357-BBA4-A340BB5C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73" y="4470994"/>
            <a:ext cx="5690599" cy="1861804"/>
          </a:xfrm>
          <a:prstGeom prst="rect">
            <a:avLst/>
          </a:prstGeom>
        </p:spPr>
      </p:pic>
      <p:sp>
        <p:nvSpPr>
          <p:cNvPr id="16" name="Pravokutnik 15">
            <a:extLst>
              <a:ext uri="{FF2B5EF4-FFF2-40B4-BE49-F238E27FC236}">
                <a16:creationId xmlns:a16="http://schemas.microsoft.com/office/drawing/2014/main" id="{0965D53A-CF1D-40F5-B0DF-8ED68D86C444}"/>
              </a:ext>
            </a:extLst>
          </p:cNvPr>
          <p:cNvSpPr/>
          <p:nvPr/>
        </p:nvSpPr>
        <p:spPr>
          <a:xfrm>
            <a:off x="3419872" y="5283056"/>
            <a:ext cx="2880320" cy="2376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790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37D098-844A-4C1B-A360-BBF6E7D3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DISPLAY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1AA356-DF1E-4B95-B3DA-1A9E0355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onDestroy</a:t>
            </a:r>
            <a:r>
              <a:rPr lang="hr-HR" dirty="0"/>
              <a:t>() gasimo izlazni uređaj:</a:t>
            </a:r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CA8469F-D85A-48DA-B0DB-E68EDD146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6728356" cy="30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Creative </a:t>
            </a:r>
            <a:r>
              <a:rPr lang="hr-H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Commons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971600" y="981075"/>
            <a:ext cx="7715200" cy="5170488"/>
          </a:xfrm>
          <a:prstGeom prst="rect">
            <a:avLst/>
          </a:prstGeom>
        </p:spPr>
        <p:txBody>
          <a:bodyPr vert="horz" wrap="square" lIns="91440" tIns="45720" rIns="1320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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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slobodno možete: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dijeliti dalje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— umnažati i redistribuirati materijal u bilo kojem mediju ili formatu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stvarati prerade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remiksirati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mijenjati i prerađivati djelo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endParaRPr lang="hr-HR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sljedećim uvjetima: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imenovanje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Morate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adekvatno navesti autora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uvrstiti link na licencu i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naznačiti eventualne izmjene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Možete to učiniti na bilo koji razuman način, ali ne smijete sugerirati da davatelj licence izravno podupire Vas ili Vaše korištenje djela.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nekomercijalno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Ne smijete koristiti materijal u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komercijalne svrhe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 pod istim uvjetima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Ako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mijenjate ili prerađujete materijal, Vaše prerade morate distribuirati pod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istom licencom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kojom je bio izvornik.</a:t>
            </a:r>
          </a:p>
        </p:txBody>
      </p:sp>
      <p:pic>
        <p:nvPicPr>
          <p:cNvPr id="8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052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560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348880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880693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341250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/>
          </p:cNvSpPr>
          <p:nvPr/>
        </p:nvSpPr>
        <p:spPr bwMode="auto">
          <a:xfrm>
            <a:off x="428624" y="48691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428625" y="6072188"/>
            <a:ext cx="825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</a:rPr>
              <a:t>Zaštićeno licencom: </a:t>
            </a:r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  <a:hlinkClick r:id="rId8"/>
              </a:rPr>
              <a:t>http://creativecommons.org/licenses/by-nc-sa/2.5/hr/</a:t>
            </a:r>
            <a:endParaRPr lang="en-US" altLang="en-US" sz="1400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581024" y="50215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Priredili</a:t>
            </a:r>
            <a:r>
              <a:rPr lang="hr-HR" altLang="en-US" sz="1800" b="1" dirty="0">
                <a:latin typeface="Arial Narrow" panose="020B0606020202030204" pitchFamily="34" charset="0"/>
                <a:sym typeface="Arial Narrow" panose="020B0606020202030204" pitchFamily="34" charset="0"/>
              </a:rPr>
              <a:t>: 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Anđela Pribisalić,</a:t>
            </a:r>
            <a:r>
              <a:rPr lang="hr-HR" altLang="en-US" sz="1800" b="1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Roberta Raguž</a:t>
            </a:r>
            <a:r>
              <a:rPr lang="hr-HR" altLang="en-US" sz="1800" b="1" dirty="0">
                <a:latin typeface="Arial Narrow" panose="020B0606020202030204" pitchFamily="34" charset="0"/>
                <a:sym typeface="Arial Narrow" panose="020B0606020202030204" pitchFamily="34" charset="0"/>
              </a:rPr>
              <a:t>, 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Nikolina Stjepanović</a:t>
            </a:r>
            <a:r>
              <a:rPr lang="hr-HR" altLang="en-US" sz="1800" b="1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</a:p>
          <a:p>
            <a:pPr algn="just" eaLnBrk="1" hangingPunct="1"/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Voditelj: doc.dr.sc. 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Siniša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Sovilj</a:t>
            </a:r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6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3C19E8-AE99-48A2-B702-20D36362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TRAKA</a:t>
            </a:r>
            <a:r>
              <a:rPr lang="hr-HR" dirty="0" smtClean="0"/>
              <a:t> </a:t>
            </a:r>
            <a:r>
              <a:rPr lang="hr-HR" dirty="0"/>
              <a:t>LED </a:t>
            </a:r>
            <a:r>
              <a:rPr lang="hr-HR" dirty="0" smtClean="0"/>
              <a:t>DIODA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26F728-334B-4BD1-8BFA-F4065ED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Ostalim LED DIODAMA također pristupamo pomoću drivera </a:t>
            </a:r>
            <a:r>
              <a:rPr lang="hr-HR" dirty="0" err="1"/>
              <a:t>Rainbow</a:t>
            </a:r>
            <a:r>
              <a:rPr lang="hr-HR" dirty="0"/>
              <a:t> HAT-a.</a:t>
            </a:r>
          </a:p>
          <a:p>
            <a:pPr lvl="1"/>
            <a:r>
              <a:rPr lang="hr-HR" dirty="0" err="1"/>
              <a:t>Dependency</a:t>
            </a:r>
            <a:r>
              <a:rPr lang="hr-HR" dirty="0"/>
              <a:t> nam je već implementiran u </a:t>
            </a:r>
            <a:r>
              <a:rPr lang="hr-HR" dirty="0" err="1"/>
              <a:t>build.gradle</a:t>
            </a:r>
            <a:r>
              <a:rPr lang="hr-HR" dirty="0"/>
              <a:t>.</a:t>
            </a:r>
          </a:p>
          <a:p>
            <a:r>
              <a:rPr lang="hr-HR" dirty="0"/>
              <a:t>Kreiramo Apal02.</a:t>
            </a:r>
          </a:p>
          <a:p>
            <a:r>
              <a:rPr lang="hr-HR" dirty="0"/>
              <a:t>Postavljamo boju koju želimo.</a:t>
            </a:r>
          </a:p>
          <a:p>
            <a:pPr lvl="1"/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49133AA-6FC7-4EBB-B1C3-363D38C0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947564"/>
            <a:ext cx="5368578" cy="249469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321228C-1208-497F-A692-F90B2C2E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2" y="3321601"/>
            <a:ext cx="5553850" cy="638264"/>
          </a:xfrm>
          <a:prstGeom prst="rect">
            <a:avLst/>
          </a:prstGeom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70E88138-C02C-4AF9-978B-53844444E054}"/>
              </a:ext>
            </a:extLst>
          </p:cNvPr>
          <p:cNvSpPr/>
          <p:nvPr/>
        </p:nvSpPr>
        <p:spPr>
          <a:xfrm>
            <a:off x="3338314" y="4605166"/>
            <a:ext cx="3033886" cy="40800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532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60E626-DCE6-407F-A2A4-D9CADAE7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TRAKA</a:t>
            </a:r>
            <a:r>
              <a:rPr lang="hr-HR" dirty="0" smtClean="0"/>
              <a:t> </a:t>
            </a:r>
            <a:r>
              <a:rPr lang="hr-HR" dirty="0"/>
              <a:t>LED DIODE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D6EB7E4-8A43-4983-B8FB-E957EBEC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onDestroy</a:t>
            </a:r>
            <a:r>
              <a:rPr lang="hr-HR" dirty="0"/>
              <a:t>():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38F3B9B-190C-4EA0-B338-C765E749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14" y="1988840"/>
            <a:ext cx="553714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6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0DE86E-39F1-452C-9E9C-B2CC5C17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A5FCAE7-B4AC-4418-9261-4F31ADF2B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96752"/>
            <a:ext cx="2713905" cy="4822400"/>
          </a:xfrm>
        </p:spPr>
      </p:pic>
    </p:spTree>
    <p:extLst>
      <p:ext uri="{BB962C8B-B14F-4D97-AF65-F5344CB8AC3E}">
        <p14:creationId xmlns:p14="http://schemas.microsoft.com/office/powerpoint/2010/main" val="339495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Rainbow</a:t>
            </a:r>
            <a:r>
              <a:rPr lang="hr-HR" dirty="0"/>
              <a:t> 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Općenito. Tehničke specifikacije.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1762"/>
            <a:ext cx="7463730" cy="582594"/>
          </a:xfrm>
        </p:spPr>
        <p:txBody>
          <a:bodyPr/>
          <a:lstStyle/>
          <a:p>
            <a:r>
              <a:rPr lang="hr-HR" dirty="0" err="1"/>
              <a:t>Rainbow</a:t>
            </a:r>
            <a:r>
              <a:rPr lang="hr-HR" dirty="0"/>
              <a:t> 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93763"/>
            <a:ext cx="8568952" cy="5607050"/>
          </a:xfrm>
        </p:spPr>
        <p:txBody>
          <a:bodyPr/>
          <a:lstStyle/>
          <a:p>
            <a:r>
              <a:rPr lang="hr-HR" dirty="0" err="1"/>
              <a:t>Rainbow</a:t>
            </a:r>
            <a:r>
              <a:rPr lang="hr-HR" dirty="0"/>
              <a:t> HAT se sastoji od skupa senzora, ulaza (inputa) i 14-segmentni alfanumeričkog zaslona. </a:t>
            </a:r>
          </a:p>
          <a:p>
            <a:pPr lvl="1"/>
            <a:r>
              <a:rPr lang="hr-HR" dirty="0"/>
              <a:t>Odličan za razvijanje Android Things aplikacija na </a:t>
            </a:r>
            <a:r>
              <a:rPr lang="hr-HR" dirty="0" err="1"/>
              <a:t>Rasperry</a:t>
            </a:r>
            <a:r>
              <a:rPr lang="hr-HR" dirty="0"/>
              <a:t> Pi uređaju. Dolazi kao </a:t>
            </a:r>
            <a:r>
              <a:rPr lang="hr-HR" dirty="0" err="1"/>
              <a:t>add</a:t>
            </a:r>
            <a:r>
              <a:rPr lang="hr-HR" dirty="0"/>
              <a:t>-on za RPi3, a najvažnije značajke su zaslon, senzori, mogućnost zvuka i, naravno, mnoštvo LED dioda.</a:t>
            </a:r>
          </a:p>
          <a:p>
            <a:pPr lvl="2"/>
            <a:r>
              <a:rPr lang="hr-HR" dirty="0"/>
              <a:t>Uz </a:t>
            </a:r>
            <a:r>
              <a:rPr lang="hr-HR" dirty="0" err="1"/>
              <a:t>Rainbow</a:t>
            </a:r>
            <a:r>
              <a:rPr lang="hr-HR" dirty="0"/>
              <a:t> HAT dolazi i Phyton dokumentacija za rad na </a:t>
            </a:r>
            <a:r>
              <a:rPr lang="hr-HR" dirty="0" err="1"/>
              <a:t>Raspbianu</a:t>
            </a:r>
            <a:r>
              <a:rPr lang="hr-HR" dirty="0"/>
              <a:t>.</a:t>
            </a:r>
          </a:p>
          <a:p>
            <a:pPr lvl="2"/>
            <a:r>
              <a:rPr lang="hr-HR" dirty="0"/>
              <a:t>Neke od primjena:</a:t>
            </a:r>
          </a:p>
          <a:p>
            <a:pPr lvl="3"/>
            <a:r>
              <a:rPr lang="hr-HR" dirty="0"/>
              <a:t>Meteorološka stanica;</a:t>
            </a:r>
          </a:p>
          <a:p>
            <a:pPr lvl="3"/>
            <a:r>
              <a:rPr lang="hr-HR" dirty="0"/>
              <a:t>Sat, </a:t>
            </a:r>
            <a:r>
              <a:rPr lang="hr-HR" dirty="0" err="1"/>
              <a:t>timer</a:t>
            </a:r>
            <a:r>
              <a:rPr lang="hr-HR" dirty="0"/>
              <a:t> i štoperica;</a:t>
            </a:r>
          </a:p>
          <a:p>
            <a:pPr lvl="3"/>
            <a:r>
              <a:rPr lang="hr-HR" dirty="0"/>
              <a:t>Svjetlosni efekti…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9051C04-D388-497D-8D8C-7F208B4601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4175400" cy="27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F4E7DF3-9FA5-4678-97BA-22D0BAE4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Tehničke specifikacije</a:t>
            </a:r>
          </a:p>
        </p:txBody>
      </p:sp>
      <p:graphicFrame>
        <p:nvGraphicFramePr>
          <p:cNvPr id="4" name="Rezervirano mjesto sadržaja 3">
            <a:extLst>
              <a:ext uri="{FF2B5EF4-FFF2-40B4-BE49-F238E27FC236}">
                <a16:creationId xmlns:a16="http://schemas.microsoft.com/office/drawing/2014/main" id="{4DCCDB85-1A38-4D5B-94AF-1C259EADF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74192"/>
              </p:ext>
            </p:extLst>
          </p:nvPr>
        </p:nvGraphicFramePr>
        <p:xfrm>
          <a:off x="1475656" y="980728"/>
          <a:ext cx="5760640" cy="52268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462203295"/>
                    </a:ext>
                  </a:extLst>
                </a:gridCol>
              </a:tblGrid>
              <a:tr h="416977">
                <a:tc>
                  <a:txBody>
                    <a:bodyPr/>
                    <a:lstStyle/>
                    <a:p>
                      <a:pPr algn="l"/>
                      <a:r>
                        <a:rPr lang="hr-HR" dirty="0" err="1">
                          <a:latin typeface="Arial Narrow" panose="020B0606020202030204" pitchFamily="34" charset="0"/>
                        </a:rPr>
                        <a:t>Rainbow</a:t>
                      </a:r>
                      <a:r>
                        <a:rPr lang="hr-HR" dirty="0">
                          <a:latin typeface="Arial Narrow" panose="020B0606020202030204" pitchFamily="34" charset="0"/>
                        </a:rPr>
                        <a:t> HAT – tehničke specifikacije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27882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Seven APA102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multicolor</a:t>
                      </a: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LEDs</a:t>
                      </a:r>
                      <a:endParaRPr lang="hr-HR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76978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Arial Narrow" panose="020B0606020202030204" pitchFamily="34" charset="0"/>
                        </a:rPr>
                        <a:t>Four 14-segment alphanumeric displays (green LEDs)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52271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HT16K33 display driver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chip</a:t>
                      </a:r>
                      <a:endParaRPr lang="hr-HR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12840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Three</a:t>
                      </a: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capacitive</a:t>
                      </a: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touch</a:t>
                      </a: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buttons</a:t>
                      </a:r>
                      <a:endParaRPr lang="hr-HR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38551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Arial Narrow" panose="020B0606020202030204" pitchFamily="34" charset="0"/>
                        </a:rPr>
                        <a:t>Atmel QT1070 capacitive touch driver chip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16347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Arial Narrow" panose="020B0606020202030204" pitchFamily="34" charset="0"/>
                        </a:rPr>
                        <a:t>Blue, green, and red LEDs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08086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BMP280 temperature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and</a:t>
                      </a: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pressure</a:t>
                      </a: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sensor</a:t>
                      </a:r>
                      <a:endParaRPr lang="hr-HR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825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Piezo</a:t>
                      </a:r>
                      <a:r>
                        <a:rPr lang="hr-HR" sz="1800" kern="12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hr-HR" sz="1800" kern="1200" dirty="0" err="1">
                          <a:effectLst/>
                          <a:latin typeface="Arial Narrow" panose="020B0606020202030204" pitchFamily="34" charset="0"/>
                        </a:rPr>
                        <a:t>buzzer</a:t>
                      </a:r>
                      <a:endParaRPr lang="hr-HR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1010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Arial Narrow" panose="020B0606020202030204" pitchFamily="34" charset="0"/>
                        </a:rPr>
                        <a:t>Breakout pins for servo, 12C, SPI, and UART (all 3v3)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98932"/>
                  </a:ext>
                </a:extLst>
              </a:tr>
              <a:tr h="597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Product Dimensions: 65.0mm x 55.0mm x 12.3mm / 2.6" x 2.2" x 0.5"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6214"/>
                  </a:ext>
                </a:extLst>
              </a:tr>
              <a:tr h="416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Product</a:t>
                      </a: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Weight</a:t>
                      </a: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26.4g / 0.9oz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3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AEC836B-FB3A-4984-9AC0-1D986336C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Uputstva</a:t>
            </a:r>
            <a:r>
              <a:rPr lang="hr-HR" dirty="0"/>
              <a:t> za upravljanje </a:t>
            </a:r>
            <a:r>
              <a:rPr lang="hr-HR" dirty="0" err="1"/>
              <a:t>Rainbow</a:t>
            </a:r>
            <a:r>
              <a:rPr lang="hr-HR" dirty="0"/>
              <a:t> HAT-om</a:t>
            </a: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4375AB69-B73E-4A8B-89EE-6B16C5A4A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2800" dirty="0"/>
              <a:t>Led, prekidač, višesegmentni </a:t>
            </a:r>
            <a:r>
              <a:rPr lang="hr-HR" sz="2800" dirty="0" err="1"/>
              <a:t>pokaznik</a:t>
            </a:r>
            <a:r>
              <a:rPr lang="hr-HR" sz="2800" dirty="0"/>
              <a:t>, RGB led</a:t>
            </a:r>
          </a:p>
        </p:txBody>
      </p:sp>
    </p:spTree>
    <p:extLst>
      <p:ext uri="{BB962C8B-B14F-4D97-AF65-F5344CB8AC3E}">
        <p14:creationId xmlns:p14="http://schemas.microsoft.com/office/powerpoint/2010/main" val="358451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A5F4902B-D16A-4159-82D8-848F13D7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Periferije na uređaju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6A03D4C4-37C5-42C0-B9E5-509FBD93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Periferijama na računalu pristupamo pomoću </a:t>
            </a:r>
            <a:r>
              <a:rPr lang="hr-HR" dirty="0" err="1"/>
              <a:t>Peripheral</a:t>
            </a:r>
            <a:r>
              <a:rPr lang="hr-HR" dirty="0"/>
              <a:t> Manager-a.</a:t>
            </a:r>
          </a:p>
          <a:p>
            <a:r>
              <a:rPr lang="hr-HR" dirty="0"/>
              <a:t>SDK klasa Android </a:t>
            </a:r>
            <a:r>
              <a:rPr lang="hr-HR" dirty="0" err="1"/>
              <a:t>Thingsa</a:t>
            </a:r>
            <a:r>
              <a:rPr lang="hr-HR" dirty="0"/>
              <a:t> koji omogućuje stvaranje veza sa raznim pinovima koristeći razne protokole.</a:t>
            </a:r>
          </a:p>
          <a:p>
            <a:pPr lvl="1"/>
            <a:r>
              <a:rPr lang="hr-HR" dirty="0"/>
              <a:t>U datoteku manifesta potrebno je dodati dopuštenje ta korištenje </a:t>
            </a:r>
            <a:r>
              <a:rPr lang="hr-HR" dirty="0" err="1"/>
              <a:t>Peripheral</a:t>
            </a:r>
            <a:r>
              <a:rPr lang="hr-HR" dirty="0"/>
              <a:t> Manager API-ja.</a:t>
            </a:r>
          </a:p>
          <a:p>
            <a:pPr lvl="1"/>
            <a:r>
              <a:rPr lang="hr-HR" dirty="0"/>
              <a:t>Nakon toga </a:t>
            </a:r>
            <a:r>
              <a:rPr lang="hr-HR" dirty="0" err="1"/>
              <a:t>Peripheral</a:t>
            </a:r>
            <a:r>
              <a:rPr lang="hr-HR" dirty="0"/>
              <a:t> Manager možemo koristiti za popis dostupnih GPIO </a:t>
            </a:r>
            <a:r>
              <a:rPr lang="hr-HR" dirty="0" err="1"/>
              <a:t>portova</a:t>
            </a:r>
            <a:r>
              <a:rPr lang="hr-HR" dirty="0"/>
              <a:t> u </a:t>
            </a:r>
            <a:r>
              <a:rPr lang="hr-HR" dirty="0" err="1"/>
              <a:t>logcat</a:t>
            </a:r>
            <a:r>
              <a:rPr lang="hr-HR" dirty="0"/>
              <a:t>.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57BDE801-509F-47B6-841E-F711CB92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4418305"/>
            <a:ext cx="8539997" cy="505325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5A873416-0369-4BDF-80C0-53E3D8725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99" y="5103037"/>
            <a:ext cx="5616593" cy="7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5F1331-3EA7-4236-BB4D-3DE576F6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1762"/>
            <a:ext cx="7463730" cy="582594"/>
          </a:xfrm>
        </p:spPr>
        <p:txBody>
          <a:bodyPr/>
          <a:lstStyle/>
          <a:p>
            <a:r>
              <a:rPr lang="hr-HR" dirty="0"/>
              <a:t>GPIO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9BC8DF-2A93-4CB5-A7BF-1FF83DD9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93763"/>
            <a:ext cx="8568952" cy="5607050"/>
          </a:xfrm>
        </p:spPr>
        <p:txBody>
          <a:bodyPr/>
          <a:lstStyle/>
          <a:p>
            <a:r>
              <a:rPr lang="hr-HR" dirty="0"/>
              <a:t>GPIO – pruža programirano sučelje za čitanje stanja binarnog ulaznog uređaja (npr. prekidač gumba) i / ili kontrolu uključivanja / isključivanja binarnog izlaznog uređaja (npr. LED).</a:t>
            </a:r>
          </a:p>
          <a:p>
            <a:pPr lvl="1"/>
            <a:r>
              <a:rPr lang="hr-HR" dirty="0"/>
              <a:t>Korištenjem instance otvaramo GPIO na kojem se nalazi „adresa” LED. </a:t>
            </a:r>
          </a:p>
          <a:p>
            <a:pPr lvl="1"/>
            <a:r>
              <a:rPr lang="hr-HR" dirty="0"/>
              <a:t>Popis LED: </a:t>
            </a:r>
            <a:r>
              <a:rPr lang="hr-HR" dirty="0">
                <a:hlinkClick r:id="rId2"/>
              </a:rPr>
              <a:t>https://pinout.xyz/pinout/rainbow_hat</a:t>
            </a:r>
            <a:endParaRPr lang="hr-HR" dirty="0"/>
          </a:p>
          <a:p>
            <a:pPr lvl="1"/>
            <a:r>
              <a:rPr lang="hr-HR" dirty="0"/>
              <a:t>GPIO varijabla daje nam pristup GPIO klasi iz SDK.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6749648-5549-4054-8488-69AF5DFA6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76671"/>
            <a:ext cx="2219696" cy="2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CC6B30-3125-4101-947C-0CFFCC9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LED DIODE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30BA290-821B-4EC8-884E-78A2673B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gumba „A” i crvene LED:</a:t>
            </a:r>
          </a:p>
          <a:p>
            <a:pPr lvl="1"/>
            <a:r>
              <a:rPr lang="hr-HR" dirty="0"/>
              <a:t>Deklaracija: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Korištenje </a:t>
            </a:r>
            <a:r>
              <a:rPr lang="hr-HR" dirty="0" err="1"/>
              <a:t>ButtonDriver</a:t>
            </a:r>
            <a:r>
              <a:rPr lang="hr-HR" dirty="0"/>
              <a:t>-a iz „</a:t>
            </a:r>
            <a:r>
              <a:rPr lang="hr-HR" dirty="0" err="1"/>
              <a:t>Peripheral</a:t>
            </a:r>
            <a:r>
              <a:rPr lang="hr-HR" dirty="0"/>
              <a:t> Driver </a:t>
            </a:r>
            <a:r>
              <a:rPr lang="hr-HR" dirty="0" err="1"/>
              <a:t>Library</a:t>
            </a:r>
            <a:r>
              <a:rPr lang="hr-HR" dirty="0"/>
              <a:t>”.</a:t>
            </a:r>
          </a:p>
          <a:p>
            <a:pPr lvl="1"/>
            <a:r>
              <a:rPr lang="hr-HR" dirty="0"/>
              <a:t>Dodavanje </a:t>
            </a:r>
            <a:r>
              <a:rPr lang="hr-HR" dirty="0" err="1"/>
              <a:t>dependency</a:t>
            </a:r>
            <a:r>
              <a:rPr lang="hr-HR" dirty="0"/>
              <a:t> u </a:t>
            </a:r>
            <a:r>
              <a:rPr lang="hr-HR" dirty="0" err="1"/>
              <a:t>build-gradle</a:t>
            </a:r>
            <a:r>
              <a:rPr lang="hr-HR" dirty="0"/>
              <a:t>: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Dodavanje dopuštenja u manifest: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B40C2D9-799A-46DD-88D8-68513A42C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11297"/>
            <a:ext cx="5734694" cy="123062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6A15668-C5CB-4D56-B097-08FBDEBE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18" y="3697288"/>
            <a:ext cx="7333955" cy="536277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B4D01CE2-50CF-4450-A6D2-693B5B4C5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7" y="5557276"/>
            <a:ext cx="8210475" cy="4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ppt433.tmp</Template>
  <TotalTime>5011</TotalTime>
  <Words>783</Words>
  <Application>Microsoft Office PowerPoint</Application>
  <PresentationFormat>On-screen Show (4:3)</PresentationFormat>
  <Paragraphs>122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ＭＳ Ｐゴシック</vt:lpstr>
      <vt:lpstr>Arial</vt:lpstr>
      <vt:lpstr>Arial Narrow</vt:lpstr>
      <vt:lpstr>Calibri</vt:lpstr>
      <vt:lpstr>Latha</vt:lpstr>
      <vt:lpstr>Webdings</vt:lpstr>
      <vt:lpstr>Wingdings</vt:lpstr>
      <vt:lpstr>ヒラギノ角ゴ ProN W6</vt:lpstr>
      <vt:lpstr>Office Theme</vt:lpstr>
      <vt:lpstr>PowerPoint Presentation</vt:lpstr>
      <vt:lpstr>Creative Commons</vt:lpstr>
      <vt:lpstr>Rainbow HAT</vt:lpstr>
      <vt:lpstr>Rainbow HAT</vt:lpstr>
      <vt:lpstr>Tehničke specifikacije</vt:lpstr>
      <vt:lpstr>Uputstva za upravljanje Rainbow HAT-om</vt:lpstr>
      <vt:lpstr>Periferije na uređaju</vt:lpstr>
      <vt:lpstr>GPIO</vt:lpstr>
      <vt:lpstr>LED DIODE</vt:lpstr>
      <vt:lpstr>LED DIODE</vt:lpstr>
      <vt:lpstr>Upravljanje gumbom</vt:lpstr>
      <vt:lpstr>Upravljanje gumbom</vt:lpstr>
      <vt:lpstr>LED DIODE</vt:lpstr>
      <vt:lpstr>LED DIODE</vt:lpstr>
      <vt:lpstr>LED DIODE</vt:lpstr>
      <vt:lpstr>LED DIODE</vt:lpstr>
      <vt:lpstr>LED DIODE</vt:lpstr>
      <vt:lpstr>DISPLAY</vt:lpstr>
      <vt:lpstr>DISPLAY</vt:lpstr>
      <vt:lpstr>TRAKA LED DIODA</vt:lpstr>
      <vt:lpstr>TRAKA LED DIODE</vt:lpstr>
      <vt:lpstr>PowerPoint Presentation</vt:lpstr>
    </vt:vector>
  </TitlesOfParts>
  <Company>ZZT@FER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Sovilj</dc:creator>
  <cp:lastModifiedBy>Roberta Raguz</cp:lastModifiedBy>
  <cp:revision>554</cp:revision>
  <cp:lastPrinted>2016-10-10T09:37:38Z</cp:lastPrinted>
  <dcterms:created xsi:type="dcterms:W3CDTF">2011-02-07T16:46:15Z</dcterms:created>
  <dcterms:modified xsi:type="dcterms:W3CDTF">2018-06-13T05:41:19Z</dcterms:modified>
</cp:coreProperties>
</file>