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8"/>
  </p:notesMasterIdLst>
  <p:sldIdLst>
    <p:sldId id="278" r:id="rId2"/>
    <p:sldId id="279" r:id="rId3"/>
    <p:sldId id="280" r:id="rId4"/>
    <p:sldId id="281" r:id="rId5"/>
    <p:sldId id="283" r:id="rId6"/>
    <p:sldId id="294" r:id="rId7"/>
    <p:sldId id="282" r:id="rId8"/>
    <p:sldId id="295"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290" r:id="rId25"/>
    <p:sldId id="313" r:id="rId26"/>
    <p:sldId id="29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1" d="100"/>
          <a:sy n="81" d="100"/>
        </p:scale>
        <p:origin x="754"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club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Ravi Khandelwal</a:t>
            </a:r>
          </a:p>
          <a:p>
            <a:r>
              <a:rPr lang="en-US" dirty="0"/>
              <a:t>Hari </a:t>
            </a:r>
            <a:r>
              <a:rPr lang="en-US" dirty="0" err="1"/>
              <a:t>Satuluri</a:t>
            </a:r>
            <a:endParaRPr lang="en-US" dirty="0"/>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b="1" cap="small" dirty="0"/>
              <a:t>Univariate Analysis</a:t>
            </a:r>
            <a:r>
              <a:rPr lang="en-US" sz="2700" b="1" cap="none" dirty="0"/>
              <a:t> – state</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dirty="0"/>
              <a:t>By this histogram we see that most of the loan applications are from CA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found out that 50% loan application belong to top 6 state out of 50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Six state - </a:t>
            </a:r>
            <a:r>
              <a:rPr lang="nn-NO" dirty="0"/>
              <a:t>CA,NY,FL,TX,NJ,IL</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pic>
        <p:nvPicPr>
          <p:cNvPr id="4098" name="Picture 2">
            <a:extLst>
              <a:ext uri="{FF2B5EF4-FFF2-40B4-BE49-F238E27FC236}">
                <a16:creationId xmlns:a16="http://schemas.microsoft.com/office/drawing/2014/main" id="{546F4157-DBB0-40EA-BD9E-E0E799E99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5" y="864235"/>
            <a:ext cx="5107467" cy="566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96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b="1" cap="small" dirty="0"/>
              <a:t>Univariate Analysis</a:t>
            </a:r>
            <a:r>
              <a:rPr lang="en-US" sz="2700" b="1" cap="none" dirty="0"/>
              <a:t> – term, </a:t>
            </a:r>
            <a:r>
              <a:rPr lang="en-US" sz="2700" b="1" cap="none" dirty="0" err="1"/>
              <a:t>open_account</a:t>
            </a:r>
            <a:r>
              <a:rPr lang="en-US" sz="2700" b="1" cap="none" dirty="0"/>
              <a:t>, </a:t>
            </a:r>
            <a:r>
              <a:rPr lang="en-US" sz="2700" b="1" cap="none" dirty="0" err="1"/>
              <a:t>emp_length</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765412" y="4532471"/>
            <a:ext cx="10512424" cy="1868329"/>
          </a:xfrm>
        </p:spPr>
        <p:txBody>
          <a:bodyPr>
            <a:normAutofit/>
          </a:bodyPr>
          <a:lstStyle/>
          <a:p>
            <a:pPr marL="285750" indent="-285750">
              <a:buFont typeface="Arial" panose="020B0604020202020204" pitchFamily="34" charset="0"/>
              <a:buChar char="•"/>
            </a:pPr>
            <a:r>
              <a:rPr lang="en-US" dirty="0"/>
              <a:t>With </a:t>
            </a:r>
            <a:r>
              <a:rPr lang="en-US" dirty="0" err="1"/>
              <a:t>emp_length</a:t>
            </a:r>
            <a:r>
              <a:rPr lang="en-US" dirty="0"/>
              <a:t> hist, we </a:t>
            </a:r>
            <a:r>
              <a:rPr lang="en-US" dirty="0" err="1"/>
              <a:t>obeserve</a:t>
            </a:r>
            <a:r>
              <a:rPr lang="en-US" dirty="0"/>
              <a:t> as </a:t>
            </a:r>
            <a:r>
              <a:rPr lang="en-US" dirty="0" err="1"/>
              <a:t>employement</a:t>
            </a:r>
            <a:r>
              <a:rPr lang="en-US" dirty="0"/>
              <a:t> term increases, they are less </a:t>
            </a:r>
            <a:r>
              <a:rPr lang="en-US" dirty="0" err="1"/>
              <a:t>likeyly</a:t>
            </a:r>
            <a:r>
              <a:rPr lang="en-US" dirty="0"/>
              <a:t> to apply loan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we can view on Open Account Histogram, Initially people open account increases, loan application increase, But after reaching at maximum point around 9,frquency of loan applications start decreases on higher size.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pic>
        <p:nvPicPr>
          <p:cNvPr id="4" name="Picture 3">
            <a:extLst>
              <a:ext uri="{FF2B5EF4-FFF2-40B4-BE49-F238E27FC236}">
                <a16:creationId xmlns:a16="http://schemas.microsoft.com/office/drawing/2014/main" id="{CE6D327C-1315-4611-9E7E-B7EE36F9619A}"/>
              </a:ext>
            </a:extLst>
          </p:cNvPr>
          <p:cNvPicPr>
            <a:picLocks noChangeAspect="1"/>
          </p:cNvPicPr>
          <p:nvPr/>
        </p:nvPicPr>
        <p:blipFill>
          <a:blip r:embed="rId2"/>
          <a:stretch>
            <a:fillRect/>
          </a:stretch>
        </p:blipFill>
        <p:spPr>
          <a:xfrm>
            <a:off x="839788" y="996950"/>
            <a:ext cx="10512424" cy="3279775"/>
          </a:xfrm>
          <a:prstGeom prst="rect">
            <a:avLst/>
          </a:prstGeom>
        </p:spPr>
      </p:pic>
    </p:spTree>
    <p:extLst>
      <p:ext uri="{BB962C8B-B14F-4D97-AF65-F5344CB8AC3E}">
        <p14:creationId xmlns:p14="http://schemas.microsoft.com/office/powerpoint/2010/main" val="19725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b="1" cap="small" dirty="0"/>
              <a:t>Univariate Analysis</a:t>
            </a:r>
            <a:r>
              <a:rPr lang="en-US" sz="2700" b="1" cap="none" dirty="0"/>
              <a:t> – grade &amp; </a:t>
            </a:r>
            <a:r>
              <a:rPr lang="en-US" sz="2700" b="1" cap="none" dirty="0" err="1"/>
              <a:t>sub_grade</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293208" y="4844724"/>
            <a:ext cx="11059004" cy="1782319"/>
          </a:xfrm>
        </p:spPr>
        <p:txBody>
          <a:bodyPr>
            <a:normAutofit/>
          </a:bodyPr>
          <a:lstStyle/>
          <a:p>
            <a:pPr marL="285750" indent="-285750">
              <a:buFont typeface="Arial" panose="020B0604020202020204" pitchFamily="34" charset="0"/>
              <a:buChar char="•"/>
            </a:pPr>
            <a:r>
              <a:rPr lang="en-US" dirty="0"/>
              <a:t>From Grade categorical histogram, loan applications follow negatives trends as grade increase from A to 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loan disbursement for lower grades is at lower scale when compared to higher grades.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should be done while approving loan to lower grades.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pic>
        <p:nvPicPr>
          <p:cNvPr id="5122" name="Picture 2">
            <a:extLst>
              <a:ext uri="{FF2B5EF4-FFF2-40B4-BE49-F238E27FC236}">
                <a16:creationId xmlns:a16="http://schemas.microsoft.com/office/drawing/2014/main" id="{4972096B-35A0-462D-8B16-2AC85D5C7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08" y="1065916"/>
            <a:ext cx="6654347" cy="35771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98ACDB6-98FA-418F-88C9-D751B30EF332}"/>
              </a:ext>
            </a:extLst>
          </p:cNvPr>
          <p:cNvPicPr>
            <a:picLocks noChangeAspect="1"/>
          </p:cNvPicPr>
          <p:nvPr/>
        </p:nvPicPr>
        <p:blipFill>
          <a:blip r:embed="rId3"/>
          <a:stretch>
            <a:fillRect/>
          </a:stretch>
        </p:blipFill>
        <p:spPr>
          <a:xfrm>
            <a:off x="7899662" y="864234"/>
            <a:ext cx="3452550" cy="3778809"/>
          </a:xfrm>
          <a:prstGeom prst="rect">
            <a:avLst/>
          </a:prstGeom>
        </p:spPr>
      </p:pic>
    </p:spTree>
    <p:extLst>
      <p:ext uri="{BB962C8B-B14F-4D97-AF65-F5344CB8AC3E}">
        <p14:creationId xmlns:p14="http://schemas.microsoft.com/office/powerpoint/2010/main" val="217000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919472" y="3429000"/>
            <a:ext cx="7013448" cy="1627632"/>
          </a:xfrm>
        </p:spPr>
        <p:txBody>
          <a:bodyPr/>
          <a:lstStyle/>
          <a:p>
            <a:r>
              <a:rPr lang="en-US" sz="4000" dirty="0" err="1">
                <a:latin typeface="+mj-lt"/>
              </a:rPr>
              <a:t>BiVariate</a:t>
            </a:r>
            <a:r>
              <a:rPr lang="en-US" sz="4000" dirty="0">
                <a:latin typeface="+mj-lt"/>
              </a:rPr>
              <a:t> Analysis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51247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cap="small" dirty="0"/>
              <a:t>Bi</a:t>
            </a:r>
            <a:r>
              <a:rPr lang="en-US" sz="2700" b="1" cap="small" dirty="0"/>
              <a:t>variate Analysis</a:t>
            </a:r>
            <a:r>
              <a:rPr lang="en-US" sz="2700" b="1" cap="none" dirty="0"/>
              <a:t> – </a:t>
            </a:r>
            <a:r>
              <a:rPr lang="en-US" sz="2700" b="1" cap="none" dirty="0" err="1"/>
              <a:t>loan_amount</a:t>
            </a:r>
            <a:r>
              <a:rPr lang="en-US" sz="2700" b="1" cap="none" dirty="0"/>
              <a:t>, </a:t>
            </a:r>
            <a:r>
              <a:rPr lang="en-US" sz="2700" b="1" cap="none" dirty="0" err="1"/>
              <a:t>annual_inc</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240304" y="1385583"/>
            <a:ext cx="4898995" cy="4939606"/>
          </a:xfrm>
        </p:spPr>
        <p:txBody>
          <a:bodyPr>
            <a:normAutofit/>
          </a:bodyPr>
          <a:lstStyle/>
          <a:p>
            <a:pPr marL="285750" indent="-285750">
              <a:buFont typeface="Arial" panose="020B0604020202020204" pitchFamily="34" charset="0"/>
              <a:buChar char="•"/>
            </a:pPr>
            <a:r>
              <a:rPr lang="en-US" dirty="0"/>
              <a:t>It is visible from loan amount box plot, </a:t>
            </a:r>
            <a:r>
              <a:rPr lang="en-US" dirty="0" err="1"/>
              <a:t>iqr</a:t>
            </a:r>
            <a:r>
              <a:rPr lang="en-US" dirty="0"/>
              <a:t> is bigger for charged off loans, which means higher the loan amount risk is higher for being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Box plot of annual income, Q3 value of charged off loan is lower than fully paid loan. It means good income persons are more likely to close loan as fully paid.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pic>
        <p:nvPicPr>
          <p:cNvPr id="8" name="Picture 7">
            <a:extLst>
              <a:ext uri="{FF2B5EF4-FFF2-40B4-BE49-F238E27FC236}">
                <a16:creationId xmlns:a16="http://schemas.microsoft.com/office/drawing/2014/main" id="{39B99881-E95D-4EA3-8C48-29B0F5B89750}"/>
              </a:ext>
            </a:extLst>
          </p:cNvPr>
          <p:cNvPicPr>
            <a:picLocks noChangeAspect="1"/>
          </p:cNvPicPr>
          <p:nvPr/>
        </p:nvPicPr>
        <p:blipFill>
          <a:blip r:embed="rId2"/>
          <a:stretch>
            <a:fillRect/>
          </a:stretch>
        </p:blipFill>
        <p:spPr>
          <a:xfrm>
            <a:off x="5139299" y="864235"/>
            <a:ext cx="2944671" cy="3911034"/>
          </a:xfrm>
          <a:prstGeom prst="rect">
            <a:avLst/>
          </a:prstGeom>
        </p:spPr>
      </p:pic>
      <p:pic>
        <p:nvPicPr>
          <p:cNvPr id="10" name="Picture 9">
            <a:extLst>
              <a:ext uri="{FF2B5EF4-FFF2-40B4-BE49-F238E27FC236}">
                <a16:creationId xmlns:a16="http://schemas.microsoft.com/office/drawing/2014/main" id="{D712DB43-D77A-436C-96E1-75148023E713}"/>
              </a:ext>
            </a:extLst>
          </p:cNvPr>
          <p:cNvPicPr>
            <a:picLocks noChangeAspect="1"/>
          </p:cNvPicPr>
          <p:nvPr/>
        </p:nvPicPr>
        <p:blipFill>
          <a:blip r:embed="rId3"/>
          <a:stretch>
            <a:fillRect/>
          </a:stretch>
        </p:blipFill>
        <p:spPr>
          <a:xfrm>
            <a:off x="8989807" y="2394408"/>
            <a:ext cx="2961889" cy="4232635"/>
          </a:xfrm>
          <a:prstGeom prst="rect">
            <a:avLst/>
          </a:prstGeom>
        </p:spPr>
      </p:pic>
    </p:spTree>
    <p:extLst>
      <p:ext uri="{BB962C8B-B14F-4D97-AF65-F5344CB8AC3E}">
        <p14:creationId xmlns:p14="http://schemas.microsoft.com/office/powerpoint/2010/main" val="194514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cap="small" dirty="0"/>
              <a:t>Bi</a:t>
            </a:r>
            <a:r>
              <a:rPr lang="en-US" sz="2700" b="1" cap="small" dirty="0"/>
              <a:t>variate Analysis</a:t>
            </a:r>
            <a:r>
              <a:rPr lang="en-US" sz="2700" b="1" cap="none" dirty="0"/>
              <a:t> – </a:t>
            </a:r>
            <a:r>
              <a:rPr lang="en-US" sz="2700" b="1" cap="none" dirty="0" err="1"/>
              <a:t>int_rate</a:t>
            </a:r>
            <a:r>
              <a:rPr lang="en-US" sz="2700" b="1" cap="none" dirty="0"/>
              <a:t>, </a:t>
            </a:r>
            <a:r>
              <a:rPr lang="en-US" sz="2700" b="1" cap="none" dirty="0" err="1"/>
              <a:t>dti</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3885837" y="1129665"/>
            <a:ext cx="4277776" cy="4939606"/>
          </a:xfrm>
        </p:spPr>
        <p:txBody>
          <a:bodyPr>
            <a:normAutofit/>
          </a:bodyPr>
          <a:lstStyle/>
          <a:p>
            <a:pPr marL="285750" indent="-285750">
              <a:buFont typeface="Arial" panose="020B0604020202020204" pitchFamily="34" charset="0"/>
              <a:buChar char="•"/>
            </a:pPr>
            <a:r>
              <a:rPr lang="en-US" dirty="0"/>
              <a:t>From </a:t>
            </a:r>
            <a:r>
              <a:rPr lang="en-US" dirty="0" err="1"/>
              <a:t>int_rate</a:t>
            </a:r>
            <a:r>
              <a:rPr lang="en-US" dirty="0"/>
              <a:t> graph it’s clear information that higher </a:t>
            </a:r>
            <a:r>
              <a:rPr lang="en-US" dirty="0" err="1"/>
              <a:t>intrest</a:t>
            </a:r>
            <a:r>
              <a:rPr lang="en-US" dirty="0"/>
              <a:t> rate loan is more likely to end up with charged off.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Box plot of Debt-to-income ratio, q1, median, and q3 having larger value in charged off loan. higher debt to income ratio is not good.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pic>
        <p:nvPicPr>
          <p:cNvPr id="4" name="Picture 3">
            <a:extLst>
              <a:ext uri="{FF2B5EF4-FFF2-40B4-BE49-F238E27FC236}">
                <a16:creationId xmlns:a16="http://schemas.microsoft.com/office/drawing/2014/main" id="{CA8B936A-B57D-4DFE-87F0-EC329B6A87F9}"/>
              </a:ext>
            </a:extLst>
          </p:cNvPr>
          <p:cNvPicPr>
            <a:picLocks noChangeAspect="1"/>
          </p:cNvPicPr>
          <p:nvPr/>
        </p:nvPicPr>
        <p:blipFill>
          <a:blip r:embed="rId2"/>
          <a:stretch>
            <a:fillRect/>
          </a:stretch>
        </p:blipFill>
        <p:spPr>
          <a:xfrm>
            <a:off x="231053" y="996950"/>
            <a:ext cx="3654783" cy="5107171"/>
          </a:xfrm>
          <a:prstGeom prst="rect">
            <a:avLst/>
          </a:prstGeom>
        </p:spPr>
      </p:pic>
      <p:pic>
        <p:nvPicPr>
          <p:cNvPr id="6" name="Picture 5">
            <a:extLst>
              <a:ext uri="{FF2B5EF4-FFF2-40B4-BE49-F238E27FC236}">
                <a16:creationId xmlns:a16="http://schemas.microsoft.com/office/drawing/2014/main" id="{017DF231-EC1B-4E22-8BEB-DF8283617639}"/>
              </a:ext>
            </a:extLst>
          </p:cNvPr>
          <p:cNvPicPr>
            <a:picLocks noChangeAspect="1"/>
          </p:cNvPicPr>
          <p:nvPr/>
        </p:nvPicPr>
        <p:blipFill>
          <a:blip r:embed="rId3"/>
          <a:stretch>
            <a:fillRect/>
          </a:stretch>
        </p:blipFill>
        <p:spPr>
          <a:xfrm>
            <a:off x="8301007" y="996950"/>
            <a:ext cx="3659940" cy="5107171"/>
          </a:xfrm>
          <a:prstGeom prst="rect">
            <a:avLst/>
          </a:prstGeom>
        </p:spPr>
      </p:pic>
    </p:spTree>
    <p:extLst>
      <p:ext uri="{BB962C8B-B14F-4D97-AF65-F5344CB8AC3E}">
        <p14:creationId xmlns:p14="http://schemas.microsoft.com/office/powerpoint/2010/main" val="88711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919472" y="3429000"/>
            <a:ext cx="7013448" cy="1627632"/>
          </a:xfrm>
        </p:spPr>
        <p:txBody>
          <a:bodyPr/>
          <a:lstStyle/>
          <a:p>
            <a:r>
              <a:rPr lang="en-US" sz="4000" dirty="0" err="1">
                <a:latin typeface="+mj-lt"/>
              </a:rPr>
              <a:t>MULTIVariate</a:t>
            </a:r>
            <a:r>
              <a:rPr lang="en-US" sz="4000" dirty="0">
                <a:latin typeface="+mj-lt"/>
              </a:rPr>
              <a:t> Analysis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402334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000" cap="small"/>
              <a:t>Multivariate</a:t>
            </a:r>
            <a:r>
              <a:rPr lang="en-US" sz="2000" b="1" cap="small"/>
              <a:t> Analysis</a:t>
            </a:r>
            <a:r>
              <a:rPr lang="en-US" sz="2000" b="1" cap="none"/>
              <a:t> – addr_state vs varification status with loan_status</a:t>
            </a:r>
            <a:endParaRPr lang="en-US" sz="20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17</a:t>
            </a:fld>
            <a:endParaRPr lang="en-US"/>
          </a:p>
        </p:txBody>
      </p:sp>
      <p:pic>
        <p:nvPicPr>
          <p:cNvPr id="6148" name="Picture 4">
            <a:extLst>
              <a:ext uri="{FF2B5EF4-FFF2-40B4-BE49-F238E27FC236}">
                <a16:creationId xmlns:a16="http://schemas.microsoft.com/office/drawing/2014/main" id="{67C6F19E-8482-49F3-B3F4-45B1F66A3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111" y="996950"/>
            <a:ext cx="4671201" cy="25357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6730205" y="3798175"/>
            <a:ext cx="5295107" cy="294309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State FL is having most defaulter loans.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 TX is having most fully paid loans.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Verification process is not good because blue line (charged off) for verification status are bigger than not verified.</a:t>
            </a:r>
          </a:p>
        </p:txBody>
      </p:sp>
      <p:pic>
        <p:nvPicPr>
          <p:cNvPr id="9" name="Picture 7">
            <a:extLst>
              <a:ext uri="{FF2B5EF4-FFF2-40B4-BE49-F238E27FC236}">
                <a16:creationId xmlns:a16="http://schemas.microsoft.com/office/drawing/2014/main" id="{3127AC2F-D0E8-4AE8-8993-AE5220A7E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 y="1149350"/>
            <a:ext cx="63246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441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000" cap="small" dirty="0"/>
              <a:t>Multivariate</a:t>
            </a:r>
            <a:r>
              <a:rPr lang="en-US" sz="2000" b="1" cap="small" dirty="0"/>
              <a:t> Analysis</a:t>
            </a:r>
            <a:r>
              <a:rPr lang="en-US" sz="2000" b="1" cap="none" dirty="0"/>
              <a:t> – emp length vs </a:t>
            </a:r>
            <a:r>
              <a:rPr lang="en-US" sz="2000" b="1" cap="none" dirty="0" err="1"/>
              <a:t>loan_status</a:t>
            </a:r>
            <a:endParaRPr lang="en-US" sz="20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18</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5533001" y="4875475"/>
            <a:ext cx="5295107" cy="294309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Applicants who doesn’t mention Employee length are having high defaulters compared with others</a:t>
            </a:r>
          </a:p>
        </p:txBody>
      </p:sp>
      <p:pic>
        <p:nvPicPr>
          <p:cNvPr id="9218" name="Picture 2">
            <a:extLst>
              <a:ext uri="{FF2B5EF4-FFF2-40B4-BE49-F238E27FC236}">
                <a16:creationId xmlns:a16="http://schemas.microsoft.com/office/drawing/2014/main" id="{3BC9AF25-BA13-4F39-86E5-72AD42EAF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322650"/>
            <a:ext cx="56673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24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000" cap="small" dirty="0"/>
              <a:t>Multivariate</a:t>
            </a:r>
            <a:r>
              <a:rPr lang="en-US" sz="2000" b="1" cap="small" dirty="0"/>
              <a:t> Analysis</a:t>
            </a:r>
            <a:r>
              <a:rPr lang="en-US" sz="2000" b="1" cap="none" dirty="0"/>
              <a:t> – employee </a:t>
            </a:r>
            <a:r>
              <a:rPr lang="en-US" sz="2000" b="1" cap="none" dirty="0" err="1"/>
              <a:t>length,home_ownership</a:t>
            </a:r>
            <a:r>
              <a:rPr lang="en-US" sz="2000" b="1" cap="none" dirty="0"/>
              <a:t> vs </a:t>
            </a:r>
            <a:r>
              <a:rPr lang="en-US" sz="2000" b="1" cap="none" dirty="0" err="1"/>
              <a:t>loan_status</a:t>
            </a:r>
            <a:endParaRPr lang="en-US" sz="20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19</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7198996" y="1159497"/>
            <a:ext cx="4733924" cy="480877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loan applications of people who did not mentioned employee length with home ownership rent are more risky application. (as visible at blue bar of didn't mentioned vs 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Beginner employee length with other home ownership and high employment length with other are with more risk.</a:t>
            </a:r>
          </a:p>
        </p:txBody>
      </p:sp>
      <p:pic>
        <p:nvPicPr>
          <p:cNvPr id="10244" name="Picture 4">
            <a:extLst>
              <a:ext uri="{FF2B5EF4-FFF2-40B4-BE49-F238E27FC236}">
                <a16:creationId xmlns:a16="http://schemas.microsoft.com/office/drawing/2014/main" id="{E8975745-B6B3-4CA8-91B7-752901940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026003"/>
            <a:ext cx="71247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77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0" indent="0">
              <a:buNone/>
            </a:pPr>
            <a:r>
              <a:rPr lang="en-US" dirty="0"/>
              <a:t>Problem Statement</a:t>
            </a:r>
          </a:p>
          <a:p>
            <a:pPr marL="0" indent="0">
              <a:buNone/>
            </a:pPr>
            <a:r>
              <a:rPr lang="en-US" dirty="0"/>
              <a:t>Driving variables</a:t>
            </a:r>
          </a:p>
          <a:p>
            <a:pPr marL="0" indent="0">
              <a:buNone/>
            </a:pPr>
            <a:r>
              <a:rPr lang="en-US" dirty="0"/>
              <a:t>Univariate Analysis</a:t>
            </a:r>
          </a:p>
          <a:p>
            <a:pPr marL="0" indent="0">
              <a:buNone/>
            </a:pPr>
            <a:r>
              <a:rPr lang="en-US" dirty="0"/>
              <a:t>Bivariate Analysis</a:t>
            </a:r>
          </a:p>
          <a:p>
            <a:pPr marL="0" indent="0">
              <a:buNone/>
            </a:pPr>
            <a:r>
              <a:rPr lang="en-US" dirty="0"/>
              <a:t>Multivariate Analysis</a:t>
            </a:r>
          </a:p>
          <a:p>
            <a:pPr marL="0" indent="0">
              <a:buNone/>
            </a:pPr>
            <a:r>
              <a:rPr lang="en-US" dirty="0"/>
              <a:t>Recommendations</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000" cap="small" dirty="0"/>
              <a:t>Multivariate</a:t>
            </a:r>
            <a:r>
              <a:rPr lang="en-US" sz="2000" b="1" cap="small" dirty="0"/>
              <a:t> Analysis</a:t>
            </a:r>
            <a:r>
              <a:rPr lang="en-US" sz="2000" b="1" cap="none" dirty="0"/>
              <a:t> – employee </a:t>
            </a:r>
            <a:r>
              <a:rPr lang="en-US" sz="2000" b="1" cap="none" dirty="0" err="1"/>
              <a:t>income,home_ownership</a:t>
            </a:r>
            <a:r>
              <a:rPr lang="en-US" sz="2000" b="1" cap="none" dirty="0"/>
              <a:t> vs </a:t>
            </a:r>
            <a:r>
              <a:rPr lang="en-US" sz="2000" b="1" cap="none" dirty="0" err="1"/>
              <a:t>loan_status</a:t>
            </a:r>
            <a:endParaRPr lang="en-US" sz="20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20</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347663" y="4732094"/>
            <a:ext cx="11282361" cy="19471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It is evident that People with 'other' Home ownership are more risky no matter what they belong to any income category.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chance of loan application from very low income going to be a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People with mortgage home ownership are likely to complete loan </a:t>
            </a:r>
            <a:r>
              <a:rPr lang="en-US" dirty="0" err="1"/>
              <a:t>succesfully</a:t>
            </a:r>
            <a:r>
              <a:rPr lang="en-US" dirty="0"/>
              <a:t>.</a:t>
            </a:r>
          </a:p>
        </p:txBody>
      </p:sp>
      <p:pic>
        <p:nvPicPr>
          <p:cNvPr id="11268" name="Picture 4">
            <a:extLst>
              <a:ext uri="{FF2B5EF4-FFF2-40B4-BE49-F238E27FC236}">
                <a16:creationId xmlns:a16="http://schemas.microsoft.com/office/drawing/2014/main" id="{A480366E-9009-4E6E-A828-13275975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864235"/>
            <a:ext cx="7781925" cy="341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2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000" cap="small" dirty="0"/>
              <a:t>Multivariate</a:t>
            </a:r>
            <a:r>
              <a:rPr lang="en-US" sz="2000" b="1" cap="small" dirty="0"/>
              <a:t> Analysis</a:t>
            </a:r>
            <a:r>
              <a:rPr lang="en-US" sz="2000" b="1" cap="none" dirty="0"/>
              <a:t> – Purpose vs loan status</a:t>
            </a:r>
            <a:endParaRPr lang="en-US" sz="20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21</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347663" y="3855562"/>
            <a:ext cx="5157591" cy="28237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Loan application with </a:t>
            </a:r>
            <a:r>
              <a:rPr lang="en-US" dirty="0" err="1"/>
              <a:t>small_business</a:t>
            </a:r>
            <a:r>
              <a:rPr lang="en-US" dirty="0"/>
              <a:t> purpose are high on charged off side, it’s clear that business can be successful or might become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Thorough analysis of business is also very much required for those kind of loans.</a:t>
            </a:r>
          </a:p>
        </p:txBody>
      </p:sp>
      <p:pic>
        <p:nvPicPr>
          <p:cNvPr id="12290" name="Picture 2">
            <a:extLst>
              <a:ext uri="{FF2B5EF4-FFF2-40B4-BE49-F238E27FC236}">
                <a16:creationId xmlns:a16="http://schemas.microsoft.com/office/drawing/2014/main" id="{1C348776-8B9A-48D7-8BDE-BE470BECC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769" y="1184340"/>
            <a:ext cx="56673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9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1800" cap="small" dirty="0"/>
              <a:t>Multivariate</a:t>
            </a:r>
            <a:r>
              <a:rPr lang="en-US" sz="1800" b="1" cap="small" dirty="0"/>
              <a:t> Analysis</a:t>
            </a:r>
            <a:r>
              <a:rPr lang="en-US" sz="1800" b="1" cap="none" dirty="0"/>
              <a:t> – Installment vs </a:t>
            </a:r>
            <a:r>
              <a:rPr lang="en-US" sz="1800" b="1" cap="none" dirty="0" err="1"/>
              <a:t>home_ownership</a:t>
            </a:r>
            <a:r>
              <a:rPr lang="en-US" sz="1800" b="1" cap="none" dirty="0"/>
              <a:t> against </a:t>
            </a:r>
            <a:r>
              <a:rPr lang="en-US" sz="1800" b="1" cap="none" dirty="0" err="1"/>
              <a:t>loan_status</a:t>
            </a:r>
            <a:endParaRPr lang="en-US" sz="18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6775329" y="1300897"/>
            <a:ext cx="5157591" cy="47793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Median of installment of each category of not paying people is higher than paid off people, Same happening with third quartile. Which means people of any category with lower installments are fully payable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after looking at Q1 of each category, there are some who are also not able to make pay lower </a:t>
            </a:r>
            <a:r>
              <a:rPr lang="en-US" dirty="0" err="1"/>
              <a:t>emi</a:t>
            </a:r>
            <a:r>
              <a:rPr lang="en-US" dirty="0"/>
              <a:t> as well.</a:t>
            </a:r>
          </a:p>
        </p:txBody>
      </p:sp>
      <p:pic>
        <p:nvPicPr>
          <p:cNvPr id="13314" name="Picture 2">
            <a:extLst>
              <a:ext uri="{FF2B5EF4-FFF2-40B4-BE49-F238E27FC236}">
                <a16:creationId xmlns:a16="http://schemas.microsoft.com/office/drawing/2014/main" id="{5D8E26F4-BC47-489B-9543-D5C4CB68A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2" y="1084966"/>
            <a:ext cx="5838825" cy="5448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02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1800" cap="small" dirty="0"/>
              <a:t>Multivariate</a:t>
            </a:r>
            <a:r>
              <a:rPr lang="en-US" sz="1800" b="1" cap="small" dirty="0"/>
              <a:t> Analysis</a:t>
            </a:r>
            <a:r>
              <a:rPr lang="en-US" sz="1800" b="1" cap="none" dirty="0"/>
              <a:t> – </a:t>
            </a:r>
            <a:r>
              <a:rPr lang="en-US" sz="1800" b="1" cap="none" dirty="0" err="1"/>
              <a:t>dti</a:t>
            </a:r>
            <a:r>
              <a:rPr lang="en-US" sz="1800" b="1" cap="none" dirty="0"/>
              <a:t> vs </a:t>
            </a:r>
            <a:r>
              <a:rPr lang="en-US" sz="1800" b="1" cap="none" dirty="0" err="1"/>
              <a:t>pub_rec_bankruptcies</a:t>
            </a:r>
            <a:r>
              <a:rPr lang="en-US" sz="1800" b="1" cap="none" dirty="0"/>
              <a:t> variable against </a:t>
            </a:r>
            <a:r>
              <a:rPr lang="en-US" sz="1800" b="1" cap="none" dirty="0" err="1"/>
              <a:t>loan_status</a:t>
            </a:r>
            <a:endParaRPr lang="en-US" sz="18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23</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6775329" y="1300897"/>
            <a:ext cx="5157591" cy="47793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Bigger debt to income ratio and higher number of public bankrupt means more chance to become loan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little deviation toward total 2 bankrupts. It may be because number of loan given to such people is very few.</a:t>
            </a:r>
          </a:p>
        </p:txBody>
      </p:sp>
      <p:pic>
        <p:nvPicPr>
          <p:cNvPr id="14338" name="Picture 2">
            <a:extLst>
              <a:ext uri="{FF2B5EF4-FFF2-40B4-BE49-F238E27FC236}">
                <a16:creationId xmlns:a16="http://schemas.microsoft.com/office/drawing/2014/main" id="{2BB2DFB6-223A-45D1-9528-BE4E9908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452611"/>
            <a:ext cx="5772150" cy="388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39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7328" y="3044952"/>
            <a:ext cx="8165592" cy="768096"/>
          </a:xfrm>
        </p:spPr>
        <p:txBody>
          <a:bodyPr/>
          <a:lstStyle/>
          <a:p>
            <a:r>
              <a:rPr lang="en-US" dirty="0"/>
              <a:t>Recommendations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Autofit/>
          </a:bodyPr>
          <a:lstStyle/>
          <a:p>
            <a:pPr algn="l"/>
            <a:r>
              <a:rPr lang="en-US" sz="2400" cap="small" dirty="0"/>
              <a:t>Recommendations</a:t>
            </a:r>
            <a:endParaRPr lang="en-US" sz="1800" b="1" cap="small"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25</a:t>
            </a:fld>
            <a:endParaRPr lang="en-US"/>
          </a:p>
        </p:txBody>
      </p:sp>
      <p:sp>
        <p:nvSpPr>
          <p:cNvPr id="10" name="Text Placeholder 3">
            <a:extLst>
              <a:ext uri="{FF2B5EF4-FFF2-40B4-BE49-F238E27FC236}">
                <a16:creationId xmlns:a16="http://schemas.microsoft.com/office/drawing/2014/main" id="{CD822573-E081-4F4E-8613-9D120DA0BD7E}"/>
              </a:ext>
            </a:extLst>
          </p:cNvPr>
          <p:cNvSpPr txBox="1">
            <a:spLocks/>
          </p:cNvSpPr>
          <p:nvPr/>
        </p:nvSpPr>
        <p:spPr>
          <a:xfrm>
            <a:off x="509047" y="996950"/>
            <a:ext cx="11423873" cy="508333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Applicants with High DTI and low income or high bankruptcies in past or requesting high loan amount with higher EMI or lower tenure could be a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consolidated applications as per states, customers from FL are more likely to be defaulters and on positive note customers from TX state are more likely to close their loans.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Customers who has own houses or mortgage homes are more likely to finish their loans on time, but to be vigilant on company financials customers who specify home ownership as other are most likely to charge off their loans no matter of their employment length or annual income.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Applications which haven’t specified their employment experience are more riskier as most of those applications are charged off.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it comes with verification of applications in lending club, seems that verification process is not so perfect, because we could see most of the charged off loans verification is completed successfully.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4660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Ravi Khandelwal</a:t>
            </a:r>
          </a:p>
          <a:p>
            <a:r>
              <a:rPr lang="en-US" dirty="0"/>
              <a:t>Hari </a:t>
            </a:r>
            <a:r>
              <a:rPr lang="en-US" dirty="0" err="1"/>
              <a:t>Satuluri</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4000"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Analysis required to take a decision for loan application received by lending club.</a:t>
            </a:r>
          </a:p>
          <a:p>
            <a:r>
              <a:rPr lang="en-US" dirty="0"/>
              <a:t>The analysis should help making decision which would avoid both financial loss to investor and business loss to lending club and investor.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76746" y="3425317"/>
            <a:ext cx="667260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Driving Variables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0476" y="253202"/>
            <a:ext cx="10671048" cy="768096"/>
          </a:xfrm>
        </p:spPr>
        <p:txBody>
          <a:bodyPr/>
          <a:lstStyle/>
          <a:p>
            <a:r>
              <a:rPr lang="en-US" sz="2800" b="1" cap="small" dirty="0">
                <a:solidFill>
                  <a:schemeClr val="accent6"/>
                </a:solidFill>
                <a:latin typeface="Arial Black" panose="020B0604020202020204" pitchFamily="34" charset="0"/>
                <a:cs typeface="Arial Black" panose="020B0604020202020204" pitchFamily="34" charset="0"/>
              </a:rPr>
              <a:t>Driving Variables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30A28323-3088-47F3-BD2D-C51250FC9D52}"/>
              </a:ext>
            </a:extLst>
          </p:cNvPr>
          <p:cNvSpPr>
            <a:spLocks noGrp="1"/>
          </p:cNvSpPr>
          <p:nvPr>
            <p:ph sz="half" idx="1"/>
          </p:nvPr>
        </p:nvSpPr>
        <p:spPr>
          <a:xfrm>
            <a:off x="536448" y="985337"/>
            <a:ext cx="11119104" cy="5283488"/>
          </a:xfrm>
        </p:spPr>
        <p:txBody>
          <a:bodyPr/>
          <a:lstStyle/>
          <a:p>
            <a:pPr marL="0" indent="0">
              <a:buNone/>
            </a:pPr>
            <a:r>
              <a:rPr lang="en-US" sz="1600" dirty="0">
                <a:solidFill>
                  <a:schemeClr val="tx1"/>
                </a:solidFill>
              </a:rPr>
              <a:t>Driver variables which would help to analyze if the customer can be a defaulter</a:t>
            </a:r>
          </a:p>
          <a:p>
            <a:endParaRPr lang="en-US" sz="1600" dirty="0"/>
          </a:p>
          <a:p>
            <a:pPr>
              <a:lnSpc>
                <a:spcPct val="150000"/>
              </a:lnSpc>
            </a:pPr>
            <a:r>
              <a:rPr lang="en-US" sz="1600" dirty="0" err="1">
                <a:solidFill>
                  <a:srgbClr val="FF0000"/>
                </a:solidFill>
              </a:rPr>
              <a:t>loan_amnt</a:t>
            </a:r>
            <a:r>
              <a:rPr lang="en-US" sz="1600" dirty="0">
                <a:solidFill>
                  <a:srgbClr val="FF0000"/>
                </a:solidFill>
              </a:rPr>
              <a:t>/</a:t>
            </a:r>
            <a:r>
              <a:rPr lang="en-US" sz="1600" dirty="0" err="1">
                <a:solidFill>
                  <a:srgbClr val="FF0000"/>
                </a:solidFill>
              </a:rPr>
              <a:t>funded_amnt</a:t>
            </a:r>
            <a:r>
              <a:rPr lang="en-US" sz="1600" dirty="0">
                <a:solidFill>
                  <a:srgbClr val="FF0000"/>
                </a:solidFill>
              </a:rPr>
              <a:t>/</a:t>
            </a:r>
            <a:r>
              <a:rPr lang="en-US" sz="1600" dirty="0" err="1">
                <a:solidFill>
                  <a:srgbClr val="FF0000"/>
                </a:solidFill>
              </a:rPr>
              <a:t>funded_amnt_inv</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If the customer is requesting a higher loan amount we need to understand his purpose and other things as higher the loan amount the risk would be higher to be a defaulter</a:t>
            </a:r>
          </a:p>
          <a:p>
            <a:pPr>
              <a:lnSpc>
                <a:spcPct val="150000"/>
              </a:lnSpc>
            </a:pPr>
            <a:r>
              <a:rPr lang="en-US" sz="1600" dirty="0">
                <a:solidFill>
                  <a:srgbClr val="FF0000"/>
                </a:solidFill>
              </a:rPr>
              <a:t>term : </a:t>
            </a:r>
          </a:p>
          <a:p>
            <a:pPr marL="338328" lvl="1" indent="0">
              <a:lnSpc>
                <a:spcPct val="150000"/>
              </a:lnSpc>
              <a:buNone/>
            </a:pPr>
            <a:r>
              <a:rPr lang="en-US" sz="1400" dirty="0">
                <a:solidFill>
                  <a:srgbClr val="FF0000"/>
                </a:solidFill>
              </a:rPr>
              <a:t>	</a:t>
            </a:r>
            <a:r>
              <a:rPr lang="en-US" sz="1400" dirty="0">
                <a:solidFill>
                  <a:schemeClr val="tx1"/>
                </a:solidFill>
              </a:rPr>
              <a:t>Term period customer trying to repay the loan could be driving factor, if customer taking huge loan and trying to close it in short term that could be a defaulter, need analysis in that variable</a:t>
            </a:r>
          </a:p>
          <a:p>
            <a:pPr>
              <a:lnSpc>
                <a:spcPct val="150000"/>
              </a:lnSpc>
            </a:pPr>
            <a:r>
              <a:rPr lang="en-US" sz="1600" dirty="0">
                <a:solidFill>
                  <a:srgbClr val="FF0000"/>
                </a:solidFill>
              </a:rPr>
              <a:t>grade :</a:t>
            </a:r>
          </a:p>
          <a:p>
            <a:pPr marL="338328" lvl="1" indent="0">
              <a:lnSpc>
                <a:spcPct val="150000"/>
              </a:lnSpc>
              <a:buNone/>
            </a:pPr>
            <a:r>
              <a:rPr lang="en-US" sz="1400" dirty="0">
                <a:solidFill>
                  <a:srgbClr val="FF0000"/>
                </a:solidFill>
              </a:rPr>
              <a:t>	</a:t>
            </a:r>
            <a:r>
              <a:rPr lang="en-US" sz="1400" dirty="0">
                <a:solidFill>
                  <a:schemeClr val="tx1"/>
                </a:solidFill>
              </a:rPr>
              <a:t>We can derive some data as which graded customers are being highly defaulters, grades are given for a reason right.</a:t>
            </a:r>
          </a:p>
          <a:p>
            <a:pPr>
              <a:lnSpc>
                <a:spcPct val="150000"/>
              </a:lnSpc>
            </a:pPr>
            <a:r>
              <a:rPr lang="en-US" sz="1600" dirty="0" err="1">
                <a:solidFill>
                  <a:srgbClr val="FF0000"/>
                </a:solidFill>
              </a:rPr>
              <a:t>home_ownership</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The place customer stays could lead him as defaulter, like if the customer is not having own house tracking them for repayment could be difficult, so they could become defaulter.</a:t>
            </a:r>
          </a:p>
          <a:p>
            <a:pPr>
              <a:lnSpc>
                <a:spcPct val="150000"/>
              </a:lnSpc>
            </a:pPr>
            <a:r>
              <a:rPr lang="en-US" sz="1600" dirty="0" err="1">
                <a:solidFill>
                  <a:srgbClr val="FF0000"/>
                </a:solidFill>
              </a:rPr>
              <a:t>annual_inc</a:t>
            </a:r>
            <a:r>
              <a:rPr lang="en-US" sz="1600" dirty="0">
                <a:solidFill>
                  <a:srgbClr val="FF0000"/>
                </a:solidFill>
              </a:rPr>
              <a:t> </a:t>
            </a:r>
            <a:r>
              <a:rPr lang="en-US" sz="1600" dirty="0"/>
              <a:t>: </a:t>
            </a:r>
          </a:p>
          <a:p>
            <a:pPr marL="0" indent="0">
              <a:lnSpc>
                <a:spcPct val="150000"/>
              </a:lnSpc>
              <a:buNone/>
            </a:pPr>
            <a:r>
              <a:rPr lang="en-US" sz="1600" dirty="0">
                <a:solidFill>
                  <a:schemeClr val="tx1"/>
                </a:solidFill>
              </a:rPr>
              <a:t>	customer with less income and high loans could become a defaulter.</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0476" y="177861"/>
            <a:ext cx="10671048" cy="768096"/>
          </a:xfrm>
        </p:spPr>
        <p:txBody>
          <a:bodyPr/>
          <a:lstStyle/>
          <a:p>
            <a:r>
              <a:rPr lang="en-US" sz="2800" b="1" cap="small" dirty="0">
                <a:solidFill>
                  <a:schemeClr val="accent6"/>
                </a:solidFill>
                <a:latin typeface="Arial Black" panose="020B0604020202020204" pitchFamily="34" charset="0"/>
                <a:cs typeface="Arial Black" panose="020B0604020202020204" pitchFamily="34" charset="0"/>
              </a:rPr>
              <a:t>Driving Variables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30A28323-3088-47F3-BD2D-C51250FC9D52}"/>
              </a:ext>
            </a:extLst>
          </p:cNvPr>
          <p:cNvSpPr>
            <a:spLocks noGrp="1"/>
          </p:cNvSpPr>
          <p:nvPr>
            <p:ph sz="half" idx="1"/>
          </p:nvPr>
        </p:nvSpPr>
        <p:spPr>
          <a:xfrm>
            <a:off x="536448" y="806227"/>
            <a:ext cx="11119104" cy="4434840"/>
          </a:xfrm>
        </p:spPr>
        <p:txBody>
          <a:bodyPr/>
          <a:lstStyle/>
          <a:p>
            <a:pPr>
              <a:lnSpc>
                <a:spcPct val="150000"/>
              </a:lnSpc>
            </a:pPr>
            <a:r>
              <a:rPr lang="en-US" sz="1600" dirty="0" err="1">
                <a:solidFill>
                  <a:srgbClr val="FF0000"/>
                </a:solidFill>
              </a:rPr>
              <a:t>verification_status</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This is something same reason as home ownership, if the customer is not verified that would be difficult to track for repayments and could become a defaulter.</a:t>
            </a:r>
            <a:endParaRPr lang="en-US" sz="1600" dirty="0">
              <a:solidFill>
                <a:srgbClr val="FF0000"/>
              </a:solidFill>
            </a:endParaRPr>
          </a:p>
          <a:p>
            <a:pPr>
              <a:lnSpc>
                <a:spcPct val="150000"/>
              </a:lnSpc>
            </a:pPr>
            <a:r>
              <a:rPr lang="en-US" sz="1600" dirty="0">
                <a:solidFill>
                  <a:srgbClr val="FF0000"/>
                </a:solidFill>
              </a:rPr>
              <a:t>purpose : </a:t>
            </a:r>
          </a:p>
          <a:p>
            <a:pPr marL="338328" lvl="1" indent="0">
              <a:lnSpc>
                <a:spcPct val="150000"/>
              </a:lnSpc>
              <a:buNone/>
            </a:pPr>
            <a:r>
              <a:rPr lang="en-US" sz="1400" dirty="0">
                <a:solidFill>
                  <a:srgbClr val="FF0000"/>
                </a:solidFill>
              </a:rPr>
              <a:t>	</a:t>
            </a:r>
            <a:r>
              <a:rPr lang="en-US" sz="1400" dirty="0">
                <a:solidFill>
                  <a:schemeClr val="tx1"/>
                </a:solidFill>
              </a:rPr>
              <a:t>Purpose of the loan could give us information as if the customer is trying to manage his expenses or spending for luxury, with that we could analyze the </a:t>
            </a:r>
            <a:r>
              <a:rPr lang="en-US" sz="1400" dirty="0" err="1">
                <a:solidFill>
                  <a:schemeClr val="tx1"/>
                </a:solidFill>
              </a:rPr>
              <a:t>behaviour</a:t>
            </a:r>
            <a:r>
              <a:rPr lang="en-US" sz="1400" dirty="0">
                <a:solidFill>
                  <a:schemeClr val="tx1"/>
                </a:solidFill>
              </a:rPr>
              <a:t> of defaulter</a:t>
            </a:r>
          </a:p>
          <a:p>
            <a:pPr>
              <a:lnSpc>
                <a:spcPct val="150000"/>
              </a:lnSpc>
            </a:pPr>
            <a:r>
              <a:rPr lang="en-US" sz="1600" dirty="0" err="1">
                <a:solidFill>
                  <a:srgbClr val="FF0000"/>
                </a:solidFill>
              </a:rPr>
              <a:t>zip_code</a:t>
            </a:r>
            <a:r>
              <a:rPr lang="en-US" sz="1600" dirty="0">
                <a:solidFill>
                  <a:srgbClr val="FF0000"/>
                </a:solidFill>
              </a:rPr>
              <a:t>/</a:t>
            </a:r>
            <a:r>
              <a:rPr lang="en-US" sz="1600" dirty="0" err="1">
                <a:solidFill>
                  <a:srgbClr val="FF0000"/>
                </a:solidFill>
              </a:rPr>
              <a:t>addr_state</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with these we could analyze the </a:t>
            </a:r>
            <a:r>
              <a:rPr lang="en-US" sz="1400" dirty="0" err="1">
                <a:solidFill>
                  <a:schemeClr val="tx1"/>
                </a:solidFill>
              </a:rPr>
              <a:t>behaviour</a:t>
            </a:r>
            <a:r>
              <a:rPr lang="en-US" sz="1400" dirty="0">
                <a:solidFill>
                  <a:schemeClr val="tx1"/>
                </a:solidFill>
              </a:rPr>
              <a:t> based on living region</a:t>
            </a:r>
          </a:p>
          <a:p>
            <a:pPr>
              <a:lnSpc>
                <a:spcPct val="150000"/>
              </a:lnSpc>
            </a:pPr>
            <a:r>
              <a:rPr lang="en-US" sz="1600" dirty="0" err="1">
                <a:solidFill>
                  <a:srgbClr val="FF0000"/>
                </a:solidFill>
              </a:rPr>
              <a:t>dti</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Debt to Income Ratio is another highly informative parameter, which would tell us customers current financial status and the </a:t>
            </a:r>
            <a:r>
              <a:rPr lang="en-US" sz="1400" dirty="0" err="1">
                <a:solidFill>
                  <a:schemeClr val="tx1"/>
                </a:solidFill>
              </a:rPr>
              <a:t>behaviour</a:t>
            </a:r>
            <a:r>
              <a:rPr lang="en-US" sz="1400" dirty="0">
                <a:solidFill>
                  <a:schemeClr val="tx1"/>
                </a:solidFill>
              </a:rPr>
              <a:t> to be a defaulter.</a:t>
            </a:r>
          </a:p>
          <a:p>
            <a:pPr>
              <a:lnSpc>
                <a:spcPct val="150000"/>
              </a:lnSpc>
            </a:pPr>
            <a:r>
              <a:rPr lang="en-US" sz="1600" dirty="0" err="1">
                <a:solidFill>
                  <a:srgbClr val="FF0000"/>
                </a:solidFill>
              </a:rPr>
              <a:t>pub_rec</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This would give us the general </a:t>
            </a:r>
            <a:r>
              <a:rPr lang="en-US" sz="1400" dirty="0" err="1">
                <a:solidFill>
                  <a:schemeClr val="tx1"/>
                </a:solidFill>
              </a:rPr>
              <a:t>behaviour</a:t>
            </a:r>
            <a:r>
              <a:rPr lang="en-US" sz="1400" dirty="0">
                <a:solidFill>
                  <a:schemeClr val="tx1"/>
                </a:solidFill>
              </a:rPr>
              <a:t> of the customer if the customer is having any derogatory issues in public</a:t>
            </a:r>
          </a:p>
          <a:p>
            <a:pPr>
              <a:lnSpc>
                <a:spcPct val="150000"/>
              </a:lnSpc>
            </a:pPr>
            <a:r>
              <a:rPr lang="en-US" sz="1600" dirty="0" err="1">
                <a:solidFill>
                  <a:srgbClr val="FF0000"/>
                </a:solidFill>
              </a:rPr>
              <a:t>pub_rec_bankruptcies</a:t>
            </a:r>
            <a:r>
              <a:rPr lang="en-US" sz="1600" dirty="0">
                <a:solidFill>
                  <a:srgbClr val="FF0000"/>
                </a:solidFill>
              </a:rPr>
              <a:t> : </a:t>
            </a:r>
          </a:p>
          <a:p>
            <a:pPr marL="338328" lvl="1" indent="0">
              <a:lnSpc>
                <a:spcPct val="150000"/>
              </a:lnSpc>
              <a:buNone/>
            </a:pPr>
            <a:r>
              <a:rPr lang="en-US" sz="1400" dirty="0">
                <a:solidFill>
                  <a:srgbClr val="FF0000"/>
                </a:solidFill>
              </a:rPr>
              <a:t>	</a:t>
            </a:r>
            <a:r>
              <a:rPr lang="en-US" sz="1400" dirty="0">
                <a:solidFill>
                  <a:schemeClr val="tx1"/>
                </a:solidFill>
              </a:rPr>
              <a:t>This variable helps us to analyze the </a:t>
            </a:r>
            <a:r>
              <a:rPr lang="en-US" sz="1400" dirty="0" err="1">
                <a:solidFill>
                  <a:schemeClr val="tx1"/>
                </a:solidFill>
              </a:rPr>
              <a:t>behaviour</a:t>
            </a:r>
            <a:r>
              <a:rPr lang="en-US" sz="1400" dirty="0">
                <a:solidFill>
                  <a:schemeClr val="tx1"/>
                </a:solidFill>
              </a:rPr>
              <a:t> of the defaulter as he might be having </a:t>
            </a:r>
            <a:r>
              <a:rPr lang="en-US" sz="1400" dirty="0" err="1">
                <a:solidFill>
                  <a:schemeClr val="tx1"/>
                </a:solidFill>
              </a:rPr>
              <a:t>banckrupticies</a:t>
            </a:r>
            <a:r>
              <a:rPr lang="en-US" sz="1400" dirty="0">
                <a:solidFill>
                  <a:schemeClr val="tx1"/>
                </a:solidFill>
              </a:rPr>
              <a:t> before</a:t>
            </a:r>
          </a:p>
        </p:txBody>
      </p:sp>
    </p:spTree>
    <p:extLst>
      <p:ext uri="{BB962C8B-B14F-4D97-AF65-F5344CB8AC3E}">
        <p14:creationId xmlns:p14="http://schemas.microsoft.com/office/powerpoint/2010/main" val="19894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919472" y="3429000"/>
            <a:ext cx="7013448" cy="1627632"/>
          </a:xfrm>
        </p:spPr>
        <p:txBody>
          <a:bodyPr/>
          <a:lstStyle/>
          <a:p>
            <a:r>
              <a:rPr lang="en-US" sz="4000" dirty="0">
                <a:latin typeface="+mj-lt"/>
              </a:rPr>
              <a:t>Univariate Analysis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73112" y="324485"/>
            <a:ext cx="10172256" cy="539750"/>
          </a:xfrm>
        </p:spPr>
        <p:txBody>
          <a:bodyPr anchor="b">
            <a:normAutofit fontScale="90000"/>
          </a:bodyPr>
          <a:lstStyle/>
          <a:p>
            <a:pPr algn="l"/>
            <a:r>
              <a:rPr lang="en-US" sz="2700" b="1" cap="small" dirty="0"/>
              <a:t>Univariate Analysis</a:t>
            </a:r>
            <a:r>
              <a:rPr lang="en-US" sz="2700" b="1" cap="none" dirty="0"/>
              <a:t> - </a:t>
            </a:r>
            <a:r>
              <a:rPr lang="en-US" sz="2700" b="1" cap="none" dirty="0" err="1"/>
              <a:t>home_ownership</a:t>
            </a:r>
            <a:r>
              <a:rPr lang="en-US" sz="2700" b="1" cap="none" dirty="0"/>
              <a:t> &amp; verification status</a:t>
            </a:r>
            <a:endParaRPr lang="en-US" sz="2700" b="1" cap="small" dirty="0"/>
          </a:p>
        </p:txBody>
      </p:sp>
      <p:pic>
        <p:nvPicPr>
          <p:cNvPr id="5" name="Content Placeholder 4">
            <a:extLst>
              <a:ext uri="{FF2B5EF4-FFF2-40B4-BE49-F238E27FC236}">
                <a16:creationId xmlns:a16="http://schemas.microsoft.com/office/drawing/2014/main" id="{EB7B0647-5FF9-4D25-AAA8-707622492ACA}"/>
              </a:ext>
            </a:extLst>
          </p:cNvPr>
          <p:cNvPicPr>
            <a:picLocks noGrp="1" noChangeAspect="1"/>
          </p:cNvPicPr>
          <p:nvPr>
            <p:ph idx="1"/>
          </p:nvPr>
        </p:nvPicPr>
        <p:blipFill>
          <a:blip r:embed="rId2"/>
          <a:stretch>
            <a:fillRect/>
          </a:stretch>
        </p:blipFill>
        <p:spPr>
          <a:xfrm>
            <a:off x="8427020" y="2641741"/>
            <a:ext cx="3365669" cy="3759059"/>
          </a:xfrm>
          <a:noFill/>
        </p:spPr>
      </p:pic>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4128908" y="1864150"/>
            <a:ext cx="3932237" cy="3129699"/>
          </a:xfrm>
        </p:spPr>
        <p:txBody>
          <a:bodyPr>
            <a:normAutofit fontScale="77500" lnSpcReduction="20000"/>
          </a:bodyPr>
          <a:lstStyle/>
          <a:p>
            <a:pPr marL="285750" indent="-285750">
              <a:lnSpc>
                <a:spcPct val="110000"/>
              </a:lnSpc>
              <a:buFont typeface="Arial" panose="020B0604020202020204" pitchFamily="34" charset="0"/>
              <a:buChar char="•"/>
            </a:pPr>
            <a:r>
              <a:rPr lang="en-US" sz="1900" dirty="0"/>
              <a:t>Most loan applications are from the people staying in rented house followed by mortgage properties.</a:t>
            </a:r>
          </a:p>
          <a:p>
            <a:pPr marL="285750" indent="-285750">
              <a:lnSpc>
                <a:spcPct val="110000"/>
              </a:lnSpc>
              <a:buFont typeface="Arial" panose="020B0604020202020204" pitchFamily="34" charset="0"/>
              <a:buChar char="•"/>
            </a:pPr>
            <a:endParaRPr lang="en-US" sz="1900" dirty="0"/>
          </a:p>
          <a:p>
            <a:pPr marL="285750" indent="-285750">
              <a:lnSpc>
                <a:spcPct val="110000"/>
              </a:lnSpc>
              <a:buFont typeface="Arial" panose="020B0604020202020204" pitchFamily="34" charset="0"/>
              <a:buChar char="•"/>
            </a:pPr>
            <a:r>
              <a:rPr lang="en-US" sz="1900" dirty="0"/>
              <a:t>Less than 10% people who have own house applied for loan.</a:t>
            </a:r>
          </a:p>
          <a:p>
            <a:pPr marL="285750" indent="-285750">
              <a:lnSpc>
                <a:spcPct val="110000"/>
              </a:lnSpc>
              <a:buFont typeface="Arial" panose="020B0604020202020204" pitchFamily="34" charset="0"/>
              <a:buChar char="•"/>
            </a:pPr>
            <a:endParaRPr lang="en-US" sz="1900" dirty="0"/>
          </a:p>
          <a:p>
            <a:pPr marL="285750" indent="-285750">
              <a:lnSpc>
                <a:spcPct val="110000"/>
              </a:lnSpc>
              <a:buFont typeface="Arial" panose="020B0604020202020204" pitchFamily="34" charset="0"/>
              <a:buChar char="•"/>
            </a:pPr>
            <a:r>
              <a:rPr lang="en-US" sz="1900" dirty="0"/>
              <a:t>By looking histogram of verification status, most people lies in 'not verified' status.</a:t>
            </a:r>
          </a:p>
          <a:p>
            <a:pPr marL="285750" indent="-285750">
              <a:lnSpc>
                <a:spcPct val="110000"/>
              </a:lnSpc>
              <a:buFont typeface="Arial" panose="020B0604020202020204" pitchFamily="34" charset="0"/>
              <a:buChar char="•"/>
            </a:pPr>
            <a:endParaRPr lang="en-US" sz="1900" dirty="0"/>
          </a:p>
          <a:p>
            <a:pPr marL="285750" indent="-285750">
              <a:lnSpc>
                <a:spcPct val="110000"/>
              </a:lnSpc>
              <a:buFont typeface="Arial" panose="020B0604020202020204" pitchFamily="34" charset="0"/>
              <a:buChar char="•"/>
            </a:pPr>
            <a:r>
              <a:rPr lang="en-US" sz="1900" dirty="0"/>
              <a:t>Suggested to follow strict verification process, as not verified could lead to defaulter</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pic>
        <p:nvPicPr>
          <p:cNvPr id="11" name="Picture 10">
            <a:extLst>
              <a:ext uri="{FF2B5EF4-FFF2-40B4-BE49-F238E27FC236}">
                <a16:creationId xmlns:a16="http://schemas.microsoft.com/office/drawing/2014/main" id="{351CBFC8-BD7D-4965-BB0D-BAB45FBCACF2}"/>
              </a:ext>
            </a:extLst>
          </p:cNvPr>
          <p:cNvPicPr>
            <a:picLocks noChangeAspect="1"/>
          </p:cNvPicPr>
          <p:nvPr/>
        </p:nvPicPr>
        <p:blipFill>
          <a:blip r:embed="rId3"/>
          <a:stretch>
            <a:fillRect/>
          </a:stretch>
        </p:blipFill>
        <p:spPr>
          <a:xfrm>
            <a:off x="351635" y="1040423"/>
            <a:ext cx="3411399" cy="3759058"/>
          </a:xfrm>
          <a:prstGeom prst="rect">
            <a:avLst/>
          </a:prstGeom>
          <a:noFill/>
        </p:spPr>
      </p:pic>
    </p:spTree>
    <p:extLst>
      <p:ext uri="{BB962C8B-B14F-4D97-AF65-F5344CB8AC3E}">
        <p14:creationId xmlns:p14="http://schemas.microsoft.com/office/powerpoint/2010/main" val="207239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324485"/>
            <a:ext cx="10512424" cy="539750"/>
          </a:xfrm>
        </p:spPr>
        <p:txBody>
          <a:bodyPr anchor="b">
            <a:normAutofit fontScale="90000"/>
          </a:bodyPr>
          <a:lstStyle/>
          <a:p>
            <a:pPr algn="l"/>
            <a:r>
              <a:rPr lang="en-US" sz="2700" b="1" cap="small" dirty="0"/>
              <a:t>Univariate Analysis</a:t>
            </a:r>
            <a:r>
              <a:rPr lang="en-US" sz="2700" b="1" cap="none" dirty="0"/>
              <a:t> – loan purpose</a:t>
            </a:r>
            <a:endParaRPr lang="en-US" sz="2700" b="1" cap="small" dirty="0"/>
          </a:p>
        </p:txBody>
      </p:sp>
      <p:sp>
        <p:nvSpPr>
          <p:cNvPr id="12" name="Text Placeholder 3">
            <a:extLst>
              <a:ext uri="{FF2B5EF4-FFF2-40B4-BE49-F238E27FC236}">
                <a16:creationId xmlns:a16="http://schemas.microsoft.com/office/drawing/2014/main" id="{0A8C70EE-102F-AA37-98FD-215E6D5D807D}"/>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dirty="0"/>
              <a:t>By looking at this graph we can say most of the loan applications to lending club are for debt consolidation.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the customer is looking for debt consolidation, we might need to analyze how much income he gets and his DTI</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pic>
        <p:nvPicPr>
          <p:cNvPr id="1026" name="Picture 2">
            <a:extLst>
              <a:ext uri="{FF2B5EF4-FFF2-40B4-BE49-F238E27FC236}">
                <a16:creationId xmlns:a16="http://schemas.microsoft.com/office/drawing/2014/main" id="{D39B598D-AF4A-4D12-8E47-622E3E6F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65314"/>
            <a:ext cx="5762625" cy="527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8536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{E2BAD11E-9C53-4D83-AA45-00BAE6C97235}tf78438558_win32</Template>
  <TotalTime>197</TotalTime>
  <Words>1420</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Black</vt:lpstr>
      <vt:lpstr>Sabon Next LT</vt:lpstr>
      <vt:lpstr>Office Theme</vt:lpstr>
      <vt:lpstr>Lending club case study </vt:lpstr>
      <vt:lpstr>AGENDA</vt:lpstr>
      <vt:lpstr>Problem Statement</vt:lpstr>
      <vt:lpstr>Driving Variables</vt:lpstr>
      <vt:lpstr>Driving Variables</vt:lpstr>
      <vt:lpstr>Driving Variables</vt:lpstr>
      <vt:lpstr>Univariate Analysis</vt:lpstr>
      <vt:lpstr>Univariate Analysis - home_ownership &amp; verification status</vt:lpstr>
      <vt:lpstr>Univariate Analysis – loan purpose</vt:lpstr>
      <vt:lpstr>Univariate Analysis – state</vt:lpstr>
      <vt:lpstr>Univariate Analysis – term, open_account, emp_length</vt:lpstr>
      <vt:lpstr>Univariate Analysis – grade &amp; sub_grade</vt:lpstr>
      <vt:lpstr>BiVariate Analysis</vt:lpstr>
      <vt:lpstr>Bivariate Analysis – loan_amount, annual_inc</vt:lpstr>
      <vt:lpstr>Bivariate Analysis – int_rate, dti</vt:lpstr>
      <vt:lpstr>MULTIVariate Analysis</vt:lpstr>
      <vt:lpstr>Multivariate Analysis – addr_state vs varification status with loan_status</vt:lpstr>
      <vt:lpstr>Multivariate Analysis – emp length vs loan_status</vt:lpstr>
      <vt:lpstr>Multivariate Analysis – employee length,home_ownership vs loan_status</vt:lpstr>
      <vt:lpstr>Multivariate Analysis – employee income,home_ownership vs loan_status</vt:lpstr>
      <vt:lpstr>Multivariate Analysis – Purpose vs loan status</vt:lpstr>
      <vt:lpstr>Multivariate Analysis – Installment vs home_ownership against loan_status</vt:lpstr>
      <vt:lpstr>Multivariate Analysis – dti vs pub_rec_bankruptcies variable against loan_status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subject/>
  <dc:creator>Chaitanya, Harikrishna [AUTOSOL/MAS/HYDR]</dc:creator>
  <cp:lastModifiedBy>Chaitanya, Harikrishna [AUTOSOL/MAS/HYDR]</cp:lastModifiedBy>
  <cp:revision>3</cp:revision>
  <dcterms:created xsi:type="dcterms:W3CDTF">2022-10-05T15:15:05Z</dcterms:created>
  <dcterms:modified xsi:type="dcterms:W3CDTF">2022-10-05T18:32:27Z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4dbf3d-dd19-4e95-b2d0-8dffb6ec560c_Enabled">
    <vt:lpwstr>true</vt:lpwstr>
  </property>
  <property fmtid="{D5CDD505-2E9C-101B-9397-08002B2CF9AE}" pid="3" name="MSIP_Label_b74dbf3d-dd19-4e95-b2d0-8dffb6ec560c_SetDate">
    <vt:lpwstr>2022-10-05T17:59:21Z</vt:lpwstr>
  </property>
  <property fmtid="{D5CDD505-2E9C-101B-9397-08002B2CF9AE}" pid="4" name="MSIP_Label_b74dbf3d-dd19-4e95-b2d0-8dffb6ec560c_Method">
    <vt:lpwstr>Privileged</vt:lpwstr>
  </property>
  <property fmtid="{D5CDD505-2E9C-101B-9397-08002B2CF9AE}" pid="5" name="MSIP_Label_b74dbf3d-dd19-4e95-b2d0-8dffb6ec560c_Name">
    <vt:lpwstr>Public</vt:lpwstr>
  </property>
  <property fmtid="{D5CDD505-2E9C-101B-9397-08002B2CF9AE}" pid="6" name="MSIP_Label_b74dbf3d-dd19-4e95-b2d0-8dffb6ec560c_SiteId">
    <vt:lpwstr>eb06985d-06ca-4a17-81da-629ab99f6505</vt:lpwstr>
  </property>
  <property fmtid="{D5CDD505-2E9C-101B-9397-08002B2CF9AE}" pid="7" name="MSIP_Label_b74dbf3d-dd19-4e95-b2d0-8dffb6ec560c_ActionId">
    <vt:lpwstr>9633154e-87d0-41d6-b8f6-333a2b087efc</vt:lpwstr>
  </property>
  <property fmtid="{D5CDD505-2E9C-101B-9397-08002B2CF9AE}" pid="8" name="MSIP_Label_b74dbf3d-dd19-4e95-b2d0-8dffb6ec560c_ContentBits">
    <vt:lpwstr>0</vt:lpwstr>
  </property>
</Properties>
</file>