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9" r:id="rId4"/>
    <p:sldId id="261"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7" r:id="rId21"/>
    <p:sldId id="276" r:id="rId22"/>
    <p:sldId id="278" r:id="rId23"/>
    <p:sldId id="279" r:id="rId24"/>
    <p:sldId id="280" r:id="rId25"/>
    <p:sldId id="281" r:id="rId26"/>
    <p:sldId id="282" r:id="rId27"/>
    <p:sldId id="283" r:id="rId28"/>
    <p:sldId id="284" r:id="rId29"/>
    <p:sldId id="285" r:id="rId30"/>
    <p:sldId id="286" r:id="rId31"/>
    <p:sldId id="287"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1406" y="-12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8208B22B-F697-49F8-B3EE-4F7227C6ED04}" type="datetimeFigureOut">
              <a:rPr lang="en-US" smtClean="0"/>
              <a:pPr/>
              <a:t>3/28/2024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4DBF3DD2-6D24-469B-9C7E-4A2C0CE125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08B22B-F697-49F8-B3EE-4F7227C6ED04}"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08B22B-F697-49F8-B3EE-4F7227C6ED04}"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208B22B-F697-49F8-B3EE-4F7227C6ED04}"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208B22B-F697-49F8-B3EE-4F7227C6ED04}"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BF3DD2-6D24-469B-9C7E-4A2C0CE1252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08B22B-F697-49F8-B3EE-4F7227C6ED04}"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208B22B-F697-49F8-B3EE-4F7227C6ED04}"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8208B22B-F697-49F8-B3EE-4F7227C6ED04}"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8B22B-F697-49F8-B3EE-4F7227C6ED04}"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208B22B-F697-49F8-B3EE-4F7227C6ED04}"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BF3DD2-6D24-469B-9C7E-4A2C0CE1252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208B22B-F697-49F8-B3EE-4F7227C6ED04}"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4DBF3DD2-6D24-469B-9C7E-4A2C0CE12528}"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208B22B-F697-49F8-B3EE-4F7227C6ED04}" type="datetimeFigureOut">
              <a:rPr lang="en-US" smtClean="0"/>
              <a:pPr/>
              <a:t>3/28/2024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4DBF3DD2-6D24-469B-9C7E-4A2C0CE12528}"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developer.com/languages/python/python-decision-making/#i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981200"/>
            <a:ext cx="7772400" cy="1143000"/>
          </a:xfrm>
        </p:spPr>
        <p:txBody>
          <a:bodyPr>
            <a:normAutofit/>
          </a:bodyPr>
          <a:lstStyle/>
          <a:p>
            <a:pPr algn="ctr"/>
            <a:r>
              <a:rPr lang="en-US" sz="6000" dirty="0"/>
              <a:t>Chapter Three</a:t>
            </a:r>
          </a:p>
        </p:txBody>
      </p:sp>
      <p:sp>
        <p:nvSpPr>
          <p:cNvPr id="3" name="TextBox 2"/>
          <p:cNvSpPr txBox="1"/>
          <p:nvPr/>
        </p:nvSpPr>
        <p:spPr>
          <a:xfrm>
            <a:off x="1219200" y="2895600"/>
            <a:ext cx="7010400" cy="3170099"/>
          </a:xfrm>
          <a:prstGeom prst="rect">
            <a:avLst/>
          </a:prstGeom>
          <a:noFill/>
        </p:spPr>
        <p:txBody>
          <a:bodyPr wrap="square" rtlCol="0">
            <a:spAutoFit/>
          </a:bodyPr>
          <a:lstStyle/>
          <a:p>
            <a:pPr algn="ctr"/>
            <a:endParaRPr lang="en-US" sz="4000" b="1" i="0" dirty="0">
              <a:solidFill>
                <a:schemeClr val="accent2">
                  <a:lumMod val="40000"/>
                  <a:lumOff val="60000"/>
                </a:schemeClr>
              </a:solidFill>
              <a:effectLst/>
              <a:latin typeface="Arial" panose="020B0604020202020204" pitchFamily="34" charset="0"/>
              <a:ea typeface="Calibri" panose="020F0502020204030204" pitchFamily="34" charset="0"/>
            </a:endParaRPr>
          </a:p>
          <a:p>
            <a:pPr algn="ctr"/>
            <a:r>
              <a:rPr lang="en-US" sz="4000" b="1" dirty="0">
                <a:solidFill>
                  <a:schemeClr val="accent2">
                    <a:lumMod val="40000"/>
                    <a:lumOff val="60000"/>
                  </a:schemeClr>
                </a:solidFill>
                <a:latin typeface="Arial" panose="020B0604020202020204" pitchFamily="34" charset="0"/>
                <a:ea typeface="Calibri" panose="020F0502020204030204" pitchFamily="34" charset="0"/>
              </a:rPr>
              <a:t>Boolean Values</a:t>
            </a:r>
            <a:r>
              <a:rPr lang="en-US" sz="4000" kern="0" dirty="0">
                <a:solidFill>
                  <a:srgbClr val="000000"/>
                </a:solidFill>
                <a:effectLst/>
                <a:latin typeface="Arial" panose="020B0604020202020204" pitchFamily="34" charset="0"/>
                <a:ea typeface="Times New Roman" panose="02020603050405020304" pitchFamily="18" charset="0"/>
              </a:rPr>
              <a:t>, </a:t>
            </a:r>
            <a:r>
              <a:rPr lang="en-US" sz="4000" b="1" dirty="0">
                <a:solidFill>
                  <a:schemeClr val="accent2">
                    <a:lumMod val="40000"/>
                    <a:lumOff val="60000"/>
                  </a:schemeClr>
                </a:solidFill>
                <a:latin typeface="Arial" panose="020B0604020202020204" pitchFamily="34" charset="0"/>
                <a:ea typeface="Calibri" panose="020F0502020204030204" pitchFamily="34" charset="0"/>
              </a:rPr>
              <a:t>Conditional Execution, Loops, Lists and List Processing, Logical and Bitwise Operations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8229600" cy="1143000"/>
          </a:xfrm>
        </p:spPr>
        <p:txBody>
          <a:bodyPr>
            <a:normAutofit fontScale="90000"/>
          </a:bodyPr>
          <a:lstStyle/>
          <a:p>
            <a:r>
              <a:rPr lang="en-US" sz="3600" dirty="0"/>
              <a:t>Nested if else statement in Python</a:t>
            </a: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a16="http://schemas.microsoft.com/office/drawing/2014/main" id="{93101FDC-0BF8-E4D6-0E48-C377876CE183}"/>
              </a:ext>
            </a:extLst>
          </p:cNvPr>
          <p:cNvSpPr>
            <a:spLocks noGrp="1"/>
          </p:cNvSpPr>
          <p:nvPr>
            <p:ph idx="1"/>
          </p:nvPr>
        </p:nvSpPr>
        <p:spPr>
          <a:xfrm>
            <a:off x="457200" y="1295400"/>
            <a:ext cx="8458200" cy="5943600"/>
          </a:xfrm>
        </p:spPr>
        <p:txBody>
          <a:bodyPr>
            <a:normAutofit fontScale="85000" lnSpcReduction="20000"/>
          </a:bodyPr>
          <a:lstStyle/>
          <a:p>
            <a:pPr marL="0" lvl="0" indent="0" eaLnBrk="0" fontAlgn="base" hangingPunct="0">
              <a:spcBef>
                <a:spcPct val="0"/>
              </a:spcBef>
              <a:spcAft>
                <a:spcPct val="0"/>
              </a:spcAft>
              <a:buClrTx/>
              <a:buSzTx/>
              <a:buNone/>
            </a:pPr>
            <a:r>
              <a:rPr lang="en-US" altLang="en-US" sz="3100" dirty="0">
                <a:latin typeface="Calibri" panose="020F0502020204030204" pitchFamily="34" charset="0"/>
                <a:ea typeface="Calibri" panose="020F0502020204030204" pitchFamily="34" charset="0"/>
                <a:cs typeface="Times New Roman" panose="02020603050405020304" pitchFamily="18" charset="0"/>
              </a:rPr>
              <a:t>Example</a:t>
            </a:r>
          </a:p>
          <a:p>
            <a:pPr marL="0" lvl="0" indent="0" eaLnBrk="0" fontAlgn="base" hangingPunct="0">
              <a:spcBef>
                <a:spcPct val="0"/>
              </a:spcBef>
              <a:spcAft>
                <a:spcPct val="0"/>
              </a:spcAft>
              <a:buClrTx/>
              <a:buSzTx/>
              <a:buNone/>
            </a:pPr>
            <a:endParaRPr lang="en-US" altLang="en-US" sz="31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endParaRPr>
          </a:p>
          <a:p>
            <a:pPr marL="0" lvl="0" indent="0" eaLnBrk="0" fontAlgn="base" hangingPunct="0">
              <a:spcBef>
                <a:spcPct val="0"/>
              </a:spcBef>
              <a:spcAft>
                <a:spcPct val="0"/>
              </a:spcAft>
              <a:buClrTx/>
              <a:buSzTx/>
              <a:buNone/>
            </a:pP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num = </a:t>
            </a:r>
            <a:r>
              <a:rPr lang="en-US" altLang="en-US" sz="28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3</a:t>
            </a:r>
            <a:br>
              <a:rPr lang="en-US" altLang="en-US" sz="48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9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num &gt; </a:t>
            </a:r>
            <a:r>
              <a:rPr lang="en-US" altLang="en-US" sz="29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0</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9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num % </a:t>
            </a:r>
            <a:r>
              <a:rPr lang="en-US" altLang="en-US" sz="29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2 </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9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0</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9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9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"The number is positive and even."</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9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else</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9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9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"The number is positive but odd."</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9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else</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9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9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"The number is not positive."</a:t>
            </a:r>
            <a:r>
              <a:rPr lang="en-US" altLang="en-US" sz="29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900" dirty="0"/>
              <a:t> </a:t>
            </a:r>
            <a:endParaRPr lang="en-US" altLang="en-US" sz="2900" dirty="0">
              <a:latin typeface="Arial" panose="020B0604020202020204" pitchFamily="34" charset="0"/>
            </a:endParaRPr>
          </a:p>
          <a:p>
            <a:pPr marL="0" lvl="0" indent="0" eaLnBrk="0" fontAlgn="base" hangingPunct="0">
              <a:spcBef>
                <a:spcPct val="0"/>
              </a:spcBef>
              <a:spcAft>
                <a:spcPct val="0"/>
              </a:spcAft>
              <a:buClrTx/>
              <a:buSzTx/>
              <a:buNone/>
            </a:pPr>
            <a:endParaRPr lang="en-US" altLang="en-US" sz="2800" dirty="0">
              <a:latin typeface="Calibri" panose="020F0502020204030204" pitchFamily="34" charset="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ClrTx/>
              <a:buSzTx/>
              <a:buNone/>
            </a:pPr>
            <a:r>
              <a:rPr lang="en-US" altLang="en-US" sz="2800" dirty="0">
                <a:latin typeface="Calibri" panose="020F0502020204030204" pitchFamily="34" charset="0"/>
                <a:ea typeface="Calibri" panose="020F0502020204030204" pitchFamily="34" charset="0"/>
                <a:cs typeface="Times New Roman" panose="02020603050405020304" pitchFamily="18" charset="0"/>
              </a:rPr>
              <a:t>Result</a:t>
            </a:r>
            <a:endParaRPr lang="en-US" altLang="en-US" sz="2800" dirty="0"/>
          </a:p>
          <a:p>
            <a:pPr marL="0" lvl="0" indent="0" eaLnBrk="0" fontAlgn="base" hangingPunct="0">
              <a:spcBef>
                <a:spcPct val="0"/>
              </a:spcBef>
              <a:spcAft>
                <a:spcPct val="0"/>
              </a:spcAft>
              <a:buClrTx/>
              <a:buSzTx/>
              <a:buNone/>
            </a:pPr>
            <a:r>
              <a:rPr lang="en-US" altLang="en-US" sz="2800" dirty="0">
                <a:latin typeface="Calibri" panose="020F0502020204030204" pitchFamily="34" charset="0"/>
                <a:ea typeface="Calibri" panose="020F0502020204030204" pitchFamily="34" charset="0"/>
                <a:cs typeface="Times New Roman" panose="02020603050405020304" pitchFamily="18" charset="0"/>
              </a:rPr>
              <a:t>The number is positive but odd.</a:t>
            </a:r>
            <a:endParaRPr lang="en-US" altLang="en-US" sz="2800" dirty="0">
              <a:latin typeface="Arial" panose="020B0604020202020204" pitchFamily="34" charset="0"/>
            </a:endParaRPr>
          </a:p>
          <a:p>
            <a:pPr marR="0" lvl="0" algn="just">
              <a:lnSpc>
                <a:spcPct val="107000"/>
              </a:lnSpc>
              <a:spcBef>
                <a:spcPts val="0"/>
              </a:spcBef>
              <a:spcAft>
                <a:spcPts val="0"/>
              </a:spcAft>
              <a:buSzPts val="1000"/>
              <a:buFont typeface="Wingdings" panose="05000000000000000000" pitchFamily="2" charset="2"/>
              <a:buChar char="Ø"/>
              <a:tabLst>
                <a:tab pos="457200" algn="l"/>
              </a:tabLst>
            </a:pP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endParaRPr lang="en-US" altLang="en-US" sz="4500" dirty="0">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391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19200"/>
            <a:ext cx="8229600" cy="1143000"/>
          </a:xfrm>
        </p:spPr>
        <p:txBody>
          <a:bodyPr>
            <a:normAutofit fontScale="90000"/>
          </a:bodyPr>
          <a:lstStyle/>
          <a:p>
            <a:r>
              <a:rPr lang="en-US" sz="3600" dirty="0"/>
              <a:t>Python if-</a:t>
            </a:r>
            <a:r>
              <a:rPr lang="en-US" sz="3600" dirty="0" err="1"/>
              <a:t>elif</a:t>
            </a:r>
            <a:r>
              <a:rPr lang="en-US" sz="3600" dirty="0"/>
              <a:t>-else </a:t>
            </a:r>
            <a:r>
              <a:rPr lang="en-US" sz="3600" dirty="0" err="1"/>
              <a:t>Ladde</a:t>
            </a: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a16="http://schemas.microsoft.com/office/drawing/2014/main" id="{93101FDC-0BF8-E4D6-0E48-C377876CE183}"/>
              </a:ext>
            </a:extLst>
          </p:cNvPr>
          <p:cNvSpPr>
            <a:spLocks noGrp="1"/>
          </p:cNvSpPr>
          <p:nvPr>
            <p:ph idx="1"/>
          </p:nvPr>
        </p:nvSpPr>
        <p:spPr>
          <a:xfrm>
            <a:off x="457200" y="1295400"/>
            <a:ext cx="8458200" cy="5943600"/>
          </a:xfrm>
        </p:spPr>
        <p:txBody>
          <a:bodyPr>
            <a:normAutofit/>
          </a:bodyPr>
          <a:lstStyle/>
          <a:p>
            <a:pPr marR="0" lvl="0" algn="just">
              <a:lnSpc>
                <a:spcPct val="107000"/>
              </a:lnSpc>
              <a:spcBef>
                <a:spcPts val="0"/>
              </a:spcBef>
              <a:spcAft>
                <a:spcPts val="0"/>
              </a:spcAft>
              <a:buSzPts val="1000"/>
              <a:buFont typeface="Wingdings" panose="05000000000000000000" pitchFamily="2" charset="2"/>
              <a:buChar char="Ø"/>
              <a:tabLst>
                <a:tab pos="457200" algn="l"/>
              </a:tabLst>
            </a:pPr>
            <a:r>
              <a:rPr lang="en-US" sz="1800" kern="0" dirty="0">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An if-</a:t>
            </a:r>
            <a:r>
              <a:rPr lang="en-US" sz="1800" kern="0" dirty="0" err="1">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elif</a:t>
            </a:r>
            <a:r>
              <a:rPr lang="en-US" sz="1800" kern="0" dirty="0">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-else ladder is an order of if statements connected by </a:t>
            </a:r>
            <a:r>
              <a:rPr lang="en-US" sz="1800" kern="0" dirty="0" err="1">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elif</a:t>
            </a:r>
            <a:r>
              <a:rPr lang="en-US" sz="1800" kern="0" dirty="0">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statements.</a:t>
            </a:r>
            <a:endParaRPr lang="en-US" sz="1800" kern="100" dirty="0">
              <a:solidFill>
                <a:srgbClr val="0221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a:lnSpc>
                <a:spcPct val="107000"/>
              </a:lnSpc>
              <a:spcBef>
                <a:spcPts val="0"/>
              </a:spcBef>
              <a:spcAft>
                <a:spcPts val="0"/>
              </a:spcAft>
              <a:buSzPts val="1000"/>
              <a:buNone/>
              <a:tabLst>
                <a:tab pos="457200" algn="l"/>
              </a:tabLst>
            </a:pPr>
            <a:r>
              <a:rPr lang="en-US" sz="1800" kern="0" dirty="0">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This enables you to check for numerous conditions and run separate code          </a:t>
            </a:r>
            <a:br>
              <a:rPr lang="en-US" sz="1800" kern="0" dirty="0">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br>
            <a:r>
              <a:rPr lang="en-US" sz="1800" kern="0" dirty="0">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      blocks based on which condition is met.</a:t>
            </a:r>
            <a:endParaRPr lang="en-US" sz="1800" kern="100" dirty="0">
              <a:solidFill>
                <a:srgbClr val="022144"/>
              </a:solidFill>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SzPts val="1000"/>
              <a:buNone/>
              <a:tabLst>
                <a:tab pos="457200" algn="l"/>
              </a:tabLst>
            </a:pPr>
            <a:r>
              <a:rPr lang="en-US" altLang="en-US" sz="1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Syntax</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if condition1:</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code block 1</a:t>
            </a:r>
          </a:p>
          <a:p>
            <a:pPr marL="0" marR="0" indent="0">
              <a:lnSpc>
                <a:spcPct val="107000"/>
              </a:lnSpc>
              <a:spcBef>
                <a:spcPts val="0"/>
              </a:spcBef>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elif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condition2:</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code block 2</a:t>
            </a:r>
          </a:p>
          <a:p>
            <a:pPr marL="0" marR="0" indent="0">
              <a:lnSpc>
                <a:spcPct val="107000"/>
              </a:lnSpc>
              <a:spcBef>
                <a:spcPts val="0"/>
              </a:spcBef>
              <a:spcAft>
                <a:spcPts val="800"/>
              </a:spcAft>
              <a:buNone/>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elif</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condition3:</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code block 3</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else:</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default code block</a:t>
            </a:r>
          </a:p>
          <a:p>
            <a:pPr marL="0" marR="0" lvl="0" indent="0">
              <a:lnSpc>
                <a:spcPct val="107000"/>
              </a:lnSpc>
              <a:spcBef>
                <a:spcPts val="0"/>
              </a:spcBef>
              <a:spcAft>
                <a:spcPts val="0"/>
              </a:spcAft>
              <a:buSzPts val="1000"/>
              <a:buNone/>
              <a:tabLst>
                <a:tab pos="457200" algn="l"/>
              </a:tabLst>
            </a:pP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endParaRPr lang="en-US" altLang="en-US" sz="4500" dirty="0">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1296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219200"/>
            <a:ext cx="8229600" cy="1143000"/>
          </a:xfrm>
        </p:spPr>
        <p:txBody>
          <a:bodyPr>
            <a:normAutofit fontScale="90000"/>
          </a:bodyPr>
          <a:lstStyle/>
          <a:p>
            <a:r>
              <a:rPr lang="en-US" sz="3600" dirty="0"/>
              <a:t>Continued</a:t>
            </a: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a16="http://schemas.microsoft.com/office/drawing/2014/main" id="{93101FDC-0BF8-E4D6-0E48-C377876CE183}"/>
              </a:ext>
            </a:extLst>
          </p:cNvPr>
          <p:cNvSpPr>
            <a:spLocks noGrp="1"/>
          </p:cNvSpPr>
          <p:nvPr>
            <p:ph idx="1"/>
          </p:nvPr>
        </p:nvSpPr>
        <p:spPr>
          <a:xfrm>
            <a:off x="457200" y="1295400"/>
            <a:ext cx="8458200" cy="5943600"/>
          </a:xfrm>
        </p:spPr>
        <p:txBody>
          <a:bodyPr>
            <a:normAutofit/>
          </a:bodyPr>
          <a:lstStyle/>
          <a:p>
            <a:pPr marL="0" marR="0" lvl="0" indent="0" algn="just">
              <a:lnSpc>
                <a:spcPct val="107000"/>
              </a:lnSpc>
              <a:spcBef>
                <a:spcPts val="0"/>
              </a:spcBef>
              <a:spcAft>
                <a:spcPts val="0"/>
              </a:spcAft>
              <a:buSzPts val="1000"/>
              <a:buNone/>
              <a:tabLst>
                <a:tab pos="457200" algn="l"/>
              </a:tabLst>
            </a:pPr>
            <a:r>
              <a:rPr lang="en-US" sz="1800" kern="0" dirty="0">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Example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endParaRPr lang="en-US" altLang="en-US" sz="4500" dirty="0">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1826329"/>
            <a:ext cx="6373540" cy="33855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x = </a:t>
            </a:r>
            <a:r>
              <a:rPr kumimoji="0" lang="en-US" altLang="en-US" sz="20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11</a:t>
            </a:r>
            <a:br>
              <a:rPr kumimoji="0" lang="en-US" altLang="en-US" sz="20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if </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x == </a:t>
            </a:r>
            <a:r>
              <a:rPr kumimoji="0" lang="en-US" altLang="en-US" sz="20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2</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0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0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"x is equal to 2"</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err="1">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elif</a:t>
            </a:r>
            <a:r>
              <a:rPr kumimoji="0" lang="en-US" altLang="en-US" sz="20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x == </a:t>
            </a:r>
            <a:r>
              <a:rPr kumimoji="0" lang="en-US" altLang="en-US" sz="20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3</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0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0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"x is equal to 3"</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err="1">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elif</a:t>
            </a:r>
            <a:r>
              <a:rPr kumimoji="0" lang="en-US" altLang="en-US" sz="20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x == </a:t>
            </a:r>
            <a:r>
              <a:rPr kumimoji="0" lang="en-US" altLang="en-US" sz="20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4</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0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0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"x is equal to 4"</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else</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0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0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"x is not equal to 2, 3, or 4"</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 is not equal to 2, 3, or 4</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067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3000"/>
            <a:ext cx="8991600" cy="1219200"/>
          </a:xfrm>
        </p:spPr>
        <p:txBody>
          <a:bodyPr>
            <a:normAutofit fontScale="90000"/>
          </a:bodyPr>
          <a:lstStyle/>
          <a:p>
            <a:r>
              <a:rPr lang="en-US" sz="3600" dirty="0"/>
              <a:t>Loops</a:t>
            </a: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a16="http://schemas.microsoft.com/office/drawing/2014/main" id="{93101FDC-0BF8-E4D6-0E48-C377876CE183}"/>
              </a:ext>
            </a:extLst>
          </p:cNvPr>
          <p:cNvSpPr>
            <a:spLocks noGrp="1"/>
          </p:cNvSpPr>
          <p:nvPr>
            <p:ph idx="1"/>
          </p:nvPr>
        </p:nvSpPr>
        <p:spPr>
          <a:xfrm>
            <a:off x="466066" y="1241612"/>
            <a:ext cx="8458200" cy="5943600"/>
          </a:xfrm>
        </p:spPr>
        <p:txBody>
          <a:bodyPr>
            <a:normAutofit/>
          </a:bodyPr>
          <a:lstStyle/>
          <a:p>
            <a:pPr>
              <a:lnSpc>
                <a:spcPct val="107000"/>
              </a:lnSpc>
              <a:spcBef>
                <a:spcPts val="0"/>
              </a:spcBef>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Arial" panose="020B0604020202020204" pitchFamily="34" charset="0"/>
                <a:ea typeface="Calibri" panose="020F0502020204030204" pitchFamily="34" charset="0"/>
                <a:cs typeface="Arial" panose="020B0604020202020204" pitchFamily="34" charset="0"/>
              </a:rPr>
              <a:t>Python programming language provides two types of loops in Python – </a:t>
            </a:r>
            <a:r>
              <a:rPr lang="en-US" sz="2400" b="1" kern="100" dirty="0">
                <a:effectLst/>
                <a:latin typeface="Arial" panose="020B0604020202020204" pitchFamily="34" charset="0"/>
                <a:ea typeface="Calibri" panose="020F0502020204030204" pitchFamily="34" charset="0"/>
                <a:cs typeface="Arial" panose="020B0604020202020204" pitchFamily="34" charset="0"/>
              </a:rPr>
              <a:t>For loop</a:t>
            </a:r>
            <a:r>
              <a:rPr lang="en-US" sz="2400" kern="100" dirty="0">
                <a:effectLst/>
                <a:latin typeface="Arial" panose="020B0604020202020204" pitchFamily="34" charset="0"/>
                <a:ea typeface="Calibri" panose="020F0502020204030204" pitchFamily="34" charset="0"/>
                <a:cs typeface="Arial" panose="020B0604020202020204" pitchFamily="34" charset="0"/>
              </a:rPr>
              <a:t> and </a:t>
            </a:r>
            <a:r>
              <a:rPr lang="en-US" sz="2400" b="1" kern="100" dirty="0">
                <a:effectLst/>
                <a:latin typeface="Arial" panose="020B0604020202020204" pitchFamily="34" charset="0"/>
                <a:ea typeface="Calibri" panose="020F0502020204030204" pitchFamily="34" charset="0"/>
                <a:cs typeface="Arial" panose="020B0604020202020204" pitchFamily="34" charset="0"/>
              </a:rPr>
              <a:t>While loop</a:t>
            </a:r>
            <a:r>
              <a:rPr lang="en-US" sz="2400" kern="100" dirty="0">
                <a:effectLst/>
                <a:latin typeface="Arial" panose="020B0604020202020204" pitchFamily="34" charset="0"/>
                <a:ea typeface="Calibri" panose="020F0502020204030204" pitchFamily="34" charset="0"/>
                <a:cs typeface="Arial" panose="020B0604020202020204" pitchFamily="34" charset="0"/>
              </a:rPr>
              <a:t> to handle looping requirements</a:t>
            </a:r>
          </a:p>
          <a:p>
            <a:pPr marL="0" marR="0" indent="0">
              <a:lnSpc>
                <a:spcPct val="107000"/>
              </a:lnSpc>
              <a:spcBef>
                <a:spcPts val="0"/>
              </a:spcBef>
              <a:spcAft>
                <a:spcPts val="800"/>
              </a:spcAft>
              <a:buNone/>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While Loop in Python</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R="0">
              <a:lnSpc>
                <a:spcPct val="107000"/>
              </a:lnSpc>
              <a:spcBef>
                <a:spcPts val="0"/>
              </a:spcBef>
              <a:spcAft>
                <a:spcPts val="800"/>
              </a:spcAft>
              <a:buFont typeface="Wingdings" panose="05000000000000000000" pitchFamily="2" charset="2"/>
              <a:buChar char="Ø"/>
            </a:pPr>
            <a:r>
              <a:rPr lang="en-US" sz="2400" kern="100" dirty="0">
                <a:latin typeface="Arial" panose="020B0604020202020204" pitchFamily="34" charset="0"/>
                <a:ea typeface="Calibri" panose="020F0502020204030204" pitchFamily="34" charset="0"/>
                <a:cs typeface="Arial" panose="020B0604020202020204" pitchFamily="34" charset="0"/>
              </a:rPr>
              <a:t>In Python, a while loop is used to execute a block of statements repeatedly until a given condition is satisfied. When the condition becomes false, the line immediately after the loop in the program is executed.</a:t>
            </a:r>
          </a:p>
          <a:p>
            <a:pPr marL="0" marR="0" indent="0">
              <a:lnSpc>
                <a:spcPct val="107000"/>
              </a:lnSpc>
              <a:spcBef>
                <a:spcPts val="0"/>
              </a:spcBef>
              <a:spcAft>
                <a:spcPts val="800"/>
              </a:spcAft>
              <a:buNone/>
            </a:pP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endParaRPr lang="en-US" altLang="en-US" sz="4500" dirty="0">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6E6BB597-29B0-96A5-EA34-77E8CA08791D}"/>
              </a:ext>
            </a:extLst>
          </p:cNvPr>
          <p:cNvSpPr>
            <a:spLocks noChangeArrowheads="1"/>
          </p:cNvSpPr>
          <p:nvPr/>
        </p:nvSpPr>
        <p:spPr bwMode="auto">
          <a:xfrm>
            <a:off x="576459" y="4820132"/>
            <a:ext cx="2886624"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Syntax</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while expression:</a:t>
            </a:r>
            <a:b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kumimoji="0" lang="en-US" altLang="en-US" sz="3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statement(s)</a:t>
            </a:r>
            <a:endParaRPr kumimoji="0" lang="en-US" altLang="en-US" sz="3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60914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473580"/>
            <a:ext cx="8229600" cy="924477"/>
          </a:xfrm>
        </p:spPr>
        <p:txBody>
          <a:bodyPr>
            <a:normAutofit fontScale="90000"/>
          </a:bodyPr>
          <a:lstStyle/>
          <a:p>
            <a:r>
              <a:rPr lang="en-US" sz="3600" dirty="0"/>
              <a:t>Loops</a:t>
            </a: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FD2497A8-4597-4ED0-4C8D-5F77B54720D5}"/>
              </a:ext>
            </a:extLst>
          </p:cNvPr>
          <p:cNvSpPr>
            <a:spLocks noGrp="1" noChangeArrowheads="1"/>
          </p:cNvSpPr>
          <p:nvPr>
            <p:ph idx="1"/>
          </p:nvPr>
        </p:nvSpPr>
        <p:spPr bwMode="auto">
          <a:xfrm>
            <a:off x="461584" y="1303107"/>
            <a:ext cx="4800600" cy="44319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count = </a:t>
            </a:r>
            <a:r>
              <a:rPr kumimoji="0" lang="en-US" altLang="en-US" sz="24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0</a:t>
            </a:r>
            <a:br>
              <a:rPr kumimoji="0" lang="en-US" altLang="en-US" sz="24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while </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(count &lt; </a:t>
            </a:r>
            <a:r>
              <a:rPr kumimoji="0" lang="en-US" altLang="en-US" sz="24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3</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count = count + </a:t>
            </a:r>
            <a:r>
              <a:rPr kumimoji="0" lang="en-US" altLang="en-US" sz="24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1</a:t>
            </a:r>
            <a:br>
              <a:rPr kumimoji="0" lang="en-US" altLang="en-US" sz="24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"Hello"</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Hello</a:t>
            </a:r>
            <a:endParaRPr kumimoji="0" lang="en-US" altLang="en-US" sz="2400" b="0" i="0" u="none" strike="noStrike" cap="none" normalizeH="0" baseline="0" dirty="0">
              <a:ln>
                <a:noFill/>
              </a:ln>
              <a:solidFill>
                <a:schemeClr val="tx1"/>
              </a:solidFill>
              <a:effectLst/>
            </a:endParaRPr>
          </a:p>
          <a:p>
            <a:pPr marL="0" indent="0" eaLnBrk="0" fontAlgn="base" hangingPunct="0">
              <a:spcBef>
                <a:spcPct val="0"/>
              </a:spcBef>
              <a:spcAft>
                <a:spcPct val="0"/>
              </a:spcAft>
              <a:buClrTx/>
              <a:buSzTx/>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Hello</a:t>
            </a:r>
          </a:p>
          <a:p>
            <a:pPr marL="0" indent="0" eaLnBrk="0" fontAlgn="base" hangingPunct="0">
              <a:spcBef>
                <a:spcPct val="0"/>
              </a:spcBef>
              <a:spcAft>
                <a:spcPct val="0"/>
              </a:spcAft>
              <a:buClrTx/>
              <a:buSzTx/>
              <a:buNone/>
            </a:pPr>
            <a:r>
              <a:rPr lang="en-US" altLang="en-US" sz="2400" dirty="0">
                <a:latin typeface="Calibri" panose="020F0502020204030204" pitchFamily="34" charset="0"/>
                <a:ea typeface="Calibri" panose="020F0502020204030204" pitchFamily="34" charset="0"/>
                <a:cs typeface="Times New Roman" panose="02020603050405020304" pitchFamily="18" charset="0"/>
              </a:rPr>
              <a:t>Hello</a:t>
            </a:r>
          </a:p>
        </p:txBody>
      </p:sp>
    </p:spTree>
    <p:extLst>
      <p:ext uri="{BB962C8B-B14F-4D97-AF65-F5344CB8AC3E}">
        <p14:creationId xmlns:p14="http://schemas.microsoft.com/office/powerpoint/2010/main" val="3510465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87386"/>
            <a:ext cx="8229600" cy="924477"/>
          </a:xfrm>
        </p:spPr>
        <p:txBody>
          <a:bodyPr>
            <a:normAutofit fontScale="90000"/>
          </a:bodyPr>
          <a:lstStyle/>
          <a:p>
            <a:pPr lvl="0" eaLnBrk="0" fontAlgn="base" hangingPunct="0">
              <a:spcAft>
                <a:spcPct val="0"/>
              </a:spcAft>
            </a:pPr>
            <a:r>
              <a:rPr lang="en-US" sz="3600" dirty="0"/>
              <a:t>Infinite Loops</a:t>
            </a: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609600" y="1143001"/>
            <a:ext cx="8382000" cy="5965159"/>
          </a:xfrm>
          <a:prstGeom prst="rect">
            <a:avLst/>
          </a:prstGeom>
          <a:noFill/>
        </p:spPr>
        <p:txBody>
          <a:bodyPr wrap="square">
            <a:spAutoFit/>
          </a:bodyPr>
          <a:lstStyle/>
          <a:p>
            <a:pPr marL="342900" indent="-342900">
              <a:buClr>
                <a:schemeClr val="bg2">
                  <a:lumMod val="50000"/>
                </a:schemeClr>
              </a:buClr>
              <a:buFont typeface="Wingdings" panose="05000000000000000000" pitchFamily="2" charset="2"/>
              <a:buChar char="Ø"/>
            </a:pPr>
            <a:r>
              <a:rPr lang="en-US" altLang="en-US" sz="2400" dirty="0">
                <a:solidFill>
                  <a:schemeClr val="tx1"/>
                </a:solidFill>
                <a:latin typeface="Arial" panose="020B0604020202020204" pitchFamily="34" charset="0"/>
                <a:ea typeface="Calibri" panose="020F0502020204030204" pitchFamily="34" charset="0"/>
                <a:cs typeface="Arial" panose="020B0604020202020204" pitchFamily="34" charset="0"/>
              </a:rPr>
              <a:t>If we want a block of code to execute infinite number of time, we can use the while loop in Python to do so.</a:t>
            </a:r>
            <a:br>
              <a:rPr lang="en-US" altLang="en-US" sz="2400" dirty="0">
                <a:solidFill>
                  <a:schemeClr val="tx1"/>
                </a:solidFill>
              </a:rPr>
            </a:br>
            <a:r>
              <a:rPr lang="en-US" altLang="en-US" sz="2400" dirty="0">
                <a:solidFill>
                  <a:schemeClr val="tx1"/>
                </a:solidFill>
                <a:latin typeface="Calibri" panose="020F0502020204030204" pitchFamily="34" charset="0"/>
                <a:ea typeface="Calibri" panose="020F0502020204030204" pitchFamily="34" charset="0"/>
                <a:cs typeface="Times New Roman" panose="02020603050405020304" pitchFamily="18" charset="0"/>
              </a:rPr>
              <a:t>Example</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 =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0</a:t>
            </a:r>
            <a:b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while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 ==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0</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"Hello"</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chemeClr val="tx1"/>
                </a:solidFill>
              </a:rPr>
              <a:t> </a:t>
            </a:r>
            <a:endParaRPr lang="en-US" sz="2400" dirty="0"/>
          </a:p>
          <a:p>
            <a:pPr marL="0" marR="0">
              <a:lnSpc>
                <a:spcPct val="107000"/>
              </a:lnSpc>
              <a:spcBef>
                <a:spcPts val="0"/>
              </a:spcBef>
              <a:spcAft>
                <a:spcPts val="800"/>
              </a:spcAft>
            </a:pPr>
            <a:r>
              <a:rPr lang="en-US" sz="2400" kern="100" dirty="0">
                <a:effectLst/>
                <a:latin typeface="Arial" panose="020B0604020202020204" pitchFamily="34" charset="0"/>
                <a:ea typeface="Calibri" panose="020F0502020204030204" pitchFamily="34" charset="0"/>
                <a:cs typeface="Arial" panose="020B0604020202020204" pitchFamily="34" charset="0"/>
              </a:rPr>
              <a:t>Result</a:t>
            </a:r>
          </a:p>
          <a:p>
            <a:pPr marL="0" marR="0">
              <a:lnSpc>
                <a:spcPct val="107000"/>
              </a:lnSpc>
              <a:spcBef>
                <a:spcPts val="0"/>
              </a:spcBef>
              <a:spcAft>
                <a:spcPts val="800"/>
              </a:spcAft>
            </a:pPr>
            <a:r>
              <a:rPr lang="en-US" sz="2400" kern="100" dirty="0">
                <a:effectLst/>
                <a:latin typeface="Arial" panose="020B0604020202020204" pitchFamily="34" charset="0"/>
                <a:ea typeface="Calibri" panose="020F0502020204030204" pitchFamily="34" charset="0"/>
                <a:cs typeface="Arial" panose="020B0604020202020204" pitchFamily="34" charset="0"/>
              </a:rPr>
              <a:t>Hello</a:t>
            </a:r>
          </a:p>
          <a:p>
            <a:pPr marL="0" marR="0">
              <a:lnSpc>
                <a:spcPct val="107000"/>
              </a:lnSpc>
              <a:spcBef>
                <a:spcPts val="0"/>
              </a:spcBef>
              <a:spcAft>
                <a:spcPts val="800"/>
              </a:spcAft>
            </a:pPr>
            <a:r>
              <a:rPr lang="en-US" sz="2400" kern="100" dirty="0">
                <a:effectLst/>
                <a:latin typeface="Arial" panose="020B0604020202020204" pitchFamily="34" charset="0"/>
                <a:ea typeface="Calibri" panose="020F0502020204030204" pitchFamily="34" charset="0"/>
                <a:cs typeface="Arial" panose="020B0604020202020204" pitchFamily="34" charset="0"/>
              </a:rPr>
              <a:t>Hello </a:t>
            </a:r>
          </a:p>
          <a:p>
            <a:pPr marL="0" marR="0">
              <a:lnSpc>
                <a:spcPct val="107000"/>
              </a:lnSpc>
              <a:spcBef>
                <a:spcPts val="0"/>
              </a:spcBef>
              <a:spcAft>
                <a:spcPts val="800"/>
              </a:spcAft>
            </a:pPr>
            <a:r>
              <a:rPr lang="en-US" sz="2400" kern="100" dirty="0">
                <a:effectLst/>
                <a:latin typeface="Arial" panose="020B0604020202020204" pitchFamily="34" charset="0"/>
                <a:ea typeface="Calibri" panose="020F0502020204030204" pitchFamily="34" charset="0"/>
                <a:cs typeface="Arial" panose="020B0604020202020204" pitchFamily="34" charset="0"/>
              </a:rPr>
              <a:t>Hello</a:t>
            </a:r>
            <a:r>
              <a:rPr lang="en-US" sz="2400" kern="100" dirty="0">
                <a:latin typeface="Arial" panose="020B0604020202020204" pitchFamily="34" charset="0"/>
                <a:ea typeface="Calibri" panose="020F0502020204030204" pitchFamily="34" charset="0"/>
                <a:cs typeface="Arial" panose="020B0604020202020204" pitchFamily="34" charset="0"/>
              </a:rPr>
              <a:t>……………..</a:t>
            </a: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342900" indent="-342900">
              <a:lnSpc>
                <a:spcPct val="107000"/>
              </a:lnSpc>
              <a:spcAft>
                <a:spcPts val="800"/>
              </a:spcAft>
              <a:buClr>
                <a:schemeClr val="bg2">
                  <a:lumMod val="75000"/>
                </a:schemeClr>
              </a:buClr>
              <a:buFont typeface="Wingdings" panose="05000000000000000000" pitchFamily="2" charset="2"/>
              <a:buChar char="Ø"/>
            </a:pPr>
            <a:r>
              <a:rPr lang="en-US" sz="2400" dirty="0">
                <a:latin typeface="Arial" panose="020B0604020202020204" pitchFamily="34" charset="0"/>
                <a:ea typeface="Calibri" panose="020F0502020204030204" pitchFamily="34" charset="0"/>
                <a:cs typeface="Arial" panose="020B0604020202020204" pitchFamily="34" charset="0"/>
              </a:rPr>
              <a:t>Note: It is suggested not to use this type of loop as it is a never-ending </a:t>
            </a:r>
            <a:r>
              <a:rPr lang="en-US" sz="2400" kern="100" dirty="0">
                <a:effectLst/>
                <a:latin typeface="Arial" panose="020B0604020202020204" pitchFamily="34" charset="0"/>
                <a:ea typeface="Calibri" panose="020F0502020204030204" pitchFamily="34" charset="0"/>
                <a:cs typeface="Arial" panose="020B0604020202020204" pitchFamily="34" charset="0"/>
              </a:rPr>
              <a:t>infinite loop where the condition is always true and you have to forcefully terminate the compiler.</a:t>
            </a:r>
          </a:p>
          <a:p>
            <a:pPr marL="0" marR="0">
              <a:lnSpc>
                <a:spcPct val="107000"/>
              </a:lnSpc>
              <a:spcBef>
                <a:spcPts val="0"/>
              </a:spcBef>
              <a:spcAft>
                <a:spcPts val="800"/>
              </a:spcAft>
            </a:pPr>
            <a:endParaRPr lang="en-US" sz="2400" dirty="0"/>
          </a:p>
        </p:txBody>
      </p:sp>
    </p:spTree>
    <p:extLst>
      <p:ext uri="{BB962C8B-B14F-4D97-AF65-F5344CB8AC3E}">
        <p14:creationId xmlns:p14="http://schemas.microsoft.com/office/powerpoint/2010/main" val="3345401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76400"/>
            <a:ext cx="8229600" cy="924477"/>
          </a:xfrm>
        </p:spPr>
        <p:txBody>
          <a:bodyPr>
            <a:normAutofit fontScale="90000"/>
          </a:bodyPr>
          <a:lstStyle/>
          <a:p>
            <a:pPr lvl="0" eaLnBrk="0" fontAlgn="base" hangingPunct="0">
              <a:spcAft>
                <a:spcPct val="0"/>
              </a:spcAft>
            </a:pPr>
            <a:r>
              <a:rPr lang="en-US" sz="3600" dirty="0"/>
              <a:t>For Loop in Python</a:t>
            </a: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5789662"/>
          </a:xfrm>
          <a:prstGeom prst="rect">
            <a:avLst/>
          </a:prstGeom>
          <a:noFill/>
        </p:spPr>
        <p:txBody>
          <a:bodyPr wrap="square">
            <a:spAutoFit/>
          </a:bodyPr>
          <a:lstStyle/>
          <a:p>
            <a:pPr marL="342900" indent="-342900" algn="just">
              <a:buClr>
                <a:schemeClr val="bg2">
                  <a:lumMod val="50000"/>
                </a:schemeClr>
              </a:buClr>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For loops are used for sequential traversal. For example: traversing a list or string or array etc. In Python, there is “</a:t>
            </a:r>
            <a:r>
              <a:rPr lang="en-US" sz="2400" b="1" kern="100" dirty="0">
                <a:effectLst/>
                <a:latin typeface="Arial" panose="020B0604020202020204" pitchFamily="34" charset="0"/>
                <a:ea typeface="Calibri" panose="020F0502020204030204" pitchFamily="34" charset="0"/>
                <a:cs typeface="Arial" panose="020B0604020202020204" pitchFamily="34" charset="0"/>
              </a:rPr>
              <a:t>for in” loop which is similar to foreach loop </a:t>
            </a:r>
            <a:r>
              <a:rPr lang="en-US" sz="2400" kern="100" dirty="0">
                <a:effectLst/>
                <a:latin typeface="Arial" panose="020B0604020202020204" pitchFamily="34" charset="0"/>
                <a:ea typeface="Calibri" panose="020F0502020204030204" pitchFamily="34" charset="0"/>
                <a:cs typeface="Arial" panose="020B0604020202020204" pitchFamily="34" charset="0"/>
              </a:rPr>
              <a:t>in other languages. Let us learn how to use for loops in Python for sequential traversals with examples.</a:t>
            </a:r>
          </a:p>
          <a:p>
            <a:pPr marL="342900" indent="-342900">
              <a:buClr>
                <a:schemeClr val="bg2">
                  <a:lumMod val="50000"/>
                </a:schemeClr>
              </a:buClr>
              <a:buFont typeface="Wingdings" panose="05000000000000000000" pitchFamily="2" charset="2"/>
              <a:buChar char="Ø"/>
            </a:pPr>
            <a:endParaRPr lang="en-US" sz="2400" kern="1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Syntax:</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for </a:t>
            </a:r>
            <a:r>
              <a:rPr lang="en-US" sz="2000" b="1" kern="100" dirty="0" err="1">
                <a:effectLst/>
                <a:latin typeface="Calibri" panose="020F0502020204030204" pitchFamily="34" charset="0"/>
                <a:ea typeface="Calibri" panose="020F0502020204030204" pitchFamily="34" charset="0"/>
                <a:cs typeface="Times New Roman" panose="02020603050405020304" pitchFamily="18" charset="0"/>
              </a:rPr>
              <a:t>iterator_var</a:t>
            </a: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in sequence:</a:t>
            </a:r>
            <a:br>
              <a:rPr lang="en-US" sz="2000" b="1" kern="100" dirty="0">
                <a:effectLst/>
                <a:latin typeface="Calibri" panose="020F0502020204030204" pitchFamily="34" charset="0"/>
                <a:ea typeface="Calibri" panose="020F0502020204030204" pitchFamily="34" charset="0"/>
                <a:cs typeface="Times New Roman" panose="02020603050405020304" pitchFamily="18" charset="0"/>
              </a:rPr>
            </a:b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    statements(s)</a:t>
            </a:r>
          </a:p>
          <a:p>
            <a:pPr marL="0" marR="0">
              <a:lnSpc>
                <a:spcPct val="107000"/>
              </a:lnSpc>
              <a:spcBef>
                <a:spcPts val="0"/>
              </a:spcBef>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Example</a:t>
            </a:r>
          </a:p>
          <a:p>
            <a:pPr lvl="0" eaLnBrk="0" fontAlgn="base" hangingPunct="0">
              <a:spcBef>
                <a:spcPct val="0"/>
              </a:spcBef>
              <a:spcAft>
                <a:spcPct val="0"/>
              </a:spcAft>
            </a:pP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n = </a:t>
            </a:r>
            <a:r>
              <a:rPr lang="en-US" altLang="en-US" sz="20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4</a:t>
            </a:r>
            <a:br>
              <a:rPr lang="en-US" altLang="en-US" sz="20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for </a:t>
            </a:r>
            <a:r>
              <a:rPr lang="en-US" altLang="en-US" sz="20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in </a:t>
            </a:r>
            <a:r>
              <a:rPr lang="en-US" altLang="en-US" sz="20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range</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0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0</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n):</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0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endParaRPr lang="en-US" altLang="en-US" sz="2000" dirty="0">
              <a:latin typeface="Arial" panose="020B0604020202020204" pitchFamily="34" charset="0"/>
            </a:endParaRPr>
          </a:p>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9031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76400"/>
            <a:ext cx="8229600" cy="924477"/>
          </a:xfrm>
        </p:spPr>
        <p:txBody>
          <a:bodyPr>
            <a:normAutofit fontScale="90000"/>
          </a:bodyPr>
          <a:lstStyle/>
          <a:p>
            <a:pPr lvl="0" eaLnBrk="0" fontAlgn="base" hangingPunct="0">
              <a:spcAft>
                <a:spcPct val="0"/>
              </a:spcAft>
            </a:pPr>
            <a:r>
              <a:rPr lang="en-US" sz="3600" dirty="0"/>
              <a:t>Continued</a:t>
            </a: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8F2F827-74DB-FF29-9C32-7B594371466A}"/>
              </a:ext>
            </a:extLst>
          </p:cNvPr>
          <p:cNvSpPr txBox="1"/>
          <p:nvPr/>
        </p:nvSpPr>
        <p:spPr>
          <a:xfrm>
            <a:off x="457200" y="1295400"/>
            <a:ext cx="8225216" cy="4894289"/>
          </a:xfrm>
          <a:prstGeom prst="rect">
            <a:avLst/>
          </a:prstGeom>
          <a:noFill/>
        </p:spPr>
        <p:txBody>
          <a:bodyPr wrap="square">
            <a:spAutoFit/>
          </a:bodyPr>
          <a:lstStyle/>
          <a:p>
            <a:pPr marL="342900" marR="0" indent="-342900">
              <a:lnSpc>
                <a:spcPct val="107000"/>
              </a:lnSpc>
              <a:spcBef>
                <a:spcPts val="0"/>
              </a:spcBef>
              <a:spcAft>
                <a:spcPts val="800"/>
              </a:spcAft>
              <a:buClr>
                <a:schemeClr val="bg2">
                  <a:lumMod val="50000"/>
                </a:schemeClr>
              </a:buClr>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The code uses a Python for loop that iterates over the values from 0 to 3 (not including 4), as specified by the range(0, n) construct. It will print the values of ‘</a:t>
            </a:r>
            <a:r>
              <a:rPr lang="en-US" sz="2400" kern="100" dirty="0" err="1">
                <a:effectLst/>
                <a:latin typeface="Arial" panose="020B0604020202020204" pitchFamily="34" charset="0"/>
                <a:ea typeface="Calibri" panose="020F0502020204030204" pitchFamily="34" charset="0"/>
                <a:cs typeface="Arial" panose="020B0604020202020204" pitchFamily="34" charset="0"/>
              </a:rPr>
              <a:t>i</a:t>
            </a:r>
            <a:r>
              <a:rPr lang="en-US" sz="2400" kern="100" dirty="0">
                <a:effectLst/>
                <a:latin typeface="Arial" panose="020B0604020202020204" pitchFamily="34" charset="0"/>
                <a:ea typeface="Calibri" panose="020F0502020204030204" pitchFamily="34" charset="0"/>
                <a:cs typeface="Arial" panose="020B0604020202020204" pitchFamily="34" charset="0"/>
              </a:rPr>
              <a:t>' in each iteration of the loop.</a:t>
            </a:r>
            <a:endParaRPr lang="en-US" sz="2400" kern="100" dirty="0">
              <a:latin typeface="Arial"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Result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0</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1</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2</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2">
              <a:lnSpc>
                <a:spcPct val="107000"/>
              </a:lnSpc>
              <a:spcAft>
                <a:spcPts val="800"/>
              </a:spcAft>
            </a:pP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3</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800"/>
              </a:spcAft>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1661940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76400"/>
            <a:ext cx="8229600" cy="924477"/>
          </a:xfrm>
        </p:spPr>
        <p:txBody>
          <a:bodyPr>
            <a:normAutofit fontScale="90000"/>
          </a:bodyPr>
          <a:lstStyle/>
          <a:p>
            <a:pPr lvl="0" eaLnBrk="0" fontAlgn="base" hangingPunct="0">
              <a:spcAft>
                <a:spcPct val="0"/>
              </a:spcAft>
            </a:pPr>
            <a:r>
              <a:rPr lang="en-US" sz="3600" dirty="0"/>
              <a:t>Continued</a:t>
            </a: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3CFE1EBE-28D6-CE53-9790-7011CA09E877}"/>
              </a:ext>
            </a:extLst>
          </p:cNvPr>
          <p:cNvSpPr>
            <a:spLocks noChangeArrowheads="1"/>
          </p:cNvSpPr>
          <p:nvPr/>
        </p:nvSpPr>
        <p:spPr bwMode="auto">
          <a:xfrm>
            <a:off x="609600" y="1371600"/>
            <a:ext cx="7405874" cy="34470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list = [</a:t>
            </a:r>
            <a:r>
              <a:rPr kumimoji="0" lang="en-US" altLang="en-US" sz="32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"One"</a:t>
            </a:r>
            <a: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32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"Two"</a:t>
            </a:r>
            <a: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32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"Three"</a:t>
            </a:r>
            <a: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32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for </a:t>
            </a:r>
            <a: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index </a:t>
            </a:r>
            <a:r>
              <a:rPr kumimoji="0" lang="en-US" altLang="en-US" sz="32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in </a:t>
            </a:r>
            <a:r>
              <a:rPr kumimoji="0" lang="en-US" altLang="en-US" sz="32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range</a:t>
            </a:r>
            <a: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3200" b="0" i="0" u="none" strike="noStrike" cap="none" normalizeH="0" baseline="0" dirty="0" err="1">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len</a:t>
            </a:r>
            <a: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(list)):</a:t>
            </a:r>
            <a:b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32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32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(list[index])</a:t>
            </a:r>
            <a:r>
              <a:rPr kumimoji="0" lang="en-US" altLang="en-US" sz="3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Result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One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Two</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Three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528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22759"/>
            <a:ext cx="8229600" cy="924477"/>
          </a:xfrm>
        </p:spPr>
        <p:txBody>
          <a:bodyPr>
            <a:normAutofit fontScale="90000"/>
          </a:bodyPr>
          <a:lstStyle/>
          <a:p>
            <a:pPr eaLnBrk="0" fontAlgn="base" hangingPunct="0">
              <a:spcAft>
                <a:spcPct val="0"/>
              </a:spcAft>
            </a:pPr>
            <a:r>
              <a:rPr lang="en-US" sz="3600" dirty="0"/>
              <a:t>for in vs for in range in python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452816" y="1295400"/>
            <a:ext cx="8229599" cy="2554545"/>
          </a:xfrm>
          <a:prstGeom prst="rect">
            <a:avLst/>
          </a:prstGeom>
          <a:noFill/>
        </p:spPr>
        <p:txBody>
          <a:bodyPr wrap="square">
            <a:spAutoFit/>
          </a:bodyPr>
          <a:lstStyle/>
          <a:p>
            <a:pPr marL="342900" indent="-342900">
              <a:buFont typeface="Wingdings" panose="05000000000000000000" pitchFamily="2" charset="2"/>
              <a:buChar char="Ø"/>
            </a:pPr>
            <a:r>
              <a:rPr lang="en-US" sz="2000" dirty="0">
                <a:latin typeface="Arial" panose="020B0604020202020204" pitchFamily="34" charset="0"/>
                <a:cs typeface="Arial" panose="020B0604020202020204" pitchFamily="34" charset="0"/>
              </a:rPr>
              <a:t>In Python, the for loop is a versatile construct used for iterating over sequences, collections, iterators, and ranges. Both for item in </a:t>
            </a:r>
            <a:r>
              <a:rPr lang="en-US" sz="2000" dirty="0" err="1">
                <a:latin typeface="Arial" panose="020B0604020202020204" pitchFamily="34" charset="0"/>
                <a:cs typeface="Arial" panose="020B0604020202020204" pitchFamily="34" charset="0"/>
              </a:rPr>
              <a:t>iterable</a:t>
            </a:r>
            <a:r>
              <a:rPr lang="en-US" sz="2000" dirty="0">
                <a:latin typeface="Arial" panose="020B0604020202020204" pitchFamily="34" charset="0"/>
                <a:cs typeface="Arial" panose="020B0604020202020204" pitchFamily="34" charset="0"/>
              </a:rPr>
              <a:t> and for index in range(start, stop, step) are commonly used loop structures, but they serve different purposes and are suitable for different scenarios.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838200" y="2948040"/>
            <a:ext cx="5847755" cy="40580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for item in </a:t>
            </a:r>
            <a:r>
              <a:rPr kumimoji="0" lang="en-US" altLang="en-US" sz="2000" b="1" i="0" u="sng"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iterable</a:t>
            </a:r>
            <a:r>
              <a:rPr kumimoji="0" lang="en-US" altLang="en-US" sz="2000" b="1" i="0" u="sng"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Example</a:t>
            </a:r>
            <a:endPar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fruits = [</a:t>
            </a:r>
            <a:r>
              <a:rPr kumimoji="0" lang="en-US" altLang="en-US" sz="20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'apple'</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0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'banana'</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0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'cherry'</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for </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fruit </a:t>
            </a:r>
            <a:r>
              <a:rPr kumimoji="0" lang="en-US" altLang="en-US" sz="20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in </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fruits:</a:t>
            </a:r>
            <a:b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0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20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(fruit)</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latin typeface="Arial" panose="020B0604020202020204" pitchFamily="34"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Result</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apple</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banana</a:t>
            </a: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cherry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2188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r>
              <a:rPr lang="en-US" sz="3600" dirty="0"/>
              <a:t>Making decisions in Python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28600" y="1219200"/>
            <a:ext cx="8763000" cy="5410200"/>
          </a:xfrm>
        </p:spPr>
        <p:txBody>
          <a:bodyPr>
            <a:normAutofit/>
          </a:bodyPr>
          <a:lstStyle/>
          <a:p>
            <a:pPr marR="0" algn="just">
              <a:lnSpc>
                <a:spcPct val="107000"/>
              </a:lnSpc>
              <a:spcBef>
                <a:spcPts val="0"/>
              </a:spcBef>
              <a:spcAft>
                <a:spcPts val="0"/>
              </a:spcAft>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Decision making is a core concept of software development that allows a developer’s code to dynamically respond to a situation based on different conditions. In Python, decision making is achieved by using conditional statements and control structures, such as </a:t>
            </a:r>
            <a:r>
              <a:rPr lang="en-US" sz="2400" b="1" kern="100" dirty="0">
                <a:effectLst/>
                <a:latin typeface="Arial" panose="020B0604020202020204" pitchFamily="34" charset="0"/>
                <a:ea typeface="Calibri" panose="020F0502020204030204" pitchFamily="34" charset="0"/>
                <a:cs typeface="Arial" panose="020B0604020202020204" pitchFamily="34" charset="0"/>
              </a:rPr>
              <a:t>if</a:t>
            </a:r>
            <a:r>
              <a:rPr lang="en-US" sz="2400" kern="100" dirty="0">
                <a:effectLst/>
                <a:latin typeface="Arial" panose="020B0604020202020204" pitchFamily="34" charset="0"/>
                <a:ea typeface="Calibri" panose="020F0502020204030204" pitchFamily="34" charset="0"/>
                <a:cs typeface="Arial" panose="020B0604020202020204" pitchFamily="34" charset="0"/>
              </a:rPr>
              <a:t> and </a:t>
            </a:r>
            <a:r>
              <a:rPr lang="en-US" sz="2400" b="1" kern="100" dirty="0">
                <a:effectLst/>
                <a:latin typeface="Arial" panose="020B0604020202020204" pitchFamily="34" charset="0"/>
                <a:ea typeface="Calibri" panose="020F0502020204030204" pitchFamily="34" charset="0"/>
                <a:cs typeface="Arial" panose="020B0604020202020204" pitchFamily="34" charset="0"/>
              </a:rPr>
              <a:t>if-else</a:t>
            </a:r>
            <a:r>
              <a:rPr lang="en-US" sz="2400" kern="100" dirty="0">
                <a:effectLst/>
                <a:latin typeface="Arial" panose="020B0604020202020204" pitchFamily="34" charset="0"/>
                <a:ea typeface="Calibri" panose="020F0502020204030204" pitchFamily="34" charset="0"/>
                <a:cs typeface="Arial" panose="020B0604020202020204" pitchFamily="34" charset="0"/>
              </a:rPr>
              <a:t> statements.</a:t>
            </a:r>
          </a:p>
          <a:p>
            <a:pPr marR="0">
              <a:lnSpc>
                <a:spcPct val="107000"/>
              </a:lnSpc>
              <a:spcBef>
                <a:spcPts val="0"/>
              </a:spcBef>
              <a:spcAft>
                <a:spcPts val="750"/>
              </a:spcAft>
              <a:buFont typeface="Wingdings" panose="05000000000000000000" pitchFamily="2" charset="2"/>
              <a:buChar char="Ø"/>
            </a:pPr>
            <a:r>
              <a:rPr lang="en-US" sz="2400" b="1" u="sng" kern="0" dirty="0">
                <a:effectLst/>
                <a:latin typeface="Arial" panose="020B0604020202020204" pitchFamily="34"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if </a:t>
            </a:r>
            <a:r>
              <a:rPr lang="en-US" sz="2400" b="1" u="sng" kern="0" dirty="0" err="1">
                <a:effectLst/>
                <a:latin typeface="Arial" panose="020B0604020202020204" pitchFamily="34" charset="0"/>
                <a:ea typeface="Times New Roman" panose="02020603050405020304" pitchFamily="18" charset="0"/>
                <a:cs typeface="Arial" panose="020B0604020202020204" pitchFamily="34" charset="0"/>
                <a:hlinkClick r:id="rId2">
                  <a:extLst>
                    <a:ext uri="{A12FA001-AC4F-418D-AE19-62706E023703}">
                      <ahyp:hlinkClr xmlns:ahyp="http://schemas.microsoft.com/office/drawing/2018/hyperlinkcolor" val="tx"/>
                    </a:ext>
                  </a:extLst>
                </a:hlinkClick>
              </a:rPr>
              <a:t>Statement</a:t>
            </a:r>
            <a:r>
              <a:rPr lang="en-US" sz="2200" kern="100" dirty="0" err="1">
                <a:effectLst/>
                <a:latin typeface="Montserrat" panose="00000500000000000000" pitchFamily="2" charset="0"/>
                <a:ea typeface="Calibri" panose="020F0502020204030204" pitchFamily="34" charset="0"/>
                <a:cs typeface="Times New Roman" panose="02020603050405020304" pitchFamily="18" charset="0"/>
              </a:rPr>
              <a:t>In</a:t>
            </a:r>
            <a:r>
              <a:rPr lang="en-US" sz="2200" kern="100" dirty="0">
                <a:effectLst/>
                <a:latin typeface="Montserrat" panose="00000500000000000000" pitchFamily="2" charset="0"/>
                <a:ea typeface="Calibri" panose="020F0502020204030204" pitchFamily="34" charset="0"/>
                <a:cs typeface="Times New Roman" panose="02020603050405020304" pitchFamily="18" charset="0"/>
              </a:rPr>
              <a:t> Python (and other programming languages), the most basic type of decision making is the </a:t>
            </a:r>
            <a:r>
              <a:rPr lang="en-US" sz="2200" b="1" kern="100" dirty="0">
                <a:effectLst/>
                <a:latin typeface="Montserrat" panose="00000500000000000000" pitchFamily="2" charset="0"/>
                <a:ea typeface="Calibri" panose="020F0502020204030204" pitchFamily="34" charset="0"/>
                <a:cs typeface="Times New Roman" panose="02020603050405020304" pitchFamily="18" charset="0"/>
              </a:rPr>
              <a:t>if</a:t>
            </a:r>
            <a:r>
              <a:rPr lang="en-US" sz="2200" kern="100" dirty="0">
                <a:effectLst/>
                <a:latin typeface="Montserrat" panose="00000500000000000000" pitchFamily="2" charset="0"/>
                <a:ea typeface="Calibri" panose="020F0502020204030204" pitchFamily="34" charset="0"/>
                <a:cs typeface="Times New Roman" panose="02020603050405020304" pitchFamily="18" charset="0"/>
              </a:rPr>
              <a:t> statement. It allows programmers to execute a given block of code only </a:t>
            </a:r>
            <a:r>
              <a:rPr lang="en-US" sz="2200" i="1" kern="100" dirty="0">
                <a:effectLst/>
                <a:latin typeface="Montserrat" panose="00000500000000000000" pitchFamily="2" charset="0"/>
                <a:ea typeface="Calibri" panose="020F0502020204030204" pitchFamily="34" charset="0"/>
                <a:cs typeface="Times New Roman" panose="02020603050405020304" pitchFamily="18" charset="0"/>
              </a:rPr>
              <a:t>if</a:t>
            </a:r>
            <a:r>
              <a:rPr lang="en-US" sz="2200" kern="100" dirty="0">
                <a:effectLst/>
                <a:latin typeface="Montserrat" panose="00000500000000000000" pitchFamily="2" charset="0"/>
                <a:ea typeface="Calibri" panose="020F0502020204030204" pitchFamily="34" charset="0"/>
                <a:cs typeface="Times New Roman" panose="02020603050405020304" pitchFamily="18" charset="0"/>
              </a:rPr>
              <a:t> a certain condition is </a:t>
            </a:r>
            <a:r>
              <a:rPr lang="en-US" sz="2200" b="1" kern="100" dirty="0">
                <a:effectLst/>
                <a:latin typeface="Montserrat" panose="00000500000000000000" pitchFamily="2" charset="0"/>
                <a:ea typeface="Calibri" panose="020F0502020204030204" pitchFamily="34" charset="0"/>
                <a:cs typeface="Times New Roman" panose="02020603050405020304" pitchFamily="18" charset="0"/>
              </a:rPr>
              <a:t>true</a:t>
            </a:r>
            <a:r>
              <a:rPr lang="en-US" sz="2200" kern="100" dirty="0">
                <a:effectLst/>
                <a:latin typeface="Montserrat" panose="00000500000000000000" pitchFamily="2" charset="0"/>
                <a:ea typeface="Calibri" panose="020F0502020204030204" pitchFamily="34" charset="0"/>
                <a:cs typeface="Times New Roman" panose="02020603050405020304" pitchFamily="18" charset="0"/>
              </a:rPr>
              <a:t>. </a:t>
            </a:r>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2400" b="1" kern="0" dirty="0">
                <a:solidFill>
                  <a:srgbClr val="445578"/>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Syntax:</a:t>
            </a:r>
            <a:endParaRPr lang="en-US" sz="2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445578"/>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if condition:</a:t>
            </a:r>
            <a:endParaRPr lang="en-US" sz="2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kern="0" dirty="0">
                <a:solidFill>
                  <a:srgbClr val="445578"/>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        # execute code block</a:t>
            </a:r>
            <a:endParaRPr lang="en-US" sz="24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22759"/>
            <a:ext cx="8229600" cy="924477"/>
          </a:xfrm>
        </p:spPr>
        <p:txBody>
          <a:bodyPr>
            <a:normAutofit fontScale="90000"/>
          </a:bodyPr>
          <a:lstStyle/>
          <a:p>
            <a:pPr eaLnBrk="0" fontAlgn="base" hangingPunct="0">
              <a:spcAft>
                <a:spcPct val="0"/>
              </a:spcAft>
            </a:pPr>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452816" y="1295400"/>
            <a:ext cx="8229599" cy="6192401"/>
          </a:xfrm>
          <a:prstGeom prst="rect">
            <a:avLst/>
          </a:prstGeom>
          <a:noFill/>
        </p:spPr>
        <p:txBody>
          <a:bodyPr wrap="square">
            <a:spAutoFit/>
          </a:bodyPr>
          <a:lstStyle/>
          <a:p>
            <a:pPr marL="342900" marR="0" indent="-342900" algn="just">
              <a:lnSpc>
                <a:spcPct val="107000"/>
              </a:lnSpc>
              <a:spcBef>
                <a:spcPts val="0"/>
              </a:spcBef>
              <a:spcAft>
                <a:spcPts val="800"/>
              </a:spcAft>
              <a:buClr>
                <a:schemeClr val="bg2">
                  <a:lumMod val="50000"/>
                </a:schemeClr>
              </a:buClr>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This loop iterates over each item (fruit) in the fruits list.</a:t>
            </a:r>
          </a:p>
          <a:p>
            <a:pPr marL="342900" marR="0" indent="-342900" algn="just">
              <a:lnSpc>
                <a:spcPct val="107000"/>
              </a:lnSpc>
              <a:spcBef>
                <a:spcPts val="0"/>
              </a:spcBef>
              <a:spcAft>
                <a:spcPts val="800"/>
              </a:spcAft>
              <a:buClr>
                <a:schemeClr val="bg2">
                  <a:lumMod val="50000"/>
                </a:schemeClr>
              </a:buClr>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It is suitable when you want to iterate directly over the elements of a sequence or collection without needing the index.</a:t>
            </a:r>
          </a:p>
          <a:p>
            <a:pPr lvl="0" eaLnBrk="0" fontAlgn="base" hangingPunct="0">
              <a:spcBef>
                <a:spcPct val="0"/>
              </a:spcBef>
              <a:spcAft>
                <a:spcPct val="0"/>
              </a:spcAft>
            </a:pPr>
            <a:r>
              <a:rPr lang="en-US" altLang="en-US" sz="2400" b="1" u="sng" dirty="0">
                <a:latin typeface="Calibri" panose="020F0502020204030204" pitchFamily="34" charset="0"/>
                <a:ea typeface="Calibri" panose="020F0502020204030204" pitchFamily="34" charset="0"/>
                <a:cs typeface="Times New Roman" panose="02020603050405020304" pitchFamily="18" charset="0"/>
              </a:rPr>
              <a:t>for index in range(start, stop, step):</a:t>
            </a:r>
            <a:endParaRPr lang="en-US" altLang="en-US" sz="800" dirty="0"/>
          </a:p>
          <a:p>
            <a:pPr lvl="0"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Example</a:t>
            </a:r>
            <a:endParaRPr lang="en-US" altLang="en-US"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endParaRPr>
          </a:p>
          <a:p>
            <a:pPr lvl="0" eaLnBrk="0" fontAlgn="base" hangingPunct="0">
              <a:spcBef>
                <a:spcPct val="0"/>
              </a:spcBef>
              <a:spcAft>
                <a:spcPct val="0"/>
              </a:spcAft>
            </a:pPr>
            <a:r>
              <a:rPr lang="en-US" altLang="en-US"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for </a:t>
            </a:r>
            <a:r>
              <a:rPr lang="en-US" altLang="en-US"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in </a:t>
            </a:r>
            <a:r>
              <a:rPr lang="en-US" altLang="en-US"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range</a:t>
            </a: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1</a:t>
            </a: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6</a:t>
            </a: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800" dirty="0"/>
              <a:t> </a:t>
            </a:r>
            <a:endParaRPr lang="en-US" altLang="en-US" sz="4000" dirty="0">
              <a:latin typeface="Arial" panose="020B0604020202020204" pitchFamily="34" charset="0"/>
            </a:endParaRPr>
          </a:p>
          <a:p>
            <a:pPr lvl="0"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 Result</a:t>
            </a:r>
            <a:endParaRPr lang="en-US" altLang="en-US" sz="800" dirty="0"/>
          </a:p>
          <a:p>
            <a:pPr lvl="2"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1</a:t>
            </a:r>
            <a:endParaRPr lang="en-US" altLang="en-US" sz="800" dirty="0"/>
          </a:p>
          <a:p>
            <a:pPr lvl="2"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2</a:t>
            </a:r>
            <a:endParaRPr lang="en-US" altLang="en-US" sz="800" dirty="0"/>
          </a:p>
          <a:p>
            <a:pPr lvl="2"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3</a:t>
            </a:r>
            <a:endParaRPr lang="en-US" altLang="en-US" sz="800" dirty="0"/>
          </a:p>
          <a:p>
            <a:pPr lvl="2"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4</a:t>
            </a:r>
            <a:endParaRPr lang="en-US" altLang="en-US" sz="800" dirty="0"/>
          </a:p>
          <a:p>
            <a:pPr lvl="2"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5</a:t>
            </a:r>
            <a:endParaRPr lang="en-US" altLang="en-US" sz="4000" dirty="0">
              <a:latin typeface="Arial" panose="020B0604020202020204" pitchFamily="34" charset="0"/>
            </a:endParaRPr>
          </a:p>
          <a:p>
            <a:pPr marL="342900" marR="0" indent="-342900" algn="just">
              <a:lnSpc>
                <a:spcPct val="107000"/>
              </a:lnSpc>
              <a:spcBef>
                <a:spcPts val="0"/>
              </a:spcBef>
              <a:spcAft>
                <a:spcPts val="800"/>
              </a:spcAft>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marL="342900" indent="-342900">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35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22759"/>
            <a:ext cx="8229600" cy="924477"/>
          </a:xfrm>
        </p:spPr>
        <p:txBody>
          <a:bodyPr>
            <a:normAutofit fontScale="90000"/>
          </a:bodyPr>
          <a:lstStyle/>
          <a:p>
            <a:pPr eaLnBrk="0" fontAlgn="base" hangingPunct="0">
              <a:spcAft>
                <a:spcPct val="0"/>
              </a:spcAft>
            </a:pPr>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452816" y="1295400"/>
            <a:ext cx="8229599" cy="5233356"/>
          </a:xfrm>
          <a:prstGeom prst="rect">
            <a:avLst/>
          </a:prstGeom>
          <a:noFill/>
        </p:spPr>
        <p:txBody>
          <a:bodyPr wrap="square">
            <a:spAutoFit/>
          </a:bodyPr>
          <a:lstStyle/>
          <a:p>
            <a:r>
              <a:rPr lang="en-US" altLang="en-US" sz="2000" dirty="0">
                <a:solidFill>
                  <a:srgbClr val="0033B3"/>
                </a:solidFill>
                <a:latin typeface="JetBrains Mono" panose="02000009000000000000" pitchFamily="49" charset="0"/>
                <a:cs typeface="JetBrains Mono" panose="02000009000000000000" pitchFamily="49" charset="0"/>
              </a:rPr>
              <a:t>for </a:t>
            </a:r>
            <a:r>
              <a:rPr lang="en-US" altLang="en-US" sz="2000" dirty="0" err="1">
                <a:solidFill>
                  <a:srgbClr val="080808"/>
                </a:solidFill>
                <a:latin typeface="JetBrains Mono" panose="02000009000000000000" pitchFamily="49" charset="0"/>
                <a:cs typeface="JetBrains Mono" panose="02000009000000000000" pitchFamily="49" charset="0"/>
              </a:rPr>
              <a:t>i</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33B3"/>
                </a:solidFill>
                <a:latin typeface="JetBrains Mono" panose="02000009000000000000" pitchFamily="49" charset="0"/>
                <a:cs typeface="JetBrains Mono" panose="02000009000000000000" pitchFamily="49" charset="0"/>
              </a:rPr>
              <a:t>in </a:t>
            </a:r>
            <a:r>
              <a:rPr lang="en-US" altLang="en-US" sz="2000" dirty="0">
                <a:solidFill>
                  <a:srgbClr val="000080"/>
                </a:solidFill>
                <a:latin typeface="JetBrains Mono" panose="02000009000000000000" pitchFamily="49" charset="0"/>
                <a:cs typeface="JetBrains Mono" panose="02000009000000000000" pitchFamily="49" charset="0"/>
              </a:rPr>
              <a:t>range</a:t>
            </a:r>
            <a:r>
              <a:rPr lang="en-US" altLang="en-US" sz="2000" dirty="0">
                <a:solidFill>
                  <a:srgbClr val="080808"/>
                </a:solidFill>
                <a:latin typeface="JetBrains Mono" panose="02000009000000000000" pitchFamily="49" charset="0"/>
                <a:cs typeface="JetBrains Mono" panose="02000009000000000000" pitchFamily="49" charset="0"/>
              </a:rPr>
              <a:t>(</a:t>
            </a:r>
            <a:r>
              <a:rPr lang="en-US" altLang="en-US" sz="2000" dirty="0">
                <a:solidFill>
                  <a:srgbClr val="1750EB"/>
                </a:solidFill>
                <a:latin typeface="JetBrains Mono" panose="02000009000000000000" pitchFamily="49" charset="0"/>
                <a:cs typeface="JetBrains Mono" panose="02000009000000000000" pitchFamily="49" charset="0"/>
              </a:rPr>
              <a:t>0</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1750EB"/>
                </a:solidFill>
                <a:latin typeface="JetBrains Mono" panose="02000009000000000000" pitchFamily="49" charset="0"/>
                <a:cs typeface="JetBrains Mono" panose="02000009000000000000" pitchFamily="49" charset="0"/>
              </a:rPr>
              <a:t>6</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1750EB"/>
                </a:solidFill>
                <a:latin typeface="JetBrains Mono" panose="02000009000000000000" pitchFamily="49" charset="0"/>
                <a:cs typeface="JetBrains Mono" panose="02000009000000000000" pitchFamily="49" charset="0"/>
              </a:rPr>
              <a:t>2</a:t>
            </a:r>
            <a:r>
              <a:rPr lang="en-US" altLang="en-US" sz="2000" dirty="0">
                <a:solidFill>
                  <a:srgbClr val="080808"/>
                </a:solidFill>
                <a:latin typeface="JetBrains Mono" panose="02000009000000000000" pitchFamily="49" charset="0"/>
                <a:cs typeface="JetBrains Mono" panose="02000009000000000000" pitchFamily="49" charset="0"/>
              </a:rPr>
              <a:t>):</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0080"/>
                </a:solidFill>
                <a:latin typeface="JetBrains Mono" panose="02000009000000000000" pitchFamily="49" charset="0"/>
                <a:cs typeface="JetBrains Mono" panose="02000009000000000000" pitchFamily="49" charset="0"/>
              </a:rPr>
              <a:t>print</a:t>
            </a:r>
            <a:r>
              <a:rPr lang="en-US" altLang="en-US" sz="2000" dirty="0">
                <a:solidFill>
                  <a:srgbClr val="080808"/>
                </a:solidFill>
                <a:latin typeface="JetBrains Mono" panose="02000009000000000000" pitchFamily="49" charset="0"/>
                <a:cs typeface="JetBrains Mono" panose="02000009000000000000" pitchFamily="49" charset="0"/>
              </a:rPr>
              <a:t>(</a:t>
            </a:r>
            <a:r>
              <a:rPr lang="en-US" altLang="en-US" sz="2000" dirty="0" err="1">
                <a:solidFill>
                  <a:srgbClr val="080808"/>
                </a:solidFill>
                <a:latin typeface="JetBrains Mono" panose="02000009000000000000" pitchFamily="49" charset="0"/>
                <a:cs typeface="JetBrains Mono" panose="02000009000000000000" pitchFamily="49" charset="0"/>
              </a:rPr>
              <a:t>i</a:t>
            </a:r>
            <a:r>
              <a:rPr lang="en-US" altLang="en-US" sz="2000" dirty="0">
                <a:solidFill>
                  <a:srgbClr val="080808"/>
                </a:solidFill>
                <a:latin typeface="JetBrains Mono" panose="02000009000000000000" pitchFamily="49" charset="0"/>
                <a:cs typeface="JetBrains Mono" panose="02000009000000000000" pitchFamily="49" charset="0"/>
              </a:rPr>
              <a:t>)</a:t>
            </a:r>
            <a:endParaRPr lang="en-US" altLang="en-US" sz="4400" dirty="0">
              <a:latin typeface="Arial" panose="020B0604020202020204" pitchFamily="34" charset="0"/>
            </a:endParaRPr>
          </a:p>
          <a:p>
            <a:r>
              <a:rPr lang="en-US" sz="2000" dirty="0">
                <a:latin typeface="Arial" panose="020B0604020202020204" pitchFamily="34" charset="0"/>
                <a:cs typeface="Arial" panose="020B0604020202020204" pitchFamily="34" charset="0"/>
              </a:rPr>
              <a:t>Result</a:t>
            </a:r>
          </a:p>
          <a:p>
            <a:r>
              <a:rPr lang="en-US" sz="2000" dirty="0">
                <a:latin typeface="Arial" panose="020B0604020202020204" pitchFamily="34" charset="0"/>
                <a:cs typeface="Arial" panose="020B0604020202020204" pitchFamily="34" charset="0"/>
              </a:rPr>
              <a:t>0</a:t>
            </a:r>
          </a:p>
          <a:p>
            <a:r>
              <a:rPr lang="en-US" sz="2000" dirty="0">
                <a:latin typeface="Arial" panose="020B0604020202020204" pitchFamily="34" charset="0"/>
                <a:cs typeface="Arial" panose="020B0604020202020204" pitchFamily="34" charset="0"/>
              </a:rPr>
              <a:t>2</a:t>
            </a:r>
          </a:p>
          <a:p>
            <a:r>
              <a:rPr lang="en-US" sz="2000" dirty="0">
                <a:latin typeface="Arial" panose="020B0604020202020204" pitchFamily="34" charset="0"/>
                <a:cs typeface="Arial" panose="020B0604020202020204" pitchFamily="34" charset="0"/>
              </a:rPr>
              <a:t>4</a:t>
            </a:r>
          </a:p>
          <a:p>
            <a:endParaRPr lang="en-US" sz="2000"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Clr>
                <a:schemeClr val="bg2">
                  <a:lumMod val="50000"/>
                </a:schemeClr>
              </a:buClr>
              <a:buSzPts val="1000"/>
              <a:buFont typeface="Wingdings" panose="05000000000000000000" pitchFamily="2" charset="2"/>
              <a:buChar char="Ø"/>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loop iterates over a sequence of numbers defined by the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range()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function.</a:t>
            </a:r>
          </a:p>
          <a:p>
            <a:pPr marL="342900" marR="0" lvl="0" indent="-342900">
              <a:lnSpc>
                <a:spcPct val="107000"/>
              </a:lnSpc>
              <a:spcBef>
                <a:spcPts val="0"/>
              </a:spcBef>
              <a:spcAft>
                <a:spcPts val="800"/>
              </a:spcAft>
              <a:buClr>
                <a:schemeClr val="bg2">
                  <a:lumMod val="50000"/>
                </a:schemeClr>
              </a:buClr>
              <a:buSzPts val="1000"/>
              <a:buFont typeface="Wingdings" panose="05000000000000000000" pitchFamily="2" charset="2"/>
              <a:buChar char="Ø"/>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It is suitable when you want to iterate a specific number of times or when you need the index of each iteration.</a:t>
            </a:r>
          </a:p>
          <a:p>
            <a:pPr marL="342900" marR="0" lvl="0" indent="-342900">
              <a:lnSpc>
                <a:spcPct val="107000"/>
              </a:lnSpc>
              <a:spcBef>
                <a:spcPts val="0"/>
              </a:spcBef>
              <a:spcAft>
                <a:spcPts val="800"/>
              </a:spcAft>
              <a:buClr>
                <a:schemeClr val="bg2">
                  <a:lumMod val="50000"/>
                </a:schemeClr>
              </a:buClr>
              <a:buSzPts val="1000"/>
              <a:buFont typeface="Wingdings" panose="05000000000000000000" pitchFamily="2" charset="2"/>
              <a:buChar char="Ø"/>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range()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function generates numbers from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start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stop-1</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with an optional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step</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value.</a:t>
            </a:r>
          </a:p>
          <a:p>
            <a:endParaRPr lang="en-US" sz="2000" dirty="0">
              <a:latin typeface="Arial" panose="020B0604020202020204" pitchFamily="34" charset="0"/>
              <a:cs typeface="Arial" panose="020B0604020202020204" pitchFamily="34"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341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22759"/>
            <a:ext cx="8229600" cy="924477"/>
          </a:xfrm>
        </p:spPr>
        <p:txBody>
          <a:bodyPr>
            <a:normAutofit fontScale="90000"/>
          </a:bodyPr>
          <a:lstStyle/>
          <a:p>
            <a:pPr eaLnBrk="0" fontAlgn="base" hangingPunct="0">
              <a:spcAft>
                <a:spcPct val="0"/>
              </a:spcAft>
            </a:pPr>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452816" y="1295400"/>
            <a:ext cx="8229599" cy="5233356"/>
          </a:xfrm>
          <a:prstGeom prst="rect">
            <a:avLst/>
          </a:prstGeom>
          <a:noFill/>
        </p:spPr>
        <p:txBody>
          <a:bodyPr wrap="square">
            <a:spAutoFit/>
          </a:bodyPr>
          <a:lstStyle/>
          <a:p>
            <a:r>
              <a:rPr lang="en-US" altLang="en-US" sz="2000" dirty="0">
                <a:solidFill>
                  <a:srgbClr val="0033B3"/>
                </a:solidFill>
                <a:latin typeface="JetBrains Mono" panose="02000009000000000000" pitchFamily="49" charset="0"/>
                <a:cs typeface="JetBrains Mono" panose="02000009000000000000" pitchFamily="49" charset="0"/>
              </a:rPr>
              <a:t>for </a:t>
            </a:r>
            <a:r>
              <a:rPr lang="en-US" altLang="en-US" sz="2000" dirty="0" err="1">
                <a:solidFill>
                  <a:srgbClr val="080808"/>
                </a:solidFill>
                <a:latin typeface="JetBrains Mono" panose="02000009000000000000" pitchFamily="49" charset="0"/>
                <a:cs typeface="JetBrains Mono" panose="02000009000000000000" pitchFamily="49" charset="0"/>
              </a:rPr>
              <a:t>i</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33B3"/>
                </a:solidFill>
                <a:latin typeface="JetBrains Mono" panose="02000009000000000000" pitchFamily="49" charset="0"/>
                <a:cs typeface="JetBrains Mono" panose="02000009000000000000" pitchFamily="49" charset="0"/>
              </a:rPr>
              <a:t>in </a:t>
            </a:r>
            <a:r>
              <a:rPr lang="en-US" altLang="en-US" sz="2000" dirty="0">
                <a:solidFill>
                  <a:srgbClr val="000080"/>
                </a:solidFill>
                <a:latin typeface="JetBrains Mono" panose="02000009000000000000" pitchFamily="49" charset="0"/>
                <a:cs typeface="JetBrains Mono" panose="02000009000000000000" pitchFamily="49" charset="0"/>
              </a:rPr>
              <a:t>range</a:t>
            </a:r>
            <a:r>
              <a:rPr lang="en-US" altLang="en-US" sz="2000" dirty="0">
                <a:solidFill>
                  <a:srgbClr val="080808"/>
                </a:solidFill>
                <a:latin typeface="JetBrains Mono" panose="02000009000000000000" pitchFamily="49" charset="0"/>
                <a:cs typeface="JetBrains Mono" panose="02000009000000000000" pitchFamily="49" charset="0"/>
              </a:rPr>
              <a:t>(</a:t>
            </a:r>
            <a:r>
              <a:rPr lang="en-US" altLang="en-US" sz="2000" dirty="0">
                <a:solidFill>
                  <a:srgbClr val="1750EB"/>
                </a:solidFill>
                <a:latin typeface="JetBrains Mono" panose="02000009000000000000" pitchFamily="49" charset="0"/>
                <a:cs typeface="JetBrains Mono" panose="02000009000000000000" pitchFamily="49" charset="0"/>
              </a:rPr>
              <a:t>0</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1750EB"/>
                </a:solidFill>
                <a:latin typeface="JetBrains Mono" panose="02000009000000000000" pitchFamily="49" charset="0"/>
                <a:cs typeface="JetBrains Mono" panose="02000009000000000000" pitchFamily="49" charset="0"/>
              </a:rPr>
              <a:t>6</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1750EB"/>
                </a:solidFill>
                <a:latin typeface="JetBrains Mono" panose="02000009000000000000" pitchFamily="49" charset="0"/>
                <a:cs typeface="JetBrains Mono" panose="02000009000000000000" pitchFamily="49" charset="0"/>
              </a:rPr>
              <a:t>2</a:t>
            </a:r>
            <a:r>
              <a:rPr lang="en-US" altLang="en-US" sz="2000" dirty="0">
                <a:solidFill>
                  <a:srgbClr val="080808"/>
                </a:solidFill>
                <a:latin typeface="JetBrains Mono" panose="02000009000000000000" pitchFamily="49" charset="0"/>
                <a:cs typeface="JetBrains Mono" panose="02000009000000000000" pitchFamily="49" charset="0"/>
              </a:rPr>
              <a:t>):</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0080"/>
                </a:solidFill>
                <a:latin typeface="JetBrains Mono" panose="02000009000000000000" pitchFamily="49" charset="0"/>
                <a:cs typeface="JetBrains Mono" panose="02000009000000000000" pitchFamily="49" charset="0"/>
              </a:rPr>
              <a:t>print</a:t>
            </a:r>
            <a:r>
              <a:rPr lang="en-US" altLang="en-US" sz="2000" dirty="0">
                <a:solidFill>
                  <a:srgbClr val="080808"/>
                </a:solidFill>
                <a:latin typeface="JetBrains Mono" panose="02000009000000000000" pitchFamily="49" charset="0"/>
                <a:cs typeface="JetBrains Mono" panose="02000009000000000000" pitchFamily="49" charset="0"/>
              </a:rPr>
              <a:t>(</a:t>
            </a:r>
            <a:r>
              <a:rPr lang="en-US" altLang="en-US" sz="2000" dirty="0" err="1">
                <a:solidFill>
                  <a:srgbClr val="080808"/>
                </a:solidFill>
                <a:latin typeface="JetBrains Mono" panose="02000009000000000000" pitchFamily="49" charset="0"/>
                <a:cs typeface="JetBrains Mono" panose="02000009000000000000" pitchFamily="49" charset="0"/>
              </a:rPr>
              <a:t>i</a:t>
            </a:r>
            <a:r>
              <a:rPr lang="en-US" altLang="en-US" sz="2000" dirty="0">
                <a:solidFill>
                  <a:srgbClr val="080808"/>
                </a:solidFill>
                <a:latin typeface="JetBrains Mono" panose="02000009000000000000" pitchFamily="49" charset="0"/>
                <a:cs typeface="JetBrains Mono" panose="02000009000000000000" pitchFamily="49" charset="0"/>
              </a:rPr>
              <a:t>)</a:t>
            </a:r>
            <a:endParaRPr lang="en-US" altLang="en-US" sz="4400" dirty="0">
              <a:latin typeface="Arial" panose="020B0604020202020204" pitchFamily="34" charset="0"/>
            </a:endParaRPr>
          </a:p>
          <a:p>
            <a:r>
              <a:rPr lang="en-US" sz="2000" dirty="0">
                <a:latin typeface="Arial" panose="020B0604020202020204" pitchFamily="34" charset="0"/>
                <a:cs typeface="Arial" panose="020B0604020202020204" pitchFamily="34" charset="0"/>
              </a:rPr>
              <a:t>Result</a:t>
            </a:r>
          </a:p>
          <a:p>
            <a:r>
              <a:rPr lang="en-US" sz="2000" dirty="0">
                <a:latin typeface="Arial" panose="020B0604020202020204" pitchFamily="34" charset="0"/>
                <a:cs typeface="Arial" panose="020B0604020202020204" pitchFamily="34" charset="0"/>
              </a:rPr>
              <a:t>0</a:t>
            </a:r>
          </a:p>
          <a:p>
            <a:r>
              <a:rPr lang="en-US" sz="2000" dirty="0">
                <a:latin typeface="Arial" panose="020B0604020202020204" pitchFamily="34" charset="0"/>
                <a:cs typeface="Arial" panose="020B0604020202020204" pitchFamily="34" charset="0"/>
              </a:rPr>
              <a:t>2</a:t>
            </a:r>
          </a:p>
          <a:p>
            <a:r>
              <a:rPr lang="en-US" sz="2000" dirty="0">
                <a:latin typeface="Arial" panose="020B0604020202020204" pitchFamily="34" charset="0"/>
                <a:cs typeface="Arial" panose="020B0604020202020204" pitchFamily="34" charset="0"/>
              </a:rPr>
              <a:t>4</a:t>
            </a:r>
          </a:p>
          <a:p>
            <a:endParaRPr lang="en-US" sz="2000" dirty="0">
              <a:latin typeface="Arial" panose="020B0604020202020204" pitchFamily="34" charset="0"/>
              <a:cs typeface="Arial" panose="020B0604020202020204" pitchFamily="34" charset="0"/>
            </a:endParaRPr>
          </a:p>
          <a:p>
            <a:pPr marL="342900" marR="0" lvl="0" indent="-342900">
              <a:lnSpc>
                <a:spcPct val="107000"/>
              </a:lnSpc>
              <a:spcBef>
                <a:spcPts val="0"/>
              </a:spcBef>
              <a:spcAft>
                <a:spcPts val="800"/>
              </a:spcAft>
              <a:buClr>
                <a:schemeClr val="bg2">
                  <a:lumMod val="50000"/>
                </a:schemeClr>
              </a:buClr>
              <a:buSzPts val="1000"/>
              <a:buFont typeface="Wingdings" panose="05000000000000000000" pitchFamily="2" charset="2"/>
              <a:buChar char="Ø"/>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This loop iterates over a sequence of numbers defined by the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range()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function.</a:t>
            </a:r>
          </a:p>
          <a:p>
            <a:pPr marL="342900" marR="0" lvl="0" indent="-342900">
              <a:lnSpc>
                <a:spcPct val="107000"/>
              </a:lnSpc>
              <a:spcBef>
                <a:spcPts val="0"/>
              </a:spcBef>
              <a:spcAft>
                <a:spcPts val="800"/>
              </a:spcAft>
              <a:buClr>
                <a:schemeClr val="bg2">
                  <a:lumMod val="50000"/>
                </a:schemeClr>
              </a:buClr>
              <a:buSzPts val="1000"/>
              <a:buFont typeface="Wingdings" panose="05000000000000000000" pitchFamily="2" charset="2"/>
              <a:buChar char="Ø"/>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It is suitable when you want to iterate a specific number of times or when you need the index of each iteration.</a:t>
            </a:r>
          </a:p>
          <a:p>
            <a:pPr marL="342900" marR="0" lvl="0" indent="-342900">
              <a:lnSpc>
                <a:spcPct val="107000"/>
              </a:lnSpc>
              <a:spcBef>
                <a:spcPts val="0"/>
              </a:spcBef>
              <a:spcAft>
                <a:spcPts val="800"/>
              </a:spcAft>
              <a:buClr>
                <a:schemeClr val="bg2">
                  <a:lumMod val="50000"/>
                </a:schemeClr>
              </a:buClr>
              <a:buSzPts val="1000"/>
              <a:buFont typeface="Wingdings" panose="05000000000000000000" pitchFamily="2" charset="2"/>
              <a:buChar char="Ø"/>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range()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function generates numbers from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start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stop-1</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with an optional </a:t>
            </a: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step</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value.</a:t>
            </a:r>
          </a:p>
          <a:p>
            <a:endParaRPr lang="en-US" sz="2000" dirty="0">
              <a:latin typeface="Arial" panose="020B0604020202020204" pitchFamily="34" charset="0"/>
              <a:cs typeface="Arial" panose="020B0604020202020204" pitchFamily="34"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7850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22759"/>
            <a:ext cx="8229600" cy="924477"/>
          </a:xfrm>
        </p:spPr>
        <p:txBody>
          <a:bodyPr>
            <a:normAutofit fontScale="90000"/>
          </a:bodyPr>
          <a:lstStyle/>
          <a:p>
            <a:pPr eaLnBrk="0" fontAlgn="base" hangingPunct="0">
              <a:spcAft>
                <a:spcPct val="0"/>
              </a:spcAft>
            </a:pPr>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452816" y="1295400"/>
            <a:ext cx="8229599" cy="4093428"/>
          </a:xfrm>
          <a:prstGeom prst="rect">
            <a:avLst/>
          </a:prstGeom>
          <a:noFill/>
        </p:spPr>
        <p:txBody>
          <a:bodyPr wrap="square">
            <a:spAutoFit/>
          </a:bodyPr>
          <a:lstStyle/>
          <a:p>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list = [</a:t>
            </a:r>
            <a:r>
              <a:rPr kumimoji="0" lang="en-US" altLang="en-US" sz="24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"One"</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"Two"</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"Three"</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for </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index </a:t>
            </a:r>
            <a:r>
              <a:rPr kumimoji="0" lang="en-US" altLang="en-US" sz="24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in </a:t>
            </a:r>
            <a:r>
              <a:rPr kumimoji="0" lang="en-US" altLang="en-US" sz="24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range</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err="1">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len</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(list)):</a:t>
            </a:r>
            <a:b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(list[index])</a:t>
            </a:r>
            <a:r>
              <a:rPr kumimoji="0" lang="en-US" altLang="en-US" sz="2400" b="0" i="0" u="none" strike="noStrike" cap="none" normalizeH="0" baseline="0" dirty="0">
                <a:ln>
                  <a:noFill/>
                </a:ln>
                <a:solidFill>
                  <a:schemeClr val="tx1"/>
                </a:solidFill>
                <a:effectLst/>
              </a:rPr>
              <a:t> </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endParaRPr>
          </a:p>
          <a:p>
            <a:r>
              <a:rPr lang="en-US" sz="2400" kern="100" dirty="0">
                <a:latin typeface="Calibri" panose="020F0502020204030204" pitchFamily="34" charset="0"/>
                <a:ea typeface="Calibri" panose="020F0502020204030204" pitchFamily="34" charset="0"/>
                <a:cs typeface="Times New Roman" panose="02020603050405020304" pitchFamily="18" charset="0"/>
              </a:rPr>
              <a:t>Result</a:t>
            </a: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One</a:t>
            </a: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Two</a:t>
            </a:r>
          </a:p>
          <a:p>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Three</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4D9A1982-7A23-C129-7F3B-FAB5ECEABDA2}"/>
              </a:ext>
            </a:extLst>
          </p:cNvPr>
          <p:cNvSpPr>
            <a:spLocks noChangeArrowheads="1"/>
          </p:cNvSpPr>
          <p:nvPr/>
        </p:nvSpPr>
        <p:spPr bwMode="auto">
          <a:xfrm>
            <a:off x="461584" y="4320522"/>
            <a:ext cx="6160341" cy="23391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for </a:t>
            </a:r>
            <a:r>
              <a:rPr kumimoji="0" lang="en-US" altLang="en-US" sz="2400" b="0" i="0" u="none" strike="noStrike" cap="none" normalizeH="0" baseline="0" dirty="0" err="1">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i</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033B3"/>
                </a:solidFill>
                <a:effectLst/>
                <a:latin typeface="JetBrains Mono" panose="02000009000000000000" pitchFamily="49" charset="0"/>
                <a:ea typeface="Times New Roman" panose="02020603050405020304" pitchFamily="18" charset="0"/>
                <a:cs typeface="JetBrains Mono" panose="02000009000000000000" pitchFamily="49" charset="0"/>
              </a:rPr>
              <a:t>in </a:t>
            </a:r>
            <a:r>
              <a:rPr kumimoji="0" lang="en-US" altLang="en-US" sz="24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range</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a:ln>
                  <a:noFill/>
                </a:ln>
                <a:solidFill>
                  <a:srgbClr val="1750EB"/>
                </a:solidFill>
                <a:effectLst/>
                <a:latin typeface="JetBrains Mono" panose="02000009000000000000" pitchFamily="49" charset="0"/>
                <a:ea typeface="Times New Roman" panose="02020603050405020304" pitchFamily="18" charset="0"/>
                <a:cs typeface="JetBrains Mono" panose="02000009000000000000" pitchFamily="49" charset="0"/>
              </a:rPr>
              <a:t>1</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4</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b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b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    </a:t>
            </a:r>
            <a:r>
              <a:rPr kumimoji="0" lang="en-US" altLang="en-US" sz="2400" b="0" i="0" u="none" strike="noStrike" cap="none" normalizeH="0" baseline="0" dirty="0">
                <a:ln>
                  <a:noFill/>
                </a:ln>
                <a:solidFill>
                  <a:srgbClr val="000080"/>
                </a:solidFill>
                <a:effectLst/>
                <a:latin typeface="JetBrains Mono" panose="02000009000000000000" pitchFamily="49" charset="0"/>
                <a:ea typeface="Times New Roman" panose="02020603050405020304" pitchFamily="18" charset="0"/>
                <a:cs typeface="JetBrains Mono" panose="02000009000000000000" pitchFamily="49" charset="0"/>
              </a:rPr>
              <a:t>print</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err="1">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f"Current</a:t>
            </a:r>
            <a:r>
              <a:rPr kumimoji="0" lang="en-US" altLang="en-US" sz="24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 number: </a:t>
            </a:r>
            <a:r>
              <a:rPr kumimoji="0" lang="en-US" altLang="en-US" sz="2400" b="0" i="0" u="none" strike="noStrike" cap="none" normalizeH="0" baseline="0" dirty="0">
                <a:ln>
                  <a:noFill/>
                </a:ln>
                <a:solidFill>
                  <a:srgbClr val="0037A6"/>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err="1">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i</a:t>
            </a:r>
            <a:r>
              <a:rPr kumimoji="0" lang="en-US" altLang="en-US" sz="2400" b="0" i="0" u="none" strike="noStrike" cap="none" normalizeH="0" baseline="0" dirty="0">
                <a:ln>
                  <a:noFill/>
                </a:ln>
                <a:solidFill>
                  <a:srgbClr val="0037A6"/>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a:ln>
                  <a:noFill/>
                </a:ln>
                <a:solidFill>
                  <a:srgbClr val="067D17"/>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a:ln>
                  <a:noFill/>
                </a:ln>
                <a:solidFill>
                  <a:srgbClr val="080808"/>
                </a:solidFill>
                <a:effectLst/>
                <a:latin typeface="JetBrains Mono" panose="02000009000000000000" pitchFamily="49" charset="0"/>
                <a:ea typeface="Times New Roman" panose="02020603050405020304" pitchFamily="18" charset="0"/>
                <a:cs typeface="JetBrains Mono" panose="02000009000000000000" pitchFamily="49" charset="0"/>
              </a:rPr>
              <a:t>)</a:t>
            </a:r>
            <a:r>
              <a:rPr kumimoji="0" lang="en-US" altLang="en-US" sz="24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Current number: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Current number: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Current number: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5835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922759"/>
            <a:ext cx="8229600" cy="924477"/>
          </a:xfrm>
        </p:spPr>
        <p:txBody>
          <a:bodyPr>
            <a:normAutofit fontScale="90000"/>
          </a:bodyPr>
          <a:lstStyle/>
          <a:p>
            <a:pPr eaLnBrk="0" fontAlgn="base" hangingPunct="0">
              <a:spcAft>
                <a:spcPct val="0"/>
              </a:spcAft>
            </a:pPr>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452816" y="1295400"/>
            <a:ext cx="8229599" cy="4007572"/>
          </a:xfrm>
          <a:prstGeom prst="rect">
            <a:avLst/>
          </a:prstGeom>
          <a:noFill/>
        </p:spPr>
        <p:txBody>
          <a:bodyPr wrap="square">
            <a:spAutoFit/>
          </a:bodyPr>
          <a:lstStyle/>
          <a:p>
            <a:pPr marL="285750" marR="0" indent="-285750" algn="just">
              <a:lnSpc>
                <a:spcPct val="107000"/>
              </a:lnSpc>
              <a:spcBef>
                <a:spcPts val="0"/>
              </a:spcBef>
              <a:spcAft>
                <a:spcPts val="800"/>
              </a:spcAft>
              <a:buFont typeface="Wingdings" panose="05000000000000000000" pitchFamily="2" charset="2"/>
              <a:buChar char="Ø"/>
            </a:pPr>
            <a:r>
              <a:rPr lang="en-US" sz="2400" kern="100" dirty="0">
                <a:effectLst/>
                <a:latin typeface="Arial" panose="020B0604020202020204" pitchFamily="34" charset="0"/>
                <a:ea typeface="Calibri" panose="020F0502020204030204" pitchFamily="34" charset="0"/>
                <a:cs typeface="Arial" panose="020B0604020202020204" pitchFamily="34" charset="0"/>
              </a:rPr>
              <a:t>Choose the appropriate for loop structure based on whether you need to iterate over elements directly (for item in </a:t>
            </a:r>
            <a:r>
              <a:rPr lang="en-US" sz="2400" kern="100" dirty="0" err="1">
                <a:effectLst/>
                <a:latin typeface="Arial" panose="020B0604020202020204" pitchFamily="34" charset="0"/>
                <a:ea typeface="Calibri" panose="020F0502020204030204" pitchFamily="34" charset="0"/>
                <a:cs typeface="Arial" panose="020B0604020202020204" pitchFamily="34" charset="0"/>
              </a:rPr>
              <a:t>iterable</a:t>
            </a:r>
            <a:r>
              <a:rPr lang="en-US" sz="2400" kern="100" dirty="0">
                <a:effectLst/>
                <a:latin typeface="Arial" panose="020B0604020202020204" pitchFamily="34" charset="0"/>
                <a:ea typeface="Calibri" panose="020F0502020204030204" pitchFamily="34" charset="0"/>
                <a:cs typeface="Arial" panose="020B0604020202020204" pitchFamily="34" charset="0"/>
              </a:rPr>
              <a:t>) or generate a sequence of numbers (for index in range(start, stop, step)) for indexing or counting purposes. Both have their use cases, and understanding when to use each is important for writing efficient and readable code.</a:t>
            </a:r>
          </a:p>
          <a:p>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latin typeface="Arial" panose="020B0604020202020204" pitchFamily="34" charset="0"/>
              <a:cs typeface="Arial" panose="020B0604020202020204" pitchFamily="34"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966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56849"/>
            <a:ext cx="8229600" cy="924477"/>
          </a:xfrm>
        </p:spPr>
        <p:txBody>
          <a:bodyPr>
            <a:normAutofit fontScale="90000"/>
          </a:bodyPr>
          <a:lstStyle/>
          <a:p>
            <a:pPr eaLnBrk="0" fontAlgn="base" hangingPunct="0">
              <a:spcAft>
                <a:spcPct val="0"/>
              </a:spcAft>
            </a:pPr>
            <a:r>
              <a:rPr lang="en-US" sz="3600" dirty="0"/>
              <a:t>Break, continue and pass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461584" y="1143001"/>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452816" y="1295400"/>
            <a:ext cx="8229599" cy="5861797"/>
          </a:xfrm>
          <a:prstGeom prst="rect">
            <a:avLst/>
          </a:prstGeom>
          <a:noFill/>
        </p:spPr>
        <p:txBody>
          <a:bodyPr wrap="square">
            <a:spAutoFit/>
          </a:bodyPr>
          <a:lstStyle/>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r>
              <a:rPr lang="en-US" sz="2400" b="1" kern="100" dirty="0" err="1">
                <a:effectLst/>
                <a:latin typeface="Calibri" panose="020F0502020204030204" pitchFamily="34" charset="0"/>
                <a:ea typeface="Calibri" panose="020F0502020204030204" pitchFamily="34" charset="0"/>
                <a:cs typeface="Times New Roman" panose="02020603050405020304" pitchFamily="18" charset="0"/>
              </a:rPr>
              <a:t>Break:</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break statement in Python alters the flow of a loop by terminating it once a specified condition is met.</a:t>
            </a:r>
          </a:p>
          <a:p>
            <a:pPr lvl="0" eaLnBrk="0" fontAlgn="base" hangingPunct="0">
              <a:spcBef>
                <a:spcPct val="0"/>
              </a:spcBef>
              <a:spcAft>
                <a:spcPct val="0"/>
              </a:spcAft>
            </a:pPr>
            <a:r>
              <a:rPr lang="en-US" altLang="en-US" sz="2000" b="1" dirty="0">
                <a:latin typeface="Calibri" panose="020F0502020204030204" pitchFamily="34" charset="0"/>
                <a:ea typeface="Calibri" panose="020F0502020204030204" pitchFamily="34" charset="0"/>
                <a:cs typeface="Times New Roman" panose="02020603050405020304" pitchFamily="18" charset="0"/>
              </a:rPr>
              <a:t>Syntex with while loop</a:t>
            </a:r>
            <a:endPar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endParaRPr>
          </a:p>
          <a:p>
            <a:pPr lvl="0" eaLnBrk="0" fontAlgn="base" hangingPunct="0">
              <a:spcBef>
                <a:spcPct val="0"/>
              </a:spcBef>
              <a:spcAft>
                <a:spcPct val="0"/>
              </a:spcAft>
            </a:pP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while </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condition:</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Code block inside the loop</a:t>
            </a:r>
            <a:br>
              <a:rPr lang="en-US" altLang="en-US" sz="20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0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exit_condition</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break  </a:t>
            </a:r>
            <a:r>
              <a:rPr lang="en-US" altLang="en-US" sz="20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Exit the loop</a:t>
            </a:r>
            <a:br>
              <a:rPr lang="en-US" altLang="en-US" sz="20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 Other statements</a:t>
            </a:r>
            <a:r>
              <a:rPr lang="en-US" altLang="en-US" sz="2000" dirty="0"/>
              <a:t> </a:t>
            </a:r>
            <a:endParaRPr lang="en-US" altLang="en-US" sz="2000" dirty="0">
              <a:latin typeface="Arial" panose="020B0604020202020204" pitchFamily="34" charset="0"/>
            </a:endParaRPr>
          </a:p>
          <a:p>
            <a:pPr lvl="0" eaLnBrk="0" fontAlgn="base" hangingPunct="0">
              <a:spcBef>
                <a:spcPct val="0"/>
              </a:spcBef>
              <a:spcAft>
                <a:spcPct val="0"/>
              </a:spcAft>
            </a:pPr>
            <a:r>
              <a:rPr lang="en-US" altLang="en-US" sz="2000" b="1" dirty="0">
                <a:latin typeface="Calibri" panose="020F0502020204030204" pitchFamily="34" charset="0"/>
                <a:ea typeface="Calibri" panose="020F0502020204030204" pitchFamily="34" charset="0"/>
                <a:cs typeface="Times New Roman" panose="02020603050405020304" pitchFamily="18" charset="0"/>
              </a:rPr>
              <a:t>Example</a:t>
            </a:r>
            <a:endPar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endParaRPr>
          </a:p>
          <a:p>
            <a:pPr lvl="0" eaLnBrk="0" fontAlgn="base" hangingPunct="0">
              <a:spcBef>
                <a:spcPct val="0"/>
              </a:spcBef>
              <a:spcAft>
                <a:spcPct val="0"/>
              </a:spcAft>
            </a:pP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 = </a:t>
            </a:r>
            <a:r>
              <a:rPr lang="en-US" altLang="en-US" sz="20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0</a:t>
            </a:r>
            <a:br>
              <a:rPr lang="en-US" altLang="en-US" sz="20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while </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 &lt; </a:t>
            </a:r>
            <a:r>
              <a:rPr lang="en-US" altLang="en-US" sz="20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5</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 == </a:t>
            </a:r>
            <a:r>
              <a:rPr lang="en-US" altLang="en-US" sz="20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3</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break  </a:t>
            </a:r>
            <a:r>
              <a:rPr lang="en-US" altLang="en-US" sz="20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Exit the loop when count reaches 3</a:t>
            </a:r>
            <a:br>
              <a:rPr lang="en-US" altLang="en-US" sz="20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0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0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 += </a:t>
            </a:r>
            <a:r>
              <a:rPr lang="en-US" altLang="en-US" sz="20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1</a:t>
            </a:r>
            <a:r>
              <a:rPr lang="en-US" altLang="en-US" sz="2000" dirty="0"/>
              <a:t> </a:t>
            </a:r>
            <a:endParaRPr lang="en-US" altLang="en-US" sz="2000" dirty="0">
              <a:latin typeface="Arial" panose="020B0604020202020204" pitchFamily="34"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3C08171-8A76-DE71-3571-07C13A8B46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8986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56849"/>
            <a:ext cx="8229600" cy="924477"/>
          </a:xfrm>
        </p:spPr>
        <p:txBody>
          <a:bodyPr>
            <a:normAutofit fontScale="90000"/>
          </a:bodyPr>
          <a:lstStyle/>
          <a:p>
            <a:pPr eaLnBrk="0" fontAlgn="base" hangingPunct="0">
              <a:spcAft>
                <a:spcPct val="0"/>
              </a:spcAft>
            </a:pPr>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2286000" y="1130089"/>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609600" y="1273701"/>
            <a:ext cx="8229599" cy="5854038"/>
          </a:xfrm>
          <a:prstGeom prst="rect">
            <a:avLst/>
          </a:prstGeom>
          <a:noFill/>
        </p:spPr>
        <p:txBody>
          <a:bodyPr wrap="square">
            <a:spAutoFit/>
          </a:bodyPr>
          <a:lstStyle/>
          <a:p>
            <a:pPr marR="0" lvl="0">
              <a:lnSpc>
                <a:spcPct val="107000"/>
              </a:lnSpc>
              <a:spcBef>
                <a:spcPts val="0"/>
              </a:spcBef>
              <a:spcAft>
                <a:spcPts val="800"/>
              </a:spcAft>
              <a:buSzPts val="1000"/>
              <a:tabLst>
                <a:tab pos="457200"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Output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3</a:t>
            </a: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Syntax with for loop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for item in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iterable</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Code block inside the loop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if </a:t>
            </a:r>
            <a:r>
              <a:rPr lang="en-US" sz="1800" b="1" kern="100" dirty="0" err="1">
                <a:effectLst/>
                <a:latin typeface="Calibri" panose="020F0502020204030204" pitchFamily="34" charset="0"/>
                <a:ea typeface="Calibri" panose="020F0502020204030204" pitchFamily="34" charset="0"/>
                <a:cs typeface="Times New Roman" panose="02020603050405020304" pitchFamily="18" charset="0"/>
              </a:rPr>
              <a:t>exit_condition</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break  # Exit the loop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    # Other statements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3C08171-8A76-DE71-3571-07C13A8B46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3966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56849"/>
            <a:ext cx="8229600" cy="924477"/>
          </a:xfrm>
        </p:spPr>
        <p:txBody>
          <a:bodyPr>
            <a:normAutofit fontScale="90000"/>
          </a:bodyPr>
          <a:lstStyle/>
          <a:p>
            <a:pPr eaLnBrk="0" fontAlgn="base" hangingPunct="0">
              <a:spcAft>
                <a:spcPct val="0"/>
              </a:spcAft>
            </a:pPr>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2286000" y="1130089"/>
            <a:ext cx="8530016" cy="1025281"/>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533400" y="914400"/>
            <a:ext cx="8229599" cy="6786666"/>
          </a:xfrm>
          <a:prstGeom prst="rect">
            <a:avLst/>
          </a:prstGeom>
          <a:noFill/>
        </p:spPr>
        <p:txBody>
          <a:bodyPr wrap="square">
            <a:spAutoFit/>
          </a:bodyPr>
          <a:lstStyle/>
          <a:p>
            <a:pPr marL="22860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r>
              <a:rPr lang="en-US" altLang="en-US" sz="3200" b="1" dirty="0">
                <a:latin typeface="Calibri" panose="020F0502020204030204" pitchFamily="34" charset="0"/>
                <a:ea typeface="Calibri" panose="020F0502020204030204" pitchFamily="34" charset="0"/>
                <a:cs typeface="Times New Roman" panose="02020603050405020304" pitchFamily="18" charset="0"/>
              </a:rPr>
              <a:t>Example</a:t>
            </a:r>
            <a:endPar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endParaRPr>
          </a:p>
          <a:p>
            <a:pPr lvl="0" eaLnBrk="0" fontAlgn="base" hangingPunct="0">
              <a:spcBef>
                <a:spcPct val="0"/>
              </a:spcBef>
              <a:spcAft>
                <a:spcPct val="0"/>
              </a:spcAft>
            </a:pP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fruits = [</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'apple'</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'banana'</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'cherry'</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‘orange'</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for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fruit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in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fruits:</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(fruit)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fruit == </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'cherry'</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break  </a:t>
            </a: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Exit the loop when 'cherry' is found</a:t>
            </a:r>
            <a:r>
              <a:rPr lang="en-US" altLang="en-US" sz="800" dirty="0"/>
              <a:t> </a:t>
            </a:r>
          </a:p>
          <a:p>
            <a:pPr lvl="0" eaLnBrk="0" fontAlgn="base" hangingPunct="0">
              <a:spcBef>
                <a:spcPct val="0"/>
              </a:spcBef>
              <a:spcAft>
                <a:spcPct val="0"/>
              </a:spcAft>
            </a:pPr>
            <a:r>
              <a:rPr lang="en-US" altLang="en-US" sz="2000" dirty="0">
                <a:latin typeface="Arial" panose="020B0604020202020204" pitchFamily="34" charset="0"/>
              </a:rPr>
              <a:t> Output</a:t>
            </a:r>
          </a:p>
          <a:p>
            <a:pPr marL="22860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apple</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banana</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cherry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eaLnBrk="0" fontAlgn="base" hangingPunct="0">
              <a:spcBef>
                <a:spcPct val="0"/>
              </a:spcBef>
              <a:spcAft>
                <a:spcPct val="0"/>
              </a:spcAft>
            </a:pPr>
            <a:endParaRPr lang="en-US" altLang="en-US" sz="4800" dirty="0">
              <a:latin typeface="Arial" panose="020B0604020202020204" pitchFamily="34"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3C08171-8A76-DE71-3571-07C13A8B46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20A0E21F-C112-E41C-5738-8278917BE4C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3206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56849"/>
            <a:ext cx="8229600" cy="924477"/>
          </a:xfrm>
        </p:spPr>
        <p:txBody>
          <a:bodyPr>
            <a:normAutofit fontScale="90000"/>
          </a:bodyPr>
          <a:lstStyle/>
          <a:p>
            <a:pPr eaLnBrk="0" fontAlgn="base" hangingPunct="0">
              <a:spcAft>
                <a:spcPct val="0"/>
              </a:spcAft>
            </a:pPr>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br>
              <a:rPr lang="en-US" sz="1800" b="1" kern="100" dirty="0">
                <a:solidFill>
                  <a:srgbClr val="1F4D78"/>
                </a:solidFill>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altLang="en-US" sz="1800" dirty="0">
                <a:solidFill>
                  <a:schemeClr val="tx1"/>
                </a:solidFill>
                <a:latin typeface="Arial" panose="020B0604020202020204" pitchFamily="34"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230792" y="852023"/>
            <a:ext cx="8530016" cy="5026376"/>
          </a:xfrm>
          <a:prstGeom prst="rect">
            <a:avLst/>
          </a:prstGeom>
          <a:noFill/>
        </p:spPr>
        <p:txBody>
          <a:bodyPr wrap="square">
            <a:spAutoFit/>
          </a:bodyPr>
          <a:lstStyle/>
          <a:p>
            <a:pPr marL="0" marR="0">
              <a:lnSpc>
                <a:spcPct val="107000"/>
              </a:lnSpc>
              <a:spcBef>
                <a:spcPts val="0"/>
              </a:spcBef>
              <a:spcAft>
                <a:spcPts val="800"/>
              </a:spcAft>
            </a:pP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eaLnBrk="0" fontAlgn="base" hangingPunct="0">
              <a:spcBef>
                <a:spcPct val="0"/>
              </a:spcBef>
              <a:spcAft>
                <a:spcPct val="0"/>
              </a:spcAft>
              <a:buClr>
                <a:schemeClr val="bg2">
                  <a:lumMod val="50000"/>
                </a:schemeClr>
              </a:buClr>
              <a:buFont typeface="Wingdings" panose="05000000000000000000" pitchFamily="2" charset="2"/>
              <a:buChar char="Ø"/>
            </a:pPr>
            <a:r>
              <a:rPr lang="en-US" altLang="en-US" sz="2400" dirty="0">
                <a:latin typeface="Calibri" panose="020F0502020204030204" pitchFamily="34" charset="0"/>
                <a:ea typeface="Calibri" panose="020F0502020204030204" pitchFamily="34" charset="0"/>
                <a:cs typeface="Times New Roman" panose="02020603050405020304" pitchFamily="18" charset="0"/>
              </a:rPr>
              <a:t>In Python, the continue statement is used to skip the rest of the current iteration of a loop (either a for loop or a while loop) and proceed to the next iteration. It is useful when you want to skip certain elements or perform special actions based on specific conditions within a loop without exiting the loop entirely.</a:t>
            </a:r>
          </a:p>
          <a:p>
            <a:pPr marL="342900" lvl="0" indent="-342900" eaLnBrk="0" fontAlgn="base" hangingPunct="0">
              <a:spcBef>
                <a:spcPct val="0"/>
              </a:spcBef>
              <a:spcAft>
                <a:spcPct val="0"/>
              </a:spcAft>
              <a:buClr>
                <a:schemeClr val="bg2">
                  <a:lumMod val="50000"/>
                </a:schemeClr>
              </a:buClr>
              <a:buFont typeface="Wingdings" panose="05000000000000000000" pitchFamily="2" charset="2"/>
              <a:buChar char="Ø"/>
            </a:pPr>
            <a:endParaRPr lang="en-US" altLang="en-US" sz="800" dirty="0"/>
          </a:p>
          <a:p>
            <a:pPr lvl="0" eaLnBrk="0" fontAlgn="base" hangingPunct="0">
              <a:spcBef>
                <a:spcPct val="0"/>
              </a:spcBef>
              <a:spcAft>
                <a:spcPct val="0"/>
              </a:spcAft>
            </a:pPr>
            <a:r>
              <a:rPr lang="en-US" altLang="en-US" sz="2400" dirty="0">
                <a:latin typeface="Calibri" panose="020F0502020204030204" pitchFamily="34" charset="0"/>
                <a:ea typeface="Calibri" panose="020F0502020204030204" pitchFamily="34" charset="0"/>
                <a:cs typeface="Times New Roman" panose="02020603050405020304" pitchFamily="18" charset="0"/>
              </a:rPr>
              <a:t>   Syntax when used with while loop</a:t>
            </a:r>
            <a:endParaRPr lang="en-US" altLang="en-US"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endParaRPr>
          </a:p>
          <a:p>
            <a:pPr lvl="0" eaLnBrk="0" fontAlgn="base" hangingPunct="0">
              <a:spcBef>
                <a:spcPct val="0"/>
              </a:spcBef>
              <a:spcAft>
                <a:spcPct val="0"/>
              </a:spcAft>
            </a:pPr>
            <a:r>
              <a:rPr lang="en-US" altLang="en-US"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 while </a:t>
            </a: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condition:</a:t>
            </a:r>
            <a:b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Code block inside the loop</a:t>
            </a:r>
            <a:br>
              <a:rPr lang="en-US" altLang="en-US"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skip_condition</a:t>
            </a: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continue  </a:t>
            </a:r>
            <a:r>
              <a:rPr lang="en-US" altLang="en-US"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Skip the rest of the loop and continue with the next  iteration</a:t>
            </a:r>
            <a:br>
              <a:rPr lang="en-US" altLang="en-US"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 Other statements</a:t>
            </a:r>
            <a:r>
              <a:rPr lang="en-US" altLang="en-US" sz="800" dirty="0"/>
              <a:t> </a:t>
            </a:r>
            <a:endParaRPr lang="en-US" altLang="en-US" sz="4000" dirty="0">
              <a:latin typeface="Arial" panose="020B0604020202020204" pitchFamily="34" charset="0"/>
            </a:endParaRPr>
          </a:p>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591771" y="808193"/>
            <a:ext cx="8229599" cy="1706429"/>
          </a:xfrm>
          <a:prstGeom prst="rect">
            <a:avLst/>
          </a:prstGeom>
          <a:noFill/>
        </p:spPr>
        <p:txBody>
          <a:bodyPr wrap="square">
            <a:spAutoFit/>
          </a:bodyPr>
          <a:lstStyle/>
          <a:p>
            <a:pPr lvl="0" eaLnBrk="0" fontAlgn="base" hangingPunct="0">
              <a:spcBef>
                <a:spcPct val="0"/>
              </a:spcBef>
              <a:spcAft>
                <a:spcPct val="0"/>
              </a:spcAft>
            </a:pPr>
            <a:endParaRPr lang="en-US" altLang="en-US" sz="4800" dirty="0">
              <a:latin typeface="Arial" panose="020B0604020202020204" pitchFamily="34"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3C08171-8A76-DE71-3571-07C13A8B46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20A0E21F-C112-E41C-5738-8278917BE4C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8FCB0577-5014-082F-AF2F-88E9C7ED3BC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331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4718"/>
            <a:ext cx="8229600" cy="924477"/>
          </a:xfrm>
        </p:spPr>
        <p:txBody>
          <a:bodyPr>
            <a:normAutofit/>
          </a:bodyPr>
          <a:lstStyle/>
          <a:p>
            <a:pPr eaLnBrk="0" fontAlgn="base" hangingPunct="0">
              <a:spcAft>
                <a:spcPct val="0"/>
              </a:spcAft>
            </a:pPr>
            <a:r>
              <a:rPr lang="en-US" sz="3600" dirty="0"/>
              <a:t>Continued</a:t>
            </a: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340659" y="775079"/>
            <a:ext cx="8530016" cy="461665"/>
          </a:xfrm>
          <a:prstGeom prst="rect">
            <a:avLst/>
          </a:prstGeom>
          <a:noFill/>
        </p:spPr>
        <p:txBody>
          <a:bodyPr wrap="square">
            <a:spAutoFit/>
          </a:bodyPr>
          <a:lstStyle/>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340659" y="1759195"/>
            <a:ext cx="8229599" cy="5640647"/>
          </a:xfrm>
          <a:prstGeom prst="rect">
            <a:avLst/>
          </a:prstGeom>
          <a:noFill/>
        </p:spPr>
        <p:txBody>
          <a:bodyPr wrap="square">
            <a:spAutoFit/>
          </a:bodyPr>
          <a:lstStyle/>
          <a:p>
            <a:pPr lvl="0" eaLnBrk="0" fontAlgn="base" hangingPunct="0">
              <a:spcBef>
                <a:spcPct val="0"/>
              </a:spcBef>
              <a:spcAft>
                <a:spcPct val="0"/>
              </a:spcAft>
            </a:pPr>
            <a:r>
              <a:rPr lang="en-US" altLang="en-US" sz="3200" dirty="0">
                <a:latin typeface="Calibri" panose="020F0502020204030204" pitchFamily="34" charset="0"/>
                <a:ea typeface="Calibri" panose="020F0502020204030204" pitchFamily="34" charset="0"/>
                <a:cs typeface="Times New Roman" panose="02020603050405020304" pitchFamily="18" charset="0"/>
              </a:rPr>
              <a:t>Example</a:t>
            </a:r>
            <a:endPar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endParaRPr>
          </a:p>
          <a:p>
            <a:pPr lvl="0" eaLnBrk="0" fontAlgn="base" hangingPunct="0">
              <a:spcBef>
                <a:spcPct val="0"/>
              </a:spcBef>
              <a:spcAft>
                <a:spcPct val="0"/>
              </a:spcAft>
            </a:pP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 =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0</a:t>
            </a:r>
            <a:b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while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 &lt;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5</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count +=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1</a:t>
            </a:r>
            <a:b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 ==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3</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continue  </a:t>
            </a: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Skip printing 3</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(count)</a:t>
            </a:r>
            <a:r>
              <a:rPr lang="en-US" altLang="en-US" sz="800" dirty="0"/>
              <a:t> </a:t>
            </a:r>
          </a:p>
          <a:p>
            <a:pPr lvl="0" eaLnBrk="0" fontAlgn="base" hangingPunct="0">
              <a:spcBef>
                <a:spcPct val="0"/>
              </a:spcBef>
              <a:spcAft>
                <a:spcPct val="0"/>
              </a:spcAft>
            </a:pPr>
            <a:endParaRPr lang="en-US" altLang="en-US" sz="800" dirty="0">
              <a:latin typeface="Arial" panose="020B0604020202020204" pitchFamily="34" charset="0"/>
            </a:endParaRPr>
          </a:p>
          <a:p>
            <a:pPr lvl="0" eaLnBrk="0" fontAlgn="base" hangingPunct="0">
              <a:spcBef>
                <a:spcPct val="0"/>
              </a:spcBef>
              <a:spcAft>
                <a:spcPct val="0"/>
              </a:spcAft>
            </a:pPr>
            <a:r>
              <a:rPr lang="en-US" altLang="en-US" sz="2400" dirty="0">
                <a:latin typeface="Arial" panose="020B0604020202020204" pitchFamily="34" charset="0"/>
              </a:rPr>
              <a:t>Result</a:t>
            </a:r>
          </a:p>
          <a:p>
            <a:pPr lvl="1" eaLnBrk="0" fontAlgn="base" hangingPunct="0">
              <a:spcBef>
                <a:spcPct val="0"/>
              </a:spcBef>
              <a:spcAft>
                <a:spcPct val="0"/>
              </a:spcAft>
            </a:pPr>
            <a:r>
              <a:rPr lang="en-US" altLang="en-US" sz="2000" dirty="0">
                <a:latin typeface="Arial" panose="020B0604020202020204" pitchFamily="34" charset="0"/>
              </a:rPr>
              <a:t>1</a:t>
            </a:r>
          </a:p>
          <a:p>
            <a:pPr lvl="1" eaLnBrk="0" fontAlgn="base" hangingPunct="0">
              <a:spcBef>
                <a:spcPct val="0"/>
              </a:spcBef>
              <a:spcAft>
                <a:spcPct val="0"/>
              </a:spcAft>
            </a:pPr>
            <a:r>
              <a:rPr lang="en-US" altLang="en-US" sz="2000" dirty="0">
                <a:latin typeface="Arial" panose="020B0604020202020204" pitchFamily="34" charset="0"/>
              </a:rPr>
              <a:t>2</a:t>
            </a:r>
          </a:p>
          <a:p>
            <a:pPr lvl="1" eaLnBrk="0" fontAlgn="base" hangingPunct="0">
              <a:spcBef>
                <a:spcPct val="0"/>
              </a:spcBef>
              <a:spcAft>
                <a:spcPct val="0"/>
              </a:spcAft>
            </a:pPr>
            <a:r>
              <a:rPr lang="en-US" altLang="en-US" sz="2000" dirty="0">
                <a:latin typeface="Arial" panose="020B0604020202020204" pitchFamily="34" charset="0"/>
              </a:rPr>
              <a:t>4</a:t>
            </a:r>
          </a:p>
          <a:p>
            <a:pPr lvl="1" eaLnBrk="0" fontAlgn="base" hangingPunct="0">
              <a:spcBef>
                <a:spcPct val="0"/>
              </a:spcBef>
              <a:spcAft>
                <a:spcPct val="0"/>
              </a:spcAft>
            </a:pPr>
            <a:r>
              <a:rPr lang="en-US" altLang="en-US" sz="2000" dirty="0">
                <a:latin typeface="Arial" panose="020B0604020202020204" pitchFamily="34" charset="0"/>
              </a:rPr>
              <a:t>5</a:t>
            </a:r>
          </a:p>
          <a:p>
            <a:pPr lvl="0" eaLnBrk="0" fontAlgn="base" hangingPunct="0">
              <a:spcBef>
                <a:spcPct val="0"/>
              </a:spcBef>
              <a:spcAft>
                <a:spcPct val="0"/>
              </a:spcAft>
            </a:pPr>
            <a:endParaRPr lang="en-US" altLang="en-US" sz="4800" dirty="0">
              <a:latin typeface="Arial" panose="020B0604020202020204" pitchFamily="34"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3C08171-8A76-DE71-3571-07C13A8B46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20A0E21F-C112-E41C-5738-8278917BE4C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8FCB0577-5014-082F-AF2F-88E9C7ED3BC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72DAEB1C-D2EF-9FFB-C8E0-55E003BAD27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728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r>
              <a:rPr lang="en-US" sz="3600" dirty="0"/>
              <a:t>Making decisions in Python</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28600" y="1219200"/>
            <a:ext cx="8763000" cy="5410200"/>
          </a:xfrm>
        </p:spPr>
        <p:txBody>
          <a:bodyPr>
            <a:normAutofit fontScale="92500" lnSpcReduction="10000"/>
          </a:bodyPr>
          <a:lstStyle/>
          <a:p>
            <a:pPr marL="0" marR="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ClrTx/>
              <a:buSzTx/>
              <a:buNone/>
            </a:pPr>
            <a:r>
              <a:rPr lang="en-US" altLang="en-US" sz="3600" b="1" dirty="0">
                <a:latin typeface="Arial" panose="020B0604020202020204" pitchFamily="34" charset="0"/>
                <a:ea typeface="Times New Roman" panose="02020603050405020304" pitchFamily="18" charset="0"/>
                <a:cs typeface="Arial" panose="020B0604020202020204" pitchFamily="34" charset="0"/>
              </a:rPr>
              <a:t>Example</a:t>
            </a:r>
            <a:endPar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endParaRPr>
          </a:p>
          <a:p>
            <a:pPr marL="0" lvl="0" indent="0" eaLnBrk="0" fontAlgn="base" hangingPunct="0">
              <a:spcBef>
                <a:spcPct val="0"/>
              </a:spcBef>
              <a:spcAft>
                <a:spcPct val="0"/>
              </a:spcAft>
              <a:buClrTx/>
              <a:buSzTx/>
              <a:buNone/>
            </a:pP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list of numbers</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list_of_numbers</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2</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4</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6</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9</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5</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for loop to iterate through the list and check each elements of the list</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for </a:t>
            </a: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in </a:t>
            </a: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list_of_numbers</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check if no. is odd</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2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0</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if condition is True print "odd"</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"is an odd number"</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check if no. is even</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2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0</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if condition is false print "even"</a:t>
            </a:r>
            <a:b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4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 </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4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4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"is an even number"</a:t>
            </a:r>
            <a:r>
              <a:rPr lang="en-US" altLang="en-US" sz="24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800" dirty="0"/>
              <a:t> </a:t>
            </a:r>
            <a:endParaRPr lang="en-US" altLang="en-US" sz="4800" dirty="0">
              <a:latin typeface="Arial" panose="020B0604020202020204" pitchFamily="34" charset="0"/>
            </a:endParaRPr>
          </a:p>
          <a:p>
            <a:pPr marL="0" indent="0" algn="just">
              <a:buNone/>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4852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924477"/>
          </a:xfrm>
        </p:spPr>
        <p:txBody>
          <a:bodyPr>
            <a:normAutofit fontScale="90000"/>
          </a:bodyPr>
          <a:lstStyle/>
          <a:p>
            <a:pPr eaLnBrk="0" fontAlgn="base" hangingPunct="0">
              <a:spcAft>
                <a:spcPct val="0"/>
              </a:spcAft>
            </a:pPr>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340659" y="775079"/>
            <a:ext cx="8530016" cy="461665"/>
          </a:xfrm>
          <a:prstGeom prst="rect">
            <a:avLst/>
          </a:prstGeom>
          <a:noFill/>
        </p:spPr>
        <p:txBody>
          <a:bodyPr wrap="square">
            <a:spAutoFit/>
          </a:bodyPr>
          <a:lstStyle/>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152400" y="1371767"/>
            <a:ext cx="8229599" cy="6837513"/>
          </a:xfrm>
          <a:prstGeom prst="rect">
            <a:avLst/>
          </a:prstGeom>
          <a:noFill/>
        </p:spPr>
        <p:txBody>
          <a:bodyPr wrap="square">
            <a:spAutoFit/>
          </a:bodyPr>
          <a:lstStyle/>
          <a:p>
            <a:pPr marL="457200" marR="0">
              <a:lnSpc>
                <a:spcPct val="107000"/>
              </a:lnSpc>
              <a:spcBef>
                <a:spcPts val="0"/>
              </a:spcBef>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Syntax with for loop</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for item in </a:t>
            </a:r>
            <a:r>
              <a:rPr lang="en-US" sz="2000" kern="100" dirty="0" err="1">
                <a:effectLst/>
                <a:latin typeface="Arial" panose="020B0604020202020204" pitchFamily="34" charset="0"/>
                <a:ea typeface="Calibri" panose="020F0502020204030204" pitchFamily="34" charset="0"/>
                <a:cs typeface="Arial" panose="020B0604020202020204" pitchFamily="34" charset="0"/>
              </a:rPr>
              <a:t>iterable</a:t>
            </a:r>
            <a:r>
              <a:rPr lang="en-US" sz="2000" kern="100" dirty="0">
                <a:effectLst/>
                <a:latin typeface="Arial" panose="020B0604020202020204" pitchFamily="34" charset="0"/>
                <a:ea typeface="Calibri" panose="020F0502020204030204" pitchFamily="34" charset="0"/>
                <a:cs typeface="Arial" panose="020B0604020202020204" pitchFamily="34" charset="0"/>
              </a:rPr>
              <a:t>:</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 Code block inside the loop</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if </a:t>
            </a:r>
            <a:r>
              <a:rPr lang="en-US" sz="2000" kern="100" dirty="0" err="1">
                <a:effectLst/>
                <a:latin typeface="Arial" panose="020B0604020202020204" pitchFamily="34" charset="0"/>
                <a:ea typeface="Calibri" panose="020F0502020204030204" pitchFamily="34" charset="0"/>
                <a:cs typeface="Arial" panose="020B0604020202020204" pitchFamily="34" charset="0"/>
              </a:rPr>
              <a:t>skip_condition</a:t>
            </a:r>
            <a:r>
              <a:rPr lang="en-US" sz="2000" kern="100" dirty="0">
                <a:effectLst/>
                <a:latin typeface="Arial" panose="020B0604020202020204" pitchFamily="34" charset="0"/>
                <a:ea typeface="Calibri" panose="020F0502020204030204" pitchFamily="34" charset="0"/>
                <a:cs typeface="Arial" panose="020B0604020202020204" pitchFamily="34" charset="0"/>
              </a:rPr>
              <a:t>:</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continue  # Skip the rest of the loop and continue with the next iteration</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    # Other statements</a:t>
            </a:r>
          </a:p>
          <a:p>
            <a:pPr marL="457200" marR="0">
              <a:lnSpc>
                <a:spcPct val="107000"/>
              </a:lnSpc>
              <a:spcBef>
                <a:spcPts val="0"/>
              </a:spcBef>
              <a:spcAft>
                <a:spcPts val="800"/>
              </a:spcAft>
            </a:pPr>
            <a:r>
              <a:rPr lang="en-US" sz="2000" kern="100" dirty="0">
                <a:latin typeface="Arial" panose="020B0604020202020204" pitchFamily="34" charset="0"/>
                <a:ea typeface="Calibri" panose="020F0502020204030204" pitchFamily="34" charset="0"/>
                <a:cs typeface="Arial" panose="020B0604020202020204" pitchFamily="34" charset="0"/>
              </a:rPr>
              <a:t>Example</a:t>
            </a:r>
          </a:p>
          <a:p>
            <a:pPr marL="457200" marR="0">
              <a:lnSpc>
                <a:spcPct val="107000"/>
              </a:lnSpc>
              <a:spcBef>
                <a:spcPts val="0"/>
              </a:spcBef>
              <a:spcAft>
                <a:spcPts val="800"/>
              </a:spcAft>
            </a:pPr>
            <a:r>
              <a:rPr lang="en-US" altLang="en-US" sz="2000" dirty="0">
                <a:solidFill>
                  <a:srgbClr val="080808"/>
                </a:solidFill>
                <a:latin typeface="JetBrains Mono" panose="02000009000000000000" pitchFamily="49" charset="0"/>
                <a:cs typeface="JetBrains Mono" panose="02000009000000000000" pitchFamily="49" charset="0"/>
              </a:rPr>
              <a:t>fruits = [</a:t>
            </a:r>
            <a:r>
              <a:rPr lang="en-US" altLang="en-US" sz="2000" dirty="0">
                <a:solidFill>
                  <a:srgbClr val="067D17"/>
                </a:solidFill>
                <a:latin typeface="JetBrains Mono" panose="02000009000000000000" pitchFamily="49" charset="0"/>
                <a:cs typeface="JetBrains Mono" panose="02000009000000000000" pitchFamily="49" charset="0"/>
              </a:rPr>
              <a:t>'apple'</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67D17"/>
                </a:solidFill>
                <a:latin typeface="JetBrains Mono" panose="02000009000000000000" pitchFamily="49" charset="0"/>
                <a:cs typeface="JetBrains Mono" panose="02000009000000000000" pitchFamily="49" charset="0"/>
              </a:rPr>
              <a:t>'banana'</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67D17"/>
                </a:solidFill>
                <a:latin typeface="JetBrains Mono" panose="02000009000000000000" pitchFamily="49" charset="0"/>
                <a:cs typeface="JetBrains Mono" panose="02000009000000000000" pitchFamily="49" charset="0"/>
              </a:rPr>
              <a:t>'cherry'</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67D17"/>
                </a:solidFill>
                <a:latin typeface="JetBrains Mono" panose="02000009000000000000" pitchFamily="49" charset="0"/>
                <a:cs typeface="JetBrains Mono" panose="02000009000000000000" pitchFamily="49" charset="0"/>
              </a:rPr>
              <a:t>‘orange'</a:t>
            </a:r>
            <a:r>
              <a:rPr lang="en-US" altLang="en-US" sz="2000" dirty="0">
                <a:solidFill>
                  <a:srgbClr val="080808"/>
                </a:solidFill>
                <a:latin typeface="JetBrains Mono" panose="02000009000000000000" pitchFamily="49" charset="0"/>
                <a:cs typeface="JetBrains Mono" panose="02000009000000000000" pitchFamily="49" charset="0"/>
              </a:rPr>
              <a:t>]</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a:solidFill>
                  <a:srgbClr val="0033B3"/>
                </a:solidFill>
                <a:latin typeface="JetBrains Mono" panose="02000009000000000000" pitchFamily="49" charset="0"/>
                <a:cs typeface="JetBrains Mono" panose="02000009000000000000" pitchFamily="49" charset="0"/>
              </a:rPr>
              <a:t>for </a:t>
            </a:r>
            <a:r>
              <a:rPr lang="en-US" altLang="en-US" sz="2000" dirty="0">
                <a:solidFill>
                  <a:srgbClr val="080808"/>
                </a:solidFill>
                <a:latin typeface="JetBrains Mono" panose="02000009000000000000" pitchFamily="49" charset="0"/>
                <a:cs typeface="JetBrains Mono" panose="02000009000000000000" pitchFamily="49" charset="0"/>
              </a:rPr>
              <a:t>fruit </a:t>
            </a:r>
            <a:r>
              <a:rPr lang="en-US" altLang="en-US" sz="2000" dirty="0">
                <a:solidFill>
                  <a:srgbClr val="0033B3"/>
                </a:solidFill>
                <a:latin typeface="JetBrains Mono" panose="02000009000000000000" pitchFamily="49" charset="0"/>
                <a:cs typeface="JetBrains Mono" panose="02000009000000000000" pitchFamily="49" charset="0"/>
              </a:rPr>
              <a:t>in </a:t>
            </a:r>
            <a:r>
              <a:rPr lang="en-US" altLang="en-US" sz="2000" dirty="0">
                <a:solidFill>
                  <a:srgbClr val="080808"/>
                </a:solidFill>
                <a:latin typeface="JetBrains Mono" panose="02000009000000000000" pitchFamily="49" charset="0"/>
                <a:cs typeface="JetBrains Mono" panose="02000009000000000000" pitchFamily="49" charset="0"/>
              </a:rPr>
              <a:t>fruits:</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33B3"/>
                </a:solidFill>
                <a:latin typeface="JetBrains Mono" panose="02000009000000000000" pitchFamily="49" charset="0"/>
                <a:cs typeface="JetBrains Mono" panose="02000009000000000000" pitchFamily="49" charset="0"/>
              </a:rPr>
              <a:t>if </a:t>
            </a:r>
            <a:r>
              <a:rPr lang="en-US" altLang="en-US" sz="2000" dirty="0">
                <a:solidFill>
                  <a:srgbClr val="080808"/>
                </a:solidFill>
                <a:latin typeface="JetBrains Mono" panose="02000009000000000000" pitchFamily="49" charset="0"/>
                <a:cs typeface="JetBrains Mono" panose="02000009000000000000" pitchFamily="49" charset="0"/>
              </a:rPr>
              <a:t>fruit == </a:t>
            </a:r>
            <a:r>
              <a:rPr lang="en-US" altLang="en-US" sz="2000" dirty="0">
                <a:solidFill>
                  <a:srgbClr val="067D17"/>
                </a:solidFill>
                <a:latin typeface="JetBrains Mono" panose="02000009000000000000" pitchFamily="49" charset="0"/>
                <a:cs typeface="JetBrains Mono" panose="02000009000000000000" pitchFamily="49" charset="0"/>
              </a:rPr>
              <a:t>'cherry'</a:t>
            </a:r>
            <a:r>
              <a:rPr lang="en-US" altLang="en-US" sz="2000" dirty="0">
                <a:solidFill>
                  <a:srgbClr val="080808"/>
                </a:solidFill>
                <a:latin typeface="JetBrains Mono" panose="02000009000000000000" pitchFamily="49" charset="0"/>
                <a:cs typeface="JetBrains Mono" panose="02000009000000000000" pitchFamily="49" charset="0"/>
              </a:rPr>
              <a:t>:</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33B3"/>
                </a:solidFill>
                <a:latin typeface="JetBrains Mono" panose="02000009000000000000" pitchFamily="49" charset="0"/>
                <a:cs typeface="JetBrains Mono" panose="02000009000000000000" pitchFamily="49" charset="0"/>
              </a:rPr>
              <a:t>continue  </a:t>
            </a:r>
            <a:r>
              <a:rPr lang="en-US" altLang="en-US" sz="2000" i="1" dirty="0">
                <a:solidFill>
                  <a:srgbClr val="8C8C8C"/>
                </a:solidFill>
                <a:latin typeface="JetBrains Mono" panose="02000009000000000000" pitchFamily="49" charset="0"/>
                <a:cs typeface="JetBrains Mono" panose="02000009000000000000" pitchFamily="49" charset="0"/>
              </a:rPr>
              <a:t># Skip 'cherry' and continue with the next fruit</a:t>
            </a:r>
            <a:br>
              <a:rPr lang="en-US" altLang="en-US" sz="2000" i="1" dirty="0">
                <a:solidFill>
                  <a:srgbClr val="8C8C8C"/>
                </a:solidFill>
                <a:latin typeface="JetBrains Mono" panose="02000009000000000000" pitchFamily="49" charset="0"/>
                <a:cs typeface="JetBrains Mono" panose="02000009000000000000" pitchFamily="49" charset="0"/>
              </a:rPr>
            </a:br>
            <a:r>
              <a:rPr lang="en-US" altLang="en-US" sz="2000" i="1" dirty="0">
                <a:solidFill>
                  <a:srgbClr val="8C8C8C"/>
                </a:solidFill>
                <a:latin typeface="JetBrains Mono" panose="02000009000000000000" pitchFamily="49" charset="0"/>
                <a:cs typeface="JetBrains Mono" panose="02000009000000000000" pitchFamily="49" charset="0"/>
              </a:rPr>
              <a:t>    </a:t>
            </a:r>
            <a:r>
              <a:rPr lang="en-US" altLang="en-US" sz="2000" dirty="0">
                <a:solidFill>
                  <a:srgbClr val="000080"/>
                </a:solidFill>
                <a:latin typeface="JetBrains Mono" panose="02000009000000000000" pitchFamily="49" charset="0"/>
                <a:cs typeface="JetBrains Mono" panose="02000009000000000000" pitchFamily="49" charset="0"/>
              </a:rPr>
              <a:t>print</a:t>
            </a:r>
            <a:r>
              <a:rPr lang="en-US" altLang="en-US" sz="2000" dirty="0">
                <a:solidFill>
                  <a:srgbClr val="080808"/>
                </a:solidFill>
                <a:latin typeface="JetBrains Mono" panose="02000009000000000000" pitchFamily="49" charset="0"/>
                <a:cs typeface="JetBrains Mono" panose="02000009000000000000" pitchFamily="49" charset="0"/>
              </a:rPr>
              <a:t>(fruit)</a:t>
            </a: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pPr>
            <a:endParaRPr lang="en-US" altLang="en-US" sz="4800" dirty="0">
              <a:latin typeface="Arial" panose="020B0604020202020204" pitchFamily="34"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3C08171-8A76-DE71-3571-07C13A8B46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20A0E21F-C112-E41C-5738-8278917BE4C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8FCB0577-5014-082F-AF2F-88E9C7ED3BC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72DAEB1C-D2EF-9FFB-C8E0-55E003BAD27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89DBAA0E-9935-E0DF-8345-F491B36E32F6}"/>
              </a:ext>
            </a:extLst>
          </p:cNvPr>
          <p:cNvSpPr>
            <a:spLocks noChangeArrowheads="1"/>
          </p:cNvSpPr>
          <p:nvPr/>
        </p:nvSpPr>
        <p:spPr bwMode="auto">
          <a:xfrm>
            <a:off x="0" y="-330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2352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2832"/>
            <a:ext cx="8229600" cy="924477"/>
          </a:xfrm>
        </p:spPr>
        <p:txBody>
          <a:bodyPr>
            <a:normAutofit/>
          </a:bodyPr>
          <a:lstStyle/>
          <a:p>
            <a:pPr eaLnBrk="0" fontAlgn="base" hangingPunct="0">
              <a:spcAft>
                <a:spcPct val="0"/>
              </a:spcAft>
            </a:pPr>
            <a:r>
              <a:rPr lang="en-US" sz="3600" dirty="0"/>
              <a:t>Continued</a:t>
            </a: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327112" y="762000"/>
            <a:ext cx="8530016" cy="461665"/>
          </a:xfrm>
          <a:prstGeom prst="rect">
            <a:avLst/>
          </a:prstGeom>
          <a:noFill/>
        </p:spPr>
        <p:txBody>
          <a:bodyPr wrap="square">
            <a:spAutoFit/>
          </a:bodyPr>
          <a:lstStyle/>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76200" y="1741976"/>
            <a:ext cx="8229599" cy="6866623"/>
          </a:xfrm>
          <a:prstGeom prst="rect">
            <a:avLst/>
          </a:prstGeom>
          <a:noFill/>
        </p:spPr>
        <p:txBody>
          <a:bodyPr wrap="square">
            <a:spAutoFit/>
          </a:bodyPr>
          <a:lstStyle/>
          <a:p>
            <a:pPr marL="457200" marR="0">
              <a:lnSpc>
                <a:spcPct val="107000"/>
              </a:lnSpc>
              <a:spcBef>
                <a:spcPts val="0"/>
              </a:spcBef>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Result</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apple</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banana</a:t>
            </a:r>
          </a:p>
          <a:p>
            <a:pPr marL="457200" marR="0">
              <a:lnSpc>
                <a:spcPct val="107000"/>
              </a:lnSpc>
              <a:spcBef>
                <a:spcPts val="0"/>
              </a:spcBef>
              <a:spcAft>
                <a:spcPts val="800"/>
              </a:spcAft>
            </a:pPr>
            <a:r>
              <a:rPr lang="en-US" sz="2000" kern="100" dirty="0">
                <a:effectLst/>
                <a:latin typeface="Arial" panose="020B0604020202020204" pitchFamily="34" charset="0"/>
                <a:ea typeface="Calibri" panose="020F0502020204030204" pitchFamily="34" charset="0"/>
                <a:cs typeface="Arial" panose="020B0604020202020204" pitchFamily="34" charset="0"/>
              </a:rPr>
              <a:t>Orange</a:t>
            </a:r>
          </a:p>
          <a:p>
            <a:pPr marL="457200" marR="0">
              <a:lnSpc>
                <a:spcPct val="107000"/>
              </a:lnSpc>
              <a:spcBef>
                <a:spcPts val="0"/>
              </a:spcBef>
              <a:spcAft>
                <a:spcPts val="800"/>
              </a:spcAft>
            </a:pPr>
            <a:br>
              <a:rPr lang="en-US" sz="2400" b="1" kern="100" dirty="0">
                <a:effectLst/>
                <a:latin typeface="Arial" panose="020B0604020202020204" pitchFamily="34" charset="0"/>
                <a:ea typeface="Calibri" panose="020F0502020204030204" pitchFamily="34" charset="0"/>
                <a:cs typeface="Arial" panose="020B0604020202020204" pitchFamily="34" charset="0"/>
              </a:rPr>
            </a:br>
            <a:r>
              <a:rPr lang="en-US" sz="2400" b="1" kern="100" dirty="0">
                <a:effectLst/>
                <a:latin typeface="Arial" panose="020B0604020202020204" pitchFamily="34" charset="0"/>
                <a:ea typeface="Calibri" panose="020F0502020204030204" pitchFamily="34" charset="0"/>
                <a:cs typeface="Arial" panose="020B0604020202020204" pitchFamily="34" charset="0"/>
              </a:rPr>
              <a:t>Pass</a:t>
            </a:r>
          </a:p>
          <a:p>
            <a:pPr marL="457200">
              <a:lnSpc>
                <a:spcPct val="107000"/>
              </a:lnSpc>
              <a:spcAft>
                <a:spcPts val="800"/>
              </a:spcAft>
            </a:pPr>
            <a:r>
              <a:rPr lang="en-US" sz="2000" b="1" kern="100" dirty="0">
                <a:effectLst/>
                <a:latin typeface="Arial" panose="020B0604020202020204" pitchFamily="34" charset="0"/>
                <a:ea typeface="Calibri" panose="020F0502020204030204" pitchFamily="34" charset="0"/>
                <a:cs typeface="Arial" panose="020B0604020202020204" pitchFamily="34" charset="0"/>
              </a:rPr>
              <a:t>Pass:</a:t>
            </a:r>
            <a:r>
              <a:rPr lang="en-US" sz="2000" kern="100" dirty="0">
                <a:effectLst/>
                <a:latin typeface="Arial" panose="020B0604020202020204" pitchFamily="34" charset="0"/>
                <a:ea typeface="Calibri" panose="020F0502020204030204" pitchFamily="34" charset="0"/>
                <a:cs typeface="Arial" panose="020B0604020202020204" pitchFamily="34" charset="0"/>
              </a:rPr>
              <a:t> In Python, the pass statement is a null statement that does nothing when executed. It is used as a placeholder where syntactically a statement is required but no action is desired or required. The pass statement is typically used in situations where code will be written later or in situations where a statement is needed to satisfy Python's syntax requirements but no action is needed.</a:t>
            </a:r>
          </a:p>
          <a:p>
            <a:pPr marL="457200" marR="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pPr>
            <a:endParaRPr lang="en-US" altLang="en-US" sz="4800" dirty="0">
              <a:latin typeface="Arial" panose="020B0604020202020204" pitchFamily="34"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3C08171-8A76-DE71-3571-07C13A8B46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20A0E21F-C112-E41C-5738-8278917BE4C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8FCB0577-5014-082F-AF2F-88E9C7ED3BC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72DAEB1C-D2EF-9FFB-C8E0-55E003BAD27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89DBAA0E-9935-E0DF-8345-F491B36E32F6}"/>
              </a:ext>
            </a:extLst>
          </p:cNvPr>
          <p:cNvSpPr>
            <a:spLocks noChangeArrowheads="1"/>
          </p:cNvSpPr>
          <p:nvPr/>
        </p:nvSpPr>
        <p:spPr bwMode="auto">
          <a:xfrm>
            <a:off x="0" y="-330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7214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8846"/>
            <a:ext cx="8229600" cy="924477"/>
          </a:xfrm>
        </p:spPr>
        <p:txBody>
          <a:bodyPr>
            <a:normAutofit/>
          </a:bodyPr>
          <a:lstStyle/>
          <a:p>
            <a:pPr eaLnBrk="0" fontAlgn="base" hangingPunct="0">
              <a:spcAft>
                <a:spcPct val="0"/>
              </a:spcAft>
            </a:pPr>
            <a:r>
              <a:rPr lang="en-US" sz="3600" dirty="0"/>
              <a:t>Continued</a:t>
            </a: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87A4362-BDFE-363E-FA62-8F4045A7932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1">
            <a:extLst>
              <a:ext uri="{FF2B5EF4-FFF2-40B4-BE49-F238E27FC236}">
                <a16:creationId xmlns:a16="http://schemas.microsoft.com/office/drawing/2014/main" id="{5E5C5CDF-1B67-8103-88E3-133A2FDD0483}"/>
              </a:ext>
            </a:extLst>
          </p:cNvPr>
          <p:cNvSpPr>
            <a:spLocks noChangeArrowheads="1"/>
          </p:cNvSpPr>
          <p:nvPr/>
        </p:nvSpPr>
        <p:spPr bwMode="auto">
          <a:xfrm>
            <a:off x="609600" y="3365211"/>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383716A-E81E-B6D9-739A-FDC406ED4901}"/>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A907DB4B-6176-8C94-BC6D-EB0510AD96C3}"/>
              </a:ext>
            </a:extLst>
          </p:cNvPr>
          <p:cNvSpPr txBox="1"/>
          <p:nvPr/>
        </p:nvSpPr>
        <p:spPr>
          <a:xfrm>
            <a:off x="340659" y="775079"/>
            <a:ext cx="8530016" cy="461665"/>
          </a:xfrm>
          <a:prstGeom prst="rect">
            <a:avLst/>
          </a:prstGeom>
          <a:noFill/>
        </p:spPr>
        <p:txBody>
          <a:bodyPr wrap="square">
            <a:spAutoFit/>
          </a:bodyPr>
          <a:lstStyle/>
          <a:p>
            <a:pPr marL="342900" indent="-342900">
              <a:buClr>
                <a:schemeClr val="bg2">
                  <a:lumMod val="50000"/>
                </a:schemeClr>
              </a:buClr>
              <a:buFont typeface="Wingdings" panose="05000000000000000000" pitchFamily="2" charset="2"/>
              <a:buChar char="Ø"/>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9" name="Rectangle 1">
            <a:extLst>
              <a:ext uri="{FF2B5EF4-FFF2-40B4-BE49-F238E27FC236}">
                <a16:creationId xmlns:a16="http://schemas.microsoft.com/office/drawing/2014/main" id="{F85B7C64-0A46-135C-9EC9-A3D111D3675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AB07A52C-2A55-82A6-7348-F049E79DBA2B}"/>
              </a:ext>
            </a:extLst>
          </p:cNvPr>
          <p:cNvSpPr txBox="1"/>
          <p:nvPr/>
        </p:nvSpPr>
        <p:spPr>
          <a:xfrm>
            <a:off x="-76200" y="1752600"/>
            <a:ext cx="8229599" cy="7672229"/>
          </a:xfrm>
          <a:prstGeom prst="rect">
            <a:avLst/>
          </a:prstGeom>
          <a:noFill/>
        </p:spPr>
        <p:txBody>
          <a:bodyPr wrap="square">
            <a:spAutoFit/>
          </a:bodyPr>
          <a:lstStyle/>
          <a:p>
            <a:pPr marL="457200" marR="0">
              <a:lnSpc>
                <a:spcPct val="107000"/>
              </a:lnSpc>
              <a:spcBef>
                <a:spcPts val="0"/>
              </a:spcBef>
              <a:spcAft>
                <a:spcPts val="800"/>
              </a:spcAft>
            </a:pPr>
            <a:r>
              <a:rPr lang="en-US" sz="3200" kern="100" dirty="0">
                <a:effectLst/>
                <a:latin typeface="Calibri" panose="020F0502020204030204" pitchFamily="34" charset="0"/>
                <a:ea typeface="Calibri" panose="020F0502020204030204" pitchFamily="34" charset="0"/>
                <a:cs typeface="Times New Roman" panose="02020603050405020304" pitchFamily="18" charset="0"/>
              </a:rPr>
              <a:t>Example</a:t>
            </a:r>
          </a:p>
          <a:p>
            <a:pPr marL="457200">
              <a:lnSpc>
                <a:spcPct val="107000"/>
              </a:lnSpc>
              <a:spcAft>
                <a:spcPts val="800"/>
              </a:spcAft>
            </a:pPr>
            <a:r>
              <a:rPr lang="en-US" altLang="en-US" sz="2000" dirty="0">
                <a:solidFill>
                  <a:srgbClr val="0033B3"/>
                </a:solidFill>
                <a:latin typeface="JetBrains Mono" panose="02000009000000000000" pitchFamily="49" charset="0"/>
                <a:cs typeface="JetBrains Mono" panose="02000009000000000000" pitchFamily="49" charset="0"/>
              </a:rPr>
              <a:t>for </a:t>
            </a:r>
            <a:r>
              <a:rPr lang="en-US" altLang="en-US" sz="2000" dirty="0" err="1">
                <a:solidFill>
                  <a:srgbClr val="080808"/>
                </a:solidFill>
                <a:latin typeface="JetBrains Mono" panose="02000009000000000000" pitchFamily="49" charset="0"/>
                <a:cs typeface="JetBrains Mono" panose="02000009000000000000" pitchFamily="49" charset="0"/>
              </a:rPr>
              <a:t>i</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33B3"/>
                </a:solidFill>
                <a:latin typeface="JetBrains Mono" panose="02000009000000000000" pitchFamily="49" charset="0"/>
                <a:cs typeface="JetBrains Mono" panose="02000009000000000000" pitchFamily="49" charset="0"/>
              </a:rPr>
              <a:t>in </a:t>
            </a:r>
            <a:r>
              <a:rPr lang="en-US" altLang="en-US" sz="2000" dirty="0">
                <a:solidFill>
                  <a:srgbClr val="000080"/>
                </a:solidFill>
                <a:latin typeface="JetBrains Mono" panose="02000009000000000000" pitchFamily="49" charset="0"/>
                <a:cs typeface="JetBrains Mono" panose="02000009000000000000" pitchFamily="49" charset="0"/>
              </a:rPr>
              <a:t>range</a:t>
            </a:r>
            <a:r>
              <a:rPr lang="en-US" altLang="en-US" sz="2000" dirty="0">
                <a:solidFill>
                  <a:srgbClr val="080808"/>
                </a:solidFill>
                <a:latin typeface="JetBrains Mono" panose="02000009000000000000" pitchFamily="49" charset="0"/>
                <a:cs typeface="JetBrains Mono" panose="02000009000000000000" pitchFamily="49" charset="0"/>
              </a:rPr>
              <a:t>(</a:t>
            </a:r>
            <a:r>
              <a:rPr lang="en-US" altLang="en-US" sz="2000" dirty="0">
                <a:solidFill>
                  <a:srgbClr val="1750EB"/>
                </a:solidFill>
                <a:latin typeface="JetBrains Mono" panose="02000009000000000000" pitchFamily="49" charset="0"/>
                <a:cs typeface="JetBrains Mono" panose="02000009000000000000" pitchFamily="49" charset="0"/>
              </a:rPr>
              <a:t>10</a:t>
            </a:r>
            <a:r>
              <a:rPr lang="en-US" altLang="en-US" sz="2000" dirty="0">
                <a:solidFill>
                  <a:srgbClr val="080808"/>
                </a:solidFill>
                <a:latin typeface="JetBrains Mono" panose="02000009000000000000" pitchFamily="49" charset="0"/>
                <a:cs typeface="JetBrains Mono" panose="02000009000000000000" pitchFamily="49" charset="0"/>
              </a:rPr>
              <a:t>):</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33B3"/>
                </a:solidFill>
                <a:latin typeface="JetBrains Mono" panose="02000009000000000000" pitchFamily="49" charset="0"/>
                <a:cs typeface="JetBrains Mono" panose="02000009000000000000" pitchFamily="49" charset="0"/>
              </a:rPr>
              <a:t>if </a:t>
            </a:r>
            <a:r>
              <a:rPr lang="en-US" altLang="en-US" sz="2000" dirty="0" err="1">
                <a:solidFill>
                  <a:srgbClr val="080808"/>
                </a:solidFill>
                <a:latin typeface="JetBrains Mono" panose="02000009000000000000" pitchFamily="49" charset="0"/>
                <a:cs typeface="JetBrains Mono" panose="02000009000000000000" pitchFamily="49" charset="0"/>
              </a:rPr>
              <a:t>i</a:t>
            </a:r>
            <a:r>
              <a:rPr lang="en-US" altLang="en-US" sz="2000" dirty="0">
                <a:solidFill>
                  <a:srgbClr val="080808"/>
                </a:solidFill>
                <a:latin typeface="JetBrains Mono" panose="02000009000000000000" pitchFamily="49" charset="0"/>
                <a:cs typeface="JetBrains Mono" panose="02000009000000000000" pitchFamily="49" charset="0"/>
              </a:rPr>
              <a:t> % </a:t>
            </a:r>
            <a:r>
              <a:rPr lang="en-US" altLang="en-US" sz="2000" dirty="0">
                <a:solidFill>
                  <a:srgbClr val="1750EB"/>
                </a:solidFill>
                <a:latin typeface="JetBrains Mono" panose="02000009000000000000" pitchFamily="49" charset="0"/>
                <a:cs typeface="JetBrains Mono" panose="02000009000000000000" pitchFamily="49" charset="0"/>
              </a:rPr>
              <a:t>2 </a:t>
            </a: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1750EB"/>
                </a:solidFill>
                <a:latin typeface="JetBrains Mono" panose="02000009000000000000" pitchFamily="49" charset="0"/>
                <a:cs typeface="JetBrains Mono" panose="02000009000000000000" pitchFamily="49" charset="0"/>
              </a:rPr>
              <a:t>0</a:t>
            </a:r>
            <a:r>
              <a:rPr lang="en-US" altLang="en-US" sz="2000" dirty="0">
                <a:solidFill>
                  <a:srgbClr val="080808"/>
                </a:solidFill>
                <a:latin typeface="JetBrains Mono" panose="02000009000000000000" pitchFamily="49" charset="0"/>
                <a:cs typeface="JetBrains Mono" panose="02000009000000000000" pitchFamily="49" charset="0"/>
              </a:rPr>
              <a:t>:</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33B3"/>
                </a:solidFill>
                <a:latin typeface="JetBrains Mono" panose="02000009000000000000" pitchFamily="49" charset="0"/>
                <a:cs typeface="JetBrains Mono" panose="02000009000000000000" pitchFamily="49" charset="0"/>
              </a:rPr>
              <a:t>pass</a:t>
            </a:r>
            <a:br>
              <a:rPr lang="en-US" altLang="en-US" sz="2000" dirty="0">
                <a:solidFill>
                  <a:srgbClr val="0033B3"/>
                </a:solidFill>
                <a:latin typeface="JetBrains Mono" panose="02000009000000000000" pitchFamily="49" charset="0"/>
                <a:cs typeface="JetBrains Mono" panose="02000009000000000000" pitchFamily="49" charset="0"/>
              </a:rPr>
            </a:br>
            <a:r>
              <a:rPr lang="en-US" altLang="en-US" sz="2000" dirty="0">
                <a:solidFill>
                  <a:srgbClr val="0033B3"/>
                </a:solidFill>
                <a:latin typeface="JetBrains Mono" panose="02000009000000000000" pitchFamily="49" charset="0"/>
                <a:cs typeface="JetBrains Mono" panose="02000009000000000000" pitchFamily="49" charset="0"/>
              </a:rPr>
              <a:t>    else</a:t>
            </a:r>
            <a:r>
              <a:rPr lang="en-US" altLang="en-US" sz="2000" dirty="0">
                <a:solidFill>
                  <a:srgbClr val="080808"/>
                </a:solidFill>
                <a:latin typeface="JetBrains Mono" panose="02000009000000000000" pitchFamily="49" charset="0"/>
                <a:cs typeface="JetBrains Mono" panose="02000009000000000000" pitchFamily="49" charset="0"/>
              </a:rPr>
              <a:t>:</a:t>
            </a:r>
            <a:br>
              <a:rPr lang="en-US" altLang="en-US" sz="2000" dirty="0">
                <a:solidFill>
                  <a:srgbClr val="080808"/>
                </a:solidFill>
                <a:latin typeface="JetBrains Mono" panose="02000009000000000000" pitchFamily="49" charset="0"/>
                <a:cs typeface="JetBrains Mono" panose="02000009000000000000" pitchFamily="49" charset="0"/>
              </a:rPr>
            </a:br>
            <a:r>
              <a:rPr lang="en-US" altLang="en-US" sz="2000" dirty="0">
                <a:solidFill>
                  <a:srgbClr val="080808"/>
                </a:solidFill>
                <a:latin typeface="JetBrains Mono" panose="02000009000000000000" pitchFamily="49" charset="0"/>
                <a:cs typeface="JetBrains Mono" panose="02000009000000000000" pitchFamily="49" charset="0"/>
              </a:rPr>
              <a:t>        </a:t>
            </a:r>
            <a:r>
              <a:rPr lang="en-US" altLang="en-US" sz="2000" dirty="0">
                <a:solidFill>
                  <a:srgbClr val="000080"/>
                </a:solidFill>
                <a:latin typeface="JetBrains Mono" panose="02000009000000000000" pitchFamily="49" charset="0"/>
                <a:cs typeface="JetBrains Mono" panose="02000009000000000000" pitchFamily="49" charset="0"/>
              </a:rPr>
              <a:t>print</a:t>
            </a:r>
            <a:r>
              <a:rPr lang="en-US" altLang="en-US" sz="2000" dirty="0">
                <a:solidFill>
                  <a:srgbClr val="080808"/>
                </a:solidFill>
                <a:latin typeface="JetBrains Mono" panose="02000009000000000000" pitchFamily="49" charset="0"/>
                <a:cs typeface="JetBrains Mono" panose="02000009000000000000" pitchFamily="49" charset="0"/>
              </a:rPr>
              <a:t>(</a:t>
            </a:r>
            <a:r>
              <a:rPr lang="en-US" altLang="en-US" sz="2000" dirty="0" err="1">
                <a:solidFill>
                  <a:srgbClr val="080808"/>
                </a:solidFill>
                <a:latin typeface="JetBrains Mono" panose="02000009000000000000" pitchFamily="49" charset="0"/>
                <a:cs typeface="JetBrains Mono" panose="02000009000000000000" pitchFamily="49" charset="0"/>
              </a:rPr>
              <a:t>i</a:t>
            </a:r>
            <a:r>
              <a:rPr lang="en-US" altLang="en-US" sz="2000" dirty="0">
                <a:solidFill>
                  <a:srgbClr val="080808"/>
                </a:solidFill>
                <a:latin typeface="JetBrains Mono" panose="02000009000000000000" pitchFamily="49" charset="0"/>
                <a:cs typeface="JetBrains Mono" panose="02000009000000000000" pitchFamily="49" charset="0"/>
              </a:rPr>
              <a:t>)</a:t>
            </a:r>
          </a:p>
          <a:p>
            <a:pPr marL="457200">
              <a:lnSpc>
                <a:spcPct val="107000"/>
              </a:lnSpc>
              <a:spcAft>
                <a:spcPts val="800"/>
              </a:spcAft>
            </a:pPr>
            <a:r>
              <a:rPr lang="en-US" altLang="en-US" sz="2000" dirty="0">
                <a:solidFill>
                  <a:srgbClr val="080808"/>
                </a:solidFill>
                <a:latin typeface="JetBrains Mono" panose="02000009000000000000" pitchFamily="49" charset="0"/>
                <a:cs typeface="JetBrains Mono" panose="02000009000000000000" pitchFamily="49" charset="0"/>
              </a:rPr>
              <a:t>Output</a:t>
            </a:r>
          </a:p>
          <a:p>
            <a:pPr marL="457200">
              <a:lnSpc>
                <a:spcPct val="107000"/>
              </a:lnSpc>
              <a:spcAft>
                <a:spcPts val="800"/>
              </a:spcAft>
            </a:pPr>
            <a:r>
              <a:rPr lang="en-US" altLang="en-US" sz="2000" dirty="0">
                <a:latin typeface="Arial" panose="020B0604020202020204" pitchFamily="34" charset="0"/>
              </a:rPr>
              <a:t>1</a:t>
            </a:r>
          </a:p>
          <a:p>
            <a:pPr marL="457200">
              <a:lnSpc>
                <a:spcPct val="107000"/>
              </a:lnSpc>
              <a:spcAft>
                <a:spcPts val="800"/>
              </a:spcAft>
            </a:pPr>
            <a:r>
              <a:rPr lang="en-US" altLang="en-US" sz="2000" dirty="0">
                <a:latin typeface="Arial" panose="020B0604020202020204" pitchFamily="34" charset="0"/>
              </a:rPr>
              <a:t>3</a:t>
            </a:r>
          </a:p>
          <a:p>
            <a:pPr marL="457200">
              <a:lnSpc>
                <a:spcPct val="107000"/>
              </a:lnSpc>
              <a:spcAft>
                <a:spcPts val="800"/>
              </a:spcAft>
            </a:pPr>
            <a:r>
              <a:rPr lang="en-US" altLang="en-US" sz="2000" dirty="0">
                <a:latin typeface="Arial" panose="020B0604020202020204" pitchFamily="34" charset="0"/>
              </a:rPr>
              <a:t>5</a:t>
            </a:r>
          </a:p>
          <a:p>
            <a:pPr marL="457200">
              <a:lnSpc>
                <a:spcPct val="107000"/>
              </a:lnSpc>
              <a:spcAft>
                <a:spcPts val="800"/>
              </a:spcAft>
            </a:pPr>
            <a:r>
              <a:rPr lang="en-US" altLang="en-US" sz="2000" dirty="0">
                <a:latin typeface="Arial" panose="020B0604020202020204" pitchFamily="34" charset="0"/>
              </a:rPr>
              <a:t>7</a:t>
            </a:r>
          </a:p>
          <a:p>
            <a:pPr marL="457200">
              <a:lnSpc>
                <a:spcPct val="107000"/>
              </a:lnSpc>
              <a:spcAft>
                <a:spcPts val="800"/>
              </a:spcAft>
            </a:pPr>
            <a:r>
              <a:rPr lang="en-US" altLang="en-US" sz="2000" dirty="0">
                <a:latin typeface="Arial" panose="020B0604020202020204" pitchFamily="34" charset="0"/>
              </a:rPr>
              <a:t>9</a:t>
            </a:r>
          </a:p>
          <a:p>
            <a:pPr marL="457200" marR="0">
              <a:lnSpc>
                <a:spcPct val="107000"/>
              </a:lnSpc>
              <a:spcBef>
                <a:spcPts val="0"/>
              </a:spcBef>
              <a:spcAft>
                <a:spcPts val="800"/>
              </a:spcAft>
            </a:pPr>
            <a:endParaRPr lang="en-US" sz="32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marL="457200" marR="0">
              <a:lnSpc>
                <a:spcPct val="107000"/>
              </a:lnSpc>
              <a:spcBef>
                <a:spcPts val="0"/>
              </a:spcBef>
              <a:spcAft>
                <a:spcPts val="800"/>
              </a:spcAft>
            </a:pPr>
            <a:endParaRPr lang="en-US" sz="2000" kern="100" dirty="0">
              <a:effectLst/>
              <a:latin typeface="Arial" panose="020B0604020202020204" pitchFamily="34" charset="0"/>
              <a:ea typeface="Calibri" panose="020F0502020204030204" pitchFamily="34" charset="0"/>
              <a:cs typeface="Arial" panose="020B0604020202020204" pitchFamily="34" charset="0"/>
            </a:endParaRPr>
          </a:p>
          <a:p>
            <a:pPr lvl="0" eaLnBrk="0" fontAlgn="base" hangingPunct="0">
              <a:spcBef>
                <a:spcPct val="0"/>
              </a:spcBef>
              <a:spcAft>
                <a:spcPct val="0"/>
              </a:spcAft>
            </a:pPr>
            <a:endParaRPr lang="en-US" altLang="en-US" sz="4800" dirty="0">
              <a:latin typeface="Arial" panose="020B0604020202020204" pitchFamily="34" charset="0"/>
            </a:endParaRPr>
          </a:p>
          <a:p>
            <a:pPr marL="342900" marR="0" lvl="0" indent="-342900">
              <a:lnSpc>
                <a:spcPct val="107000"/>
              </a:lnSpc>
              <a:spcBef>
                <a:spcPts val="0"/>
              </a:spcBef>
              <a:spcAft>
                <a:spcPts val="800"/>
              </a:spcAft>
              <a:buSzPts val="1000"/>
              <a:buFont typeface="Wingdings" panose="05000000000000000000" pitchFamily="2" charset="2"/>
              <a:buChar char="Ø"/>
              <a:tabLst>
                <a:tab pos="457200" algn="l"/>
              </a:tabLs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
            <a:extLst>
              <a:ext uri="{FF2B5EF4-FFF2-40B4-BE49-F238E27FC236}">
                <a16:creationId xmlns:a16="http://schemas.microsoft.com/office/drawing/2014/main" id="{46E6BD8F-7F21-3D12-8B78-5C7F0225894A}"/>
              </a:ext>
            </a:extLst>
          </p:cNvPr>
          <p:cNvSpPr>
            <a:spLocks noChangeArrowheads="1"/>
          </p:cNvSpPr>
          <p:nvPr/>
        </p:nvSpPr>
        <p:spPr bwMode="auto">
          <a:xfrm>
            <a:off x="1219200" y="4852956"/>
            <a:ext cx="65"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B26149A-9B39-F5D9-E64B-7AC952228E3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B1AB35EA-3390-58D6-AFD3-1E55B5AAACF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73C08171-8A76-DE71-3571-07C13A8B4698}"/>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2">
            <a:extLst>
              <a:ext uri="{FF2B5EF4-FFF2-40B4-BE49-F238E27FC236}">
                <a16:creationId xmlns:a16="http://schemas.microsoft.com/office/drawing/2014/main" id="{20A0E21F-C112-E41C-5738-8278917BE4C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8FCB0577-5014-082F-AF2F-88E9C7ED3BC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72DAEB1C-D2EF-9FFB-C8E0-55E003BAD276}"/>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89DBAA0E-9935-E0DF-8345-F491B36E32F6}"/>
              </a:ext>
            </a:extLst>
          </p:cNvPr>
          <p:cNvSpPr>
            <a:spLocks noChangeArrowheads="1"/>
          </p:cNvSpPr>
          <p:nvPr/>
        </p:nvSpPr>
        <p:spPr bwMode="auto">
          <a:xfrm>
            <a:off x="0" y="-33010"/>
            <a:ext cx="184731"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dirty="0">
                <a:ln>
                  <a:noFill/>
                </a:ln>
                <a:solidFill>
                  <a:srgbClr val="080808"/>
                </a:solidFill>
                <a:effectLst/>
                <a:latin typeface="JetBrains Mono" panose="02000009000000000000" pitchFamily="49" charset="0"/>
                <a:cs typeface="JetBrains Mono" panose="02000009000000000000"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
            <a:extLst>
              <a:ext uri="{FF2B5EF4-FFF2-40B4-BE49-F238E27FC236}">
                <a16:creationId xmlns:a16="http://schemas.microsoft.com/office/drawing/2014/main" id="{F1592745-9ED0-08C8-6210-B508CB5505B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702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28600" y="1219200"/>
            <a:ext cx="8763000" cy="5410200"/>
          </a:xfrm>
        </p:spPr>
        <p:txBody>
          <a:bodyPr>
            <a:normAutofit/>
          </a:bodyPr>
          <a:lstStyle/>
          <a:p>
            <a:pPr marL="0" marR="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750"/>
              </a:spcAft>
              <a:buNone/>
            </a:pPr>
            <a:r>
              <a:rPr lang="en-US" sz="1800" b="1" kern="0" dirty="0">
                <a:effectLst/>
                <a:latin typeface="Arial" panose="020B0604020202020204" pitchFamily="34" charset="0"/>
                <a:ea typeface="Times New Roman" panose="02020603050405020304" pitchFamily="18" charset="0"/>
                <a:cs typeface="Times New Roman" panose="02020603050405020304" pitchFamily="18" charset="0"/>
              </a:rPr>
              <a:t>Result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750"/>
              </a:spcAft>
              <a:buNone/>
            </a:pPr>
            <a:r>
              <a:rPr lang="en-US" sz="1800" b="1" kern="0" dirty="0">
                <a:effectLst/>
                <a:latin typeface="Arial" panose="020B0604020202020204" pitchFamily="34" charset="0"/>
                <a:ea typeface="Times New Roman" panose="02020603050405020304" pitchFamily="18" charset="0"/>
                <a:cs typeface="Times New Roman" panose="02020603050405020304" pitchFamily="18" charset="0"/>
              </a:rPr>
              <a:t>2 is an even number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750"/>
              </a:spcAft>
              <a:buNone/>
            </a:pPr>
            <a:r>
              <a:rPr lang="en-US" sz="1800" b="1" kern="0" dirty="0">
                <a:effectLst/>
                <a:latin typeface="Arial" panose="020B0604020202020204" pitchFamily="34" charset="0"/>
                <a:ea typeface="Times New Roman" panose="02020603050405020304" pitchFamily="18" charset="0"/>
                <a:cs typeface="Times New Roman" panose="02020603050405020304" pitchFamily="18" charset="0"/>
              </a:rPr>
              <a:t>4 is an even number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750"/>
              </a:spcAft>
              <a:buNone/>
            </a:pPr>
            <a:r>
              <a:rPr lang="en-US" sz="1800" b="1" kern="0" dirty="0">
                <a:effectLst/>
                <a:latin typeface="Arial" panose="020B0604020202020204" pitchFamily="34" charset="0"/>
                <a:ea typeface="Times New Roman" panose="02020603050405020304" pitchFamily="18" charset="0"/>
                <a:cs typeface="Times New Roman" panose="02020603050405020304" pitchFamily="18" charset="0"/>
              </a:rPr>
              <a:t>6 is an even number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750"/>
              </a:spcAft>
              <a:buNone/>
            </a:pPr>
            <a:r>
              <a:rPr lang="en-US" sz="1800" b="1" kern="0" dirty="0">
                <a:effectLst/>
                <a:latin typeface="Arial" panose="020B0604020202020204" pitchFamily="34" charset="0"/>
                <a:ea typeface="Times New Roman" panose="02020603050405020304" pitchFamily="18" charset="0"/>
                <a:cs typeface="Times New Roman" panose="02020603050405020304" pitchFamily="18" charset="0"/>
              </a:rPr>
              <a:t>9 is an odd number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750"/>
              </a:spcAft>
              <a:buNone/>
            </a:pPr>
            <a:r>
              <a:rPr lang="en-US" sz="1800" b="1" kern="0" dirty="0">
                <a:effectLst/>
                <a:latin typeface="Arial" panose="020B0604020202020204" pitchFamily="34" charset="0"/>
                <a:ea typeface="Times New Roman" panose="02020603050405020304" pitchFamily="18" charset="0"/>
                <a:cs typeface="Times New Roman" panose="02020603050405020304" pitchFamily="18" charset="0"/>
              </a:rPr>
              <a:t>5 is an odd number</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791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28600" y="1219200"/>
            <a:ext cx="8763000" cy="5410200"/>
          </a:xfrm>
        </p:spPr>
        <p:txBody>
          <a:bodyPr>
            <a:normAutofit fontScale="92500" lnSpcReduction="10000"/>
          </a:bodyPr>
          <a:lstStyle/>
          <a:p>
            <a:pPr marL="0" marR="0" indent="0">
              <a:lnSpc>
                <a:spcPct val="107000"/>
              </a:lnSpc>
              <a:spcBef>
                <a:spcPts val="0"/>
              </a:spcBef>
              <a:spcAft>
                <a:spcPts val="0"/>
              </a:spcAft>
              <a:buNone/>
            </a:pP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1800" b="1" kern="0" dirty="0">
                <a:solidFill>
                  <a:srgbClr val="000000"/>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if-else Statement</a:t>
            </a:r>
            <a:endPar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kern="0" dirty="0">
                <a:solidFill>
                  <a:srgbClr val="000000"/>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The if-else statement in Python is used for decision-making and branching logic. It allows you to execute different blocks of code based on whether a condition evaluates to True or False. </a:t>
            </a:r>
            <a:endPar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0"/>
              </a:spcAft>
              <a:buNone/>
            </a:pPr>
            <a:r>
              <a:rPr lang="en-US" sz="1800" kern="0" dirty="0">
                <a:solidFill>
                  <a:srgbClr val="000000"/>
                </a:solidFill>
                <a:effectLst/>
                <a:highlight>
                  <a:srgbClr val="FFFFFF"/>
                </a:highlight>
                <a:latin typeface="Arial" panose="020B0604020202020204" pitchFamily="34" charset="0"/>
                <a:ea typeface="Times New Roman" panose="02020603050405020304" pitchFamily="18" charset="0"/>
                <a:cs typeface="Times New Roman" panose="02020603050405020304" pitchFamily="18" charset="0"/>
              </a:rPr>
              <a:t>The basic syntax of the if-else statement is as follows:</a:t>
            </a:r>
          </a:p>
          <a:p>
            <a:pPr marL="0" marR="0" indent="0" algn="just">
              <a:lnSpc>
                <a:spcPct val="150000"/>
              </a:lnSpc>
              <a:spcBef>
                <a:spcPts val="0"/>
              </a:spcBef>
              <a:spcAft>
                <a:spcPts val="0"/>
              </a:spcAft>
              <a:buNone/>
            </a:pPr>
            <a:endPar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if condition: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Execute this block of code if the condition is True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statement1</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statement2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else: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 Execute this block of code if the condition is False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statement3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Arial" panose="020B0604020202020204" pitchFamily="34" charset="0"/>
                <a:ea typeface="Calibri" panose="020F0502020204030204" pitchFamily="34" charset="0"/>
                <a:cs typeface="Times New Roman" panose="02020603050405020304" pitchFamily="18" charset="0"/>
              </a:rPr>
              <a:t>    statement4</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n-US" sz="2400" kern="1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Ø"/>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934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28600" y="1219200"/>
            <a:ext cx="8763000" cy="5410200"/>
          </a:xfrm>
        </p:spPr>
        <p:txBody>
          <a:bodyPr>
            <a:normAutofit/>
          </a:bodyPr>
          <a:lstStyle/>
          <a:p>
            <a:pPr marL="0" marR="0" indent="0" algn="just">
              <a:lnSpc>
                <a:spcPct val="150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Here's how the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if-else</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statement works: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buSzPts val="1000"/>
              <a:buFont typeface="Wingdings" panose="05000000000000000000" pitchFamily="2" charset="2"/>
              <a:buChar char="Ø"/>
              <a:tabLst>
                <a:tab pos="457200" algn="l"/>
              </a:tabLst>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If the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condition</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specified after the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if</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keyword evaluates to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True</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the code block inside the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if</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block is executed, and the code inside the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else</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block is skipped.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0" algn="just">
              <a:lnSpc>
                <a:spcPct val="150000"/>
              </a:lnSpc>
              <a:spcBef>
                <a:spcPts val="0"/>
              </a:spcBef>
              <a:spcAft>
                <a:spcPts val="800"/>
              </a:spcAft>
              <a:buSzPts val="1000"/>
              <a:buFont typeface="Wingdings" panose="05000000000000000000" pitchFamily="2" charset="2"/>
              <a:buChar char="Ø"/>
              <a:tabLst>
                <a:tab pos="457200" algn="l"/>
              </a:tabLst>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If the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condition</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evaluates to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False</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the code block inside the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else</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block is executed, and the code inside the </a:t>
            </a:r>
            <a:r>
              <a:rPr lang="en-US" sz="2400" b="1" kern="100" dirty="0">
                <a:effectLst/>
                <a:latin typeface="Arial" panose="020B0604020202020204" pitchFamily="34" charset="0"/>
                <a:ea typeface="Calibri" panose="020F0502020204030204" pitchFamily="34" charset="0"/>
                <a:cs typeface="Times New Roman" panose="02020603050405020304" pitchFamily="18" charset="0"/>
              </a:rPr>
              <a:t>if</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 block is skipped.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b="1"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16559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r>
              <a:rPr lang="en-US" sz="3600" dirty="0"/>
              <a:t>Continued</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228600" y="1219200"/>
            <a:ext cx="8763000" cy="5410200"/>
          </a:xfrm>
        </p:spPr>
        <p:txBody>
          <a:bodyPr>
            <a:normAutofit fontScale="55000" lnSpcReduction="20000"/>
          </a:bodyPr>
          <a:lstStyle/>
          <a:p>
            <a:pPr marL="0" indent="0">
              <a:buNone/>
            </a:pPr>
            <a:endParaRPr lang="en-US" sz="2800" kern="100" dirty="0">
              <a:effectLst/>
              <a:latin typeface="Arial" panose="020B0604020202020204" pitchFamily="34" charset="0"/>
              <a:ea typeface="Calibri" panose="020F0502020204030204" pitchFamily="34" charset="0"/>
              <a:cs typeface="Times New Roman" panose="02020603050405020304" pitchFamily="18" charset="0"/>
            </a:endParaRPr>
          </a:p>
          <a:p>
            <a:pPr marL="0" lvl="0" indent="0" eaLnBrk="0" fontAlgn="base" hangingPunct="0">
              <a:spcBef>
                <a:spcPct val="0"/>
              </a:spcBef>
              <a:spcAft>
                <a:spcPct val="0"/>
              </a:spcAft>
              <a:buClrTx/>
              <a:buSzTx/>
              <a:buNone/>
            </a:pPr>
            <a:r>
              <a:rPr lang="en-US" altLang="en-US" sz="4000" dirty="0">
                <a:latin typeface="Arial" panose="020B0604020202020204" pitchFamily="34" charset="0"/>
                <a:ea typeface="Calibri" panose="020F0502020204030204" pitchFamily="34" charset="0"/>
                <a:cs typeface="Arial" panose="020B0604020202020204" pitchFamily="34" charset="0"/>
              </a:rPr>
              <a:t>Example</a:t>
            </a:r>
            <a:endPar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endParaRPr>
          </a:p>
          <a:p>
            <a:pPr marL="0" lvl="0" indent="0" eaLnBrk="0" fontAlgn="base" hangingPunct="0">
              <a:spcBef>
                <a:spcPct val="0"/>
              </a:spcBef>
              <a:spcAft>
                <a:spcPct val="0"/>
              </a:spcAft>
              <a:buClrTx/>
              <a:buSzTx/>
              <a:buNone/>
            </a:pP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x = </a:t>
            </a:r>
            <a:r>
              <a:rPr lang="en-US" altLang="en-US" sz="28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10</a:t>
            </a:r>
            <a:br>
              <a:rPr lang="en-US" altLang="en-US" sz="28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br>
              <a:rPr lang="en-US" altLang="en-US" sz="28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x &gt; </a:t>
            </a:r>
            <a:r>
              <a:rPr lang="en-US" altLang="en-US" sz="28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5</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8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"x is greater than 5"</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else</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8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"x is 5 or less"</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800" dirty="0"/>
              <a:t> </a:t>
            </a:r>
            <a:endParaRPr lang="en-US" altLang="en-US" sz="5400" dirty="0">
              <a:latin typeface="Arial" panose="020B0604020202020204" pitchFamily="34" charset="0"/>
            </a:endParaRPr>
          </a:p>
          <a:p>
            <a:pPr marL="0" lvl="0" indent="0" eaLnBrk="0" fontAlgn="base" hangingPunct="0">
              <a:spcBef>
                <a:spcPct val="0"/>
              </a:spcBef>
              <a:spcAft>
                <a:spcPct val="0"/>
              </a:spcAft>
              <a:buClrTx/>
              <a:buSzTx/>
              <a:buNone/>
            </a:pPr>
            <a:r>
              <a:rPr lang="en-US" altLang="en-US" sz="3600" dirty="0">
                <a:latin typeface="Calibri" panose="020F0502020204030204" pitchFamily="34" charset="0"/>
                <a:ea typeface="Calibri" panose="020F0502020204030204" pitchFamily="34" charset="0"/>
                <a:cs typeface="Times New Roman" panose="02020603050405020304" pitchFamily="18" charset="0"/>
              </a:rPr>
              <a:t>Result</a:t>
            </a:r>
            <a:endParaRPr lang="en-US" altLang="en-US" sz="800" dirty="0"/>
          </a:p>
          <a:p>
            <a:pPr marL="0" lvl="0" indent="0" eaLnBrk="0" fontAlgn="base" hangingPunct="0">
              <a:spcBef>
                <a:spcPct val="0"/>
              </a:spcBef>
              <a:spcAft>
                <a:spcPct val="0"/>
              </a:spcAft>
              <a:buClrTx/>
              <a:buSzTx/>
              <a:buNone/>
            </a:pPr>
            <a:r>
              <a:rPr lang="en-US" altLang="en-US" sz="3600" dirty="0">
                <a:latin typeface="Calibri" panose="020F0502020204030204" pitchFamily="34" charset="0"/>
                <a:ea typeface="Calibri" panose="020F0502020204030204" pitchFamily="34" charset="0"/>
                <a:cs typeface="Times New Roman" panose="02020603050405020304" pitchFamily="18" charset="0"/>
              </a:rPr>
              <a:t>x is greater than 5</a:t>
            </a:r>
          </a:p>
          <a:p>
            <a:pPr marL="0" lvl="0" indent="0" eaLnBrk="0" fontAlgn="base" hangingPunct="0">
              <a:spcBef>
                <a:spcPct val="0"/>
              </a:spcBef>
              <a:spcAft>
                <a:spcPct val="0"/>
              </a:spcAft>
              <a:buClrTx/>
              <a:buSzTx/>
              <a:buNone/>
            </a:pPr>
            <a:endParaRPr lang="en-US" altLang="en-US" sz="800" dirty="0"/>
          </a:p>
          <a:p>
            <a:pPr marL="0" lvl="0" indent="0" eaLnBrk="0" fontAlgn="base" hangingPunct="0">
              <a:spcBef>
                <a:spcPct val="0"/>
              </a:spcBef>
              <a:spcAft>
                <a:spcPct val="0"/>
              </a:spcAft>
              <a:buClrTx/>
              <a:buSzTx/>
              <a:buNone/>
            </a:pPr>
            <a:r>
              <a:rPr lang="en-US" altLang="en-US" sz="3600" dirty="0">
                <a:latin typeface="Calibri" panose="020F0502020204030204" pitchFamily="34" charset="0"/>
                <a:ea typeface="Calibri" panose="020F0502020204030204" pitchFamily="34" charset="0"/>
                <a:cs typeface="Times New Roman" panose="02020603050405020304" pitchFamily="18" charset="0"/>
              </a:rPr>
              <a:t>Example</a:t>
            </a:r>
            <a:endPar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endParaRPr>
          </a:p>
          <a:p>
            <a:pPr marL="0" lvl="0" indent="0" eaLnBrk="0" fontAlgn="base" hangingPunct="0">
              <a:spcBef>
                <a:spcPct val="0"/>
              </a:spcBef>
              <a:spcAft>
                <a:spcPct val="0"/>
              </a:spcAft>
              <a:buClrTx/>
              <a:buSzTx/>
              <a:buNone/>
            </a:pPr>
            <a:r>
              <a:rPr lang="en-US" altLang="en-US" sz="28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 </a:t>
            </a:r>
            <a:r>
              <a:rPr lang="en-US" altLang="en-US" sz="28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20</a:t>
            </a:r>
            <a:br>
              <a:rPr lang="en-US" altLang="en-US" sz="28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&lt; </a:t>
            </a:r>
            <a:r>
              <a:rPr lang="en-US" altLang="en-US" sz="2800" dirty="0">
                <a:solidFill>
                  <a:srgbClr val="1750EB"/>
                </a:solidFill>
                <a:latin typeface="JetBrains Mono" panose="02000009000000000000" pitchFamily="49" charset="0"/>
                <a:ea typeface="Times New Roman" panose="02020603050405020304" pitchFamily="18" charset="0"/>
                <a:cs typeface="JetBrains Mono" panose="02000009000000000000" pitchFamily="49" charset="0"/>
              </a:rPr>
              <a:t>15</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8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err="1">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 is smaller than 15"</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8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err="1">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i'm</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 in if Block"</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else</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8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err="1">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 is greater than 15"</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28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err="1">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i'm</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 in else Block"</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a:solidFill>
                  <a:srgbClr val="000080"/>
                </a:solidFill>
                <a:latin typeface="JetBrains Mono" panose="02000009000000000000" pitchFamily="49" charset="0"/>
                <a:ea typeface="Times New Roman" panose="02020603050405020304" pitchFamily="18" charset="0"/>
                <a:cs typeface="JetBrains Mono" panose="02000009000000000000" pitchFamily="49" charset="0"/>
              </a:rPr>
              <a:t>print</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a:t>
            </a:r>
            <a:r>
              <a:rPr lang="en-US" altLang="en-US" sz="2800" dirty="0" err="1">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i'm</a:t>
            </a:r>
            <a:r>
              <a:rPr lang="en-US" altLang="en-US" sz="2800" dirty="0">
                <a:solidFill>
                  <a:srgbClr val="067D17"/>
                </a:solidFill>
                <a:latin typeface="JetBrains Mono" panose="02000009000000000000" pitchFamily="49" charset="0"/>
                <a:ea typeface="Times New Roman" panose="02020603050405020304" pitchFamily="18" charset="0"/>
                <a:cs typeface="JetBrains Mono" panose="02000009000000000000" pitchFamily="49" charset="0"/>
              </a:rPr>
              <a:t> not in if and not in else Block"</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p>
          <a:p>
            <a:pPr marL="0" lvl="0" indent="0" eaLnBrk="0" fontAlgn="base" hangingPunct="0">
              <a:spcBef>
                <a:spcPct val="0"/>
              </a:spcBef>
              <a:spcAft>
                <a:spcPct val="0"/>
              </a:spcAft>
              <a:buClrTx/>
              <a:buSzTx/>
              <a:buNone/>
            </a:pPr>
            <a:endPar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endParaRPr>
          </a:p>
          <a:p>
            <a:pPr marL="0" lvl="0" indent="0" eaLnBrk="0" fontAlgn="base" hangingPunct="0">
              <a:spcBef>
                <a:spcPct val="0"/>
              </a:spcBef>
              <a:spcAft>
                <a:spcPct val="0"/>
              </a:spcAft>
              <a:buClrTx/>
              <a:buSzTx/>
              <a:buNone/>
            </a:pP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Result</a:t>
            </a:r>
          </a:p>
          <a:p>
            <a:pPr marL="0" lvl="0" indent="0" eaLnBrk="0" fontAlgn="base" hangingPunct="0">
              <a:spcBef>
                <a:spcPct val="0"/>
              </a:spcBef>
              <a:spcAft>
                <a:spcPct val="0"/>
              </a:spcAft>
              <a:buClrTx/>
              <a:buSzTx/>
              <a:buNone/>
            </a:pPr>
            <a:b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28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is greater than 1</a:t>
            </a:r>
          </a:p>
          <a:p>
            <a:pPr marL="0" lvl="0" indent="0" eaLnBrk="0" fontAlgn="base" hangingPunct="0">
              <a:spcBef>
                <a:spcPct val="0"/>
              </a:spcBef>
              <a:spcAft>
                <a:spcPct val="0"/>
              </a:spcAft>
              <a:buClrTx/>
              <a:buSzTx/>
              <a:buNone/>
            </a:pP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5i'm in else Block</a:t>
            </a:r>
          </a:p>
          <a:p>
            <a:pPr marL="0" lvl="0" indent="0" eaLnBrk="0" fontAlgn="base" hangingPunct="0">
              <a:spcBef>
                <a:spcPct val="0"/>
              </a:spcBef>
              <a:spcAft>
                <a:spcPct val="0"/>
              </a:spcAft>
              <a:buClrTx/>
              <a:buSzTx/>
              <a:buNone/>
            </a:pPr>
            <a:r>
              <a:rPr lang="en-US" altLang="en-US" sz="28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i'm</a:t>
            </a:r>
            <a:r>
              <a:rPr lang="en-US" altLang="en-US" sz="2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not in if and not in else Block</a:t>
            </a:r>
            <a:r>
              <a:rPr lang="en-US" altLang="en-US" sz="800" dirty="0"/>
              <a:t> </a:t>
            </a:r>
            <a:endParaRPr lang="en-US" altLang="en-US" sz="5400" dirty="0">
              <a:latin typeface="Arial" panose="020B0604020202020204" pitchFamily="34" charset="0"/>
            </a:endParaRPr>
          </a:p>
          <a:p>
            <a:pPr>
              <a:buFont typeface="Wingdings" panose="05000000000000000000" pitchFamily="2" charset="2"/>
              <a:buChar char="Ø"/>
            </a:pPr>
            <a:endParaRPr lang="en-US" b="1"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5913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8229600" cy="1143000"/>
          </a:xfrm>
        </p:spPr>
        <p:txBody>
          <a:bodyPr>
            <a:normAutofit fontScale="90000"/>
          </a:bodyPr>
          <a:lstStyle/>
          <a:p>
            <a:r>
              <a:rPr lang="en-US" sz="3600" dirty="0"/>
              <a:t>Short Hand if-else statement</a:t>
            </a: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a16="http://schemas.microsoft.com/office/drawing/2014/main" id="{93101FDC-0BF8-E4D6-0E48-C377876CE183}"/>
              </a:ext>
            </a:extLst>
          </p:cNvPr>
          <p:cNvSpPr>
            <a:spLocks noGrp="1"/>
          </p:cNvSpPr>
          <p:nvPr>
            <p:ph idx="1"/>
          </p:nvPr>
        </p:nvSpPr>
        <p:spPr>
          <a:xfrm>
            <a:off x="457200" y="1295400"/>
            <a:ext cx="8229600" cy="5029200"/>
          </a:xfrm>
        </p:spPr>
        <p:txBody>
          <a:bodyPr>
            <a:normAutofit fontScale="77500" lnSpcReduction="20000"/>
          </a:bodyPr>
          <a:lstStyle/>
          <a:p>
            <a:pPr>
              <a:buFont typeface="Wingdings" panose="05000000000000000000" pitchFamily="2" charset="2"/>
              <a:buChar char="Ø"/>
            </a:pPr>
            <a:r>
              <a:rPr lang="en-US" sz="3400" dirty="0">
                <a:latin typeface="Arial" panose="020B0604020202020204" pitchFamily="34" charset="0"/>
                <a:cs typeface="Arial" panose="020B0604020202020204" pitchFamily="34" charset="0"/>
              </a:rPr>
              <a:t>If-else statements in Python are written in a more clear manner using short-hand if-else statements. They are useful when there is just one expression to evaluate for each branch of the if-else statement.</a:t>
            </a:r>
          </a:p>
          <a:p>
            <a:pPr marL="0" indent="0">
              <a:buNone/>
            </a:pPr>
            <a:r>
              <a:rPr lang="en-US" sz="3400" dirty="0">
                <a:latin typeface="Arial" panose="020B0604020202020204" pitchFamily="34" charset="0"/>
                <a:cs typeface="Arial" panose="020B0604020202020204" pitchFamily="34" charset="0"/>
              </a:rPr>
              <a:t> Syntex</a:t>
            </a:r>
          </a:p>
          <a:p>
            <a:pPr marL="0" indent="0">
              <a:buNone/>
            </a:pPr>
            <a:r>
              <a:rPr lang="en-US" sz="3400" dirty="0">
                <a:latin typeface="Arial" panose="020B0604020202020204" pitchFamily="34" charset="0"/>
                <a:cs typeface="Arial" panose="020B0604020202020204" pitchFamily="34" charset="0"/>
              </a:rPr>
              <a:t>  expression </a:t>
            </a:r>
            <a:r>
              <a:rPr lang="en-US" sz="3400" dirty="0">
                <a:solidFill>
                  <a:schemeClr val="tx2">
                    <a:lumMod val="40000"/>
                    <a:lumOff val="60000"/>
                  </a:schemeClr>
                </a:solidFill>
                <a:latin typeface="Arial" panose="020B0604020202020204" pitchFamily="34" charset="0"/>
                <a:cs typeface="Arial" panose="020B0604020202020204" pitchFamily="34" charset="0"/>
              </a:rPr>
              <a:t>if condition </a:t>
            </a:r>
            <a:r>
              <a:rPr lang="en-US" sz="3400" dirty="0">
                <a:latin typeface="Arial" panose="020B0604020202020204" pitchFamily="34" charset="0"/>
                <a:cs typeface="Arial" panose="020B0604020202020204" pitchFamily="34" charset="0"/>
              </a:rPr>
              <a:t>else </a:t>
            </a:r>
            <a:r>
              <a:rPr lang="en-US" sz="3400" dirty="0" err="1">
                <a:solidFill>
                  <a:srgbClr val="00B050"/>
                </a:solidFill>
                <a:latin typeface="Arial" panose="020B0604020202020204" pitchFamily="34" charset="0"/>
                <a:cs typeface="Arial" panose="020B0604020202020204" pitchFamily="34" charset="0"/>
              </a:rPr>
              <a:t>alternative_expression</a:t>
            </a:r>
            <a:endParaRPr lang="en-US" sz="3400" dirty="0">
              <a:solidFill>
                <a:srgbClr val="00B050"/>
              </a:solidFill>
              <a:latin typeface="Arial" panose="020B0604020202020204" pitchFamily="34" charset="0"/>
              <a:cs typeface="Arial" panose="020B0604020202020204" pitchFamily="34" charset="0"/>
            </a:endParaRPr>
          </a:p>
          <a:p>
            <a:pPr marL="0" indent="0">
              <a:buNone/>
            </a:pPr>
            <a:endParaRPr lang="en-US" altLang="en-US" sz="2800" dirty="0">
              <a:solidFill>
                <a:srgbClr val="080808"/>
              </a:solidFill>
              <a:latin typeface="JetBrains Mono" panose="02000009000000000000" pitchFamily="49" charset="0"/>
              <a:cs typeface="JetBrains Mono" panose="02000009000000000000" pitchFamily="49" charset="0"/>
            </a:endParaRPr>
          </a:p>
          <a:p>
            <a:pPr marL="0" indent="0">
              <a:buNone/>
            </a:pPr>
            <a:r>
              <a:rPr lang="en-US" altLang="en-US" sz="2800" dirty="0">
                <a:solidFill>
                  <a:srgbClr val="080808"/>
                </a:solidFill>
                <a:latin typeface="JetBrains Mono" panose="02000009000000000000" pitchFamily="49" charset="0"/>
                <a:cs typeface="JetBrains Mono" panose="02000009000000000000" pitchFamily="49" charset="0"/>
              </a:rPr>
              <a:t>Example</a:t>
            </a:r>
            <a:br>
              <a:rPr lang="en-US" altLang="en-US" sz="2800" dirty="0">
                <a:solidFill>
                  <a:srgbClr val="080808"/>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age = </a:t>
            </a:r>
            <a:r>
              <a:rPr lang="en-US" altLang="en-US" sz="2800" dirty="0">
                <a:solidFill>
                  <a:srgbClr val="1750EB"/>
                </a:solidFill>
                <a:latin typeface="JetBrains Mono" panose="02000009000000000000" pitchFamily="49" charset="0"/>
                <a:cs typeface="JetBrains Mono" panose="02000009000000000000" pitchFamily="49" charset="0"/>
              </a:rPr>
              <a:t>12</a:t>
            </a:r>
            <a:br>
              <a:rPr lang="en-US" altLang="en-US" sz="2800" dirty="0">
                <a:solidFill>
                  <a:srgbClr val="1750EB"/>
                </a:solidFill>
                <a:latin typeface="JetBrains Mono" panose="02000009000000000000" pitchFamily="49" charset="0"/>
                <a:cs typeface="JetBrains Mono" panose="02000009000000000000" pitchFamily="49" charset="0"/>
              </a:rPr>
            </a:br>
            <a:r>
              <a:rPr lang="en-US" altLang="en-US" sz="2800" dirty="0">
                <a:solidFill>
                  <a:srgbClr val="080808"/>
                </a:solidFill>
                <a:latin typeface="JetBrains Mono" panose="02000009000000000000" pitchFamily="49" charset="0"/>
                <a:cs typeface="JetBrains Mono" panose="02000009000000000000" pitchFamily="49" charset="0"/>
              </a:rPr>
              <a:t>message = </a:t>
            </a:r>
            <a:r>
              <a:rPr lang="en-US" altLang="en-US" sz="2800" dirty="0">
                <a:solidFill>
                  <a:srgbClr val="067D17"/>
                </a:solidFill>
                <a:latin typeface="JetBrains Mono" panose="02000009000000000000" pitchFamily="49" charset="0"/>
                <a:cs typeface="JetBrains Mono" panose="02000009000000000000" pitchFamily="49" charset="0"/>
              </a:rPr>
              <a:t>"You can vote" </a:t>
            </a:r>
            <a:r>
              <a:rPr lang="en-US" altLang="en-US" sz="2800" dirty="0">
                <a:solidFill>
                  <a:srgbClr val="0033B3"/>
                </a:solidFill>
                <a:latin typeface="JetBrains Mono" panose="02000009000000000000" pitchFamily="49" charset="0"/>
                <a:cs typeface="JetBrains Mono" panose="02000009000000000000" pitchFamily="49" charset="0"/>
              </a:rPr>
              <a:t>if </a:t>
            </a:r>
            <a:r>
              <a:rPr lang="en-US" altLang="en-US" sz="2800" dirty="0">
                <a:solidFill>
                  <a:srgbClr val="080808"/>
                </a:solidFill>
                <a:latin typeface="JetBrains Mono" panose="02000009000000000000" pitchFamily="49" charset="0"/>
                <a:cs typeface="JetBrains Mono" panose="02000009000000000000" pitchFamily="49" charset="0"/>
              </a:rPr>
              <a:t>age &gt;= </a:t>
            </a:r>
            <a:r>
              <a:rPr lang="en-US" altLang="en-US" sz="2800" dirty="0">
                <a:solidFill>
                  <a:srgbClr val="1750EB"/>
                </a:solidFill>
                <a:latin typeface="JetBrains Mono" panose="02000009000000000000" pitchFamily="49" charset="0"/>
                <a:cs typeface="JetBrains Mono" panose="02000009000000000000" pitchFamily="49" charset="0"/>
              </a:rPr>
              <a:t>18 </a:t>
            </a:r>
            <a:r>
              <a:rPr lang="en-US" altLang="en-US" sz="2800" dirty="0">
                <a:solidFill>
                  <a:srgbClr val="0033B3"/>
                </a:solidFill>
                <a:latin typeface="JetBrains Mono" panose="02000009000000000000" pitchFamily="49" charset="0"/>
                <a:cs typeface="JetBrains Mono" panose="02000009000000000000" pitchFamily="49" charset="0"/>
              </a:rPr>
              <a:t>else </a:t>
            </a:r>
            <a:r>
              <a:rPr lang="en-US" altLang="en-US" sz="2800" dirty="0">
                <a:solidFill>
                  <a:srgbClr val="067D17"/>
                </a:solidFill>
                <a:latin typeface="JetBrains Mono" panose="02000009000000000000" pitchFamily="49" charset="0"/>
                <a:cs typeface="JetBrains Mono" panose="02000009000000000000" pitchFamily="49" charset="0"/>
              </a:rPr>
              <a:t>"You cannot vote yet"</a:t>
            </a:r>
            <a:br>
              <a:rPr lang="en-US" altLang="en-US" sz="2800" dirty="0">
                <a:solidFill>
                  <a:srgbClr val="067D17"/>
                </a:solidFill>
                <a:latin typeface="JetBrains Mono" panose="02000009000000000000" pitchFamily="49" charset="0"/>
                <a:cs typeface="JetBrains Mono" panose="02000009000000000000" pitchFamily="49" charset="0"/>
              </a:rPr>
            </a:br>
            <a:r>
              <a:rPr lang="en-US" altLang="en-US" sz="2800" dirty="0">
                <a:solidFill>
                  <a:srgbClr val="000080"/>
                </a:solidFill>
                <a:latin typeface="JetBrains Mono" panose="02000009000000000000" pitchFamily="49" charset="0"/>
                <a:cs typeface="JetBrains Mono" panose="02000009000000000000" pitchFamily="49" charset="0"/>
              </a:rPr>
              <a:t>print</a:t>
            </a:r>
            <a:r>
              <a:rPr lang="en-US" altLang="en-US" sz="2800" dirty="0">
                <a:solidFill>
                  <a:srgbClr val="080808"/>
                </a:solidFill>
                <a:latin typeface="JetBrains Mono" panose="02000009000000000000" pitchFamily="49" charset="0"/>
                <a:cs typeface="JetBrains Mono" panose="02000009000000000000" pitchFamily="49" charset="0"/>
              </a:rPr>
              <a:t>(message)</a:t>
            </a:r>
          </a:p>
          <a:p>
            <a:pPr marL="0" indent="0">
              <a:buNone/>
            </a:pPr>
            <a:endParaRPr lang="en-US" dirty="0"/>
          </a:p>
          <a:p>
            <a:pPr marL="0" indent="0">
              <a:buNone/>
            </a:pPr>
            <a:r>
              <a:rPr lang="en-US" dirty="0"/>
              <a:t>Result</a:t>
            </a:r>
          </a:p>
          <a:p>
            <a:pPr marL="0" indent="0">
              <a:buNone/>
            </a:pPr>
            <a:r>
              <a:rPr lang="en-US" dirty="0"/>
              <a:t>You cannot vote yet</a:t>
            </a:r>
          </a:p>
          <a:p>
            <a:endParaRPr lang="en-US" dirty="0"/>
          </a:p>
          <a:p>
            <a:endParaRPr lang="en-US" dirty="0"/>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9579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990600"/>
            <a:ext cx="8229600" cy="1143000"/>
          </a:xfrm>
        </p:spPr>
        <p:txBody>
          <a:bodyPr>
            <a:normAutofit fontScale="90000"/>
          </a:bodyPr>
          <a:lstStyle/>
          <a:p>
            <a:r>
              <a:rPr lang="en-US" sz="3600" dirty="0"/>
              <a:t>Nested if else statement in Python</a:t>
            </a:r>
            <a:br>
              <a:rPr lang="en-US" sz="1800" b="1" kern="100" dirty="0">
                <a:solidFill>
                  <a:srgbClr val="1F4D78"/>
                </a:solidFill>
                <a:effectLst/>
                <a:highlight>
                  <a:srgbClr val="FFFFFF"/>
                </a:highlight>
                <a:latin typeface="Calibri Light" panose="020F0302020204030204" pitchFamily="34" charset="0"/>
                <a:ea typeface="Times New Roman" panose="02020603050405020304" pitchFamily="18" charset="0"/>
                <a:cs typeface="Times New Roman" panose="02020603050405020304" pitchFamily="18" charset="0"/>
              </a:rPr>
            </a:br>
            <a:br>
              <a:rPr lang="en-US" sz="1800" kern="1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Rectangle 1">
            <a:extLst>
              <a:ext uri="{FF2B5EF4-FFF2-40B4-BE49-F238E27FC236}">
                <a16:creationId xmlns:a16="http://schemas.microsoft.com/office/drawing/2014/main" id="{D7FA3161-3C9C-4E3A-4700-AD18BD0550B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13BA8D4-8C7C-887A-A156-A18BF52269D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Content Placeholder 8">
            <a:extLst>
              <a:ext uri="{FF2B5EF4-FFF2-40B4-BE49-F238E27FC236}">
                <a16:creationId xmlns:a16="http://schemas.microsoft.com/office/drawing/2014/main" id="{93101FDC-0BF8-E4D6-0E48-C377876CE183}"/>
              </a:ext>
            </a:extLst>
          </p:cNvPr>
          <p:cNvSpPr>
            <a:spLocks noGrp="1"/>
          </p:cNvSpPr>
          <p:nvPr>
            <p:ph idx="1"/>
          </p:nvPr>
        </p:nvSpPr>
        <p:spPr>
          <a:xfrm>
            <a:off x="457200" y="1295400"/>
            <a:ext cx="8458200" cy="5943600"/>
          </a:xfrm>
        </p:spPr>
        <p:txBody>
          <a:bodyPr>
            <a:normAutofit fontScale="40000" lnSpcReduction="20000"/>
          </a:bodyPr>
          <a:lstStyle/>
          <a:p>
            <a:pPr marR="0" lvl="0" algn="just">
              <a:lnSpc>
                <a:spcPct val="107000"/>
              </a:lnSpc>
              <a:spcBef>
                <a:spcPts val="0"/>
              </a:spcBef>
              <a:spcAft>
                <a:spcPts val="0"/>
              </a:spcAft>
              <a:buSzPts val="1000"/>
              <a:buFont typeface="Wingdings" panose="05000000000000000000" pitchFamily="2" charset="2"/>
              <a:buChar char="Ø"/>
              <a:tabLst>
                <a:tab pos="457200" algn="l"/>
              </a:tabLst>
            </a:pPr>
            <a:r>
              <a:rPr lang="en-US" sz="5000" kern="0" dirty="0">
                <a:solidFill>
                  <a:srgbClr val="022144"/>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Python enables the nesting of decision-making statements, which facilitates the development of more complex decision logic.</a:t>
            </a:r>
            <a:endParaRPr lang="en-US" sz="5000" kern="100" dirty="0">
              <a:solidFill>
                <a:srgbClr val="022144"/>
              </a:solidFill>
              <a:highlight>
                <a:srgbClr val="FFFFFF"/>
              </a:highlight>
              <a:latin typeface="Arial" panose="020B0604020202020204" pitchFamily="34" charset="0"/>
              <a:ea typeface="Calibri" panose="020F0502020204030204" pitchFamily="34" charset="0"/>
              <a:cs typeface="Arial" panose="020B0604020202020204" pitchFamily="34" charset="0"/>
            </a:endParaRPr>
          </a:p>
          <a:p>
            <a:pPr marR="0" lvl="0" algn="just">
              <a:lnSpc>
                <a:spcPct val="107000"/>
              </a:lnSpc>
              <a:spcBef>
                <a:spcPts val="0"/>
              </a:spcBef>
              <a:spcAft>
                <a:spcPts val="0"/>
              </a:spcAft>
              <a:buSzPts val="1000"/>
              <a:buFont typeface="Wingdings" panose="05000000000000000000" pitchFamily="2" charset="2"/>
              <a:buChar char="Ø"/>
              <a:tabLst>
                <a:tab pos="457200" algn="l"/>
              </a:tabLst>
            </a:pPr>
            <a:r>
              <a:rPr lang="en-US" sz="5000" kern="0" dirty="0">
                <a:solidFill>
                  <a:srgbClr val="022144"/>
                </a:solidFill>
                <a:effectLst/>
                <a:highlight>
                  <a:srgbClr val="FFFFFF"/>
                </a:highlight>
                <a:latin typeface="Arial" panose="020B0604020202020204" pitchFamily="34" charset="0"/>
                <a:ea typeface="Times New Roman" panose="02020603050405020304" pitchFamily="18" charset="0"/>
                <a:cs typeface="Arial" panose="020B0604020202020204" pitchFamily="34" charset="0"/>
              </a:rPr>
              <a:t>A hierarchy of conditions can be created by an if or if-else block within another if or if-else block</a:t>
            </a:r>
            <a:r>
              <a:rPr lang="en-US" sz="5000" kern="0" dirty="0">
                <a:solidFill>
                  <a:srgbClr val="022144"/>
                </a:solidFill>
                <a:effectLst/>
                <a:highlight>
                  <a:srgbClr val="FFFFFF"/>
                </a:highlight>
                <a:latin typeface="Roboto" panose="02000000000000000000" pitchFamily="2" charset="0"/>
                <a:ea typeface="Times New Roman" panose="02020603050405020304" pitchFamily="18" charset="0"/>
                <a:cs typeface="Times New Roman" panose="02020603050405020304" pitchFamily="18" charset="0"/>
              </a:rPr>
              <a:t>.</a:t>
            </a:r>
            <a:endParaRPr lang="en-US" altLang="en-US" sz="5000" dirty="0">
              <a:latin typeface="Arial" panose="020B0604020202020204" pitchFamily="34" charset="0"/>
            </a:endParaRPr>
          </a:p>
          <a:p>
            <a:pPr marL="0" lvl="0" indent="0" eaLnBrk="0" fontAlgn="base" hangingPunct="0">
              <a:spcBef>
                <a:spcPct val="0"/>
              </a:spcBef>
              <a:spcAft>
                <a:spcPct val="0"/>
              </a:spcAft>
              <a:buClrTx/>
              <a:buSzTx/>
              <a:buNone/>
            </a:pPr>
            <a:r>
              <a:rPr lang="en-US" altLang="en-US" sz="4200" dirty="0">
                <a:solidFill>
                  <a:srgbClr val="022144"/>
                </a:solidFill>
                <a:latin typeface="Roboto" panose="02000000000000000000" pitchFamily="2" charset="0"/>
                <a:ea typeface="Times New Roman" panose="02020603050405020304" pitchFamily="18" charset="0"/>
                <a:cs typeface="Times New Roman" panose="02020603050405020304" pitchFamily="18" charset="0"/>
              </a:rPr>
              <a:t>Syntax</a:t>
            </a:r>
            <a:endParaRPr lang="en-US" altLang="en-US" sz="4200" dirty="0"/>
          </a:p>
          <a:p>
            <a:pPr marL="0" lvl="0" indent="0" eaLnBrk="0" fontAlgn="base" hangingPunct="0">
              <a:spcBef>
                <a:spcPct val="0"/>
              </a:spcBef>
              <a:spcAft>
                <a:spcPct val="0"/>
              </a:spcAft>
              <a:buClrTx/>
              <a:buSzTx/>
              <a:buNone/>
            </a:pPr>
            <a:r>
              <a:rPr lang="en-US" altLang="en-US" sz="38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38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outer_condition</a:t>
            </a:r>
            <a:r>
              <a:rPr lang="en-US" altLang="en-US" sz="3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38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Outer if block</a:t>
            </a:r>
            <a:b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statement1</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statement2</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b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if </a:t>
            </a:r>
            <a:r>
              <a:rPr lang="en-US" altLang="en-US" sz="4500" dirty="0" err="1">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inner_condition</a:t>
            </a: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Inner if block</a:t>
            </a:r>
            <a:b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inner_statement1</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inner_statement2</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b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else</a:t>
            </a: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Inner else block</a:t>
            </a:r>
            <a:b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inner_else_statement1</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inner_else_statement2</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b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033B3"/>
                </a:solidFill>
                <a:latin typeface="JetBrains Mono" panose="02000009000000000000" pitchFamily="49" charset="0"/>
                <a:ea typeface="Times New Roman" panose="02020603050405020304" pitchFamily="18" charset="0"/>
                <a:cs typeface="JetBrains Mono" panose="02000009000000000000" pitchFamily="49" charset="0"/>
              </a:rPr>
              <a:t>else</a:t>
            </a: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Outer else block</a:t>
            </a:r>
            <a:b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i="1" dirty="0">
                <a:solidFill>
                  <a:srgbClr val="8C8C8C"/>
                </a:solidFill>
                <a:latin typeface="JetBrains Mono" panose="02000009000000000000" pitchFamily="49" charset="0"/>
                <a:ea typeface="Times New Roman" panose="02020603050405020304" pitchFamily="18" charset="0"/>
                <a:cs typeface="JetBrains Mono" panose="02000009000000000000" pitchFamily="49" charset="0"/>
              </a:rPr>
              <a:t>    </a:t>
            </a: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else_statement1</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else_statement2</a:t>
            </a:r>
            <a:b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br>
            <a:r>
              <a:rPr lang="en-US" altLang="en-US" sz="4500" dirty="0">
                <a:solidFill>
                  <a:srgbClr val="080808"/>
                </a:solidFill>
                <a:latin typeface="JetBrains Mono" panose="02000009000000000000" pitchFamily="49" charset="0"/>
                <a:ea typeface="Times New Roman" panose="02020603050405020304" pitchFamily="18" charset="0"/>
                <a:cs typeface="JetBrains Mono" panose="02000009000000000000" pitchFamily="49" charset="0"/>
              </a:rPr>
              <a:t>  </a:t>
            </a:r>
            <a:endParaRPr lang="en-US" altLang="en-US" sz="4500" dirty="0">
              <a:latin typeface="Arial" panose="020B0604020202020204" pitchFamily="34" charset="0"/>
            </a:endParaRPr>
          </a:p>
        </p:txBody>
      </p:sp>
      <p:sp>
        <p:nvSpPr>
          <p:cNvPr id="13" name="Rectangle 3">
            <a:extLst>
              <a:ext uri="{FF2B5EF4-FFF2-40B4-BE49-F238E27FC236}">
                <a16:creationId xmlns:a16="http://schemas.microsoft.com/office/drawing/2014/main" id="{35FC030C-F616-F2B6-FFA5-A8D6665CDD0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247AED06-E4C3-B6DF-9975-B9AE55B15AB2}"/>
              </a:ext>
            </a:extLst>
          </p:cNvPr>
          <p:cNvSpPr>
            <a:spLocks noChangeArrowheads="1"/>
          </p:cNvSpPr>
          <p:nvPr/>
        </p:nvSpPr>
        <p:spPr bwMode="auto">
          <a:xfrm>
            <a:off x="0" y="-138499"/>
            <a:ext cx="461584"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4514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1525</TotalTime>
  <Words>2484</Words>
  <Application>Microsoft Office PowerPoint</Application>
  <PresentationFormat>On-screen Show (4:3)</PresentationFormat>
  <Paragraphs>278</Paragraphs>
  <Slides>32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Calibri</vt:lpstr>
      <vt:lpstr>Calibri Light</vt:lpstr>
      <vt:lpstr>Constantia</vt:lpstr>
      <vt:lpstr>JetBrains Mono</vt:lpstr>
      <vt:lpstr>Montserrat</vt:lpstr>
      <vt:lpstr>Roboto</vt:lpstr>
      <vt:lpstr>Wingdings</vt:lpstr>
      <vt:lpstr>Wingdings 2</vt:lpstr>
      <vt:lpstr>Flow</vt:lpstr>
      <vt:lpstr>Chapter Three</vt:lpstr>
      <vt:lpstr>Making decisions in Python </vt:lpstr>
      <vt:lpstr>Making decisions in Python </vt:lpstr>
      <vt:lpstr>Continued </vt:lpstr>
      <vt:lpstr>Continued </vt:lpstr>
      <vt:lpstr>Continued </vt:lpstr>
      <vt:lpstr>Continued </vt:lpstr>
      <vt:lpstr>Short Hand if-else statement </vt:lpstr>
      <vt:lpstr>Nested if else statement in Python  </vt:lpstr>
      <vt:lpstr>Nested if else statement in Python  </vt:lpstr>
      <vt:lpstr>Python if-elif-else Ladde   </vt:lpstr>
      <vt:lpstr>Continued   </vt:lpstr>
      <vt:lpstr>Loops   </vt:lpstr>
      <vt:lpstr>Loops   </vt:lpstr>
      <vt:lpstr>Infinite Loops    </vt:lpstr>
      <vt:lpstr>For Loop in Python    </vt:lpstr>
      <vt:lpstr>Continued    </vt:lpstr>
      <vt:lpstr>Continued    </vt:lpstr>
      <vt:lpstr>for in vs for in range in python     </vt:lpstr>
      <vt:lpstr>Continued     </vt:lpstr>
      <vt:lpstr>Continued     </vt:lpstr>
      <vt:lpstr>Continued     </vt:lpstr>
      <vt:lpstr>Continued     </vt:lpstr>
      <vt:lpstr>Continued     </vt:lpstr>
      <vt:lpstr>Break, continue and pass      </vt:lpstr>
      <vt:lpstr>Continued      </vt:lpstr>
      <vt:lpstr>Continued      </vt:lpstr>
      <vt:lpstr>Continued      </vt:lpstr>
      <vt:lpstr>Continued</vt:lpstr>
      <vt:lpstr>Continued </vt:lpstr>
      <vt:lpstr>Continued</vt:lpstr>
      <vt:lpstr>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Architec</dc:title>
  <dc:creator>USER</dc:creator>
  <cp:lastModifiedBy>Aykefam Azene Desta</cp:lastModifiedBy>
  <cp:revision>72</cp:revision>
  <dcterms:created xsi:type="dcterms:W3CDTF">2022-03-28T07:20:14Z</dcterms:created>
  <dcterms:modified xsi:type="dcterms:W3CDTF">2024-03-28T11:38:08Z</dcterms:modified>
</cp:coreProperties>
</file>