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59"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3" d="100"/>
          <a:sy n="83" d="100"/>
        </p:scale>
        <p:origin x="53"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208B22B-F697-49F8-B3EE-4F7227C6ED04}" type="datetimeFigureOut">
              <a:rPr lang="en-US" smtClean="0"/>
              <a:pPr/>
              <a:t>4/8/2024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BF3DD2-6D24-469B-9C7E-4A2C0CE125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208B22B-F697-49F8-B3EE-4F7227C6ED04}"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08B22B-F697-49F8-B3EE-4F7227C6ED04}"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08B22B-F697-49F8-B3EE-4F7227C6ED04}"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208B22B-F697-49F8-B3EE-4F7227C6ED04}"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8B22B-F697-49F8-B3EE-4F7227C6ED04}"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08B22B-F697-49F8-B3EE-4F7227C6ED04}"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208B22B-F697-49F8-B3EE-4F7227C6ED04}"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BF3DD2-6D24-469B-9C7E-4A2C0CE1252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08B22B-F697-49F8-B3EE-4F7227C6ED04}" type="datetimeFigureOut">
              <a:rPr lang="en-US" smtClean="0"/>
              <a:pPr/>
              <a:t>4/8/2024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BF3DD2-6D24-469B-9C7E-4A2C0CE1252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teacher.com/python/python-modu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teacher.com/python/pip-in-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ackaging.python.org/distributing" TargetMode="External"/><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file:///C:\Users\USER\Desktop\Python3\Python\www.tutorialspoint.com\python\capitalize_method.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file:///C:\Users\USER\Desktop\Python3\Python\www.tutorialspoint.com\python\lower_metho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ile:///C:\Users\USER\Desktop\Python3\Python\www.tutorialspoint.com\python\upper_method.htm" TargetMode="External"/><Relationship Id="rId2" Type="http://schemas.openxmlformats.org/officeDocument/2006/relationships/hyperlink" Target="file:///C:\Users\USER\Desktop\Python3\Python\www.tutorialspoint.com\python\title_method.ht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file:///C:\Users\USER\Desktop\Python3\Python\www.tutorialspoint.com\python\split_method.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772400" cy="1143000"/>
          </a:xfrm>
        </p:spPr>
        <p:txBody>
          <a:bodyPr>
            <a:normAutofit/>
          </a:bodyPr>
          <a:lstStyle/>
          <a:p>
            <a:pPr algn="ctr"/>
            <a:r>
              <a:rPr lang="en-US" sz="6000" dirty="0"/>
              <a:t>Chapter Five</a:t>
            </a:r>
          </a:p>
        </p:txBody>
      </p:sp>
      <p:graphicFrame>
        <p:nvGraphicFramePr>
          <p:cNvPr id="6" name="Table 5">
            <a:extLst>
              <a:ext uri="{FF2B5EF4-FFF2-40B4-BE49-F238E27FC236}">
                <a16:creationId xmlns:a16="http://schemas.microsoft.com/office/drawing/2014/main" id="{707EA367-8F22-826F-727C-1CB5BB560274}"/>
              </a:ext>
            </a:extLst>
          </p:cNvPr>
          <p:cNvGraphicFramePr>
            <a:graphicFrameLocks noGrp="1"/>
          </p:cNvGraphicFramePr>
          <p:nvPr>
            <p:extLst>
              <p:ext uri="{D42A27DB-BD31-4B8C-83A1-F6EECF244321}">
                <p14:modId xmlns:p14="http://schemas.microsoft.com/office/powerpoint/2010/main" val="1721962111"/>
              </p:ext>
            </p:extLst>
          </p:nvPr>
        </p:nvGraphicFramePr>
        <p:xfrm>
          <a:off x="1600200" y="3276600"/>
          <a:ext cx="6248400" cy="2255361"/>
        </p:xfrm>
        <a:graphic>
          <a:graphicData uri="http://schemas.openxmlformats.org/drawingml/2006/table">
            <a:tbl>
              <a:tblPr/>
              <a:tblGrid>
                <a:gridCol w="6248400">
                  <a:extLst>
                    <a:ext uri="{9D8B030D-6E8A-4147-A177-3AD203B41FA5}">
                      <a16:colId xmlns:a16="http://schemas.microsoft.com/office/drawing/2014/main" val="4381260"/>
                    </a:ext>
                  </a:extLst>
                </a:gridCol>
              </a:tblGrid>
              <a:tr h="2255361">
                <a:tc>
                  <a:txBody>
                    <a:bodyPr/>
                    <a:lstStyle/>
                    <a:p>
                      <a:r>
                        <a:rPr lang="en-US" sz="4000" b="1" i="0" kern="1200" dirty="0">
                          <a:solidFill>
                            <a:schemeClr val="accent2">
                              <a:lumMod val="40000"/>
                              <a:lumOff val="60000"/>
                            </a:schemeClr>
                          </a:solidFill>
                          <a:effectLst/>
                          <a:latin typeface="Arial" panose="020B0604020202020204" pitchFamily="34" charset="0"/>
                          <a:ea typeface="Calibri" panose="020F0502020204030204" pitchFamily="34" charset="0"/>
                          <a:cs typeface="+mn-cs"/>
                        </a:rPr>
                        <a:t>Modules, Packages, String and List Methods, and Exceptions</a:t>
                      </a:r>
                    </a:p>
                  </a:txBody>
                  <a:tcPr anchor="ctr">
                    <a:lnL>
                      <a:noFill/>
                    </a:lnL>
                    <a:lnR>
                      <a:noFill/>
                    </a:lnR>
                    <a:lnT>
                      <a:noFill/>
                    </a:lnT>
                    <a:lnB>
                      <a:noFill/>
                    </a:lnB>
                    <a:noFill/>
                  </a:tcPr>
                </a:tc>
                <a:extLst>
                  <a:ext uri="{0D108BD9-81ED-4DB2-BD59-A6C34878D82A}">
                    <a16:rowId xmlns:a16="http://schemas.microsoft.com/office/drawing/2014/main" val="1789438072"/>
                  </a:ext>
                </a:extLst>
              </a:tr>
            </a:tbl>
          </a:graphicData>
        </a:graphic>
      </p:graphicFrame>
      <p:sp>
        <p:nvSpPr>
          <p:cNvPr id="7" name="Rectangle 2">
            <a:extLst>
              <a:ext uri="{FF2B5EF4-FFF2-40B4-BE49-F238E27FC236}">
                <a16:creationId xmlns:a16="http://schemas.microsoft.com/office/drawing/2014/main" id="{E0D44273-4FC8-A4F5-F5B8-AABCA121D053}"/>
              </a:ext>
            </a:extLst>
          </p:cNvPr>
          <p:cNvSpPr>
            <a:spLocks noChangeArrowheads="1"/>
          </p:cNvSpPr>
          <p:nvPr/>
        </p:nvSpPr>
        <p:spPr bwMode="auto">
          <a:xfrm flipV="1">
            <a:off x="3810000" y="3417618"/>
            <a:ext cx="16916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Important Modules</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b="1" i="0" dirty="0">
                <a:solidFill>
                  <a:srgbClr val="000000"/>
                </a:solidFill>
                <a:effectLst/>
                <a:highlight>
                  <a:srgbClr val="FFFFFF"/>
                </a:highlight>
                <a:latin typeface="Verdana" panose="020B0604030504040204" pitchFamily="34" charset="0"/>
              </a:rPr>
              <a:t>SciPy </a:t>
            </a:r>
          </a:p>
          <a:p>
            <a:pPr marL="0" indent="0">
              <a:buNone/>
            </a:pPr>
            <a:r>
              <a:rPr lang="en-US" b="0" i="0" dirty="0">
                <a:solidFill>
                  <a:srgbClr val="000000"/>
                </a:solidFill>
                <a:effectLst/>
                <a:highlight>
                  <a:srgbClr val="FFFFFF"/>
                </a:highlight>
                <a:latin typeface="Verdana" panose="020B0604030504040204" pitchFamily="34" charset="0"/>
              </a:rPr>
              <a:t>SciPy, a scientific library for Python is an open source, library for mathematics, science and engineering. The SciPy library depends on NumPy, which provides convenient and fast N-dimensional array manipulation. The main reason for building the SciPy library is that, it should work with NumPy arrays. It provides many user-friendly and efficient numerical practices such as routines for numerical integration and optimization.</a:t>
            </a:r>
            <a:endParaRPr lang="en-US" b="1" dirty="0"/>
          </a:p>
          <a:p>
            <a:pPr marL="0" indent="0">
              <a:buNone/>
            </a:pPr>
            <a:endParaRPr lang="en-US" b="1" dirty="0"/>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66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Important Modules</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b="1" i="0" dirty="0">
                <a:solidFill>
                  <a:srgbClr val="000000"/>
                </a:solidFill>
                <a:effectLst/>
                <a:highlight>
                  <a:srgbClr val="FFFFFF"/>
                </a:highlight>
                <a:latin typeface="Verdana" panose="020B0604030504040204" pitchFamily="34" charset="0"/>
              </a:rPr>
              <a:t>Pandas</a:t>
            </a:r>
          </a:p>
          <a:p>
            <a:pPr marL="0" indent="0">
              <a:buNone/>
            </a:pPr>
            <a:r>
              <a:rPr lang="en-US" b="0" i="0" dirty="0">
                <a:solidFill>
                  <a:srgbClr val="000000"/>
                </a:solidFill>
                <a:effectLst/>
                <a:highlight>
                  <a:srgbClr val="FFFFFF"/>
                </a:highlight>
                <a:latin typeface="Verdana" panose="020B0604030504040204" pitchFamily="34" charset="0"/>
              </a:rPr>
              <a:t>Pandas is an open-source, Python library providing high-performance, easy-to-use data structures and data analysis tools for the Python programming language. Python with Pandas is used in a wide range of fields including academic and commercial domains including finance, economics, Statistics, analytics, </a:t>
            </a:r>
            <a:r>
              <a:rPr lang="en-US" b="0" i="0" dirty="0" err="1">
                <a:solidFill>
                  <a:srgbClr val="000000"/>
                </a:solidFill>
                <a:effectLst/>
                <a:highlight>
                  <a:srgbClr val="FFFFFF"/>
                </a:highlight>
                <a:latin typeface="Verdana" panose="020B0604030504040204" pitchFamily="34" charset="0"/>
              </a:rPr>
              <a:t>etc</a:t>
            </a:r>
            <a:endParaRPr lang="en-US" b="1" dirty="0"/>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504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Important Modules</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b="1" i="0" dirty="0" err="1">
                <a:solidFill>
                  <a:srgbClr val="000000"/>
                </a:solidFill>
                <a:effectLst/>
                <a:highlight>
                  <a:srgbClr val="FFFFFF"/>
                </a:highlight>
                <a:latin typeface="Arial" panose="020B0604020202020204" pitchFamily="34" charset="0"/>
              </a:rPr>
              <a:t>PyTorch</a:t>
            </a:r>
            <a:endParaRPr lang="en-US" b="1" i="0" dirty="0">
              <a:solidFill>
                <a:srgbClr val="000000"/>
              </a:solidFill>
              <a:effectLst/>
              <a:highlight>
                <a:srgbClr val="FFFFFF"/>
              </a:highlight>
              <a:latin typeface="Verdana" panose="020B0604030504040204" pitchFamily="34" charset="0"/>
            </a:endParaRPr>
          </a:p>
          <a:p>
            <a:pPr marL="0" indent="0">
              <a:buNone/>
            </a:pPr>
            <a:r>
              <a:rPr lang="en-US" b="0" i="0" dirty="0" err="1">
                <a:solidFill>
                  <a:srgbClr val="000000"/>
                </a:solidFill>
                <a:effectLst/>
                <a:highlight>
                  <a:srgbClr val="FFFFFF"/>
                </a:highlight>
                <a:latin typeface="Arial" panose="020B0604020202020204" pitchFamily="34" charset="0"/>
              </a:rPr>
              <a:t>PyTorch</a:t>
            </a:r>
            <a:r>
              <a:rPr lang="en-US" b="0" i="0" dirty="0">
                <a:solidFill>
                  <a:srgbClr val="000000"/>
                </a:solidFill>
                <a:effectLst/>
                <a:highlight>
                  <a:srgbClr val="FFFFFF"/>
                </a:highlight>
                <a:latin typeface="Arial" panose="020B0604020202020204" pitchFamily="34" charset="0"/>
              </a:rPr>
              <a:t> is an open source machine learning library for Python and is completely based on Torch. It is primarily used for applications such as natural language processing. </a:t>
            </a:r>
          </a:p>
          <a:p>
            <a:pPr marL="0" indent="0" algn="l">
              <a:buNone/>
            </a:pPr>
            <a:r>
              <a:rPr lang="en-US" dirty="0">
                <a:solidFill>
                  <a:srgbClr val="000000"/>
                </a:solidFill>
                <a:highlight>
                  <a:srgbClr val="FFFFFF"/>
                </a:highlight>
                <a:latin typeface="Arial" panose="020B0604020202020204" pitchFamily="34" charset="0"/>
              </a:rPr>
              <a:t>In addition to these </a:t>
            </a:r>
          </a:p>
          <a:p>
            <a:pPr marL="0" indent="0" algn="l">
              <a:buNone/>
            </a:pPr>
            <a:r>
              <a:rPr lang="en-US" b="1" dirty="0" err="1"/>
              <a:t>Scapy,Requests</a:t>
            </a:r>
            <a:r>
              <a:rPr lang="en-US" b="1" dirty="0"/>
              <a:t>, </a:t>
            </a:r>
            <a:r>
              <a:rPr lang="en-US" b="1" dirty="0" err="1"/>
              <a:t>Impacket</a:t>
            </a:r>
            <a:r>
              <a:rPr lang="en-US" b="1" dirty="0"/>
              <a:t>, </a:t>
            </a:r>
            <a:r>
              <a:rPr lang="en-US" b="1" dirty="0" err="1"/>
              <a:t>pwntools</a:t>
            </a:r>
            <a:r>
              <a:rPr lang="en-US" b="1" dirty="0"/>
              <a:t>, Cryptography, python, </a:t>
            </a:r>
            <a:r>
              <a:rPr lang="en-US" b="1" dirty="0" err="1"/>
              <a:t>nmap</a:t>
            </a:r>
            <a:r>
              <a:rPr lang="en-US" b="1" dirty="0"/>
              <a:t>, Faker, Twisted, </a:t>
            </a:r>
            <a:r>
              <a:rPr lang="en-US" b="1" dirty="0" err="1"/>
              <a:t>pylibnet</a:t>
            </a:r>
            <a:r>
              <a:rPr lang="en-US" b="1" dirty="0"/>
              <a:t>, </a:t>
            </a:r>
            <a:r>
              <a:rPr lang="en-US" b="1" dirty="0" err="1"/>
              <a:t>paramiko</a:t>
            </a:r>
            <a:r>
              <a:rPr lang="en-US" b="1" dirty="0"/>
              <a:t> and  </a:t>
            </a:r>
            <a:r>
              <a:rPr lang="en-US" b="1" dirty="0" err="1"/>
              <a:t>RawSocketpy</a:t>
            </a:r>
            <a:r>
              <a:rPr lang="en-US" b="1" dirty="0"/>
              <a:t> </a:t>
            </a:r>
          </a:p>
          <a:p>
            <a:pPr marL="0" indent="0" algn="l">
              <a:buNone/>
            </a:pPr>
            <a:r>
              <a:rPr lang="en-US" b="0" i="0" dirty="0">
                <a:solidFill>
                  <a:srgbClr val="404447"/>
                </a:solidFill>
                <a:effectLst/>
                <a:highlight>
                  <a:srgbClr val="FFFFFF"/>
                </a:highlight>
                <a:latin typeface="Source Sans Pro" panose="020B0503030403020204" pitchFamily="34" charset="0"/>
              </a:rPr>
              <a:t>Are </a:t>
            </a:r>
            <a:r>
              <a:rPr lang="en-US" dirty="0">
                <a:solidFill>
                  <a:srgbClr val="404447"/>
                </a:solidFill>
                <a:highlight>
                  <a:srgbClr val="FFFFFF"/>
                </a:highlight>
                <a:latin typeface="Source Sans Pro" panose="020B0503030403020204" pitchFamily="34" charset="0"/>
              </a:rPr>
              <a:t>P</a:t>
            </a:r>
            <a:r>
              <a:rPr lang="en-US" b="0" i="0" dirty="0">
                <a:solidFill>
                  <a:srgbClr val="404447"/>
                </a:solidFill>
                <a:effectLst/>
                <a:highlight>
                  <a:srgbClr val="FFFFFF"/>
                </a:highlight>
                <a:latin typeface="Source Sans Pro" panose="020B0503030403020204" pitchFamily="34" charset="0"/>
              </a:rPr>
              <a:t>ython libraries that can be utilized for ethical hacking or penetration testing:</a:t>
            </a:r>
            <a:r>
              <a:rPr lang="en-US" dirty="0"/>
              <a:t> </a:t>
            </a:r>
          </a:p>
          <a:p>
            <a:pPr algn="l"/>
            <a:endParaRPr lang="en-US" b="0" i="0" dirty="0">
              <a:solidFill>
                <a:srgbClr val="404447"/>
              </a:solidFill>
              <a:effectLst/>
              <a:highlight>
                <a:srgbClr val="FFFFFF"/>
              </a:highlight>
              <a:latin typeface="Source Sans Pro" panose="020B0503030403020204" pitchFamily="34" charset="0"/>
            </a:endParaRPr>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11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Packages in Python</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algn="l"/>
            <a:r>
              <a:rPr lang="en-US" b="0" i="0" dirty="0">
                <a:solidFill>
                  <a:srgbClr val="181717"/>
                </a:solidFill>
                <a:effectLst/>
                <a:highlight>
                  <a:srgbClr val="FFFFFF"/>
                </a:highlight>
                <a:latin typeface="Verdana" panose="020B0604030504040204" pitchFamily="34" charset="0"/>
              </a:rPr>
              <a:t>We organize a large number of files in different folders and subfolders based on some criteria, so that we can find and manage them easily. In the same way, a package in Python takes the concept of the modular approach to next logical level. As you know, a </a:t>
            </a:r>
            <a:r>
              <a:rPr lang="en-US" b="0" i="0" u="sng" dirty="0">
                <a:solidFill>
                  <a:srgbClr val="007BFF"/>
                </a:solidFill>
                <a:effectLst/>
                <a:highlight>
                  <a:srgbClr val="FFFFFF"/>
                </a:highlight>
                <a:latin typeface="Verdana" panose="020B0604030504040204" pitchFamily="34" charset="0"/>
                <a:hlinkClick r:id="rId2"/>
              </a:rPr>
              <a:t>module</a:t>
            </a:r>
            <a:r>
              <a:rPr lang="en-US" b="0" i="0" dirty="0">
                <a:solidFill>
                  <a:srgbClr val="181717"/>
                </a:solidFill>
                <a:effectLst/>
                <a:highlight>
                  <a:srgbClr val="FFFFFF"/>
                </a:highlight>
                <a:latin typeface="Verdana" panose="020B0604030504040204" pitchFamily="34" charset="0"/>
              </a:rPr>
              <a:t> can contain multiple objects, such as classes, functions, etc. A package can contain one or more relevant modules. Physically, a package is actually a folder containing one or more module files.</a:t>
            </a:r>
          </a:p>
          <a:p>
            <a:pPr marL="0" indent="0" algn="l">
              <a:buNone/>
            </a:pPr>
            <a:endParaRPr lang="en-US" b="0" i="0" dirty="0">
              <a:solidFill>
                <a:srgbClr val="404447"/>
              </a:solidFill>
              <a:effectLst/>
              <a:highlight>
                <a:srgbClr val="FFFFFF"/>
              </a:highlight>
              <a:latin typeface="Source Sans Pro" panose="020B0503030403020204" pitchFamily="34" charset="0"/>
            </a:endParaRPr>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362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Packages in Python</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algn="l"/>
            <a:r>
              <a:rPr lang="en-US" b="0" i="0" dirty="0">
                <a:solidFill>
                  <a:srgbClr val="181717"/>
                </a:solidFill>
                <a:effectLst/>
                <a:highlight>
                  <a:srgbClr val="FFFFFF"/>
                </a:highlight>
                <a:latin typeface="Verdana" panose="020B0604030504040204" pitchFamily="34" charset="0"/>
              </a:rPr>
              <a:t>Let's create a package named </a:t>
            </a:r>
            <a:r>
              <a:rPr lang="en-US" b="0" i="0" dirty="0" err="1">
                <a:solidFill>
                  <a:srgbClr val="181717"/>
                </a:solidFill>
                <a:effectLst/>
                <a:highlight>
                  <a:srgbClr val="FFFFFF"/>
                </a:highlight>
                <a:latin typeface="Verdana" panose="020B0604030504040204" pitchFamily="34" charset="0"/>
              </a:rPr>
              <a:t>mypackage</a:t>
            </a:r>
            <a:r>
              <a:rPr lang="en-US" b="0" i="0" dirty="0">
                <a:solidFill>
                  <a:srgbClr val="181717"/>
                </a:solidFill>
                <a:effectLst/>
                <a:highlight>
                  <a:srgbClr val="FFFFFF"/>
                </a:highlight>
                <a:latin typeface="Verdana" panose="020B0604030504040204" pitchFamily="34" charset="0"/>
              </a:rPr>
              <a:t>, using the following steps</a:t>
            </a:r>
          </a:p>
          <a:p>
            <a:pPr marL="0" lvl="0" indent="0" eaLnBrk="0" fontAlgn="base" hangingPunct="0">
              <a:spcBef>
                <a:spcPct val="0"/>
              </a:spcBef>
              <a:spcAft>
                <a:spcPct val="0"/>
              </a:spcAft>
              <a:buClrTx/>
              <a:buSzTx/>
              <a:buNone/>
            </a:pPr>
            <a:endParaRPr lang="en-US" altLang="en-US" sz="4000" dirty="0">
              <a:latin typeface="Arial" panose="020B0604020202020204" pitchFamily="34" charset="0"/>
            </a:endParaRPr>
          </a:p>
          <a:p>
            <a:pPr marL="0" lvl="0" indent="0" eaLnBrk="0" fontAlgn="base" hangingPunct="0">
              <a:spcBef>
                <a:spcPct val="0"/>
              </a:spcBef>
              <a:spcAft>
                <a:spcPct val="0"/>
              </a:spcAft>
              <a:buClrTx/>
              <a:buSzTx/>
              <a:buNone/>
            </a:pPr>
            <a:r>
              <a:rPr lang="en-US" altLang="en-US" sz="2800" dirty="0">
                <a:solidFill>
                  <a:srgbClr val="181717"/>
                </a:solidFill>
                <a:latin typeface="Verdana" panose="020B0604030504040204" pitchFamily="34" charset="0"/>
              </a:rPr>
              <a:t>Create a new folder named </a:t>
            </a:r>
            <a:r>
              <a:rPr lang="en-US" altLang="en-US" sz="2800" dirty="0">
                <a:solidFill>
                  <a:srgbClr val="00B0F0"/>
                </a:solidFill>
                <a:latin typeface="Consolas" panose="020B0609020204030204" pitchFamily="49" charset="0"/>
              </a:rPr>
              <a:t>D:\MyApp</a:t>
            </a:r>
            <a:r>
              <a:rPr lang="en-US" altLang="en-US" sz="2800" dirty="0">
                <a:solidFill>
                  <a:srgbClr val="181717"/>
                </a:solidFill>
                <a:latin typeface="Verdana" panose="020B0604030504040204" pitchFamily="34" charset="0"/>
              </a:rPr>
              <a:t>.</a:t>
            </a:r>
          </a:p>
          <a:p>
            <a:pPr marL="0" lvl="0" indent="0" eaLnBrk="0" fontAlgn="base" hangingPunct="0">
              <a:spcBef>
                <a:spcPct val="0"/>
              </a:spcBef>
              <a:spcAft>
                <a:spcPct val="0"/>
              </a:spcAft>
              <a:buClrTx/>
              <a:buSzTx/>
              <a:buNone/>
            </a:pPr>
            <a:r>
              <a:rPr lang="en-US" altLang="en-US" sz="2800" dirty="0">
                <a:solidFill>
                  <a:srgbClr val="181717"/>
                </a:solidFill>
                <a:latin typeface="Verdana" panose="020B0604030504040204" pitchFamily="34" charset="0"/>
              </a:rPr>
              <a:t>Inside </a:t>
            </a:r>
            <a:r>
              <a:rPr lang="en-US" altLang="en-US" sz="2800" dirty="0" err="1">
                <a:solidFill>
                  <a:srgbClr val="000000"/>
                </a:solidFill>
                <a:latin typeface="Consolas" panose="020B0609020204030204" pitchFamily="49" charset="0"/>
              </a:rPr>
              <a:t>MyApp</a:t>
            </a:r>
            <a:r>
              <a:rPr lang="en-US" altLang="en-US" sz="2800" dirty="0">
                <a:solidFill>
                  <a:srgbClr val="181717"/>
                </a:solidFill>
                <a:latin typeface="Verdana" panose="020B0604030504040204" pitchFamily="34" charset="0"/>
              </a:rPr>
              <a:t>, create a subfolder with the name </a:t>
            </a:r>
            <a:r>
              <a:rPr lang="en-US" altLang="en-US" sz="2800" dirty="0">
                <a:solidFill>
                  <a:srgbClr val="00B0F0"/>
                </a:solidFill>
                <a:latin typeface="Verdana" panose="020B0604030504040204" pitchFamily="34" charset="0"/>
              </a:rPr>
              <a:t>'</a:t>
            </a:r>
            <a:r>
              <a:rPr lang="en-US" altLang="en-US" sz="2800" dirty="0" err="1">
                <a:solidFill>
                  <a:srgbClr val="00B0F0"/>
                </a:solidFill>
                <a:latin typeface="Verdana" panose="020B0604030504040204" pitchFamily="34" charset="0"/>
              </a:rPr>
              <a:t>mypackage</a:t>
            </a:r>
            <a:r>
              <a:rPr lang="en-US" altLang="en-US" sz="2800" dirty="0">
                <a:solidFill>
                  <a:srgbClr val="00B0F0"/>
                </a:solidFill>
                <a:latin typeface="Verdana" panose="020B0604030504040204" pitchFamily="34" charset="0"/>
              </a:rPr>
              <a:t>'.</a:t>
            </a:r>
          </a:p>
          <a:p>
            <a:pPr marL="0" lvl="0" indent="0" eaLnBrk="0" fontAlgn="base" hangingPunct="0">
              <a:spcBef>
                <a:spcPct val="0"/>
              </a:spcBef>
              <a:spcAft>
                <a:spcPct val="0"/>
              </a:spcAft>
              <a:buClrTx/>
              <a:buSzTx/>
              <a:buNone/>
            </a:pPr>
            <a:r>
              <a:rPr lang="en-US" altLang="en-US" sz="2800" dirty="0">
                <a:solidFill>
                  <a:srgbClr val="181717"/>
                </a:solidFill>
                <a:latin typeface="Verdana" panose="020B0604030504040204" pitchFamily="34" charset="0"/>
              </a:rPr>
              <a:t>Create an empty </a:t>
            </a:r>
            <a:r>
              <a:rPr lang="en-US" altLang="en-US" sz="2800" dirty="0">
                <a:solidFill>
                  <a:srgbClr val="00B0F0"/>
                </a:solidFill>
                <a:latin typeface="Consolas" panose="020B0609020204030204" pitchFamily="49" charset="0"/>
              </a:rPr>
              <a:t>__init__.py</a:t>
            </a:r>
            <a:r>
              <a:rPr lang="en-US" altLang="en-US" sz="2800" dirty="0">
                <a:solidFill>
                  <a:srgbClr val="00B0F0"/>
                </a:solidFill>
                <a:latin typeface="Verdana" panose="020B0604030504040204" pitchFamily="34" charset="0"/>
              </a:rPr>
              <a:t> </a:t>
            </a:r>
            <a:r>
              <a:rPr lang="en-US" altLang="en-US" sz="2800" dirty="0">
                <a:solidFill>
                  <a:srgbClr val="181717"/>
                </a:solidFill>
                <a:latin typeface="Verdana" panose="020B0604030504040204" pitchFamily="34" charset="0"/>
              </a:rPr>
              <a:t>file in the </a:t>
            </a:r>
            <a:r>
              <a:rPr lang="en-US" altLang="en-US" sz="2800" dirty="0" err="1">
                <a:solidFill>
                  <a:srgbClr val="181717"/>
                </a:solidFill>
                <a:latin typeface="Verdana" panose="020B0604030504040204" pitchFamily="34" charset="0"/>
              </a:rPr>
              <a:t>mypackage</a:t>
            </a:r>
            <a:r>
              <a:rPr lang="en-US" altLang="en-US" sz="2800" dirty="0">
                <a:solidFill>
                  <a:srgbClr val="181717"/>
                </a:solidFill>
                <a:latin typeface="Verdana" panose="020B0604030504040204" pitchFamily="34" charset="0"/>
              </a:rPr>
              <a:t> folder.</a:t>
            </a:r>
          </a:p>
          <a:p>
            <a:pPr marL="0" lvl="0" indent="0" eaLnBrk="0" fontAlgn="base" hangingPunct="0">
              <a:spcBef>
                <a:spcPct val="0"/>
              </a:spcBef>
              <a:spcAft>
                <a:spcPct val="0"/>
              </a:spcAft>
              <a:buClrTx/>
              <a:buSzTx/>
              <a:buNone/>
            </a:pPr>
            <a:endParaRPr lang="en-US" sz="2000" b="0" i="0" dirty="0">
              <a:solidFill>
                <a:srgbClr val="181717"/>
              </a:solidFill>
              <a:effectLst/>
              <a:highlight>
                <a:srgbClr val="FFFFFF"/>
              </a:highlight>
              <a:latin typeface="Verdana" panose="020B0604030504040204" pitchFamily="34" charset="0"/>
            </a:endParaRPr>
          </a:p>
          <a:p>
            <a:pPr marL="0" lvl="0" indent="0" eaLnBrk="0" fontAlgn="base" hangingPunct="0">
              <a:spcBef>
                <a:spcPct val="0"/>
              </a:spcBef>
              <a:spcAft>
                <a:spcPct val="0"/>
              </a:spcAft>
              <a:buClrTx/>
              <a:buSzTx/>
              <a:buNone/>
            </a:pPr>
            <a:r>
              <a:rPr lang="en-US" sz="2800" b="0" i="0" dirty="0">
                <a:solidFill>
                  <a:srgbClr val="181717"/>
                </a:solidFill>
                <a:effectLst/>
                <a:highlight>
                  <a:srgbClr val="FFFFFF"/>
                </a:highlight>
                <a:latin typeface="Verdana" panose="020B0604030504040204" pitchFamily="34" charset="0"/>
              </a:rPr>
              <a:t>create modules </a:t>
            </a:r>
            <a:r>
              <a:rPr lang="en-US" sz="2800" b="0" i="0" dirty="0">
                <a:solidFill>
                  <a:srgbClr val="00B0F0"/>
                </a:solidFill>
                <a:effectLst/>
                <a:highlight>
                  <a:srgbClr val="FFFFFF"/>
                </a:highlight>
                <a:latin typeface="Verdana" panose="020B0604030504040204" pitchFamily="34" charset="0"/>
              </a:rPr>
              <a:t>greet.py </a:t>
            </a:r>
            <a:r>
              <a:rPr lang="en-US" sz="2800" b="0" i="0" dirty="0">
                <a:solidFill>
                  <a:srgbClr val="181717"/>
                </a:solidFill>
                <a:effectLst/>
                <a:highlight>
                  <a:srgbClr val="FFFFFF"/>
                </a:highlight>
                <a:latin typeface="Verdana" panose="020B0604030504040204" pitchFamily="34" charset="0"/>
              </a:rPr>
              <a:t>and </a:t>
            </a:r>
            <a:r>
              <a:rPr lang="en-US" sz="2800" b="0" i="0" dirty="0">
                <a:solidFill>
                  <a:srgbClr val="00B0F0"/>
                </a:solidFill>
                <a:effectLst/>
                <a:highlight>
                  <a:srgbClr val="FFFFFF"/>
                </a:highlight>
                <a:latin typeface="Verdana" panose="020B0604030504040204" pitchFamily="34" charset="0"/>
              </a:rPr>
              <a:t>functions.py </a:t>
            </a:r>
            <a:r>
              <a:rPr lang="en-US" sz="2800" b="0" i="0" dirty="0">
                <a:solidFill>
                  <a:srgbClr val="181717"/>
                </a:solidFill>
                <a:effectLst/>
                <a:highlight>
                  <a:srgbClr val="FFFFFF"/>
                </a:highlight>
                <a:latin typeface="Verdana" panose="020B0604030504040204" pitchFamily="34" charset="0"/>
              </a:rPr>
              <a:t>with the following code:</a:t>
            </a:r>
            <a:endParaRPr lang="en-US" altLang="en-US" sz="2800" dirty="0">
              <a:solidFill>
                <a:srgbClr val="181717"/>
              </a:solidFill>
              <a:latin typeface="Verdana" panose="020B0604030504040204" pitchFamily="34" charset="0"/>
            </a:endParaRPr>
          </a:p>
          <a:p>
            <a:pPr algn="l"/>
            <a:endParaRPr lang="en-US" sz="2800" b="0" i="0" dirty="0">
              <a:solidFill>
                <a:srgbClr val="404447"/>
              </a:solidFill>
              <a:effectLst/>
              <a:highlight>
                <a:srgbClr val="FFFFFF"/>
              </a:highlight>
              <a:latin typeface="Source Sans Pro" panose="020B0503030403020204" pitchFamily="34" charset="0"/>
            </a:endParaRPr>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9EEE4F7-3B2C-B540-FDAF-53056DD2D844}"/>
              </a:ext>
            </a:extLst>
          </p:cNvPr>
          <p:cNvSpPr>
            <a:spLocks noChangeArrowheads="1"/>
          </p:cNvSpPr>
          <p:nvPr/>
        </p:nvSpPr>
        <p:spPr bwMode="auto">
          <a:xfrm>
            <a:off x="0" y="-161582"/>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3565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Packages in Python</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lnSpcReduction="10000"/>
          </a:bodyPr>
          <a:lstStyle/>
          <a:p>
            <a:pPr marL="0" indent="0">
              <a:buNone/>
            </a:pPr>
            <a:r>
              <a:rPr lang="en-US" altLang="en-US" sz="2800" i="1" dirty="0">
                <a:solidFill>
                  <a:srgbClr val="8C8C8C"/>
                </a:solidFill>
                <a:latin typeface="JetBrains Mono" panose="02000009000000000000" pitchFamily="49" charset="0"/>
                <a:cs typeface="JetBrains Mono" panose="02000009000000000000" pitchFamily="49" charset="0"/>
              </a:rPr>
              <a:t>#greet.py Copy</a:t>
            </a:r>
            <a:br>
              <a:rPr lang="en-US" altLang="en-US" sz="2800" i="1" dirty="0">
                <a:solidFill>
                  <a:srgbClr val="8C8C8C"/>
                </a:solidFill>
                <a:latin typeface="JetBrains Mono" panose="02000009000000000000" pitchFamily="49" charset="0"/>
                <a:cs typeface="JetBrains Mono" panose="02000009000000000000" pitchFamily="49" charset="0"/>
              </a:rPr>
            </a:br>
            <a:r>
              <a:rPr lang="en-US" altLang="en-US" sz="2800" dirty="0">
                <a:solidFill>
                  <a:srgbClr val="0033B3"/>
                </a:solidFill>
                <a:latin typeface="JetBrains Mono" panose="02000009000000000000" pitchFamily="49" charset="0"/>
                <a:cs typeface="JetBrains Mono" panose="02000009000000000000" pitchFamily="49" charset="0"/>
              </a:rPr>
              <a:t>def </a:t>
            </a:r>
            <a:r>
              <a:rPr lang="en-US" altLang="en-US" sz="2800" dirty="0" err="1">
                <a:solidFill>
                  <a:srgbClr val="00627A"/>
                </a:solidFill>
                <a:latin typeface="JetBrains Mono" panose="02000009000000000000" pitchFamily="49" charset="0"/>
                <a:cs typeface="JetBrains Mono" panose="02000009000000000000" pitchFamily="49" charset="0"/>
              </a:rPr>
              <a:t>SayHello</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00000"/>
                </a:solidFill>
                <a:latin typeface="JetBrains Mono" panose="02000009000000000000" pitchFamily="49" charset="0"/>
                <a:cs typeface="JetBrains Mono" panose="02000009000000000000" pitchFamily="49" charset="0"/>
              </a:rPr>
              <a:t>name</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0080"/>
                </a:solidFill>
                <a:latin typeface="JetBrains Mono" panose="02000009000000000000" pitchFamily="49" charset="0"/>
                <a:cs typeface="JetBrains Mono" panose="02000009000000000000" pitchFamily="49" charset="0"/>
              </a:rPr>
              <a:t>print</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"Hello "</a:t>
            </a: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0000"/>
                </a:solidFill>
                <a:latin typeface="JetBrains Mono" panose="02000009000000000000" pitchFamily="49" charset="0"/>
                <a:cs typeface="JetBrains Mono" panose="02000009000000000000" pitchFamily="49" charset="0"/>
              </a:rPr>
              <a:t>name</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i="1" dirty="0">
                <a:solidFill>
                  <a:srgbClr val="8C8C8C"/>
                </a:solidFill>
                <a:latin typeface="JetBrains Mono" panose="02000009000000000000" pitchFamily="49" charset="0"/>
                <a:cs typeface="JetBrains Mono" panose="02000009000000000000" pitchFamily="49" charset="0"/>
              </a:rPr>
              <a:t>#functions.py </a:t>
            </a:r>
            <a:br>
              <a:rPr lang="en-US" altLang="en-US" sz="2800" i="1" dirty="0">
                <a:solidFill>
                  <a:srgbClr val="8C8C8C"/>
                </a:solidFill>
                <a:latin typeface="JetBrains Mono" panose="02000009000000000000" pitchFamily="49" charset="0"/>
                <a:cs typeface="JetBrains Mono" panose="02000009000000000000" pitchFamily="49" charset="0"/>
              </a:rPr>
            </a:br>
            <a:r>
              <a:rPr lang="en-US" altLang="en-US" sz="2800" dirty="0">
                <a:solidFill>
                  <a:srgbClr val="0033B3"/>
                </a:solidFill>
                <a:latin typeface="JetBrains Mono" panose="02000009000000000000" pitchFamily="49" charset="0"/>
                <a:cs typeface="JetBrains Mono" panose="02000009000000000000" pitchFamily="49" charset="0"/>
              </a:rPr>
              <a:t>def </a:t>
            </a:r>
            <a:r>
              <a:rPr lang="en-US" altLang="en-US" sz="2800" dirty="0">
                <a:solidFill>
                  <a:srgbClr val="00627A"/>
                </a:solidFill>
                <a:latin typeface="JetBrains Mono" panose="02000009000000000000" pitchFamily="49" charset="0"/>
                <a:cs typeface="JetBrains Mono" panose="02000009000000000000" pitchFamily="49" charset="0"/>
              </a:rPr>
              <a:t>sum</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x</a:t>
            </a:r>
            <a:r>
              <a:rPr lang="en-US" altLang="en-US" sz="2800" dirty="0" err="1">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y</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33B3"/>
                </a:solidFill>
                <a:latin typeface="JetBrains Mono" panose="02000009000000000000" pitchFamily="49" charset="0"/>
                <a:cs typeface="JetBrains Mono" panose="02000009000000000000" pitchFamily="49" charset="0"/>
              </a:rPr>
              <a:t>return </a:t>
            </a:r>
            <a:r>
              <a:rPr lang="en-US" altLang="en-US" sz="2800" dirty="0" err="1">
                <a:solidFill>
                  <a:srgbClr val="000000"/>
                </a:solidFill>
                <a:latin typeface="JetBrains Mono" panose="02000009000000000000" pitchFamily="49" charset="0"/>
                <a:cs typeface="JetBrains Mono" panose="02000009000000000000" pitchFamily="49" charset="0"/>
              </a:rPr>
              <a:t>x</a:t>
            </a:r>
            <a:r>
              <a:rPr lang="en-US" altLang="en-US" sz="2800" dirty="0" err="1">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y</a:t>
            </a:r>
            <a:br>
              <a:rPr lang="en-US" altLang="en-US" sz="2800" dirty="0">
                <a:solidFill>
                  <a:srgbClr val="000000"/>
                </a:solidFill>
                <a:latin typeface="JetBrains Mono" panose="02000009000000000000" pitchFamily="49" charset="0"/>
                <a:cs typeface="JetBrains Mono" panose="02000009000000000000" pitchFamily="49" charset="0"/>
              </a:rPr>
            </a:br>
            <a:br>
              <a:rPr lang="en-US" altLang="en-US" sz="2800" dirty="0">
                <a:solidFill>
                  <a:srgbClr val="000000"/>
                </a:solidFill>
                <a:latin typeface="JetBrains Mono" panose="02000009000000000000" pitchFamily="49" charset="0"/>
                <a:cs typeface="JetBrains Mono" panose="02000009000000000000" pitchFamily="49" charset="0"/>
              </a:rPr>
            </a:br>
            <a:r>
              <a:rPr lang="en-US" altLang="en-US" sz="2800" dirty="0">
                <a:solidFill>
                  <a:srgbClr val="0033B3"/>
                </a:solidFill>
                <a:latin typeface="JetBrains Mono" panose="02000009000000000000" pitchFamily="49" charset="0"/>
                <a:cs typeface="JetBrains Mono" panose="02000009000000000000" pitchFamily="49" charset="0"/>
              </a:rPr>
              <a:t>def </a:t>
            </a:r>
            <a:r>
              <a:rPr lang="en-US" altLang="en-US" sz="2800" dirty="0">
                <a:solidFill>
                  <a:srgbClr val="00627A"/>
                </a:solidFill>
                <a:latin typeface="JetBrains Mono" panose="02000009000000000000" pitchFamily="49" charset="0"/>
                <a:cs typeface="JetBrains Mono" panose="02000009000000000000" pitchFamily="49" charset="0"/>
              </a:rPr>
              <a:t>average</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x</a:t>
            </a:r>
            <a:r>
              <a:rPr lang="en-US" altLang="en-US" sz="2800" dirty="0" err="1">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y</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33B3"/>
                </a:solidFill>
                <a:latin typeface="JetBrains Mono" panose="02000009000000000000" pitchFamily="49" charset="0"/>
                <a:cs typeface="JetBrains Mono" panose="02000009000000000000" pitchFamily="49" charset="0"/>
              </a:rPr>
              <a:t>return </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x</a:t>
            </a:r>
            <a:r>
              <a:rPr lang="en-US" altLang="en-US" sz="2800" dirty="0" err="1">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y</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1750EB"/>
                </a:solidFill>
                <a:latin typeface="JetBrains Mono" panose="02000009000000000000" pitchFamily="49" charset="0"/>
                <a:cs typeface="JetBrains Mono" panose="02000009000000000000" pitchFamily="49" charset="0"/>
              </a:rPr>
              <a:t>2</a:t>
            </a:r>
            <a:br>
              <a:rPr lang="en-US" altLang="en-US" sz="2800" dirty="0">
                <a:solidFill>
                  <a:srgbClr val="1750EB"/>
                </a:solidFill>
                <a:latin typeface="JetBrains Mono" panose="02000009000000000000" pitchFamily="49" charset="0"/>
                <a:cs typeface="JetBrains Mono" panose="02000009000000000000" pitchFamily="49" charset="0"/>
              </a:rPr>
            </a:br>
            <a:br>
              <a:rPr lang="en-US" altLang="en-US" sz="2800" dirty="0">
                <a:solidFill>
                  <a:srgbClr val="1750EB"/>
                </a:solidFill>
                <a:latin typeface="JetBrains Mono" panose="02000009000000000000" pitchFamily="49" charset="0"/>
                <a:cs typeface="JetBrains Mono" panose="02000009000000000000" pitchFamily="49" charset="0"/>
              </a:rPr>
            </a:br>
            <a:r>
              <a:rPr lang="en-US" altLang="en-US" sz="2800" dirty="0">
                <a:solidFill>
                  <a:srgbClr val="0033B3"/>
                </a:solidFill>
                <a:latin typeface="JetBrains Mono" panose="02000009000000000000" pitchFamily="49" charset="0"/>
                <a:cs typeface="JetBrains Mono" panose="02000009000000000000" pitchFamily="49" charset="0"/>
              </a:rPr>
              <a:t>def </a:t>
            </a:r>
            <a:r>
              <a:rPr lang="en-US" altLang="en-US" sz="2800" dirty="0">
                <a:solidFill>
                  <a:srgbClr val="00627A"/>
                </a:solidFill>
                <a:latin typeface="JetBrains Mono" panose="02000009000000000000" pitchFamily="49" charset="0"/>
                <a:cs typeface="JetBrains Mono" panose="02000009000000000000" pitchFamily="49" charset="0"/>
              </a:rPr>
              <a:t>power</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x</a:t>
            </a:r>
            <a:r>
              <a:rPr lang="en-US" altLang="en-US" sz="2800" dirty="0" err="1">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00000"/>
                </a:solidFill>
                <a:latin typeface="JetBrains Mono" panose="02000009000000000000" pitchFamily="49" charset="0"/>
                <a:cs typeface="JetBrains Mono" panose="02000009000000000000" pitchFamily="49" charset="0"/>
              </a:rPr>
              <a:t>y</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33B3"/>
                </a:solidFill>
                <a:latin typeface="JetBrains Mono" panose="02000009000000000000" pitchFamily="49" charset="0"/>
                <a:cs typeface="JetBrains Mono" panose="02000009000000000000" pitchFamily="49" charset="0"/>
              </a:rPr>
              <a:t>return </a:t>
            </a:r>
            <a:r>
              <a:rPr lang="en-US" altLang="en-US" sz="2800" dirty="0">
                <a:solidFill>
                  <a:srgbClr val="000000"/>
                </a:solidFill>
                <a:latin typeface="JetBrains Mono" panose="02000009000000000000" pitchFamily="49" charset="0"/>
                <a:cs typeface="JetBrains Mono" panose="02000009000000000000" pitchFamily="49" charset="0"/>
              </a:rPr>
              <a:t>x</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00000"/>
                </a:solidFill>
                <a:latin typeface="JetBrains Mono" panose="02000009000000000000" pitchFamily="49" charset="0"/>
                <a:cs typeface="JetBrains Mono" panose="02000009000000000000" pitchFamily="49" charset="0"/>
              </a:rPr>
              <a:t>y</a:t>
            </a:r>
            <a:endParaRPr lang="en-US" altLang="en-US" sz="5400" dirty="0">
              <a:latin typeface="Arial" panose="020B0604020202020204" pitchFamily="34" charset="0"/>
            </a:endParaRPr>
          </a:p>
          <a:p>
            <a:pPr marL="0" indent="0" algn="l">
              <a:buNone/>
            </a:pPr>
            <a:endParaRPr lang="en-US" sz="2800" b="0" i="0" dirty="0">
              <a:solidFill>
                <a:srgbClr val="404447"/>
              </a:solidFill>
              <a:effectLst/>
              <a:highlight>
                <a:srgbClr val="FFFFFF"/>
              </a:highlight>
              <a:latin typeface="Source Sans Pro" panose="020B0503030403020204" pitchFamily="34" charset="0"/>
            </a:endParaRPr>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9EEE4F7-3B2C-B540-FDAF-53056DD2D844}"/>
              </a:ext>
            </a:extLst>
          </p:cNvPr>
          <p:cNvSpPr>
            <a:spLocks noChangeArrowheads="1"/>
          </p:cNvSpPr>
          <p:nvPr/>
        </p:nvSpPr>
        <p:spPr bwMode="auto">
          <a:xfrm>
            <a:off x="0" y="-161582"/>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D64BE3B4-691D-857B-C02B-798FDC21A7B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466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Packages in Python</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sz="2000" b="0" i="0" dirty="0">
                <a:solidFill>
                  <a:srgbClr val="181717"/>
                </a:solidFill>
                <a:effectLst/>
                <a:highlight>
                  <a:srgbClr val="FFFFFF"/>
                </a:highlight>
                <a:latin typeface="Verdana" panose="020B0604030504040204" pitchFamily="34" charset="0"/>
              </a:rPr>
              <a:t>We have created our package called </a:t>
            </a:r>
            <a:r>
              <a:rPr lang="en-US" sz="2000" b="0" i="0" dirty="0" err="1">
                <a:solidFill>
                  <a:srgbClr val="181717"/>
                </a:solidFill>
                <a:effectLst/>
                <a:highlight>
                  <a:srgbClr val="FFFFFF"/>
                </a:highlight>
                <a:latin typeface="Verdana" panose="020B0604030504040204" pitchFamily="34" charset="0"/>
              </a:rPr>
              <a:t>mypackage</a:t>
            </a:r>
            <a:r>
              <a:rPr lang="en-US" sz="2000" b="0" i="0" dirty="0">
                <a:solidFill>
                  <a:srgbClr val="181717"/>
                </a:solidFill>
                <a:effectLst/>
                <a:highlight>
                  <a:srgbClr val="FFFFFF"/>
                </a:highlight>
                <a:latin typeface="Verdana" panose="020B0604030504040204" pitchFamily="34" charset="0"/>
              </a:rPr>
              <a:t>. The following is a folder structure:</a:t>
            </a:r>
          </a:p>
          <a:p>
            <a:pPr marL="0" indent="0">
              <a:buNone/>
            </a:pPr>
            <a:endParaRPr lang="en-US" sz="2800" b="0" i="0" dirty="0">
              <a:solidFill>
                <a:srgbClr val="404447"/>
              </a:solidFill>
              <a:effectLst/>
              <a:highlight>
                <a:srgbClr val="FFFFFF"/>
              </a:highlight>
              <a:latin typeface="Source Sans Pro" panose="020B0503030403020204" pitchFamily="34" charset="0"/>
            </a:endParaRPr>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9EEE4F7-3B2C-B540-FDAF-53056DD2D844}"/>
              </a:ext>
            </a:extLst>
          </p:cNvPr>
          <p:cNvSpPr>
            <a:spLocks noChangeArrowheads="1"/>
          </p:cNvSpPr>
          <p:nvPr/>
        </p:nvSpPr>
        <p:spPr bwMode="auto">
          <a:xfrm>
            <a:off x="0" y="-161582"/>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D64BE3B4-691D-857B-C02B-798FDC21A7B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CB3F11D8-7DFF-95FA-F5E6-7CFF69ACDADD}"/>
              </a:ext>
            </a:extLst>
          </p:cNvPr>
          <p:cNvPicPr>
            <a:picLocks noChangeAspect="1"/>
          </p:cNvPicPr>
          <p:nvPr/>
        </p:nvPicPr>
        <p:blipFill>
          <a:blip r:embed="rId2"/>
          <a:stretch>
            <a:fillRect/>
          </a:stretch>
        </p:blipFill>
        <p:spPr>
          <a:xfrm>
            <a:off x="399884" y="2363274"/>
            <a:ext cx="6988146" cy="3132091"/>
          </a:xfrm>
          <a:prstGeom prst="rect">
            <a:avLst/>
          </a:prstGeom>
        </p:spPr>
      </p:pic>
    </p:spTree>
    <p:extLst>
      <p:ext uri="{BB962C8B-B14F-4D97-AF65-F5344CB8AC3E}">
        <p14:creationId xmlns:p14="http://schemas.microsoft.com/office/powerpoint/2010/main" val="314278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Packages in Python</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sz="2000" b="0" i="0" dirty="0">
                <a:solidFill>
                  <a:srgbClr val="181717"/>
                </a:solidFill>
                <a:effectLst/>
                <a:highlight>
                  <a:srgbClr val="FFFFFF"/>
                </a:highlight>
                <a:latin typeface="Verdana" panose="020B0604030504040204" pitchFamily="34" charset="0"/>
              </a:rPr>
              <a:t>We have created our package called </a:t>
            </a:r>
            <a:r>
              <a:rPr lang="en-US" sz="2000" b="0" i="0" dirty="0" err="1">
                <a:solidFill>
                  <a:srgbClr val="181717"/>
                </a:solidFill>
                <a:effectLst/>
                <a:highlight>
                  <a:srgbClr val="FFFFFF"/>
                </a:highlight>
                <a:latin typeface="Verdana" panose="020B0604030504040204" pitchFamily="34" charset="0"/>
              </a:rPr>
              <a:t>mypackage</a:t>
            </a:r>
            <a:r>
              <a:rPr lang="en-US" sz="2000" b="0" i="0" dirty="0">
                <a:solidFill>
                  <a:srgbClr val="181717"/>
                </a:solidFill>
                <a:effectLst/>
                <a:highlight>
                  <a:srgbClr val="FFFFFF"/>
                </a:highlight>
                <a:latin typeface="Verdana" panose="020B0604030504040204" pitchFamily="34" charset="0"/>
              </a:rPr>
              <a:t>. The following is a folder structure:</a:t>
            </a:r>
          </a:p>
          <a:p>
            <a:pPr marL="0" lvl="0" indent="0" algn="just" eaLnBrk="0" fontAlgn="base" hangingPunct="0">
              <a:spcBef>
                <a:spcPct val="0"/>
              </a:spcBef>
              <a:spcAft>
                <a:spcPct val="0"/>
              </a:spcAft>
              <a:buClrTx/>
              <a:buSzTx/>
              <a:buNone/>
            </a:pPr>
            <a:r>
              <a:rPr lang="en-US" altLang="en-US" sz="2400" dirty="0">
                <a:solidFill>
                  <a:srgbClr val="181717"/>
                </a:solidFill>
                <a:latin typeface="Segoe UI" panose="020B0502040204020203" pitchFamily="34" charset="0"/>
                <a:cs typeface="Segoe UI" panose="020B0502040204020203" pitchFamily="34" charset="0"/>
              </a:rPr>
              <a:t>__init__.py</a:t>
            </a:r>
          </a:p>
          <a:p>
            <a:pPr marL="0" lvl="0" indent="0" algn="just" eaLnBrk="0" fontAlgn="base" hangingPunct="0">
              <a:spcBef>
                <a:spcPct val="0"/>
              </a:spcBef>
              <a:spcAft>
                <a:spcPct val="0"/>
              </a:spcAft>
              <a:buClrTx/>
              <a:buSzTx/>
              <a:buNone/>
            </a:pPr>
            <a:r>
              <a:rPr lang="en-US" altLang="en-US" sz="2400" dirty="0">
                <a:solidFill>
                  <a:srgbClr val="181717"/>
                </a:solidFill>
                <a:latin typeface="Verdana" panose="020B0604030504040204" pitchFamily="34" charset="0"/>
              </a:rPr>
              <a:t>The package folder contains a special file called </a:t>
            </a:r>
            <a:r>
              <a:rPr lang="en-US" altLang="en-US" sz="2400" dirty="0">
                <a:solidFill>
                  <a:srgbClr val="000000"/>
                </a:solidFill>
                <a:latin typeface="Consolas" panose="020B0609020204030204" pitchFamily="49" charset="0"/>
              </a:rPr>
              <a:t>__init__.py</a:t>
            </a:r>
            <a:r>
              <a:rPr lang="en-US" altLang="en-US" sz="2400" dirty="0">
                <a:solidFill>
                  <a:srgbClr val="181717"/>
                </a:solidFill>
                <a:latin typeface="Verdana" panose="020B0604030504040204" pitchFamily="34" charset="0"/>
              </a:rPr>
              <a:t>, which stores the package's content. It serves two purposes:</a:t>
            </a:r>
            <a:endParaRPr lang="en-US" altLang="en-US" sz="2400" dirty="0"/>
          </a:p>
          <a:p>
            <a:pPr marL="0" lvl="0" indent="0" algn="just" eaLnBrk="0" fontAlgn="base" hangingPunct="0">
              <a:spcBef>
                <a:spcPct val="0"/>
              </a:spcBef>
              <a:spcAft>
                <a:spcPct val="0"/>
              </a:spcAft>
              <a:buClrTx/>
              <a:buSzTx/>
              <a:buFontTx/>
              <a:buAutoNum type="arabicPeriod"/>
            </a:pPr>
            <a:r>
              <a:rPr lang="en-US" altLang="en-US" sz="2400" dirty="0">
                <a:solidFill>
                  <a:srgbClr val="181717"/>
                </a:solidFill>
                <a:latin typeface="Verdana" panose="020B0604030504040204" pitchFamily="34" charset="0"/>
              </a:rPr>
              <a:t>The Python interpreter recognizes a folder as the package if it contains </a:t>
            </a:r>
            <a:r>
              <a:rPr lang="en-US" altLang="en-US" sz="2400" dirty="0">
                <a:solidFill>
                  <a:srgbClr val="000000"/>
                </a:solidFill>
                <a:latin typeface="Consolas" panose="020B0609020204030204" pitchFamily="49" charset="0"/>
              </a:rPr>
              <a:t>__init__.py</a:t>
            </a:r>
            <a:r>
              <a:rPr lang="en-US" altLang="en-US" sz="2400" dirty="0">
                <a:solidFill>
                  <a:srgbClr val="181717"/>
                </a:solidFill>
                <a:latin typeface="Verdana" panose="020B0604030504040204" pitchFamily="34" charset="0"/>
              </a:rPr>
              <a:t> file.</a:t>
            </a:r>
          </a:p>
          <a:p>
            <a:pPr marL="0" lvl="0" indent="0" algn="just" eaLnBrk="0" fontAlgn="base" hangingPunct="0">
              <a:spcBef>
                <a:spcPct val="0"/>
              </a:spcBef>
              <a:spcAft>
                <a:spcPct val="0"/>
              </a:spcAft>
              <a:buClrTx/>
              <a:buSzTx/>
              <a:buFontTx/>
              <a:buAutoNum type="arabicPeriod" startAt="2"/>
            </a:pPr>
            <a:r>
              <a:rPr lang="en-US" altLang="en-US" sz="2400" dirty="0">
                <a:solidFill>
                  <a:srgbClr val="000000"/>
                </a:solidFill>
                <a:latin typeface="Consolas" panose="020B0609020204030204" pitchFamily="49" charset="0"/>
              </a:rPr>
              <a:t>__init__.py</a:t>
            </a:r>
            <a:r>
              <a:rPr lang="en-US" altLang="en-US" sz="2400" dirty="0">
                <a:solidFill>
                  <a:srgbClr val="181717"/>
                </a:solidFill>
                <a:latin typeface="Verdana" panose="020B0604030504040204" pitchFamily="34" charset="0"/>
              </a:rPr>
              <a:t> exposes specified resources from its modules to be imported.</a:t>
            </a:r>
          </a:p>
          <a:p>
            <a:pPr marL="0" lvl="0" indent="0" algn="just" eaLnBrk="0" fontAlgn="base" hangingPunct="0">
              <a:spcBef>
                <a:spcPct val="0"/>
              </a:spcBef>
              <a:spcAft>
                <a:spcPct val="0"/>
              </a:spcAft>
              <a:buClrTx/>
              <a:buSzTx/>
              <a:buNone/>
            </a:pPr>
            <a:r>
              <a:rPr lang="en-US" altLang="en-US" sz="2400" dirty="0">
                <a:solidFill>
                  <a:srgbClr val="181717"/>
                </a:solidFill>
                <a:latin typeface="Verdana" panose="020B0604030504040204" pitchFamily="34" charset="0"/>
              </a:rPr>
              <a:t>An empty </a:t>
            </a:r>
            <a:r>
              <a:rPr lang="en-US" altLang="en-US" sz="2400" dirty="0">
                <a:solidFill>
                  <a:srgbClr val="000000"/>
                </a:solidFill>
                <a:latin typeface="Consolas" panose="020B0609020204030204" pitchFamily="49" charset="0"/>
              </a:rPr>
              <a:t>__init__.py</a:t>
            </a:r>
            <a:r>
              <a:rPr lang="en-US" altLang="en-US" sz="2400" dirty="0">
                <a:solidFill>
                  <a:srgbClr val="181717"/>
                </a:solidFill>
                <a:latin typeface="Verdana" panose="020B0604030504040204" pitchFamily="34" charset="0"/>
              </a:rPr>
              <a:t> file makes all functions from the above modules available when this package is imported.</a:t>
            </a:r>
            <a:endParaRPr lang="en-US" altLang="en-US" sz="2400" dirty="0">
              <a:latin typeface="Arial" panose="020B0604020202020204" pitchFamily="34" charset="0"/>
            </a:endParaRPr>
          </a:p>
          <a:p>
            <a:pPr marL="0" indent="0">
              <a:buNone/>
            </a:pPr>
            <a:endParaRPr lang="en-US" sz="2800" b="0" i="0" dirty="0">
              <a:solidFill>
                <a:srgbClr val="404447"/>
              </a:solidFill>
              <a:effectLst/>
              <a:highlight>
                <a:srgbClr val="FFFFFF"/>
              </a:highlight>
              <a:latin typeface="Source Sans Pro" panose="020B0503030403020204" pitchFamily="34" charset="0"/>
            </a:endParaRPr>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9EEE4F7-3B2C-B540-FDAF-53056DD2D844}"/>
              </a:ext>
            </a:extLst>
          </p:cNvPr>
          <p:cNvSpPr>
            <a:spLocks noChangeArrowheads="1"/>
          </p:cNvSpPr>
          <p:nvPr/>
        </p:nvSpPr>
        <p:spPr bwMode="auto">
          <a:xfrm>
            <a:off x="0" y="-161582"/>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D64BE3B4-691D-857B-C02B-798FDC21A7B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EE512E73-337B-0DB5-AE6D-E1B359F65C0B}"/>
              </a:ext>
            </a:extLst>
          </p:cNvPr>
          <p:cNvSpPr>
            <a:spLocks noChangeArrowheads="1"/>
          </p:cNvSpPr>
          <p:nvPr/>
        </p:nvSpPr>
        <p:spPr bwMode="auto">
          <a:xfrm>
            <a:off x="4479634" y="67017"/>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491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r>
              <a:rPr lang="en-US" sz="3200" kern="100" dirty="0">
                <a:latin typeface="Arial" panose="020B0604020202020204" pitchFamily="34" charset="0"/>
                <a:ea typeface="Calibri" panose="020F0502020204030204" pitchFamily="34" charset="0"/>
                <a:cs typeface="Times New Roman" panose="02020603050405020304" pitchFamily="18" charset="0"/>
              </a:rPr>
              <a:t>Install a Package Globally</a:t>
            </a:r>
            <a:br>
              <a:rPr lang="en-US" sz="800" b="0" i="0" dirty="0">
                <a:solidFill>
                  <a:srgbClr val="181717"/>
                </a:solidFill>
                <a:effectLst/>
                <a:highlight>
                  <a:srgbClr val="FFFFFF"/>
                </a:highlight>
                <a:latin typeface="Segoe UI" panose="020B0502040204020203" pitchFamily="34" charset="0"/>
              </a:rPr>
            </a:b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143000"/>
            <a:ext cx="8763000" cy="5611906"/>
          </a:xfrm>
        </p:spPr>
        <p:txBody>
          <a:bodyPr>
            <a:normAutofit fontScale="92500" lnSpcReduction="10000"/>
          </a:bodyPr>
          <a:lstStyle/>
          <a:p>
            <a:pPr marL="0" indent="0">
              <a:buNone/>
            </a:pPr>
            <a:r>
              <a:rPr lang="en-US" sz="2000" b="0" i="0" dirty="0">
                <a:solidFill>
                  <a:srgbClr val="181717"/>
                </a:solidFill>
                <a:effectLst/>
                <a:highlight>
                  <a:srgbClr val="FFFFFF"/>
                </a:highlight>
                <a:latin typeface="Verdana" panose="020B0604030504040204" pitchFamily="34" charset="0"/>
              </a:rPr>
              <a:t>Let's install </a:t>
            </a:r>
            <a:r>
              <a:rPr lang="en-US" sz="2000" b="0" i="0" dirty="0" err="1">
                <a:solidFill>
                  <a:srgbClr val="181717"/>
                </a:solidFill>
                <a:effectLst/>
                <a:highlight>
                  <a:srgbClr val="FFFFFF"/>
                </a:highlight>
                <a:latin typeface="Verdana" panose="020B0604030504040204" pitchFamily="34" charset="0"/>
              </a:rPr>
              <a:t>mypackage</a:t>
            </a:r>
            <a:r>
              <a:rPr lang="en-US" sz="2000" b="0" i="0" dirty="0">
                <a:solidFill>
                  <a:srgbClr val="181717"/>
                </a:solidFill>
                <a:effectLst/>
                <a:highlight>
                  <a:srgbClr val="FFFFFF"/>
                </a:highlight>
                <a:latin typeface="Verdana" panose="020B0604030504040204" pitchFamily="34" charset="0"/>
              </a:rPr>
              <a:t> for system-wide use by running a setup script.</a:t>
            </a:r>
            <a:endParaRPr lang="en-US" sz="2800" b="0" i="0" dirty="0">
              <a:solidFill>
                <a:srgbClr val="404447"/>
              </a:solidFill>
              <a:effectLst/>
              <a:highlight>
                <a:srgbClr val="FFFFFF"/>
              </a:highlight>
              <a:latin typeface="Source Sans Pro" panose="020B0503030403020204" pitchFamily="34" charset="0"/>
            </a:endParaRPr>
          </a:p>
          <a:p>
            <a:pPr marL="0" indent="0">
              <a:buNone/>
            </a:pPr>
            <a:r>
              <a:rPr lang="en-US" b="1" dirty="0"/>
              <a:t>In the parent directory, create a file called setup.py</a:t>
            </a:r>
          </a:p>
          <a:p>
            <a:pPr marL="0" indent="0">
              <a:buNone/>
            </a:pPr>
            <a:r>
              <a:rPr lang="en-US" b="1" dirty="0"/>
              <a:t>and call the setup function with the following arguments.</a:t>
            </a:r>
          </a:p>
          <a:p>
            <a:pPr marL="0" indent="0">
              <a:buNone/>
            </a:pPr>
            <a:r>
              <a:rPr lang="en-US" altLang="en-US" sz="2800" dirty="0">
                <a:solidFill>
                  <a:srgbClr val="0033B3"/>
                </a:solidFill>
                <a:latin typeface="JetBrains Mono" panose="02000009000000000000" pitchFamily="49" charset="0"/>
                <a:cs typeface="JetBrains Mono" panose="02000009000000000000" pitchFamily="49" charset="0"/>
              </a:rPr>
              <a:t>from </a:t>
            </a:r>
            <a:r>
              <a:rPr lang="en-US" altLang="en-US" sz="2800" dirty="0" err="1">
                <a:solidFill>
                  <a:srgbClr val="080808"/>
                </a:solidFill>
                <a:latin typeface="JetBrains Mono" panose="02000009000000000000" pitchFamily="49" charset="0"/>
                <a:cs typeface="JetBrains Mono" panose="02000009000000000000" pitchFamily="49" charset="0"/>
              </a:rPr>
              <a:t>setuptools</a:t>
            </a: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33B3"/>
                </a:solidFill>
                <a:latin typeface="JetBrains Mono" panose="02000009000000000000" pitchFamily="49" charset="0"/>
                <a:cs typeface="JetBrains Mono" panose="02000009000000000000" pitchFamily="49" charset="0"/>
              </a:rPr>
              <a:t>import </a:t>
            </a:r>
            <a:r>
              <a:rPr lang="en-US" altLang="en-US" sz="2800" dirty="0">
                <a:solidFill>
                  <a:srgbClr val="080808"/>
                </a:solidFill>
                <a:latin typeface="JetBrains Mono" panose="02000009000000000000" pitchFamily="49" charset="0"/>
                <a:cs typeface="JetBrains Mono" panose="02000009000000000000" pitchFamily="49" charset="0"/>
              </a:rPr>
              <a:t>setup</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setup(</a:t>
            </a:r>
            <a:r>
              <a:rPr lang="en-US" altLang="en-US" sz="2800" dirty="0">
                <a:solidFill>
                  <a:srgbClr val="660099"/>
                </a:solidFill>
                <a:latin typeface="JetBrains Mono" panose="02000009000000000000" pitchFamily="49" charset="0"/>
                <a:cs typeface="JetBrains Mono" panose="02000009000000000000" pitchFamily="49" charset="0"/>
              </a:rPr>
              <a:t>name</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a:t>
            </a:r>
            <a:r>
              <a:rPr lang="en-US" altLang="en-US" sz="2800" dirty="0" err="1">
                <a:solidFill>
                  <a:srgbClr val="067D17"/>
                </a:solidFill>
                <a:latin typeface="JetBrains Mono" panose="02000009000000000000" pitchFamily="49" charset="0"/>
                <a:cs typeface="JetBrains Mono" panose="02000009000000000000" pitchFamily="49" charset="0"/>
              </a:rPr>
              <a:t>mypackage</a:t>
            </a:r>
            <a:r>
              <a:rPr lang="en-US" altLang="en-US" sz="2800" dirty="0">
                <a:solidFill>
                  <a:srgbClr val="067D17"/>
                </a:solidFill>
                <a:latin typeface="JetBrains Mono" panose="02000009000000000000" pitchFamily="49" charset="0"/>
                <a:cs typeface="JetBrains Mono" panose="02000009000000000000" pitchFamily="49" charset="0"/>
              </a:rPr>
              <a:t>'</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660099"/>
                </a:solidFill>
                <a:latin typeface="JetBrains Mono" panose="02000009000000000000" pitchFamily="49" charset="0"/>
                <a:cs typeface="JetBrains Mono" panose="02000009000000000000" pitchFamily="49" charset="0"/>
              </a:rPr>
              <a:t>version</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'0.1'</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660099"/>
                </a:solidFill>
                <a:latin typeface="JetBrains Mono" panose="02000009000000000000" pitchFamily="49" charset="0"/>
                <a:cs typeface="JetBrains Mono" panose="02000009000000000000" pitchFamily="49" charset="0"/>
              </a:rPr>
              <a:t>description</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'Testing installation of Package'</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err="1">
                <a:solidFill>
                  <a:srgbClr val="660099"/>
                </a:solidFill>
                <a:latin typeface="JetBrains Mono" panose="02000009000000000000" pitchFamily="49" charset="0"/>
                <a:cs typeface="JetBrains Mono" panose="02000009000000000000" pitchFamily="49" charset="0"/>
              </a:rPr>
              <a:t>url</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660099"/>
                </a:solidFill>
                <a:latin typeface="JetBrains Mono" panose="02000009000000000000" pitchFamily="49" charset="0"/>
                <a:cs typeface="JetBrains Mono" panose="02000009000000000000" pitchFamily="49" charset="0"/>
              </a:rPr>
              <a:t>author</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'auth'</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err="1">
                <a:solidFill>
                  <a:srgbClr val="660099"/>
                </a:solidFill>
                <a:latin typeface="JetBrains Mono" panose="02000009000000000000" pitchFamily="49" charset="0"/>
                <a:cs typeface="JetBrains Mono" panose="02000009000000000000" pitchFamily="49" charset="0"/>
              </a:rPr>
              <a:t>author_email</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'author@email.com'</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660099"/>
                </a:solidFill>
                <a:latin typeface="JetBrains Mono" panose="02000009000000000000" pitchFamily="49" charset="0"/>
                <a:cs typeface="JetBrains Mono" panose="02000009000000000000" pitchFamily="49" charset="0"/>
              </a:rPr>
              <a:t>license</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'MIT'</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660099"/>
                </a:solidFill>
                <a:latin typeface="JetBrains Mono" panose="02000009000000000000" pitchFamily="49" charset="0"/>
                <a:cs typeface="JetBrains Mono" panose="02000009000000000000" pitchFamily="49" charset="0"/>
              </a:rPr>
              <a:t>packages</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a:t>
            </a:r>
            <a:r>
              <a:rPr lang="en-US" altLang="en-US" sz="2800" dirty="0" err="1">
                <a:solidFill>
                  <a:srgbClr val="067D17"/>
                </a:solidFill>
                <a:latin typeface="JetBrains Mono" panose="02000009000000000000" pitchFamily="49" charset="0"/>
                <a:cs typeface="JetBrains Mono" panose="02000009000000000000" pitchFamily="49" charset="0"/>
              </a:rPr>
              <a:t>mypackage</a:t>
            </a:r>
            <a:r>
              <a:rPr lang="en-US" altLang="en-US" sz="2800" dirty="0">
                <a:solidFill>
                  <a:srgbClr val="067D17"/>
                </a:solidFill>
                <a:latin typeface="JetBrains Mono" panose="02000009000000000000" pitchFamily="49" charset="0"/>
                <a:cs typeface="JetBrains Mono" panose="02000009000000000000" pitchFamily="49" charset="0"/>
              </a:rPr>
              <a:t>'</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err="1">
                <a:solidFill>
                  <a:srgbClr val="660099"/>
                </a:solidFill>
                <a:latin typeface="JetBrains Mono" panose="02000009000000000000" pitchFamily="49" charset="0"/>
                <a:cs typeface="JetBrains Mono" panose="02000009000000000000" pitchFamily="49" charset="0"/>
              </a:rPr>
              <a:t>zip_safe</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033B3"/>
                </a:solidFill>
                <a:latin typeface="JetBrains Mono" panose="02000009000000000000" pitchFamily="49" charset="0"/>
                <a:cs typeface="JetBrains Mono" panose="02000009000000000000" pitchFamily="49" charset="0"/>
              </a:rPr>
              <a:t>False</a:t>
            </a:r>
            <a:r>
              <a:rPr lang="en-US" altLang="en-US" sz="2800" dirty="0">
                <a:solidFill>
                  <a:srgbClr val="080808"/>
                </a:solidFill>
                <a:latin typeface="JetBrains Mono" panose="02000009000000000000" pitchFamily="49" charset="0"/>
                <a:cs typeface="JetBrains Mono" panose="02000009000000000000" pitchFamily="49" charset="0"/>
              </a:rPr>
              <a:t>)</a:t>
            </a:r>
            <a:endParaRPr lang="en-US" altLang="en-US" sz="5400" dirty="0">
              <a:latin typeface="Arial" panose="020B0604020202020204" pitchFamily="34" charset="0"/>
            </a:endParaRPr>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9EEE4F7-3B2C-B540-FDAF-53056DD2D844}"/>
              </a:ext>
            </a:extLst>
          </p:cNvPr>
          <p:cNvSpPr>
            <a:spLocks noChangeArrowheads="1"/>
          </p:cNvSpPr>
          <p:nvPr/>
        </p:nvSpPr>
        <p:spPr bwMode="auto">
          <a:xfrm>
            <a:off x="0" y="-161582"/>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D64BE3B4-691D-857B-C02B-798FDC21A7B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EE512E73-337B-0DB5-AE6D-E1B359F65C0B}"/>
              </a:ext>
            </a:extLst>
          </p:cNvPr>
          <p:cNvSpPr>
            <a:spLocks noChangeArrowheads="1"/>
          </p:cNvSpPr>
          <p:nvPr/>
        </p:nvSpPr>
        <p:spPr bwMode="auto">
          <a:xfrm>
            <a:off x="4479634" y="67017"/>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D103415E-4438-6ABF-E202-0C5766315A7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08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r>
              <a:rPr lang="en-US" sz="3200" kern="100" dirty="0">
                <a:latin typeface="Arial" panose="020B0604020202020204" pitchFamily="34" charset="0"/>
                <a:ea typeface="Calibri" panose="020F0502020204030204" pitchFamily="34" charset="0"/>
                <a:cs typeface="Times New Roman" panose="02020603050405020304" pitchFamily="18" charset="0"/>
              </a:rPr>
              <a:t>Install a Package Globally</a:t>
            </a:r>
            <a:br>
              <a:rPr lang="en-US" sz="800" b="0" i="0" dirty="0">
                <a:solidFill>
                  <a:srgbClr val="181717"/>
                </a:solidFill>
                <a:effectLst/>
                <a:highlight>
                  <a:srgbClr val="FFFFFF"/>
                </a:highlight>
                <a:latin typeface="Segoe UI" panose="020B0502040204020203" pitchFamily="34" charset="0"/>
              </a:rPr>
            </a:b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143000"/>
            <a:ext cx="8763000" cy="5611906"/>
          </a:xfrm>
        </p:spPr>
        <p:txBody>
          <a:bodyPr>
            <a:normAutofit fontScale="92500" lnSpcReduction="10000"/>
          </a:bodyPr>
          <a:lstStyle/>
          <a:p>
            <a:pPr marL="0" indent="0">
              <a:buNone/>
            </a:pPr>
            <a:r>
              <a:rPr lang="en-US" altLang="en-US" sz="2800" dirty="0">
                <a:solidFill>
                  <a:srgbClr val="181717"/>
                </a:solidFill>
                <a:latin typeface="Verdana" panose="020B0604030504040204" pitchFamily="34" charset="0"/>
              </a:rPr>
              <a:t>Now execute the following command to install </a:t>
            </a:r>
            <a:r>
              <a:rPr lang="en-US" altLang="en-US" sz="2800" dirty="0" err="1">
                <a:solidFill>
                  <a:srgbClr val="000000"/>
                </a:solidFill>
                <a:latin typeface="Consolas" panose="020B0609020204030204" pitchFamily="49" charset="0"/>
              </a:rPr>
              <a:t>mypackage</a:t>
            </a:r>
            <a:r>
              <a:rPr lang="en-US" altLang="en-US" sz="2800" dirty="0">
                <a:solidFill>
                  <a:srgbClr val="181717"/>
                </a:solidFill>
                <a:latin typeface="Verdana" panose="020B0604030504040204" pitchFamily="34" charset="0"/>
              </a:rPr>
              <a:t> using the </a:t>
            </a:r>
            <a:r>
              <a:rPr lang="en-US" altLang="en-US" sz="2800" u="sng" dirty="0">
                <a:solidFill>
                  <a:srgbClr val="00B0F0"/>
                </a:solidFill>
                <a:latin typeface="Verdana" panose="020B0604030504040204" pitchFamily="34" charset="0"/>
                <a:hlinkClick r:id="rId2">
                  <a:extLst>
                    <a:ext uri="{A12FA001-AC4F-418D-AE19-62706E023703}">
                      <ahyp:hlinkClr xmlns:ahyp="http://schemas.microsoft.com/office/drawing/2018/hyperlinkcolor" val="tx"/>
                    </a:ext>
                  </a:extLst>
                </a:hlinkClick>
              </a:rPr>
              <a:t>pip</a:t>
            </a:r>
            <a:r>
              <a:rPr lang="en-US" altLang="en-US" sz="2800" dirty="0">
                <a:solidFill>
                  <a:srgbClr val="00B0F0"/>
                </a:solidFill>
                <a:latin typeface="Verdana" panose="020B0604030504040204" pitchFamily="34" charset="0"/>
              </a:rPr>
              <a:t> </a:t>
            </a:r>
            <a:r>
              <a:rPr lang="en-US" altLang="en-US" sz="2800" dirty="0">
                <a:solidFill>
                  <a:srgbClr val="181717"/>
                </a:solidFill>
                <a:latin typeface="Verdana" panose="020B0604030504040204" pitchFamily="34" charset="0"/>
              </a:rPr>
              <a:t>utility. Ensure that the command prompt is in the parent folder, in this case D:\MyApp. </a:t>
            </a:r>
          </a:p>
          <a:p>
            <a:pPr marL="0" indent="0">
              <a:buNone/>
            </a:pPr>
            <a:endParaRPr lang="en-US" altLang="en-US" sz="2200" dirty="0"/>
          </a:p>
          <a:p>
            <a:pPr marL="0" indent="0">
              <a:buNone/>
            </a:pPr>
            <a:r>
              <a:rPr lang="en-US" altLang="en-US" sz="2200" dirty="0">
                <a:solidFill>
                  <a:srgbClr val="080808"/>
                </a:solidFill>
                <a:latin typeface="JetBrains Mono" panose="02000009000000000000" pitchFamily="49" charset="0"/>
                <a:cs typeface="JetBrains Mono" panose="02000009000000000000" pitchFamily="49" charset="0"/>
              </a:rPr>
              <a:t>D:\MyApp&gt;pip install </a:t>
            </a:r>
            <a:r>
              <a:rPr lang="en-US" altLang="en-US" sz="2200" dirty="0" err="1">
                <a:solidFill>
                  <a:srgbClr val="080808"/>
                </a:solidFill>
                <a:latin typeface="JetBrains Mono" panose="02000009000000000000" pitchFamily="49" charset="0"/>
                <a:cs typeface="JetBrains Mono" panose="02000009000000000000" pitchFamily="49" charset="0"/>
              </a:rPr>
              <a:t>mypackage</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Processing d:\MyApp</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Installing collected packages: </a:t>
            </a:r>
            <a:r>
              <a:rPr lang="en-US" altLang="en-US" sz="2200" dirty="0" err="1">
                <a:solidFill>
                  <a:srgbClr val="000000"/>
                </a:solidFill>
                <a:latin typeface="JetBrains Mono" panose="02000009000000000000" pitchFamily="49" charset="0"/>
                <a:cs typeface="JetBrains Mono" panose="02000009000000000000" pitchFamily="49" charset="0"/>
              </a:rPr>
              <a:t>mypack</a:t>
            </a:r>
            <a:br>
              <a:rPr lang="en-US" altLang="en-US" sz="2200" dirty="0">
                <a:solidFill>
                  <a:srgbClr val="000000"/>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Running setup.py install </a:t>
            </a:r>
            <a:r>
              <a:rPr lang="en-US" altLang="en-US" sz="2200" dirty="0">
                <a:solidFill>
                  <a:srgbClr val="0033B3"/>
                </a:solidFill>
                <a:latin typeface="JetBrains Mono" panose="02000009000000000000" pitchFamily="49" charset="0"/>
                <a:cs typeface="JetBrains Mono" panose="02000009000000000000" pitchFamily="49" charset="0"/>
              </a:rPr>
              <a:t>for </a:t>
            </a:r>
            <a:r>
              <a:rPr lang="en-US" altLang="en-US" sz="2200" dirty="0" err="1">
                <a:solidFill>
                  <a:srgbClr val="080808"/>
                </a:solidFill>
                <a:latin typeface="JetBrains Mono" panose="02000009000000000000" pitchFamily="49" charset="0"/>
                <a:cs typeface="JetBrains Mono" panose="02000009000000000000" pitchFamily="49" charset="0"/>
              </a:rPr>
              <a:t>mypack</a:t>
            </a:r>
            <a:r>
              <a:rPr lang="en-US" altLang="en-US" sz="2200" dirty="0">
                <a:solidFill>
                  <a:srgbClr val="080808"/>
                </a:solidFill>
                <a:latin typeface="JetBrains Mono" panose="02000009000000000000" pitchFamily="49" charset="0"/>
                <a:cs typeface="JetBrains Mono" panose="02000009000000000000" pitchFamily="49" charset="0"/>
              </a:rPr>
              <a:t> ... done</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Successfully installed mypackage-</a:t>
            </a:r>
            <a:r>
              <a:rPr lang="en-US" altLang="en-US" sz="2200" dirty="0">
                <a:solidFill>
                  <a:srgbClr val="1750EB"/>
                </a:solidFill>
                <a:latin typeface="JetBrains Mono" panose="02000009000000000000" pitchFamily="49" charset="0"/>
                <a:cs typeface="JetBrains Mono" panose="02000009000000000000" pitchFamily="49" charset="0"/>
              </a:rPr>
              <a:t>0.1</a:t>
            </a:r>
          </a:p>
          <a:p>
            <a:pPr marL="0" indent="0">
              <a:buNone/>
            </a:pPr>
            <a:endParaRPr lang="en-US" altLang="en-US" sz="2200" dirty="0">
              <a:latin typeface="Arial" panose="020B0604020202020204" pitchFamily="34" charset="0"/>
            </a:endParaRPr>
          </a:p>
          <a:p>
            <a:pPr marL="0" indent="0">
              <a:buNone/>
            </a:pPr>
            <a:r>
              <a:rPr lang="en-US" altLang="en-US" sz="1800" dirty="0">
                <a:latin typeface="Arial" panose="020B0604020202020204" pitchFamily="34" charset="0"/>
              </a:rPr>
              <a:t>D:\&gt;python</a:t>
            </a:r>
          </a:p>
          <a:p>
            <a:pPr marL="0" indent="0">
              <a:buNone/>
            </a:pPr>
            <a:r>
              <a:rPr lang="en-US" altLang="en-US" sz="1800" dirty="0">
                <a:latin typeface="Arial" panose="020B0604020202020204" pitchFamily="34" charset="0"/>
              </a:rPr>
              <a:t>&gt;&gt;&gt; import </a:t>
            </a:r>
            <a:r>
              <a:rPr lang="en-US" altLang="en-US" sz="1800" dirty="0" err="1">
                <a:latin typeface="Arial" panose="020B0604020202020204" pitchFamily="34" charset="0"/>
              </a:rPr>
              <a:t>mypackage</a:t>
            </a:r>
            <a:endParaRPr lang="en-US" altLang="en-US" sz="1800" dirty="0">
              <a:latin typeface="Arial" panose="020B0604020202020204" pitchFamily="34" charset="0"/>
            </a:endParaRPr>
          </a:p>
          <a:p>
            <a:pPr marL="0" indent="0">
              <a:buNone/>
            </a:pPr>
            <a:r>
              <a:rPr lang="en-US" altLang="en-US" sz="1800" dirty="0">
                <a:latin typeface="Arial" panose="020B0604020202020204" pitchFamily="34" charset="0"/>
              </a:rPr>
              <a:t>&gt;&gt;&gt;</a:t>
            </a:r>
            <a:r>
              <a:rPr lang="en-US" altLang="en-US" sz="1800" dirty="0" err="1">
                <a:latin typeface="Arial" panose="020B0604020202020204" pitchFamily="34" charset="0"/>
              </a:rPr>
              <a:t>mypackage.average</a:t>
            </a:r>
            <a:r>
              <a:rPr lang="en-US" altLang="en-US" sz="1800" dirty="0">
                <a:latin typeface="Arial" panose="020B0604020202020204" pitchFamily="34" charset="0"/>
              </a:rPr>
              <a:t>(10,20)</a:t>
            </a:r>
          </a:p>
          <a:p>
            <a:pPr marL="0" indent="0">
              <a:buNone/>
            </a:pPr>
            <a:r>
              <a:rPr lang="en-US" altLang="en-US" sz="1800" dirty="0">
                <a:latin typeface="Arial" panose="020B0604020202020204" pitchFamily="34" charset="0"/>
              </a:rPr>
              <a:t>15.0</a:t>
            </a:r>
          </a:p>
          <a:p>
            <a:pPr marL="0" indent="0">
              <a:buNone/>
            </a:pPr>
            <a:r>
              <a:rPr lang="en-US" altLang="en-US" sz="1800" dirty="0">
                <a:latin typeface="Arial" panose="020B0604020202020204" pitchFamily="34" charset="0"/>
              </a:rPr>
              <a:t>&gt;&gt;&gt;</a:t>
            </a:r>
            <a:r>
              <a:rPr lang="en-US" altLang="en-US" sz="1800" dirty="0" err="1">
                <a:latin typeface="Arial" panose="020B0604020202020204" pitchFamily="34" charset="0"/>
              </a:rPr>
              <a:t>mypackage.power</a:t>
            </a:r>
            <a:r>
              <a:rPr lang="en-US" altLang="en-US" sz="1800" dirty="0">
                <a:latin typeface="Arial" panose="020B0604020202020204" pitchFamily="34" charset="0"/>
              </a:rPr>
              <a:t>(10,2)</a:t>
            </a:r>
          </a:p>
          <a:p>
            <a:pPr marL="0" indent="0">
              <a:buNone/>
            </a:pPr>
            <a:r>
              <a:rPr lang="en-US" altLang="en-US" sz="1800" dirty="0">
                <a:latin typeface="Arial" panose="020B0604020202020204" pitchFamily="34" charset="0"/>
              </a:rPr>
              <a:t>100</a:t>
            </a:r>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9EEE4F7-3B2C-B540-FDAF-53056DD2D844}"/>
              </a:ext>
            </a:extLst>
          </p:cNvPr>
          <p:cNvSpPr>
            <a:spLocks noChangeArrowheads="1"/>
          </p:cNvSpPr>
          <p:nvPr/>
        </p:nvSpPr>
        <p:spPr bwMode="auto">
          <a:xfrm>
            <a:off x="0" y="-161582"/>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D64BE3B4-691D-857B-C02B-798FDC21A7B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EE512E73-337B-0DB5-AE6D-E1B359F65C0B}"/>
              </a:ext>
            </a:extLst>
          </p:cNvPr>
          <p:cNvSpPr>
            <a:spLocks noChangeArrowheads="1"/>
          </p:cNvSpPr>
          <p:nvPr/>
        </p:nvSpPr>
        <p:spPr bwMode="auto">
          <a:xfrm>
            <a:off x="4479634" y="67017"/>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D103415E-4438-6ABF-E202-0C5766315A7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BD12E165-7332-DC99-9B6B-0A14D13932AA}"/>
              </a:ext>
            </a:extLst>
          </p:cNvPr>
          <p:cNvSpPr>
            <a:spLocks noChangeArrowheads="1"/>
          </p:cNvSpPr>
          <p:nvPr/>
        </p:nvSpPr>
        <p:spPr bwMode="auto">
          <a:xfrm>
            <a:off x="5470234" y="413266"/>
            <a:ext cx="184731" cy="369332"/>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9963A9BB-ED4D-E2D7-738B-64F0D9F19A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664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3094"/>
            <a:ext cx="8229600" cy="1143000"/>
          </a:xfrm>
        </p:spPr>
        <p:txBody>
          <a:bodyPr>
            <a:normAutofit/>
          </a:bodyPr>
          <a:lstStyle/>
          <a:p>
            <a:r>
              <a:rPr lang="en-US" sz="3600" dirty="0"/>
              <a:t>Modules</a:t>
            </a:r>
            <a:endParaRPr lang="en-US" dirty="0"/>
          </a:p>
        </p:txBody>
      </p:sp>
      <p:sp>
        <p:nvSpPr>
          <p:cNvPr id="3" name="Content Placeholder 2"/>
          <p:cNvSpPr>
            <a:spLocks noGrp="1"/>
          </p:cNvSpPr>
          <p:nvPr>
            <p:ph idx="1"/>
          </p:nvPr>
        </p:nvSpPr>
        <p:spPr>
          <a:xfrm>
            <a:off x="228600" y="1344706"/>
            <a:ext cx="8763000" cy="5410200"/>
          </a:xfrm>
        </p:spPr>
        <p:txBody>
          <a:bodyPr>
            <a:normAutofit/>
          </a:bodyPr>
          <a:lstStyle/>
          <a:p>
            <a:pPr>
              <a:buFont typeface="Wingdings" panose="05000000000000000000" pitchFamily="2" charset="2"/>
              <a:buChar char="Ø"/>
            </a:pPr>
            <a:r>
              <a:rPr lang="en-US" sz="2400" b="0" i="0" dirty="0">
                <a:solidFill>
                  <a:srgbClr val="000000"/>
                </a:solidFill>
                <a:effectLst/>
                <a:highlight>
                  <a:srgbClr val="FFFFFF"/>
                </a:highlight>
                <a:latin typeface="Arial" panose="020B0604020202020204" pitchFamily="34" charset="0"/>
                <a:cs typeface="Arial" panose="020B0604020202020204" pitchFamily="34" charset="0"/>
              </a:rPr>
              <a:t>A python module can be defined as a python program file which contains a python code including python functions, class, or variables. In other words, we can say that our python code file saved with the extension (.</a:t>
            </a:r>
            <a:r>
              <a:rPr lang="en-US" sz="2400" b="0" i="0" dirty="0" err="1">
                <a:solidFill>
                  <a:srgbClr val="000000"/>
                </a:solidFill>
                <a:effectLst/>
                <a:highlight>
                  <a:srgbClr val="FFFFFF"/>
                </a:highlight>
                <a:latin typeface="Arial" panose="020B0604020202020204" pitchFamily="34" charset="0"/>
                <a:cs typeface="Arial" panose="020B0604020202020204" pitchFamily="34" charset="0"/>
              </a:rPr>
              <a:t>py</a:t>
            </a:r>
            <a:r>
              <a:rPr lang="en-US" sz="2400" b="0" i="0" dirty="0">
                <a:solidFill>
                  <a:srgbClr val="000000"/>
                </a:solidFill>
                <a:effectLst/>
                <a:highlight>
                  <a:srgbClr val="FFFFFF"/>
                </a:highlight>
                <a:latin typeface="Arial" panose="020B0604020202020204" pitchFamily="34" charset="0"/>
                <a:cs typeface="Arial" panose="020B0604020202020204" pitchFamily="34" charset="0"/>
              </a:rPr>
              <a:t>) is treated as the module. We may have a runnable code inside the python module.</a:t>
            </a:r>
          </a:p>
          <a:p>
            <a:pPr>
              <a:buFont typeface="Wingdings" panose="05000000000000000000" pitchFamily="2" charset="2"/>
              <a:buChar char="Ø"/>
            </a:pPr>
            <a:r>
              <a:rPr lang="en-US" sz="2400" b="0" i="0" dirty="0">
                <a:solidFill>
                  <a:srgbClr val="000000"/>
                </a:solidFill>
                <a:effectLst/>
                <a:highlight>
                  <a:srgbClr val="FFFFFF"/>
                </a:highlight>
                <a:latin typeface="Arial" panose="020B0604020202020204" pitchFamily="34" charset="0"/>
                <a:cs typeface="Arial" panose="020B0604020202020204" pitchFamily="34" charset="0"/>
              </a:rPr>
              <a:t>Modules in Python provides us the flexibility to organize the code in a logical way.</a:t>
            </a:r>
          </a:p>
          <a:p>
            <a:pPr marL="0" indent="0">
              <a:buNone/>
            </a:pPr>
            <a:r>
              <a:rPr lang="en-US" sz="2400" u="sng" dirty="0">
                <a:solidFill>
                  <a:srgbClr val="000000"/>
                </a:solidFill>
                <a:highlight>
                  <a:srgbClr val="FFFFFF"/>
                </a:highlight>
                <a:latin typeface="Arial" panose="020B0604020202020204" pitchFamily="34" charset="0"/>
                <a:cs typeface="Arial" panose="020B0604020202020204" pitchFamily="34" charset="0"/>
              </a:rPr>
              <a:t>Importing Modules</a:t>
            </a:r>
            <a:endParaRPr lang="en-US" sz="2400" b="0" i="0" u="sng" dirty="0">
              <a:solidFill>
                <a:srgbClr val="000000"/>
              </a:solidFill>
              <a:effectLst/>
              <a:highlight>
                <a:srgbClr val="FFFFFF"/>
              </a:highlight>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dirty="0">
                <a:solidFill>
                  <a:srgbClr val="000000"/>
                </a:solidFill>
                <a:highlight>
                  <a:srgbClr val="FFFFFF"/>
                </a:highlight>
                <a:latin typeface="Arial" panose="020B0604020202020204" pitchFamily="34" charset="0"/>
                <a:cs typeface="Arial" panose="020B0604020202020204" pitchFamily="34" charset="0"/>
              </a:rPr>
              <a:t>To use the functionality of one module into another, we must have to import the specific module.</a:t>
            </a: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r>
              <a:rPr lang="en-US" sz="3200" kern="100" dirty="0">
                <a:latin typeface="Arial" panose="020B0604020202020204" pitchFamily="34" charset="0"/>
                <a:ea typeface="Calibri" panose="020F0502020204030204" pitchFamily="34" charset="0"/>
                <a:cs typeface="Times New Roman" panose="02020603050405020304" pitchFamily="18" charset="0"/>
              </a:rPr>
              <a:t>Install a Package Globally</a:t>
            </a:r>
            <a:br>
              <a:rPr lang="en-US" sz="800" b="0" i="0" dirty="0">
                <a:solidFill>
                  <a:srgbClr val="181717"/>
                </a:solidFill>
                <a:effectLst/>
                <a:highlight>
                  <a:srgbClr val="FFFFFF"/>
                </a:highlight>
                <a:latin typeface="Segoe UI" panose="020B0502040204020203" pitchFamily="34" charset="0"/>
              </a:rPr>
            </a:b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143000"/>
            <a:ext cx="8763000" cy="5611906"/>
          </a:xfrm>
        </p:spPr>
        <p:txBody>
          <a:bodyPr>
            <a:normAutofit/>
          </a:bodyPr>
          <a:lstStyle/>
          <a:p>
            <a:pPr marL="0" indent="0">
              <a:buNone/>
            </a:pPr>
            <a:r>
              <a:rPr lang="en-US" sz="2000" b="0" i="0" dirty="0">
                <a:solidFill>
                  <a:srgbClr val="181717"/>
                </a:solidFill>
                <a:effectLst/>
                <a:highlight>
                  <a:srgbClr val="FFFFFF"/>
                </a:highlight>
                <a:latin typeface="Verdana" panose="020B0604030504040204" pitchFamily="34" charset="0"/>
              </a:rPr>
              <a:t>To publish the package for public use on </a:t>
            </a:r>
            <a:r>
              <a:rPr lang="en-US" sz="2000" b="0" i="0" u="sng" dirty="0" err="1">
                <a:solidFill>
                  <a:srgbClr val="00B0F0"/>
                </a:solidFill>
                <a:effectLst/>
                <a:highlight>
                  <a:srgbClr val="FFFFFF"/>
                </a:highlight>
                <a:latin typeface="Verdana" panose="020B0604030504040204" pitchFamily="34" charset="0"/>
                <a:hlinkClick r:id="rId2">
                  <a:extLst>
                    <a:ext uri="{A12FA001-AC4F-418D-AE19-62706E023703}">
                      <ahyp:hlinkClr xmlns:ahyp="http://schemas.microsoft.com/office/drawing/2018/hyperlinkcolor" val="tx"/>
                    </a:ext>
                  </a:extLst>
                </a:hlinkClick>
              </a:rPr>
              <a:t>PyPI</a:t>
            </a:r>
            <a:r>
              <a:rPr lang="en-US" sz="2000" b="0" i="0" dirty="0">
                <a:solidFill>
                  <a:srgbClr val="181717"/>
                </a:solidFill>
                <a:effectLst/>
                <a:highlight>
                  <a:srgbClr val="FFFFFF"/>
                </a:highlight>
                <a:latin typeface="Verdana" panose="020B0604030504040204" pitchFamily="34" charset="0"/>
              </a:rPr>
              <a:t> (stands for Python Package Index) , you need to create an account and follow </a:t>
            </a:r>
            <a:r>
              <a:rPr lang="en-US" sz="2000" b="0" i="0" dirty="0" err="1">
                <a:solidFill>
                  <a:srgbClr val="181717"/>
                </a:solidFill>
                <a:effectLst/>
                <a:highlight>
                  <a:srgbClr val="FFFFFF"/>
                </a:highlight>
                <a:latin typeface="Verdana" panose="020B0604030504040204" pitchFamily="34" charset="0"/>
              </a:rPr>
              <a:t>cretain</a:t>
            </a:r>
            <a:r>
              <a:rPr lang="en-US" sz="2000" b="0" i="0" dirty="0">
                <a:solidFill>
                  <a:srgbClr val="181717"/>
                </a:solidFill>
                <a:effectLst/>
                <a:highlight>
                  <a:srgbClr val="FFFFFF"/>
                </a:highlight>
                <a:latin typeface="Verdana" panose="020B0604030504040204" pitchFamily="34" charset="0"/>
              </a:rPr>
              <a:t> procedures. You can see the detail at </a:t>
            </a:r>
            <a:r>
              <a:rPr lang="en-US" b="0" i="0" u="sng" dirty="0">
                <a:solidFill>
                  <a:srgbClr val="00B0F0"/>
                </a:solidFill>
                <a:effectLst/>
                <a:highlight>
                  <a:srgbClr val="FFFFFF"/>
                </a:highlight>
                <a:latin typeface="Verdana" panose="020B0604030504040204" pitchFamily="34" charset="0"/>
                <a:hlinkClick r:id="rId3">
                  <a:extLst>
                    <a:ext uri="{A12FA001-AC4F-418D-AE19-62706E023703}">
                      <ahyp:hlinkClr xmlns:ahyp="http://schemas.microsoft.com/office/drawing/2018/hyperlinkcolor" val="tx"/>
                    </a:ext>
                  </a:extLst>
                </a:hlinkClick>
              </a:rPr>
              <a:t>https://packaging.python.org/distributing</a:t>
            </a:r>
            <a:endParaRPr lang="en-US" b="1" dirty="0">
              <a:solidFill>
                <a:srgbClr val="00B0F0"/>
              </a:solidFill>
            </a:endParaRPr>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59EEE4F7-3B2C-B540-FDAF-53056DD2D844}"/>
              </a:ext>
            </a:extLst>
          </p:cNvPr>
          <p:cNvSpPr>
            <a:spLocks noChangeArrowheads="1"/>
          </p:cNvSpPr>
          <p:nvPr/>
        </p:nvSpPr>
        <p:spPr bwMode="auto">
          <a:xfrm>
            <a:off x="0" y="-161582"/>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D64BE3B4-691D-857B-C02B-798FDC21A7B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EE512E73-337B-0DB5-AE6D-E1B359F65C0B}"/>
              </a:ext>
            </a:extLst>
          </p:cNvPr>
          <p:cNvSpPr>
            <a:spLocks noChangeArrowheads="1"/>
          </p:cNvSpPr>
          <p:nvPr/>
        </p:nvSpPr>
        <p:spPr bwMode="auto">
          <a:xfrm>
            <a:off x="4479634" y="67017"/>
            <a:ext cx="184731" cy="323165"/>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D103415E-4438-6ABF-E202-0C5766315A7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BD12E165-7332-DC99-9B6B-0A14D13932AA}"/>
              </a:ext>
            </a:extLst>
          </p:cNvPr>
          <p:cNvSpPr>
            <a:spLocks noChangeArrowheads="1"/>
          </p:cNvSpPr>
          <p:nvPr/>
        </p:nvSpPr>
        <p:spPr bwMode="auto">
          <a:xfrm>
            <a:off x="5470234" y="413266"/>
            <a:ext cx="184731" cy="369332"/>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9963A9BB-ED4D-E2D7-738B-64F0D9F19AB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9524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sz="3600" dirty="0"/>
              <a:t>Exception Handling</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28600" y="1344706"/>
            <a:ext cx="8763000" cy="5410200"/>
          </a:xfrm>
        </p:spPr>
        <p:txBody>
          <a:bodyPr>
            <a:normAutofit lnSpcReduction="10000"/>
          </a:bodyPr>
          <a:lstStyle/>
          <a:p>
            <a:pPr>
              <a:buFont typeface="Wingdings" panose="05000000000000000000" pitchFamily="2" charset="2"/>
              <a:buChar char="Ø"/>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When an error occurs, or exception as we call it, Python will normally stop and generate an error message.</a:t>
            </a:r>
          </a:p>
          <a:p>
            <a:pPr>
              <a:buFont typeface="Wingdings" panose="05000000000000000000" pitchFamily="2" charset="2"/>
              <a:buChar char="Ø"/>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Since exceptions abnormally terminate the execution of a program, it is important to handle exceptions. In Python, we use the </a:t>
            </a:r>
            <a:r>
              <a:rPr lang="en-US" sz="2800" kern="100" dirty="0">
                <a:solidFill>
                  <a:srgbClr val="00B0F0"/>
                </a:solidFill>
                <a:effectLst/>
                <a:latin typeface="Arial" panose="020B0604020202020204" pitchFamily="34" charset="0"/>
                <a:ea typeface="Calibri" panose="020F0502020204030204" pitchFamily="34" charset="0"/>
                <a:cs typeface="Times New Roman" panose="02020603050405020304" pitchFamily="18" charset="0"/>
              </a:rPr>
              <a:t>try...except </a:t>
            </a:r>
            <a:r>
              <a:rPr lang="en-US" sz="2800" kern="100" dirty="0">
                <a:effectLst/>
                <a:latin typeface="Arial" panose="020B0604020202020204" pitchFamily="34" charset="0"/>
                <a:ea typeface="Calibri" panose="020F0502020204030204" pitchFamily="34" charset="0"/>
                <a:cs typeface="Times New Roman" panose="02020603050405020304" pitchFamily="18" charset="0"/>
              </a:rPr>
              <a:t>block to handle exceptions.</a:t>
            </a:r>
          </a:p>
          <a:p>
            <a:pPr marL="0" indent="0">
              <a:buNone/>
            </a:pPr>
            <a:r>
              <a:rPr lang="en-US" sz="3200" b="1" i="0" dirty="0">
                <a:solidFill>
                  <a:srgbClr val="25265E"/>
                </a:solidFill>
                <a:effectLst/>
                <a:highlight>
                  <a:srgbClr val="F9FAFC"/>
                </a:highlight>
                <a:latin typeface="euclid_circular_a"/>
              </a:rPr>
              <a:t>Python try...except Block syntax</a:t>
            </a:r>
          </a:p>
          <a:p>
            <a:pPr marL="0" indent="0">
              <a:buNone/>
            </a:pPr>
            <a:r>
              <a:rPr lang="en-US" altLang="en-US" sz="3200" dirty="0">
                <a:solidFill>
                  <a:srgbClr val="0033B3"/>
                </a:solidFill>
                <a:latin typeface="JetBrains Mono" panose="02000009000000000000" pitchFamily="49" charset="0"/>
                <a:cs typeface="JetBrains Mono" panose="02000009000000000000" pitchFamily="49" charset="0"/>
              </a:rPr>
              <a:t>try</a:t>
            </a:r>
            <a:r>
              <a:rPr lang="en-US" altLang="en-US" sz="3200" dirty="0">
                <a:solidFill>
                  <a:srgbClr val="080808"/>
                </a:solidFill>
                <a:latin typeface="JetBrains Mono" panose="02000009000000000000" pitchFamily="49" charset="0"/>
                <a:cs typeface="JetBrains Mono" panose="02000009000000000000" pitchFamily="49" charset="0"/>
              </a:rPr>
              <a:t>:</a:t>
            </a:r>
            <a:br>
              <a:rPr lang="en-US" altLang="en-US" sz="3200" dirty="0">
                <a:solidFill>
                  <a:srgbClr val="080808"/>
                </a:solidFill>
                <a:latin typeface="JetBrains Mono" panose="02000009000000000000" pitchFamily="49" charset="0"/>
                <a:cs typeface="JetBrains Mono" panose="02000009000000000000" pitchFamily="49" charset="0"/>
              </a:rPr>
            </a:br>
            <a:r>
              <a:rPr lang="en-US" altLang="en-US" sz="3200" i="1" dirty="0">
                <a:solidFill>
                  <a:srgbClr val="8C8C8C"/>
                </a:solidFill>
                <a:latin typeface="JetBrains Mono" panose="02000009000000000000" pitchFamily="49" charset="0"/>
                <a:cs typeface="JetBrains Mono" panose="02000009000000000000" pitchFamily="49" charset="0"/>
              </a:rPr>
              <a:t># code that may cause exception</a:t>
            </a:r>
            <a:br>
              <a:rPr lang="en-US" altLang="en-US" sz="3200" i="1" dirty="0">
                <a:solidFill>
                  <a:srgbClr val="8C8C8C"/>
                </a:solidFill>
                <a:latin typeface="JetBrains Mono" panose="02000009000000000000" pitchFamily="49" charset="0"/>
                <a:cs typeface="JetBrains Mono" panose="02000009000000000000" pitchFamily="49" charset="0"/>
              </a:rPr>
            </a:br>
            <a:r>
              <a:rPr lang="en-US" altLang="en-US" sz="3200" dirty="0">
                <a:solidFill>
                  <a:srgbClr val="0033B3"/>
                </a:solidFill>
                <a:latin typeface="JetBrains Mono" panose="02000009000000000000" pitchFamily="49" charset="0"/>
                <a:cs typeface="JetBrains Mono" panose="02000009000000000000" pitchFamily="49" charset="0"/>
              </a:rPr>
              <a:t>except</a:t>
            </a:r>
            <a:r>
              <a:rPr lang="en-US" altLang="en-US" sz="3200" dirty="0">
                <a:solidFill>
                  <a:srgbClr val="080808"/>
                </a:solidFill>
                <a:latin typeface="JetBrains Mono" panose="02000009000000000000" pitchFamily="49" charset="0"/>
                <a:cs typeface="JetBrains Mono" panose="02000009000000000000" pitchFamily="49" charset="0"/>
              </a:rPr>
              <a:t>:</a:t>
            </a:r>
            <a:br>
              <a:rPr lang="en-US" altLang="en-US" sz="3200" dirty="0">
                <a:solidFill>
                  <a:srgbClr val="080808"/>
                </a:solidFill>
                <a:latin typeface="JetBrains Mono" panose="02000009000000000000" pitchFamily="49" charset="0"/>
                <a:cs typeface="JetBrains Mono" panose="02000009000000000000" pitchFamily="49" charset="0"/>
              </a:rPr>
            </a:br>
            <a:r>
              <a:rPr lang="en-US" altLang="en-US" sz="3200" i="1" dirty="0">
                <a:solidFill>
                  <a:srgbClr val="8C8C8C"/>
                </a:solidFill>
                <a:latin typeface="JetBrains Mono" panose="02000009000000000000" pitchFamily="49" charset="0"/>
                <a:cs typeface="JetBrains Mono" panose="02000009000000000000" pitchFamily="49" charset="0"/>
              </a:rPr>
              <a:t># code to run when exception occurs</a:t>
            </a:r>
            <a:endParaRPr lang="en-US" altLang="en-US" sz="6000" dirty="0">
              <a:latin typeface="Arial" panose="020B0604020202020204" pitchFamily="34" charset="0"/>
            </a:endParaRPr>
          </a:p>
          <a:p>
            <a:pPr marL="0" indent="0">
              <a:buNone/>
            </a:pPr>
            <a:endParaRPr lang="en-US" sz="3200" b="1" i="0" dirty="0">
              <a:solidFill>
                <a:srgbClr val="25265E"/>
              </a:solidFill>
              <a:effectLst/>
              <a:highlight>
                <a:srgbClr val="F9FAFC"/>
              </a:highlight>
              <a:latin typeface="euclid_circular_a"/>
            </a:endParaRP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7685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sz="3600" dirty="0"/>
              <a:t>Exception Handling</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28600" y="1344706"/>
            <a:ext cx="8763000" cy="5410200"/>
          </a:xfrm>
        </p:spPr>
        <p:txBody>
          <a:bodyPr>
            <a:normAutofit lnSpcReduction="10000"/>
          </a:bodyPr>
          <a:lstStyle/>
          <a:p>
            <a:pPr marL="0" indent="0">
              <a:buNone/>
            </a:pPr>
            <a:r>
              <a:rPr lang="en-US" sz="3200" b="1" i="0" dirty="0">
                <a:solidFill>
                  <a:srgbClr val="25265E"/>
                </a:solidFill>
                <a:effectLst/>
                <a:highlight>
                  <a:srgbClr val="F9FAFC"/>
                </a:highlight>
                <a:latin typeface="euclid_circular_a"/>
              </a:rPr>
              <a:t>Example</a:t>
            </a:r>
          </a:p>
          <a:p>
            <a:pPr marL="0" indent="0">
              <a:buNone/>
            </a:pPr>
            <a:r>
              <a:rPr lang="en-US" altLang="en-US" dirty="0">
                <a:solidFill>
                  <a:srgbClr val="0033B3"/>
                </a:solidFill>
                <a:latin typeface="JetBrains Mono" panose="02000009000000000000" pitchFamily="49" charset="0"/>
                <a:cs typeface="JetBrains Mono" panose="02000009000000000000" pitchFamily="49" charset="0"/>
              </a:rPr>
              <a:t>try</a:t>
            </a:r>
            <a:r>
              <a:rPr lang="en-US" altLang="en-US" dirty="0">
                <a:solidFill>
                  <a:srgbClr val="080808"/>
                </a:solidFill>
                <a:latin typeface="JetBrains Mono" panose="02000009000000000000" pitchFamily="49" charset="0"/>
                <a:cs typeface="JetBrains Mono" panose="02000009000000000000" pitchFamily="49" charset="0"/>
              </a:rPr>
              <a:t>:</a:t>
            </a:r>
            <a:br>
              <a:rPr lang="en-US" altLang="en-US" dirty="0">
                <a:solidFill>
                  <a:srgbClr val="080808"/>
                </a:solidFill>
                <a:latin typeface="JetBrains Mono" panose="02000009000000000000" pitchFamily="49" charset="0"/>
                <a:cs typeface="JetBrains Mono" panose="02000009000000000000" pitchFamily="49" charset="0"/>
              </a:rPr>
            </a:br>
            <a:r>
              <a:rPr lang="en-US" altLang="en-US" dirty="0">
                <a:solidFill>
                  <a:srgbClr val="080808"/>
                </a:solidFill>
                <a:latin typeface="JetBrains Mono" panose="02000009000000000000" pitchFamily="49" charset="0"/>
                <a:cs typeface="JetBrains Mono" panose="02000009000000000000" pitchFamily="49" charset="0"/>
              </a:rPr>
              <a:t>    numerator = </a:t>
            </a:r>
            <a:r>
              <a:rPr lang="en-US" altLang="en-US" dirty="0">
                <a:solidFill>
                  <a:srgbClr val="1750EB"/>
                </a:solidFill>
                <a:latin typeface="JetBrains Mono" panose="02000009000000000000" pitchFamily="49" charset="0"/>
                <a:cs typeface="JetBrains Mono" panose="02000009000000000000" pitchFamily="49" charset="0"/>
              </a:rPr>
              <a:t>10</a:t>
            </a:r>
            <a:br>
              <a:rPr lang="en-US" altLang="en-US" dirty="0">
                <a:solidFill>
                  <a:srgbClr val="1750EB"/>
                </a:solidFill>
                <a:latin typeface="JetBrains Mono" panose="02000009000000000000" pitchFamily="49" charset="0"/>
                <a:cs typeface="JetBrains Mono" panose="02000009000000000000" pitchFamily="49" charset="0"/>
              </a:rPr>
            </a:br>
            <a:r>
              <a:rPr lang="en-US" altLang="en-US" dirty="0">
                <a:solidFill>
                  <a:srgbClr val="1750EB"/>
                </a:solidFill>
                <a:latin typeface="JetBrains Mono" panose="02000009000000000000" pitchFamily="49" charset="0"/>
                <a:cs typeface="JetBrains Mono" panose="02000009000000000000" pitchFamily="49" charset="0"/>
              </a:rPr>
              <a:t>    </a:t>
            </a:r>
            <a:r>
              <a:rPr lang="en-US" altLang="en-US" dirty="0">
                <a:solidFill>
                  <a:srgbClr val="080808"/>
                </a:solidFill>
                <a:latin typeface="JetBrains Mono" panose="02000009000000000000" pitchFamily="49" charset="0"/>
                <a:cs typeface="JetBrains Mono" panose="02000009000000000000" pitchFamily="49" charset="0"/>
              </a:rPr>
              <a:t>denominator = </a:t>
            </a:r>
            <a:r>
              <a:rPr lang="en-US" altLang="en-US" dirty="0">
                <a:solidFill>
                  <a:srgbClr val="1750EB"/>
                </a:solidFill>
                <a:latin typeface="JetBrains Mono" panose="02000009000000000000" pitchFamily="49" charset="0"/>
                <a:cs typeface="JetBrains Mono" panose="02000009000000000000" pitchFamily="49" charset="0"/>
              </a:rPr>
              <a:t>0</a:t>
            </a:r>
            <a:br>
              <a:rPr lang="en-US" altLang="en-US" dirty="0">
                <a:solidFill>
                  <a:srgbClr val="1750EB"/>
                </a:solidFill>
                <a:latin typeface="JetBrains Mono" panose="02000009000000000000" pitchFamily="49" charset="0"/>
                <a:cs typeface="JetBrains Mono" panose="02000009000000000000" pitchFamily="49" charset="0"/>
              </a:rPr>
            </a:br>
            <a:br>
              <a:rPr lang="en-US" altLang="en-US" dirty="0">
                <a:solidFill>
                  <a:srgbClr val="1750EB"/>
                </a:solidFill>
                <a:latin typeface="JetBrains Mono" panose="02000009000000000000" pitchFamily="49" charset="0"/>
                <a:cs typeface="JetBrains Mono" panose="02000009000000000000" pitchFamily="49" charset="0"/>
              </a:rPr>
            </a:br>
            <a:r>
              <a:rPr lang="en-US" altLang="en-US" dirty="0">
                <a:solidFill>
                  <a:srgbClr val="1750EB"/>
                </a:solidFill>
                <a:latin typeface="JetBrains Mono" panose="02000009000000000000" pitchFamily="49" charset="0"/>
                <a:cs typeface="JetBrains Mono" panose="02000009000000000000" pitchFamily="49" charset="0"/>
              </a:rPr>
              <a:t>    </a:t>
            </a:r>
            <a:r>
              <a:rPr lang="en-US" altLang="en-US" dirty="0">
                <a:solidFill>
                  <a:srgbClr val="080808"/>
                </a:solidFill>
                <a:latin typeface="JetBrains Mono" panose="02000009000000000000" pitchFamily="49" charset="0"/>
                <a:cs typeface="JetBrains Mono" panose="02000009000000000000" pitchFamily="49" charset="0"/>
              </a:rPr>
              <a:t>result = numerator/denominator</a:t>
            </a:r>
            <a:br>
              <a:rPr lang="en-US" altLang="en-US" dirty="0">
                <a:solidFill>
                  <a:srgbClr val="080808"/>
                </a:solidFill>
                <a:latin typeface="JetBrains Mono" panose="02000009000000000000" pitchFamily="49" charset="0"/>
                <a:cs typeface="JetBrains Mono" panose="02000009000000000000" pitchFamily="49" charset="0"/>
              </a:rPr>
            </a:br>
            <a:br>
              <a:rPr lang="en-US" altLang="en-US" dirty="0">
                <a:solidFill>
                  <a:srgbClr val="080808"/>
                </a:solidFill>
                <a:latin typeface="JetBrains Mono" panose="02000009000000000000" pitchFamily="49" charset="0"/>
                <a:cs typeface="JetBrains Mono" panose="02000009000000000000" pitchFamily="49" charset="0"/>
              </a:rPr>
            </a:br>
            <a:r>
              <a:rPr lang="en-US" altLang="en-US" dirty="0">
                <a:solidFill>
                  <a:srgbClr val="080808"/>
                </a:solidFill>
                <a:latin typeface="JetBrains Mono" panose="02000009000000000000" pitchFamily="49" charset="0"/>
                <a:cs typeface="JetBrains Mono" panose="02000009000000000000" pitchFamily="49" charset="0"/>
              </a:rPr>
              <a:t>    </a:t>
            </a:r>
            <a:r>
              <a:rPr lang="en-US" altLang="en-US" dirty="0">
                <a:solidFill>
                  <a:srgbClr val="000080"/>
                </a:solidFill>
                <a:latin typeface="JetBrains Mono" panose="02000009000000000000" pitchFamily="49" charset="0"/>
                <a:cs typeface="JetBrains Mono" panose="02000009000000000000" pitchFamily="49" charset="0"/>
              </a:rPr>
              <a:t>print</a:t>
            </a:r>
            <a:r>
              <a:rPr lang="en-US" altLang="en-US" dirty="0">
                <a:solidFill>
                  <a:srgbClr val="080808"/>
                </a:solidFill>
                <a:latin typeface="JetBrains Mono" panose="02000009000000000000" pitchFamily="49" charset="0"/>
                <a:cs typeface="JetBrains Mono" panose="02000009000000000000" pitchFamily="49" charset="0"/>
              </a:rPr>
              <a:t>(result)</a:t>
            </a:r>
            <a:br>
              <a:rPr lang="en-US" altLang="en-US" dirty="0">
                <a:solidFill>
                  <a:srgbClr val="080808"/>
                </a:solidFill>
                <a:latin typeface="JetBrains Mono" panose="02000009000000000000" pitchFamily="49" charset="0"/>
                <a:cs typeface="JetBrains Mono" panose="02000009000000000000" pitchFamily="49" charset="0"/>
              </a:rPr>
            </a:br>
            <a:r>
              <a:rPr lang="en-US" altLang="en-US" dirty="0">
                <a:solidFill>
                  <a:srgbClr val="0033B3"/>
                </a:solidFill>
                <a:latin typeface="JetBrains Mono" panose="02000009000000000000" pitchFamily="49" charset="0"/>
                <a:cs typeface="JetBrains Mono" panose="02000009000000000000" pitchFamily="49" charset="0"/>
              </a:rPr>
              <a:t>except</a:t>
            </a:r>
            <a:r>
              <a:rPr lang="en-US" altLang="en-US" dirty="0">
                <a:solidFill>
                  <a:srgbClr val="080808"/>
                </a:solidFill>
                <a:latin typeface="JetBrains Mono" panose="02000009000000000000" pitchFamily="49" charset="0"/>
                <a:cs typeface="JetBrains Mono" panose="02000009000000000000" pitchFamily="49" charset="0"/>
              </a:rPr>
              <a:t>:</a:t>
            </a:r>
            <a:br>
              <a:rPr lang="en-US" altLang="en-US" dirty="0">
                <a:solidFill>
                  <a:srgbClr val="080808"/>
                </a:solidFill>
                <a:latin typeface="JetBrains Mono" panose="02000009000000000000" pitchFamily="49" charset="0"/>
                <a:cs typeface="JetBrains Mono" panose="02000009000000000000" pitchFamily="49" charset="0"/>
              </a:rPr>
            </a:br>
            <a:r>
              <a:rPr lang="en-US" altLang="en-US" dirty="0">
                <a:solidFill>
                  <a:srgbClr val="080808"/>
                </a:solidFill>
                <a:latin typeface="JetBrains Mono" panose="02000009000000000000" pitchFamily="49" charset="0"/>
                <a:cs typeface="JetBrains Mono" panose="02000009000000000000" pitchFamily="49" charset="0"/>
              </a:rPr>
              <a:t>    </a:t>
            </a:r>
            <a:r>
              <a:rPr lang="en-US" altLang="en-US" dirty="0">
                <a:solidFill>
                  <a:srgbClr val="000080"/>
                </a:solidFill>
                <a:latin typeface="JetBrains Mono" panose="02000009000000000000" pitchFamily="49" charset="0"/>
                <a:cs typeface="JetBrains Mono" panose="02000009000000000000" pitchFamily="49" charset="0"/>
              </a:rPr>
              <a:t>print</a:t>
            </a:r>
            <a:r>
              <a:rPr lang="en-US" altLang="en-US" dirty="0">
                <a:solidFill>
                  <a:srgbClr val="080808"/>
                </a:solidFill>
                <a:latin typeface="JetBrains Mono" panose="02000009000000000000" pitchFamily="49" charset="0"/>
                <a:cs typeface="JetBrains Mono" panose="02000009000000000000" pitchFamily="49" charset="0"/>
              </a:rPr>
              <a:t>(</a:t>
            </a:r>
            <a:r>
              <a:rPr lang="en-US" altLang="en-US" dirty="0">
                <a:solidFill>
                  <a:srgbClr val="067D17"/>
                </a:solidFill>
                <a:latin typeface="JetBrains Mono" panose="02000009000000000000" pitchFamily="49" charset="0"/>
                <a:cs typeface="JetBrains Mono" panose="02000009000000000000" pitchFamily="49" charset="0"/>
              </a:rPr>
              <a:t>"Error: Denominator cannot be 0."</a:t>
            </a:r>
            <a:r>
              <a:rPr lang="en-US" altLang="en-US" dirty="0">
                <a:solidFill>
                  <a:srgbClr val="080808"/>
                </a:solidFill>
                <a:latin typeface="JetBrains Mono" panose="02000009000000000000" pitchFamily="49" charset="0"/>
                <a:cs typeface="JetBrains Mono" panose="02000009000000000000" pitchFamily="49" charset="0"/>
              </a:rPr>
              <a:t>)</a:t>
            </a:r>
            <a:br>
              <a:rPr lang="en-US" altLang="en-US" dirty="0">
                <a:solidFill>
                  <a:srgbClr val="080808"/>
                </a:solidFill>
                <a:latin typeface="JetBrains Mono" panose="02000009000000000000" pitchFamily="49" charset="0"/>
                <a:cs typeface="JetBrains Mono" panose="02000009000000000000" pitchFamily="49" charset="0"/>
              </a:rPr>
            </a:br>
            <a:br>
              <a:rPr lang="en-US" altLang="en-US" dirty="0">
                <a:solidFill>
                  <a:srgbClr val="080808"/>
                </a:solidFill>
                <a:latin typeface="JetBrains Mono" panose="02000009000000000000" pitchFamily="49" charset="0"/>
                <a:cs typeface="JetBrains Mono" panose="02000009000000000000" pitchFamily="49" charset="0"/>
              </a:rPr>
            </a:br>
            <a:r>
              <a:rPr lang="en-US" altLang="en-US" i="1" dirty="0">
                <a:solidFill>
                  <a:srgbClr val="8C8C8C"/>
                </a:solidFill>
                <a:latin typeface="JetBrains Mono" panose="02000009000000000000" pitchFamily="49" charset="0"/>
                <a:cs typeface="JetBrains Mono" panose="02000009000000000000" pitchFamily="49" charset="0"/>
              </a:rPr>
              <a:t># Output: Error: Denominator cannot be 0.</a:t>
            </a:r>
            <a:endParaRPr lang="en-US" altLang="en-US" dirty="0">
              <a:latin typeface="Arial" panose="020B0604020202020204" pitchFamily="34" charset="0"/>
            </a:endParaRPr>
          </a:p>
          <a:p>
            <a:pPr marL="0" indent="0">
              <a:buNone/>
            </a:pPr>
            <a:endParaRPr lang="en-US" sz="3200" b="1" i="0" dirty="0">
              <a:solidFill>
                <a:srgbClr val="25265E"/>
              </a:solidFill>
              <a:effectLst/>
              <a:highlight>
                <a:srgbClr val="F9FAFC"/>
              </a:highlight>
              <a:latin typeface="euclid_circular_a"/>
            </a:endParaRP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9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sz="3600" dirty="0"/>
              <a:t>Exception Handling</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sz="3200" b="1" i="0" dirty="0">
                <a:solidFill>
                  <a:srgbClr val="25265E"/>
                </a:solidFill>
                <a:effectLst/>
                <a:highlight>
                  <a:srgbClr val="F9FAFC"/>
                </a:highlight>
                <a:latin typeface="euclid_circular_a"/>
              </a:rPr>
              <a:t>Catching Specific Exceptions in Python</a:t>
            </a:r>
          </a:p>
          <a:p>
            <a:pPr>
              <a:buFont typeface="Wingdings" panose="05000000000000000000" pitchFamily="2" charset="2"/>
              <a:buChar char="Ø"/>
            </a:pPr>
            <a:r>
              <a:rPr lang="en-US" sz="3200" i="0" dirty="0">
                <a:solidFill>
                  <a:srgbClr val="25265E"/>
                </a:solidFill>
                <a:effectLst/>
                <a:highlight>
                  <a:srgbClr val="F9FAFC"/>
                </a:highlight>
                <a:latin typeface="euclid_circular_a"/>
              </a:rPr>
              <a:t>For each try block, there can be zero or more except blocks. Multiple except blocks allow us to handle each exception differently.</a:t>
            </a:r>
          </a:p>
          <a:p>
            <a:pPr>
              <a:buFont typeface="Wingdings" panose="05000000000000000000" pitchFamily="2" charset="2"/>
              <a:buChar char="Ø"/>
            </a:pPr>
            <a:r>
              <a:rPr lang="en-US" sz="3200" i="0" dirty="0">
                <a:solidFill>
                  <a:srgbClr val="25265E"/>
                </a:solidFill>
                <a:effectLst/>
                <a:highlight>
                  <a:srgbClr val="F9FAFC"/>
                </a:highlight>
                <a:latin typeface="euclid_circular_a"/>
              </a:rPr>
              <a:t>The argument type of each except block indicates the type of exception that can be handled by it. For example,</a:t>
            </a: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835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sz="3600" dirty="0"/>
              <a:t>Exception Handling</a:t>
            </a:r>
            <a:br>
              <a:rPr lang="en-US" b="0" i="0" dirty="0">
                <a:solidFill>
                  <a:srgbClr val="000000"/>
                </a:solidFill>
                <a:effectLst/>
                <a:highlight>
                  <a:srgbClr val="FFFFFF"/>
                </a:highlight>
                <a:latin typeface="Segoe UI" panose="020B0502040204020203" pitchFamily="34" charset="0"/>
              </a:rPr>
            </a:br>
            <a:endParaRPr lang="en-US" dirty="0"/>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BD25D1F5-F492-41ED-1130-B8680F9F7B24}"/>
              </a:ext>
            </a:extLst>
          </p:cNvPr>
          <p:cNvSpPr>
            <a:spLocks noGrp="1" noChangeArrowheads="1"/>
          </p:cNvSpPr>
          <p:nvPr>
            <p:ph idx="1"/>
          </p:nvPr>
        </p:nvSpPr>
        <p:spPr bwMode="auto">
          <a:xfrm>
            <a:off x="228600" y="1418223"/>
            <a:ext cx="813235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33B3"/>
                </a:solidFill>
                <a:effectLst/>
                <a:latin typeface="JetBrains Mono" panose="02000009000000000000" pitchFamily="49" charset="0"/>
                <a:cs typeface="JetBrains Mono" panose="02000009000000000000" pitchFamily="49" charset="0"/>
              </a:rPr>
              <a:t>try</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2800" b="0" i="0" u="none" strike="noStrike" cap="none" normalizeH="0" baseline="0" dirty="0" err="1">
                <a:ln>
                  <a:noFill/>
                </a:ln>
                <a:solidFill>
                  <a:srgbClr val="080808"/>
                </a:solidFill>
                <a:effectLst/>
                <a:latin typeface="JetBrains Mono" panose="02000009000000000000" pitchFamily="49" charset="0"/>
                <a:cs typeface="JetBrains Mono" panose="02000009000000000000" pitchFamily="49" charset="0"/>
              </a:rPr>
              <a:t>even_numbers</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 = [</a:t>
            </a:r>
            <a:r>
              <a:rPr kumimoji="0" lang="en-US" altLang="en-US" sz="2800" b="0" i="0" u="none" strike="noStrike" cap="none" normalizeH="0" baseline="0" dirty="0">
                <a:ln>
                  <a:noFill/>
                </a:ln>
                <a:solidFill>
                  <a:srgbClr val="1750EB"/>
                </a:solidFill>
                <a:effectLst/>
                <a:latin typeface="JetBrains Mono" panose="02000009000000000000" pitchFamily="49" charset="0"/>
                <a:cs typeface="JetBrains Mono" panose="02000009000000000000" pitchFamily="49" charset="0"/>
              </a:rPr>
              <a:t>2</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2800" b="0" i="0" u="none" strike="noStrike" cap="none" normalizeH="0" baseline="0" dirty="0">
                <a:ln>
                  <a:noFill/>
                </a:ln>
                <a:solidFill>
                  <a:srgbClr val="1750EB"/>
                </a:solidFill>
                <a:effectLst/>
                <a:latin typeface="JetBrains Mono" panose="02000009000000000000" pitchFamily="49" charset="0"/>
                <a:cs typeface="JetBrains Mono" panose="02000009000000000000" pitchFamily="49" charset="0"/>
              </a:rPr>
              <a:t>4</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2800" b="0" i="0" u="none" strike="noStrike" cap="none" normalizeH="0" baseline="0" dirty="0">
                <a:ln>
                  <a:noFill/>
                </a:ln>
                <a:solidFill>
                  <a:srgbClr val="1750EB"/>
                </a:solidFill>
                <a:effectLst/>
                <a:latin typeface="JetBrains Mono" panose="02000009000000000000" pitchFamily="49" charset="0"/>
                <a:cs typeface="JetBrains Mono" panose="02000009000000000000" pitchFamily="49" charset="0"/>
              </a:rPr>
              <a:t>6</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2800" b="0" i="0" u="none" strike="noStrike" cap="none" normalizeH="0" baseline="0" dirty="0">
                <a:ln>
                  <a:noFill/>
                </a:ln>
                <a:solidFill>
                  <a:srgbClr val="1750EB"/>
                </a:solidFill>
                <a:effectLst/>
                <a:latin typeface="JetBrains Mono" panose="02000009000000000000" pitchFamily="49" charset="0"/>
                <a:cs typeface="JetBrains Mono" panose="02000009000000000000" pitchFamily="49" charset="0"/>
              </a:rPr>
              <a:t>8</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28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2800" b="0" i="0" u="none" strike="noStrike" cap="none" normalizeH="0" baseline="0" dirty="0" err="1">
                <a:ln>
                  <a:noFill/>
                </a:ln>
                <a:solidFill>
                  <a:srgbClr val="080808"/>
                </a:solidFill>
                <a:effectLst/>
                <a:latin typeface="JetBrains Mono" panose="02000009000000000000" pitchFamily="49" charset="0"/>
                <a:cs typeface="JetBrains Mono" panose="02000009000000000000" pitchFamily="49" charset="0"/>
              </a:rPr>
              <a:t>even_numbers</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2800" b="0" i="0" u="none" strike="noStrike" cap="none" normalizeH="0" baseline="0" dirty="0">
                <a:ln>
                  <a:noFill/>
                </a:ln>
                <a:solidFill>
                  <a:srgbClr val="1750EB"/>
                </a:solidFill>
                <a:effectLst/>
                <a:latin typeface="JetBrains Mono" panose="02000009000000000000" pitchFamily="49" charset="0"/>
                <a:cs typeface="JetBrains Mono" panose="02000009000000000000" pitchFamily="49" charset="0"/>
              </a:rPr>
              <a:t>5</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2800" b="0" i="0" u="none" strike="noStrike" cap="none" normalizeH="0" baseline="0" dirty="0">
                <a:ln>
                  <a:noFill/>
                </a:ln>
                <a:solidFill>
                  <a:srgbClr val="0033B3"/>
                </a:solidFill>
                <a:effectLst/>
                <a:latin typeface="JetBrains Mono" panose="02000009000000000000" pitchFamily="49" charset="0"/>
                <a:cs typeface="JetBrains Mono" panose="02000009000000000000" pitchFamily="49" charset="0"/>
              </a:rPr>
              <a:t>except </a:t>
            </a:r>
            <a:r>
              <a:rPr kumimoji="0" lang="en-US" altLang="en-US" sz="2800" b="0" i="0" u="none" strike="noStrike" cap="none" normalizeH="0" baseline="0" dirty="0" err="1">
                <a:ln>
                  <a:noFill/>
                </a:ln>
                <a:solidFill>
                  <a:srgbClr val="000080"/>
                </a:solidFill>
                <a:effectLst/>
                <a:latin typeface="JetBrains Mono" panose="02000009000000000000" pitchFamily="49" charset="0"/>
                <a:cs typeface="JetBrains Mono" panose="02000009000000000000" pitchFamily="49" charset="0"/>
              </a:rPr>
              <a:t>ZeroDivisionError</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28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28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"Denominator cannot be 0."</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2800" b="0" i="0" u="none" strike="noStrike" cap="none" normalizeH="0" baseline="0" dirty="0">
                <a:ln>
                  <a:noFill/>
                </a:ln>
                <a:solidFill>
                  <a:srgbClr val="0033B3"/>
                </a:solidFill>
                <a:effectLst/>
                <a:latin typeface="JetBrains Mono" panose="02000009000000000000" pitchFamily="49" charset="0"/>
                <a:cs typeface="JetBrains Mono" panose="02000009000000000000" pitchFamily="49" charset="0"/>
              </a:rPr>
              <a:t>except </a:t>
            </a:r>
            <a:r>
              <a:rPr kumimoji="0" lang="en-US" altLang="en-US" sz="2800" b="0" i="0" u="none" strike="noStrike" cap="none" normalizeH="0" baseline="0" dirty="0" err="1">
                <a:ln>
                  <a:noFill/>
                </a:ln>
                <a:solidFill>
                  <a:srgbClr val="000080"/>
                </a:solidFill>
                <a:effectLst/>
                <a:latin typeface="JetBrains Mono" panose="02000009000000000000" pitchFamily="49" charset="0"/>
                <a:cs typeface="JetBrains Mono" panose="02000009000000000000" pitchFamily="49" charset="0"/>
              </a:rPr>
              <a:t>IndexError</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28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28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"Index Out of Bound."</a:t>
            </a:r>
            <a: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br>
              <a:rPr kumimoji="0" lang="en-US" altLang="en-US" sz="28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28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 Output: Index Out of Bound</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2917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3600" dirty="0"/>
              <a:t>Exception Handling</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lnSpcReduction="10000"/>
          </a:bodyPr>
          <a:lstStyle/>
          <a:p>
            <a:pPr marL="0" indent="0">
              <a:buNone/>
            </a:pPr>
            <a:r>
              <a:rPr lang="en-US" sz="2800" b="1" i="0" dirty="0">
                <a:solidFill>
                  <a:srgbClr val="25265E"/>
                </a:solidFill>
                <a:effectLst/>
                <a:highlight>
                  <a:srgbClr val="F9FAFC"/>
                </a:highlight>
                <a:latin typeface="euclid_circular_a"/>
              </a:rPr>
              <a:t>Python try with else clause</a:t>
            </a:r>
          </a:p>
          <a:p>
            <a:pPr marL="0" lvl="0" indent="0" eaLnBrk="0" fontAlgn="base" hangingPunct="0">
              <a:spcBef>
                <a:spcPct val="0"/>
              </a:spcBef>
              <a:spcAft>
                <a:spcPct val="0"/>
              </a:spcAft>
              <a:buClrTx/>
              <a:buSzTx/>
              <a:buNone/>
            </a:pPr>
            <a:r>
              <a:rPr lang="en-US" altLang="en-US" dirty="0">
                <a:latin typeface="euclid_circular_a"/>
              </a:rPr>
              <a:t>In some situations, we might want to run a certain block of code if the code block inside </a:t>
            </a:r>
            <a:r>
              <a:rPr lang="en-US" altLang="en-US" dirty="0">
                <a:latin typeface="Droid Sans Mono"/>
              </a:rPr>
              <a:t>try</a:t>
            </a:r>
            <a:r>
              <a:rPr lang="en-US" altLang="en-US" dirty="0">
                <a:latin typeface="euclid_circular_a"/>
              </a:rPr>
              <a:t> runs without any errors.</a:t>
            </a:r>
            <a:endParaRPr lang="en-US" altLang="en-US" dirty="0"/>
          </a:p>
          <a:p>
            <a:pPr marL="0" lvl="0" indent="0" eaLnBrk="0" fontAlgn="base" hangingPunct="0">
              <a:spcBef>
                <a:spcPct val="0"/>
              </a:spcBef>
              <a:spcAft>
                <a:spcPct val="0"/>
              </a:spcAft>
              <a:buClrTx/>
              <a:buSzTx/>
              <a:buNone/>
            </a:pPr>
            <a:r>
              <a:rPr lang="en-US" altLang="en-US" dirty="0">
                <a:latin typeface="euclid_circular_a"/>
              </a:rPr>
              <a:t>For these cases, you can use the optional </a:t>
            </a:r>
            <a:r>
              <a:rPr lang="en-US" altLang="en-US" dirty="0">
                <a:latin typeface="Droid Sans Mono"/>
              </a:rPr>
              <a:t>else</a:t>
            </a:r>
            <a:r>
              <a:rPr lang="en-US" altLang="en-US" dirty="0">
                <a:latin typeface="euclid_circular_a"/>
              </a:rPr>
              <a:t> keyword with the </a:t>
            </a:r>
            <a:r>
              <a:rPr lang="en-US" altLang="en-US" dirty="0">
                <a:latin typeface="Droid Sans Mono"/>
              </a:rPr>
              <a:t>try</a:t>
            </a:r>
            <a:r>
              <a:rPr lang="en-US" altLang="en-US" dirty="0">
                <a:latin typeface="euclid_circular_a"/>
              </a:rPr>
              <a:t> statement</a:t>
            </a:r>
            <a:endParaRPr lang="en-US" altLang="en-US" sz="2800" dirty="0">
              <a:latin typeface="euclid_circular_a"/>
            </a:endParaRPr>
          </a:p>
          <a:p>
            <a:pPr marL="0" indent="0" eaLnBrk="0" fontAlgn="base" hangingPunct="0">
              <a:spcBef>
                <a:spcPct val="0"/>
              </a:spcBef>
              <a:spcAft>
                <a:spcPct val="0"/>
              </a:spcAft>
              <a:buClrTx/>
              <a:buSzTx/>
              <a:buNone/>
            </a:pPr>
            <a:r>
              <a:rPr lang="en-US" altLang="en-US" sz="2200" i="1" dirty="0">
                <a:solidFill>
                  <a:srgbClr val="8C8C8C"/>
                </a:solidFill>
                <a:latin typeface="JetBrains Mono" panose="02000009000000000000" pitchFamily="49" charset="0"/>
                <a:cs typeface="JetBrains Mono" panose="02000009000000000000" pitchFamily="49" charset="0"/>
              </a:rPr>
              <a:t># program to print the reciprocal of even numbers</a:t>
            </a:r>
            <a:br>
              <a:rPr lang="en-US" altLang="en-US" sz="2200" i="1" dirty="0">
                <a:solidFill>
                  <a:srgbClr val="8C8C8C"/>
                </a:solidFill>
                <a:latin typeface="JetBrains Mono" panose="02000009000000000000" pitchFamily="49" charset="0"/>
                <a:cs typeface="JetBrains Mono" panose="02000009000000000000" pitchFamily="49" charset="0"/>
              </a:rPr>
            </a:br>
            <a:br>
              <a:rPr lang="en-US" altLang="en-US" sz="2200" i="1" dirty="0">
                <a:solidFill>
                  <a:srgbClr val="8C8C8C"/>
                </a:solidFill>
                <a:latin typeface="JetBrains Mono" panose="02000009000000000000" pitchFamily="49" charset="0"/>
                <a:cs typeface="JetBrains Mono" panose="02000009000000000000" pitchFamily="49" charset="0"/>
              </a:rPr>
            </a:br>
            <a:r>
              <a:rPr lang="en-US" altLang="en-US" sz="2200" dirty="0">
                <a:solidFill>
                  <a:srgbClr val="0033B3"/>
                </a:solidFill>
                <a:latin typeface="JetBrains Mono" panose="02000009000000000000" pitchFamily="49" charset="0"/>
                <a:cs typeface="JetBrains Mono" panose="02000009000000000000" pitchFamily="49" charset="0"/>
              </a:rPr>
              <a:t>try</a:t>
            </a:r>
            <a:r>
              <a:rPr lang="en-US" altLang="en-US" sz="2200" dirty="0">
                <a:solidFill>
                  <a:srgbClr val="080808"/>
                </a:solidFill>
                <a:latin typeface="JetBrains Mono" panose="02000009000000000000" pitchFamily="49" charset="0"/>
                <a:cs typeface="JetBrains Mono" panose="02000009000000000000" pitchFamily="49" charset="0"/>
              </a:rPr>
              <a:t>:</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    num = </a:t>
            </a:r>
            <a:r>
              <a:rPr lang="en-US" altLang="en-US" sz="2200" dirty="0">
                <a:solidFill>
                  <a:srgbClr val="000080"/>
                </a:solidFill>
                <a:latin typeface="JetBrains Mono" panose="02000009000000000000" pitchFamily="49" charset="0"/>
                <a:cs typeface="JetBrains Mono" panose="02000009000000000000" pitchFamily="49" charset="0"/>
              </a:rPr>
              <a:t>int</a:t>
            </a:r>
            <a:r>
              <a:rPr lang="en-US" altLang="en-US" sz="2200" dirty="0">
                <a:solidFill>
                  <a:srgbClr val="080808"/>
                </a:solidFill>
                <a:latin typeface="JetBrains Mono" panose="02000009000000000000" pitchFamily="49" charset="0"/>
                <a:cs typeface="JetBrains Mono" panose="02000009000000000000" pitchFamily="49" charset="0"/>
              </a:rPr>
              <a:t>(</a:t>
            </a:r>
            <a:r>
              <a:rPr lang="en-US" altLang="en-US" sz="2200" dirty="0">
                <a:solidFill>
                  <a:srgbClr val="000080"/>
                </a:solidFill>
                <a:latin typeface="JetBrains Mono" panose="02000009000000000000" pitchFamily="49" charset="0"/>
                <a:cs typeface="JetBrains Mono" panose="02000009000000000000" pitchFamily="49" charset="0"/>
              </a:rPr>
              <a:t>input</a:t>
            </a:r>
            <a:r>
              <a:rPr lang="en-US" altLang="en-US" sz="2200" dirty="0">
                <a:solidFill>
                  <a:srgbClr val="080808"/>
                </a:solidFill>
                <a:latin typeface="JetBrains Mono" panose="02000009000000000000" pitchFamily="49" charset="0"/>
                <a:cs typeface="JetBrains Mono" panose="02000009000000000000" pitchFamily="49" charset="0"/>
              </a:rPr>
              <a:t>(</a:t>
            </a:r>
            <a:r>
              <a:rPr lang="en-US" altLang="en-US" sz="2200" dirty="0">
                <a:solidFill>
                  <a:srgbClr val="067D17"/>
                </a:solidFill>
                <a:latin typeface="JetBrains Mono" panose="02000009000000000000" pitchFamily="49" charset="0"/>
                <a:cs typeface="JetBrains Mono" panose="02000009000000000000" pitchFamily="49" charset="0"/>
              </a:rPr>
              <a:t>"Enter a number: "</a:t>
            </a:r>
            <a:r>
              <a:rPr lang="en-US" altLang="en-US" sz="2200" dirty="0">
                <a:solidFill>
                  <a:srgbClr val="080808"/>
                </a:solidFill>
                <a:latin typeface="JetBrains Mono" panose="02000009000000000000" pitchFamily="49" charset="0"/>
                <a:cs typeface="JetBrains Mono" panose="02000009000000000000" pitchFamily="49" charset="0"/>
              </a:rPr>
              <a:t>))</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    </a:t>
            </a:r>
            <a:r>
              <a:rPr lang="en-US" altLang="en-US" sz="2200" dirty="0">
                <a:solidFill>
                  <a:srgbClr val="0033B3"/>
                </a:solidFill>
                <a:latin typeface="JetBrains Mono" panose="02000009000000000000" pitchFamily="49" charset="0"/>
                <a:cs typeface="JetBrains Mono" panose="02000009000000000000" pitchFamily="49" charset="0"/>
              </a:rPr>
              <a:t>assert </a:t>
            </a:r>
            <a:r>
              <a:rPr lang="en-US" altLang="en-US" sz="2200" dirty="0">
                <a:solidFill>
                  <a:srgbClr val="080808"/>
                </a:solidFill>
                <a:latin typeface="JetBrains Mono" panose="02000009000000000000" pitchFamily="49" charset="0"/>
                <a:cs typeface="JetBrains Mono" panose="02000009000000000000" pitchFamily="49" charset="0"/>
              </a:rPr>
              <a:t>num % </a:t>
            </a:r>
            <a:r>
              <a:rPr lang="en-US" altLang="en-US" sz="2200" dirty="0">
                <a:solidFill>
                  <a:srgbClr val="1750EB"/>
                </a:solidFill>
                <a:latin typeface="JetBrains Mono" panose="02000009000000000000" pitchFamily="49" charset="0"/>
                <a:cs typeface="JetBrains Mono" panose="02000009000000000000" pitchFamily="49" charset="0"/>
              </a:rPr>
              <a:t>2 </a:t>
            </a:r>
            <a:r>
              <a:rPr lang="en-US" altLang="en-US" sz="2200" dirty="0">
                <a:solidFill>
                  <a:srgbClr val="080808"/>
                </a:solidFill>
                <a:latin typeface="JetBrains Mono" panose="02000009000000000000" pitchFamily="49" charset="0"/>
                <a:cs typeface="JetBrains Mono" panose="02000009000000000000" pitchFamily="49" charset="0"/>
              </a:rPr>
              <a:t>== </a:t>
            </a:r>
            <a:r>
              <a:rPr lang="en-US" altLang="en-US" sz="2200" dirty="0">
                <a:solidFill>
                  <a:srgbClr val="1750EB"/>
                </a:solidFill>
                <a:latin typeface="JetBrains Mono" panose="02000009000000000000" pitchFamily="49" charset="0"/>
                <a:cs typeface="JetBrains Mono" panose="02000009000000000000" pitchFamily="49" charset="0"/>
              </a:rPr>
              <a:t>0</a:t>
            </a:r>
            <a:br>
              <a:rPr lang="en-US" altLang="en-US" sz="2200" dirty="0">
                <a:solidFill>
                  <a:srgbClr val="1750EB"/>
                </a:solidFill>
                <a:latin typeface="JetBrains Mono" panose="02000009000000000000" pitchFamily="49" charset="0"/>
                <a:cs typeface="JetBrains Mono" panose="02000009000000000000" pitchFamily="49" charset="0"/>
              </a:rPr>
            </a:br>
            <a:r>
              <a:rPr lang="en-US" altLang="en-US" sz="2200" dirty="0">
                <a:solidFill>
                  <a:srgbClr val="0033B3"/>
                </a:solidFill>
                <a:latin typeface="JetBrains Mono" panose="02000009000000000000" pitchFamily="49" charset="0"/>
                <a:cs typeface="JetBrains Mono" panose="02000009000000000000" pitchFamily="49" charset="0"/>
              </a:rPr>
              <a:t>except</a:t>
            </a:r>
            <a:r>
              <a:rPr lang="en-US" altLang="en-US" sz="2200" dirty="0">
                <a:solidFill>
                  <a:srgbClr val="080808"/>
                </a:solidFill>
                <a:latin typeface="JetBrains Mono" panose="02000009000000000000" pitchFamily="49" charset="0"/>
                <a:cs typeface="JetBrains Mono" panose="02000009000000000000" pitchFamily="49" charset="0"/>
              </a:rPr>
              <a:t>:</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    </a:t>
            </a:r>
            <a:r>
              <a:rPr lang="en-US" altLang="en-US" sz="2200" dirty="0">
                <a:solidFill>
                  <a:srgbClr val="000080"/>
                </a:solidFill>
                <a:latin typeface="JetBrains Mono" panose="02000009000000000000" pitchFamily="49" charset="0"/>
                <a:cs typeface="JetBrains Mono" panose="02000009000000000000" pitchFamily="49" charset="0"/>
              </a:rPr>
              <a:t>print</a:t>
            </a:r>
            <a:r>
              <a:rPr lang="en-US" altLang="en-US" sz="2200" dirty="0">
                <a:solidFill>
                  <a:srgbClr val="080808"/>
                </a:solidFill>
                <a:latin typeface="JetBrains Mono" panose="02000009000000000000" pitchFamily="49" charset="0"/>
                <a:cs typeface="JetBrains Mono" panose="02000009000000000000" pitchFamily="49" charset="0"/>
              </a:rPr>
              <a:t>(</a:t>
            </a:r>
            <a:r>
              <a:rPr lang="en-US" altLang="en-US" sz="2200" dirty="0">
                <a:solidFill>
                  <a:srgbClr val="067D17"/>
                </a:solidFill>
                <a:latin typeface="JetBrains Mono" panose="02000009000000000000" pitchFamily="49" charset="0"/>
                <a:cs typeface="JetBrains Mono" panose="02000009000000000000" pitchFamily="49" charset="0"/>
              </a:rPr>
              <a:t>"Not an even number!"</a:t>
            </a:r>
            <a:r>
              <a:rPr lang="en-US" altLang="en-US" sz="2200" dirty="0">
                <a:solidFill>
                  <a:srgbClr val="080808"/>
                </a:solidFill>
                <a:latin typeface="JetBrains Mono" panose="02000009000000000000" pitchFamily="49" charset="0"/>
                <a:cs typeface="JetBrains Mono" panose="02000009000000000000" pitchFamily="49" charset="0"/>
              </a:rPr>
              <a:t>)</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033B3"/>
                </a:solidFill>
                <a:latin typeface="JetBrains Mono" panose="02000009000000000000" pitchFamily="49" charset="0"/>
                <a:cs typeface="JetBrains Mono" panose="02000009000000000000" pitchFamily="49" charset="0"/>
              </a:rPr>
              <a:t>else</a:t>
            </a:r>
            <a:r>
              <a:rPr lang="en-US" altLang="en-US" sz="2200" dirty="0">
                <a:solidFill>
                  <a:srgbClr val="080808"/>
                </a:solidFill>
                <a:latin typeface="JetBrains Mono" panose="02000009000000000000" pitchFamily="49" charset="0"/>
                <a:cs typeface="JetBrains Mono" panose="02000009000000000000" pitchFamily="49" charset="0"/>
              </a:rPr>
              <a:t>:</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    reciprocal = </a:t>
            </a:r>
            <a:r>
              <a:rPr lang="en-US" altLang="en-US" sz="2200" dirty="0">
                <a:solidFill>
                  <a:srgbClr val="1750EB"/>
                </a:solidFill>
                <a:latin typeface="JetBrains Mono" panose="02000009000000000000" pitchFamily="49" charset="0"/>
                <a:cs typeface="JetBrains Mono" panose="02000009000000000000" pitchFamily="49" charset="0"/>
              </a:rPr>
              <a:t>1</a:t>
            </a:r>
            <a:r>
              <a:rPr lang="en-US" altLang="en-US" sz="2200" dirty="0">
                <a:solidFill>
                  <a:srgbClr val="080808"/>
                </a:solidFill>
                <a:latin typeface="JetBrains Mono" panose="02000009000000000000" pitchFamily="49" charset="0"/>
                <a:cs typeface="JetBrains Mono" panose="02000009000000000000" pitchFamily="49" charset="0"/>
              </a:rPr>
              <a:t>/num</a:t>
            </a:r>
            <a:br>
              <a:rPr lang="en-US" altLang="en-US" sz="2200" dirty="0">
                <a:solidFill>
                  <a:srgbClr val="080808"/>
                </a:solidFill>
                <a:latin typeface="JetBrains Mono" panose="02000009000000000000" pitchFamily="49" charset="0"/>
                <a:cs typeface="JetBrains Mono" panose="02000009000000000000" pitchFamily="49" charset="0"/>
              </a:rPr>
            </a:br>
            <a:r>
              <a:rPr lang="en-US" altLang="en-US" sz="2200" dirty="0">
                <a:solidFill>
                  <a:srgbClr val="080808"/>
                </a:solidFill>
                <a:latin typeface="JetBrains Mono" panose="02000009000000000000" pitchFamily="49" charset="0"/>
                <a:cs typeface="JetBrains Mono" panose="02000009000000000000" pitchFamily="49" charset="0"/>
              </a:rPr>
              <a:t>    </a:t>
            </a:r>
            <a:r>
              <a:rPr lang="en-US" altLang="en-US" sz="2200" dirty="0">
                <a:solidFill>
                  <a:srgbClr val="000080"/>
                </a:solidFill>
                <a:latin typeface="JetBrains Mono" panose="02000009000000000000" pitchFamily="49" charset="0"/>
                <a:cs typeface="JetBrains Mono" panose="02000009000000000000" pitchFamily="49" charset="0"/>
              </a:rPr>
              <a:t>print</a:t>
            </a:r>
            <a:r>
              <a:rPr lang="en-US" altLang="en-US" sz="2200" dirty="0">
                <a:solidFill>
                  <a:srgbClr val="080808"/>
                </a:solidFill>
                <a:latin typeface="JetBrains Mono" panose="02000009000000000000" pitchFamily="49" charset="0"/>
                <a:cs typeface="JetBrains Mono" panose="02000009000000000000" pitchFamily="49" charset="0"/>
              </a:rPr>
              <a:t>(reciprocal)</a:t>
            </a:r>
            <a:endParaRPr lang="en-US" altLang="en-US" sz="2200" dirty="0">
              <a:latin typeface="Arial" panose="020B0604020202020204" pitchFamily="34" charset="0"/>
            </a:endParaRPr>
          </a:p>
          <a:p>
            <a:pPr marL="0" lvl="0" indent="0" eaLnBrk="0" fontAlgn="base" hangingPunct="0">
              <a:spcBef>
                <a:spcPct val="0"/>
              </a:spcBef>
              <a:spcAft>
                <a:spcPct val="0"/>
              </a:spcAft>
              <a:buClrTx/>
              <a:buSzTx/>
              <a:buNone/>
            </a:pPr>
            <a:endParaRPr lang="en-US" altLang="en-US" sz="3600" dirty="0">
              <a:latin typeface="Arial" panose="020B0604020202020204" pitchFamily="34" charset="0"/>
            </a:endParaRPr>
          </a:p>
          <a:p>
            <a:pPr marL="0" indent="0">
              <a:buNone/>
            </a:pPr>
            <a:endParaRPr lang="en-US" sz="2800" b="1" i="0" dirty="0">
              <a:solidFill>
                <a:srgbClr val="25265E"/>
              </a:solidFill>
              <a:effectLst/>
              <a:highlight>
                <a:srgbClr val="F9FAFC"/>
              </a:highlight>
              <a:latin typeface="euclid_circular_a"/>
            </a:endParaRP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78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3600" dirty="0"/>
              <a:t>Exception Handling</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marL="0" lvl="0" indent="0" eaLnBrk="0" fontAlgn="base" hangingPunct="0">
              <a:spcBef>
                <a:spcPct val="0"/>
              </a:spcBef>
              <a:spcAft>
                <a:spcPct val="0"/>
              </a:spcAft>
              <a:buClrTx/>
              <a:buSzTx/>
              <a:buNone/>
            </a:pPr>
            <a:r>
              <a:rPr lang="en-US" altLang="en-US" sz="2800" dirty="0">
                <a:latin typeface="Arial" panose="020B0604020202020204" pitchFamily="34" charset="0"/>
              </a:rPr>
              <a:t>Enter a number: 1</a:t>
            </a:r>
          </a:p>
          <a:p>
            <a:pPr marL="0" lvl="0" indent="0" eaLnBrk="0" fontAlgn="base" hangingPunct="0">
              <a:spcBef>
                <a:spcPct val="0"/>
              </a:spcBef>
              <a:spcAft>
                <a:spcPct val="0"/>
              </a:spcAft>
              <a:buClrTx/>
              <a:buSzTx/>
              <a:buNone/>
            </a:pPr>
            <a:r>
              <a:rPr lang="en-US" altLang="en-US" sz="2800" dirty="0">
                <a:latin typeface="Arial" panose="020B0604020202020204" pitchFamily="34" charset="0"/>
              </a:rPr>
              <a:t>Not an even number!</a:t>
            </a:r>
          </a:p>
          <a:p>
            <a:pPr marL="0" indent="0">
              <a:buNone/>
            </a:pPr>
            <a:r>
              <a:rPr lang="en-US" sz="2800" b="1" i="0" dirty="0">
                <a:solidFill>
                  <a:srgbClr val="25265E"/>
                </a:solidFill>
                <a:effectLst/>
                <a:highlight>
                  <a:srgbClr val="F9FAFC"/>
                </a:highlight>
                <a:latin typeface="euclid_circular_a"/>
              </a:rPr>
              <a:t>However, if we pass 0, we get </a:t>
            </a:r>
            <a:r>
              <a:rPr lang="en-US" sz="2800" b="1" i="0" dirty="0" err="1">
                <a:solidFill>
                  <a:srgbClr val="25265E"/>
                </a:solidFill>
                <a:effectLst/>
                <a:highlight>
                  <a:srgbClr val="F9FAFC"/>
                </a:highlight>
                <a:latin typeface="euclid_circular_a"/>
              </a:rPr>
              <a:t>ZeroDivisionError</a:t>
            </a:r>
            <a:r>
              <a:rPr lang="en-US" sz="2800" b="1" i="0" dirty="0">
                <a:solidFill>
                  <a:srgbClr val="25265E"/>
                </a:solidFill>
                <a:effectLst/>
                <a:highlight>
                  <a:srgbClr val="F9FAFC"/>
                </a:highlight>
                <a:latin typeface="euclid_circular_a"/>
              </a:rPr>
              <a:t> as the code block inside else is not handled by preceding except</a:t>
            </a:r>
          </a:p>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Enter a number: 0</a:t>
            </a:r>
          </a:p>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Traceback (most recent call last):</a:t>
            </a:r>
          </a:p>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File "&lt;string&gt;", line 7, in &lt;module&gt;</a:t>
            </a:r>
          </a:p>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reciprocal = 1/num</a:t>
            </a:r>
          </a:p>
          <a:p>
            <a:pPr marL="0" indent="0">
              <a:buNone/>
            </a:pPr>
            <a:r>
              <a:rPr lang="en-US" sz="2800" kern="100" dirty="0" err="1">
                <a:effectLst/>
                <a:latin typeface="Arial" panose="020B0604020202020204" pitchFamily="34" charset="0"/>
                <a:ea typeface="Calibri" panose="020F0502020204030204" pitchFamily="34" charset="0"/>
                <a:cs typeface="Times New Roman" panose="02020603050405020304" pitchFamily="18" charset="0"/>
              </a:rPr>
              <a:t>ZeroDivisionError</a:t>
            </a:r>
            <a:r>
              <a:rPr lang="en-US" sz="2800" kern="100" dirty="0">
                <a:effectLst/>
                <a:latin typeface="Arial" panose="020B0604020202020204" pitchFamily="34" charset="0"/>
                <a:ea typeface="Calibri" panose="020F0502020204030204" pitchFamily="34" charset="0"/>
                <a:cs typeface="Times New Roman" panose="02020603050405020304" pitchFamily="18" charset="0"/>
              </a:rPr>
              <a:t>: division by zero</a:t>
            </a: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723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3600" dirty="0"/>
              <a:t>Exception Handling</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fontScale="77500" lnSpcReduction="20000"/>
          </a:bodyPr>
          <a:lstStyle/>
          <a:p>
            <a:pPr marL="0" indent="0" eaLnBrk="0" fontAlgn="base" hangingPunct="0">
              <a:spcBef>
                <a:spcPct val="0"/>
              </a:spcBef>
              <a:spcAft>
                <a:spcPct val="0"/>
              </a:spcAft>
              <a:buClrTx/>
              <a:buSzTx/>
              <a:buNone/>
            </a:pPr>
            <a:r>
              <a:rPr lang="en-US" sz="3200" i="0" dirty="0">
                <a:solidFill>
                  <a:srgbClr val="25265E"/>
                </a:solidFill>
                <a:effectLst/>
                <a:highlight>
                  <a:srgbClr val="F9FAFC"/>
                </a:highlight>
                <a:latin typeface="euclid_circular_a"/>
              </a:rPr>
              <a:t>Python try...finally</a:t>
            </a:r>
          </a:p>
          <a:p>
            <a:pPr marL="0" indent="0" eaLnBrk="0" fontAlgn="base" hangingPunct="0">
              <a:spcBef>
                <a:spcPct val="0"/>
              </a:spcBef>
              <a:spcAft>
                <a:spcPct val="0"/>
              </a:spcAft>
              <a:buClrTx/>
              <a:buSzTx/>
              <a:buNone/>
            </a:pPr>
            <a:r>
              <a:rPr lang="en-US" sz="3200" i="0" dirty="0">
                <a:solidFill>
                  <a:srgbClr val="25265E"/>
                </a:solidFill>
                <a:effectLst/>
                <a:highlight>
                  <a:srgbClr val="F9FAFC"/>
                </a:highlight>
                <a:latin typeface="euclid_circular_a"/>
              </a:rPr>
              <a:t>In Python, the finally block is always executed no matter whether there is an exception or not.</a:t>
            </a:r>
          </a:p>
          <a:p>
            <a:pPr marL="0" indent="0" eaLnBrk="0" fontAlgn="base" hangingPunct="0">
              <a:spcBef>
                <a:spcPct val="0"/>
              </a:spcBef>
              <a:spcAft>
                <a:spcPct val="0"/>
              </a:spcAft>
              <a:buClrTx/>
              <a:buSzTx/>
              <a:buNone/>
            </a:pPr>
            <a:r>
              <a:rPr lang="en-US" sz="3200" i="0" dirty="0">
                <a:solidFill>
                  <a:srgbClr val="25265E"/>
                </a:solidFill>
                <a:effectLst/>
                <a:highlight>
                  <a:srgbClr val="F9FAFC"/>
                </a:highlight>
                <a:latin typeface="euclid_circular_a"/>
              </a:rPr>
              <a:t>The finally block is optional. And, for each try block, there can be only one finally block.</a:t>
            </a:r>
          </a:p>
          <a:p>
            <a:pPr marL="0" indent="0" eaLnBrk="0" fontAlgn="base" hangingPunct="0">
              <a:spcBef>
                <a:spcPct val="0"/>
              </a:spcBef>
              <a:spcAft>
                <a:spcPct val="0"/>
              </a:spcAft>
              <a:buClrTx/>
              <a:buSzTx/>
              <a:buNone/>
            </a:pPr>
            <a:r>
              <a:rPr lang="en-US" sz="3200" i="0" dirty="0">
                <a:solidFill>
                  <a:srgbClr val="25265E"/>
                </a:solidFill>
                <a:effectLst/>
                <a:highlight>
                  <a:srgbClr val="F9FAFC"/>
                </a:highlight>
                <a:latin typeface="euclid_circular_a"/>
              </a:rPr>
              <a:t>Example</a:t>
            </a:r>
          </a:p>
          <a:p>
            <a:pPr marL="0" indent="0" eaLnBrk="0" fontAlgn="base" hangingPunct="0">
              <a:spcBef>
                <a:spcPct val="0"/>
              </a:spcBef>
              <a:spcAft>
                <a:spcPct val="0"/>
              </a:spcAft>
              <a:buClrTx/>
              <a:buSzTx/>
              <a:buNone/>
            </a:pPr>
            <a:r>
              <a:rPr lang="en-US" altLang="en-US" sz="2900" dirty="0">
                <a:solidFill>
                  <a:srgbClr val="0033B3"/>
                </a:solidFill>
                <a:latin typeface="JetBrains Mono" panose="02000009000000000000" pitchFamily="49" charset="0"/>
                <a:cs typeface="JetBrains Mono" panose="02000009000000000000" pitchFamily="49" charset="0"/>
              </a:rPr>
              <a:t>try</a:t>
            </a:r>
            <a:r>
              <a:rPr lang="en-US" altLang="en-US" sz="2900" dirty="0">
                <a:solidFill>
                  <a:srgbClr val="080808"/>
                </a:solidFill>
                <a:latin typeface="JetBrains Mono" panose="02000009000000000000" pitchFamily="49" charset="0"/>
                <a:cs typeface="JetBrains Mono" panose="02000009000000000000" pitchFamily="49" charset="0"/>
              </a:rPr>
              <a:t>:</a:t>
            </a:r>
            <a:br>
              <a:rPr lang="en-US" altLang="en-US" sz="2900" dirty="0">
                <a:solidFill>
                  <a:srgbClr val="080808"/>
                </a:solidFill>
                <a:latin typeface="JetBrains Mono" panose="02000009000000000000" pitchFamily="49" charset="0"/>
                <a:cs typeface="JetBrains Mono" panose="02000009000000000000" pitchFamily="49" charset="0"/>
              </a:rPr>
            </a:br>
            <a:r>
              <a:rPr lang="en-US" altLang="en-US" sz="2900" dirty="0">
                <a:solidFill>
                  <a:srgbClr val="080808"/>
                </a:solidFill>
                <a:latin typeface="JetBrains Mono" panose="02000009000000000000" pitchFamily="49" charset="0"/>
                <a:cs typeface="JetBrains Mono" panose="02000009000000000000" pitchFamily="49" charset="0"/>
              </a:rPr>
              <a:t>    numerator = </a:t>
            </a:r>
            <a:r>
              <a:rPr lang="en-US" altLang="en-US" sz="2900" dirty="0">
                <a:solidFill>
                  <a:srgbClr val="1750EB"/>
                </a:solidFill>
                <a:latin typeface="JetBrains Mono" panose="02000009000000000000" pitchFamily="49" charset="0"/>
                <a:cs typeface="JetBrains Mono" panose="02000009000000000000" pitchFamily="49" charset="0"/>
              </a:rPr>
              <a:t>10</a:t>
            </a:r>
            <a:br>
              <a:rPr lang="en-US" altLang="en-US" sz="2900" dirty="0">
                <a:solidFill>
                  <a:srgbClr val="1750EB"/>
                </a:solidFill>
                <a:latin typeface="JetBrains Mono" panose="02000009000000000000" pitchFamily="49" charset="0"/>
                <a:cs typeface="JetBrains Mono" panose="02000009000000000000" pitchFamily="49" charset="0"/>
              </a:rPr>
            </a:br>
            <a:r>
              <a:rPr lang="en-US" altLang="en-US" sz="2900" dirty="0">
                <a:solidFill>
                  <a:srgbClr val="1750EB"/>
                </a:solidFill>
                <a:latin typeface="JetBrains Mono" panose="02000009000000000000" pitchFamily="49" charset="0"/>
                <a:cs typeface="JetBrains Mono" panose="02000009000000000000" pitchFamily="49" charset="0"/>
              </a:rPr>
              <a:t>    </a:t>
            </a:r>
            <a:r>
              <a:rPr lang="en-US" altLang="en-US" sz="2900" dirty="0">
                <a:solidFill>
                  <a:srgbClr val="080808"/>
                </a:solidFill>
                <a:latin typeface="JetBrains Mono" panose="02000009000000000000" pitchFamily="49" charset="0"/>
                <a:cs typeface="JetBrains Mono" panose="02000009000000000000" pitchFamily="49" charset="0"/>
              </a:rPr>
              <a:t>denominator = </a:t>
            </a:r>
            <a:r>
              <a:rPr lang="en-US" altLang="en-US" sz="2900" dirty="0">
                <a:solidFill>
                  <a:srgbClr val="1750EB"/>
                </a:solidFill>
                <a:latin typeface="JetBrains Mono" panose="02000009000000000000" pitchFamily="49" charset="0"/>
                <a:cs typeface="JetBrains Mono" panose="02000009000000000000" pitchFamily="49" charset="0"/>
              </a:rPr>
              <a:t>0</a:t>
            </a:r>
            <a:br>
              <a:rPr lang="en-US" altLang="en-US" sz="2900" dirty="0">
                <a:solidFill>
                  <a:srgbClr val="1750EB"/>
                </a:solidFill>
                <a:latin typeface="JetBrains Mono" panose="02000009000000000000" pitchFamily="49" charset="0"/>
                <a:cs typeface="JetBrains Mono" panose="02000009000000000000" pitchFamily="49" charset="0"/>
              </a:rPr>
            </a:br>
            <a:br>
              <a:rPr lang="en-US" altLang="en-US" sz="2900" dirty="0">
                <a:solidFill>
                  <a:srgbClr val="1750EB"/>
                </a:solidFill>
                <a:latin typeface="JetBrains Mono" panose="02000009000000000000" pitchFamily="49" charset="0"/>
                <a:cs typeface="JetBrains Mono" panose="02000009000000000000" pitchFamily="49" charset="0"/>
              </a:rPr>
            </a:br>
            <a:r>
              <a:rPr lang="en-US" altLang="en-US" sz="2900" dirty="0">
                <a:solidFill>
                  <a:srgbClr val="1750EB"/>
                </a:solidFill>
                <a:latin typeface="JetBrains Mono" panose="02000009000000000000" pitchFamily="49" charset="0"/>
                <a:cs typeface="JetBrains Mono" panose="02000009000000000000" pitchFamily="49" charset="0"/>
              </a:rPr>
              <a:t>    </a:t>
            </a:r>
            <a:r>
              <a:rPr lang="en-US" altLang="en-US" sz="2900" dirty="0">
                <a:solidFill>
                  <a:srgbClr val="080808"/>
                </a:solidFill>
                <a:latin typeface="JetBrains Mono" panose="02000009000000000000" pitchFamily="49" charset="0"/>
                <a:cs typeface="JetBrains Mono" panose="02000009000000000000" pitchFamily="49" charset="0"/>
              </a:rPr>
              <a:t>result = numerator/denominator</a:t>
            </a:r>
            <a:br>
              <a:rPr lang="en-US" altLang="en-US" sz="2900" dirty="0">
                <a:solidFill>
                  <a:srgbClr val="080808"/>
                </a:solidFill>
                <a:latin typeface="JetBrains Mono" panose="02000009000000000000" pitchFamily="49" charset="0"/>
                <a:cs typeface="JetBrains Mono" panose="02000009000000000000" pitchFamily="49" charset="0"/>
              </a:rPr>
            </a:br>
            <a:br>
              <a:rPr lang="en-US" altLang="en-US" sz="2900" dirty="0">
                <a:solidFill>
                  <a:srgbClr val="080808"/>
                </a:solidFill>
                <a:latin typeface="JetBrains Mono" panose="02000009000000000000" pitchFamily="49" charset="0"/>
                <a:cs typeface="JetBrains Mono" panose="02000009000000000000" pitchFamily="49" charset="0"/>
              </a:rPr>
            </a:br>
            <a:r>
              <a:rPr lang="en-US" altLang="en-US" sz="2900" dirty="0">
                <a:solidFill>
                  <a:srgbClr val="080808"/>
                </a:solidFill>
                <a:latin typeface="JetBrains Mono" panose="02000009000000000000" pitchFamily="49" charset="0"/>
                <a:cs typeface="JetBrains Mono" panose="02000009000000000000" pitchFamily="49" charset="0"/>
              </a:rPr>
              <a:t>    </a:t>
            </a:r>
            <a:r>
              <a:rPr lang="en-US" altLang="en-US" sz="2900" dirty="0">
                <a:solidFill>
                  <a:srgbClr val="000080"/>
                </a:solidFill>
                <a:latin typeface="JetBrains Mono" panose="02000009000000000000" pitchFamily="49" charset="0"/>
                <a:cs typeface="JetBrains Mono" panose="02000009000000000000" pitchFamily="49" charset="0"/>
              </a:rPr>
              <a:t>print</a:t>
            </a:r>
            <a:r>
              <a:rPr lang="en-US" altLang="en-US" sz="2900" dirty="0">
                <a:solidFill>
                  <a:srgbClr val="080808"/>
                </a:solidFill>
                <a:latin typeface="JetBrains Mono" panose="02000009000000000000" pitchFamily="49" charset="0"/>
                <a:cs typeface="JetBrains Mono" panose="02000009000000000000" pitchFamily="49" charset="0"/>
              </a:rPr>
              <a:t>(result)</a:t>
            </a:r>
            <a:br>
              <a:rPr lang="en-US" altLang="en-US" sz="2900" dirty="0">
                <a:solidFill>
                  <a:srgbClr val="080808"/>
                </a:solidFill>
                <a:latin typeface="JetBrains Mono" panose="02000009000000000000" pitchFamily="49" charset="0"/>
                <a:cs typeface="JetBrains Mono" panose="02000009000000000000" pitchFamily="49" charset="0"/>
              </a:rPr>
            </a:br>
            <a:r>
              <a:rPr lang="en-US" altLang="en-US" sz="2900" dirty="0">
                <a:solidFill>
                  <a:srgbClr val="0033B3"/>
                </a:solidFill>
                <a:latin typeface="JetBrains Mono" panose="02000009000000000000" pitchFamily="49" charset="0"/>
                <a:cs typeface="JetBrains Mono" panose="02000009000000000000" pitchFamily="49" charset="0"/>
              </a:rPr>
              <a:t>except</a:t>
            </a:r>
            <a:r>
              <a:rPr lang="en-US" altLang="en-US" sz="2900" dirty="0">
                <a:solidFill>
                  <a:srgbClr val="080808"/>
                </a:solidFill>
                <a:latin typeface="JetBrains Mono" panose="02000009000000000000" pitchFamily="49" charset="0"/>
                <a:cs typeface="JetBrains Mono" panose="02000009000000000000" pitchFamily="49" charset="0"/>
              </a:rPr>
              <a:t>:</a:t>
            </a:r>
            <a:br>
              <a:rPr lang="en-US" altLang="en-US" sz="2900" dirty="0">
                <a:solidFill>
                  <a:srgbClr val="080808"/>
                </a:solidFill>
                <a:latin typeface="JetBrains Mono" panose="02000009000000000000" pitchFamily="49" charset="0"/>
                <a:cs typeface="JetBrains Mono" panose="02000009000000000000" pitchFamily="49" charset="0"/>
              </a:rPr>
            </a:br>
            <a:r>
              <a:rPr lang="en-US" altLang="en-US" sz="2900" dirty="0">
                <a:solidFill>
                  <a:srgbClr val="080808"/>
                </a:solidFill>
                <a:latin typeface="JetBrains Mono" panose="02000009000000000000" pitchFamily="49" charset="0"/>
                <a:cs typeface="JetBrains Mono" panose="02000009000000000000" pitchFamily="49" charset="0"/>
              </a:rPr>
              <a:t>    </a:t>
            </a:r>
            <a:r>
              <a:rPr lang="en-US" altLang="en-US" sz="2900" dirty="0">
                <a:solidFill>
                  <a:srgbClr val="000080"/>
                </a:solidFill>
                <a:latin typeface="JetBrains Mono" panose="02000009000000000000" pitchFamily="49" charset="0"/>
                <a:cs typeface="JetBrains Mono" panose="02000009000000000000" pitchFamily="49" charset="0"/>
              </a:rPr>
              <a:t>print</a:t>
            </a:r>
            <a:r>
              <a:rPr lang="en-US" altLang="en-US" sz="2900" dirty="0">
                <a:solidFill>
                  <a:srgbClr val="080808"/>
                </a:solidFill>
                <a:latin typeface="JetBrains Mono" panose="02000009000000000000" pitchFamily="49" charset="0"/>
                <a:cs typeface="JetBrains Mono" panose="02000009000000000000" pitchFamily="49" charset="0"/>
              </a:rPr>
              <a:t>(</a:t>
            </a:r>
            <a:r>
              <a:rPr lang="en-US" altLang="en-US" sz="2900" dirty="0">
                <a:solidFill>
                  <a:srgbClr val="067D17"/>
                </a:solidFill>
                <a:latin typeface="JetBrains Mono" panose="02000009000000000000" pitchFamily="49" charset="0"/>
                <a:cs typeface="JetBrains Mono" panose="02000009000000000000" pitchFamily="49" charset="0"/>
              </a:rPr>
              <a:t>"Error: Denominator cannot be 0."</a:t>
            </a:r>
            <a:r>
              <a:rPr lang="en-US" altLang="en-US" sz="2900" dirty="0">
                <a:solidFill>
                  <a:srgbClr val="080808"/>
                </a:solidFill>
                <a:latin typeface="JetBrains Mono" panose="02000009000000000000" pitchFamily="49" charset="0"/>
                <a:cs typeface="JetBrains Mono" panose="02000009000000000000" pitchFamily="49" charset="0"/>
              </a:rPr>
              <a:t>)</a:t>
            </a:r>
            <a:br>
              <a:rPr lang="en-US" altLang="en-US" sz="2900" dirty="0">
                <a:solidFill>
                  <a:srgbClr val="080808"/>
                </a:solidFill>
                <a:latin typeface="JetBrains Mono" panose="02000009000000000000" pitchFamily="49" charset="0"/>
                <a:cs typeface="JetBrains Mono" panose="02000009000000000000" pitchFamily="49" charset="0"/>
              </a:rPr>
            </a:br>
            <a:br>
              <a:rPr lang="en-US" altLang="en-US" sz="2900" dirty="0">
                <a:solidFill>
                  <a:srgbClr val="080808"/>
                </a:solidFill>
                <a:latin typeface="JetBrains Mono" panose="02000009000000000000" pitchFamily="49" charset="0"/>
                <a:cs typeface="JetBrains Mono" panose="02000009000000000000" pitchFamily="49" charset="0"/>
              </a:rPr>
            </a:br>
            <a:r>
              <a:rPr lang="en-US" altLang="en-US" sz="2900" dirty="0">
                <a:solidFill>
                  <a:srgbClr val="0033B3"/>
                </a:solidFill>
                <a:latin typeface="JetBrains Mono" panose="02000009000000000000" pitchFamily="49" charset="0"/>
                <a:cs typeface="JetBrains Mono" panose="02000009000000000000" pitchFamily="49" charset="0"/>
              </a:rPr>
              <a:t>finally</a:t>
            </a:r>
            <a:r>
              <a:rPr lang="en-US" altLang="en-US" sz="2900" dirty="0">
                <a:solidFill>
                  <a:srgbClr val="080808"/>
                </a:solidFill>
                <a:latin typeface="JetBrains Mono" panose="02000009000000000000" pitchFamily="49" charset="0"/>
                <a:cs typeface="JetBrains Mono" panose="02000009000000000000" pitchFamily="49" charset="0"/>
              </a:rPr>
              <a:t>:</a:t>
            </a:r>
            <a:br>
              <a:rPr lang="en-US" altLang="en-US" sz="2900" dirty="0">
                <a:solidFill>
                  <a:srgbClr val="080808"/>
                </a:solidFill>
                <a:latin typeface="JetBrains Mono" panose="02000009000000000000" pitchFamily="49" charset="0"/>
                <a:cs typeface="JetBrains Mono" panose="02000009000000000000" pitchFamily="49" charset="0"/>
              </a:rPr>
            </a:br>
            <a:r>
              <a:rPr lang="en-US" altLang="en-US" sz="2900" dirty="0">
                <a:solidFill>
                  <a:srgbClr val="080808"/>
                </a:solidFill>
                <a:latin typeface="JetBrains Mono" panose="02000009000000000000" pitchFamily="49" charset="0"/>
                <a:cs typeface="JetBrains Mono" panose="02000009000000000000" pitchFamily="49" charset="0"/>
              </a:rPr>
              <a:t>    </a:t>
            </a:r>
            <a:r>
              <a:rPr lang="en-US" altLang="en-US" sz="2900" dirty="0">
                <a:solidFill>
                  <a:srgbClr val="000080"/>
                </a:solidFill>
                <a:latin typeface="JetBrains Mono" panose="02000009000000000000" pitchFamily="49" charset="0"/>
                <a:cs typeface="JetBrains Mono" panose="02000009000000000000" pitchFamily="49" charset="0"/>
              </a:rPr>
              <a:t>print</a:t>
            </a:r>
            <a:r>
              <a:rPr lang="en-US" altLang="en-US" sz="2900" dirty="0">
                <a:solidFill>
                  <a:srgbClr val="080808"/>
                </a:solidFill>
                <a:latin typeface="JetBrains Mono" panose="02000009000000000000" pitchFamily="49" charset="0"/>
                <a:cs typeface="JetBrains Mono" panose="02000009000000000000" pitchFamily="49" charset="0"/>
              </a:rPr>
              <a:t>(</a:t>
            </a:r>
            <a:r>
              <a:rPr lang="en-US" altLang="en-US" sz="2900" dirty="0">
                <a:solidFill>
                  <a:srgbClr val="067D17"/>
                </a:solidFill>
                <a:latin typeface="JetBrains Mono" panose="02000009000000000000" pitchFamily="49" charset="0"/>
                <a:cs typeface="JetBrains Mono" panose="02000009000000000000" pitchFamily="49" charset="0"/>
              </a:rPr>
              <a:t>"This is finally block."</a:t>
            </a:r>
            <a:r>
              <a:rPr lang="en-US" altLang="en-US" sz="2900" dirty="0">
                <a:solidFill>
                  <a:srgbClr val="080808"/>
                </a:solidFill>
                <a:latin typeface="JetBrains Mono" panose="02000009000000000000" pitchFamily="49" charset="0"/>
                <a:cs typeface="JetBrains Mono" panose="02000009000000000000" pitchFamily="49" charset="0"/>
              </a:rPr>
              <a:t>)</a:t>
            </a:r>
            <a:endParaRPr lang="en-US" altLang="en-US" sz="2900" dirty="0">
              <a:latin typeface="Arial" panose="020B0604020202020204" pitchFamily="34" charset="0"/>
            </a:endParaRPr>
          </a:p>
          <a:p>
            <a:pPr marL="0" indent="0" eaLnBrk="0" fontAlgn="base" hangingPunct="0">
              <a:spcBef>
                <a:spcPct val="0"/>
              </a:spcBef>
              <a:spcAft>
                <a:spcPct val="0"/>
              </a:spcAft>
              <a:buClrTx/>
              <a:buSzTx/>
              <a:buNone/>
            </a:pPr>
            <a:endParaRPr lang="en-US" sz="3200" i="0" dirty="0">
              <a:solidFill>
                <a:srgbClr val="25265E"/>
              </a:solidFill>
              <a:effectLst/>
              <a:highlight>
                <a:srgbClr val="F9FAFC"/>
              </a:highlight>
              <a:latin typeface="euclid_circular_a"/>
            </a:endParaRPr>
          </a:p>
          <a:p>
            <a:pPr marL="0" lvl="0" indent="0" eaLnBrk="0" fontAlgn="base" hangingPunct="0">
              <a:spcBef>
                <a:spcPct val="0"/>
              </a:spcBef>
              <a:spcAft>
                <a:spcPct val="0"/>
              </a:spcAft>
              <a:buClrTx/>
              <a:buSzTx/>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679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229600" cy="1143000"/>
          </a:xfrm>
        </p:spPr>
        <p:txBody>
          <a:bodyPr>
            <a:normAutofit fontScale="90000"/>
          </a:bodyPr>
          <a:lstStyle/>
          <a:p>
            <a:r>
              <a:rPr lang="en-US" sz="3600" dirty="0"/>
              <a:t>Exception Handling</a:t>
            </a: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marL="0" indent="0" eaLnBrk="0" fontAlgn="base" hangingPunct="0">
              <a:spcBef>
                <a:spcPct val="0"/>
              </a:spcBef>
              <a:spcAft>
                <a:spcPct val="0"/>
              </a:spcAft>
              <a:buClrTx/>
              <a:buSzTx/>
              <a:buNone/>
            </a:pPr>
            <a:r>
              <a:rPr lang="en-US" sz="3200" i="0" dirty="0">
                <a:solidFill>
                  <a:srgbClr val="25265E"/>
                </a:solidFill>
                <a:effectLst/>
                <a:highlight>
                  <a:srgbClr val="F9FAFC"/>
                </a:highlight>
                <a:latin typeface="euclid_circular_a"/>
              </a:rPr>
              <a:t>Output</a:t>
            </a:r>
          </a:p>
          <a:p>
            <a:pPr marL="0" indent="0" eaLnBrk="0" fontAlgn="base" hangingPunct="0">
              <a:spcBef>
                <a:spcPct val="0"/>
              </a:spcBef>
              <a:spcAft>
                <a:spcPct val="0"/>
              </a:spcAft>
              <a:buClrTx/>
              <a:buSzTx/>
              <a:buNone/>
            </a:pPr>
            <a:endParaRPr lang="en-US" sz="3200" i="0" dirty="0">
              <a:solidFill>
                <a:srgbClr val="25265E"/>
              </a:solidFill>
              <a:effectLst/>
              <a:highlight>
                <a:srgbClr val="F9FAFC"/>
              </a:highlight>
              <a:latin typeface="euclid_circular_a"/>
            </a:endParaRPr>
          </a:p>
          <a:p>
            <a:pPr marL="0" indent="0" eaLnBrk="0" fontAlgn="base" hangingPunct="0">
              <a:spcBef>
                <a:spcPct val="0"/>
              </a:spcBef>
              <a:spcAft>
                <a:spcPct val="0"/>
              </a:spcAft>
              <a:buClrTx/>
              <a:buSzTx/>
              <a:buNone/>
            </a:pPr>
            <a:r>
              <a:rPr lang="en-US" altLang="en-US" sz="2900" dirty="0">
                <a:latin typeface="Arial" panose="020B0604020202020204" pitchFamily="34" charset="0"/>
              </a:rPr>
              <a:t>Error: Denominator cannot be 0.</a:t>
            </a:r>
          </a:p>
          <a:p>
            <a:pPr marL="0" indent="0" eaLnBrk="0" fontAlgn="base" hangingPunct="0">
              <a:spcBef>
                <a:spcPct val="0"/>
              </a:spcBef>
              <a:spcAft>
                <a:spcPct val="0"/>
              </a:spcAft>
              <a:buClrTx/>
              <a:buSzTx/>
              <a:buNone/>
            </a:pPr>
            <a:r>
              <a:rPr lang="en-US" altLang="en-US" sz="2900" dirty="0">
                <a:latin typeface="Arial" panose="020B0604020202020204" pitchFamily="34" charset="0"/>
              </a:rPr>
              <a:t>This is finally block.</a:t>
            </a:r>
          </a:p>
          <a:p>
            <a:pPr marL="0" indent="0" eaLnBrk="0" fontAlgn="base" hangingPunct="0">
              <a:spcBef>
                <a:spcPct val="0"/>
              </a:spcBef>
              <a:spcAft>
                <a:spcPct val="0"/>
              </a:spcAft>
              <a:buClrTx/>
              <a:buSzTx/>
              <a:buNone/>
            </a:pPr>
            <a:endParaRPr lang="en-US" sz="3200" i="0" dirty="0">
              <a:solidFill>
                <a:srgbClr val="25265E"/>
              </a:solidFill>
              <a:effectLst/>
              <a:highlight>
                <a:srgbClr val="F9FAFC"/>
              </a:highlight>
              <a:latin typeface="euclid_circular_a"/>
            </a:endParaRPr>
          </a:p>
          <a:p>
            <a:pPr marL="0" lvl="0" indent="0" eaLnBrk="0" fontAlgn="base" hangingPunct="0">
              <a:spcBef>
                <a:spcPct val="0"/>
              </a:spcBef>
              <a:spcAft>
                <a:spcPct val="0"/>
              </a:spcAft>
              <a:buClrTx/>
              <a:buSzTx/>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0280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0200"/>
            <a:ext cx="8229600" cy="1143000"/>
          </a:xfrm>
        </p:spPr>
        <p:txBody>
          <a:bodyPr>
            <a:normAutofit fontScale="90000"/>
          </a:bodyPr>
          <a:lstStyle/>
          <a:p>
            <a:r>
              <a:rPr lang="en-US" sz="3600" dirty="0"/>
              <a:t>Built-in Python Exceptions</a:t>
            </a: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marL="0" indent="0" eaLnBrk="0" fontAlgn="base" hangingPunct="0">
              <a:spcBef>
                <a:spcPct val="0"/>
              </a:spcBef>
              <a:spcAft>
                <a:spcPct val="0"/>
              </a:spcAft>
              <a:buClrTx/>
              <a:buSzTx/>
              <a:buNone/>
            </a:pPr>
            <a:r>
              <a:rPr lang="en-US" sz="2400" b="1" i="0" dirty="0">
                <a:solidFill>
                  <a:srgbClr val="05192D"/>
                </a:solidFill>
                <a:effectLst/>
                <a:highlight>
                  <a:srgbClr val="FFFFFF"/>
                </a:highlight>
                <a:latin typeface="Studio-Feixen-Sans"/>
              </a:rPr>
              <a:t>Here are some of built-in python exceptions.</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AssertionError</a:t>
            </a:r>
            <a:r>
              <a:rPr lang="en-US" sz="2400" b="1" i="0" dirty="0">
                <a:solidFill>
                  <a:srgbClr val="05192D"/>
                </a:solidFill>
                <a:effectLst/>
                <a:highlight>
                  <a:srgbClr val="FFFFFF"/>
                </a:highlight>
                <a:latin typeface="Studio-Feixen-Sans"/>
              </a:rPr>
              <a:t>: </a:t>
            </a:r>
            <a:r>
              <a:rPr lang="en-US" sz="2400" b="0" i="0" dirty="0">
                <a:solidFill>
                  <a:srgbClr val="05192D"/>
                </a:solidFill>
                <a:effectLst/>
                <a:highlight>
                  <a:srgbClr val="FFFFFF"/>
                </a:highlight>
                <a:latin typeface="Studio-Feixen-Sans"/>
              </a:rPr>
              <a:t>raised when the assert statement fails.</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ImportError</a:t>
            </a:r>
            <a:r>
              <a:rPr lang="en-US" sz="2400" b="1" i="0" dirty="0">
                <a:solidFill>
                  <a:srgbClr val="05192D"/>
                </a:solidFill>
                <a:effectLst/>
                <a:highlight>
                  <a:srgbClr val="FFFFFF"/>
                </a:highlight>
                <a:latin typeface="Studio-Feixen-Sans"/>
              </a:rPr>
              <a:t>:</a:t>
            </a:r>
            <a:r>
              <a:rPr lang="en-US" sz="2400" b="0" i="0" dirty="0">
                <a:solidFill>
                  <a:srgbClr val="05192D"/>
                </a:solidFill>
                <a:effectLst/>
                <a:highlight>
                  <a:srgbClr val="FFFFFF"/>
                </a:highlight>
                <a:latin typeface="Studio-Feixen-Sans"/>
              </a:rPr>
              <a:t> raised when importing the module fails.</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IndexError</a:t>
            </a:r>
            <a:r>
              <a:rPr lang="en-US" sz="2400" b="1" i="0" dirty="0">
                <a:solidFill>
                  <a:srgbClr val="05192D"/>
                </a:solidFill>
                <a:effectLst/>
                <a:highlight>
                  <a:srgbClr val="FFFFFF"/>
                </a:highlight>
                <a:latin typeface="Studio-Feixen-Sans"/>
              </a:rPr>
              <a:t>:</a:t>
            </a:r>
            <a:r>
              <a:rPr lang="en-US" sz="2400" b="0" i="0" dirty="0">
                <a:solidFill>
                  <a:srgbClr val="05192D"/>
                </a:solidFill>
                <a:effectLst/>
                <a:highlight>
                  <a:srgbClr val="FFFFFF"/>
                </a:highlight>
                <a:latin typeface="Studio-Feixen-Sans"/>
              </a:rPr>
              <a:t> occurs when the index of a sequence is out of range</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NameError</a:t>
            </a:r>
            <a:r>
              <a:rPr lang="en-US" sz="2400" b="1" i="0" dirty="0">
                <a:solidFill>
                  <a:srgbClr val="05192D"/>
                </a:solidFill>
                <a:effectLst/>
                <a:highlight>
                  <a:srgbClr val="FFFFFF"/>
                </a:highlight>
                <a:latin typeface="Studio-Feixen-Sans"/>
              </a:rPr>
              <a:t>: </a:t>
            </a:r>
            <a:r>
              <a:rPr lang="en-US" sz="2400" b="0" i="0" dirty="0">
                <a:solidFill>
                  <a:srgbClr val="05192D"/>
                </a:solidFill>
                <a:effectLst/>
                <a:highlight>
                  <a:srgbClr val="FFFFFF"/>
                </a:highlight>
                <a:latin typeface="Studio-Feixen-Sans"/>
              </a:rPr>
              <a:t>raised when a variable is not found in the local or global scope. </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MemoryError</a:t>
            </a:r>
            <a:r>
              <a:rPr lang="en-US" sz="2400" b="1" i="0" dirty="0">
                <a:solidFill>
                  <a:srgbClr val="05192D"/>
                </a:solidFill>
                <a:effectLst/>
                <a:highlight>
                  <a:srgbClr val="FFFFFF"/>
                </a:highlight>
                <a:latin typeface="Studio-Feixen-Sans"/>
              </a:rPr>
              <a:t>: </a:t>
            </a:r>
            <a:r>
              <a:rPr lang="en-US" sz="2400" b="0" i="0" dirty="0">
                <a:solidFill>
                  <a:srgbClr val="05192D"/>
                </a:solidFill>
                <a:effectLst/>
                <a:highlight>
                  <a:srgbClr val="FFFFFF"/>
                </a:highlight>
                <a:latin typeface="Studio-Feixen-Sans"/>
              </a:rPr>
              <a:t>raised when programs run out of memory. </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MemoryError</a:t>
            </a:r>
            <a:r>
              <a:rPr lang="en-US" sz="2400" b="1" i="0" dirty="0">
                <a:solidFill>
                  <a:srgbClr val="05192D"/>
                </a:solidFill>
                <a:effectLst/>
                <a:highlight>
                  <a:srgbClr val="FFFFFF"/>
                </a:highlight>
                <a:latin typeface="Studio-Feixen-Sans"/>
              </a:rPr>
              <a:t>: </a:t>
            </a:r>
            <a:r>
              <a:rPr lang="en-US" sz="2400" b="0" i="0" dirty="0">
                <a:solidFill>
                  <a:srgbClr val="05192D"/>
                </a:solidFill>
                <a:effectLst/>
                <a:highlight>
                  <a:srgbClr val="FFFFFF"/>
                </a:highlight>
                <a:latin typeface="Studio-Feixen-Sans"/>
              </a:rPr>
              <a:t>raised when programs run out of memory. </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SyntaxError</a:t>
            </a:r>
            <a:r>
              <a:rPr lang="en-US" sz="2400" b="1" i="0" dirty="0">
                <a:solidFill>
                  <a:srgbClr val="05192D"/>
                </a:solidFill>
                <a:effectLst/>
                <a:highlight>
                  <a:srgbClr val="FFFFFF"/>
                </a:highlight>
                <a:latin typeface="Studio-Feixen-Sans"/>
              </a:rPr>
              <a:t>: </a:t>
            </a:r>
            <a:r>
              <a:rPr lang="en-US" sz="2400" b="0" i="0" dirty="0">
                <a:solidFill>
                  <a:srgbClr val="05192D"/>
                </a:solidFill>
                <a:effectLst/>
                <a:highlight>
                  <a:srgbClr val="FFFFFF"/>
                </a:highlight>
                <a:latin typeface="Studio-Feixen-Sans"/>
              </a:rPr>
              <a:t>raised by the parser when the Python syntax is wrong. </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IndentationError</a:t>
            </a:r>
            <a:r>
              <a:rPr lang="en-US" sz="2400" b="1" i="0" dirty="0">
                <a:solidFill>
                  <a:srgbClr val="05192D"/>
                </a:solidFill>
                <a:effectLst/>
                <a:highlight>
                  <a:srgbClr val="FFFFFF"/>
                </a:highlight>
                <a:latin typeface="Studio-Feixen-Sans"/>
              </a:rPr>
              <a:t>: </a:t>
            </a:r>
            <a:r>
              <a:rPr lang="en-US" sz="2400" b="0" i="0" dirty="0">
                <a:solidFill>
                  <a:srgbClr val="05192D"/>
                </a:solidFill>
                <a:effectLst/>
                <a:highlight>
                  <a:srgbClr val="FFFFFF"/>
                </a:highlight>
                <a:latin typeface="Studio-Feixen-Sans"/>
              </a:rPr>
              <a:t>occurs when there is a wrong indentation.</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SystemError</a:t>
            </a:r>
            <a:r>
              <a:rPr lang="en-US" sz="2400" b="1" i="0" dirty="0">
                <a:solidFill>
                  <a:srgbClr val="05192D"/>
                </a:solidFill>
                <a:effectLst/>
                <a:highlight>
                  <a:srgbClr val="FFFFFF"/>
                </a:highlight>
                <a:latin typeface="Studio-Feixen-Sans"/>
              </a:rPr>
              <a:t>: </a:t>
            </a:r>
            <a:r>
              <a:rPr lang="en-US" sz="2400" b="0" i="0" dirty="0">
                <a:solidFill>
                  <a:srgbClr val="05192D"/>
                </a:solidFill>
                <a:effectLst/>
                <a:highlight>
                  <a:srgbClr val="FFFFFF"/>
                </a:highlight>
                <a:latin typeface="Studio-Feixen-Sans"/>
              </a:rPr>
              <a:t>raised when the interpreter detects an internal error.</a:t>
            </a:r>
          </a:p>
          <a:p>
            <a:pPr marL="0" indent="0" eaLnBrk="0" fontAlgn="base" hangingPunct="0">
              <a:spcBef>
                <a:spcPct val="0"/>
              </a:spcBef>
              <a:spcAft>
                <a:spcPct val="0"/>
              </a:spcAft>
              <a:buClrTx/>
              <a:buSzTx/>
              <a:buNone/>
            </a:pPr>
            <a:r>
              <a:rPr lang="en-US" sz="2400" b="1" i="0" dirty="0" err="1">
                <a:solidFill>
                  <a:srgbClr val="05192D"/>
                </a:solidFill>
                <a:effectLst/>
                <a:highlight>
                  <a:srgbClr val="FFFFFF"/>
                </a:highlight>
                <a:latin typeface="Studio-Feixen-Sans"/>
              </a:rPr>
              <a:t>RuntimeError</a:t>
            </a:r>
            <a:r>
              <a:rPr lang="en-US" sz="2400" b="1" i="0" dirty="0">
                <a:solidFill>
                  <a:srgbClr val="05192D"/>
                </a:solidFill>
                <a:effectLst/>
                <a:highlight>
                  <a:srgbClr val="FFFFFF"/>
                </a:highlight>
                <a:latin typeface="Studio-Feixen-Sans"/>
              </a:rPr>
              <a:t>: </a:t>
            </a:r>
            <a:r>
              <a:rPr lang="en-US" sz="2400" b="0" i="0" dirty="0">
                <a:solidFill>
                  <a:srgbClr val="05192D"/>
                </a:solidFill>
                <a:effectLst/>
                <a:highlight>
                  <a:srgbClr val="FFFFFF"/>
                </a:highlight>
                <a:latin typeface="Studio-Feixen-Sans"/>
              </a:rPr>
              <a:t>occurs when an error does not fall into any category. </a:t>
            </a:r>
          </a:p>
          <a:p>
            <a:pPr marL="0" indent="0" eaLnBrk="0" fontAlgn="base" hangingPunct="0">
              <a:spcBef>
                <a:spcPct val="0"/>
              </a:spcBef>
              <a:spcAft>
                <a:spcPct val="0"/>
              </a:spcAft>
              <a:buClrTx/>
              <a:buSzTx/>
              <a:buNone/>
            </a:pPr>
            <a:endParaRPr lang="en-US" sz="3200" i="0" dirty="0">
              <a:solidFill>
                <a:srgbClr val="25265E"/>
              </a:solidFill>
              <a:effectLst/>
              <a:highlight>
                <a:srgbClr val="F9FAFC"/>
              </a:highlight>
              <a:latin typeface="euclid_circular_a"/>
            </a:endParaRPr>
          </a:p>
          <a:p>
            <a:pPr marL="0" lvl="0" indent="0" eaLnBrk="0" fontAlgn="base" hangingPunct="0">
              <a:spcBef>
                <a:spcPct val="0"/>
              </a:spcBef>
              <a:spcAft>
                <a:spcPct val="0"/>
              </a:spcAft>
              <a:buClrTx/>
              <a:buSzTx/>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6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3094"/>
            <a:ext cx="8229600" cy="1143000"/>
          </a:xfrm>
        </p:spPr>
        <p:txBody>
          <a:bodyPr>
            <a:normAutofit/>
          </a:bodyPr>
          <a:lstStyle/>
          <a:p>
            <a:r>
              <a:rPr lang="en-US" sz="3600" dirty="0"/>
              <a:t>Modules</a:t>
            </a:r>
            <a:endParaRPr lang="en-US" dirty="0"/>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Let us create a module. Type the following and save it as example.py.</a:t>
            </a:r>
          </a:p>
          <a:p>
            <a:pPr marL="0" indent="0">
              <a:buNone/>
            </a:pPr>
            <a:r>
              <a:rPr lang="en-US" altLang="en-US" sz="2800" i="1" dirty="0">
                <a:solidFill>
                  <a:srgbClr val="8C8C8C"/>
                </a:solidFill>
                <a:latin typeface="JetBrains Mono" panose="02000009000000000000" pitchFamily="49" charset="0"/>
                <a:cs typeface="JetBrains Mono" panose="02000009000000000000" pitchFamily="49" charset="0"/>
              </a:rPr>
              <a:t># Python Module addition</a:t>
            </a:r>
            <a:br>
              <a:rPr lang="en-US" altLang="en-US" sz="2800" i="1" dirty="0">
                <a:solidFill>
                  <a:srgbClr val="8C8C8C"/>
                </a:solidFill>
                <a:latin typeface="JetBrains Mono" panose="02000009000000000000" pitchFamily="49" charset="0"/>
                <a:cs typeface="JetBrains Mono" panose="02000009000000000000" pitchFamily="49" charset="0"/>
              </a:rPr>
            </a:br>
            <a:br>
              <a:rPr lang="en-US" altLang="en-US" sz="2800" i="1" dirty="0">
                <a:solidFill>
                  <a:srgbClr val="8C8C8C"/>
                </a:solidFill>
                <a:latin typeface="JetBrains Mono" panose="02000009000000000000" pitchFamily="49" charset="0"/>
                <a:cs typeface="JetBrains Mono" panose="02000009000000000000" pitchFamily="49" charset="0"/>
              </a:rPr>
            </a:br>
            <a:r>
              <a:rPr lang="en-US" altLang="en-US" sz="2800" dirty="0">
                <a:solidFill>
                  <a:srgbClr val="0033B3"/>
                </a:solidFill>
                <a:latin typeface="JetBrains Mono" panose="02000009000000000000" pitchFamily="49" charset="0"/>
                <a:cs typeface="JetBrains Mono" panose="02000009000000000000" pitchFamily="49" charset="0"/>
              </a:rPr>
              <a:t>def </a:t>
            </a:r>
            <a:r>
              <a:rPr lang="en-US" altLang="en-US" sz="2800" dirty="0">
                <a:solidFill>
                  <a:srgbClr val="00627A"/>
                </a:solidFill>
                <a:latin typeface="JetBrains Mono" panose="02000009000000000000" pitchFamily="49" charset="0"/>
                <a:cs typeface="JetBrains Mono" panose="02000009000000000000" pitchFamily="49" charset="0"/>
              </a:rPr>
              <a:t>add</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00000"/>
                </a:solidFill>
                <a:latin typeface="JetBrains Mono" panose="02000009000000000000" pitchFamily="49" charset="0"/>
                <a:cs typeface="JetBrains Mono" panose="02000009000000000000" pitchFamily="49" charset="0"/>
              </a:rPr>
              <a:t>a</a:t>
            </a: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0000"/>
                </a:solidFill>
                <a:latin typeface="JetBrains Mono" panose="02000009000000000000" pitchFamily="49" charset="0"/>
                <a:cs typeface="JetBrains Mono" panose="02000009000000000000" pitchFamily="49" charset="0"/>
              </a:rPr>
              <a:t>b</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808080"/>
                </a:solidFill>
                <a:latin typeface="JetBrains Mono" panose="02000009000000000000" pitchFamily="49" charset="0"/>
                <a:cs typeface="JetBrains Mono" panose="02000009000000000000" pitchFamily="49" charset="0"/>
              </a:rPr>
              <a:t>result </a:t>
            </a: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0000"/>
                </a:solidFill>
                <a:latin typeface="JetBrains Mono" panose="02000009000000000000" pitchFamily="49" charset="0"/>
                <a:cs typeface="JetBrains Mono" panose="02000009000000000000" pitchFamily="49" charset="0"/>
              </a:rPr>
              <a:t>a </a:t>
            </a:r>
            <a:r>
              <a:rPr lang="en-US" altLang="en-US" sz="2800" dirty="0">
                <a:solidFill>
                  <a:srgbClr val="080808"/>
                </a:solidFill>
                <a:latin typeface="JetBrains Mono" panose="02000009000000000000" pitchFamily="49" charset="0"/>
                <a:cs typeface="JetBrains Mono" panose="02000009000000000000" pitchFamily="49" charset="0"/>
              </a:rPr>
              <a:t>+ </a:t>
            </a:r>
            <a:r>
              <a:rPr lang="en-US" altLang="en-US" sz="2800" dirty="0">
                <a:solidFill>
                  <a:srgbClr val="000000"/>
                </a:solidFill>
                <a:latin typeface="JetBrains Mono" panose="02000009000000000000" pitchFamily="49" charset="0"/>
                <a:cs typeface="JetBrains Mono" panose="02000009000000000000" pitchFamily="49" charset="0"/>
              </a:rPr>
              <a:t>b</a:t>
            </a:r>
            <a:br>
              <a:rPr lang="en-US" altLang="en-US" sz="2800" dirty="0">
                <a:solidFill>
                  <a:srgbClr val="000000"/>
                </a:solidFill>
                <a:latin typeface="JetBrains Mono" panose="02000009000000000000" pitchFamily="49" charset="0"/>
                <a:cs typeface="JetBrains Mono" panose="02000009000000000000" pitchFamily="49" charset="0"/>
              </a:rPr>
            </a:br>
            <a:r>
              <a:rPr lang="en-US" altLang="en-US" sz="2800" dirty="0">
                <a:solidFill>
                  <a:srgbClr val="000000"/>
                </a:solidFill>
                <a:latin typeface="JetBrains Mono" panose="02000009000000000000" pitchFamily="49" charset="0"/>
                <a:cs typeface="JetBrains Mono" panose="02000009000000000000" pitchFamily="49" charset="0"/>
              </a:rPr>
              <a:t>    </a:t>
            </a:r>
            <a:r>
              <a:rPr lang="en-US" altLang="en-US" sz="2800" dirty="0">
                <a:solidFill>
                  <a:srgbClr val="0033B3"/>
                </a:solidFill>
                <a:latin typeface="JetBrains Mono" panose="02000009000000000000" pitchFamily="49" charset="0"/>
                <a:cs typeface="JetBrains Mono" panose="02000009000000000000" pitchFamily="49" charset="0"/>
              </a:rPr>
              <a:t>return </a:t>
            </a:r>
            <a:r>
              <a:rPr lang="en-US" altLang="en-US" sz="2800" dirty="0">
                <a:solidFill>
                  <a:srgbClr val="080808"/>
                </a:solidFill>
                <a:latin typeface="JetBrains Mono" panose="02000009000000000000" pitchFamily="49" charset="0"/>
                <a:cs typeface="JetBrains Mono" panose="02000009000000000000" pitchFamily="49" charset="0"/>
              </a:rPr>
              <a:t>result</a:t>
            </a:r>
            <a:endParaRPr lang="en-US" altLang="en-US" sz="5400" dirty="0">
              <a:latin typeface="Arial" panose="020B0604020202020204" pitchFamily="34" charset="0"/>
            </a:endParaRPr>
          </a:p>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Here, we have defined a function add() inside a module named example. The function takes in two numbers and returns their sum</a:t>
            </a: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237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0200"/>
            <a:ext cx="8229600" cy="1143000"/>
          </a:xfrm>
        </p:spPr>
        <p:txBody>
          <a:bodyPr>
            <a:normAutofit fontScale="90000"/>
          </a:bodyPr>
          <a:lstStyle/>
          <a:p>
            <a:r>
              <a:rPr lang="en-US" sz="3600" dirty="0"/>
              <a:t>Strings in python</a:t>
            </a: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algn="just" eaLnBrk="0" fontAlgn="base" hangingPunct="0">
              <a:spcBef>
                <a:spcPct val="0"/>
              </a:spcBef>
              <a:spcAft>
                <a:spcPct val="0"/>
              </a:spcAft>
              <a:buClrTx/>
              <a:buSzTx/>
              <a:buFont typeface="Wingdings" panose="05000000000000000000" pitchFamily="2" charset="2"/>
              <a:buChar char="Ø"/>
            </a:pPr>
            <a:r>
              <a:rPr lang="en-US" sz="2400" b="0" i="0" dirty="0">
                <a:solidFill>
                  <a:srgbClr val="000000"/>
                </a:solidFill>
                <a:effectLst/>
                <a:highlight>
                  <a:srgbClr val="FFFFFF"/>
                </a:highlight>
                <a:latin typeface="Verdana" panose="020B0604030504040204" pitchFamily="34" charset="0"/>
              </a:rPr>
              <a:t>A String is a data structure in Python that represents a sequence of characters. It is an immutable data type, meaning that once you have created a string, you cannot change it. Strings are used widely in many different applications, such as storing and manipulating text data, representing names, addresses, and other types of data that can be represented as text.</a:t>
            </a:r>
          </a:p>
          <a:p>
            <a:pPr algn="just" eaLnBrk="0" fontAlgn="base" hangingPunct="0">
              <a:spcBef>
                <a:spcPct val="0"/>
              </a:spcBef>
              <a:spcAft>
                <a:spcPct val="0"/>
              </a:spcAft>
              <a:buClrTx/>
              <a:buSzTx/>
              <a:buFont typeface="Wingdings" panose="05000000000000000000" pitchFamily="2" charset="2"/>
              <a:buChar char="Ø"/>
            </a:pPr>
            <a:r>
              <a:rPr lang="en-US" sz="2400" b="0" i="0" dirty="0">
                <a:solidFill>
                  <a:srgbClr val="000000"/>
                </a:solidFill>
                <a:effectLst/>
                <a:highlight>
                  <a:srgbClr val="FFFFFF"/>
                </a:highlight>
                <a:latin typeface="Verdana" panose="020B0604030504040204" pitchFamily="34" charset="0"/>
              </a:rPr>
              <a:t>Python does not have a character data type, a single character is simply a string with a length of 1.</a:t>
            </a:r>
          </a:p>
          <a:p>
            <a:pPr marL="0" lvl="0" indent="0" eaLnBrk="0" fontAlgn="base" hangingPunct="0">
              <a:spcBef>
                <a:spcPct val="0"/>
              </a:spcBef>
              <a:spcAft>
                <a:spcPct val="0"/>
              </a:spcAft>
              <a:buClrTx/>
              <a:buSzTx/>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758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8229600" cy="1143000"/>
          </a:xfrm>
        </p:spPr>
        <p:txBody>
          <a:bodyPr>
            <a:normAutofit fontScale="90000"/>
          </a:bodyPr>
          <a:lstStyle/>
          <a:p>
            <a:r>
              <a:rPr lang="en-US" sz="3600" dirty="0"/>
              <a:t>Creating Strings in Python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eaLnBrk="0" fontAlgn="base" hangingPunct="0">
              <a:spcBef>
                <a:spcPct val="0"/>
              </a:spcBef>
              <a:spcAft>
                <a:spcPct val="0"/>
              </a:spcAft>
              <a:buClrTx/>
              <a:buSzTx/>
              <a:buFont typeface="Wingdings" panose="05000000000000000000" pitchFamily="2" charset="2"/>
              <a:buChar char="Ø"/>
            </a:pPr>
            <a:r>
              <a:rPr lang="en-US" dirty="0"/>
              <a:t>Strings in Python can be created using single quotes or double quotes or even triple quotes. Let us see how we can define a string in Python.</a:t>
            </a:r>
          </a:p>
          <a:p>
            <a:pPr eaLnBrk="0" fontAlgn="base" hangingPunct="0">
              <a:spcBef>
                <a:spcPct val="0"/>
              </a:spcBef>
              <a:spcAft>
                <a:spcPct val="0"/>
              </a:spcAft>
              <a:buClrTx/>
              <a:buSzTx/>
              <a:buFont typeface="Wingdings" panose="05000000000000000000" pitchFamily="2" charset="2"/>
              <a:buChar char="Ø"/>
            </a:pPr>
            <a:r>
              <a:rPr lang="en-US" dirty="0"/>
              <a:t>In this example, we will demonstrate different ways to create a Python String. We will create a string using single quotes (‘ ‘), double quotes (” “), and triple double quotes (“”” “””). The triple quotes can be used to declare multiline strings in Python.</a:t>
            </a: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8253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8229600" cy="1143000"/>
          </a:xfrm>
        </p:spPr>
        <p:txBody>
          <a:bodyPr>
            <a:normAutofit fontScale="90000"/>
          </a:bodyPr>
          <a:lstStyle/>
          <a:p>
            <a:r>
              <a:rPr lang="en-US" sz="3600" dirty="0"/>
              <a:t>Creating Strings in Python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C9F8366-0F2C-F739-777F-295CC3857F14}"/>
              </a:ext>
            </a:extLst>
          </p:cNvPr>
          <p:cNvSpPr>
            <a:spLocks noGrp="1" noChangeArrowheads="1"/>
          </p:cNvSpPr>
          <p:nvPr>
            <p:ph idx="1"/>
          </p:nvPr>
        </p:nvSpPr>
        <p:spPr bwMode="auto">
          <a:xfrm>
            <a:off x="206375" y="1370190"/>
            <a:ext cx="7947025" cy="51830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String1 = </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'Welcome to the python World'</a:t>
            </a:r>
            <a:b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"String with the use of Single Quotes: "</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(String1)</a:t>
            </a: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 Creating a String</a:t>
            </a:r>
            <a:b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br>
            <a: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 with double Quotes</a:t>
            </a:r>
            <a:b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String1 = </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"I'm a Here"</a:t>
            </a:r>
            <a:b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a:ln>
                  <a:noFill/>
                </a:ln>
                <a:solidFill>
                  <a:srgbClr val="0037A6"/>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err="1">
                <a:ln>
                  <a:noFill/>
                </a:ln>
                <a:solidFill>
                  <a:srgbClr val="0037A6"/>
                </a:solidFill>
                <a:effectLst/>
                <a:latin typeface="JetBrains Mono" panose="02000009000000000000" pitchFamily="49" charset="0"/>
                <a:cs typeface="JetBrains Mono" panose="02000009000000000000" pitchFamily="49" charset="0"/>
              </a:rPr>
              <a:t>n</a:t>
            </a:r>
            <a:r>
              <a:rPr kumimoji="0" lang="en-US" altLang="en-US" sz="1400" b="0" i="0" u="none" strike="noStrike" cap="none" normalizeH="0" baseline="0" dirty="0" err="1">
                <a:ln>
                  <a:noFill/>
                </a:ln>
                <a:solidFill>
                  <a:srgbClr val="067D17"/>
                </a:solidFill>
                <a:effectLst/>
                <a:latin typeface="JetBrains Mono" panose="02000009000000000000" pitchFamily="49" charset="0"/>
                <a:cs typeface="JetBrains Mono" panose="02000009000000000000" pitchFamily="49" charset="0"/>
              </a:rPr>
              <a:t>String</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 with the use of Double Quotes: "</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(String1)</a:t>
            </a: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 Creating a String</a:t>
            </a:r>
            <a:b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br>
            <a: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 with triple Quotes</a:t>
            </a:r>
            <a:b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String1 = </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'''I'm a here and I love to have "coffee"'''</a:t>
            </a:r>
            <a:b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a:ln>
                  <a:noFill/>
                </a:ln>
                <a:solidFill>
                  <a:srgbClr val="0037A6"/>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err="1">
                <a:ln>
                  <a:noFill/>
                </a:ln>
                <a:solidFill>
                  <a:srgbClr val="0037A6"/>
                </a:solidFill>
                <a:effectLst/>
                <a:latin typeface="JetBrains Mono" panose="02000009000000000000" pitchFamily="49" charset="0"/>
                <a:cs typeface="JetBrains Mono" panose="02000009000000000000" pitchFamily="49" charset="0"/>
              </a:rPr>
              <a:t>n</a:t>
            </a:r>
            <a:r>
              <a:rPr kumimoji="0" lang="en-US" altLang="en-US" sz="1400" b="0" i="0" u="none" strike="noStrike" cap="none" normalizeH="0" baseline="0" dirty="0" err="1">
                <a:ln>
                  <a:noFill/>
                </a:ln>
                <a:solidFill>
                  <a:srgbClr val="067D17"/>
                </a:solidFill>
                <a:effectLst/>
                <a:latin typeface="JetBrains Mono" panose="02000009000000000000" pitchFamily="49" charset="0"/>
                <a:cs typeface="JetBrains Mono" panose="02000009000000000000" pitchFamily="49" charset="0"/>
              </a:rPr>
              <a:t>String</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 with the use of Triple Quotes: "</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(String1)</a:t>
            </a: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 Creating String with triple</a:t>
            </a:r>
            <a:b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br>
            <a: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 Quotes allows multiple lines</a:t>
            </a:r>
            <a:br>
              <a:rPr kumimoji="0" lang="en-US" altLang="en-US" sz="14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String1 = </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'''Aims </a:t>
            </a:r>
            <a:b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            For </a:t>
            </a:r>
            <a:b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            Life'''</a:t>
            </a:r>
            <a:b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a:ln>
                  <a:noFill/>
                </a:ln>
                <a:solidFill>
                  <a:srgbClr val="0037A6"/>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dirty="0" err="1">
                <a:ln>
                  <a:noFill/>
                </a:ln>
                <a:solidFill>
                  <a:srgbClr val="0037A6"/>
                </a:solidFill>
                <a:effectLst/>
                <a:latin typeface="JetBrains Mono" panose="02000009000000000000" pitchFamily="49" charset="0"/>
                <a:cs typeface="JetBrains Mono" panose="02000009000000000000" pitchFamily="49" charset="0"/>
              </a:rPr>
              <a:t>n</a:t>
            </a:r>
            <a:r>
              <a:rPr kumimoji="0" lang="en-US" altLang="en-US" sz="1400" b="0" i="0" u="none" strike="noStrike" cap="none" normalizeH="0" baseline="0" dirty="0" err="1">
                <a:ln>
                  <a:noFill/>
                </a:ln>
                <a:solidFill>
                  <a:srgbClr val="067D17"/>
                </a:solidFill>
                <a:effectLst/>
                <a:latin typeface="JetBrains Mono" panose="02000009000000000000" pitchFamily="49" charset="0"/>
                <a:cs typeface="JetBrains Mono" panose="02000009000000000000" pitchFamily="49" charset="0"/>
              </a:rPr>
              <a:t>Creating</a:t>
            </a:r>
            <a:r>
              <a:rPr kumimoji="0" lang="en-US" altLang="en-US" sz="1400" b="0" i="0" u="none" strike="noStrike" cap="none" normalizeH="0" baseline="0" dirty="0">
                <a:ln>
                  <a:noFill/>
                </a:ln>
                <a:solidFill>
                  <a:srgbClr val="067D17"/>
                </a:solidFill>
                <a:effectLst/>
                <a:latin typeface="JetBrains Mono" panose="02000009000000000000" pitchFamily="49" charset="0"/>
                <a:cs typeface="JetBrains Mono" panose="02000009000000000000" pitchFamily="49" charset="0"/>
              </a:rPr>
              <a:t> a multiline String: "</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dirty="0">
                <a:ln>
                  <a:noFill/>
                </a:ln>
                <a:solidFill>
                  <a:srgbClr val="000080"/>
                </a:solidFill>
                <a:effectLst/>
                <a:latin typeface="JetBrains Mono" panose="02000009000000000000" pitchFamily="49" charset="0"/>
                <a:cs typeface="JetBrains Mono" panose="02000009000000000000" pitchFamily="49" charset="0"/>
              </a:rPr>
              <a:t>print</a:t>
            </a:r>
            <a:r>
              <a:rPr kumimoji="0" lang="en-US" altLang="en-US" sz="14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t>(String1)</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9193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8229600" cy="1143000"/>
          </a:xfrm>
        </p:spPr>
        <p:txBody>
          <a:bodyPr>
            <a:normAutofit fontScale="90000"/>
          </a:bodyPr>
          <a:lstStyle/>
          <a:p>
            <a:r>
              <a:rPr lang="en-US" sz="3600" dirty="0"/>
              <a:t>Creating Strings in Python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lnSpcReduction="10000"/>
          </a:bodyPr>
          <a:lstStyle/>
          <a:p>
            <a:pPr marL="0" indent="0" eaLnBrk="0" fontAlgn="base" hangingPunct="0">
              <a:spcBef>
                <a:spcPct val="0"/>
              </a:spcBef>
              <a:spcAft>
                <a:spcPct val="0"/>
              </a:spcAft>
              <a:buClrTx/>
              <a:buSzTx/>
              <a:buNone/>
            </a:pPr>
            <a:r>
              <a:rPr lang="en-US" dirty="0"/>
              <a:t>Output</a:t>
            </a:r>
          </a:p>
          <a:p>
            <a:pPr marL="0" indent="0" eaLnBrk="0" fontAlgn="base" hangingPunct="0">
              <a:spcBef>
                <a:spcPct val="0"/>
              </a:spcBef>
              <a:spcAft>
                <a:spcPct val="0"/>
              </a:spcAft>
              <a:buClrTx/>
              <a:buSzTx/>
              <a:buNone/>
            </a:pPr>
            <a:r>
              <a:rPr lang="en-US" dirty="0"/>
              <a:t>String with the use of Single Quotes: </a:t>
            </a:r>
          </a:p>
          <a:p>
            <a:pPr marL="0" indent="0" eaLnBrk="0" fontAlgn="base" hangingPunct="0">
              <a:spcBef>
                <a:spcPct val="0"/>
              </a:spcBef>
              <a:spcAft>
                <a:spcPct val="0"/>
              </a:spcAft>
              <a:buClrTx/>
              <a:buSzTx/>
              <a:buNone/>
            </a:pPr>
            <a:r>
              <a:rPr lang="en-US" dirty="0"/>
              <a:t>Welcome to the python World</a:t>
            </a:r>
          </a:p>
          <a:p>
            <a:pPr marL="0" indent="0" eaLnBrk="0" fontAlgn="base" hangingPunct="0">
              <a:spcBef>
                <a:spcPct val="0"/>
              </a:spcBef>
              <a:spcAft>
                <a:spcPct val="0"/>
              </a:spcAft>
              <a:buClrTx/>
              <a:buSzTx/>
              <a:buNone/>
            </a:pPr>
            <a:endParaRPr lang="en-US" dirty="0"/>
          </a:p>
          <a:p>
            <a:pPr marL="0" indent="0" eaLnBrk="0" fontAlgn="base" hangingPunct="0">
              <a:spcBef>
                <a:spcPct val="0"/>
              </a:spcBef>
              <a:spcAft>
                <a:spcPct val="0"/>
              </a:spcAft>
              <a:buClrTx/>
              <a:buSzTx/>
              <a:buNone/>
            </a:pPr>
            <a:r>
              <a:rPr lang="en-US" dirty="0"/>
              <a:t>String with the use of Double Quotes: </a:t>
            </a:r>
          </a:p>
          <a:p>
            <a:pPr marL="0" indent="0" eaLnBrk="0" fontAlgn="base" hangingPunct="0">
              <a:spcBef>
                <a:spcPct val="0"/>
              </a:spcBef>
              <a:spcAft>
                <a:spcPct val="0"/>
              </a:spcAft>
              <a:buClrTx/>
              <a:buSzTx/>
              <a:buNone/>
            </a:pPr>
            <a:r>
              <a:rPr lang="en-US" dirty="0"/>
              <a:t>I'm a Here</a:t>
            </a:r>
          </a:p>
          <a:p>
            <a:pPr marL="0" indent="0" eaLnBrk="0" fontAlgn="base" hangingPunct="0">
              <a:spcBef>
                <a:spcPct val="0"/>
              </a:spcBef>
              <a:spcAft>
                <a:spcPct val="0"/>
              </a:spcAft>
              <a:buClrTx/>
              <a:buSzTx/>
              <a:buNone/>
            </a:pPr>
            <a:endParaRPr lang="en-US" dirty="0"/>
          </a:p>
          <a:p>
            <a:pPr marL="0" indent="0" eaLnBrk="0" fontAlgn="base" hangingPunct="0">
              <a:spcBef>
                <a:spcPct val="0"/>
              </a:spcBef>
              <a:spcAft>
                <a:spcPct val="0"/>
              </a:spcAft>
              <a:buClrTx/>
              <a:buSzTx/>
              <a:buNone/>
            </a:pPr>
            <a:r>
              <a:rPr lang="en-US" dirty="0"/>
              <a:t>String with the use of Triple Quotes: </a:t>
            </a:r>
          </a:p>
          <a:p>
            <a:pPr marL="0" indent="0" eaLnBrk="0" fontAlgn="base" hangingPunct="0">
              <a:spcBef>
                <a:spcPct val="0"/>
              </a:spcBef>
              <a:spcAft>
                <a:spcPct val="0"/>
              </a:spcAft>
              <a:buClrTx/>
              <a:buSzTx/>
              <a:buNone/>
            </a:pPr>
            <a:r>
              <a:rPr lang="en-US" dirty="0"/>
              <a:t>I'm a here and I love to have "coffee"</a:t>
            </a:r>
          </a:p>
          <a:p>
            <a:pPr marL="0" indent="0" eaLnBrk="0" fontAlgn="base" hangingPunct="0">
              <a:spcBef>
                <a:spcPct val="0"/>
              </a:spcBef>
              <a:spcAft>
                <a:spcPct val="0"/>
              </a:spcAft>
              <a:buClrTx/>
              <a:buSzTx/>
              <a:buNone/>
            </a:pPr>
            <a:endParaRPr lang="en-US" dirty="0"/>
          </a:p>
          <a:p>
            <a:pPr marL="0" indent="0" eaLnBrk="0" fontAlgn="base" hangingPunct="0">
              <a:spcBef>
                <a:spcPct val="0"/>
              </a:spcBef>
              <a:spcAft>
                <a:spcPct val="0"/>
              </a:spcAft>
              <a:buClrTx/>
              <a:buSzTx/>
              <a:buNone/>
            </a:pPr>
            <a:r>
              <a:rPr lang="en-US" dirty="0"/>
              <a:t>Creating a multiline String: </a:t>
            </a:r>
          </a:p>
          <a:p>
            <a:pPr marL="0" indent="0" eaLnBrk="0" fontAlgn="base" hangingPunct="0">
              <a:spcBef>
                <a:spcPct val="0"/>
              </a:spcBef>
              <a:spcAft>
                <a:spcPct val="0"/>
              </a:spcAft>
              <a:buClrTx/>
              <a:buSzTx/>
              <a:buNone/>
            </a:pPr>
            <a:r>
              <a:rPr lang="en-US" dirty="0"/>
              <a:t>Aims </a:t>
            </a:r>
          </a:p>
          <a:p>
            <a:pPr marL="0" indent="0" eaLnBrk="0" fontAlgn="base" hangingPunct="0">
              <a:spcBef>
                <a:spcPct val="0"/>
              </a:spcBef>
              <a:spcAft>
                <a:spcPct val="0"/>
              </a:spcAft>
              <a:buClrTx/>
              <a:buSzTx/>
              <a:buNone/>
            </a:pPr>
            <a:r>
              <a:rPr lang="en-US" dirty="0"/>
              <a:t>            For </a:t>
            </a:r>
          </a:p>
          <a:p>
            <a:pPr marL="0" indent="0" eaLnBrk="0" fontAlgn="base" hangingPunct="0">
              <a:spcBef>
                <a:spcPct val="0"/>
              </a:spcBef>
              <a:spcAft>
                <a:spcPct val="0"/>
              </a:spcAft>
              <a:buClrTx/>
              <a:buSzTx/>
              <a:buNone/>
            </a:pPr>
            <a:r>
              <a:rPr lang="en-US" dirty="0"/>
              <a:t>            Life</a:t>
            </a: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8518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normAutofit fontScale="90000"/>
          </a:bodyPr>
          <a:lstStyle/>
          <a:p>
            <a:r>
              <a:rPr lang="en-US" sz="3600" dirty="0"/>
              <a:t>Accessing characters in Python String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eaLnBrk="0" fontAlgn="base" hangingPunct="0">
              <a:spcBef>
                <a:spcPct val="0"/>
              </a:spcBef>
              <a:spcAft>
                <a:spcPct val="0"/>
              </a:spcAft>
              <a:buClrTx/>
              <a:buSzTx/>
              <a:buFont typeface="Wingdings" panose="05000000000000000000" pitchFamily="2" charset="2"/>
              <a:buChar char="Ø"/>
            </a:pPr>
            <a:r>
              <a:rPr lang="en-US" sz="2400" dirty="0"/>
              <a:t>In Python, individual characters of a String can be accessed by using the method of Indexing. Indexing allows negative address references to access characters from the back of the String, e.g. -1 refers to the last character, -2 refers to the second last character, and so on. </a:t>
            </a:r>
          </a:p>
          <a:p>
            <a:pPr marL="0" indent="0" eaLnBrk="0" fontAlgn="base" hangingPunct="0">
              <a:spcBef>
                <a:spcPct val="0"/>
              </a:spcBef>
              <a:spcAft>
                <a:spcPct val="0"/>
              </a:spcAft>
              <a:buClrTx/>
              <a:buSzTx/>
              <a:buNone/>
            </a:pPr>
            <a:endParaRPr lang="en-US" sz="2400" dirty="0"/>
          </a:p>
          <a:p>
            <a:pPr eaLnBrk="0" fontAlgn="base" hangingPunct="0">
              <a:spcBef>
                <a:spcPct val="0"/>
              </a:spcBef>
              <a:spcAft>
                <a:spcPct val="0"/>
              </a:spcAft>
              <a:buClrTx/>
              <a:buSzTx/>
              <a:buFont typeface="Wingdings" panose="05000000000000000000" pitchFamily="2" charset="2"/>
              <a:buChar char="Ø"/>
            </a:pPr>
            <a:r>
              <a:rPr lang="en-US" sz="2400" dirty="0"/>
              <a:t>While accessing an index out of the range will cause an </a:t>
            </a:r>
            <a:r>
              <a:rPr lang="en-US" sz="2400" dirty="0" err="1"/>
              <a:t>IndexError</a:t>
            </a:r>
            <a:r>
              <a:rPr lang="en-US" sz="2400" dirty="0"/>
              <a:t>. Only Integers are allowed to be passed as an index, float or other types that will cause a </a:t>
            </a:r>
            <a:r>
              <a:rPr lang="en-US" sz="2400" dirty="0" err="1"/>
              <a:t>TypeError</a:t>
            </a:r>
            <a:r>
              <a:rPr lang="en-US" sz="2400" dirty="0"/>
              <a:t>.</a:t>
            </a: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821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normAutofit fontScale="90000"/>
          </a:bodyPr>
          <a:lstStyle/>
          <a:p>
            <a:r>
              <a:rPr lang="en-US" sz="3600" dirty="0"/>
              <a:t>Accessing characters in Python String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lnSpcReduction="10000"/>
          </a:bodyPr>
          <a:lstStyle/>
          <a:p>
            <a:pPr eaLnBrk="0" fontAlgn="base" hangingPunct="0">
              <a:spcBef>
                <a:spcPct val="0"/>
              </a:spcBef>
              <a:spcAft>
                <a:spcPct val="0"/>
              </a:spcAft>
              <a:buClrTx/>
              <a:buSzTx/>
              <a:buFont typeface="Wingdings" panose="05000000000000000000" pitchFamily="2" charset="2"/>
              <a:buChar char="Ø"/>
            </a:pPr>
            <a:br>
              <a:rPr lang="en-US" altLang="en-US" sz="2400" dirty="0">
                <a:solidFill>
                  <a:srgbClr val="080808"/>
                </a:solidFill>
                <a:latin typeface="JetBrains Mono" panose="02000009000000000000" pitchFamily="49" charset="0"/>
                <a:cs typeface="JetBrains Mono" panose="02000009000000000000" pitchFamily="49" charset="0"/>
              </a:rPr>
            </a:br>
            <a:r>
              <a:rPr lang="en-US" altLang="en-US" sz="2400" i="1" dirty="0">
                <a:solidFill>
                  <a:srgbClr val="8C8C8C"/>
                </a:solidFill>
                <a:latin typeface="JetBrains Mono" panose="02000009000000000000" pitchFamily="49" charset="0"/>
                <a:cs typeface="JetBrains Mono" panose="02000009000000000000" pitchFamily="49" charset="0"/>
              </a:rPr>
              <a:t># Python Program to Access</a:t>
            </a:r>
            <a:br>
              <a:rPr lang="en-US" altLang="en-US" sz="2400" i="1" dirty="0">
                <a:solidFill>
                  <a:srgbClr val="8C8C8C"/>
                </a:solidFill>
                <a:latin typeface="JetBrains Mono" panose="02000009000000000000" pitchFamily="49" charset="0"/>
                <a:cs typeface="JetBrains Mono" panose="02000009000000000000" pitchFamily="49" charset="0"/>
              </a:rPr>
            </a:br>
            <a:r>
              <a:rPr lang="en-US" altLang="en-US" sz="2400" i="1" dirty="0">
                <a:solidFill>
                  <a:srgbClr val="8C8C8C"/>
                </a:solidFill>
                <a:latin typeface="JetBrains Mono" panose="02000009000000000000" pitchFamily="49" charset="0"/>
                <a:cs typeface="JetBrains Mono" panose="02000009000000000000" pitchFamily="49" charset="0"/>
              </a:rPr>
              <a:t># characters of String</a:t>
            </a:r>
            <a:br>
              <a:rPr lang="en-US" altLang="en-US" sz="2400" i="1" dirty="0">
                <a:solidFill>
                  <a:srgbClr val="8C8C8C"/>
                </a:solidFill>
                <a:latin typeface="JetBrains Mono" panose="02000009000000000000" pitchFamily="49" charset="0"/>
                <a:cs typeface="JetBrains Mono" panose="02000009000000000000" pitchFamily="49" charset="0"/>
              </a:rPr>
            </a:br>
            <a:br>
              <a:rPr lang="en-US" altLang="en-US" sz="2400" i="1" dirty="0">
                <a:solidFill>
                  <a:srgbClr val="8C8C8C"/>
                </a:solidFill>
                <a:latin typeface="JetBrains Mono" panose="02000009000000000000" pitchFamily="49" charset="0"/>
                <a:cs typeface="JetBrains Mono" panose="02000009000000000000" pitchFamily="49" charset="0"/>
              </a:rPr>
            </a:br>
            <a:r>
              <a:rPr lang="en-US" altLang="en-US" sz="2400" dirty="0">
                <a:solidFill>
                  <a:srgbClr val="080808"/>
                </a:solidFill>
                <a:latin typeface="JetBrains Mono" panose="02000009000000000000" pitchFamily="49" charset="0"/>
                <a:cs typeface="JetBrains Mono" panose="02000009000000000000" pitchFamily="49" charset="0"/>
              </a:rPr>
              <a:t>String1 = </a:t>
            </a:r>
            <a:r>
              <a:rPr lang="en-US" altLang="en-US" sz="2400" dirty="0">
                <a:solidFill>
                  <a:srgbClr val="067D17"/>
                </a:solidFill>
                <a:latin typeface="JetBrains Mono" panose="02000009000000000000" pitchFamily="49" charset="0"/>
                <a:cs typeface="JetBrains Mono" panose="02000009000000000000" pitchFamily="49" charset="0"/>
              </a:rPr>
              <a:t>"Welcome to python"</a:t>
            </a:r>
            <a:br>
              <a:rPr lang="en-US" altLang="en-US" sz="2400" dirty="0">
                <a:solidFill>
                  <a:srgbClr val="067D17"/>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a:t>
            </a:r>
            <a:r>
              <a:rPr lang="en-US" altLang="en-US" sz="2400" dirty="0">
                <a:solidFill>
                  <a:srgbClr val="080808"/>
                </a:solidFill>
                <a:latin typeface="JetBrains Mono" panose="02000009000000000000" pitchFamily="49" charset="0"/>
                <a:cs typeface="JetBrains Mono" panose="02000009000000000000" pitchFamily="49" charset="0"/>
              </a:rPr>
              <a:t>(</a:t>
            </a:r>
            <a:r>
              <a:rPr lang="en-US" altLang="en-US" sz="2400" dirty="0">
                <a:solidFill>
                  <a:srgbClr val="067D17"/>
                </a:solidFill>
                <a:latin typeface="JetBrains Mono" panose="02000009000000000000" pitchFamily="49" charset="0"/>
                <a:cs typeface="JetBrains Mono" panose="02000009000000000000" pitchFamily="49" charset="0"/>
              </a:rPr>
              <a:t>"Initial String: "</a:t>
            </a:r>
            <a:r>
              <a:rPr lang="en-US" altLang="en-US" sz="2400" dirty="0">
                <a:solidFill>
                  <a:srgbClr val="080808"/>
                </a:solidFill>
                <a:latin typeface="JetBrains Mono" panose="02000009000000000000" pitchFamily="49" charset="0"/>
                <a:cs typeface="JetBrains Mono" panose="02000009000000000000" pitchFamily="49" charset="0"/>
              </a:rPr>
              <a:t>)</a:t>
            </a:r>
            <a:br>
              <a:rPr lang="en-US" altLang="en-US" sz="2400" dirty="0">
                <a:solidFill>
                  <a:srgbClr val="080808"/>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a:t>
            </a:r>
            <a:r>
              <a:rPr lang="en-US" altLang="en-US" sz="2400" dirty="0">
                <a:solidFill>
                  <a:srgbClr val="080808"/>
                </a:solidFill>
                <a:latin typeface="JetBrains Mono" panose="02000009000000000000" pitchFamily="49" charset="0"/>
                <a:cs typeface="JetBrains Mono" panose="02000009000000000000" pitchFamily="49" charset="0"/>
              </a:rPr>
              <a:t>(String1)</a:t>
            </a:r>
            <a:br>
              <a:rPr lang="en-US" altLang="en-US" sz="2400" dirty="0">
                <a:solidFill>
                  <a:srgbClr val="080808"/>
                </a:solidFill>
                <a:latin typeface="JetBrains Mono" panose="02000009000000000000" pitchFamily="49" charset="0"/>
                <a:cs typeface="JetBrains Mono" panose="02000009000000000000" pitchFamily="49" charset="0"/>
              </a:rPr>
            </a:br>
            <a:br>
              <a:rPr lang="en-US" altLang="en-US" sz="2400" dirty="0">
                <a:solidFill>
                  <a:srgbClr val="080808"/>
                </a:solidFill>
                <a:latin typeface="JetBrains Mono" panose="02000009000000000000" pitchFamily="49" charset="0"/>
                <a:cs typeface="JetBrains Mono" panose="02000009000000000000" pitchFamily="49" charset="0"/>
              </a:rPr>
            </a:br>
            <a:r>
              <a:rPr lang="en-US" altLang="en-US" sz="2400" i="1" dirty="0">
                <a:solidFill>
                  <a:srgbClr val="8C8C8C"/>
                </a:solidFill>
                <a:latin typeface="JetBrains Mono" panose="02000009000000000000" pitchFamily="49" charset="0"/>
                <a:cs typeface="JetBrains Mono" panose="02000009000000000000" pitchFamily="49" charset="0"/>
              </a:rPr>
              <a:t># Printing First character</a:t>
            </a:r>
            <a:br>
              <a:rPr lang="en-US" altLang="en-US" sz="2400" i="1" dirty="0">
                <a:solidFill>
                  <a:srgbClr val="8C8C8C"/>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a:t>
            </a:r>
            <a:r>
              <a:rPr lang="en-US" altLang="en-US" sz="2400" dirty="0">
                <a:solidFill>
                  <a:srgbClr val="080808"/>
                </a:solidFill>
                <a:latin typeface="JetBrains Mono" panose="02000009000000000000" pitchFamily="49" charset="0"/>
                <a:cs typeface="JetBrains Mono" panose="02000009000000000000" pitchFamily="49" charset="0"/>
              </a:rPr>
              <a:t>(</a:t>
            </a:r>
            <a:r>
              <a:rPr lang="en-US" altLang="en-US" sz="2400" dirty="0">
                <a:solidFill>
                  <a:srgbClr val="067D17"/>
                </a:solidFill>
                <a:latin typeface="JetBrains Mono" panose="02000009000000000000" pitchFamily="49" charset="0"/>
                <a:cs typeface="JetBrains Mono" panose="02000009000000000000" pitchFamily="49" charset="0"/>
              </a:rPr>
              <a:t>"</a:t>
            </a:r>
            <a:r>
              <a:rPr lang="en-US" altLang="en-US" sz="2400" dirty="0">
                <a:solidFill>
                  <a:srgbClr val="0037A6"/>
                </a:solidFill>
                <a:latin typeface="JetBrains Mono" panose="02000009000000000000" pitchFamily="49" charset="0"/>
                <a:cs typeface="JetBrains Mono" panose="02000009000000000000" pitchFamily="49" charset="0"/>
              </a:rPr>
              <a:t>\</a:t>
            </a:r>
            <a:r>
              <a:rPr lang="en-US" altLang="en-US" sz="2400" dirty="0" err="1">
                <a:solidFill>
                  <a:srgbClr val="0037A6"/>
                </a:solidFill>
                <a:latin typeface="JetBrains Mono" panose="02000009000000000000" pitchFamily="49" charset="0"/>
                <a:cs typeface="JetBrains Mono" panose="02000009000000000000" pitchFamily="49" charset="0"/>
              </a:rPr>
              <a:t>n</a:t>
            </a:r>
            <a:r>
              <a:rPr lang="en-US" altLang="en-US" sz="2400" dirty="0" err="1">
                <a:solidFill>
                  <a:srgbClr val="067D17"/>
                </a:solidFill>
                <a:latin typeface="JetBrains Mono" panose="02000009000000000000" pitchFamily="49" charset="0"/>
                <a:cs typeface="JetBrains Mono" panose="02000009000000000000" pitchFamily="49" charset="0"/>
              </a:rPr>
              <a:t>First</a:t>
            </a:r>
            <a:r>
              <a:rPr lang="en-US" altLang="en-US" sz="2400" dirty="0">
                <a:solidFill>
                  <a:srgbClr val="067D17"/>
                </a:solidFill>
                <a:latin typeface="JetBrains Mono" panose="02000009000000000000" pitchFamily="49" charset="0"/>
                <a:cs typeface="JetBrains Mono" panose="02000009000000000000" pitchFamily="49" charset="0"/>
              </a:rPr>
              <a:t> character of String is: "</a:t>
            </a:r>
            <a:r>
              <a:rPr lang="en-US" altLang="en-US" sz="2400" dirty="0">
                <a:solidFill>
                  <a:srgbClr val="080808"/>
                </a:solidFill>
                <a:latin typeface="JetBrains Mono" panose="02000009000000000000" pitchFamily="49" charset="0"/>
                <a:cs typeface="JetBrains Mono" panose="02000009000000000000" pitchFamily="49" charset="0"/>
              </a:rPr>
              <a:t>)</a:t>
            </a:r>
            <a:br>
              <a:rPr lang="en-US" altLang="en-US" sz="2400" dirty="0">
                <a:solidFill>
                  <a:srgbClr val="080808"/>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a:t>
            </a:r>
            <a:r>
              <a:rPr lang="en-US" altLang="en-US" sz="2400" dirty="0">
                <a:solidFill>
                  <a:srgbClr val="080808"/>
                </a:solidFill>
                <a:latin typeface="JetBrains Mono" panose="02000009000000000000" pitchFamily="49" charset="0"/>
                <a:cs typeface="JetBrains Mono" panose="02000009000000000000" pitchFamily="49" charset="0"/>
              </a:rPr>
              <a:t>(String1[</a:t>
            </a:r>
            <a:r>
              <a:rPr lang="en-US" altLang="en-US" sz="2400" dirty="0">
                <a:solidFill>
                  <a:srgbClr val="1750EB"/>
                </a:solidFill>
                <a:latin typeface="JetBrains Mono" panose="02000009000000000000" pitchFamily="49" charset="0"/>
                <a:cs typeface="JetBrains Mono" panose="02000009000000000000" pitchFamily="49" charset="0"/>
              </a:rPr>
              <a:t>0</a:t>
            </a:r>
            <a:r>
              <a:rPr lang="en-US" altLang="en-US" sz="2400" dirty="0">
                <a:solidFill>
                  <a:srgbClr val="080808"/>
                </a:solidFill>
                <a:latin typeface="JetBrains Mono" panose="02000009000000000000" pitchFamily="49" charset="0"/>
                <a:cs typeface="JetBrains Mono" panose="02000009000000000000" pitchFamily="49" charset="0"/>
              </a:rPr>
              <a:t>])</a:t>
            </a:r>
            <a:br>
              <a:rPr lang="en-US" altLang="en-US" sz="2400" dirty="0">
                <a:solidFill>
                  <a:srgbClr val="080808"/>
                </a:solidFill>
                <a:latin typeface="JetBrains Mono" panose="02000009000000000000" pitchFamily="49" charset="0"/>
                <a:cs typeface="JetBrains Mono" panose="02000009000000000000" pitchFamily="49" charset="0"/>
              </a:rPr>
            </a:br>
            <a:br>
              <a:rPr lang="en-US" altLang="en-US" sz="2400" dirty="0">
                <a:solidFill>
                  <a:srgbClr val="080808"/>
                </a:solidFill>
                <a:latin typeface="JetBrains Mono" panose="02000009000000000000" pitchFamily="49" charset="0"/>
                <a:cs typeface="JetBrains Mono" panose="02000009000000000000" pitchFamily="49" charset="0"/>
              </a:rPr>
            </a:br>
            <a:r>
              <a:rPr lang="en-US" altLang="en-US" sz="2400" i="1" dirty="0">
                <a:solidFill>
                  <a:srgbClr val="8C8C8C"/>
                </a:solidFill>
                <a:latin typeface="JetBrains Mono" panose="02000009000000000000" pitchFamily="49" charset="0"/>
                <a:cs typeface="JetBrains Mono" panose="02000009000000000000" pitchFamily="49" charset="0"/>
              </a:rPr>
              <a:t># Printing Last character</a:t>
            </a:r>
            <a:br>
              <a:rPr lang="en-US" altLang="en-US" sz="2400" i="1" dirty="0">
                <a:solidFill>
                  <a:srgbClr val="8C8C8C"/>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a:t>
            </a:r>
            <a:r>
              <a:rPr lang="en-US" altLang="en-US" sz="2400" dirty="0">
                <a:solidFill>
                  <a:srgbClr val="080808"/>
                </a:solidFill>
                <a:latin typeface="JetBrains Mono" panose="02000009000000000000" pitchFamily="49" charset="0"/>
                <a:cs typeface="JetBrains Mono" panose="02000009000000000000" pitchFamily="49" charset="0"/>
              </a:rPr>
              <a:t>(</a:t>
            </a:r>
            <a:r>
              <a:rPr lang="en-US" altLang="en-US" sz="2400" dirty="0">
                <a:solidFill>
                  <a:srgbClr val="067D17"/>
                </a:solidFill>
                <a:latin typeface="JetBrains Mono" panose="02000009000000000000" pitchFamily="49" charset="0"/>
                <a:cs typeface="JetBrains Mono" panose="02000009000000000000" pitchFamily="49" charset="0"/>
              </a:rPr>
              <a:t>"</a:t>
            </a:r>
            <a:r>
              <a:rPr lang="en-US" altLang="en-US" sz="2400" dirty="0">
                <a:solidFill>
                  <a:srgbClr val="0037A6"/>
                </a:solidFill>
                <a:latin typeface="JetBrains Mono" panose="02000009000000000000" pitchFamily="49" charset="0"/>
                <a:cs typeface="JetBrains Mono" panose="02000009000000000000" pitchFamily="49" charset="0"/>
              </a:rPr>
              <a:t>\</a:t>
            </a:r>
            <a:r>
              <a:rPr lang="en-US" altLang="en-US" sz="2400" dirty="0" err="1">
                <a:solidFill>
                  <a:srgbClr val="0037A6"/>
                </a:solidFill>
                <a:latin typeface="JetBrains Mono" panose="02000009000000000000" pitchFamily="49" charset="0"/>
                <a:cs typeface="JetBrains Mono" panose="02000009000000000000" pitchFamily="49" charset="0"/>
              </a:rPr>
              <a:t>n</a:t>
            </a:r>
            <a:r>
              <a:rPr lang="en-US" altLang="en-US" sz="2400" dirty="0" err="1">
                <a:solidFill>
                  <a:srgbClr val="067D17"/>
                </a:solidFill>
                <a:latin typeface="JetBrains Mono" panose="02000009000000000000" pitchFamily="49" charset="0"/>
                <a:cs typeface="JetBrains Mono" panose="02000009000000000000" pitchFamily="49" charset="0"/>
              </a:rPr>
              <a:t>Last</a:t>
            </a:r>
            <a:r>
              <a:rPr lang="en-US" altLang="en-US" sz="2400" dirty="0">
                <a:solidFill>
                  <a:srgbClr val="067D17"/>
                </a:solidFill>
                <a:latin typeface="JetBrains Mono" panose="02000009000000000000" pitchFamily="49" charset="0"/>
                <a:cs typeface="JetBrains Mono" panose="02000009000000000000" pitchFamily="49" charset="0"/>
              </a:rPr>
              <a:t> character of String is: "</a:t>
            </a:r>
            <a:r>
              <a:rPr lang="en-US" altLang="en-US" sz="2400" dirty="0">
                <a:solidFill>
                  <a:srgbClr val="080808"/>
                </a:solidFill>
                <a:latin typeface="JetBrains Mono" panose="02000009000000000000" pitchFamily="49" charset="0"/>
                <a:cs typeface="JetBrains Mono" panose="02000009000000000000" pitchFamily="49" charset="0"/>
              </a:rPr>
              <a:t>)</a:t>
            </a:r>
            <a:br>
              <a:rPr lang="en-US" altLang="en-US" sz="2400" dirty="0">
                <a:solidFill>
                  <a:srgbClr val="080808"/>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a:t>
            </a:r>
            <a:r>
              <a:rPr lang="en-US" altLang="en-US" sz="2400" dirty="0">
                <a:solidFill>
                  <a:srgbClr val="080808"/>
                </a:solidFill>
                <a:latin typeface="JetBrains Mono" panose="02000009000000000000" pitchFamily="49" charset="0"/>
                <a:cs typeface="JetBrains Mono" panose="02000009000000000000" pitchFamily="49" charset="0"/>
              </a:rPr>
              <a:t>(String1[-</a:t>
            </a:r>
            <a:r>
              <a:rPr lang="en-US" altLang="en-US" sz="2400" dirty="0">
                <a:solidFill>
                  <a:srgbClr val="1750EB"/>
                </a:solidFill>
                <a:latin typeface="JetBrains Mono" panose="02000009000000000000" pitchFamily="49" charset="0"/>
                <a:cs typeface="JetBrains Mono" panose="02000009000000000000" pitchFamily="49" charset="0"/>
              </a:rPr>
              <a:t>1</a:t>
            </a:r>
            <a:r>
              <a:rPr lang="en-US" altLang="en-US" sz="2400" dirty="0">
                <a:solidFill>
                  <a:srgbClr val="080808"/>
                </a:solidFill>
                <a:latin typeface="JetBrains Mono" panose="02000009000000000000" pitchFamily="49" charset="0"/>
                <a:cs typeface="JetBrains Mono" panose="02000009000000000000" pitchFamily="49" charset="0"/>
              </a:rPr>
              <a:t>])</a:t>
            </a:r>
            <a:endParaRPr lang="en-US" altLang="en-US" sz="4800" dirty="0">
              <a:latin typeface="Arial" panose="020B0604020202020204" pitchFamily="34" charset="0"/>
            </a:endParaRPr>
          </a:p>
          <a:p>
            <a:pPr eaLnBrk="0" fontAlgn="base" hangingPunct="0">
              <a:spcBef>
                <a:spcPct val="0"/>
              </a:spcBef>
              <a:spcAft>
                <a:spcPct val="0"/>
              </a:spcAft>
              <a:buClrTx/>
              <a:buSzTx/>
              <a:buFont typeface="Wingdings" panose="05000000000000000000" pitchFamily="2" charset="2"/>
              <a:buChar char="Ø"/>
            </a:pPr>
            <a:endParaRPr lang="en-US" sz="2400" dirty="0"/>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B86AD3B1-9B6C-987A-F3FD-8B154E387D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2574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normAutofit fontScale="90000"/>
          </a:bodyPr>
          <a:lstStyle/>
          <a:p>
            <a:r>
              <a:rPr lang="en-US" sz="3600" dirty="0"/>
              <a:t>Accessing characters in Python String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marL="0" indent="0" eaLnBrk="0" fontAlgn="base" hangingPunct="0">
              <a:spcBef>
                <a:spcPct val="0"/>
              </a:spcBef>
              <a:spcAft>
                <a:spcPct val="0"/>
              </a:spcAft>
              <a:buClrTx/>
              <a:buSzTx/>
              <a:buNone/>
            </a:pPr>
            <a:r>
              <a:rPr lang="en-US" sz="2400" dirty="0"/>
              <a:t>Output</a:t>
            </a:r>
          </a:p>
          <a:p>
            <a:pPr marL="0" indent="0" eaLnBrk="0" fontAlgn="base" hangingPunct="0">
              <a:spcBef>
                <a:spcPct val="0"/>
              </a:spcBef>
              <a:spcAft>
                <a:spcPct val="0"/>
              </a:spcAft>
              <a:buClrTx/>
              <a:buSzTx/>
              <a:buNone/>
            </a:pPr>
            <a:r>
              <a:rPr lang="en-US" sz="2400" dirty="0"/>
              <a:t>Initial String: </a:t>
            </a:r>
          </a:p>
          <a:p>
            <a:pPr marL="0" indent="0" eaLnBrk="0" fontAlgn="base" hangingPunct="0">
              <a:spcBef>
                <a:spcPct val="0"/>
              </a:spcBef>
              <a:spcAft>
                <a:spcPct val="0"/>
              </a:spcAft>
              <a:buClrTx/>
              <a:buSzTx/>
              <a:buNone/>
            </a:pPr>
            <a:r>
              <a:rPr lang="en-US" sz="2400" dirty="0"/>
              <a:t>Welcome to python</a:t>
            </a:r>
          </a:p>
          <a:p>
            <a:pPr eaLnBrk="0" fontAlgn="base" hangingPunct="0">
              <a:spcBef>
                <a:spcPct val="0"/>
              </a:spcBef>
              <a:spcAft>
                <a:spcPct val="0"/>
              </a:spcAft>
              <a:buClrTx/>
              <a:buSzTx/>
              <a:buFont typeface="Wingdings" panose="05000000000000000000" pitchFamily="2" charset="2"/>
              <a:buChar char="Ø"/>
            </a:pPr>
            <a:endParaRPr lang="en-US" sz="2400" dirty="0"/>
          </a:p>
          <a:p>
            <a:pPr marL="0" indent="0" eaLnBrk="0" fontAlgn="base" hangingPunct="0">
              <a:spcBef>
                <a:spcPct val="0"/>
              </a:spcBef>
              <a:spcAft>
                <a:spcPct val="0"/>
              </a:spcAft>
              <a:buClrTx/>
              <a:buSzTx/>
              <a:buNone/>
            </a:pPr>
            <a:r>
              <a:rPr lang="en-US" sz="2400" dirty="0"/>
              <a:t>First character of String is: </a:t>
            </a:r>
          </a:p>
          <a:p>
            <a:pPr marL="0" indent="0" eaLnBrk="0" fontAlgn="base" hangingPunct="0">
              <a:spcBef>
                <a:spcPct val="0"/>
              </a:spcBef>
              <a:spcAft>
                <a:spcPct val="0"/>
              </a:spcAft>
              <a:buClrTx/>
              <a:buSzTx/>
              <a:buNone/>
            </a:pPr>
            <a:r>
              <a:rPr lang="en-US" sz="2400" dirty="0"/>
              <a:t>W</a:t>
            </a:r>
          </a:p>
          <a:p>
            <a:pPr eaLnBrk="0" fontAlgn="base" hangingPunct="0">
              <a:spcBef>
                <a:spcPct val="0"/>
              </a:spcBef>
              <a:spcAft>
                <a:spcPct val="0"/>
              </a:spcAft>
              <a:buClrTx/>
              <a:buSzTx/>
              <a:buFont typeface="Wingdings" panose="05000000000000000000" pitchFamily="2" charset="2"/>
              <a:buChar char="Ø"/>
            </a:pPr>
            <a:endParaRPr lang="en-US" sz="2400" dirty="0"/>
          </a:p>
          <a:p>
            <a:pPr marL="0" indent="0" eaLnBrk="0" fontAlgn="base" hangingPunct="0">
              <a:spcBef>
                <a:spcPct val="0"/>
              </a:spcBef>
              <a:spcAft>
                <a:spcPct val="0"/>
              </a:spcAft>
              <a:buClrTx/>
              <a:buSzTx/>
              <a:buNone/>
            </a:pPr>
            <a:r>
              <a:rPr lang="en-US" sz="2400" dirty="0"/>
              <a:t>Last character of String is: </a:t>
            </a:r>
          </a:p>
          <a:p>
            <a:pPr marL="0" indent="0" eaLnBrk="0" fontAlgn="base" hangingPunct="0">
              <a:spcBef>
                <a:spcPct val="0"/>
              </a:spcBef>
              <a:spcAft>
                <a:spcPct val="0"/>
              </a:spcAft>
              <a:buClrTx/>
              <a:buSzTx/>
              <a:buNone/>
            </a:pPr>
            <a:r>
              <a:rPr lang="en-US" sz="2400" dirty="0"/>
              <a:t>n</a:t>
            </a: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B86AD3B1-9B6C-987A-F3FD-8B154E387D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7360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normAutofit fontScale="90000"/>
          </a:bodyPr>
          <a:lstStyle/>
          <a:p>
            <a:r>
              <a:rPr lang="en-US" sz="3600" dirty="0"/>
              <a:t>Reading Assignment</a:t>
            </a:r>
            <a:br>
              <a:rPr lang="en-US" sz="3600" dirty="0"/>
            </a:br>
            <a:r>
              <a:rPr lang="en-US" sz="3600" dirty="0"/>
              <a:t>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marL="0" indent="0" eaLnBrk="0" fontAlgn="base" hangingPunct="0">
              <a:spcBef>
                <a:spcPct val="0"/>
              </a:spcBef>
              <a:spcAft>
                <a:spcPct val="0"/>
              </a:spcAft>
              <a:buClrTx/>
              <a:buSzTx/>
              <a:buNone/>
            </a:pPr>
            <a:r>
              <a:rPr lang="en-US" sz="2400" dirty="0"/>
              <a:t>Read about the following</a:t>
            </a:r>
          </a:p>
          <a:p>
            <a:pPr marL="0" indent="0" eaLnBrk="0" fontAlgn="base" hangingPunct="0">
              <a:spcBef>
                <a:spcPct val="0"/>
              </a:spcBef>
              <a:spcAft>
                <a:spcPct val="0"/>
              </a:spcAft>
              <a:buClrTx/>
              <a:buSzTx/>
              <a:buNone/>
            </a:pPr>
            <a:endParaRPr lang="en-US" sz="2400" dirty="0"/>
          </a:p>
          <a:p>
            <a:pPr marL="0" indent="0" eaLnBrk="0" fontAlgn="base" hangingPunct="0">
              <a:spcBef>
                <a:spcPct val="0"/>
              </a:spcBef>
              <a:spcAft>
                <a:spcPct val="0"/>
              </a:spcAft>
              <a:buClrTx/>
              <a:buSzTx/>
              <a:buNone/>
            </a:pPr>
            <a:r>
              <a:rPr lang="en-US" sz="2400" dirty="0"/>
              <a:t>String Slicing</a:t>
            </a:r>
          </a:p>
          <a:p>
            <a:pPr marL="0" indent="0" eaLnBrk="0" fontAlgn="base" hangingPunct="0">
              <a:spcBef>
                <a:spcPct val="0"/>
              </a:spcBef>
              <a:spcAft>
                <a:spcPct val="0"/>
              </a:spcAft>
              <a:buClrTx/>
              <a:buSzTx/>
              <a:buNone/>
            </a:pPr>
            <a:r>
              <a:rPr lang="en-US" sz="2400" dirty="0"/>
              <a:t>Reversing a Python String</a:t>
            </a:r>
          </a:p>
          <a:p>
            <a:pPr marL="0" indent="0" eaLnBrk="0" fontAlgn="base" hangingPunct="0">
              <a:spcBef>
                <a:spcPct val="0"/>
              </a:spcBef>
              <a:spcAft>
                <a:spcPct val="0"/>
              </a:spcAft>
              <a:buClrTx/>
              <a:buSzTx/>
              <a:buNone/>
            </a:pPr>
            <a:r>
              <a:rPr lang="en-US" sz="2400" dirty="0"/>
              <a:t>Deleting/Updating from a String</a:t>
            </a:r>
          </a:p>
          <a:p>
            <a:pPr marL="0" indent="0" eaLnBrk="0" fontAlgn="base" hangingPunct="0">
              <a:spcBef>
                <a:spcPct val="0"/>
              </a:spcBef>
              <a:spcAft>
                <a:spcPct val="0"/>
              </a:spcAft>
              <a:buClrTx/>
              <a:buSzTx/>
              <a:buNone/>
            </a:pPr>
            <a:r>
              <a:rPr lang="en-US" sz="2400" dirty="0"/>
              <a:t>Updating a character</a:t>
            </a:r>
          </a:p>
          <a:p>
            <a:pPr marL="0" indent="0" eaLnBrk="0" fontAlgn="base" hangingPunct="0">
              <a:spcBef>
                <a:spcPct val="0"/>
              </a:spcBef>
              <a:spcAft>
                <a:spcPct val="0"/>
              </a:spcAft>
              <a:buClrTx/>
              <a:buSzTx/>
              <a:buNone/>
            </a:pPr>
            <a:r>
              <a:rPr lang="en-US" sz="2400" dirty="0"/>
              <a:t>Updating Entire String</a:t>
            </a:r>
          </a:p>
          <a:p>
            <a:pPr marL="0" indent="0" eaLnBrk="0" fontAlgn="base" hangingPunct="0">
              <a:spcBef>
                <a:spcPct val="0"/>
              </a:spcBef>
              <a:spcAft>
                <a:spcPct val="0"/>
              </a:spcAft>
              <a:buClrTx/>
              <a:buSzTx/>
              <a:buNone/>
            </a:pPr>
            <a:r>
              <a:rPr lang="en-US" sz="2400" dirty="0"/>
              <a:t>Deleting Entire String</a:t>
            </a: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B86AD3B1-9B6C-987A-F3FD-8B154E387D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921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normAutofit fontScale="90000"/>
          </a:bodyPr>
          <a:lstStyle/>
          <a:p>
            <a:r>
              <a:rPr lang="en-US" sz="3600" dirty="0"/>
              <a:t>Important String Methods</a:t>
            </a:r>
            <a:br>
              <a:rPr lang="en-US" sz="3600" dirty="0"/>
            </a:br>
            <a:r>
              <a:rPr lang="en-US" sz="3600" dirty="0"/>
              <a:t>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marL="0" indent="0" eaLnBrk="0" fontAlgn="base" hangingPunct="0">
              <a:spcBef>
                <a:spcPct val="0"/>
              </a:spcBef>
              <a:spcAft>
                <a:spcPct val="0"/>
              </a:spcAft>
              <a:buClrTx/>
              <a:buSzTx/>
              <a:buNone/>
            </a:pPr>
            <a:r>
              <a:rPr lang="en-US" sz="3200" b="1" i="0" u="none" strike="noStrike" dirty="0">
                <a:solidFill>
                  <a:srgbClr val="00B0F0"/>
                </a:solidFill>
                <a:effectLst/>
                <a:highlight>
                  <a:srgbClr val="FFFFFF"/>
                </a:highlight>
                <a:latin typeface="inherit"/>
                <a:hlinkClick r:id="rId2" action="ppaction://hlinkfile">
                  <a:extLst>
                    <a:ext uri="{A12FA001-AC4F-418D-AE19-62706E023703}">
                      <ahyp:hlinkClr xmlns:ahyp="http://schemas.microsoft.com/office/drawing/2018/hyperlinkcolor" val="tx"/>
                    </a:ext>
                  </a:extLst>
                </a:hlinkClick>
              </a:rPr>
              <a:t>capitalize()</a:t>
            </a:r>
            <a:r>
              <a:rPr lang="en-US" sz="3200" b="1" i="0" u="none" strike="noStrike" dirty="0">
                <a:solidFill>
                  <a:srgbClr val="00B0F0"/>
                </a:solidFill>
                <a:effectLst/>
                <a:highlight>
                  <a:srgbClr val="FFFFFF"/>
                </a:highlight>
                <a:latin typeface="inherit"/>
              </a:rPr>
              <a:t> - </a:t>
            </a:r>
            <a:r>
              <a:rPr lang="en-US" sz="3200" dirty="0">
                <a:solidFill>
                  <a:srgbClr val="000000"/>
                </a:solidFill>
                <a:highlight>
                  <a:srgbClr val="FFFFFF"/>
                </a:highlight>
                <a:latin typeface="Verdana" panose="020B0604030504040204" pitchFamily="34" charset="0"/>
              </a:rPr>
              <a:t>C</a:t>
            </a:r>
            <a:r>
              <a:rPr lang="en-US" sz="3200" b="0" i="0" dirty="0">
                <a:solidFill>
                  <a:srgbClr val="000000"/>
                </a:solidFill>
                <a:effectLst/>
                <a:highlight>
                  <a:srgbClr val="FFFFFF"/>
                </a:highlight>
                <a:latin typeface="Verdana" panose="020B0604030504040204" pitchFamily="34" charset="0"/>
              </a:rPr>
              <a:t>apitalizes first letter of string</a:t>
            </a:r>
          </a:p>
          <a:p>
            <a:pPr marL="0" indent="0" eaLnBrk="0" fontAlgn="base" hangingPunct="0">
              <a:spcBef>
                <a:spcPct val="0"/>
              </a:spcBef>
              <a:spcAft>
                <a:spcPct val="0"/>
              </a:spcAft>
              <a:buClrTx/>
              <a:buSzTx/>
              <a:buNone/>
            </a:pPr>
            <a:r>
              <a:rPr lang="en-US" altLang="en-US" sz="2400" dirty="0">
                <a:solidFill>
                  <a:srgbClr val="080808"/>
                </a:solidFill>
                <a:latin typeface="JetBrains Mono" panose="02000009000000000000" pitchFamily="49" charset="0"/>
                <a:cs typeface="JetBrains Mono" panose="02000009000000000000" pitchFamily="49" charset="0"/>
              </a:rPr>
              <a:t>var = </a:t>
            </a:r>
            <a:r>
              <a:rPr lang="en-US" altLang="en-US" sz="2400" dirty="0">
                <a:solidFill>
                  <a:srgbClr val="067D17"/>
                </a:solidFill>
                <a:latin typeface="JetBrains Mono" panose="02000009000000000000" pitchFamily="49" charset="0"/>
                <a:cs typeface="JetBrains Mono" panose="02000009000000000000" pitchFamily="49" charset="0"/>
              </a:rPr>
              <a:t>"this is string example....wow!!!"</a:t>
            </a:r>
            <a:br>
              <a:rPr lang="en-US" altLang="en-US" sz="2400" dirty="0">
                <a:solidFill>
                  <a:srgbClr val="067D17"/>
                </a:solidFill>
                <a:latin typeface="JetBrains Mono" panose="02000009000000000000" pitchFamily="49" charset="0"/>
                <a:cs typeface="JetBrains Mono" panose="02000009000000000000" pitchFamily="49" charset="0"/>
              </a:rPr>
            </a:br>
            <a:r>
              <a:rPr lang="en-US" altLang="en-US" sz="2400" dirty="0">
                <a:solidFill>
                  <a:srgbClr val="080808"/>
                </a:solidFill>
                <a:latin typeface="JetBrains Mono" panose="02000009000000000000" pitchFamily="49" charset="0"/>
                <a:cs typeface="JetBrains Mono" panose="02000009000000000000" pitchFamily="49" charset="0"/>
              </a:rPr>
              <a:t>var1 = </a:t>
            </a:r>
            <a:r>
              <a:rPr lang="en-US" altLang="en-US" sz="2400" dirty="0" err="1">
                <a:solidFill>
                  <a:srgbClr val="080808"/>
                </a:solidFill>
                <a:latin typeface="JetBrains Mono" panose="02000009000000000000" pitchFamily="49" charset="0"/>
                <a:cs typeface="JetBrains Mono" panose="02000009000000000000" pitchFamily="49" charset="0"/>
              </a:rPr>
              <a:t>var.capitalize</a:t>
            </a:r>
            <a:r>
              <a:rPr lang="en-US" altLang="en-US" sz="2400" dirty="0">
                <a:solidFill>
                  <a:srgbClr val="080808"/>
                </a:solidFill>
                <a:latin typeface="JetBrains Mono" panose="02000009000000000000" pitchFamily="49" charset="0"/>
                <a:cs typeface="JetBrains Mono" panose="02000009000000000000" pitchFamily="49" charset="0"/>
              </a:rPr>
              <a:t>()</a:t>
            </a:r>
            <a:br>
              <a:rPr lang="en-US" altLang="en-US" sz="2400" dirty="0">
                <a:solidFill>
                  <a:srgbClr val="080808"/>
                </a:solidFill>
                <a:latin typeface="JetBrains Mono" panose="02000009000000000000" pitchFamily="49" charset="0"/>
                <a:cs typeface="JetBrains Mono" panose="02000009000000000000" pitchFamily="49" charset="0"/>
              </a:rPr>
            </a:br>
            <a:br>
              <a:rPr lang="en-US" altLang="en-US" sz="2400" dirty="0">
                <a:solidFill>
                  <a:srgbClr val="080808"/>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 </a:t>
            </a:r>
            <a:r>
              <a:rPr lang="en-US" altLang="en-US" sz="2400" dirty="0">
                <a:solidFill>
                  <a:srgbClr val="080808"/>
                </a:solidFill>
                <a:latin typeface="JetBrains Mono" panose="02000009000000000000" pitchFamily="49" charset="0"/>
                <a:cs typeface="JetBrains Mono" panose="02000009000000000000" pitchFamily="49" charset="0"/>
              </a:rPr>
              <a:t>(</a:t>
            </a:r>
            <a:r>
              <a:rPr lang="en-US" altLang="en-US" sz="2400" dirty="0">
                <a:solidFill>
                  <a:srgbClr val="067D17"/>
                </a:solidFill>
                <a:latin typeface="JetBrains Mono" panose="02000009000000000000" pitchFamily="49" charset="0"/>
                <a:cs typeface="JetBrains Mono" panose="02000009000000000000" pitchFamily="49" charset="0"/>
              </a:rPr>
              <a:t>"original string:"</a:t>
            </a:r>
            <a:r>
              <a:rPr lang="en-US" altLang="en-US" sz="2400" dirty="0">
                <a:solidFill>
                  <a:srgbClr val="080808"/>
                </a:solidFill>
                <a:latin typeface="JetBrains Mono" panose="02000009000000000000" pitchFamily="49" charset="0"/>
                <a:cs typeface="JetBrains Mono" panose="02000009000000000000" pitchFamily="49" charset="0"/>
              </a:rPr>
              <a:t>, var)</a:t>
            </a:r>
            <a:br>
              <a:rPr lang="en-US" altLang="en-US" sz="2400" dirty="0">
                <a:solidFill>
                  <a:srgbClr val="080808"/>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 </a:t>
            </a:r>
            <a:r>
              <a:rPr lang="en-US" altLang="en-US" sz="2400" dirty="0">
                <a:solidFill>
                  <a:srgbClr val="080808"/>
                </a:solidFill>
                <a:latin typeface="JetBrains Mono" panose="02000009000000000000" pitchFamily="49" charset="0"/>
                <a:cs typeface="JetBrains Mono" panose="02000009000000000000" pitchFamily="49" charset="0"/>
              </a:rPr>
              <a:t>(</a:t>
            </a:r>
            <a:r>
              <a:rPr lang="en-US" altLang="en-US" sz="2400" dirty="0">
                <a:solidFill>
                  <a:srgbClr val="067D17"/>
                </a:solidFill>
                <a:latin typeface="JetBrains Mono" panose="02000009000000000000" pitchFamily="49" charset="0"/>
                <a:cs typeface="JetBrains Mono" panose="02000009000000000000" pitchFamily="49" charset="0"/>
              </a:rPr>
              <a:t>"capitalized:"</a:t>
            </a:r>
            <a:r>
              <a:rPr lang="en-US" altLang="en-US" sz="2400" dirty="0">
                <a:solidFill>
                  <a:srgbClr val="080808"/>
                </a:solidFill>
                <a:latin typeface="JetBrains Mono" panose="02000009000000000000" pitchFamily="49" charset="0"/>
                <a:cs typeface="JetBrains Mono" panose="02000009000000000000" pitchFamily="49" charset="0"/>
              </a:rPr>
              <a:t>, var1)</a:t>
            </a:r>
          </a:p>
          <a:p>
            <a:pPr marL="0" indent="0" eaLnBrk="0" fontAlgn="base" hangingPunct="0">
              <a:spcBef>
                <a:spcPct val="0"/>
              </a:spcBef>
              <a:spcAft>
                <a:spcPct val="0"/>
              </a:spcAft>
              <a:buClrTx/>
              <a:buSzTx/>
              <a:buNone/>
            </a:pPr>
            <a:r>
              <a:rPr lang="en-US" altLang="en-US" sz="2400" dirty="0" err="1">
                <a:solidFill>
                  <a:srgbClr val="080808"/>
                </a:solidFill>
                <a:latin typeface="JetBrains Mono" panose="02000009000000000000" pitchFamily="49" charset="0"/>
                <a:cs typeface="JetBrains Mono" panose="02000009000000000000" pitchFamily="49" charset="0"/>
              </a:rPr>
              <a:t>Putput</a:t>
            </a:r>
            <a:endParaRPr lang="en-US" altLang="en-US" sz="2400" dirty="0">
              <a:solidFill>
                <a:srgbClr val="080808"/>
              </a:solidFill>
              <a:latin typeface="JetBrains Mono" panose="02000009000000000000" pitchFamily="49" charset="0"/>
              <a:cs typeface="JetBrains Mono" panose="02000009000000000000" pitchFamily="49" charset="0"/>
            </a:endParaRPr>
          </a:p>
          <a:p>
            <a:pPr marL="0" indent="0" eaLnBrk="0" fontAlgn="base" hangingPunct="0">
              <a:spcBef>
                <a:spcPct val="0"/>
              </a:spcBef>
              <a:spcAft>
                <a:spcPct val="0"/>
              </a:spcAft>
              <a:buClrTx/>
              <a:buSzTx/>
              <a:buNone/>
            </a:pPr>
            <a:r>
              <a:rPr lang="en-US" altLang="en-US" sz="2400" dirty="0">
                <a:latin typeface="Arial" panose="020B0604020202020204" pitchFamily="34" charset="0"/>
              </a:rPr>
              <a:t>original string: this is string example....wow!!!</a:t>
            </a:r>
          </a:p>
          <a:p>
            <a:pPr marL="0" indent="0" eaLnBrk="0" fontAlgn="base" hangingPunct="0">
              <a:spcBef>
                <a:spcPct val="0"/>
              </a:spcBef>
              <a:spcAft>
                <a:spcPct val="0"/>
              </a:spcAft>
              <a:buClrTx/>
              <a:buSzTx/>
              <a:buNone/>
            </a:pPr>
            <a:r>
              <a:rPr lang="en-US" altLang="en-US" sz="2400" dirty="0">
                <a:latin typeface="Arial" panose="020B0604020202020204" pitchFamily="34" charset="0"/>
              </a:rPr>
              <a:t>capitalized: This is string example....wow!!!</a:t>
            </a:r>
          </a:p>
          <a:p>
            <a:pPr marL="0" indent="0" eaLnBrk="0" fontAlgn="base" hangingPunct="0">
              <a:spcBef>
                <a:spcPct val="0"/>
              </a:spcBef>
              <a:spcAft>
                <a:spcPct val="0"/>
              </a:spcAft>
              <a:buClrTx/>
              <a:buSzTx/>
              <a:buNone/>
            </a:pPr>
            <a:endParaRPr lang="en-US" sz="1600" b="0" i="0" dirty="0">
              <a:solidFill>
                <a:srgbClr val="000000"/>
              </a:solidFill>
              <a:effectLst/>
              <a:highlight>
                <a:srgbClr val="FFFFFF"/>
              </a:highlight>
              <a:latin typeface="Verdana" panose="020B0604030504040204" pitchFamily="34" charset="0"/>
            </a:endParaRPr>
          </a:p>
          <a:p>
            <a:pPr marL="0" indent="0" eaLnBrk="0" fontAlgn="base" hangingPunct="0">
              <a:spcBef>
                <a:spcPct val="0"/>
              </a:spcBef>
              <a:spcAft>
                <a:spcPct val="0"/>
              </a:spcAft>
              <a:buClrTx/>
              <a:buSzTx/>
              <a:buNone/>
            </a:pPr>
            <a:endParaRPr lang="en-US" sz="2400" dirty="0">
              <a:solidFill>
                <a:srgbClr val="00B0F0"/>
              </a:solidFill>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B86AD3B1-9B6C-987A-F3FD-8B154E387D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43017129-7D01-711E-691E-F9302E699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8845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normAutofit fontScale="90000"/>
          </a:bodyPr>
          <a:lstStyle/>
          <a:p>
            <a:r>
              <a:rPr lang="en-US" sz="3600" dirty="0"/>
              <a:t>Important String Methods</a:t>
            </a:r>
            <a:br>
              <a:rPr lang="en-US" sz="3600" dirty="0"/>
            </a:br>
            <a:r>
              <a:rPr lang="en-US" sz="3600" dirty="0"/>
              <a:t>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fontScale="92500" lnSpcReduction="20000"/>
          </a:bodyPr>
          <a:lstStyle/>
          <a:p>
            <a:pPr marL="0" indent="0" eaLnBrk="0" fontAlgn="base" hangingPunct="0">
              <a:spcBef>
                <a:spcPct val="0"/>
              </a:spcBef>
              <a:spcAft>
                <a:spcPct val="0"/>
              </a:spcAft>
              <a:buClrTx/>
              <a:buSzTx/>
              <a:buNone/>
            </a:pPr>
            <a:r>
              <a:rPr lang="en-US" sz="3600" b="1" i="0" u="none" strike="noStrike" dirty="0">
                <a:solidFill>
                  <a:srgbClr val="00B0F0"/>
                </a:solidFill>
                <a:effectLst/>
                <a:highlight>
                  <a:srgbClr val="FFFFFF"/>
                </a:highlight>
                <a:latin typeface="inherit"/>
                <a:hlinkClick r:id="rId2" action="ppaction://hlinkfile">
                  <a:extLst>
                    <a:ext uri="{A12FA001-AC4F-418D-AE19-62706E023703}">
                      <ahyp:hlinkClr xmlns:ahyp="http://schemas.microsoft.com/office/drawing/2018/hyperlinkcolor" val="tx"/>
                    </a:ext>
                  </a:extLst>
                </a:hlinkClick>
              </a:rPr>
              <a:t>lower()</a:t>
            </a:r>
            <a:r>
              <a:rPr lang="en-US" sz="3600" b="1" i="0" u="none" strike="noStrike" dirty="0">
                <a:solidFill>
                  <a:srgbClr val="00B0F0"/>
                </a:solidFill>
                <a:effectLst/>
                <a:highlight>
                  <a:srgbClr val="FFFFFF"/>
                </a:highlight>
                <a:latin typeface="inherit"/>
              </a:rPr>
              <a:t> </a:t>
            </a:r>
            <a:r>
              <a:rPr lang="en-US" sz="3600" b="0" i="0" dirty="0">
                <a:solidFill>
                  <a:srgbClr val="000000"/>
                </a:solidFill>
                <a:effectLst/>
                <a:highlight>
                  <a:srgbClr val="FFFFFF"/>
                </a:highlight>
                <a:latin typeface="Verdana" panose="020B0604030504040204" pitchFamily="34" charset="0"/>
              </a:rPr>
              <a:t>Converts all uppercase letters in string to lowercase.</a:t>
            </a:r>
          </a:p>
          <a:p>
            <a:pPr marL="0" indent="0" eaLnBrk="0" fontAlgn="base" hangingPunct="0">
              <a:spcBef>
                <a:spcPct val="0"/>
              </a:spcBef>
              <a:spcAft>
                <a:spcPct val="0"/>
              </a:spcAft>
              <a:buClrTx/>
              <a:buSzTx/>
              <a:buNone/>
            </a:pPr>
            <a:r>
              <a:rPr lang="en-US" altLang="en-US" sz="3600" dirty="0">
                <a:solidFill>
                  <a:srgbClr val="080808"/>
                </a:solidFill>
                <a:latin typeface="JetBrains Mono" panose="02000009000000000000" pitchFamily="49" charset="0"/>
                <a:cs typeface="JetBrains Mono" panose="02000009000000000000" pitchFamily="49" charset="0"/>
              </a:rPr>
              <a:t>var = </a:t>
            </a:r>
            <a:r>
              <a:rPr lang="en-US" altLang="en-US" sz="3600" dirty="0">
                <a:solidFill>
                  <a:srgbClr val="067D17"/>
                </a:solidFill>
                <a:latin typeface="JetBrains Mono" panose="02000009000000000000" pitchFamily="49" charset="0"/>
                <a:cs typeface="JetBrains Mono" panose="02000009000000000000" pitchFamily="49" charset="0"/>
              </a:rPr>
              <a:t>"THIS IS STRING EXAMPLE....WOW!!!"</a:t>
            </a:r>
            <a:br>
              <a:rPr lang="en-US" altLang="en-US" sz="3600" dirty="0">
                <a:solidFill>
                  <a:srgbClr val="067D17"/>
                </a:solidFill>
                <a:latin typeface="JetBrains Mono" panose="02000009000000000000" pitchFamily="49" charset="0"/>
                <a:cs typeface="JetBrains Mono" panose="02000009000000000000" pitchFamily="49" charset="0"/>
              </a:rPr>
            </a:br>
            <a:r>
              <a:rPr lang="en-US" altLang="en-US" sz="3600" dirty="0">
                <a:solidFill>
                  <a:srgbClr val="080808"/>
                </a:solidFill>
                <a:latin typeface="JetBrains Mono" panose="02000009000000000000" pitchFamily="49" charset="0"/>
                <a:cs typeface="JetBrains Mono" panose="02000009000000000000" pitchFamily="49" charset="0"/>
              </a:rPr>
              <a:t>var1 = </a:t>
            </a:r>
            <a:r>
              <a:rPr lang="en-US" altLang="en-US" sz="3600" dirty="0" err="1">
                <a:solidFill>
                  <a:srgbClr val="080808"/>
                </a:solidFill>
                <a:latin typeface="JetBrains Mono" panose="02000009000000000000" pitchFamily="49" charset="0"/>
                <a:cs typeface="JetBrains Mono" panose="02000009000000000000" pitchFamily="49" charset="0"/>
              </a:rPr>
              <a:t>var.lower</a:t>
            </a:r>
            <a:r>
              <a:rPr lang="en-US" altLang="en-US" sz="3600" dirty="0">
                <a:solidFill>
                  <a:srgbClr val="080808"/>
                </a:solidFill>
                <a:latin typeface="JetBrains Mono" panose="02000009000000000000" pitchFamily="49" charset="0"/>
                <a:cs typeface="JetBrains Mono" panose="02000009000000000000" pitchFamily="49" charset="0"/>
              </a:rPr>
              <a:t>()</a:t>
            </a:r>
            <a:br>
              <a:rPr lang="en-US" altLang="en-US" sz="3600" dirty="0">
                <a:solidFill>
                  <a:srgbClr val="080808"/>
                </a:solidFill>
                <a:latin typeface="JetBrains Mono" panose="02000009000000000000" pitchFamily="49" charset="0"/>
                <a:cs typeface="JetBrains Mono" panose="02000009000000000000" pitchFamily="49" charset="0"/>
              </a:rPr>
            </a:br>
            <a:br>
              <a:rPr lang="en-US" altLang="en-US" sz="3600" dirty="0">
                <a:solidFill>
                  <a:srgbClr val="080808"/>
                </a:solidFill>
                <a:latin typeface="JetBrains Mono" panose="02000009000000000000" pitchFamily="49" charset="0"/>
                <a:cs typeface="JetBrains Mono" panose="02000009000000000000" pitchFamily="49" charset="0"/>
              </a:rPr>
            </a:br>
            <a:r>
              <a:rPr lang="en-US" altLang="en-US" sz="3600" dirty="0">
                <a:solidFill>
                  <a:srgbClr val="000080"/>
                </a:solidFill>
                <a:latin typeface="JetBrains Mono" panose="02000009000000000000" pitchFamily="49" charset="0"/>
                <a:cs typeface="JetBrains Mono" panose="02000009000000000000" pitchFamily="49" charset="0"/>
              </a:rPr>
              <a:t>print </a:t>
            </a:r>
            <a:r>
              <a:rPr lang="en-US" altLang="en-US" sz="3600" dirty="0">
                <a:solidFill>
                  <a:srgbClr val="080808"/>
                </a:solidFill>
                <a:latin typeface="JetBrains Mono" panose="02000009000000000000" pitchFamily="49" charset="0"/>
                <a:cs typeface="JetBrains Mono" panose="02000009000000000000" pitchFamily="49" charset="0"/>
              </a:rPr>
              <a:t>(</a:t>
            </a:r>
            <a:r>
              <a:rPr lang="en-US" altLang="en-US" sz="3600" dirty="0">
                <a:solidFill>
                  <a:srgbClr val="067D17"/>
                </a:solidFill>
                <a:latin typeface="JetBrains Mono" panose="02000009000000000000" pitchFamily="49" charset="0"/>
                <a:cs typeface="JetBrains Mono" panose="02000009000000000000" pitchFamily="49" charset="0"/>
              </a:rPr>
              <a:t>"original string:"</a:t>
            </a:r>
            <a:r>
              <a:rPr lang="en-US" altLang="en-US" sz="3600" dirty="0">
                <a:solidFill>
                  <a:srgbClr val="080808"/>
                </a:solidFill>
                <a:latin typeface="JetBrains Mono" panose="02000009000000000000" pitchFamily="49" charset="0"/>
                <a:cs typeface="JetBrains Mono" panose="02000009000000000000" pitchFamily="49" charset="0"/>
              </a:rPr>
              <a:t>, var)</a:t>
            </a:r>
            <a:br>
              <a:rPr lang="en-US" altLang="en-US" sz="3600" dirty="0">
                <a:solidFill>
                  <a:srgbClr val="080808"/>
                </a:solidFill>
                <a:latin typeface="JetBrains Mono" panose="02000009000000000000" pitchFamily="49" charset="0"/>
                <a:cs typeface="JetBrains Mono" panose="02000009000000000000" pitchFamily="49" charset="0"/>
              </a:rPr>
            </a:br>
            <a:r>
              <a:rPr lang="en-US" altLang="en-US" sz="3600" dirty="0">
                <a:solidFill>
                  <a:srgbClr val="000080"/>
                </a:solidFill>
                <a:latin typeface="JetBrains Mono" panose="02000009000000000000" pitchFamily="49" charset="0"/>
                <a:cs typeface="JetBrains Mono" panose="02000009000000000000" pitchFamily="49" charset="0"/>
              </a:rPr>
              <a:t>print </a:t>
            </a:r>
            <a:r>
              <a:rPr lang="en-US" altLang="en-US" sz="3600" dirty="0">
                <a:solidFill>
                  <a:srgbClr val="080808"/>
                </a:solidFill>
                <a:latin typeface="JetBrains Mono" panose="02000009000000000000" pitchFamily="49" charset="0"/>
                <a:cs typeface="JetBrains Mono" panose="02000009000000000000" pitchFamily="49" charset="0"/>
              </a:rPr>
              <a:t>(</a:t>
            </a:r>
            <a:r>
              <a:rPr lang="en-US" altLang="en-US" sz="3600" dirty="0">
                <a:solidFill>
                  <a:srgbClr val="067D17"/>
                </a:solidFill>
                <a:latin typeface="JetBrains Mono" panose="02000009000000000000" pitchFamily="49" charset="0"/>
                <a:cs typeface="JetBrains Mono" panose="02000009000000000000" pitchFamily="49" charset="0"/>
              </a:rPr>
              <a:t>"Lowercase:"</a:t>
            </a:r>
            <a:r>
              <a:rPr lang="en-US" altLang="en-US" sz="3600" dirty="0">
                <a:solidFill>
                  <a:srgbClr val="080808"/>
                </a:solidFill>
                <a:latin typeface="JetBrains Mono" panose="02000009000000000000" pitchFamily="49" charset="0"/>
                <a:cs typeface="JetBrains Mono" panose="02000009000000000000" pitchFamily="49" charset="0"/>
              </a:rPr>
              <a:t>, var1)</a:t>
            </a:r>
          </a:p>
          <a:p>
            <a:pPr marL="0" indent="0" eaLnBrk="0" fontAlgn="base" hangingPunct="0">
              <a:spcBef>
                <a:spcPct val="0"/>
              </a:spcBef>
              <a:spcAft>
                <a:spcPct val="0"/>
              </a:spcAft>
              <a:buClrTx/>
              <a:buSzTx/>
              <a:buNone/>
            </a:pPr>
            <a:endParaRPr lang="en-US" altLang="en-US" sz="3600" dirty="0">
              <a:solidFill>
                <a:srgbClr val="080808"/>
              </a:solidFill>
              <a:latin typeface="JetBrains Mono" panose="02000009000000000000" pitchFamily="49" charset="0"/>
              <a:cs typeface="JetBrains Mono" panose="02000009000000000000" pitchFamily="49" charset="0"/>
            </a:endParaRPr>
          </a:p>
          <a:p>
            <a:pPr marL="0" indent="0" eaLnBrk="0" fontAlgn="base" hangingPunct="0">
              <a:spcBef>
                <a:spcPct val="0"/>
              </a:spcBef>
              <a:spcAft>
                <a:spcPct val="0"/>
              </a:spcAft>
              <a:buClrTx/>
              <a:buSzTx/>
              <a:buNone/>
            </a:pPr>
            <a:r>
              <a:rPr lang="en-US" altLang="en-US" sz="3600" dirty="0">
                <a:solidFill>
                  <a:srgbClr val="080808"/>
                </a:solidFill>
                <a:latin typeface="JetBrains Mono" panose="02000009000000000000" pitchFamily="49" charset="0"/>
                <a:cs typeface="JetBrains Mono" panose="02000009000000000000" pitchFamily="49" charset="0"/>
              </a:rPr>
              <a:t>Output</a:t>
            </a:r>
          </a:p>
          <a:p>
            <a:pPr marL="0" indent="0" eaLnBrk="0" fontAlgn="base" hangingPunct="0">
              <a:spcBef>
                <a:spcPct val="0"/>
              </a:spcBef>
              <a:spcAft>
                <a:spcPct val="0"/>
              </a:spcAft>
              <a:buClrTx/>
              <a:buSzTx/>
              <a:buNone/>
            </a:pPr>
            <a:r>
              <a:rPr lang="en-US" altLang="en-US" sz="3600" dirty="0">
                <a:latin typeface="Arial" panose="020B0604020202020204" pitchFamily="34" charset="0"/>
              </a:rPr>
              <a:t>original string: THIS IS STRING EXAMPLE....WOW!!!</a:t>
            </a:r>
          </a:p>
          <a:p>
            <a:pPr marL="0" indent="0" eaLnBrk="0" fontAlgn="base" hangingPunct="0">
              <a:spcBef>
                <a:spcPct val="0"/>
              </a:spcBef>
              <a:spcAft>
                <a:spcPct val="0"/>
              </a:spcAft>
              <a:buClrTx/>
              <a:buSzTx/>
              <a:buNone/>
            </a:pPr>
            <a:r>
              <a:rPr lang="en-US" altLang="en-US" sz="3600" dirty="0">
                <a:latin typeface="Arial" panose="020B0604020202020204" pitchFamily="34" charset="0"/>
              </a:rPr>
              <a:t>Lowercase: this is string example....wow!!!</a:t>
            </a:r>
          </a:p>
          <a:p>
            <a:pPr marL="0" indent="0" eaLnBrk="0" fontAlgn="base" hangingPunct="0">
              <a:spcBef>
                <a:spcPct val="0"/>
              </a:spcBef>
              <a:spcAft>
                <a:spcPct val="0"/>
              </a:spcAft>
              <a:buClrTx/>
              <a:buSzTx/>
              <a:buNone/>
            </a:pPr>
            <a:endParaRPr lang="en-US" sz="3200" b="0" i="0" dirty="0">
              <a:solidFill>
                <a:srgbClr val="00B0F0"/>
              </a:solidFill>
              <a:effectLst/>
              <a:highlight>
                <a:srgbClr val="FFFFFF"/>
              </a:highlight>
              <a:latin typeface="Verdana" panose="020B0604030504040204" pitchFamily="34" charset="0"/>
            </a:endParaRPr>
          </a:p>
          <a:p>
            <a:pPr marL="0" indent="0" eaLnBrk="0" fontAlgn="base" hangingPunct="0">
              <a:spcBef>
                <a:spcPct val="0"/>
              </a:spcBef>
              <a:spcAft>
                <a:spcPct val="0"/>
              </a:spcAft>
              <a:buClrTx/>
              <a:buSzTx/>
              <a:buNone/>
            </a:pPr>
            <a:endParaRPr lang="en-US" sz="2400" dirty="0">
              <a:solidFill>
                <a:srgbClr val="00B0F0"/>
              </a:solidFill>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B86AD3B1-9B6C-987A-F3FD-8B154E387D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43017129-7D01-711E-691E-F9302E699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9FDE7EEE-CE3D-714C-B95A-745F48359EC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71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3094"/>
            <a:ext cx="8229600" cy="1143000"/>
          </a:xfrm>
        </p:spPr>
        <p:txBody>
          <a:bodyPr>
            <a:normAutofit/>
          </a:bodyPr>
          <a:lstStyle/>
          <a:p>
            <a:r>
              <a:rPr lang="en-US" sz="3600" dirty="0"/>
              <a:t>Modules</a:t>
            </a:r>
            <a:endParaRPr lang="en-US" dirty="0"/>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We can import the definitions inside a module to another module or the interactive interpreter in Python.</a:t>
            </a: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We use the import keyword to do this. To import our previously defined module example, we type the following in the Python prompt.</a:t>
            </a:r>
          </a:p>
          <a:p>
            <a:pPr marL="0" indent="0">
              <a:buNone/>
            </a:pPr>
            <a:r>
              <a:rPr lang="en-US" altLang="en-US" sz="2800" dirty="0">
                <a:solidFill>
                  <a:srgbClr val="0033B3"/>
                </a:solidFill>
                <a:latin typeface="JetBrains Mono" panose="02000009000000000000" pitchFamily="49" charset="0"/>
                <a:cs typeface="JetBrains Mono" panose="02000009000000000000" pitchFamily="49" charset="0"/>
              </a:rPr>
              <a:t>import </a:t>
            </a:r>
            <a:r>
              <a:rPr lang="en-US" altLang="en-US" sz="2800" dirty="0">
                <a:solidFill>
                  <a:srgbClr val="080808"/>
                </a:solidFill>
                <a:latin typeface="JetBrains Mono" panose="02000009000000000000" pitchFamily="49" charset="0"/>
                <a:cs typeface="JetBrains Mono" panose="02000009000000000000" pitchFamily="49" charset="0"/>
              </a:rPr>
              <a:t>example</a:t>
            </a: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5830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normAutofit fontScale="90000"/>
          </a:bodyPr>
          <a:lstStyle/>
          <a:p>
            <a:r>
              <a:rPr lang="en-US" sz="3600" dirty="0"/>
              <a:t>Important String Methods</a:t>
            </a:r>
            <a:br>
              <a:rPr lang="en-US" sz="3600" dirty="0"/>
            </a:br>
            <a:r>
              <a:rPr lang="en-US" sz="3600" dirty="0"/>
              <a:t>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lnSpcReduction="10000"/>
          </a:bodyPr>
          <a:lstStyle/>
          <a:p>
            <a:pPr marL="0" indent="0" eaLnBrk="0" fontAlgn="base" hangingPunct="0">
              <a:spcBef>
                <a:spcPct val="0"/>
              </a:spcBef>
              <a:spcAft>
                <a:spcPct val="0"/>
              </a:spcAft>
              <a:buClrTx/>
              <a:buSzTx/>
              <a:buNone/>
            </a:pPr>
            <a:r>
              <a:rPr lang="en-US" b="1" i="0" u="none" strike="noStrike" dirty="0">
                <a:solidFill>
                  <a:srgbClr val="00B0F0"/>
                </a:solidFill>
                <a:effectLst/>
                <a:highlight>
                  <a:srgbClr val="FFFFFF"/>
                </a:highlight>
                <a:latin typeface="inherit"/>
                <a:hlinkClick r:id="rId2" action="ppaction://hlinkfile">
                  <a:extLst>
                    <a:ext uri="{A12FA001-AC4F-418D-AE19-62706E023703}">
                      <ahyp:hlinkClr xmlns:ahyp="http://schemas.microsoft.com/office/drawing/2018/hyperlinkcolor" val="tx"/>
                    </a:ext>
                  </a:extLst>
                </a:hlinkClick>
              </a:rPr>
              <a:t>title()</a:t>
            </a:r>
            <a:r>
              <a:rPr lang="en-US" b="0" i="0" dirty="0">
                <a:solidFill>
                  <a:srgbClr val="00B0F0"/>
                </a:solidFill>
                <a:effectLst/>
                <a:highlight>
                  <a:srgbClr val="FFFFFF"/>
                </a:highlight>
                <a:latin typeface="Verdana" panose="020B0604030504040204" pitchFamily="34" charset="0"/>
              </a:rPr>
              <a:t> </a:t>
            </a:r>
            <a:r>
              <a:rPr lang="en-US" b="0" i="0" dirty="0">
                <a:solidFill>
                  <a:srgbClr val="000000"/>
                </a:solidFill>
                <a:effectLst/>
                <a:highlight>
                  <a:srgbClr val="FFFFFF"/>
                </a:highlight>
                <a:latin typeface="Verdana" panose="020B0604030504040204" pitchFamily="34" charset="0"/>
              </a:rPr>
              <a:t>Returns "</a:t>
            </a:r>
            <a:r>
              <a:rPr lang="en-US" b="0" i="0" dirty="0" err="1">
                <a:solidFill>
                  <a:srgbClr val="000000"/>
                </a:solidFill>
                <a:effectLst/>
                <a:highlight>
                  <a:srgbClr val="FFFFFF"/>
                </a:highlight>
                <a:latin typeface="Verdana" panose="020B0604030504040204" pitchFamily="34" charset="0"/>
              </a:rPr>
              <a:t>titlecased</a:t>
            </a:r>
            <a:r>
              <a:rPr lang="en-US" b="0" i="0" dirty="0">
                <a:solidFill>
                  <a:srgbClr val="000000"/>
                </a:solidFill>
                <a:effectLst/>
                <a:highlight>
                  <a:srgbClr val="FFFFFF"/>
                </a:highlight>
                <a:latin typeface="Verdana" panose="020B0604030504040204" pitchFamily="34" charset="0"/>
              </a:rPr>
              <a:t>" version of string, that is, all words begin with uppercase and the rest are lowercase.</a:t>
            </a:r>
          </a:p>
          <a:p>
            <a:pPr marL="0" indent="0" eaLnBrk="0" fontAlgn="base" hangingPunct="0">
              <a:spcBef>
                <a:spcPct val="0"/>
              </a:spcBef>
              <a:spcAft>
                <a:spcPct val="0"/>
              </a:spcAft>
              <a:buClrTx/>
              <a:buSzTx/>
              <a:buNone/>
            </a:pPr>
            <a:r>
              <a:rPr lang="en-US" altLang="en-US" dirty="0">
                <a:solidFill>
                  <a:srgbClr val="080808"/>
                </a:solidFill>
                <a:latin typeface="JetBrains Mono" panose="02000009000000000000" pitchFamily="49" charset="0"/>
                <a:cs typeface="JetBrains Mono" panose="02000009000000000000" pitchFamily="49" charset="0"/>
              </a:rPr>
              <a:t>var = </a:t>
            </a:r>
            <a:r>
              <a:rPr lang="en-US" altLang="en-US" dirty="0">
                <a:solidFill>
                  <a:srgbClr val="067D17"/>
                </a:solidFill>
                <a:latin typeface="JetBrains Mono" panose="02000009000000000000" pitchFamily="49" charset="0"/>
                <a:cs typeface="JetBrains Mono" panose="02000009000000000000" pitchFamily="49" charset="0"/>
              </a:rPr>
              <a:t>"The best things in life are free!"</a:t>
            </a:r>
            <a:br>
              <a:rPr lang="en-US" altLang="en-US" dirty="0">
                <a:solidFill>
                  <a:srgbClr val="067D17"/>
                </a:solidFill>
                <a:latin typeface="JetBrains Mono" panose="02000009000000000000" pitchFamily="49" charset="0"/>
                <a:cs typeface="JetBrains Mono" panose="02000009000000000000" pitchFamily="49" charset="0"/>
              </a:rPr>
            </a:br>
            <a:r>
              <a:rPr lang="en-US" altLang="en-US" dirty="0">
                <a:solidFill>
                  <a:srgbClr val="000080"/>
                </a:solidFill>
                <a:latin typeface="JetBrains Mono" panose="02000009000000000000" pitchFamily="49" charset="0"/>
                <a:cs typeface="JetBrains Mono" panose="02000009000000000000" pitchFamily="49" charset="0"/>
              </a:rPr>
              <a:t>print</a:t>
            </a:r>
            <a:r>
              <a:rPr lang="en-US" altLang="en-US" dirty="0">
                <a:solidFill>
                  <a:srgbClr val="080808"/>
                </a:solidFill>
                <a:latin typeface="JetBrains Mono" panose="02000009000000000000" pitchFamily="49" charset="0"/>
                <a:cs typeface="JetBrains Mono" panose="02000009000000000000" pitchFamily="49" charset="0"/>
              </a:rPr>
              <a:t>(</a:t>
            </a:r>
            <a:r>
              <a:rPr lang="en-US" altLang="en-US" dirty="0" err="1">
                <a:solidFill>
                  <a:srgbClr val="080808"/>
                </a:solidFill>
                <a:latin typeface="JetBrains Mono" panose="02000009000000000000" pitchFamily="49" charset="0"/>
                <a:cs typeface="JetBrains Mono" panose="02000009000000000000" pitchFamily="49" charset="0"/>
              </a:rPr>
              <a:t>var.title</a:t>
            </a:r>
            <a:r>
              <a:rPr lang="en-US" altLang="en-US" dirty="0">
                <a:solidFill>
                  <a:srgbClr val="080808"/>
                </a:solidFill>
                <a:latin typeface="JetBrains Mono" panose="02000009000000000000" pitchFamily="49" charset="0"/>
                <a:cs typeface="JetBrains Mono" panose="02000009000000000000" pitchFamily="49" charset="0"/>
              </a:rPr>
              <a:t>())</a:t>
            </a:r>
          </a:p>
          <a:p>
            <a:pPr marL="0" indent="0" eaLnBrk="0" fontAlgn="base" hangingPunct="0">
              <a:spcBef>
                <a:spcPct val="0"/>
              </a:spcBef>
              <a:spcAft>
                <a:spcPct val="0"/>
              </a:spcAft>
              <a:buClrTx/>
              <a:buSzTx/>
              <a:buNone/>
            </a:pPr>
            <a:r>
              <a:rPr lang="en-US" altLang="en-US" dirty="0">
                <a:latin typeface="Arial" panose="020B0604020202020204" pitchFamily="34" charset="0"/>
              </a:rPr>
              <a:t>Output</a:t>
            </a:r>
          </a:p>
          <a:p>
            <a:pPr marL="0" indent="0" eaLnBrk="0" fontAlgn="base" hangingPunct="0">
              <a:spcBef>
                <a:spcPct val="0"/>
              </a:spcBef>
              <a:spcAft>
                <a:spcPct val="0"/>
              </a:spcAft>
              <a:buClrTx/>
              <a:buSzTx/>
              <a:buNone/>
            </a:pPr>
            <a:r>
              <a:rPr lang="en-US" altLang="en-US" dirty="0">
                <a:latin typeface="Arial" panose="020B0604020202020204" pitchFamily="34" charset="0"/>
              </a:rPr>
              <a:t>The Best Things In Life Are Free!</a:t>
            </a:r>
          </a:p>
          <a:p>
            <a:pPr marL="0" indent="0" eaLnBrk="0" fontAlgn="base" hangingPunct="0">
              <a:spcBef>
                <a:spcPct val="0"/>
              </a:spcBef>
              <a:spcAft>
                <a:spcPct val="0"/>
              </a:spcAft>
              <a:buClrTx/>
              <a:buSzTx/>
              <a:buNone/>
            </a:pPr>
            <a:endParaRPr lang="en-US" sz="2400" b="0" i="0" dirty="0">
              <a:solidFill>
                <a:srgbClr val="00B0F0"/>
              </a:solidFill>
              <a:effectLst/>
              <a:highlight>
                <a:srgbClr val="FFFFFF"/>
              </a:highlight>
              <a:latin typeface="Verdana" panose="020B0604030504040204" pitchFamily="34" charset="0"/>
            </a:endParaRPr>
          </a:p>
          <a:p>
            <a:pPr marL="0" indent="0" algn="l">
              <a:buNone/>
            </a:pPr>
            <a:r>
              <a:rPr lang="en-US" sz="2400" b="1" dirty="0">
                <a:solidFill>
                  <a:srgbClr val="00B0F0"/>
                </a:solidFill>
                <a:highlight>
                  <a:srgbClr val="FFFFFF"/>
                </a:highlight>
                <a:latin typeface="inherit"/>
                <a:hlinkClick r:id="rId3" action="ppaction://hlinkfile">
                  <a:extLst>
                    <a:ext uri="{A12FA001-AC4F-418D-AE19-62706E023703}">
                      <ahyp:hlinkClr xmlns:ahyp="http://schemas.microsoft.com/office/drawing/2018/hyperlinkcolor" val="tx"/>
                    </a:ext>
                  </a:extLst>
                </a:hlinkClick>
              </a:rPr>
              <a:t>upper()</a:t>
            </a:r>
            <a:endParaRPr lang="en-US" sz="2400" b="1" dirty="0">
              <a:solidFill>
                <a:srgbClr val="00B0F0"/>
              </a:solidFill>
              <a:highlight>
                <a:srgbClr val="FFFFFF"/>
              </a:highlight>
              <a:latin typeface="inherit"/>
            </a:endParaRPr>
          </a:p>
          <a:p>
            <a:pPr marL="0" indent="0" algn="l">
              <a:buNone/>
            </a:pPr>
            <a:r>
              <a:rPr lang="en-US" sz="2400" b="0" i="0" dirty="0">
                <a:solidFill>
                  <a:srgbClr val="000000"/>
                </a:solidFill>
                <a:effectLst/>
                <a:highlight>
                  <a:srgbClr val="FFFFFF"/>
                </a:highlight>
                <a:latin typeface="Verdana" panose="020B0604030504040204" pitchFamily="34" charset="0"/>
              </a:rPr>
              <a:t>Converts lowercase letters in string to uppercase.</a:t>
            </a:r>
          </a:p>
          <a:p>
            <a:pPr marL="0" indent="0">
              <a:buNone/>
            </a:pPr>
            <a:r>
              <a:rPr lang="en-US" altLang="en-US" sz="2400" dirty="0">
                <a:solidFill>
                  <a:srgbClr val="080808"/>
                </a:solidFill>
                <a:latin typeface="JetBrains Mono" panose="02000009000000000000" pitchFamily="49" charset="0"/>
                <a:cs typeface="JetBrains Mono" panose="02000009000000000000" pitchFamily="49" charset="0"/>
              </a:rPr>
              <a:t>var = </a:t>
            </a:r>
            <a:r>
              <a:rPr lang="en-US" altLang="en-US" sz="2400" dirty="0">
                <a:solidFill>
                  <a:srgbClr val="067D17"/>
                </a:solidFill>
                <a:latin typeface="JetBrains Mono" panose="02000009000000000000" pitchFamily="49" charset="0"/>
                <a:cs typeface="JetBrains Mono" panose="02000009000000000000" pitchFamily="49" charset="0"/>
              </a:rPr>
              <a:t>"This is a string!"</a:t>
            </a:r>
            <a:br>
              <a:rPr lang="en-US" altLang="en-US" sz="2400" dirty="0">
                <a:solidFill>
                  <a:srgbClr val="067D17"/>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a:t>
            </a:r>
            <a:r>
              <a:rPr lang="en-US" altLang="en-US" sz="2400" dirty="0">
                <a:solidFill>
                  <a:srgbClr val="080808"/>
                </a:solidFill>
                <a:latin typeface="JetBrains Mono" panose="02000009000000000000" pitchFamily="49" charset="0"/>
                <a:cs typeface="JetBrains Mono" panose="02000009000000000000" pitchFamily="49" charset="0"/>
              </a:rPr>
              <a:t>(</a:t>
            </a:r>
            <a:r>
              <a:rPr lang="en-US" altLang="en-US" sz="2400" dirty="0" err="1">
                <a:solidFill>
                  <a:srgbClr val="080808"/>
                </a:solidFill>
                <a:latin typeface="JetBrains Mono" panose="02000009000000000000" pitchFamily="49" charset="0"/>
                <a:cs typeface="JetBrains Mono" panose="02000009000000000000" pitchFamily="49" charset="0"/>
              </a:rPr>
              <a:t>var.upper</a:t>
            </a:r>
            <a:r>
              <a:rPr lang="en-US" altLang="en-US" sz="2400" dirty="0">
                <a:solidFill>
                  <a:srgbClr val="080808"/>
                </a:solidFill>
                <a:latin typeface="JetBrains Mono" panose="02000009000000000000" pitchFamily="49" charset="0"/>
                <a:cs typeface="JetBrains Mono" panose="02000009000000000000" pitchFamily="49" charset="0"/>
              </a:rPr>
              <a:t>())</a:t>
            </a:r>
          </a:p>
          <a:p>
            <a:pPr marL="0" indent="0">
              <a:buNone/>
            </a:pPr>
            <a:r>
              <a:rPr lang="en-US" altLang="en-US" sz="2400" dirty="0">
                <a:latin typeface="Arial" panose="020B0604020202020204" pitchFamily="34" charset="0"/>
              </a:rPr>
              <a:t>Output</a:t>
            </a:r>
          </a:p>
          <a:p>
            <a:pPr marL="0" indent="0">
              <a:buNone/>
            </a:pPr>
            <a:r>
              <a:rPr lang="en-US" altLang="en-US" sz="2400" dirty="0">
                <a:latin typeface="Arial" panose="020B0604020202020204" pitchFamily="34" charset="0"/>
              </a:rPr>
              <a:t>THIS IS A STRING</a:t>
            </a:r>
          </a:p>
          <a:p>
            <a:pPr marL="0" indent="0" algn="l">
              <a:buNone/>
            </a:pPr>
            <a:endParaRPr lang="en-US" sz="1600" b="0" i="0" dirty="0">
              <a:solidFill>
                <a:srgbClr val="000000"/>
              </a:solidFill>
              <a:effectLst/>
              <a:highlight>
                <a:srgbClr val="FFFFFF"/>
              </a:highlight>
              <a:latin typeface="Verdana" panose="020B0604030504040204" pitchFamily="34" charset="0"/>
            </a:endParaRPr>
          </a:p>
          <a:p>
            <a:pPr marL="0" indent="0" algn="l">
              <a:buNone/>
            </a:pPr>
            <a:endParaRPr lang="en-US" sz="1800" b="0" i="0" dirty="0">
              <a:solidFill>
                <a:srgbClr val="000000"/>
              </a:solidFill>
              <a:effectLst/>
              <a:highlight>
                <a:srgbClr val="FFFFFF"/>
              </a:highlight>
              <a:latin typeface="Verdana" panose="020B0604030504040204" pitchFamily="34" charset="0"/>
            </a:endParaRPr>
          </a:p>
          <a:p>
            <a:pPr marL="0" indent="0" eaLnBrk="0" fontAlgn="base" hangingPunct="0">
              <a:spcBef>
                <a:spcPct val="0"/>
              </a:spcBef>
              <a:spcAft>
                <a:spcPct val="0"/>
              </a:spcAft>
              <a:buClrTx/>
              <a:buSzTx/>
              <a:buNone/>
            </a:pPr>
            <a:endParaRPr lang="en-US" sz="2400" dirty="0">
              <a:solidFill>
                <a:srgbClr val="00B0F0"/>
              </a:solidFill>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B86AD3B1-9B6C-987A-F3FD-8B154E387D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43017129-7D01-711E-691E-F9302E699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9FDE7EEE-CE3D-714C-B95A-745F48359EC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E858A376-2C08-8C66-5A55-1F494201673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D5502BCB-B2C6-0C8D-12DC-4F8EDF45C00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344DDBCC-0F7F-B395-9242-56F59EDBA4E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2796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229600" cy="1143000"/>
          </a:xfrm>
        </p:spPr>
        <p:txBody>
          <a:bodyPr>
            <a:normAutofit fontScale="90000"/>
          </a:bodyPr>
          <a:lstStyle/>
          <a:p>
            <a:r>
              <a:rPr lang="en-US" sz="3600" dirty="0"/>
              <a:t>Important String Methods</a:t>
            </a:r>
            <a:br>
              <a:rPr lang="en-US" sz="3600" dirty="0"/>
            </a:br>
            <a:r>
              <a:rPr lang="en-US" sz="3600" dirty="0"/>
              <a:t> </a:t>
            </a:r>
            <a:br>
              <a:rPr lang="en-US" sz="3600" dirty="0"/>
            </a:br>
            <a:br>
              <a:rPr lang="en-US" sz="3600" dirty="0"/>
            </a:br>
            <a:br>
              <a:rPr lang="en-US" sz="1100" b="1" i="0" dirty="0">
                <a:solidFill>
                  <a:srgbClr val="05192D"/>
                </a:solidFill>
                <a:effectLst/>
                <a:highlight>
                  <a:srgbClr val="FFFFFF"/>
                </a:highlight>
                <a:latin typeface="Studio-Feixen-Sans"/>
              </a:rPr>
            </a:br>
            <a:br>
              <a:rPr lang="en-US" b="0" i="0" dirty="0">
                <a:solidFill>
                  <a:srgbClr val="000000"/>
                </a:solidFill>
                <a:effectLst/>
                <a:highlight>
                  <a:srgbClr val="FFFFFF"/>
                </a:highlight>
                <a:latin typeface="Segoe UI" panose="020B0502040204020203" pitchFamily="34" charset="0"/>
              </a:rPr>
            </a:br>
            <a:endParaRPr lang="en-US" dirty="0"/>
          </a:p>
        </p:txBody>
      </p:sp>
      <p:sp>
        <p:nvSpPr>
          <p:cNvPr id="3" name="Content Placeholder 2"/>
          <p:cNvSpPr>
            <a:spLocks noGrp="1"/>
          </p:cNvSpPr>
          <p:nvPr>
            <p:ph idx="1"/>
          </p:nvPr>
        </p:nvSpPr>
        <p:spPr>
          <a:xfrm>
            <a:off x="207143" y="1416424"/>
            <a:ext cx="8763000" cy="5410200"/>
          </a:xfrm>
        </p:spPr>
        <p:txBody>
          <a:bodyPr>
            <a:normAutofit/>
          </a:bodyPr>
          <a:lstStyle/>
          <a:p>
            <a:pPr marL="0" indent="0">
              <a:buNone/>
            </a:pPr>
            <a:r>
              <a:rPr lang="en-US" sz="2400" b="1" dirty="0">
                <a:solidFill>
                  <a:srgbClr val="00B0F0"/>
                </a:solidFill>
                <a:highlight>
                  <a:srgbClr val="FFFFFF"/>
                </a:highlight>
                <a:latin typeface="inherit"/>
                <a:hlinkClick r:id="rId2" action="ppaction://hlinkfile">
                  <a:extLst>
                    <a:ext uri="{A12FA001-AC4F-418D-AE19-62706E023703}">
                      <ahyp:hlinkClr xmlns:ahyp="http://schemas.microsoft.com/office/drawing/2018/hyperlinkcolor" val="tx"/>
                    </a:ext>
                  </a:extLst>
                </a:hlinkClick>
              </a:rPr>
              <a:t>split()</a:t>
            </a:r>
            <a:r>
              <a:rPr lang="en-US" sz="2400" b="1" dirty="0">
                <a:solidFill>
                  <a:srgbClr val="00B0F0"/>
                </a:solidFill>
                <a:highlight>
                  <a:srgbClr val="FFFFFF"/>
                </a:highlight>
                <a:latin typeface="inherit"/>
              </a:rPr>
              <a:t> </a:t>
            </a:r>
          </a:p>
          <a:p>
            <a:pPr marL="0" indent="0" algn="l">
              <a:buNone/>
            </a:pPr>
            <a:r>
              <a:rPr lang="en-US" sz="2400" b="0" i="0" dirty="0">
                <a:solidFill>
                  <a:srgbClr val="000000"/>
                </a:solidFill>
                <a:effectLst/>
                <a:highlight>
                  <a:srgbClr val="FFFFFF"/>
                </a:highlight>
                <a:latin typeface="Verdana" panose="020B0604030504040204" pitchFamily="34" charset="0"/>
              </a:rPr>
              <a:t>Splits string according to delimiter (space if not provided) and returns list of substrings.</a:t>
            </a:r>
          </a:p>
          <a:p>
            <a:pPr marL="0" indent="0" algn="l">
              <a:buNone/>
            </a:pPr>
            <a:r>
              <a:rPr lang="en-US" sz="2400" dirty="0">
                <a:solidFill>
                  <a:srgbClr val="000000"/>
                </a:solidFill>
                <a:highlight>
                  <a:srgbClr val="FFFFFF"/>
                </a:highlight>
                <a:latin typeface="Verdana" panose="020B0604030504040204" pitchFamily="34" charset="0"/>
              </a:rPr>
              <a:t>Example</a:t>
            </a:r>
          </a:p>
          <a:p>
            <a:pPr marL="0" indent="0">
              <a:buNone/>
            </a:pPr>
            <a:r>
              <a:rPr lang="en-US" altLang="en-US" sz="2400" dirty="0">
                <a:solidFill>
                  <a:srgbClr val="080808"/>
                </a:solidFill>
                <a:latin typeface="JetBrains Mono" panose="02000009000000000000" pitchFamily="49" charset="0"/>
                <a:cs typeface="JetBrains Mono" panose="02000009000000000000" pitchFamily="49" charset="0"/>
              </a:rPr>
              <a:t>var = </a:t>
            </a:r>
            <a:r>
              <a:rPr lang="en-US" altLang="en-US" sz="2400" dirty="0">
                <a:solidFill>
                  <a:srgbClr val="067D17"/>
                </a:solidFill>
                <a:latin typeface="JetBrains Mono" panose="02000009000000000000" pitchFamily="49" charset="0"/>
                <a:cs typeface="JetBrains Mono" panose="02000009000000000000" pitchFamily="49" charset="0"/>
              </a:rPr>
              <a:t>"THIS IS STRING EXAMPLE....WOW!!!"</a:t>
            </a:r>
            <a:br>
              <a:rPr lang="en-US" altLang="en-US" sz="2400" dirty="0">
                <a:solidFill>
                  <a:srgbClr val="067D17"/>
                </a:solidFill>
                <a:latin typeface="JetBrains Mono" panose="02000009000000000000" pitchFamily="49" charset="0"/>
                <a:cs typeface="JetBrains Mono" panose="02000009000000000000" pitchFamily="49" charset="0"/>
              </a:rPr>
            </a:br>
            <a:r>
              <a:rPr lang="en-US" altLang="en-US" sz="2400" dirty="0">
                <a:solidFill>
                  <a:srgbClr val="000080"/>
                </a:solidFill>
                <a:latin typeface="JetBrains Mono" panose="02000009000000000000" pitchFamily="49" charset="0"/>
                <a:cs typeface="JetBrains Mono" panose="02000009000000000000" pitchFamily="49" charset="0"/>
              </a:rPr>
              <a:t>print</a:t>
            </a:r>
            <a:r>
              <a:rPr lang="en-US" altLang="en-US" sz="2400" dirty="0">
                <a:solidFill>
                  <a:srgbClr val="080808"/>
                </a:solidFill>
                <a:latin typeface="JetBrains Mono" panose="02000009000000000000" pitchFamily="49" charset="0"/>
                <a:cs typeface="JetBrains Mono" panose="02000009000000000000" pitchFamily="49" charset="0"/>
              </a:rPr>
              <a:t>(</a:t>
            </a:r>
            <a:r>
              <a:rPr lang="en-US" altLang="en-US" sz="2400" dirty="0" err="1">
                <a:solidFill>
                  <a:srgbClr val="080808"/>
                </a:solidFill>
                <a:latin typeface="JetBrains Mono" panose="02000009000000000000" pitchFamily="49" charset="0"/>
                <a:cs typeface="JetBrains Mono" panose="02000009000000000000" pitchFamily="49" charset="0"/>
              </a:rPr>
              <a:t>var.split</a:t>
            </a:r>
            <a:r>
              <a:rPr lang="en-US" altLang="en-US" sz="2400" dirty="0">
                <a:solidFill>
                  <a:srgbClr val="080808"/>
                </a:solidFill>
                <a:latin typeface="JetBrains Mono" panose="02000009000000000000" pitchFamily="49" charset="0"/>
                <a:cs typeface="JetBrains Mono" panose="02000009000000000000" pitchFamily="49" charset="0"/>
              </a:rPr>
              <a:t>())</a:t>
            </a:r>
          </a:p>
          <a:p>
            <a:pPr marL="0" indent="0">
              <a:buNone/>
            </a:pPr>
            <a:r>
              <a:rPr lang="en-US" altLang="en-US" sz="2400" dirty="0">
                <a:solidFill>
                  <a:srgbClr val="080808"/>
                </a:solidFill>
                <a:latin typeface="JetBrains Mono" panose="02000009000000000000" pitchFamily="49" charset="0"/>
                <a:cs typeface="JetBrains Mono" panose="02000009000000000000" pitchFamily="49" charset="0"/>
              </a:rPr>
              <a:t>Output</a:t>
            </a:r>
          </a:p>
          <a:p>
            <a:pPr marL="0" indent="0">
              <a:buNone/>
            </a:pPr>
            <a:r>
              <a:rPr lang="en-US" altLang="en-US" sz="2400" dirty="0">
                <a:latin typeface="Arial" panose="020B0604020202020204" pitchFamily="34" charset="0"/>
              </a:rPr>
              <a:t>['THIS', 'IS', 'STRING', 'EXAMPLE....WOW!!!']</a:t>
            </a:r>
          </a:p>
          <a:p>
            <a:pPr marL="0" indent="0" algn="l">
              <a:buNone/>
            </a:pPr>
            <a:endParaRPr lang="en-US" sz="1600" b="0" i="0" dirty="0">
              <a:solidFill>
                <a:srgbClr val="000000"/>
              </a:solidFill>
              <a:effectLst/>
              <a:highlight>
                <a:srgbClr val="FFFFFF"/>
              </a:highlight>
              <a:latin typeface="Verdana" panose="020B0604030504040204" pitchFamily="34" charset="0"/>
            </a:endParaRPr>
          </a:p>
          <a:p>
            <a:pPr marL="0" indent="0" algn="l">
              <a:buNone/>
            </a:pPr>
            <a:endParaRPr lang="en-US" sz="1800" b="0" i="0" dirty="0">
              <a:solidFill>
                <a:srgbClr val="000000"/>
              </a:solidFill>
              <a:effectLst/>
              <a:highlight>
                <a:srgbClr val="FFFFFF"/>
              </a:highlight>
              <a:latin typeface="Verdana" panose="020B0604030504040204" pitchFamily="34" charset="0"/>
            </a:endParaRPr>
          </a:p>
          <a:p>
            <a:pPr marL="0" indent="0" eaLnBrk="0" fontAlgn="base" hangingPunct="0">
              <a:spcBef>
                <a:spcPct val="0"/>
              </a:spcBef>
              <a:spcAft>
                <a:spcPct val="0"/>
              </a:spcAft>
              <a:buClrTx/>
              <a:buSzTx/>
              <a:buNone/>
            </a:pPr>
            <a:endParaRPr lang="en-US" sz="2400" dirty="0">
              <a:solidFill>
                <a:srgbClr val="00B0F0"/>
              </a:solidFill>
            </a:endParaRPr>
          </a:p>
        </p:txBody>
      </p:sp>
      <p:sp>
        <p:nvSpPr>
          <p:cNvPr id="5" name="Rectangle 2">
            <a:extLst>
              <a:ext uri="{FF2B5EF4-FFF2-40B4-BE49-F238E27FC236}">
                <a16:creationId xmlns:a16="http://schemas.microsoft.com/office/drawing/2014/main" id="{E5E9783E-2899-4D06-B2BB-22748720AF1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36234E3-3B76-9B29-AEFF-1E8EDC406D3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10CA582F-3125-A88E-17BE-08602E77D637}"/>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94E854E-3EF1-6633-F7DD-F8B9BD59917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EA2B8704-1F92-ED3E-0872-00E9FC8548A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B86AD3B1-9B6C-987A-F3FD-8B154E387DF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43017129-7D01-711E-691E-F9302E6991E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9FDE7EEE-CE3D-714C-B95A-745F48359EC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E858A376-2C08-8C66-5A55-1F494201673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D5502BCB-B2C6-0C8D-12DC-4F8EDF45C00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156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3094"/>
            <a:ext cx="8229600" cy="1143000"/>
          </a:xfrm>
        </p:spPr>
        <p:txBody>
          <a:bodyPr>
            <a:normAutofit/>
          </a:bodyPr>
          <a:lstStyle/>
          <a:p>
            <a:r>
              <a:rPr lang="en-US" sz="3600" dirty="0"/>
              <a:t>Modules</a:t>
            </a:r>
            <a:endParaRPr lang="en-US" dirty="0"/>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This does not import the names of the functions defined in example directly in the current symbol table. It only imports the module name example there.</a:t>
            </a: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US" sz="2800" kern="100" dirty="0">
                <a:effectLst/>
                <a:latin typeface="Arial" panose="020B0604020202020204" pitchFamily="34" charset="0"/>
                <a:ea typeface="Calibri" panose="020F0502020204030204" pitchFamily="34" charset="0"/>
                <a:cs typeface="Times New Roman" panose="02020603050405020304" pitchFamily="18" charset="0"/>
              </a:rPr>
              <a:t>Using the module name we can access the function using the dot . operator. For example:</a:t>
            </a:r>
          </a:p>
          <a:p>
            <a:pPr marL="0" indent="0">
              <a:buNone/>
            </a:pPr>
            <a:r>
              <a:rPr lang="en-US" sz="2800" kern="100" dirty="0" err="1">
                <a:effectLst/>
                <a:latin typeface="Arial" panose="020B0604020202020204" pitchFamily="34" charset="0"/>
                <a:ea typeface="Calibri" panose="020F0502020204030204" pitchFamily="34" charset="0"/>
                <a:cs typeface="Times New Roman" panose="02020603050405020304" pitchFamily="18" charset="0"/>
              </a:rPr>
              <a:t>example.add</a:t>
            </a:r>
            <a:r>
              <a:rPr lang="en-US" sz="2800" kern="100" dirty="0">
                <a:effectLst/>
                <a:latin typeface="Arial" panose="020B0604020202020204" pitchFamily="34" charset="0"/>
                <a:ea typeface="Calibri" panose="020F0502020204030204" pitchFamily="34" charset="0"/>
                <a:cs typeface="Times New Roman" panose="02020603050405020304" pitchFamily="18" charset="0"/>
              </a:rPr>
              <a:t>(5,3)</a:t>
            </a:r>
          </a:p>
          <a:p>
            <a:pPr marL="0" indent="0">
              <a:buNone/>
            </a:pPr>
            <a:endParaRPr lang="en-US" sz="2800" kern="100" dirty="0">
              <a:latin typeface="Arial" panose="020B0604020202020204" pitchFamily="34" charset="0"/>
              <a:ea typeface="Calibri" panose="020F0502020204030204" pitchFamily="34" charset="0"/>
              <a:cs typeface="Times New Roman" panose="02020603050405020304" pitchFamily="18" charset="0"/>
            </a:endParaRPr>
          </a:p>
          <a:p>
            <a:pPr marL="0" indent="0">
              <a:buNone/>
            </a:pPr>
            <a:br>
              <a:rPr lang="en-US" altLang="en-US" sz="2800" dirty="0">
                <a:solidFill>
                  <a:srgbClr val="080808"/>
                </a:solidFill>
                <a:latin typeface="JetBrains Mono" panose="02000009000000000000" pitchFamily="49" charset="0"/>
                <a:cs typeface="JetBrains Mono" panose="02000009000000000000" pitchFamily="49" charset="0"/>
              </a:rPr>
            </a:br>
            <a:endParaRPr lang="en-US" altLang="en-US" sz="5400" dirty="0">
              <a:latin typeface="Arial" panose="020B0604020202020204" pitchFamily="34" charset="0"/>
            </a:endParaRP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23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597932"/>
            <a:ext cx="8229600" cy="1143000"/>
          </a:xfrm>
        </p:spPr>
        <p:txBody>
          <a:bodyPr>
            <a:normAutofit/>
          </a:bodyPr>
          <a:lstStyle/>
          <a:p>
            <a:r>
              <a:rPr lang="en-US" sz="3200" kern="100" dirty="0">
                <a:latin typeface="Arial" panose="020B0604020202020204" pitchFamily="34" charset="0"/>
                <a:ea typeface="Calibri" panose="020F0502020204030204" pitchFamily="34" charset="0"/>
                <a:cs typeface="Times New Roman" panose="02020603050405020304" pitchFamily="18" charset="0"/>
              </a:rPr>
              <a:t>Python import with Renaming</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altLang="en-US" sz="2800" dirty="0">
                <a:solidFill>
                  <a:srgbClr val="080808"/>
                </a:solidFill>
                <a:latin typeface="JetBrains Mono" panose="02000009000000000000" pitchFamily="49" charset="0"/>
                <a:cs typeface="JetBrains Mono" panose="02000009000000000000" pitchFamily="49" charset="0"/>
              </a:rPr>
              <a:t>In Python, we can also import a module by renaming it. For example,</a:t>
            </a:r>
          </a:p>
          <a:p>
            <a:pPr marL="0" indent="0">
              <a:buNone/>
            </a:pPr>
            <a:r>
              <a:rPr lang="en-US" altLang="en-US" sz="2800" i="1" dirty="0">
                <a:solidFill>
                  <a:srgbClr val="8C8C8C"/>
                </a:solidFill>
                <a:latin typeface="JetBrains Mono" panose="02000009000000000000" pitchFamily="49" charset="0"/>
                <a:cs typeface="JetBrains Mono" panose="02000009000000000000" pitchFamily="49" charset="0"/>
              </a:rPr>
              <a:t>import module by renaming it</a:t>
            </a:r>
            <a:br>
              <a:rPr lang="en-US" altLang="en-US" sz="2800" i="1" dirty="0">
                <a:solidFill>
                  <a:srgbClr val="8C8C8C"/>
                </a:solidFill>
                <a:latin typeface="JetBrains Mono" panose="02000009000000000000" pitchFamily="49" charset="0"/>
                <a:cs typeface="JetBrains Mono" panose="02000009000000000000" pitchFamily="49" charset="0"/>
              </a:rPr>
            </a:br>
            <a:r>
              <a:rPr lang="en-US" altLang="en-US" sz="2800" dirty="0">
                <a:solidFill>
                  <a:srgbClr val="0033B3"/>
                </a:solidFill>
                <a:latin typeface="JetBrains Mono" panose="02000009000000000000" pitchFamily="49" charset="0"/>
                <a:cs typeface="JetBrains Mono" panose="02000009000000000000" pitchFamily="49" charset="0"/>
              </a:rPr>
              <a:t>import </a:t>
            </a:r>
            <a:r>
              <a:rPr lang="en-US" altLang="en-US" sz="2800" dirty="0">
                <a:solidFill>
                  <a:srgbClr val="080808"/>
                </a:solidFill>
                <a:latin typeface="JetBrains Mono" panose="02000009000000000000" pitchFamily="49" charset="0"/>
                <a:cs typeface="JetBrains Mono" panose="02000009000000000000" pitchFamily="49" charset="0"/>
              </a:rPr>
              <a:t>math </a:t>
            </a:r>
            <a:r>
              <a:rPr lang="en-US" altLang="en-US" sz="2800" dirty="0">
                <a:solidFill>
                  <a:srgbClr val="0033B3"/>
                </a:solidFill>
                <a:latin typeface="JetBrains Mono" panose="02000009000000000000" pitchFamily="49" charset="0"/>
                <a:cs typeface="JetBrains Mono" panose="02000009000000000000" pitchFamily="49" charset="0"/>
              </a:rPr>
              <a:t>as </a:t>
            </a:r>
            <a:r>
              <a:rPr lang="en-US" altLang="en-US" sz="2800" dirty="0">
                <a:solidFill>
                  <a:srgbClr val="080808"/>
                </a:solidFill>
                <a:latin typeface="JetBrains Mono" panose="02000009000000000000" pitchFamily="49" charset="0"/>
                <a:cs typeface="JetBrains Mono" panose="02000009000000000000" pitchFamily="49" charset="0"/>
              </a:rPr>
              <a:t>m</a:t>
            </a:r>
            <a:br>
              <a:rPr lang="en-US" altLang="en-US" sz="2800" dirty="0">
                <a:solidFill>
                  <a:srgbClr val="080808"/>
                </a:solidFill>
                <a:latin typeface="JetBrains Mono" panose="02000009000000000000" pitchFamily="49" charset="0"/>
                <a:cs typeface="JetBrains Mono" panose="02000009000000000000" pitchFamily="49" charset="0"/>
              </a:rPr>
            </a:b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00080"/>
                </a:solidFill>
                <a:latin typeface="JetBrains Mono" panose="02000009000000000000" pitchFamily="49" charset="0"/>
                <a:cs typeface="JetBrains Mono" panose="02000009000000000000" pitchFamily="49" charset="0"/>
              </a:rPr>
              <a:t>print</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err="1">
                <a:solidFill>
                  <a:srgbClr val="080808"/>
                </a:solidFill>
                <a:latin typeface="JetBrains Mono" panose="02000009000000000000" pitchFamily="49" charset="0"/>
                <a:cs typeface="JetBrains Mono" panose="02000009000000000000" pitchFamily="49" charset="0"/>
              </a:rPr>
              <a:t>m.pi</a:t>
            </a:r>
            <a:r>
              <a:rPr lang="en-US" altLang="en-US" sz="2800" dirty="0">
                <a:solidFill>
                  <a:srgbClr val="080808"/>
                </a:solidFill>
                <a:latin typeface="JetBrains Mono" panose="02000009000000000000" pitchFamily="49" charset="0"/>
                <a:cs typeface="JetBrains Mono" panose="02000009000000000000" pitchFamily="49" charset="0"/>
              </a:rPr>
              <a:t>)</a:t>
            </a: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5892CE6-86F3-DDD5-67CE-F5BBCE707703}"/>
              </a:ext>
            </a:extLst>
          </p:cNvPr>
          <p:cNvSpPr>
            <a:spLocks noChangeArrowheads="1"/>
          </p:cNvSpPr>
          <p:nvPr/>
        </p:nvSpPr>
        <p:spPr bwMode="auto">
          <a:xfrm>
            <a:off x="0" y="-48399"/>
            <a:ext cx="2262158"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br>
              <a:rPr kumimoji="0" lang="en-US" altLang="en-US" sz="10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br>
              <a:rPr kumimoji="0" lang="en-US" altLang="en-US" sz="10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 Output: 3.141592653589793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01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990600"/>
            <a:ext cx="8229600" cy="1143000"/>
          </a:xfrm>
        </p:spPr>
        <p:txBody>
          <a:bodyPr>
            <a:normAutofit fontScale="90000"/>
          </a:bodyPr>
          <a:lstStyle/>
          <a:p>
            <a:r>
              <a:rPr lang="en-US" sz="3200" kern="100" dirty="0">
                <a:latin typeface="Arial" panose="020B0604020202020204" pitchFamily="34" charset="0"/>
                <a:ea typeface="Calibri" panose="020F0502020204030204" pitchFamily="34" charset="0"/>
                <a:cs typeface="Times New Roman" panose="02020603050405020304" pitchFamily="18" charset="0"/>
              </a:rPr>
              <a:t>Python from...import statement</a:t>
            </a: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b="1" dirty="0"/>
              <a:t>We can import specific names from a module without importing the module as a whole. For example,</a:t>
            </a:r>
          </a:p>
          <a:p>
            <a:pPr marL="0" indent="0">
              <a:buNone/>
            </a:pPr>
            <a:endParaRPr lang="en-US" b="1" dirty="0"/>
          </a:p>
          <a:p>
            <a:pPr marL="0" indent="0">
              <a:buNone/>
            </a:pPr>
            <a:r>
              <a:rPr lang="en-US" altLang="en-US" sz="2800" i="1" dirty="0">
                <a:solidFill>
                  <a:srgbClr val="8C8C8C"/>
                </a:solidFill>
                <a:latin typeface="JetBrains Mono" panose="02000009000000000000" pitchFamily="49" charset="0"/>
                <a:cs typeface="JetBrains Mono" panose="02000009000000000000" pitchFamily="49" charset="0"/>
              </a:rPr>
              <a:t>import only pi from math module</a:t>
            </a:r>
            <a:br>
              <a:rPr lang="en-US" altLang="en-US" sz="2800" i="1" dirty="0">
                <a:solidFill>
                  <a:srgbClr val="8C8C8C"/>
                </a:solidFill>
                <a:latin typeface="JetBrains Mono" panose="02000009000000000000" pitchFamily="49" charset="0"/>
                <a:cs typeface="JetBrains Mono" panose="02000009000000000000" pitchFamily="49" charset="0"/>
              </a:rPr>
            </a:br>
            <a:r>
              <a:rPr lang="en-US" altLang="en-US" sz="2800" dirty="0">
                <a:solidFill>
                  <a:srgbClr val="0033B3"/>
                </a:solidFill>
                <a:latin typeface="JetBrains Mono" panose="02000009000000000000" pitchFamily="49" charset="0"/>
                <a:cs typeface="JetBrains Mono" panose="02000009000000000000" pitchFamily="49" charset="0"/>
              </a:rPr>
              <a:t>from </a:t>
            </a:r>
            <a:r>
              <a:rPr lang="en-US" altLang="en-US" sz="2800" dirty="0">
                <a:solidFill>
                  <a:srgbClr val="080808"/>
                </a:solidFill>
                <a:latin typeface="JetBrains Mono" panose="02000009000000000000" pitchFamily="49" charset="0"/>
                <a:cs typeface="JetBrains Mono" panose="02000009000000000000" pitchFamily="49" charset="0"/>
              </a:rPr>
              <a:t>math </a:t>
            </a:r>
            <a:r>
              <a:rPr lang="en-US" altLang="en-US" sz="2800" dirty="0">
                <a:solidFill>
                  <a:srgbClr val="0033B3"/>
                </a:solidFill>
                <a:latin typeface="JetBrains Mono" panose="02000009000000000000" pitchFamily="49" charset="0"/>
                <a:cs typeface="JetBrains Mono" panose="02000009000000000000" pitchFamily="49" charset="0"/>
              </a:rPr>
              <a:t>import </a:t>
            </a:r>
            <a:r>
              <a:rPr lang="en-US" altLang="en-US" sz="2800" dirty="0">
                <a:solidFill>
                  <a:srgbClr val="080808"/>
                </a:solidFill>
                <a:latin typeface="JetBrains Mono" panose="02000009000000000000" pitchFamily="49" charset="0"/>
                <a:cs typeface="JetBrains Mono" panose="02000009000000000000" pitchFamily="49" charset="0"/>
              </a:rPr>
              <a:t>pi</a:t>
            </a:r>
            <a:br>
              <a:rPr lang="en-US" altLang="en-US" sz="2800" dirty="0">
                <a:solidFill>
                  <a:srgbClr val="080808"/>
                </a:solidFill>
                <a:latin typeface="JetBrains Mono" panose="02000009000000000000" pitchFamily="49" charset="0"/>
                <a:cs typeface="JetBrains Mono" panose="02000009000000000000" pitchFamily="49" charset="0"/>
              </a:rPr>
            </a:b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00080"/>
                </a:solidFill>
                <a:latin typeface="JetBrains Mono" panose="02000009000000000000" pitchFamily="49" charset="0"/>
                <a:cs typeface="JetBrains Mono" panose="02000009000000000000" pitchFamily="49" charset="0"/>
              </a:rPr>
              <a:t>print</a:t>
            </a:r>
            <a:r>
              <a:rPr lang="en-US" altLang="en-US" sz="2800" dirty="0">
                <a:solidFill>
                  <a:srgbClr val="080808"/>
                </a:solidFill>
                <a:latin typeface="JetBrains Mono" panose="02000009000000000000" pitchFamily="49" charset="0"/>
                <a:cs typeface="JetBrains Mono" panose="02000009000000000000" pitchFamily="49" charset="0"/>
              </a:rPr>
              <a:t>(pi)</a:t>
            </a:r>
            <a:br>
              <a:rPr lang="en-US" altLang="en-US" sz="2800" dirty="0">
                <a:solidFill>
                  <a:srgbClr val="080808"/>
                </a:solidFill>
                <a:latin typeface="JetBrains Mono" panose="02000009000000000000" pitchFamily="49" charset="0"/>
                <a:cs typeface="JetBrains Mono" panose="02000009000000000000" pitchFamily="49" charset="0"/>
              </a:rPr>
            </a:b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i="1" dirty="0">
                <a:solidFill>
                  <a:srgbClr val="8C8C8C"/>
                </a:solidFill>
                <a:latin typeface="JetBrains Mono" panose="02000009000000000000" pitchFamily="49" charset="0"/>
                <a:cs typeface="JetBrains Mono" panose="02000009000000000000" pitchFamily="49" charset="0"/>
              </a:rPr>
              <a:t># Output: 3.141592653589793</a:t>
            </a:r>
            <a:endParaRPr lang="en-US" b="1" dirty="0"/>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815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Python from.. Import all names</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fontScale="92500" lnSpcReduction="10000"/>
          </a:bodyPr>
          <a:lstStyle/>
          <a:p>
            <a:pPr marL="0" indent="0">
              <a:buNone/>
            </a:pPr>
            <a:r>
              <a:rPr lang="en-US" b="1" dirty="0"/>
              <a:t>In Python, we can import all names(definitions) from a module using the following construct:</a:t>
            </a:r>
          </a:p>
          <a:p>
            <a:pPr marL="0" indent="0">
              <a:buNone/>
            </a:pPr>
            <a:r>
              <a:rPr lang="en-US" altLang="en-US" sz="2800" i="1" dirty="0">
                <a:solidFill>
                  <a:srgbClr val="8C8C8C"/>
                </a:solidFill>
                <a:latin typeface="JetBrains Mono" panose="02000009000000000000" pitchFamily="49" charset="0"/>
                <a:cs typeface="JetBrains Mono" panose="02000009000000000000" pitchFamily="49" charset="0"/>
              </a:rPr>
              <a:t># import all names from the standard module math</a:t>
            </a:r>
            <a:br>
              <a:rPr lang="en-US" altLang="en-US" sz="2800" i="1" dirty="0">
                <a:solidFill>
                  <a:srgbClr val="8C8C8C"/>
                </a:solidFill>
                <a:latin typeface="JetBrains Mono" panose="02000009000000000000" pitchFamily="49" charset="0"/>
                <a:cs typeface="JetBrains Mono" panose="02000009000000000000" pitchFamily="49" charset="0"/>
              </a:rPr>
            </a:br>
            <a:r>
              <a:rPr lang="en-US" altLang="en-US" sz="2800" dirty="0">
                <a:solidFill>
                  <a:srgbClr val="0033B3"/>
                </a:solidFill>
                <a:latin typeface="JetBrains Mono" panose="02000009000000000000" pitchFamily="49" charset="0"/>
                <a:cs typeface="JetBrains Mono" panose="02000009000000000000" pitchFamily="49" charset="0"/>
              </a:rPr>
              <a:t>from </a:t>
            </a:r>
            <a:r>
              <a:rPr lang="en-US" altLang="en-US" sz="2800" dirty="0">
                <a:solidFill>
                  <a:srgbClr val="080808"/>
                </a:solidFill>
                <a:latin typeface="JetBrains Mono" panose="02000009000000000000" pitchFamily="49" charset="0"/>
                <a:cs typeface="JetBrains Mono" panose="02000009000000000000" pitchFamily="49" charset="0"/>
              </a:rPr>
              <a:t>math </a:t>
            </a:r>
            <a:r>
              <a:rPr lang="en-US" altLang="en-US" sz="2800" dirty="0">
                <a:solidFill>
                  <a:srgbClr val="0033B3"/>
                </a:solidFill>
                <a:latin typeface="JetBrains Mono" panose="02000009000000000000" pitchFamily="49" charset="0"/>
                <a:cs typeface="JetBrains Mono" panose="02000009000000000000" pitchFamily="49" charset="0"/>
              </a:rPr>
              <a:t>import </a:t>
            </a:r>
            <a:r>
              <a:rPr lang="en-US" altLang="en-US" sz="2800" dirty="0">
                <a:solidFill>
                  <a:srgbClr val="080808"/>
                </a:solidFill>
                <a:latin typeface="JetBrains Mono" panose="02000009000000000000" pitchFamily="49" charset="0"/>
                <a:cs typeface="JetBrains Mono" panose="02000009000000000000" pitchFamily="49" charset="0"/>
              </a:rPr>
              <a:t>*</a:t>
            </a:r>
            <a:br>
              <a:rPr lang="en-US" altLang="en-US" sz="2800" dirty="0">
                <a:solidFill>
                  <a:srgbClr val="080808"/>
                </a:solidFill>
                <a:latin typeface="JetBrains Mono" panose="02000009000000000000" pitchFamily="49" charset="0"/>
                <a:cs typeface="JetBrains Mono" panose="02000009000000000000" pitchFamily="49" charset="0"/>
              </a:rPr>
            </a:b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00080"/>
                </a:solidFill>
                <a:latin typeface="JetBrains Mono" panose="02000009000000000000" pitchFamily="49" charset="0"/>
                <a:cs typeface="JetBrains Mono" panose="02000009000000000000" pitchFamily="49" charset="0"/>
              </a:rPr>
              <a:t>print</a:t>
            </a:r>
            <a:r>
              <a:rPr lang="en-US" altLang="en-US" sz="2800" dirty="0">
                <a:solidFill>
                  <a:srgbClr val="080808"/>
                </a:solidFill>
                <a:latin typeface="JetBrains Mono" panose="02000009000000000000" pitchFamily="49" charset="0"/>
                <a:cs typeface="JetBrains Mono" panose="02000009000000000000" pitchFamily="49" charset="0"/>
              </a:rPr>
              <a:t>(</a:t>
            </a:r>
            <a:r>
              <a:rPr lang="en-US" altLang="en-US" sz="2800" dirty="0">
                <a:solidFill>
                  <a:srgbClr val="067D17"/>
                </a:solidFill>
                <a:latin typeface="JetBrains Mono" panose="02000009000000000000" pitchFamily="49" charset="0"/>
                <a:cs typeface="JetBrains Mono" panose="02000009000000000000" pitchFamily="49" charset="0"/>
              </a:rPr>
              <a:t>"The value of pi is"</a:t>
            </a:r>
            <a:r>
              <a:rPr lang="en-US" altLang="en-US" sz="2800" dirty="0">
                <a:solidFill>
                  <a:srgbClr val="080808"/>
                </a:solidFill>
                <a:latin typeface="JetBrains Mono" panose="02000009000000000000" pitchFamily="49" charset="0"/>
                <a:cs typeface="JetBrains Mono" panose="02000009000000000000" pitchFamily="49" charset="0"/>
              </a:rPr>
              <a:t>, pi)</a:t>
            </a:r>
          </a:p>
          <a:p>
            <a:pPr marL="0" indent="0">
              <a:buNone/>
            </a:pPr>
            <a:r>
              <a:rPr lang="en-US" altLang="en-US" sz="3600" dirty="0">
                <a:latin typeface="Arial" panose="020B0604020202020204" pitchFamily="34" charset="0"/>
              </a:rPr>
              <a:t>Here, we have imported all the definitions from the math module. This includes all names visible in our scope except those beginning with an underscore(private definitions).</a:t>
            </a:r>
          </a:p>
          <a:p>
            <a:pPr marL="0" indent="0">
              <a:buNone/>
            </a:pPr>
            <a:endParaRPr lang="en-US" b="1" dirty="0"/>
          </a:p>
          <a:p>
            <a:pPr marL="0" indent="0">
              <a:buNone/>
            </a:pPr>
            <a:endParaRPr lang="en-US" b="1" dirty="0"/>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67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31" y="1524000"/>
            <a:ext cx="8229600" cy="1143000"/>
          </a:xfrm>
        </p:spPr>
        <p:txBody>
          <a:bodyPr>
            <a:normAutofit fontScale="90000"/>
          </a:bodyPr>
          <a:lstStyle/>
          <a:p>
            <a:pPr algn="l"/>
            <a:r>
              <a:rPr lang="en-US" sz="3200" kern="100" dirty="0">
                <a:latin typeface="Arial" panose="020B0604020202020204" pitchFamily="34" charset="0"/>
                <a:ea typeface="Calibri" panose="020F0502020204030204" pitchFamily="34" charset="0"/>
                <a:cs typeface="Times New Roman" panose="02020603050405020304" pitchFamily="18" charset="0"/>
              </a:rPr>
              <a:t>Important Modules</a:t>
            </a:r>
            <a:br>
              <a:rPr lang="en-US" sz="1050" b="1" i="0" dirty="0">
                <a:solidFill>
                  <a:srgbClr val="25265E"/>
                </a:solidFill>
                <a:effectLst/>
                <a:highlight>
                  <a:srgbClr val="F9FAFC"/>
                </a:highlight>
                <a:latin typeface="euclid_circular_a"/>
              </a:rPr>
            </a:br>
            <a:br>
              <a:rPr lang="en-US" sz="1050" b="0" i="0" dirty="0">
                <a:effectLst/>
                <a:highlight>
                  <a:srgbClr val="F9FAFC"/>
                </a:highlight>
                <a:latin typeface="euclid_circular_a"/>
              </a:rPr>
            </a:br>
            <a:br>
              <a:rPr lang="en-US" sz="3200" kern="100" dirty="0">
                <a:latin typeface="Arial" panose="020B0604020202020204" pitchFamily="34" charset="0"/>
                <a:ea typeface="Calibri" panose="020F0502020204030204" pitchFamily="34" charset="0"/>
                <a:cs typeface="Times New Roman" panose="02020603050405020304" pitchFamily="18" charset="0"/>
              </a:rPr>
            </a:br>
            <a:r>
              <a:rPr lang="en-US" sz="3200" kern="100" dirty="0">
                <a:latin typeface="Arial" panose="020B0604020202020204" pitchFamily="34" charset="0"/>
                <a:ea typeface="Calibri" panose="020F0502020204030204" pitchFamily="34" charset="0"/>
                <a:cs typeface="Times New Roman" panose="02020603050405020304" pitchFamily="18" charset="0"/>
              </a:rPr>
              <a:t> </a:t>
            </a:r>
            <a:br>
              <a:rPr lang="en-US" sz="3200" kern="100" dirty="0">
                <a:latin typeface="Arial" panose="020B0604020202020204" pitchFamily="34" charset="0"/>
                <a:ea typeface="Calibri" panose="020F0502020204030204" pitchFamily="34" charset="0"/>
                <a:cs typeface="Times New Roman" panose="02020603050405020304" pitchFamily="18" charset="0"/>
              </a:rPr>
            </a:br>
            <a:endParaRPr lang="en-US" sz="3200" kern="100" dirty="0">
              <a:latin typeface="Arial" panose="020B060402020202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28600" y="1344706"/>
            <a:ext cx="8763000" cy="5410200"/>
          </a:xfrm>
        </p:spPr>
        <p:txBody>
          <a:bodyPr>
            <a:normAutofit/>
          </a:bodyPr>
          <a:lstStyle/>
          <a:p>
            <a:pPr marL="0" indent="0">
              <a:buNone/>
            </a:pPr>
            <a:r>
              <a:rPr lang="en-US" b="1" i="0" dirty="0">
                <a:solidFill>
                  <a:srgbClr val="000000"/>
                </a:solidFill>
                <a:effectLst/>
                <a:highlight>
                  <a:srgbClr val="FFFFFF"/>
                </a:highlight>
                <a:latin typeface="Segoe UI" panose="020B0502040204020203" pitchFamily="34" charset="0"/>
              </a:rPr>
              <a:t>NumPy</a:t>
            </a:r>
          </a:p>
          <a:p>
            <a:pPr marL="0" indent="0">
              <a:buNone/>
            </a:pPr>
            <a:r>
              <a:rPr lang="en-US" b="0" i="0" dirty="0">
                <a:solidFill>
                  <a:srgbClr val="000000"/>
                </a:solidFill>
                <a:effectLst/>
                <a:highlight>
                  <a:srgbClr val="FFFFFF"/>
                </a:highlight>
                <a:latin typeface="Segoe UI" panose="020B0502040204020203" pitchFamily="34" charset="0"/>
              </a:rPr>
              <a:t>NumPy, which stands for Numerical Python, is a library consisting of multidimensional array objects and a collection of routines for processing those arrays. Using NumPy, mathematical and logical operations on arrays can be performed. This tutorial explains the basics of NumPy such as its architecture and environment. It also discusses the various array functions, types of indexing, etc. An introduction to Matplotlib is also provided. All this is explained with the help of examples for better understanding.</a:t>
            </a:r>
          </a:p>
          <a:p>
            <a:pPr marL="0" indent="0">
              <a:buNone/>
            </a:pPr>
            <a:endParaRPr lang="en-US" b="1" dirty="0"/>
          </a:p>
          <a:p>
            <a:pPr marL="0" indent="0">
              <a:buNone/>
            </a:pPr>
            <a:endParaRPr lang="en-US" b="1" dirty="0"/>
          </a:p>
          <a:p>
            <a:pPr marL="0" indent="0">
              <a:buNone/>
            </a:pPr>
            <a:endParaRPr lang="en-US" b="1" dirty="0"/>
          </a:p>
        </p:txBody>
      </p:sp>
      <p:sp>
        <p:nvSpPr>
          <p:cNvPr id="4" name="Rectangle 1">
            <a:extLst>
              <a:ext uri="{FF2B5EF4-FFF2-40B4-BE49-F238E27FC236}">
                <a16:creationId xmlns:a16="http://schemas.microsoft.com/office/drawing/2014/main" id="{07FE024D-149B-12CA-ADF0-F924AA8813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7722CA4-A22F-567D-7457-B2E1F3EF2F0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2CA4C14A-E7FD-D94F-5462-1FC61909D109}"/>
              </a:ext>
            </a:extLst>
          </p:cNvPr>
          <p:cNvSpPr>
            <a:spLocks noChangeArrowheads="1"/>
          </p:cNvSpPr>
          <p:nvPr/>
        </p:nvSpPr>
        <p:spPr bwMode="auto">
          <a:xfrm>
            <a:off x="228600" y="22860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37BD16A3-9598-B896-37F0-36E2905D07AA}"/>
              </a:ext>
            </a:extLst>
          </p:cNvPr>
          <p:cNvSpPr>
            <a:spLocks noChangeArrowheads="1"/>
          </p:cNvSpPr>
          <p:nvPr/>
        </p:nvSpPr>
        <p:spPr bwMode="auto">
          <a:xfrm>
            <a:off x="0" y="105489"/>
            <a:ext cx="26161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8C8C8C"/>
                </a:solidFill>
                <a:effectLst/>
                <a:latin typeface="JetBrains Mono" panose="02000009000000000000" pitchFamily="49" charset="0"/>
                <a:cs typeface="JetBrains Mono" panose="02000009000000000000"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102D3FB1-C1CD-9437-7965-CEAEC0A3663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0709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1235</TotalTime>
  <Words>3038</Words>
  <Application>Microsoft Office PowerPoint</Application>
  <PresentationFormat>On-screen Show (4:3)</PresentationFormat>
  <Paragraphs>241</Paragraphs>
  <Slides>41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Arial</vt:lpstr>
      <vt:lpstr>Calibri</vt:lpstr>
      <vt:lpstr>Consolas</vt:lpstr>
      <vt:lpstr>Constantia</vt:lpstr>
      <vt:lpstr>Droid Sans Mono</vt:lpstr>
      <vt:lpstr>euclid_circular_a</vt:lpstr>
      <vt:lpstr>inherit</vt:lpstr>
      <vt:lpstr>JetBrains Mono</vt:lpstr>
      <vt:lpstr>Segoe UI</vt:lpstr>
      <vt:lpstr>Source Sans Pro</vt:lpstr>
      <vt:lpstr>Studio-Feixen-Sans</vt:lpstr>
      <vt:lpstr>Verdana</vt:lpstr>
      <vt:lpstr>Wingdings</vt:lpstr>
      <vt:lpstr>Wingdings 2</vt:lpstr>
      <vt:lpstr>Flow</vt:lpstr>
      <vt:lpstr>Chapter Five</vt:lpstr>
      <vt:lpstr>Modules</vt:lpstr>
      <vt:lpstr>Modules</vt:lpstr>
      <vt:lpstr>Modules</vt:lpstr>
      <vt:lpstr>Modules</vt:lpstr>
      <vt:lpstr>Python import with Renaming </vt:lpstr>
      <vt:lpstr>Python from...import statement   </vt:lpstr>
      <vt:lpstr>Python from.. Import all names     </vt:lpstr>
      <vt:lpstr>Important Modules     </vt:lpstr>
      <vt:lpstr>Important Modules     </vt:lpstr>
      <vt:lpstr>Important Modules     </vt:lpstr>
      <vt:lpstr>Important Modules     </vt:lpstr>
      <vt:lpstr>Packages in Python     </vt:lpstr>
      <vt:lpstr>Packages in Python     </vt:lpstr>
      <vt:lpstr>Packages in Python     </vt:lpstr>
      <vt:lpstr>Packages in Python     </vt:lpstr>
      <vt:lpstr>Packages in Python     </vt:lpstr>
      <vt:lpstr>Install a Package Globally      </vt:lpstr>
      <vt:lpstr>Install a Package Globally      </vt:lpstr>
      <vt:lpstr>Install a Package Globally      </vt:lpstr>
      <vt:lpstr>Exception Handling </vt:lpstr>
      <vt:lpstr>Exception Handling </vt:lpstr>
      <vt:lpstr>Exception Handling </vt:lpstr>
      <vt:lpstr>Exception Handling </vt:lpstr>
      <vt:lpstr>Exception Handling </vt:lpstr>
      <vt:lpstr>Exception Handling </vt:lpstr>
      <vt:lpstr>Exception Handling </vt:lpstr>
      <vt:lpstr>Exception Handling </vt:lpstr>
      <vt:lpstr>Built-in Python Exceptions  </vt:lpstr>
      <vt:lpstr>Strings in python   </vt:lpstr>
      <vt:lpstr>Creating Strings in Python     </vt:lpstr>
      <vt:lpstr>Creating Strings in Python     </vt:lpstr>
      <vt:lpstr>Creating Strings in Python     </vt:lpstr>
      <vt:lpstr>Accessing characters in Python String     </vt:lpstr>
      <vt:lpstr>Accessing characters in Python String     </vt:lpstr>
      <vt:lpstr>Accessing characters in Python String     </vt:lpstr>
      <vt:lpstr>Reading Assignment      </vt:lpstr>
      <vt:lpstr>Important String Methods      </vt:lpstr>
      <vt:lpstr>Important String Methods      </vt:lpstr>
      <vt:lpstr>Important String Methods      </vt:lpstr>
      <vt:lpstr>Important String Methods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dc:title>
  <dc:creator>USER</dc:creator>
  <cp:lastModifiedBy>Aykefam Azene Desta</cp:lastModifiedBy>
  <cp:revision>69</cp:revision>
  <dcterms:created xsi:type="dcterms:W3CDTF">2022-03-28T07:20:14Z</dcterms:created>
  <dcterms:modified xsi:type="dcterms:W3CDTF">2024-04-07T23:11:32Z</dcterms:modified>
</cp:coreProperties>
</file>