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1" r:id="rId4"/>
    <p:sldId id="262" r:id="rId5"/>
    <p:sldId id="263" r:id="rId6"/>
    <p:sldId id="264" r:id="rId7"/>
    <p:sldId id="266" r:id="rId8"/>
    <p:sldId id="269" r:id="rId9"/>
    <p:sldId id="270" r:id="rId10"/>
    <p:sldId id="271" r:id="rId11"/>
    <p:sldId id="294" r:id="rId12"/>
    <p:sldId id="295" r:id="rId13"/>
    <p:sldId id="296" r:id="rId14"/>
    <p:sldId id="297" r:id="rId15"/>
    <p:sldId id="298" r:id="rId16"/>
    <p:sldId id="300" r:id="rId17"/>
    <p:sldId id="301" r:id="rId18"/>
    <p:sldId id="302" r:id="rId19"/>
    <p:sldId id="303" r:id="rId20"/>
    <p:sldId id="305" r:id="rId21"/>
    <p:sldId id="304" r:id="rId22"/>
    <p:sldId id="306" r:id="rId23"/>
    <p:sldId id="307" r:id="rId24"/>
    <p:sldId id="308" r:id="rId25"/>
    <p:sldId id="309" r:id="rId26"/>
    <p:sldId id="310" r:id="rId27"/>
    <p:sldId id="311" r:id="rId28"/>
    <p:sldId id="312" r:id="rId29"/>
    <p:sldId id="313" r:id="rId30"/>
    <p:sldId id="317" r:id="rId31"/>
    <p:sldId id="318" r:id="rId32"/>
    <p:sldId id="319" r:id="rId33"/>
    <p:sldId id="314" r:id="rId34"/>
    <p:sldId id="315" r:id="rId35"/>
    <p:sldId id="31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140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208B22B-F697-49F8-B3EE-4F7227C6ED04}" type="datetimeFigureOut">
              <a:rPr lang="en-US" smtClean="0"/>
              <a:pPr/>
              <a:t>3/28/2024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BF3DD2-6D24-469B-9C7E-4A2C0CE125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08B22B-F697-49F8-B3EE-4F7227C6ED04}"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08B22B-F697-49F8-B3EE-4F7227C6ED04}"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08B22B-F697-49F8-B3EE-4F7227C6ED04}"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208B22B-F697-49F8-B3EE-4F7227C6ED04}"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08B22B-F697-49F8-B3EE-4F7227C6ED04}"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208B22B-F697-49F8-B3EE-4F7227C6ED04}"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208B22B-F697-49F8-B3EE-4F7227C6ED04}"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8B22B-F697-49F8-B3EE-4F7227C6ED04}"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08B22B-F697-49F8-B3EE-4F7227C6ED04}"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208B22B-F697-49F8-B3EE-4F7227C6ED04}"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DBF3DD2-6D24-469B-9C7E-4A2C0CE1252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208B22B-F697-49F8-B3EE-4F7227C6ED04}" type="datetimeFigureOut">
              <a:rPr lang="en-US" smtClean="0"/>
              <a:pPr/>
              <a:t>3/28/2024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BF3DD2-6D24-469B-9C7E-4A2C0CE1252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81200"/>
            <a:ext cx="7772400" cy="1143000"/>
          </a:xfrm>
        </p:spPr>
        <p:txBody>
          <a:bodyPr>
            <a:normAutofit/>
          </a:bodyPr>
          <a:lstStyle/>
          <a:p>
            <a:pPr algn="ctr"/>
            <a:r>
              <a:rPr lang="en-US" sz="6000" dirty="0"/>
              <a:t>Chapter Four</a:t>
            </a:r>
          </a:p>
        </p:txBody>
      </p:sp>
      <p:sp>
        <p:nvSpPr>
          <p:cNvPr id="3" name="TextBox 2"/>
          <p:cNvSpPr txBox="1"/>
          <p:nvPr/>
        </p:nvSpPr>
        <p:spPr>
          <a:xfrm>
            <a:off x="1752600" y="2819400"/>
            <a:ext cx="5486400" cy="1323439"/>
          </a:xfrm>
          <a:prstGeom prst="rect">
            <a:avLst/>
          </a:prstGeom>
          <a:noFill/>
        </p:spPr>
        <p:txBody>
          <a:bodyPr wrap="square" rtlCol="0">
            <a:spAutoFit/>
          </a:bodyPr>
          <a:lstStyle/>
          <a:p>
            <a:pPr algn="ctr"/>
            <a:endParaRPr lang="en-US" sz="4000" b="1" i="0" dirty="0">
              <a:solidFill>
                <a:schemeClr val="accent2">
                  <a:lumMod val="40000"/>
                  <a:lumOff val="60000"/>
                </a:schemeClr>
              </a:solidFill>
              <a:effectLst/>
              <a:latin typeface="Arial" panose="020B0604020202020204" pitchFamily="34" charset="0"/>
              <a:ea typeface="Calibri" panose="020F0502020204030204" pitchFamily="34" charset="0"/>
            </a:endParaRPr>
          </a:p>
          <a:p>
            <a:pPr algn="ctr"/>
            <a:r>
              <a:rPr lang="en-US" sz="4000" b="1" i="0" dirty="0">
                <a:solidFill>
                  <a:schemeClr val="accent2">
                    <a:lumMod val="40000"/>
                    <a:lumOff val="60000"/>
                  </a:schemeClr>
                </a:solidFill>
                <a:effectLst/>
                <a:latin typeface="Arial" panose="020B0604020202020204" pitchFamily="34" charset="0"/>
                <a:ea typeface="Calibri" panose="020F0502020204030204" pitchFamily="34" charset="0"/>
              </a:rPr>
              <a:t>Functions</a:t>
            </a:r>
            <a:endParaRPr lang="en-US" sz="4000" dirty="0">
              <a:solidFill>
                <a:schemeClr val="accent2">
                  <a:lumMod val="40000"/>
                  <a:lumOff val="6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229600" cy="1143000"/>
          </a:xfrm>
        </p:spPr>
        <p:txBody>
          <a:bodyPr>
            <a:normAutofit fontScale="90000"/>
          </a:bodyPr>
          <a:lstStyle/>
          <a:p>
            <a:r>
              <a:rPr lang="en-US" sz="3600" dirty="0"/>
              <a:t>Continued</a:t>
            </a:r>
            <a:br>
              <a:rPr lang="en-US" dirty="0"/>
            </a:br>
            <a:endParaRPr lang="en-US" dirty="0"/>
          </a:p>
        </p:txBody>
      </p:sp>
      <p:sp>
        <p:nvSpPr>
          <p:cNvPr id="3" name="Content Placeholder 2"/>
          <p:cNvSpPr>
            <a:spLocks noGrp="1"/>
          </p:cNvSpPr>
          <p:nvPr>
            <p:ph idx="1"/>
          </p:nvPr>
        </p:nvSpPr>
        <p:spPr>
          <a:xfrm>
            <a:off x="457200" y="1219200"/>
            <a:ext cx="8229600" cy="5410200"/>
          </a:xfrm>
        </p:spPr>
        <p:txBody>
          <a:bodyPr>
            <a:noAutofit/>
          </a:bodyPr>
          <a:lstStyle/>
          <a:p>
            <a:pPr marL="182880" indent="0">
              <a:spcBef>
                <a:spcPts val="0"/>
              </a:spcBef>
              <a:spcAft>
                <a:spcPts val="800"/>
              </a:spcAft>
              <a:buNone/>
            </a:pPr>
            <a:r>
              <a:rPr lang="en-US" sz="2400" dirty="0">
                <a:latin typeface="Arial" panose="020B0604020202020204" pitchFamily="34" charset="0"/>
                <a:cs typeface="Arial" panose="020B0604020202020204" pitchFamily="34" charset="0"/>
              </a:rPr>
              <a:t>Example</a:t>
            </a:r>
          </a:p>
          <a:p>
            <a:pPr marL="182880" indent="0">
              <a:spcBef>
                <a:spcPts val="0"/>
              </a:spcBef>
              <a:spcAft>
                <a:spcPts val="800"/>
              </a:spcAft>
              <a:buNone/>
            </a:pPr>
            <a:r>
              <a:rPr lang="en-US" sz="2400" dirty="0">
                <a:latin typeface="Arial" panose="020B0604020202020204" pitchFamily="34" charset="0"/>
                <a:cs typeface="Arial" panose="020B0604020202020204" pitchFamily="34" charset="0"/>
              </a:rPr>
              <a:t>def greet():</a:t>
            </a:r>
          </a:p>
          <a:p>
            <a:pPr marL="182880" indent="0">
              <a:spcBef>
                <a:spcPts val="0"/>
              </a:spcBef>
              <a:spcAft>
                <a:spcPts val="800"/>
              </a:spcAft>
              <a:buNone/>
            </a:pPr>
            <a:r>
              <a:rPr lang="en-US" sz="2400" dirty="0">
                <a:latin typeface="Arial" panose="020B0604020202020204" pitchFamily="34" charset="0"/>
                <a:cs typeface="Arial" panose="020B0604020202020204" pitchFamily="34" charset="0"/>
              </a:rPr>
              <a:t>    print('Hello World!’)</a:t>
            </a:r>
          </a:p>
          <a:p>
            <a:pPr marL="182880" indent="0">
              <a:spcBef>
                <a:spcPts val="0"/>
              </a:spcBef>
              <a:spcAft>
                <a:spcPts val="800"/>
              </a:spcAft>
              <a:buNone/>
            </a:pPr>
            <a:r>
              <a:rPr lang="en-US" sz="2400" dirty="0">
                <a:latin typeface="Arial" panose="020B0604020202020204" pitchFamily="34" charset="0"/>
                <a:cs typeface="Arial" panose="020B0604020202020204" pitchFamily="34" charset="0"/>
              </a:rPr>
              <a:t># call the function</a:t>
            </a:r>
          </a:p>
          <a:p>
            <a:pPr marL="182880" indent="0">
              <a:spcBef>
                <a:spcPts val="0"/>
              </a:spcBef>
              <a:spcAft>
                <a:spcPts val="800"/>
              </a:spcAft>
              <a:buNone/>
            </a:pPr>
            <a:r>
              <a:rPr lang="en-US" sz="2400" dirty="0">
                <a:latin typeface="Arial" panose="020B0604020202020204" pitchFamily="34" charset="0"/>
                <a:cs typeface="Arial" panose="020B0604020202020204" pitchFamily="34" charset="0"/>
              </a:rPr>
              <a:t>greet()</a:t>
            </a:r>
          </a:p>
          <a:p>
            <a:pPr marL="182880" indent="0">
              <a:spcBef>
                <a:spcPts val="0"/>
              </a:spcBef>
              <a:spcAft>
                <a:spcPts val="800"/>
              </a:spcAft>
              <a:buNone/>
            </a:pPr>
            <a:r>
              <a:rPr lang="en-US" sz="2400" dirty="0">
                <a:latin typeface="Arial" panose="020B0604020202020204" pitchFamily="34" charset="0"/>
                <a:cs typeface="Arial" panose="020B0604020202020204" pitchFamily="34" charset="0"/>
              </a:rPr>
              <a:t>print('Outside function’)</a:t>
            </a:r>
          </a:p>
          <a:p>
            <a:pPr marL="182880" indent="0">
              <a:spcBef>
                <a:spcPts val="0"/>
              </a:spcBef>
              <a:spcAft>
                <a:spcPts val="800"/>
              </a:spcAft>
              <a:buNone/>
            </a:pPr>
            <a:r>
              <a:rPr lang="en-US" sz="2400" dirty="0">
                <a:latin typeface="Arial" panose="020B0604020202020204" pitchFamily="34" charset="0"/>
                <a:cs typeface="Arial" panose="020B0604020202020204" pitchFamily="34" charset="0"/>
              </a:rPr>
              <a:t>Output</a:t>
            </a:r>
          </a:p>
          <a:p>
            <a:pPr marL="182880" indent="0">
              <a:spcBef>
                <a:spcPts val="0"/>
              </a:spcBef>
              <a:spcAft>
                <a:spcPts val="800"/>
              </a:spcAft>
              <a:buNone/>
            </a:pPr>
            <a:r>
              <a:rPr lang="en-US" sz="2400" dirty="0">
                <a:latin typeface="Arial" panose="020B0604020202020204" pitchFamily="34" charset="0"/>
                <a:cs typeface="Arial" panose="020B0604020202020204" pitchFamily="34" charset="0"/>
              </a:rPr>
              <a:t>Hello World!</a:t>
            </a:r>
          </a:p>
          <a:p>
            <a:pPr marL="182880" indent="0">
              <a:spcBef>
                <a:spcPts val="0"/>
              </a:spcBef>
              <a:spcAft>
                <a:spcPts val="800"/>
              </a:spcAft>
              <a:buNone/>
            </a:pPr>
            <a:r>
              <a:rPr lang="en-US" sz="2400" dirty="0">
                <a:latin typeface="Arial" panose="020B0604020202020204" pitchFamily="34" charset="0"/>
                <a:cs typeface="Arial" panose="020B0604020202020204" pitchFamily="34" charset="0"/>
              </a:rPr>
              <a:t>Outside function</a:t>
            </a:r>
          </a:p>
          <a:p>
            <a:pPr marL="468630" indent="-285750">
              <a:lnSpc>
                <a:spcPct val="150000"/>
              </a:lnSpc>
              <a:spcBef>
                <a:spcPts val="0"/>
              </a:spcBef>
              <a:spcAft>
                <a:spcPts val="800"/>
              </a:spcAft>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When the function greet() is called, the program's control transfers to the function definition.</a:t>
            </a:r>
          </a:p>
          <a:p>
            <a:pPr marL="182880" indent="0">
              <a:lnSpc>
                <a:spcPct val="150000"/>
              </a:lnSpc>
              <a:spcBef>
                <a:spcPts val="0"/>
              </a:spcBef>
              <a:spcAft>
                <a:spcPts val="800"/>
              </a:spcAft>
              <a:buNone/>
            </a:pPr>
            <a:br>
              <a:rPr lang="en-US" sz="2400" dirty="0"/>
            </a:br>
            <a:r>
              <a:rPr lang="en-US" sz="2400" dirty="0"/>
              <a:t> </a:t>
            </a:r>
            <a:br>
              <a:rPr lang="en-US" sz="2400" dirty="0"/>
            </a:b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8229600" cy="1143000"/>
          </a:xfrm>
        </p:spPr>
        <p:txBody>
          <a:bodyPr>
            <a:normAutofit fontScale="90000"/>
          </a:bodyPr>
          <a:lstStyle/>
          <a:p>
            <a:r>
              <a:rPr lang="en-US" sz="3600" dirty="0"/>
              <a:t>Function Arguments</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Autofit/>
          </a:bodyPr>
          <a:lstStyle/>
          <a:p>
            <a:pPr marL="468630" indent="-285750">
              <a:lnSpc>
                <a:spcPct val="150000"/>
              </a:lnSpc>
              <a:spcBef>
                <a:spcPts val="0"/>
              </a:spcBef>
              <a:spcAft>
                <a:spcPts val="800"/>
              </a:spcAft>
              <a:buFont typeface="Wingdings" panose="05000000000000000000" pitchFamily="2" charset="2"/>
              <a:buChar char="Ø"/>
            </a:pPr>
            <a:r>
              <a:rPr lang="en-US" sz="2400" dirty="0">
                <a:solidFill>
                  <a:srgbClr val="000000"/>
                </a:solidFill>
                <a:effectLst/>
                <a:highlight>
                  <a:srgbClr val="F9FAFC"/>
                </a:highlight>
                <a:latin typeface="Arial" panose="020B0604020202020204" pitchFamily="34" charset="0"/>
                <a:ea typeface="Calibri" panose="020F0502020204030204" pitchFamily="34" charset="0"/>
              </a:rPr>
              <a:t>Arguments are inputs given to the function</a:t>
            </a:r>
          </a:p>
          <a:p>
            <a:pPr marL="182880" indent="0">
              <a:lnSpc>
                <a:spcPct val="150000"/>
              </a:lnSpc>
              <a:spcBef>
                <a:spcPts val="0"/>
              </a:spcBef>
              <a:spcAft>
                <a:spcPts val="800"/>
              </a:spcAft>
              <a:buNone/>
            </a:pPr>
            <a:r>
              <a:rPr lang="en-US" sz="2400" dirty="0">
                <a:solidFill>
                  <a:srgbClr val="000000"/>
                </a:solidFill>
                <a:highlight>
                  <a:srgbClr val="F9FAFC"/>
                </a:highlight>
                <a:latin typeface="Arial" panose="020B0604020202020204" pitchFamily="34" charset="0"/>
                <a:ea typeface="Calibri" panose="020F0502020204030204" pitchFamily="34" charset="0"/>
                <a:cs typeface="+mj-cs"/>
              </a:rPr>
              <a:t>Example</a:t>
            </a:r>
          </a:p>
          <a:p>
            <a:pPr marL="182880" indent="0">
              <a:lnSpc>
                <a:spcPct val="150000"/>
              </a:lnSpc>
              <a:spcBef>
                <a:spcPts val="0"/>
              </a:spcBef>
              <a:spcAft>
                <a:spcPts val="800"/>
              </a:spcAft>
              <a:buNone/>
            </a:pPr>
            <a:r>
              <a:rPr lang="en-US" sz="2400" dirty="0">
                <a:latin typeface="Arial" panose="020B0604020202020204" pitchFamily="34" charset="0"/>
                <a:ea typeface="+mj-ea"/>
                <a:cs typeface="Arial" panose="020B0604020202020204" pitchFamily="34" charset="0"/>
              </a:rPr>
              <a:t>def greet(name):</a:t>
            </a:r>
          </a:p>
          <a:p>
            <a:pPr marL="182880" indent="0">
              <a:lnSpc>
                <a:spcPct val="150000"/>
              </a:lnSpc>
              <a:spcBef>
                <a:spcPts val="0"/>
              </a:spcBef>
              <a:spcAft>
                <a:spcPts val="800"/>
              </a:spcAft>
              <a:buNone/>
            </a:pPr>
            <a:r>
              <a:rPr lang="en-US" sz="2400" dirty="0">
                <a:latin typeface="Arial" panose="020B0604020202020204" pitchFamily="34" charset="0"/>
                <a:ea typeface="+mj-ea"/>
                <a:cs typeface="Arial" panose="020B0604020202020204" pitchFamily="34" charset="0"/>
              </a:rPr>
              <a:t>    print("Hello", name)</a:t>
            </a:r>
          </a:p>
          <a:p>
            <a:pPr marL="182880" indent="0">
              <a:lnSpc>
                <a:spcPct val="150000"/>
              </a:lnSpc>
              <a:spcBef>
                <a:spcPts val="0"/>
              </a:spcBef>
              <a:spcAft>
                <a:spcPts val="800"/>
              </a:spcAft>
              <a:buNone/>
            </a:pPr>
            <a:r>
              <a:rPr lang="en-US" sz="2400" dirty="0">
                <a:latin typeface="Arial" panose="020B0604020202020204" pitchFamily="34" charset="0"/>
                <a:ea typeface="+mj-ea"/>
                <a:cs typeface="Arial" panose="020B0604020202020204" pitchFamily="34" charset="0"/>
              </a:rPr>
              <a:t># pass argument</a:t>
            </a:r>
          </a:p>
          <a:p>
            <a:pPr marL="182880" indent="0">
              <a:lnSpc>
                <a:spcPct val="150000"/>
              </a:lnSpc>
              <a:spcBef>
                <a:spcPts val="0"/>
              </a:spcBef>
              <a:spcAft>
                <a:spcPts val="800"/>
              </a:spcAft>
              <a:buNone/>
            </a:pPr>
            <a:r>
              <a:rPr lang="en-US" sz="2400" dirty="0">
                <a:latin typeface="Arial" panose="020B0604020202020204" pitchFamily="34" charset="0"/>
                <a:ea typeface="+mj-ea"/>
                <a:cs typeface="Arial" panose="020B0604020202020204" pitchFamily="34" charset="0"/>
              </a:rPr>
              <a:t>greet("Abebe")</a:t>
            </a:r>
          </a:p>
          <a:p>
            <a:pPr marL="182880" indent="0">
              <a:lnSpc>
                <a:spcPct val="150000"/>
              </a:lnSpc>
              <a:spcBef>
                <a:spcPts val="0"/>
              </a:spcBef>
              <a:spcAft>
                <a:spcPts val="800"/>
              </a:spcAft>
              <a:buNone/>
            </a:pPr>
            <a:r>
              <a:rPr lang="en-US" sz="2400" dirty="0">
                <a:latin typeface="Arial" panose="020B0604020202020204" pitchFamily="34" charset="0"/>
                <a:ea typeface="+mj-ea"/>
                <a:cs typeface="Arial" panose="020B0604020202020204" pitchFamily="34" charset="0"/>
              </a:rPr>
              <a:t>Output</a:t>
            </a:r>
          </a:p>
          <a:p>
            <a:pPr marL="182880" indent="0">
              <a:lnSpc>
                <a:spcPct val="150000"/>
              </a:lnSpc>
              <a:spcBef>
                <a:spcPts val="0"/>
              </a:spcBef>
              <a:spcAft>
                <a:spcPts val="800"/>
              </a:spcAft>
              <a:buNone/>
            </a:pPr>
            <a:r>
              <a:rPr lang="en-US" sz="2400" dirty="0">
                <a:latin typeface="Arial" panose="020B0604020202020204" pitchFamily="34" charset="0"/>
                <a:ea typeface="+mj-ea"/>
                <a:cs typeface="Arial" panose="020B0604020202020204" pitchFamily="34" charset="0"/>
              </a:rPr>
              <a:t>Hello Abebe</a:t>
            </a:r>
          </a:p>
          <a:p>
            <a:pPr marL="182880" indent="0">
              <a:lnSpc>
                <a:spcPct val="150000"/>
              </a:lnSpc>
              <a:spcBef>
                <a:spcPts val="0"/>
              </a:spcBef>
              <a:spcAft>
                <a:spcPts val="800"/>
              </a:spcAft>
              <a:buNone/>
            </a:pPr>
            <a:endParaRPr lang="en-US" sz="3200" dirty="0">
              <a:solidFill>
                <a:schemeClr val="tx2"/>
              </a:solidFill>
              <a:latin typeface="+mj-lt"/>
              <a:ea typeface="+mj-ea"/>
              <a:cs typeface="+mj-cs"/>
            </a:endParaRPr>
          </a:p>
          <a:p>
            <a:pPr marL="182880" indent="0">
              <a:lnSpc>
                <a:spcPct val="150000"/>
              </a:lnSpc>
              <a:spcBef>
                <a:spcPts val="0"/>
              </a:spcBef>
              <a:spcAft>
                <a:spcPts val="800"/>
              </a:spcAft>
              <a:buNone/>
            </a:pPr>
            <a:br>
              <a:rPr lang="en-US" sz="2400" dirty="0"/>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287777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8229600" cy="1143000"/>
          </a:xfrm>
        </p:spPr>
        <p:txBody>
          <a:bodyPr>
            <a:noAutofit/>
          </a:bodyPr>
          <a:lstStyle/>
          <a:p>
            <a:r>
              <a:rPr lang="en-US" sz="3200" dirty="0"/>
              <a:t>Continued</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br>
            <a:endParaRPr lang="en-US" sz="2800" dirty="0"/>
          </a:p>
        </p:txBody>
      </p:sp>
      <p:sp>
        <p:nvSpPr>
          <p:cNvPr id="3" name="Content Placeholder 2"/>
          <p:cNvSpPr>
            <a:spLocks noGrp="1"/>
          </p:cNvSpPr>
          <p:nvPr>
            <p:ph idx="1"/>
          </p:nvPr>
        </p:nvSpPr>
        <p:spPr>
          <a:xfrm>
            <a:off x="457200" y="1219200"/>
            <a:ext cx="8229600" cy="5105400"/>
          </a:xfrm>
        </p:spPr>
        <p:txBody>
          <a:bodyPr>
            <a:noAutofit/>
          </a:bodyPr>
          <a:lstStyle/>
          <a:p>
            <a:pPr marL="182880" indent="0">
              <a:lnSpc>
                <a:spcPct val="150000"/>
              </a:lnSpc>
              <a:spcBef>
                <a:spcPts val="0"/>
              </a:spcBef>
              <a:spcAft>
                <a:spcPts val="800"/>
              </a:spcAft>
              <a:buNone/>
            </a:pPr>
            <a:r>
              <a:rPr lang="en-US" sz="2400" dirty="0">
                <a:effectLst/>
                <a:latin typeface="Arial" panose="020B0604020202020204" pitchFamily="34" charset="0"/>
                <a:ea typeface="Calibri" panose="020F0502020204030204" pitchFamily="34" charset="0"/>
                <a:cs typeface="Arial" panose="020B0604020202020204" pitchFamily="34" charset="0"/>
              </a:rPr>
              <a:t>Example</a:t>
            </a:r>
          </a:p>
          <a:p>
            <a:pPr marL="182880" indent="0">
              <a:lnSpc>
                <a:spcPct val="150000"/>
              </a:lnSpc>
              <a:spcBef>
                <a:spcPts val="0"/>
              </a:spcBef>
              <a:spcAft>
                <a:spcPts val="800"/>
              </a:spcAft>
              <a:buNone/>
            </a:pPr>
            <a:r>
              <a:rPr lang="en-US" sz="2400" dirty="0">
                <a:solidFill>
                  <a:srgbClr val="0033B3"/>
                </a:solidFill>
                <a:effectLst/>
                <a:latin typeface="Arial" panose="020B0604020202020204" pitchFamily="34" charset="0"/>
                <a:ea typeface="Calibri" panose="020F0502020204030204" pitchFamily="34" charset="0"/>
                <a:cs typeface="Arial" panose="020B0604020202020204" pitchFamily="34" charset="0"/>
              </a:rPr>
              <a:t>def </a:t>
            </a:r>
            <a:r>
              <a:rPr lang="en-US" sz="2400" dirty="0" err="1">
                <a:solidFill>
                  <a:srgbClr val="00627A"/>
                </a:solidFill>
                <a:effectLst/>
                <a:latin typeface="Arial" panose="020B0604020202020204" pitchFamily="34" charset="0"/>
                <a:ea typeface="Calibri" panose="020F0502020204030204" pitchFamily="34" charset="0"/>
                <a:cs typeface="Arial" panose="020B0604020202020204" pitchFamily="34" charset="0"/>
              </a:rPr>
              <a:t>add_numbers</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a:t>
            </a: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num1</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 </a:t>
            </a: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num2</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a:t>
            </a:r>
            <a:b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b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    </a:t>
            </a: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sum </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 </a:t>
            </a: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num1 </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 </a:t>
            </a: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num2</a:t>
            </a:r>
            <a:b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b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2400" dirty="0">
                <a:solidFill>
                  <a:srgbClr val="000080"/>
                </a:solidFill>
                <a:effectLst/>
                <a:latin typeface="Arial" panose="020B0604020202020204" pitchFamily="34" charset="0"/>
                <a:ea typeface="Calibri" panose="020F0502020204030204" pitchFamily="34" charset="0"/>
                <a:cs typeface="Arial" panose="020B0604020202020204" pitchFamily="34" charset="0"/>
              </a:rPr>
              <a:t>print</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a:t>
            </a:r>
            <a:r>
              <a:rPr lang="en-US" sz="2400" dirty="0">
                <a:solidFill>
                  <a:srgbClr val="067D17"/>
                </a:solidFill>
                <a:effectLst/>
                <a:latin typeface="Arial" panose="020B0604020202020204" pitchFamily="34" charset="0"/>
                <a:ea typeface="Calibri" panose="020F0502020204030204" pitchFamily="34" charset="0"/>
                <a:cs typeface="Arial" panose="020B0604020202020204" pitchFamily="34" charset="0"/>
              </a:rPr>
              <a:t>"Sum: "</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 </a:t>
            </a: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sum</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a:t>
            </a:r>
            <a:b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br>
            <a:r>
              <a:rPr lang="en-US" sz="2400" i="1" dirty="0">
                <a:solidFill>
                  <a:srgbClr val="8C8C8C"/>
                </a:solidFill>
                <a:effectLst/>
                <a:latin typeface="Arial" panose="020B0604020202020204" pitchFamily="34" charset="0"/>
                <a:ea typeface="Calibri" panose="020F0502020204030204" pitchFamily="34" charset="0"/>
                <a:cs typeface="Arial" panose="020B0604020202020204" pitchFamily="34" charset="0"/>
              </a:rPr>
              <a:t># function call with two values</a:t>
            </a:r>
            <a:br>
              <a:rPr lang="en-US" sz="2400" i="1" dirty="0">
                <a:solidFill>
                  <a:srgbClr val="8C8C8C"/>
                </a:solidFill>
                <a:effectLst/>
                <a:latin typeface="Arial" panose="020B0604020202020204" pitchFamily="34" charset="0"/>
                <a:ea typeface="Calibri" panose="020F0502020204030204" pitchFamily="34" charset="0"/>
                <a:cs typeface="Arial" panose="020B0604020202020204" pitchFamily="34" charset="0"/>
              </a:rPr>
            </a:br>
            <a:r>
              <a:rPr lang="en-US" sz="2400" dirty="0" err="1">
                <a:solidFill>
                  <a:srgbClr val="080808"/>
                </a:solidFill>
                <a:effectLst/>
                <a:latin typeface="Arial" panose="020B0604020202020204" pitchFamily="34" charset="0"/>
                <a:ea typeface="Calibri" panose="020F0502020204030204" pitchFamily="34" charset="0"/>
                <a:cs typeface="Arial" panose="020B0604020202020204" pitchFamily="34" charset="0"/>
              </a:rPr>
              <a:t>add_numbers</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a:t>
            </a:r>
            <a:r>
              <a:rPr lang="en-US" sz="2400" dirty="0">
                <a:solidFill>
                  <a:srgbClr val="1750EB"/>
                </a:solidFill>
                <a:effectLst/>
                <a:latin typeface="Arial" panose="020B0604020202020204" pitchFamily="34" charset="0"/>
                <a:ea typeface="Calibri" panose="020F0502020204030204" pitchFamily="34" charset="0"/>
                <a:cs typeface="Arial" panose="020B0604020202020204" pitchFamily="34" charset="0"/>
              </a:rPr>
              <a:t>5</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 </a:t>
            </a:r>
            <a:r>
              <a:rPr lang="en-US" sz="2400" dirty="0">
                <a:solidFill>
                  <a:srgbClr val="1750EB"/>
                </a:solidFill>
                <a:effectLst/>
                <a:latin typeface="Arial" panose="020B0604020202020204" pitchFamily="34" charset="0"/>
                <a:ea typeface="Calibri" panose="020F0502020204030204" pitchFamily="34" charset="0"/>
                <a:cs typeface="Arial" panose="020B0604020202020204" pitchFamily="34" charset="0"/>
              </a:rPr>
              <a:t>4</a:t>
            </a: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a:t>
            </a:r>
            <a:endParaRPr lang="en-US" sz="2400" dirty="0">
              <a:solidFill>
                <a:schemeClr val="tx2"/>
              </a:solidFill>
              <a:latin typeface="Arial" panose="020B0604020202020204" pitchFamily="34" charset="0"/>
              <a:ea typeface="+mj-ea"/>
              <a:cs typeface="Arial" panose="020B0604020202020204" pitchFamily="34" charset="0"/>
            </a:endParaRPr>
          </a:p>
          <a:p>
            <a:pPr marL="0" marR="0" indent="0" algn="just">
              <a:lnSpc>
                <a:spcPct val="150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Output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Sum:  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82880" indent="0">
              <a:lnSpc>
                <a:spcPct val="150000"/>
              </a:lnSpc>
              <a:spcBef>
                <a:spcPts val="0"/>
              </a:spcBef>
              <a:spcAft>
                <a:spcPts val="800"/>
              </a:spcAft>
              <a:buNone/>
            </a:pPr>
            <a:br>
              <a:rPr lang="en-US" sz="2400" dirty="0"/>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85897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8229600" cy="1143000"/>
          </a:xfrm>
        </p:spPr>
        <p:txBody>
          <a:bodyPr>
            <a:noAutofit/>
          </a:bodyPr>
          <a:lstStyle/>
          <a:p>
            <a:r>
              <a:rPr lang="en-US" sz="3200" dirty="0"/>
              <a:t>Number of arguments</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br>
            <a:endParaRPr lang="en-US" sz="2800" dirty="0"/>
          </a:p>
        </p:txBody>
      </p:sp>
      <p:sp>
        <p:nvSpPr>
          <p:cNvPr id="3" name="Content Placeholder 2"/>
          <p:cNvSpPr>
            <a:spLocks noGrp="1"/>
          </p:cNvSpPr>
          <p:nvPr>
            <p:ph idx="1"/>
          </p:nvPr>
        </p:nvSpPr>
        <p:spPr>
          <a:xfrm>
            <a:off x="457200" y="1219200"/>
            <a:ext cx="8229600" cy="5562600"/>
          </a:xfrm>
        </p:spPr>
        <p:txBody>
          <a:bodyPr>
            <a:noAutofit/>
          </a:bodyPr>
          <a:lstStyle/>
          <a:p>
            <a:pPr marL="0" marR="0" indent="0">
              <a:spcBef>
                <a:spcPts val="750"/>
              </a:spcBef>
              <a:spcAft>
                <a:spcPts val="750"/>
              </a:spcAft>
              <a:buNone/>
            </a:pPr>
            <a:r>
              <a:rPr lang="en-US" sz="2400" b="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of Arguments</a:t>
            </a:r>
            <a:endParaRPr lang="en-US" sz="2400" b="1"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0" marR="0" indent="0" algn="just">
              <a:lnSpc>
                <a:spcPct val="150000"/>
              </a:lnSpc>
              <a:spcBef>
                <a:spcPts val="0"/>
              </a:spcBef>
              <a:spcAft>
                <a:spcPts val="800"/>
              </a:spcAft>
              <a:buNone/>
            </a:pPr>
            <a:r>
              <a:rPr lang="en-US" sz="2400" kern="100" dirty="0">
                <a:effectLst/>
                <a:latin typeface="Arial" panose="020B0604020202020204" pitchFamily="34" charset="0"/>
                <a:ea typeface="Calibri" panose="020F0502020204030204" pitchFamily="34" charset="0"/>
                <a:cs typeface="Arial" panose="020B0604020202020204" pitchFamily="34" charset="0"/>
              </a:rPr>
              <a:t>By default, a function must be called with the correct number of arguments. Meaning that if your function expects 2 arguments, you have to call the function with 2 arguments, not more, and not less.</a:t>
            </a:r>
          </a:p>
          <a:p>
            <a:pPr marL="182880" indent="0">
              <a:lnSpc>
                <a:spcPct val="150000"/>
              </a:lnSpc>
              <a:spcBef>
                <a:spcPts val="0"/>
              </a:spcBef>
              <a:spcAft>
                <a:spcPts val="800"/>
              </a:spcAft>
              <a:buNone/>
            </a:pPr>
            <a:br>
              <a:rPr lang="en-US" sz="2400" dirty="0"/>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3192022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8229600" cy="1143000"/>
          </a:xfrm>
        </p:spPr>
        <p:txBody>
          <a:bodyPr>
            <a:noAutofit/>
          </a:bodyPr>
          <a:lstStyle/>
          <a:p>
            <a:r>
              <a:rPr lang="en-US" sz="3200" dirty="0"/>
              <a:t>Positional or Required Arguments</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br>
            <a:endParaRPr lang="en-US" sz="2800" dirty="0"/>
          </a:p>
        </p:txBody>
      </p:sp>
      <p:sp>
        <p:nvSpPr>
          <p:cNvPr id="3" name="Content Placeholder 2"/>
          <p:cNvSpPr>
            <a:spLocks noGrp="1"/>
          </p:cNvSpPr>
          <p:nvPr>
            <p:ph idx="1"/>
          </p:nvPr>
        </p:nvSpPr>
        <p:spPr>
          <a:xfrm>
            <a:off x="457200" y="1219200"/>
            <a:ext cx="8229600" cy="5562600"/>
          </a:xfrm>
        </p:spPr>
        <p:txBody>
          <a:bodyPr>
            <a:noAutofit/>
          </a:bodyPr>
          <a:lstStyle/>
          <a:p>
            <a:pPr marR="0" algn="just">
              <a:lnSpc>
                <a:spcPct val="150000"/>
              </a:lnSpc>
              <a:spcBef>
                <a:spcPts val="750"/>
              </a:spcBef>
              <a:spcAft>
                <a:spcPts val="750"/>
              </a:spcAft>
              <a:buFont typeface="Wingdings" panose="05000000000000000000" pitchFamily="2" charset="2"/>
              <a:buChar char="Ø"/>
            </a:pPr>
            <a:r>
              <a:rPr lang="en-US" sz="2400" b="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Required arguments are those supplied to a function during its call in a predetermined positional sequence. The number of arguments required in the method call must be the same as those provided in the function's definition.</a:t>
            </a:r>
            <a:endParaRPr lang="en-US" sz="2400" b="1"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182880" indent="0">
              <a:lnSpc>
                <a:spcPct val="150000"/>
              </a:lnSpc>
              <a:spcBef>
                <a:spcPts val="0"/>
              </a:spcBef>
              <a:spcAft>
                <a:spcPts val="800"/>
              </a:spcAft>
              <a:buNone/>
            </a:pP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481480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8229600" cy="1143000"/>
          </a:xfrm>
        </p:spPr>
        <p:txBody>
          <a:bodyPr>
            <a:noAutofit/>
          </a:bodyPr>
          <a:lstStyle/>
          <a:p>
            <a:r>
              <a:rPr lang="en-US" sz="3200" dirty="0"/>
              <a:t>Positional or Required Arguments</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br>
            <a:endParaRPr lang="en-US" sz="2800" dirty="0"/>
          </a:p>
        </p:txBody>
      </p:sp>
      <p:sp>
        <p:nvSpPr>
          <p:cNvPr id="3" name="Content Placeholder 2"/>
          <p:cNvSpPr>
            <a:spLocks noGrp="1"/>
          </p:cNvSpPr>
          <p:nvPr>
            <p:ph idx="1"/>
          </p:nvPr>
        </p:nvSpPr>
        <p:spPr>
          <a:xfrm>
            <a:off x="457200" y="1219200"/>
            <a:ext cx="8229600" cy="5562600"/>
          </a:xfrm>
        </p:spPr>
        <p:txBody>
          <a:bodyPr>
            <a:noAutofit/>
          </a:bodyPr>
          <a:lstStyle/>
          <a:p>
            <a:pPr marL="182880" indent="0">
              <a:lnSpc>
                <a:spcPct val="150000"/>
              </a:lnSpc>
              <a:spcBef>
                <a:spcPts val="0"/>
              </a:spcBef>
              <a:spcAft>
                <a:spcPts val="800"/>
              </a:spcAft>
              <a:buNone/>
            </a:pPr>
            <a:r>
              <a:rPr lang="en-US" sz="2400" dirty="0">
                <a:solidFill>
                  <a:srgbClr val="0033B3"/>
                </a:solidFill>
                <a:effectLst/>
                <a:latin typeface="JetBrains Mono" panose="02000009000000000000" pitchFamily="49" charset="0"/>
                <a:ea typeface="Calibri" panose="020F0502020204030204" pitchFamily="34" charset="0"/>
              </a:rPr>
              <a:t>def </a:t>
            </a:r>
            <a:r>
              <a:rPr lang="en-US" sz="2400" dirty="0">
                <a:solidFill>
                  <a:srgbClr val="00627A"/>
                </a:solidFill>
                <a:effectLst/>
                <a:latin typeface="JetBrains Mono" panose="02000009000000000000" pitchFamily="49" charset="0"/>
                <a:ea typeface="Calibri" panose="020F0502020204030204" pitchFamily="34" charset="0"/>
              </a:rPr>
              <a:t>function</a:t>
            </a:r>
            <a:r>
              <a:rPr lang="en-US" sz="2400" dirty="0">
                <a:solidFill>
                  <a:srgbClr val="080808"/>
                </a:solidFill>
                <a:effectLst/>
                <a:latin typeface="JetBrains Mono" panose="02000009000000000000" pitchFamily="49" charset="0"/>
                <a:ea typeface="Calibri" panose="020F0502020204030204" pitchFamily="34" charset="0"/>
              </a:rPr>
              <a:t>( </a:t>
            </a:r>
            <a:r>
              <a:rPr lang="en-US" sz="2400" dirty="0">
                <a:solidFill>
                  <a:srgbClr val="000000"/>
                </a:solidFill>
                <a:effectLst/>
                <a:latin typeface="JetBrains Mono" panose="02000009000000000000" pitchFamily="49" charset="0"/>
                <a:ea typeface="Calibri" panose="020F0502020204030204" pitchFamily="34" charset="0"/>
              </a:rPr>
              <a:t>n1</a:t>
            </a:r>
            <a:r>
              <a:rPr lang="en-US" sz="2400" dirty="0">
                <a:solidFill>
                  <a:srgbClr val="080808"/>
                </a:solidFill>
                <a:effectLst/>
                <a:latin typeface="JetBrains Mono" panose="02000009000000000000" pitchFamily="49" charset="0"/>
                <a:ea typeface="Calibri" panose="020F0502020204030204" pitchFamily="34" charset="0"/>
              </a:rPr>
              <a:t>, </a:t>
            </a:r>
            <a:r>
              <a:rPr lang="en-US" sz="2400" dirty="0">
                <a:solidFill>
                  <a:srgbClr val="000000"/>
                </a:solidFill>
                <a:effectLst/>
                <a:latin typeface="JetBrains Mono" panose="02000009000000000000" pitchFamily="49" charset="0"/>
                <a:ea typeface="Calibri" panose="020F0502020204030204" pitchFamily="34" charset="0"/>
              </a:rPr>
              <a:t>n2 </a:t>
            </a:r>
            <a:r>
              <a:rPr lang="en-US" sz="2400" dirty="0">
                <a:solidFill>
                  <a:srgbClr val="080808"/>
                </a:solidFill>
                <a:effectLst/>
                <a:latin typeface="JetBrains Mono" panose="02000009000000000000" pitchFamily="49" charset="0"/>
                <a:ea typeface="Calibri" panose="020F0502020204030204" pitchFamily="34" charset="0"/>
              </a:rPr>
              <a:t>):</a:t>
            </a:r>
            <a:br>
              <a:rPr lang="en-US" sz="2400" dirty="0">
                <a:solidFill>
                  <a:srgbClr val="080808"/>
                </a:solidFill>
                <a:effectLst/>
                <a:latin typeface="JetBrains Mono" panose="02000009000000000000" pitchFamily="49" charset="0"/>
                <a:ea typeface="Calibri" panose="020F0502020204030204" pitchFamily="34" charset="0"/>
              </a:rPr>
            </a:br>
            <a:r>
              <a:rPr lang="en-US" sz="2400" dirty="0">
                <a:solidFill>
                  <a:srgbClr val="080808"/>
                </a:solidFill>
                <a:effectLst/>
                <a:latin typeface="JetBrains Mono" panose="02000009000000000000" pitchFamily="49" charset="0"/>
                <a:ea typeface="Calibri" panose="020F0502020204030204" pitchFamily="34" charset="0"/>
              </a:rPr>
              <a:t>    </a:t>
            </a:r>
            <a:r>
              <a:rPr lang="en-US" sz="2400" dirty="0">
                <a:solidFill>
                  <a:srgbClr val="000080"/>
                </a:solidFill>
                <a:effectLst/>
                <a:latin typeface="JetBrains Mono" panose="02000009000000000000" pitchFamily="49" charset="0"/>
                <a:ea typeface="Calibri" panose="020F0502020204030204" pitchFamily="34" charset="0"/>
              </a:rPr>
              <a:t>print</a:t>
            </a:r>
            <a:r>
              <a:rPr lang="en-US" sz="2400" dirty="0">
                <a:solidFill>
                  <a:srgbClr val="080808"/>
                </a:solidFill>
                <a:effectLst/>
                <a:latin typeface="JetBrains Mono" panose="02000009000000000000" pitchFamily="49" charset="0"/>
                <a:ea typeface="Calibri" panose="020F0502020204030204" pitchFamily="34" charset="0"/>
              </a:rPr>
              <a:t>(</a:t>
            </a:r>
            <a:r>
              <a:rPr lang="en-US" sz="2400" dirty="0">
                <a:solidFill>
                  <a:srgbClr val="067D17"/>
                </a:solidFill>
                <a:effectLst/>
                <a:latin typeface="JetBrains Mono" panose="02000009000000000000" pitchFamily="49" charset="0"/>
                <a:ea typeface="Calibri" panose="020F0502020204030204" pitchFamily="34" charset="0"/>
              </a:rPr>
              <a:t>"number 1 is: "</a:t>
            </a:r>
            <a:r>
              <a:rPr lang="en-US" sz="2400" dirty="0">
                <a:solidFill>
                  <a:srgbClr val="080808"/>
                </a:solidFill>
                <a:effectLst/>
                <a:latin typeface="JetBrains Mono" panose="02000009000000000000" pitchFamily="49" charset="0"/>
                <a:ea typeface="Calibri" panose="020F0502020204030204" pitchFamily="34" charset="0"/>
              </a:rPr>
              <a:t>, </a:t>
            </a:r>
            <a:r>
              <a:rPr lang="en-US" sz="2400" dirty="0">
                <a:solidFill>
                  <a:srgbClr val="000000"/>
                </a:solidFill>
                <a:effectLst/>
                <a:latin typeface="JetBrains Mono" panose="02000009000000000000" pitchFamily="49" charset="0"/>
                <a:ea typeface="Calibri" panose="020F0502020204030204" pitchFamily="34" charset="0"/>
              </a:rPr>
              <a:t>n1</a:t>
            </a:r>
            <a:r>
              <a:rPr lang="en-US" sz="2400" dirty="0">
                <a:solidFill>
                  <a:srgbClr val="080808"/>
                </a:solidFill>
                <a:effectLst/>
                <a:latin typeface="JetBrains Mono" panose="02000009000000000000" pitchFamily="49" charset="0"/>
                <a:ea typeface="Calibri" panose="020F0502020204030204" pitchFamily="34" charset="0"/>
              </a:rPr>
              <a:t>)</a:t>
            </a:r>
            <a:br>
              <a:rPr lang="en-US" sz="2400" dirty="0">
                <a:solidFill>
                  <a:srgbClr val="080808"/>
                </a:solidFill>
                <a:effectLst/>
                <a:latin typeface="JetBrains Mono" panose="02000009000000000000" pitchFamily="49" charset="0"/>
                <a:ea typeface="Calibri" panose="020F0502020204030204" pitchFamily="34" charset="0"/>
              </a:rPr>
            </a:br>
            <a:r>
              <a:rPr lang="en-US" sz="2400" dirty="0">
                <a:solidFill>
                  <a:srgbClr val="080808"/>
                </a:solidFill>
                <a:effectLst/>
                <a:latin typeface="JetBrains Mono" panose="02000009000000000000" pitchFamily="49" charset="0"/>
                <a:ea typeface="Calibri" panose="020F0502020204030204" pitchFamily="34" charset="0"/>
              </a:rPr>
              <a:t>    </a:t>
            </a:r>
            <a:r>
              <a:rPr lang="en-US" sz="2400" dirty="0">
                <a:solidFill>
                  <a:srgbClr val="000080"/>
                </a:solidFill>
                <a:effectLst/>
                <a:latin typeface="JetBrains Mono" panose="02000009000000000000" pitchFamily="49" charset="0"/>
                <a:ea typeface="Calibri" panose="020F0502020204030204" pitchFamily="34" charset="0"/>
              </a:rPr>
              <a:t>print</a:t>
            </a:r>
            <a:r>
              <a:rPr lang="en-US" sz="2400" dirty="0">
                <a:solidFill>
                  <a:srgbClr val="080808"/>
                </a:solidFill>
                <a:effectLst/>
                <a:latin typeface="JetBrains Mono" panose="02000009000000000000" pitchFamily="49" charset="0"/>
                <a:ea typeface="Calibri" panose="020F0502020204030204" pitchFamily="34" charset="0"/>
              </a:rPr>
              <a:t>(</a:t>
            </a:r>
            <a:r>
              <a:rPr lang="en-US" sz="2400" dirty="0">
                <a:solidFill>
                  <a:srgbClr val="067D17"/>
                </a:solidFill>
                <a:effectLst/>
                <a:latin typeface="JetBrains Mono" panose="02000009000000000000" pitchFamily="49" charset="0"/>
                <a:ea typeface="Calibri" panose="020F0502020204030204" pitchFamily="34" charset="0"/>
              </a:rPr>
              <a:t>"number 2 is: "</a:t>
            </a:r>
            <a:r>
              <a:rPr lang="en-US" sz="2400" dirty="0">
                <a:solidFill>
                  <a:srgbClr val="080808"/>
                </a:solidFill>
                <a:effectLst/>
                <a:latin typeface="JetBrains Mono" panose="02000009000000000000" pitchFamily="49" charset="0"/>
                <a:ea typeface="Calibri" panose="020F0502020204030204" pitchFamily="34" charset="0"/>
              </a:rPr>
              <a:t>, </a:t>
            </a:r>
            <a:r>
              <a:rPr lang="en-US" sz="2400" dirty="0">
                <a:solidFill>
                  <a:srgbClr val="000000"/>
                </a:solidFill>
                <a:effectLst/>
                <a:latin typeface="JetBrains Mono" panose="02000009000000000000" pitchFamily="49" charset="0"/>
                <a:ea typeface="Calibri" panose="020F0502020204030204" pitchFamily="34" charset="0"/>
              </a:rPr>
              <a:t>n2</a:t>
            </a:r>
            <a:r>
              <a:rPr lang="en-US" sz="2400" dirty="0">
                <a:solidFill>
                  <a:srgbClr val="080808"/>
                </a:solidFill>
                <a:effectLst/>
                <a:latin typeface="JetBrains Mono" panose="02000009000000000000" pitchFamily="49" charset="0"/>
                <a:ea typeface="Calibri" panose="020F0502020204030204" pitchFamily="34" charset="0"/>
              </a:rPr>
              <a:t>)</a:t>
            </a:r>
            <a:br>
              <a:rPr lang="en-US" sz="2400" dirty="0">
                <a:solidFill>
                  <a:srgbClr val="080808"/>
                </a:solidFill>
                <a:effectLst/>
                <a:latin typeface="JetBrains Mono" panose="02000009000000000000" pitchFamily="49" charset="0"/>
                <a:ea typeface="Calibri" panose="020F0502020204030204" pitchFamily="34" charset="0"/>
              </a:rPr>
            </a:br>
            <a:br>
              <a:rPr lang="en-US" sz="2400" dirty="0">
                <a:solidFill>
                  <a:srgbClr val="080808"/>
                </a:solidFill>
                <a:effectLst/>
                <a:latin typeface="JetBrains Mono" panose="02000009000000000000" pitchFamily="49" charset="0"/>
                <a:ea typeface="Calibri" panose="020F0502020204030204" pitchFamily="34" charset="0"/>
              </a:rPr>
            </a:br>
            <a:r>
              <a:rPr lang="en-US" sz="2400" i="1" dirty="0">
                <a:solidFill>
                  <a:srgbClr val="8C8C8C"/>
                </a:solidFill>
                <a:effectLst/>
                <a:latin typeface="JetBrains Mono" panose="02000009000000000000" pitchFamily="49" charset="0"/>
                <a:ea typeface="Calibri" panose="020F0502020204030204" pitchFamily="34" charset="0"/>
              </a:rPr>
              <a:t># Calling function and passing two arguments out of order, we need num1 to be 20 and num2 to be 30</a:t>
            </a:r>
            <a:br>
              <a:rPr lang="en-US" sz="2400" i="1" dirty="0">
                <a:solidFill>
                  <a:srgbClr val="8C8C8C"/>
                </a:solidFill>
                <a:effectLst/>
                <a:latin typeface="JetBrains Mono" panose="02000009000000000000" pitchFamily="49" charset="0"/>
                <a:ea typeface="Calibri" panose="020F0502020204030204" pitchFamily="34" charset="0"/>
              </a:rPr>
            </a:br>
            <a:r>
              <a:rPr lang="en-US" sz="2400" dirty="0">
                <a:solidFill>
                  <a:srgbClr val="000080"/>
                </a:solidFill>
                <a:effectLst/>
                <a:latin typeface="JetBrains Mono" panose="02000009000000000000" pitchFamily="49" charset="0"/>
                <a:ea typeface="Calibri" panose="020F0502020204030204" pitchFamily="34" charset="0"/>
              </a:rPr>
              <a:t>print</a:t>
            </a:r>
            <a:r>
              <a:rPr lang="en-US" sz="2400" dirty="0">
                <a:solidFill>
                  <a:srgbClr val="080808"/>
                </a:solidFill>
                <a:effectLst/>
                <a:latin typeface="JetBrains Mono" panose="02000009000000000000" pitchFamily="49" charset="0"/>
                <a:ea typeface="Calibri" panose="020F0502020204030204" pitchFamily="34" charset="0"/>
              </a:rPr>
              <a:t>( </a:t>
            </a:r>
            <a:r>
              <a:rPr lang="en-US" sz="2400" dirty="0">
                <a:solidFill>
                  <a:srgbClr val="067D17"/>
                </a:solidFill>
                <a:effectLst/>
                <a:latin typeface="JetBrains Mono" panose="02000009000000000000" pitchFamily="49" charset="0"/>
                <a:ea typeface="Calibri" panose="020F0502020204030204" pitchFamily="34" charset="0"/>
              </a:rPr>
              <a:t>"Passing out of order arguments" </a:t>
            </a:r>
            <a:r>
              <a:rPr lang="en-US" sz="2400" dirty="0">
                <a:solidFill>
                  <a:srgbClr val="080808"/>
                </a:solidFill>
                <a:effectLst/>
                <a:latin typeface="JetBrains Mono" panose="02000009000000000000" pitchFamily="49" charset="0"/>
                <a:ea typeface="Calibri" panose="020F0502020204030204" pitchFamily="34" charset="0"/>
              </a:rPr>
              <a:t>)</a:t>
            </a:r>
            <a:br>
              <a:rPr lang="en-US" sz="2400" dirty="0">
                <a:solidFill>
                  <a:srgbClr val="080808"/>
                </a:solidFill>
                <a:effectLst/>
                <a:latin typeface="JetBrains Mono" panose="02000009000000000000" pitchFamily="49" charset="0"/>
                <a:ea typeface="Calibri" panose="020F0502020204030204" pitchFamily="34" charset="0"/>
              </a:rPr>
            </a:br>
            <a:r>
              <a:rPr lang="en-US" sz="2400" dirty="0">
                <a:solidFill>
                  <a:srgbClr val="080808"/>
                </a:solidFill>
                <a:effectLst/>
                <a:latin typeface="JetBrains Mono" panose="02000009000000000000" pitchFamily="49" charset="0"/>
                <a:ea typeface="Calibri" panose="020F0502020204030204" pitchFamily="34" charset="0"/>
              </a:rPr>
              <a:t>function( </a:t>
            </a:r>
            <a:r>
              <a:rPr lang="en-US" sz="2400" dirty="0">
                <a:solidFill>
                  <a:srgbClr val="1750EB"/>
                </a:solidFill>
                <a:effectLst/>
                <a:latin typeface="JetBrains Mono" panose="02000009000000000000" pitchFamily="49" charset="0"/>
                <a:ea typeface="Calibri" panose="020F0502020204030204" pitchFamily="34" charset="0"/>
              </a:rPr>
              <a:t>30</a:t>
            </a:r>
            <a:r>
              <a:rPr lang="en-US" sz="2400" dirty="0">
                <a:solidFill>
                  <a:srgbClr val="080808"/>
                </a:solidFill>
                <a:effectLst/>
                <a:latin typeface="JetBrains Mono" panose="02000009000000000000" pitchFamily="49" charset="0"/>
                <a:ea typeface="Calibri" panose="020F0502020204030204" pitchFamily="34" charset="0"/>
              </a:rPr>
              <a:t>, </a:t>
            </a:r>
            <a:r>
              <a:rPr lang="en-US" sz="2400" dirty="0">
                <a:solidFill>
                  <a:srgbClr val="1750EB"/>
                </a:solidFill>
                <a:effectLst/>
                <a:latin typeface="JetBrains Mono" panose="02000009000000000000" pitchFamily="49" charset="0"/>
                <a:ea typeface="Calibri" panose="020F0502020204030204" pitchFamily="34" charset="0"/>
              </a:rPr>
              <a:t>20 </a:t>
            </a:r>
            <a:r>
              <a:rPr lang="en-US" sz="2400" dirty="0">
                <a:solidFill>
                  <a:srgbClr val="080808"/>
                </a:solidFill>
                <a:effectLst/>
                <a:latin typeface="JetBrains Mono" panose="02000009000000000000" pitchFamily="49" charset="0"/>
                <a:ea typeface="Calibri" panose="020F0502020204030204" pitchFamily="34" charset="0"/>
              </a:rPr>
              <a:t>)</a:t>
            </a: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162157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8229600" cy="1143000"/>
          </a:xfrm>
        </p:spPr>
        <p:txBody>
          <a:bodyPr>
            <a:noAutofit/>
          </a:bodyPr>
          <a:lstStyle/>
          <a:p>
            <a:r>
              <a:rPr lang="en-US" sz="3200" dirty="0"/>
              <a:t>Continued</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br>
            <a:endParaRPr lang="en-US" sz="2800" dirty="0"/>
          </a:p>
        </p:txBody>
      </p:sp>
      <p:sp>
        <p:nvSpPr>
          <p:cNvPr id="3" name="Content Placeholder 2"/>
          <p:cNvSpPr>
            <a:spLocks noGrp="1"/>
          </p:cNvSpPr>
          <p:nvPr>
            <p:ph idx="1"/>
          </p:nvPr>
        </p:nvSpPr>
        <p:spPr>
          <a:xfrm>
            <a:off x="457200" y="1219200"/>
            <a:ext cx="8229600" cy="5562600"/>
          </a:xfrm>
        </p:spPr>
        <p:txBody>
          <a:bodyPr>
            <a:noAutofit/>
          </a:bodyPr>
          <a:lstStyle/>
          <a:p>
            <a:pPr marL="182880" indent="0">
              <a:lnSpc>
                <a:spcPct val="150000"/>
              </a:lnSpc>
              <a:spcBef>
                <a:spcPts val="0"/>
              </a:spcBef>
              <a:spcAft>
                <a:spcPts val="800"/>
              </a:spcAft>
              <a:buNone/>
            </a:pPr>
            <a:r>
              <a:rPr lang="en-US" sz="1600" dirty="0">
                <a:solidFill>
                  <a:srgbClr val="080808"/>
                </a:solidFill>
                <a:effectLst/>
                <a:latin typeface="JetBrains Mono" panose="02000009000000000000" pitchFamily="49" charset="0"/>
                <a:ea typeface="Calibri" panose="020F0502020204030204" pitchFamily="34" charset="0"/>
              </a:rPr>
              <a:t># Calling function and passing only one argument</a:t>
            </a:r>
          </a:p>
          <a:p>
            <a:pPr marL="182880" indent="0">
              <a:lnSpc>
                <a:spcPct val="150000"/>
              </a:lnSpc>
              <a:spcBef>
                <a:spcPts val="0"/>
              </a:spcBef>
              <a:spcAft>
                <a:spcPts val="800"/>
              </a:spcAft>
              <a:buNone/>
            </a:pPr>
            <a:r>
              <a:rPr lang="en-US" sz="1600" dirty="0">
                <a:solidFill>
                  <a:srgbClr val="080808"/>
                </a:solidFill>
                <a:effectLst/>
                <a:latin typeface="JetBrains Mono" panose="02000009000000000000" pitchFamily="49" charset="0"/>
                <a:ea typeface="Calibri" panose="020F0502020204030204" pitchFamily="34" charset="0"/>
              </a:rPr>
              <a:t>print( "Passing only one argument" )</a:t>
            </a:r>
          </a:p>
          <a:p>
            <a:pPr marL="182880" indent="0">
              <a:lnSpc>
                <a:spcPct val="150000"/>
              </a:lnSpc>
              <a:spcBef>
                <a:spcPts val="0"/>
              </a:spcBef>
              <a:spcAft>
                <a:spcPts val="800"/>
              </a:spcAft>
              <a:buNone/>
            </a:pPr>
            <a:r>
              <a:rPr lang="en-US" sz="1600" dirty="0">
                <a:solidFill>
                  <a:srgbClr val="080808"/>
                </a:solidFill>
                <a:effectLst/>
                <a:latin typeface="JetBrains Mono" panose="02000009000000000000" pitchFamily="49" charset="0"/>
                <a:ea typeface="Calibri" panose="020F0502020204030204" pitchFamily="34" charset="0"/>
              </a:rPr>
              <a:t>try:</a:t>
            </a:r>
          </a:p>
          <a:p>
            <a:pPr marL="182880" indent="0">
              <a:lnSpc>
                <a:spcPct val="150000"/>
              </a:lnSpc>
              <a:spcBef>
                <a:spcPts val="0"/>
              </a:spcBef>
              <a:spcAft>
                <a:spcPts val="800"/>
              </a:spcAft>
              <a:buNone/>
            </a:pPr>
            <a:r>
              <a:rPr lang="en-US" sz="1600" dirty="0">
                <a:solidFill>
                  <a:srgbClr val="080808"/>
                </a:solidFill>
                <a:effectLst/>
                <a:latin typeface="JetBrains Mono" panose="02000009000000000000" pitchFamily="49" charset="0"/>
                <a:ea typeface="Calibri" panose="020F0502020204030204" pitchFamily="34" charset="0"/>
              </a:rPr>
              <a:t>    function( 30 )</a:t>
            </a:r>
          </a:p>
          <a:p>
            <a:pPr marL="182880" indent="0">
              <a:lnSpc>
                <a:spcPct val="150000"/>
              </a:lnSpc>
              <a:spcBef>
                <a:spcPts val="0"/>
              </a:spcBef>
              <a:spcAft>
                <a:spcPts val="800"/>
              </a:spcAft>
              <a:buNone/>
            </a:pPr>
            <a:r>
              <a:rPr lang="en-US" sz="1600" dirty="0">
                <a:solidFill>
                  <a:srgbClr val="080808"/>
                </a:solidFill>
                <a:effectLst/>
                <a:latin typeface="JetBrains Mono" panose="02000009000000000000" pitchFamily="49" charset="0"/>
                <a:ea typeface="Calibri" panose="020F0502020204030204" pitchFamily="34" charset="0"/>
              </a:rPr>
              <a:t>except:</a:t>
            </a:r>
          </a:p>
          <a:p>
            <a:pPr marL="182880" indent="0">
              <a:lnSpc>
                <a:spcPct val="150000"/>
              </a:lnSpc>
              <a:spcBef>
                <a:spcPts val="0"/>
              </a:spcBef>
              <a:spcAft>
                <a:spcPts val="800"/>
              </a:spcAft>
              <a:buNone/>
            </a:pPr>
            <a:r>
              <a:rPr lang="en-US" sz="1600" dirty="0">
                <a:solidFill>
                  <a:srgbClr val="080808"/>
                </a:solidFill>
                <a:effectLst/>
                <a:latin typeface="JetBrains Mono" panose="02000009000000000000" pitchFamily="49" charset="0"/>
                <a:ea typeface="Calibri" panose="020F0502020204030204" pitchFamily="34" charset="0"/>
              </a:rPr>
              <a:t>    print( "Function needs two positional arguments" )  </a:t>
            </a:r>
          </a:p>
          <a:p>
            <a:pPr marL="182880" indent="0">
              <a:lnSpc>
                <a:spcPct val="150000"/>
              </a:lnSpc>
              <a:spcBef>
                <a:spcPts val="0"/>
              </a:spcBef>
              <a:spcAft>
                <a:spcPts val="800"/>
              </a:spcAft>
              <a:buNone/>
            </a:pPr>
            <a:r>
              <a:rPr lang="en-US" sz="1600" dirty="0">
                <a:solidFill>
                  <a:srgbClr val="080808"/>
                </a:solidFill>
                <a:effectLst/>
                <a:latin typeface="JetBrains Mono" panose="02000009000000000000" pitchFamily="49" charset="0"/>
                <a:ea typeface="Calibri" panose="020F0502020204030204" pitchFamily="34" charset="0"/>
              </a:rPr>
              <a:t>Output</a:t>
            </a:r>
          </a:p>
          <a:p>
            <a:pPr marL="182880" indent="0">
              <a:lnSpc>
                <a:spcPct val="150000"/>
              </a:lnSpc>
              <a:spcBef>
                <a:spcPts val="0"/>
              </a:spcBef>
              <a:spcAft>
                <a:spcPts val="800"/>
              </a:spcAft>
              <a:buNone/>
            </a:pPr>
            <a:r>
              <a:rPr lang="en-US" sz="1600" dirty="0">
                <a:solidFill>
                  <a:srgbClr val="080808"/>
                </a:solidFill>
                <a:effectLst/>
                <a:latin typeface="JetBrains Mono" panose="02000009000000000000" pitchFamily="49" charset="0"/>
                <a:ea typeface="Calibri" panose="020F0502020204030204" pitchFamily="34" charset="0"/>
              </a:rPr>
              <a:t>Passing out of order arguments</a:t>
            </a:r>
          </a:p>
          <a:p>
            <a:pPr marL="182880" indent="0">
              <a:lnSpc>
                <a:spcPct val="150000"/>
              </a:lnSpc>
              <a:spcBef>
                <a:spcPts val="0"/>
              </a:spcBef>
              <a:spcAft>
                <a:spcPts val="800"/>
              </a:spcAft>
              <a:buNone/>
            </a:pPr>
            <a:r>
              <a:rPr lang="en-US" sz="1600" dirty="0">
                <a:solidFill>
                  <a:srgbClr val="080808"/>
                </a:solidFill>
                <a:effectLst/>
                <a:latin typeface="JetBrains Mono" panose="02000009000000000000" pitchFamily="49" charset="0"/>
                <a:ea typeface="Calibri" panose="020F0502020204030204" pitchFamily="34" charset="0"/>
              </a:rPr>
              <a:t>number 1 is:  30</a:t>
            </a:r>
          </a:p>
          <a:p>
            <a:pPr marL="182880" indent="0">
              <a:lnSpc>
                <a:spcPct val="150000"/>
              </a:lnSpc>
              <a:spcBef>
                <a:spcPts val="0"/>
              </a:spcBef>
              <a:spcAft>
                <a:spcPts val="800"/>
              </a:spcAft>
              <a:buNone/>
            </a:pPr>
            <a:r>
              <a:rPr lang="en-US" sz="1600" dirty="0">
                <a:solidFill>
                  <a:srgbClr val="080808"/>
                </a:solidFill>
                <a:effectLst/>
                <a:latin typeface="JetBrains Mono" panose="02000009000000000000" pitchFamily="49" charset="0"/>
                <a:ea typeface="Calibri" panose="020F0502020204030204" pitchFamily="34" charset="0"/>
              </a:rPr>
              <a:t>number 2 is:  20</a:t>
            </a:r>
          </a:p>
          <a:p>
            <a:pPr marL="0" marR="0" indent="0">
              <a:lnSpc>
                <a:spcPct val="150000"/>
              </a:lnSpc>
              <a:buNone/>
            </a:pPr>
            <a:r>
              <a:rPr lang="en-US" sz="1600" b="0" dirty="0">
                <a:solidFill>
                  <a:srgbClr val="000000"/>
                </a:solidFill>
                <a:effectLst/>
                <a:highlight>
                  <a:srgbClr val="FFFFFF"/>
                </a:highlight>
                <a:latin typeface="Arial" panose="020B0604020202020204" pitchFamily="34" charset="0"/>
                <a:ea typeface="Times New Roman" panose="02020603050405020304" pitchFamily="18" charset="0"/>
              </a:rPr>
              <a:t>Passing only one argument</a:t>
            </a:r>
            <a:endParaRPr lang="en-US" sz="1600" b="1" dirty="0">
              <a:effectLst/>
              <a:highlight>
                <a:srgbClr val="FFFFFF"/>
              </a:highlight>
              <a:latin typeface="Times New Roman" panose="02020603050405020304" pitchFamily="18" charset="0"/>
              <a:ea typeface="Times New Roman" panose="02020603050405020304" pitchFamily="18" charset="0"/>
            </a:endParaRPr>
          </a:p>
          <a:p>
            <a:pPr marL="0" marR="0" indent="0">
              <a:lnSpc>
                <a:spcPct val="150000"/>
              </a:lnSpc>
              <a:spcBef>
                <a:spcPts val="750"/>
              </a:spcBef>
              <a:spcAft>
                <a:spcPts val="750"/>
              </a:spcAft>
              <a:buNone/>
            </a:pPr>
            <a:r>
              <a:rPr lang="en-US" sz="1600" b="0" dirty="0">
                <a:solidFill>
                  <a:srgbClr val="000000"/>
                </a:solidFill>
                <a:effectLst/>
                <a:highlight>
                  <a:srgbClr val="FFFFFF"/>
                </a:highlight>
                <a:latin typeface="Arial" panose="020B0604020202020204" pitchFamily="34" charset="0"/>
                <a:ea typeface="Times New Roman" panose="02020603050405020304" pitchFamily="18" charset="0"/>
              </a:rPr>
              <a:t>Function needs two positional arguments</a:t>
            </a:r>
            <a:endParaRPr lang="en-US" sz="1600" b="1" dirty="0">
              <a:effectLst/>
              <a:highlight>
                <a:srgbClr val="FFFFFF"/>
              </a:highlight>
              <a:latin typeface="Times New Roman" panose="02020603050405020304" pitchFamily="18" charset="0"/>
              <a:ea typeface="Times New Roman" panose="02020603050405020304" pitchFamily="18" charset="0"/>
            </a:endParaRPr>
          </a:p>
          <a:p>
            <a:pPr marL="182880" indent="0">
              <a:lnSpc>
                <a:spcPct val="150000"/>
              </a:lnSpc>
              <a:spcBef>
                <a:spcPts val="0"/>
              </a:spcBef>
              <a:spcAft>
                <a:spcPts val="800"/>
              </a:spcAft>
              <a:buNone/>
            </a:pPr>
            <a:endParaRPr lang="en-US" sz="1800" dirty="0">
              <a:solidFill>
                <a:srgbClr val="080808"/>
              </a:solidFill>
              <a:effectLst/>
              <a:latin typeface="JetBrains Mono" panose="02000009000000000000" pitchFamily="49" charset="0"/>
              <a:ea typeface="Calibri" panose="020F0502020204030204" pitchFamily="34" charset="0"/>
            </a:endParaRPr>
          </a:p>
          <a:p>
            <a:pPr marL="182880" indent="0">
              <a:lnSpc>
                <a:spcPct val="150000"/>
              </a:lnSpc>
              <a:spcBef>
                <a:spcPts val="0"/>
              </a:spcBef>
              <a:spcAft>
                <a:spcPts val="800"/>
              </a:spcAft>
              <a:buNone/>
            </a:pP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88180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8229600" cy="1143000"/>
          </a:xfrm>
        </p:spPr>
        <p:txBody>
          <a:bodyPr>
            <a:noAutofit/>
          </a:bodyPr>
          <a:lstStyle/>
          <a:p>
            <a:r>
              <a:rPr lang="en-US" sz="3200" dirty="0"/>
              <a:t>Arbitrary Arguments, *</a:t>
            </a:r>
            <a:r>
              <a:rPr lang="en-US" sz="3200" dirty="0" err="1"/>
              <a:t>args</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br>
            <a:endParaRPr lang="en-US" sz="2800" dirty="0"/>
          </a:p>
        </p:txBody>
      </p:sp>
      <p:sp>
        <p:nvSpPr>
          <p:cNvPr id="3" name="Content Placeholder 2"/>
          <p:cNvSpPr>
            <a:spLocks noGrp="1"/>
          </p:cNvSpPr>
          <p:nvPr>
            <p:ph idx="1"/>
          </p:nvPr>
        </p:nvSpPr>
        <p:spPr>
          <a:xfrm>
            <a:off x="457200" y="1219200"/>
            <a:ext cx="8458200" cy="5562600"/>
          </a:xfrm>
        </p:spPr>
        <p:txBody>
          <a:bodyPr>
            <a:noAutofit/>
          </a:bodyPr>
          <a:lstStyle/>
          <a:p>
            <a:pPr marR="0" algn="just">
              <a:spcBef>
                <a:spcPts val="1440"/>
              </a:spcBef>
              <a:spcAft>
                <a:spcPts val="1440"/>
              </a:spcAft>
              <a:buFont typeface="Wingdings" panose="05000000000000000000" pitchFamily="2" charset="2"/>
              <a:buChar char="Ø"/>
            </a:pPr>
            <a:r>
              <a:rPr lang="en-US" sz="1800" kern="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If you do not know how many arguments that will be passed into your function, add a </a:t>
            </a:r>
            <a:r>
              <a:rPr lang="en-US" sz="1800" kern="0" dirty="0">
                <a:solidFill>
                  <a:srgbClr val="DC143C"/>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a:t>
            </a:r>
            <a:r>
              <a:rPr lang="en-US" sz="1800" kern="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before the parameter name in the function definition.</a:t>
            </a:r>
            <a:endParaRPr lang="en-US" sz="1800" kern="100" dirty="0">
              <a:highlight>
                <a:srgbClr val="FFFFFF"/>
              </a:highlight>
              <a:latin typeface="Arial" panose="020B0604020202020204" pitchFamily="34" charset="0"/>
              <a:ea typeface="Calibri" panose="020F0502020204030204" pitchFamily="34" charset="0"/>
              <a:cs typeface="Arial" panose="020B0604020202020204" pitchFamily="34" charset="0"/>
            </a:endParaRPr>
          </a:p>
          <a:p>
            <a:pPr marR="0">
              <a:spcBef>
                <a:spcPts val="1440"/>
              </a:spcBef>
              <a:spcAft>
                <a:spcPts val="1440"/>
              </a:spcAft>
              <a:buFont typeface="Wingdings" panose="05000000000000000000" pitchFamily="2" charset="2"/>
              <a:buChar char="Ø"/>
            </a:pPr>
            <a:r>
              <a:rPr lang="en-US"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way the function will receive a </a:t>
            </a:r>
            <a:r>
              <a:rPr lang="en-US" sz="1800" i="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tuple</a:t>
            </a:r>
            <a:r>
              <a:rPr lang="en-US"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of arguments, and can access the items accordingly</a:t>
            </a:r>
          </a:p>
          <a:p>
            <a:pPr marL="0" marR="0" indent="0">
              <a:spcBef>
                <a:spcPts val="1440"/>
              </a:spcBef>
              <a:spcAft>
                <a:spcPts val="1440"/>
              </a:spcAft>
              <a:buNone/>
            </a:pPr>
            <a:r>
              <a:rPr lang="en-US" sz="18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Example</a:t>
            </a:r>
            <a:endParaRPr lang="en-US" sz="1800" dirty="0">
              <a:solidFill>
                <a:srgbClr val="080808"/>
              </a:solidFill>
              <a:effectLst/>
              <a:latin typeface="JetBrains Mono" panose="02000009000000000000" pitchFamily="49" charset="0"/>
              <a:ea typeface="Calibri" panose="020F0502020204030204" pitchFamily="34" charset="0"/>
            </a:endParaRPr>
          </a:p>
          <a:p>
            <a:pPr marL="0" marR="0" indent="0">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def </a:t>
            </a:r>
            <a:r>
              <a:rPr lang="en-US" sz="1800" dirty="0" err="1">
                <a:solidFill>
                  <a:srgbClr val="080808"/>
                </a:solidFill>
                <a:effectLst/>
                <a:latin typeface="JetBrains Mono" panose="02000009000000000000" pitchFamily="49" charset="0"/>
                <a:ea typeface="Calibri" panose="020F0502020204030204" pitchFamily="34" charset="0"/>
              </a:rPr>
              <a:t>disply_name</a:t>
            </a:r>
            <a:r>
              <a:rPr lang="en-US" sz="1800" dirty="0">
                <a:solidFill>
                  <a:srgbClr val="080808"/>
                </a:solidFill>
                <a:effectLst/>
                <a:latin typeface="JetBrains Mono" panose="02000009000000000000" pitchFamily="49" charset="0"/>
                <a:ea typeface="Calibri" panose="020F0502020204030204" pitchFamily="34" charset="0"/>
              </a:rPr>
              <a:t>(*kids):</a:t>
            </a:r>
          </a:p>
          <a:p>
            <a:pPr marL="0" marR="0" indent="0">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    print("The youngest child is " + kids[2])</a:t>
            </a:r>
          </a:p>
          <a:p>
            <a:pPr marL="0" marR="0" indent="0">
              <a:spcBef>
                <a:spcPts val="1440"/>
              </a:spcBef>
              <a:spcAft>
                <a:spcPts val="1440"/>
              </a:spcAft>
              <a:buNone/>
            </a:pPr>
            <a:r>
              <a:rPr lang="en-US" sz="1800" dirty="0" err="1">
                <a:solidFill>
                  <a:srgbClr val="080808"/>
                </a:solidFill>
                <a:effectLst/>
                <a:latin typeface="JetBrains Mono" panose="02000009000000000000" pitchFamily="49" charset="0"/>
                <a:ea typeface="Calibri" panose="020F0502020204030204" pitchFamily="34" charset="0"/>
              </a:rPr>
              <a:t>disply_name</a:t>
            </a:r>
            <a:r>
              <a:rPr lang="en-US" sz="1800" dirty="0">
                <a:solidFill>
                  <a:srgbClr val="080808"/>
                </a:solidFill>
                <a:effectLst/>
                <a:latin typeface="JetBrains Mono" panose="02000009000000000000" pitchFamily="49" charset="0"/>
                <a:ea typeface="Calibri" panose="020F0502020204030204" pitchFamily="34" charset="0"/>
              </a:rPr>
              <a:t>("Abebe", "</a:t>
            </a:r>
            <a:r>
              <a:rPr lang="en-US" sz="1800" dirty="0" err="1">
                <a:solidFill>
                  <a:srgbClr val="080808"/>
                </a:solidFill>
                <a:effectLst/>
                <a:latin typeface="JetBrains Mono" panose="02000009000000000000" pitchFamily="49" charset="0"/>
                <a:ea typeface="Calibri" panose="020F0502020204030204" pitchFamily="34" charset="0"/>
              </a:rPr>
              <a:t>Almaz</a:t>
            </a: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err="1">
                <a:solidFill>
                  <a:srgbClr val="080808"/>
                </a:solidFill>
                <a:effectLst/>
                <a:latin typeface="JetBrains Mono" panose="02000009000000000000" pitchFamily="49" charset="0"/>
                <a:ea typeface="Calibri" panose="020F0502020204030204" pitchFamily="34" charset="0"/>
              </a:rPr>
              <a:t>Selamawit</a:t>
            </a: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err="1">
                <a:solidFill>
                  <a:srgbClr val="080808"/>
                </a:solidFill>
                <a:effectLst/>
                <a:latin typeface="JetBrains Mono" panose="02000009000000000000" pitchFamily="49" charset="0"/>
                <a:ea typeface="Calibri" panose="020F0502020204030204" pitchFamily="34" charset="0"/>
              </a:rPr>
              <a:t>Eyoab</a:t>
            </a:r>
            <a:r>
              <a:rPr lang="en-US" sz="1800" dirty="0">
                <a:solidFill>
                  <a:srgbClr val="080808"/>
                </a:solidFill>
                <a:effectLst/>
                <a:latin typeface="JetBrains Mono" panose="02000009000000000000" pitchFamily="49" charset="0"/>
                <a:ea typeface="Calibri" panose="020F0502020204030204" pitchFamily="34" charset="0"/>
              </a:rPr>
              <a:t>", "Yonas")</a:t>
            </a:r>
          </a:p>
          <a:p>
            <a:pPr marL="0" marR="0" indent="0">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Output</a:t>
            </a:r>
            <a:br>
              <a:rPr lang="en-US" sz="1800" dirty="0">
                <a:solidFill>
                  <a:srgbClr val="080808"/>
                </a:solidFill>
                <a:effectLst/>
                <a:latin typeface="JetBrains Mono" panose="02000009000000000000" pitchFamily="49" charset="0"/>
                <a:ea typeface="Calibri" panose="020F0502020204030204" pitchFamily="34" charset="0"/>
              </a:rPr>
            </a:br>
            <a:r>
              <a:rPr lang="en-US" sz="1800" dirty="0">
                <a:solidFill>
                  <a:srgbClr val="080808"/>
                </a:solidFill>
                <a:effectLst/>
                <a:latin typeface="JetBrains Mono" panose="02000009000000000000" pitchFamily="49" charset="0"/>
                <a:ea typeface="Calibri" panose="020F0502020204030204" pitchFamily="34" charset="0"/>
              </a:rPr>
              <a:t>The youngest child is </a:t>
            </a:r>
            <a:r>
              <a:rPr lang="en-US" sz="1800" dirty="0" err="1">
                <a:solidFill>
                  <a:srgbClr val="080808"/>
                </a:solidFill>
                <a:effectLst/>
                <a:latin typeface="JetBrains Mono" panose="02000009000000000000" pitchFamily="49" charset="0"/>
                <a:ea typeface="Calibri" panose="020F0502020204030204" pitchFamily="34" charset="0"/>
              </a:rPr>
              <a:t>Selamawit</a:t>
            </a:r>
            <a:endParaRPr lang="en-US" sz="1800" dirty="0">
              <a:solidFill>
                <a:srgbClr val="080808"/>
              </a:solidFill>
              <a:effectLst/>
              <a:latin typeface="JetBrains Mono" panose="02000009000000000000" pitchFamily="49" charset="0"/>
              <a:ea typeface="Calibri" panose="020F0502020204030204" pitchFamily="34" charset="0"/>
            </a:endParaRPr>
          </a:p>
          <a:p>
            <a:pPr marR="0" algn="just">
              <a:lnSpc>
                <a:spcPct val="150000"/>
              </a:lnSpc>
              <a:spcBef>
                <a:spcPts val="1440"/>
              </a:spcBef>
              <a:spcAft>
                <a:spcPts val="1440"/>
              </a:spcAft>
              <a:buFont typeface="Wingdings" panose="05000000000000000000" pitchFamily="2" charset="2"/>
              <a:buChar char="Ø"/>
            </a:pPr>
            <a:endParaRPr lang="en-US" sz="1800" dirty="0">
              <a:solidFill>
                <a:srgbClr val="080808"/>
              </a:solidFill>
              <a:effectLst/>
              <a:latin typeface="JetBrains Mono" panose="02000009000000000000" pitchFamily="49" charset="0"/>
              <a:ea typeface="Calibri" panose="020F0502020204030204" pitchFamily="34" charset="0"/>
            </a:endParaRPr>
          </a:p>
          <a:p>
            <a:pPr marL="182880" indent="0">
              <a:lnSpc>
                <a:spcPct val="150000"/>
              </a:lnSpc>
              <a:spcBef>
                <a:spcPts val="0"/>
              </a:spcBef>
              <a:spcAft>
                <a:spcPts val="800"/>
              </a:spcAft>
              <a:buNone/>
            </a:pP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345249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8229600" cy="1143000"/>
          </a:xfrm>
        </p:spPr>
        <p:txBody>
          <a:bodyPr>
            <a:noAutofit/>
          </a:bodyPr>
          <a:lstStyle/>
          <a:p>
            <a:r>
              <a:rPr lang="en-US" sz="3200" dirty="0"/>
              <a:t>Keyword Arguments(Named Arguments)</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br>
            <a:endParaRPr lang="en-US" sz="2800" dirty="0"/>
          </a:p>
        </p:txBody>
      </p:sp>
      <p:sp>
        <p:nvSpPr>
          <p:cNvPr id="3" name="Content Placeholder 2"/>
          <p:cNvSpPr>
            <a:spLocks noGrp="1"/>
          </p:cNvSpPr>
          <p:nvPr>
            <p:ph idx="1"/>
          </p:nvPr>
        </p:nvSpPr>
        <p:spPr>
          <a:xfrm>
            <a:off x="457200" y="1219200"/>
            <a:ext cx="8458200" cy="5562600"/>
          </a:xfrm>
        </p:spPr>
        <p:txBody>
          <a:bodyPr>
            <a:noAutofit/>
          </a:bodyPr>
          <a:lstStyle/>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You can also send arguments with the key = value syntax.</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This way the order of the arguments does not matter.</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Example</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def </a:t>
            </a:r>
            <a:r>
              <a:rPr lang="en-US" sz="1800" dirty="0" err="1">
                <a:solidFill>
                  <a:srgbClr val="080808"/>
                </a:solidFill>
                <a:effectLst/>
                <a:latin typeface="JetBrains Mono" panose="02000009000000000000" pitchFamily="49" charset="0"/>
                <a:ea typeface="Calibri" panose="020F0502020204030204" pitchFamily="34" charset="0"/>
              </a:rPr>
              <a:t>my_function</a:t>
            </a:r>
            <a:r>
              <a:rPr lang="en-US" sz="1800" dirty="0">
                <a:solidFill>
                  <a:srgbClr val="080808"/>
                </a:solidFill>
                <a:effectLst/>
                <a:latin typeface="JetBrains Mono" panose="02000009000000000000" pitchFamily="49" charset="0"/>
                <a:ea typeface="Calibri" panose="020F0502020204030204" pitchFamily="34" charset="0"/>
              </a:rPr>
              <a:t>(child3, child2, child1):</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    print("The youngest child is " + child3)</a:t>
            </a:r>
          </a:p>
          <a:p>
            <a:pPr marL="182880" indent="0">
              <a:lnSpc>
                <a:spcPct val="150000"/>
              </a:lnSpc>
              <a:spcBef>
                <a:spcPts val="0"/>
              </a:spcBef>
              <a:spcAft>
                <a:spcPts val="800"/>
              </a:spcAft>
              <a:buNone/>
            </a:pPr>
            <a:r>
              <a:rPr lang="en-US" sz="1800" dirty="0" err="1">
                <a:solidFill>
                  <a:srgbClr val="080808"/>
                </a:solidFill>
                <a:effectLst/>
                <a:latin typeface="JetBrains Mono" panose="02000009000000000000" pitchFamily="49" charset="0"/>
                <a:ea typeface="Calibri" panose="020F0502020204030204" pitchFamily="34" charset="0"/>
              </a:rPr>
              <a:t>my_function</a:t>
            </a:r>
            <a:r>
              <a:rPr lang="en-US" sz="1800" dirty="0">
                <a:solidFill>
                  <a:srgbClr val="080808"/>
                </a:solidFill>
                <a:effectLst/>
                <a:latin typeface="JetBrains Mono" panose="02000009000000000000" pitchFamily="49" charset="0"/>
                <a:ea typeface="Calibri" panose="020F0502020204030204" pitchFamily="34" charset="0"/>
              </a:rPr>
              <a:t>(child1 = "Abel", child2 = "</a:t>
            </a:r>
            <a:r>
              <a:rPr lang="en-US" sz="1800" dirty="0" err="1">
                <a:solidFill>
                  <a:srgbClr val="080808"/>
                </a:solidFill>
                <a:effectLst/>
                <a:latin typeface="JetBrains Mono" panose="02000009000000000000" pitchFamily="49" charset="0"/>
                <a:ea typeface="Calibri" panose="020F0502020204030204" pitchFamily="34" charset="0"/>
              </a:rPr>
              <a:t>Naod</a:t>
            </a:r>
            <a:r>
              <a:rPr lang="en-US" sz="1800" dirty="0">
                <a:solidFill>
                  <a:srgbClr val="080808"/>
                </a:solidFill>
                <a:effectLst/>
                <a:latin typeface="JetBrains Mono" panose="02000009000000000000" pitchFamily="49" charset="0"/>
                <a:ea typeface="Calibri" panose="020F0502020204030204" pitchFamily="34" charset="0"/>
              </a:rPr>
              <a:t>", child3 = "</a:t>
            </a:r>
            <a:r>
              <a:rPr lang="en-US" sz="1800" dirty="0" err="1">
                <a:solidFill>
                  <a:srgbClr val="080808"/>
                </a:solidFill>
                <a:effectLst/>
                <a:latin typeface="JetBrains Mono" panose="02000009000000000000" pitchFamily="49" charset="0"/>
                <a:ea typeface="Calibri" panose="020F0502020204030204" pitchFamily="34" charset="0"/>
              </a:rPr>
              <a:t>Nuhamin</a:t>
            </a:r>
            <a:r>
              <a:rPr lang="en-US" sz="1800" dirty="0">
                <a:solidFill>
                  <a:srgbClr val="080808"/>
                </a:solidFill>
                <a:effectLst/>
                <a:latin typeface="JetBrains Mono" panose="02000009000000000000" pitchFamily="49" charset="0"/>
                <a:ea typeface="Calibri" panose="020F0502020204030204" pitchFamily="34" charset="0"/>
              </a:rPr>
              <a:t>")</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Output</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The youngest child is </a:t>
            </a:r>
            <a:r>
              <a:rPr lang="en-US" sz="1800" dirty="0" err="1">
                <a:solidFill>
                  <a:srgbClr val="080808"/>
                </a:solidFill>
                <a:effectLst/>
                <a:latin typeface="JetBrains Mono" panose="02000009000000000000" pitchFamily="49" charset="0"/>
                <a:ea typeface="Calibri" panose="020F0502020204030204" pitchFamily="34" charset="0"/>
              </a:rPr>
              <a:t>Nuhamin</a:t>
            </a:r>
            <a:endParaRPr lang="en-US" sz="1800" dirty="0">
              <a:solidFill>
                <a:srgbClr val="080808"/>
              </a:solidFill>
              <a:effectLst/>
              <a:latin typeface="JetBrains Mono" panose="02000009000000000000" pitchFamily="49" charset="0"/>
              <a:ea typeface="Calibri" panose="020F0502020204030204" pitchFamily="34" charset="0"/>
            </a:endParaRPr>
          </a:p>
          <a:p>
            <a:pPr marL="182880" indent="0">
              <a:lnSpc>
                <a:spcPct val="150000"/>
              </a:lnSpc>
              <a:spcBef>
                <a:spcPts val="0"/>
              </a:spcBef>
              <a:spcAft>
                <a:spcPts val="800"/>
              </a:spcAft>
              <a:buNone/>
            </a:pP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285763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8382000" cy="1143000"/>
          </a:xfrm>
        </p:spPr>
        <p:txBody>
          <a:bodyPr>
            <a:noAutofit/>
          </a:bodyPr>
          <a:lstStyle/>
          <a:p>
            <a:r>
              <a:rPr lang="en-US" sz="3200" dirty="0"/>
              <a:t>Arbitrary Keyword Arguments(Named Arguments)</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br>
            <a:endParaRPr lang="en-US" sz="2800" dirty="0"/>
          </a:p>
        </p:txBody>
      </p:sp>
      <p:sp>
        <p:nvSpPr>
          <p:cNvPr id="3" name="Content Placeholder 2"/>
          <p:cNvSpPr>
            <a:spLocks noGrp="1"/>
          </p:cNvSpPr>
          <p:nvPr>
            <p:ph idx="1"/>
          </p:nvPr>
        </p:nvSpPr>
        <p:spPr>
          <a:xfrm>
            <a:off x="457200" y="1219200"/>
            <a:ext cx="8458200" cy="5562600"/>
          </a:xfrm>
        </p:spPr>
        <p:txBody>
          <a:bodyPr>
            <a:noAutofit/>
          </a:bodyPr>
          <a:lstStyle/>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If you do not know how many keyword arguments that will be passed into your function, add two asterisk: ** before the parameter name in the function definition.</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This way the function will receive a dictionary of arguments, and can access the items accordingly:</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Example</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def </a:t>
            </a:r>
            <a:r>
              <a:rPr lang="en-US" sz="1800" dirty="0" err="1">
                <a:solidFill>
                  <a:srgbClr val="080808"/>
                </a:solidFill>
                <a:effectLst/>
                <a:latin typeface="JetBrains Mono" panose="02000009000000000000" pitchFamily="49" charset="0"/>
                <a:ea typeface="Calibri" panose="020F0502020204030204" pitchFamily="34" charset="0"/>
              </a:rPr>
              <a:t>my_function</a:t>
            </a:r>
            <a:r>
              <a:rPr lang="en-US" sz="1800" dirty="0">
                <a:solidFill>
                  <a:srgbClr val="080808"/>
                </a:solidFill>
                <a:effectLst/>
                <a:latin typeface="JetBrains Mono" panose="02000009000000000000" pitchFamily="49" charset="0"/>
                <a:ea typeface="Calibri" panose="020F0502020204030204" pitchFamily="34" charset="0"/>
              </a:rPr>
              <a:t>(**kid):</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    print("His last name is " + kid["</a:t>
            </a:r>
            <a:r>
              <a:rPr lang="en-US" sz="1800" dirty="0" err="1">
                <a:solidFill>
                  <a:srgbClr val="080808"/>
                </a:solidFill>
                <a:effectLst/>
                <a:latin typeface="JetBrains Mono" panose="02000009000000000000" pitchFamily="49" charset="0"/>
                <a:ea typeface="Calibri" panose="020F0502020204030204" pitchFamily="34" charset="0"/>
              </a:rPr>
              <a:t>lname</a:t>
            </a:r>
            <a:r>
              <a:rPr lang="en-US" sz="1800" dirty="0">
                <a:solidFill>
                  <a:srgbClr val="080808"/>
                </a:solidFill>
                <a:effectLst/>
                <a:latin typeface="JetBrains Mono" panose="02000009000000000000" pitchFamily="49" charset="0"/>
                <a:ea typeface="Calibri" panose="020F0502020204030204" pitchFamily="34" charset="0"/>
              </a:rPr>
              <a:t>"])</a:t>
            </a:r>
          </a:p>
          <a:p>
            <a:pPr marL="182880" indent="0">
              <a:lnSpc>
                <a:spcPct val="150000"/>
              </a:lnSpc>
              <a:spcBef>
                <a:spcPts val="0"/>
              </a:spcBef>
              <a:spcAft>
                <a:spcPts val="800"/>
              </a:spcAft>
              <a:buNone/>
            </a:pPr>
            <a:r>
              <a:rPr lang="en-US" sz="1800" dirty="0" err="1">
                <a:solidFill>
                  <a:srgbClr val="080808"/>
                </a:solidFill>
                <a:effectLst/>
                <a:latin typeface="JetBrains Mono" panose="02000009000000000000" pitchFamily="49" charset="0"/>
                <a:ea typeface="Calibri" panose="020F0502020204030204" pitchFamily="34" charset="0"/>
              </a:rPr>
              <a:t>my_function</a:t>
            </a:r>
            <a:r>
              <a:rPr lang="en-US" sz="1800" dirty="0">
                <a:solidFill>
                  <a:srgbClr val="080808"/>
                </a:solidFill>
                <a:effectLst/>
                <a:latin typeface="JetBrains Mono" panose="02000009000000000000" pitchFamily="49" charset="0"/>
                <a:ea typeface="Calibri" panose="020F0502020204030204" pitchFamily="34" charset="0"/>
              </a:rPr>
              <a:t>(</a:t>
            </a:r>
            <a:r>
              <a:rPr lang="en-US" sz="1800" dirty="0" err="1">
                <a:solidFill>
                  <a:srgbClr val="080808"/>
                </a:solidFill>
                <a:effectLst/>
                <a:latin typeface="JetBrains Mono" panose="02000009000000000000" pitchFamily="49" charset="0"/>
                <a:ea typeface="Calibri" panose="020F0502020204030204" pitchFamily="34" charset="0"/>
              </a:rPr>
              <a:t>fname</a:t>
            </a:r>
            <a:r>
              <a:rPr lang="en-US" sz="1800" dirty="0">
                <a:solidFill>
                  <a:srgbClr val="080808"/>
                </a:solidFill>
                <a:effectLst/>
                <a:latin typeface="JetBrains Mono" panose="02000009000000000000" pitchFamily="49" charset="0"/>
                <a:ea typeface="Calibri" panose="020F0502020204030204" pitchFamily="34" charset="0"/>
              </a:rPr>
              <a:t> = "Abebe", </a:t>
            </a:r>
            <a:r>
              <a:rPr lang="en-US" sz="1800" dirty="0" err="1">
                <a:solidFill>
                  <a:srgbClr val="080808"/>
                </a:solidFill>
                <a:effectLst/>
                <a:latin typeface="JetBrains Mono" panose="02000009000000000000" pitchFamily="49" charset="0"/>
                <a:ea typeface="Calibri" panose="020F0502020204030204" pitchFamily="34" charset="0"/>
              </a:rPr>
              <a:t>lname</a:t>
            </a:r>
            <a:r>
              <a:rPr lang="en-US" sz="1800" dirty="0">
                <a:solidFill>
                  <a:srgbClr val="080808"/>
                </a:solidFill>
                <a:effectLst/>
                <a:latin typeface="JetBrains Mono" panose="02000009000000000000" pitchFamily="49" charset="0"/>
                <a:ea typeface="Calibri" panose="020F0502020204030204" pitchFamily="34" charset="0"/>
              </a:rPr>
              <a:t> = "Alemayehu")</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Output</a:t>
            </a:r>
          </a:p>
          <a:p>
            <a:pPr marL="182880" indent="0">
              <a:lnSpc>
                <a:spcPct val="150000"/>
              </a:lnSpc>
              <a:spcBef>
                <a:spcPts val="0"/>
              </a:spcBef>
              <a:spcAft>
                <a:spcPts val="800"/>
              </a:spcAft>
              <a:buNone/>
            </a:pPr>
            <a:r>
              <a:rPr lang="en-US" sz="1800" dirty="0">
                <a:solidFill>
                  <a:srgbClr val="080808"/>
                </a:solidFill>
                <a:effectLst/>
                <a:latin typeface="JetBrains Mono" panose="02000009000000000000" pitchFamily="49" charset="0"/>
                <a:ea typeface="Calibri" panose="020F0502020204030204" pitchFamily="34" charset="0"/>
              </a:rPr>
              <a:t>His last name is Alemayehu</a:t>
            </a:r>
          </a:p>
          <a:p>
            <a:pPr marL="182880" indent="0">
              <a:lnSpc>
                <a:spcPct val="150000"/>
              </a:lnSpc>
              <a:spcBef>
                <a:spcPts val="0"/>
              </a:spcBef>
              <a:spcAft>
                <a:spcPts val="800"/>
              </a:spcAft>
              <a:buNone/>
            </a:pP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302813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a:bodyPr>
          <a:lstStyle/>
          <a:p>
            <a:r>
              <a:rPr lang="en-US" sz="3600" dirty="0"/>
              <a:t>Functions</a:t>
            </a:r>
            <a:endParaRPr lang="en-US" dirty="0"/>
          </a:p>
        </p:txBody>
      </p:sp>
      <p:sp>
        <p:nvSpPr>
          <p:cNvPr id="3" name="Content Placeholder 2"/>
          <p:cNvSpPr>
            <a:spLocks noGrp="1"/>
          </p:cNvSpPr>
          <p:nvPr>
            <p:ph idx="1"/>
          </p:nvPr>
        </p:nvSpPr>
        <p:spPr>
          <a:xfrm>
            <a:off x="228600" y="1219200"/>
            <a:ext cx="8763000" cy="5410200"/>
          </a:xfrm>
        </p:spPr>
        <p:txBody>
          <a:bodyPr>
            <a:normAutofit/>
          </a:bodyPr>
          <a:lstStyle/>
          <a:p>
            <a:pPr algn="just">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A function is a named block of reusable code that performs a specific task or a set of tasks. Functions are used to organize code into logical and manageable parts, promote code reusability, and improve code readability. They allow you to break down complex programs into smaller, more manageable chunks, which makes your code easier to understand, debug, and maintain. </a:t>
            </a:r>
            <a:r>
              <a:rPr lang="en-US" sz="2400" kern="100" dirty="0">
                <a:solidFill>
                  <a:srgbClr val="333333"/>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 Function names meet the same standards as variable names do.</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447"/>
            <a:ext cx="8382000" cy="1143000"/>
          </a:xfrm>
        </p:spPr>
        <p:txBody>
          <a:bodyPr>
            <a:noAutofit/>
          </a:bodyPr>
          <a:lstStyle/>
          <a:p>
            <a:r>
              <a:rPr lang="en-US" sz="3200" dirty="0"/>
              <a:t>Default Parameter Value</a:t>
            </a:r>
            <a:endParaRPr lang="en-US" sz="2800" dirty="0"/>
          </a:p>
        </p:txBody>
      </p:sp>
      <p:sp>
        <p:nvSpPr>
          <p:cNvPr id="3" name="Content Placeholder 2"/>
          <p:cNvSpPr>
            <a:spLocks noGrp="1"/>
          </p:cNvSpPr>
          <p:nvPr>
            <p:ph idx="1"/>
          </p:nvPr>
        </p:nvSpPr>
        <p:spPr>
          <a:xfrm>
            <a:off x="457200" y="1219200"/>
            <a:ext cx="8458200" cy="5562600"/>
          </a:xfrm>
        </p:spPr>
        <p:txBody>
          <a:bodyPr>
            <a:noAutofit/>
          </a:bodyPr>
          <a:lstStyle/>
          <a:p>
            <a:pPr marL="0" marR="0" indent="0">
              <a:lnSpc>
                <a:spcPct val="107000"/>
              </a:lnSpc>
              <a:spcBef>
                <a:spcPts val="1440"/>
              </a:spcBef>
              <a:spcAft>
                <a:spcPts val="1440"/>
              </a:spcAft>
              <a:buNone/>
            </a:pPr>
            <a:r>
              <a:rPr lang="en-US" sz="1800" kern="0" dirty="0">
                <a:solidFill>
                  <a:srgbClr val="000000"/>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The following example shows how to use a default parameter value.</a:t>
            </a:r>
            <a:endPar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1440"/>
              </a:spcBef>
              <a:spcAft>
                <a:spcPts val="1440"/>
              </a:spcAft>
              <a:buNone/>
            </a:pPr>
            <a:r>
              <a:rPr lang="en-US" sz="1800" kern="0" dirty="0">
                <a:solidFill>
                  <a:srgbClr val="000000"/>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If we call the function without argument, it uses the default value:</a:t>
            </a:r>
            <a:endPar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i="1" dirty="0">
                <a:solidFill>
                  <a:srgbClr val="8C8C8C"/>
                </a:solidFill>
                <a:effectLst/>
                <a:latin typeface="JetBrains Mono" panose="02000009000000000000" pitchFamily="49" charset="0"/>
                <a:ea typeface="Calibri" panose="020F0502020204030204" pitchFamily="34" charset="0"/>
              </a:rPr>
              <a:t># Python code to demonstrate the use of default arguments</a:t>
            </a:r>
            <a:br>
              <a:rPr lang="en-US" sz="1800" i="1" dirty="0">
                <a:solidFill>
                  <a:srgbClr val="8C8C8C"/>
                </a:solidFill>
                <a:effectLst/>
                <a:latin typeface="JetBrains Mono" panose="02000009000000000000" pitchFamily="49" charset="0"/>
                <a:ea typeface="Calibri" panose="020F0502020204030204" pitchFamily="34" charset="0"/>
              </a:rPr>
            </a:br>
            <a:r>
              <a:rPr lang="en-US" sz="1800" i="1" dirty="0">
                <a:solidFill>
                  <a:srgbClr val="8C8C8C"/>
                </a:solidFill>
                <a:effectLst/>
                <a:latin typeface="JetBrains Mono" panose="02000009000000000000" pitchFamily="49" charset="0"/>
                <a:ea typeface="Calibri" panose="020F0502020204030204" pitchFamily="34" charset="0"/>
              </a:rPr>
              <a:t># defining a function</a:t>
            </a:r>
            <a:br>
              <a:rPr lang="en-US" sz="1800" i="1" dirty="0">
                <a:solidFill>
                  <a:srgbClr val="8C8C8C"/>
                </a:solidFill>
                <a:effectLst/>
                <a:latin typeface="JetBrains Mono" panose="02000009000000000000" pitchFamily="49" charset="0"/>
                <a:ea typeface="Calibri" panose="020F0502020204030204" pitchFamily="34" charset="0"/>
              </a:rPr>
            </a:br>
            <a:r>
              <a:rPr lang="en-US" sz="1800" dirty="0">
                <a:solidFill>
                  <a:srgbClr val="0033B3"/>
                </a:solidFill>
                <a:effectLst/>
                <a:latin typeface="JetBrains Mono" panose="02000009000000000000" pitchFamily="49" charset="0"/>
                <a:ea typeface="Calibri" panose="020F0502020204030204" pitchFamily="34" charset="0"/>
              </a:rPr>
              <a:t>def </a:t>
            </a:r>
            <a:r>
              <a:rPr lang="en-US" sz="1800" dirty="0">
                <a:solidFill>
                  <a:srgbClr val="00627A"/>
                </a:solidFill>
                <a:effectLst/>
                <a:latin typeface="JetBrains Mono" panose="02000009000000000000" pitchFamily="49" charset="0"/>
                <a:ea typeface="Calibri" panose="020F0502020204030204" pitchFamily="34" charset="0"/>
              </a:rPr>
              <a:t>function</a:t>
            </a: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000000"/>
                </a:solidFill>
                <a:effectLst/>
                <a:latin typeface="JetBrains Mono" panose="02000009000000000000" pitchFamily="49" charset="0"/>
                <a:ea typeface="Calibri" panose="020F0502020204030204" pitchFamily="34" charset="0"/>
              </a:rPr>
              <a:t>n1</a:t>
            </a: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000000"/>
                </a:solidFill>
                <a:effectLst/>
                <a:latin typeface="JetBrains Mono" panose="02000009000000000000" pitchFamily="49" charset="0"/>
                <a:ea typeface="Calibri" panose="020F0502020204030204" pitchFamily="34" charset="0"/>
              </a:rPr>
              <a:t>n2 </a:t>
            </a: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1750EB"/>
                </a:solidFill>
                <a:effectLst/>
                <a:latin typeface="JetBrains Mono" panose="02000009000000000000" pitchFamily="49" charset="0"/>
                <a:ea typeface="Calibri" panose="020F0502020204030204" pitchFamily="34" charset="0"/>
              </a:rPr>
              <a:t>20 </a:t>
            </a:r>
            <a:r>
              <a:rPr lang="en-US" sz="1800" dirty="0">
                <a:solidFill>
                  <a:srgbClr val="080808"/>
                </a:solidFill>
                <a:effectLst/>
                <a:latin typeface="JetBrains Mono" panose="02000009000000000000" pitchFamily="49" charset="0"/>
                <a:ea typeface="Calibri" panose="020F0502020204030204" pitchFamily="34" charset="0"/>
              </a:rPr>
              <a:t>):</a:t>
            </a:r>
            <a:br>
              <a:rPr lang="en-US" sz="1800" dirty="0">
                <a:solidFill>
                  <a:srgbClr val="080808"/>
                </a:solidFill>
                <a:effectLst/>
                <a:latin typeface="JetBrains Mono" panose="02000009000000000000" pitchFamily="49" charset="0"/>
                <a:ea typeface="Calibri" panose="020F0502020204030204" pitchFamily="34" charset="0"/>
              </a:rPr>
            </a:b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000080"/>
                </a:solidFill>
                <a:effectLst/>
                <a:latin typeface="JetBrains Mono" panose="02000009000000000000" pitchFamily="49" charset="0"/>
                <a:ea typeface="Calibri" panose="020F0502020204030204" pitchFamily="34" charset="0"/>
              </a:rPr>
              <a:t>print</a:t>
            </a:r>
            <a:r>
              <a:rPr lang="en-US" sz="1800" dirty="0">
                <a:solidFill>
                  <a:srgbClr val="080808"/>
                </a:solidFill>
                <a:effectLst/>
                <a:latin typeface="JetBrains Mono" panose="02000009000000000000" pitchFamily="49" charset="0"/>
                <a:ea typeface="Calibri" panose="020F0502020204030204" pitchFamily="34" charset="0"/>
              </a:rPr>
              <a:t>(</a:t>
            </a:r>
            <a:r>
              <a:rPr lang="en-US" sz="1800" dirty="0">
                <a:solidFill>
                  <a:srgbClr val="067D17"/>
                </a:solidFill>
                <a:effectLst/>
                <a:latin typeface="JetBrains Mono" panose="02000009000000000000" pitchFamily="49" charset="0"/>
                <a:ea typeface="Calibri" panose="020F0502020204030204" pitchFamily="34" charset="0"/>
              </a:rPr>
              <a:t>"number 1 is: "</a:t>
            </a: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000000"/>
                </a:solidFill>
                <a:effectLst/>
                <a:latin typeface="JetBrains Mono" panose="02000009000000000000" pitchFamily="49" charset="0"/>
                <a:ea typeface="Calibri" panose="020F0502020204030204" pitchFamily="34" charset="0"/>
              </a:rPr>
              <a:t>n1</a:t>
            </a:r>
            <a:r>
              <a:rPr lang="en-US" sz="1800" dirty="0">
                <a:solidFill>
                  <a:srgbClr val="080808"/>
                </a:solidFill>
                <a:effectLst/>
                <a:latin typeface="JetBrains Mono" panose="02000009000000000000" pitchFamily="49" charset="0"/>
                <a:ea typeface="Calibri" panose="020F0502020204030204" pitchFamily="34" charset="0"/>
              </a:rPr>
              <a:t>)</a:t>
            </a:r>
            <a:br>
              <a:rPr lang="en-US" sz="1800" dirty="0">
                <a:solidFill>
                  <a:srgbClr val="080808"/>
                </a:solidFill>
                <a:effectLst/>
                <a:latin typeface="JetBrains Mono" panose="02000009000000000000" pitchFamily="49" charset="0"/>
                <a:ea typeface="Calibri" panose="020F0502020204030204" pitchFamily="34" charset="0"/>
              </a:rPr>
            </a:b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000080"/>
                </a:solidFill>
                <a:effectLst/>
                <a:latin typeface="JetBrains Mono" panose="02000009000000000000" pitchFamily="49" charset="0"/>
                <a:ea typeface="Calibri" panose="020F0502020204030204" pitchFamily="34" charset="0"/>
              </a:rPr>
              <a:t>print</a:t>
            </a:r>
            <a:r>
              <a:rPr lang="en-US" sz="1800" dirty="0">
                <a:solidFill>
                  <a:srgbClr val="080808"/>
                </a:solidFill>
                <a:effectLst/>
                <a:latin typeface="JetBrains Mono" panose="02000009000000000000" pitchFamily="49" charset="0"/>
                <a:ea typeface="Calibri" panose="020F0502020204030204" pitchFamily="34" charset="0"/>
              </a:rPr>
              <a:t>(</a:t>
            </a:r>
            <a:r>
              <a:rPr lang="en-US" sz="1800" dirty="0">
                <a:solidFill>
                  <a:srgbClr val="067D17"/>
                </a:solidFill>
                <a:effectLst/>
                <a:latin typeface="JetBrains Mono" panose="02000009000000000000" pitchFamily="49" charset="0"/>
                <a:ea typeface="Calibri" panose="020F0502020204030204" pitchFamily="34" charset="0"/>
              </a:rPr>
              <a:t>"number 2 is: "</a:t>
            </a: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000000"/>
                </a:solidFill>
                <a:effectLst/>
                <a:latin typeface="JetBrains Mono" panose="02000009000000000000" pitchFamily="49" charset="0"/>
                <a:ea typeface="Calibri" panose="020F0502020204030204" pitchFamily="34" charset="0"/>
              </a:rPr>
              <a:t>n2</a:t>
            </a:r>
            <a:r>
              <a:rPr lang="en-US" sz="1800" dirty="0">
                <a:solidFill>
                  <a:srgbClr val="080808"/>
                </a:solidFill>
                <a:effectLst/>
                <a:latin typeface="JetBrains Mono" panose="02000009000000000000" pitchFamily="49" charset="0"/>
                <a:ea typeface="Calibri" panose="020F0502020204030204" pitchFamily="34" charset="0"/>
              </a:rPr>
              <a:t>)</a:t>
            </a:r>
          </a:p>
          <a:p>
            <a:pPr marL="0" indent="0">
              <a:buNone/>
            </a:pPr>
            <a:r>
              <a:rPr lang="en-US" sz="1800" dirty="0">
                <a:solidFill>
                  <a:srgbClr val="080808"/>
                </a:solidFill>
                <a:effectLst/>
                <a:latin typeface="JetBrains Mono" panose="02000009000000000000" pitchFamily="49" charset="0"/>
                <a:ea typeface="Calibri" panose="020F0502020204030204" pitchFamily="34" charset="0"/>
              </a:rPr>
              <a:t># Calling the function and passing only one argument</a:t>
            </a:r>
          </a:p>
          <a:p>
            <a:pPr marL="0" indent="0">
              <a:buNone/>
            </a:pPr>
            <a:r>
              <a:rPr lang="en-US" sz="1800" dirty="0">
                <a:solidFill>
                  <a:srgbClr val="080808"/>
                </a:solidFill>
                <a:effectLst/>
                <a:latin typeface="JetBrains Mono" panose="02000009000000000000" pitchFamily="49" charset="0"/>
                <a:ea typeface="Calibri" panose="020F0502020204030204" pitchFamily="34" charset="0"/>
              </a:rPr>
              <a:t>print( "Passing only one argument" )</a:t>
            </a:r>
          </a:p>
          <a:p>
            <a:pPr marL="0" indent="0">
              <a:buNone/>
            </a:pPr>
            <a:r>
              <a:rPr lang="en-US" sz="1800" dirty="0">
                <a:solidFill>
                  <a:srgbClr val="080808"/>
                </a:solidFill>
                <a:effectLst/>
                <a:latin typeface="JetBrains Mono" panose="02000009000000000000" pitchFamily="49" charset="0"/>
                <a:ea typeface="Calibri" panose="020F0502020204030204" pitchFamily="34" charset="0"/>
              </a:rPr>
              <a:t>function(30)</a:t>
            </a:r>
          </a:p>
          <a:p>
            <a:pPr marL="0" indent="0">
              <a:buNone/>
            </a:pPr>
            <a:endParaRPr lang="en-US" sz="1800" dirty="0">
              <a:solidFill>
                <a:srgbClr val="080808"/>
              </a:solidFill>
              <a:effectLst/>
              <a:latin typeface="JetBrains Mono" panose="02000009000000000000" pitchFamily="49" charset="0"/>
              <a:ea typeface="Calibri" panose="020F0502020204030204" pitchFamily="34" charset="0"/>
            </a:endParaRPr>
          </a:p>
          <a:p>
            <a:pPr marL="0" indent="0">
              <a:buNone/>
            </a:pPr>
            <a:r>
              <a:rPr lang="en-US" sz="1800" dirty="0">
                <a:solidFill>
                  <a:srgbClr val="080808"/>
                </a:solidFill>
                <a:effectLst/>
                <a:latin typeface="JetBrains Mono" panose="02000009000000000000" pitchFamily="49" charset="0"/>
                <a:ea typeface="Calibri" panose="020F0502020204030204" pitchFamily="34" charset="0"/>
              </a:rPr>
              <a:t># Now giving two arguments to the function</a:t>
            </a:r>
          </a:p>
          <a:p>
            <a:pPr marL="0" indent="0">
              <a:buNone/>
            </a:pPr>
            <a:r>
              <a:rPr lang="en-US" sz="1800" dirty="0">
                <a:solidFill>
                  <a:srgbClr val="080808"/>
                </a:solidFill>
                <a:effectLst/>
                <a:latin typeface="JetBrains Mono" panose="02000009000000000000" pitchFamily="49" charset="0"/>
                <a:ea typeface="Calibri" panose="020F0502020204030204" pitchFamily="34" charset="0"/>
              </a:rPr>
              <a:t>print( "Passing two arguments" )</a:t>
            </a:r>
          </a:p>
          <a:p>
            <a:pPr marL="0" indent="0">
              <a:buNone/>
            </a:pPr>
            <a:r>
              <a:rPr lang="en-US" sz="1800" dirty="0">
                <a:solidFill>
                  <a:srgbClr val="080808"/>
                </a:solidFill>
                <a:effectLst/>
                <a:latin typeface="JetBrains Mono" panose="02000009000000000000" pitchFamily="49" charset="0"/>
                <a:ea typeface="Calibri" panose="020F0502020204030204" pitchFamily="34" charset="0"/>
              </a:rPr>
              <a:t>function(50,30) </a:t>
            </a: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4006844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447"/>
            <a:ext cx="8382000" cy="1143000"/>
          </a:xfrm>
        </p:spPr>
        <p:txBody>
          <a:bodyPr>
            <a:noAutofit/>
          </a:bodyPr>
          <a:lstStyle/>
          <a:p>
            <a:r>
              <a:rPr lang="en-US" sz="3200" dirty="0"/>
              <a:t>Continued</a:t>
            </a:r>
            <a:endParaRPr lang="en-US" sz="2800" dirty="0"/>
          </a:p>
        </p:txBody>
      </p:sp>
      <p:sp>
        <p:nvSpPr>
          <p:cNvPr id="3" name="Content Placeholder 2"/>
          <p:cNvSpPr>
            <a:spLocks noGrp="1"/>
          </p:cNvSpPr>
          <p:nvPr>
            <p:ph idx="1"/>
          </p:nvPr>
        </p:nvSpPr>
        <p:spPr>
          <a:xfrm>
            <a:off x="457200" y="1219200"/>
            <a:ext cx="8458200" cy="5562600"/>
          </a:xfrm>
        </p:spPr>
        <p:txBody>
          <a:bodyPr>
            <a:noAutofit/>
          </a:bodyPr>
          <a:lstStyle/>
          <a:p>
            <a:pPr marL="0" marR="0" indent="0">
              <a:spcBef>
                <a:spcPts val="750"/>
              </a:spcBef>
              <a:spcAft>
                <a:spcPts val="750"/>
              </a:spcAft>
              <a:buNone/>
            </a:pPr>
            <a:r>
              <a:rPr lang="en-US" sz="2400" b="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Output</a:t>
            </a:r>
            <a:endParaRPr lang="en-US" sz="2400" b="1"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0" marR="0" indent="0">
              <a:buNone/>
            </a:pPr>
            <a:r>
              <a:rPr lang="en-US" sz="2400" b="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Passing only one argument</a:t>
            </a:r>
            <a:endParaRPr lang="en-US" sz="2400" b="1"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0" marR="0" indent="0">
              <a:buNone/>
            </a:pPr>
            <a:r>
              <a:rPr lang="en-US" sz="2400" b="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1 is:  30</a:t>
            </a:r>
            <a:endParaRPr lang="en-US" sz="2400" b="1"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0" marR="0" indent="0">
              <a:buNone/>
            </a:pPr>
            <a:r>
              <a:rPr lang="en-US" sz="2400" b="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2 is:  20</a:t>
            </a:r>
            <a:endParaRPr lang="en-US" sz="2400" b="1"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0" marR="0" indent="0">
              <a:buNone/>
            </a:pPr>
            <a:r>
              <a:rPr lang="en-US" sz="2400" b="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Passing two arguments</a:t>
            </a:r>
            <a:endParaRPr lang="en-US" sz="2400" b="1"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0" marR="0" indent="0">
              <a:buNone/>
            </a:pPr>
            <a:r>
              <a:rPr lang="en-US" sz="2400" b="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1 is:  50</a:t>
            </a:r>
            <a:endParaRPr lang="en-US" sz="2400" b="1"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750"/>
              </a:spcBef>
              <a:spcAft>
                <a:spcPts val="750"/>
              </a:spcAft>
              <a:buNone/>
            </a:pPr>
            <a:r>
              <a:rPr lang="en-US" sz="2400" b="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2 is:  30</a:t>
            </a:r>
            <a:endParaRPr lang="en-US" sz="2400" b="1" dirty="0">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0" marR="0" indent="0">
              <a:lnSpc>
                <a:spcPct val="107000"/>
              </a:lnSpc>
              <a:spcBef>
                <a:spcPts val="1440"/>
              </a:spcBef>
              <a:spcAft>
                <a:spcPts val="1440"/>
              </a:spcAft>
              <a:buNone/>
            </a:pP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64895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447"/>
            <a:ext cx="8382000" cy="1143000"/>
          </a:xfrm>
        </p:spPr>
        <p:txBody>
          <a:bodyPr>
            <a:noAutofit/>
          </a:bodyPr>
          <a:lstStyle/>
          <a:p>
            <a:r>
              <a:rPr lang="en-US" sz="3200" dirty="0"/>
              <a:t>Docstring</a:t>
            </a:r>
            <a:endParaRPr lang="en-US" sz="2800" dirty="0"/>
          </a:p>
        </p:txBody>
      </p:sp>
      <p:sp>
        <p:nvSpPr>
          <p:cNvPr id="3" name="Content Placeholder 2"/>
          <p:cNvSpPr>
            <a:spLocks noGrp="1"/>
          </p:cNvSpPr>
          <p:nvPr>
            <p:ph idx="1"/>
          </p:nvPr>
        </p:nvSpPr>
        <p:spPr>
          <a:xfrm>
            <a:off x="457200" y="1219200"/>
            <a:ext cx="8458200" cy="5562600"/>
          </a:xfrm>
        </p:spPr>
        <p:txBody>
          <a:bodyPr>
            <a:noAutofit/>
          </a:bodyPr>
          <a:lstStyle/>
          <a:p>
            <a:pPr marR="0" algn="just">
              <a:lnSpc>
                <a:spcPct val="107000"/>
              </a:lnSpc>
              <a:spcBef>
                <a:spcPts val="1440"/>
              </a:spcBef>
              <a:spcAft>
                <a:spcPts val="1440"/>
              </a:spcAft>
              <a:buFont typeface="Wingdings" panose="05000000000000000000" pitchFamily="2" charset="2"/>
              <a:buChar char="Ø"/>
            </a:pPr>
            <a:r>
              <a:rPr lang="en-US" sz="2400" dirty="0">
                <a:solidFill>
                  <a:srgbClr val="080808"/>
                </a:solidFill>
                <a:effectLst/>
                <a:latin typeface="Arial" panose="020B0604020202020204" pitchFamily="34" charset="0"/>
                <a:ea typeface="Calibri" panose="020F0502020204030204" pitchFamily="34" charset="0"/>
                <a:cs typeface="Arial" panose="020B0604020202020204" pitchFamily="34" charset="0"/>
              </a:rPr>
              <a:t>The first string after the function is called the Document string or Docstring in short. This is used to describe the functionality of the function. The use of docstring in functions is optional but it is considered a good practice.</a:t>
            </a:r>
          </a:p>
          <a:p>
            <a:pPr marL="0" marR="0" indent="0">
              <a:lnSpc>
                <a:spcPct val="150000"/>
              </a:lnSpc>
              <a:spcBef>
                <a:spcPts val="750"/>
              </a:spcBef>
              <a:spcAft>
                <a:spcPts val="750"/>
              </a:spcAft>
              <a:buNone/>
            </a:pPr>
            <a:r>
              <a:rPr lang="en-US" sz="1800" b="0" dirty="0">
                <a:solidFill>
                  <a:srgbClr val="000000"/>
                </a:solidFill>
                <a:effectLst/>
                <a:highlight>
                  <a:srgbClr val="FFFFFF"/>
                </a:highlight>
                <a:latin typeface="Arial" panose="020B0604020202020204" pitchFamily="34" charset="0"/>
                <a:ea typeface="Times New Roman" panose="02020603050405020304" pitchFamily="18" charset="0"/>
              </a:rPr>
              <a:t>Example</a:t>
            </a:r>
            <a:endParaRPr lang="en-US" sz="1800" b="1" dirty="0">
              <a:effectLst/>
              <a:highlight>
                <a:srgbClr val="FFFFFF"/>
              </a:highlight>
              <a:latin typeface="Times New Roman" panose="02020603050405020304" pitchFamily="18" charset="0"/>
              <a:ea typeface="Times New Roman" panose="02020603050405020304" pitchFamily="18" charset="0"/>
            </a:endParaRPr>
          </a:p>
          <a:p>
            <a:pPr marL="0" indent="0">
              <a:buNone/>
            </a:pPr>
            <a:r>
              <a:rPr lang="en-US" sz="1800" dirty="0">
                <a:solidFill>
                  <a:srgbClr val="0033B3"/>
                </a:solidFill>
                <a:effectLst/>
                <a:latin typeface="JetBrains Mono" panose="02000009000000000000" pitchFamily="49" charset="0"/>
                <a:ea typeface="Calibri" panose="020F0502020204030204" pitchFamily="34" charset="0"/>
              </a:rPr>
              <a:t>def </a:t>
            </a:r>
            <a:r>
              <a:rPr lang="en-US" sz="1800" dirty="0" err="1">
                <a:solidFill>
                  <a:srgbClr val="00627A"/>
                </a:solidFill>
                <a:effectLst/>
                <a:latin typeface="JetBrains Mono" panose="02000009000000000000" pitchFamily="49" charset="0"/>
                <a:ea typeface="Calibri" panose="020F0502020204030204" pitchFamily="34" charset="0"/>
              </a:rPr>
              <a:t>evenOdd</a:t>
            </a:r>
            <a:r>
              <a:rPr lang="en-US" sz="1800" dirty="0">
                <a:solidFill>
                  <a:srgbClr val="080808"/>
                </a:solidFill>
                <a:effectLst/>
                <a:latin typeface="JetBrains Mono" panose="02000009000000000000" pitchFamily="49" charset="0"/>
                <a:ea typeface="Calibri" panose="020F0502020204030204" pitchFamily="34" charset="0"/>
              </a:rPr>
              <a:t>(</a:t>
            </a:r>
            <a:r>
              <a:rPr lang="en-US" sz="1800" dirty="0">
                <a:solidFill>
                  <a:srgbClr val="000000"/>
                </a:solidFill>
                <a:effectLst/>
                <a:latin typeface="JetBrains Mono" panose="02000009000000000000" pitchFamily="49" charset="0"/>
                <a:ea typeface="Calibri" panose="020F0502020204030204" pitchFamily="34" charset="0"/>
              </a:rPr>
              <a:t>x</a:t>
            </a:r>
            <a:r>
              <a:rPr lang="en-US" sz="1800" dirty="0">
                <a:solidFill>
                  <a:srgbClr val="080808"/>
                </a:solidFill>
                <a:effectLst/>
                <a:latin typeface="JetBrains Mono" panose="02000009000000000000" pitchFamily="49" charset="0"/>
                <a:ea typeface="Calibri" panose="020F0502020204030204" pitchFamily="34" charset="0"/>
              </a:rPr>
              <a:t>):</a:t>
            </a:r>
            <a:br>
              <a:rPr lang="en-US" sz="1800" dirty="0">
                <a:solidFill>
                  <a:srgbClr val="080808"/>
                </a:solidFill>
                <a:effectLst/>
                <a:latin typeface="JetBrains Mono" panose="02000009000000000000" pitchFamily="49" charset="0"/>
                <a:ea typeface="Calibri" panose="020F0502020204030204" pitchFamily="34" charset="0"/>
              </a:rPr>
            </a:br>
            <a:r>
              <a:rPr lang="en-US" sz="1800" dirty="0">
                <a:solidFill>
                  <a:srgbClr val="080808"/>
                </a:solidFill>
                <a:effectLst/>
                <a:latin typeface="JetBrains Mono" panose="02000009000000000000" pitchFamily="49" charset="0"/>
                <a:ea typeface="Calibri" panose="020F0502020204030204" pitchFamily="34" charset="0"/>
              </a:rPr>
              <a:t>    </a:t>
            </a:r>
            <a:r>
              <a:rPr lang="en-US" sz="1800" i="1" dirty="0">
                <a:solidFill>
                  <a:srgbClr val="8C8C8C"/>
                </a:solidFill>
                <a:effectLst/>
                <a:latin typeface="JetBrains Mono" panose="02000009000000000000" pitchFamily="49" charset="0"/>
                <a:ea typeface="Calibri" panose="020F0502020204030204" pitchFamily="34" charset="0"/>
              </a:rPr>
              <a:t>"""Function to check if the number is even or odd"""</a:t>
            </a:r>
            <a:br>
              <a:rPr lang="en-US" sz="1800" i="1" dirty="0">
                <a:solidFill>
                  <a:srgbClr val="8C8C8C"/>
                </a:solidFill>
                <a:effectLst/>
                <a:latin typeface="JetBrains Mono" panose="02000009000000000000" pitchFamily="49" charset="0"/>
                <a:ea typeface="Calibri" panose="020F0502020204030204" pitchFamily="34" charset="0"/>
              </a:rPr>
            </a:br>
            <a:br>
              <a:rPr lang="en-US" sz="1800" i="1" dirty="0">
                <a:solidFill>
                  <a:srgbClr val="8C8C8C"/>
                </a:solidFill>
                <a:effectLst/>
                <a:latin typeface="JetBrains Mono" panose="02000009000000000000" pitchFamily="49" charset="0"/>
                <a:ea typeface="Calibri" panose="020F0502020204030204" pitchFamily="34" charset="0"/>
              </a:rPr>
            </a:br>
            <a:r>
              <a:rPr lang="en-US" sz="1800" i="1" dirty="0">
                <a:solidFill>
                  <a:srgbClr val="8C8C8C"/>
                </a:solidFill>
                <a:effectLst/>
                <a:latin typeface="JetBrains Mono" panose="02000009000000000000" pitchFamily="49" charset="0"/>
                <a:ea typeface="Calibri" panose="020F0502020204030204" pitchFamily="34" charset="0"/>
              </a:rPr>
              <a:t>    </a:t>
            </a:r>
            <a:r>
              <a:rPr lang="en-US" sz="1800" dirty="0">
                <a:solidFill>
                  <a:srgbClr val="0033B3"/>
                </a:solidFill>
                <a:effectLst/>
                <a:latin typeface="JetBrains Mono" panose="02000009000000000000" pitchFamily="49" charset="0"/>
                <a:ea typeface="Calibri" panose="020F0502020204030204" pitchFamily="34" charset="0"/>
              </a:rPr>
              <a:t>if </a:t>
            </a:r>
            <a:r>
              <a:rPr lang="en-US" sz="1800" dirty="0">
                <a:solidFill>
                  <a:srgbClr val="080808"/>
                </a:solidFill>
                <a:effectLst/>
                <a:latin typeface="JetBrains Mono" panose="02000009000000000000" pitchFamily="49" charset="0"/>
                <a:ea typeface="Calibri" panose="020F0502020204030204" pitchFamily="34" charset="0"/>
              </a:rPr>
              <a:t>(</a:t>
            </a:r>
            <a:r>
              <a:rPr lang="en-US" sz="1800" dirty="0">
                <a:solidFill>
                  <a:srgbClr val="000000"/>
                </a:solidFill>
                <a:effectLst/>
                <a:latin typeface="JetBrains Mono" panose="02000009000000000000" pitchFamily="49" charset="0"/>
                <a:ea typeface="Calibri" panose="020F0502020204030204" pitchFamily="34" charset="0"/>
              </a:rPr>
              <a:t>x </a:t>
            </a: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1750EB"/>
                </a:solidFill>
                <a:effectLst/>
                <a:latin typeface="JetBrains Mono" panose="02000009000000000000" pitchFamily="49" charset="0"/>
                <a:ea typeface="Calibri" panose="020F0502020204030204" pitchFamily="34" charset="0"/>
              </a:rPr>
              <a:t>2 </a:t>
            </a: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1750EB"/>
                </a:solidFill>
                <a:effectLst/>
                <a:latin typeface="JetBrains Mono" panose="02000009000000000000" pitchFamily="49" charset="0"/>
                <a:ea typeface="Calibri" panose="020F0502020204030204" pitchFamily="34" charset="0"/>
              </a:rPr>
              <a:t>0</a:t>
            </a:r>
            <a:r>
              <a:rPr lang="en-US" sz="1800" dirty="0">
                <a:solidFill>
                  <a:srgbClr val="080808"/>
                </a:solidFill>
                <a:effectLst/>
                <a:latin typeface="JetBrains Mono" panose="02000009000000000000" pitchFamily="49" charset="0"/>
                <a:ea typeface="Calibri" panose="020F0502020204030204" pitchFamily="34" charset="0"/>
              </a:rPr>
              <a:t>):</a:t>
            </a:r>
            <a:br>
              <a:rPr lang="en-US" sz="1800" dirty="0">
                <a:solidFill>
                  <a:srgbClr val="080808"/>
                </a:solidFill>
                <a:effectLst/>
                <a:latin typeface="JetBrains Mono" panose="02000009000000000000" pitchFamily="49" charset="0"/>
                <a:ea typeface="Calibri" panose="020F0502020204030204" pitchFamily="34" charset="0"/>
              </a:rPr>
            </a:b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000080"/>
                </a:solidFill>
                <a:effectLst/>
                <a:latin typeface="JetBrains Mono" panose="02000009000000000000" pitchFamily="49" charset="0"/>
                <a:ea typeface="Calibri" panose="020F0502020204030204" pitchFamily="34" charset="0"/>
              </a:rPr>
              <a:t>print</a:t>
            </a:r>
            <a:r>
              <a:rPr lang="en-US" sz="1800" dirty="0">
                <a:solidFill>
                  <a:srgbClr val="080808"/>
                </a:solidFill>
                <a:effectLst/>
                <a:latin typeface="JetBrains Mono" panose="02000009000000000000" pitchFamily="49" charset="0"/>
                <a:ea typeface="Calibri" panose="020F0502020204030204" pitchFamily="34" charset="0"/>
              </a:rPr>
              <a:t>(</a:t>
            </a:r>
            <a:r>
              <a:rPr lang="en-US" sz="1800" dirty="0">
                <a:solidFill>
                  <a:srgbClr val="067D17"/>
                </a:solidFill>
                <a:effectLst/>
                <a:latin typeface="JetBrains Mono" panose="02000009000000000000" pitchFamily="49" charset="0"/>
                <a:ea typeface="Calibri" panose="020F0502020204030204" pitchFamily="34" charset="0"/>
              </a:rPr>
              <a:t>"even"</a:t>
            </a:r>
            <a:r>
              <a:rPr lang="en-US" sz="1800" dirty="0">
                <a:solidFill>
                  <a:srgbClr val="080808"/>
                </a:solidFill>
                <a:effectLst/>
                <a:latin typeface="JetBrains Mono" panose="02000009000000000000" pitchFamily="49" charset="0"/>
                <a:ea typeface="Calibri" panose="020F0502020204030204" pitchFamily="34" charset="0"/>
              </a:rPr>
              <a:t>)</a:t>
            </a:r>
            <a:br>
              <a:rPr lang="en-US" sz="1800" dirty="0">
                <a:solidFill>
                  <a:srgbClr val="080808"/>
                </a:solidFill>
                <a:effectLst/>
                <a:latin typeface="JetBrains Mono" panose="02000009000000000000" pitchFamily="49" charset="0"/>
                <a:ea typeface="Calibri" panose="020F0502020204030204" pitchFamily="34" charset="0"/>
              </a:rPr>
            </a:b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0033B3"/>
                </a:solidFill>
                <a:effectLst/>
                <a:latin typeface="JetBrains Mono" panose="02000009000000000000" pitchFamily="49" charset="0"/>
                <a:ea typeface="Calibri" panose="020F0502020204030204" pitchFamily="34" charset="0"/>
              </a:rPr>
              <a:t>else</a:t>
            </a:r>
            <a:r>
              <a:rPr lang="en-US" sz="1800" dirty="0">
                <a:solidFill>
                  <a:srgbClr val="080808"/>
                </a:solidFill>
                <a:effectLst/>
                <a:latin typeface="JetBrains Mono" panose="02000009000000000000" pitchFamily="49" charset="0"/>
                <a:ea typeface="Calibri" panose="020F0502020204030204" pitchFamily="34" charset="0"/>
              </a:rPr>
              <a:t>:</a:t>
            </a:r>
            <a:br>
              <a:rPr lang="en-US" sz="1800" dirty="0">
                <a:solidFill>
                  <a:srgbClr val="080808"/>
                </a:solidFill>
                <a:effectLst/>
                <a:latin typeface="JetBrains Mono" panose="02000009000000000000" pitchFamily="49" charset="0"/>
                <a:ea typeface="Calibri" panose="020F0502020204030204" pitchFamily="34" charset="0"/>
              </a:rPr>
            </a:br>
            <a:r>
              <a:rPr lang="en-US" sz="1800" dirty="0">
                <a:solidFill>
                  <a:srgbClr val="080808"/>
                </a:solidFill>
                <a:effectLst/>
                <a:latin typeface="JetBrains Mono" panose="02000009000000000000" pitchFamily="49" charset="0"/>
                <a:ea typeface="Calibri" panose="020F0502020204030204" pitchFamily="34" charset="0"/>
              </a:rPr>
              <a:t>        </a:t>
            </a:r>
            <a:r>
              <a:rPr lang="en-US" sz="1800" dirty="0">
                <a:solidFill>
                  <a:srgbClr val="000080"/>
                </a:solidFill>
                <a:effectLst/>
                <a:latin typeface="JetBrains Mono" panose="02000009000000000000" pitchFamily="49" charset="0"/>
                <a:ea typeface="Calibri" panose="020F0502020204030204" pitchFamily="34" charset="0"/>
              </a:rPr>
              <a:t>print</a:t>
            </a:r>
            <a:r>
              <a:rPr lang="en-US" sz="1800" dirty="0">
                <a:solidFill>
                  <a:srgbClr val="080808"/>
                </a:solidFill>
                <a:effectLst/>
                <a:latin typeface="JetBrains Mono" panose="02000009000000000000" pitchFamily="49" charset="0"/>
                <a:ea typeface="Calibri" panose="020F0502020204030204" pitchFamily="34" charset="0"/>
              </a:rPr>
              <a:t>(</a:t>
            </a:r>
            <a:r>
              <a:rPr lang="en-US" sz="1800" dirty="0">
                <a:solidFill>
                  <a:srgbClr val="067D17"/>
                </a:solidFill>
                <a:effectLst/>
                <a:latin typeface="JetBrains Mono" panose="02000009000000000000" pitchFamily="49" charset="0"/>
                <a:ea typeface="Calibri" panose="020F0502020204030204" pitchFamily="34" charset="0"/>
              </a:rPr>
              <a:t>"odd"</a:t>
            </a:r>
            <a:r>
              <a:rPr lang="en-US" sz="1800" dirty="0">
                <a:solidFill>
                  <a:srgbClr val="080808"/>
                </a:solidFill>
                <a:effectLst/>
                <a:latin typeface="JetBrains Mono" panose="02000009000000000000" pitchFamily="49" charset="0"/>
                <a:ea typeface="Calibri" panose="020F0502020204030204" pitchFamily="34" charset="0"/>
              </a:rPr>
              <a:t>)</a:t>
            </a: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3990360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447"/>
            <a:ext cx="8382000" cy="1143000"/>
          </a:xfrm>
        </p:spPr>
        <p:txBody>
          <a:bodyPr>
            <a:noAutofit/>
          </a:bodyPr>
          <a:lstStyle/>
          <a:p>
            <a:r>
              <a:rPr lang="en-US" sz="3200" dirty="0"/>
              <a:t>Continued</a:t>
            </a:r>
            <a:endParaRPr lang="en-US" sz="2800" dirty="0"/>
          </a:p>
        </p:txBody>
      </p:sp>
      <p:sp>
        <p:nvSpPr>
          <p:cNvPr id="3" name="Content Placeholder 2"/>
          <p:cNvSpPr>
            <a:spLocks noGrp="1"/>
          </p:cNvSpPr>
          <p:nvPr>
            <p:ph idx="1"/>
          </p:nvPr>
        </p:nvSpPr>
        <p:spPr>
          <a:xfrm>
            <a:off x="457200" y="1219200"/>
            <a:ext cx="8458200" cy="5562600"/>
          </a:xfrm>
        </p:spPr>
        <p:txBody>
          <a:bodyPr>
            <a:noAutofit/>
          </a:bodyPr>
          <a:lstStyle/>
          <a:p>
            <a:pPr marL="0" marR="0" indent="0" algn="just">
              <a:lnSpc>
                <a:spcPct val="107000"/>
              </a:lnSpc>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 Driver code to call the function</a:t>
            </a:r>
          </a:p>
          <a:p>
            <a:pPr marL="0" marR="0" indent="0" algn="just">
              <a:lnSpc>
                <a:spcPct val="107000"/>
              </a:lnSpc>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print(</a:t>
            </a:r>
            <a:r>
              <a:rPr lang="en-US" sz="1800" dirty="0" err="1">
                <a:solidFill>
                  <a:srgbClr val="080808"/>
                </a:solidFill>
                <a:effectLst/>
                <a:latin typeface="JetBrains Mono" panose="02000009000000000000" pitchFamily="49" charset="0"/>
                <a:ea typeface="Calibri" panose="020F0502020204030204" pitchFamily="34" charset="0"/>
              </a:rPr>
              <a:t>evenOdd</a:t>
            </a:r>
            <a:r>
              <a:rPr lang="en-US" sz="1800" dirty="0">
                <a:solidFill>
                  <a:srgbClr val="080808"/>
                </a:solidFill>
                <a:effectLst/>
                <a:latin typeface="JetBrains Mono" panose="02000009000000000000" pitchFamily="49" charset="0"/>
                <a:ea typeface="Calibri" panose="020F0502020204030204" pitchFamily="34" charset="0"/>
              </a:rPr>
              <a:t>.__doc__)</a:t>
            </a:r>
          </a:p>
          <a:p>
            <a:pPr marL="0" marR="0" indent="0" algn="just">
              <a:lnSpc>
                <a:spcPct val="107000"/>
              </a:lnSpc>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Output</a:t>
            </a:r>
          </a:p>
          <a:p>
            <a:pPr marL="0" marR="0" indent="0" algn="just">
              <a:lnSpc>
                <a:spcPct val="107000"/>
              </a:lnSpc>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Function to check if the number is even or odd</a:t>
            </a:r>
          </a:p>
          <a:p>
            <a:pPr marL="0" marR="0" indent="0" algn="just">
              <a:lnSpc>
                <a:spcPct val="107000"/>
              </a:lnSpc>
              <a:spcBef>
                <a:spcPts val="1440"/>
              </a:spcBef>
              <a:spcAft>
                <a:spcPts val="1440"/>
              </a:spcAft>
              <a:buNone/>
            </a:pP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2361003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447"/>
            <a:ext cx="8382000" cy="1143000"/>
          </a:xfrm>
        </p:spPr>
        <p:txBody>
          <a:bodyPr>
            <a:noAutofit/>
          </a:bodyPr>
          <a:lstStyle/>
          <a:p>
            <a:r>
              <a:rPr lang="en-US" sz="3200" dirty="0"/>
              <a:t>Passing by Value vs Passing </a:t>
            </a:r>
            <a:r>
              <a:rPr lang="en-US" sz="3200"/>
              <a:t>by Reference</a:t>
            </a:r>
            <a:endParaRPr lang="en-US" sz="2800" dirty="0"/>
          </a:p>
        </p:txBody>
      </p:sp>
      <p:sp>
        <p:nvSpPr>
          <p:cNvPr id="3" name="Content Placeholder 2"/>
          <p:cNvSpPr>
            <a:spLocks noGrp="1"/>
          </p:cNvSpPr>
          <p:nvPr>
            <p:ph idx="1"/>
          </p:nvPr>
        </p:nvSpPr>
        <p:spPr>
          <a:xfrm>
            <a:off x="457200" y="1219200"/>
            <a:ext cx="8458200" cy="5562600"/>
          </a:xfrm>
        </p:spPr>
        <p:txBody>
          <a:bodyPr>
            <a:noAutofit/>
          </a:bodyPr>
          <a:lstStyle/>
          <a:p>
            <a:pPr algn="just">
              <a:lnSpc>
                <a:spcPct val="150000"/>
              </a:lnSpc>
              <a:spcBef>
                <a:spcPts val="1440"/>
              </a:spcBef>
              <a:spcAft>
                <a:spcPts val="1440"/>
              </a:spcAft>
              <a:buFont typeface="Wingdings" panose="05000000000000000000" pitchFamily="2" charset="2"/>
              <a:buChar char="Ø"/>
            </a:pPr>
            <a:r>
              <a:rPr lang="en-US" sz="2400" b="1" kern="1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Python uses pass by reference mechanism</a:t>
            </a:r>
            <a:r>
              <a:rPr lang="en-US" sz="2400" kern="1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 As variable in Python is a label or reference to the object in the memory, the both the variables used as actual argument as well as formal arguments really refer to the same object in the memory. We can verify this fact by checking the id() of the passed variable before and after passing.</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07000"/>
              </a:lnSpc>
              <a:spcBef>
                <a:spcPts val="1440"/>
              </a:spcBef>
              <a:spcAft>
                <a:spcPts val="1440"/>
              </a:spcAft>
              <a:buNone/>
            </a:pP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548967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447"/>
            <a:ext cx="8382000" cy="1143000"/>
          </a:xfrm>
        </p:spPr>
        <p:txBody>
          <a:bodyPr>
            <a:noAutofit/>
          </a:bodyPr>
          <a:lstStyle/>
          <a:p>
            <a:r>
              <a:rPr lang="en-US" sz="3200" dirty="0"/>
              <a:t>Continued</a:t>
            </a:r>
            <a:endParaRPr lang="en-US" sz="2800" dirty="0"/>
          </a:p>
        </p:txBody>
      </p:sp>
      <p:sp>
        <p:nvSpPr>
          <p:cNvPr id="3" name="Content Placeholder 2"/>
          <p:cNvSpPr>
            <a:spLocks noGrp="1"/>
          </p:cNvSpPr>
          <p:nvPr>
            <p:ph idx="1"/>
          </p:nvPr>
        </p:nvSpPr>
        <p:spPr>
          <a:xfrm>
            <a:off x="457200" y="1219200"/>
            <a:ext cx="8458200" cy="5562600"/>
          </a:xfrm>
        </p:spPr>
        <p:txBody>
          <a:bodyPr>
            <a:noAutofit/>
          </a:bodyPr>
          <a:lstStyle/>
          <a:p>
            <a:pPr marL="0" marR="0" indent="0" algn="just">
              <a:lnSpc>
                <a:spcPct val="107000"/>
              </a:lnSpc>
              <a:spcBef>
                <a:spcPts val="1440"/>
              </a:spcBef>
              <a:spcAft>
                <a:spcPts val="1440"/>
              </a:spcAft>
              <a:buNone/>
            </a:pPr>
            <a:br>
              <a:rPr lang="en-US" sz="1800" dirty="0">
                <a:solidFill>
                  <a:srgbClr val="080808"/>
                </a:solidFill>
                <a:effectLst/>
                <a:latin typeface="JetBrains Mono" panose="02000009000000000000" pitchFamily="49" charset="0"/>
                <a:ea typeface="Calibri" panose="020F0502020204030204" pitchFamily="34" charset="0"/>
              </a:rPr>
            </a:br>
            <a:r>
              <a:rPr lang="en-US" sz="1800" dirty="0">
                <a:solidFill>
                  <a:srgbClr val="080808"/>
                </a:solidFill>
                <a:effectLst/>
                <a:latin typeface="JetBrains Mono" panose="02000009000000000000" pitchFamily="49" charset="0"/>
                <a:ea typeface="Calibri" panose="020F0502020204030204" pitchFamily="34" charset="0"/>
              </a:rPr>
              <a:t>def </a:t>
            </a:r>
            <a:r>
              <a:rPr lang="en-US" sz="1800" dirty="0" err="1">
                <a:solidFill>
                  <a:srgbClr val="080808"/>
                </a:solidFill>
                <a:effectLst/>
                <a:latin typeface="JetBrains Mono" panose="02000009000000000000" pitchFamily="49" charset="0"/>
                <a:ea typeface="Calibri" panose="020F0502020204030204" pitchFamily="34" charset="0"/>
              </a:rPr>
              <a:t>testfunction</a:t>
            </a:r>
            <a:r>
              <a:rPr lang="en-US" sz="1800" dirty="0">
                <a:solidFill>
                  <a:srgbClr val="080808"/>
                </a:solidFill>
                <a:effectLst/>
                <a:latin typeface="JetBrains Mono" panose="02000009000000000000" pitchFamily="49" charset="0"/>
                <a:ea typeface="Calibri" panose="020F0502020204030204" pitchFamily="34" charset="0"/>
              </a:rPr>
              <a:t>(</a:t>
            </a:r>
            <a:r>
              <a:rPr lang="en-US" sz="1800" dirty="0" err="1">
                <a:solidFill>
                  <a:srgbClr val="080808"/>
                </a:solidFill>
                <a:effectLst/>
                <a:latin typeface="JetBrains Mono" panose="02000009000000000000" pitchFamily="49" charset="0"/>
                <a:ea typeface="Calibri" panose="020F0502020204030204" pitchFamily="34" charset="0"/>
              </a:rPr>
              <a:t>arg</a:t>
            </a:r>
            <a:r>
              <a:rPr lang="en-US" sz="1800" dirty="0">
                <a:solidFill>
                  <a:srgbClr val="080808"/>
                </a:solidFill>
                <a:effectLst/>
                <a:latin typeface="JetBrains Mono" panose="02000009000000000000" pitchFamily="49" charset="0"/>
                <a:ea typeface="Calibri" panose="020F0502020204030204" pitchFamily="34" charset="0"/>
              </a:rPr>
              <a:t>):</a:t>
            </a:r>
          </a:p>
          <a:p>
            <a:pPr marL="0" marR="0" indent="0" algn="just">
              <a:lnSpc>
                <a:spcPct val="107000"/>
              </a:lnSpc>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    print ("ID inside the function:", id(</a:t>
            </a:r>
            <a:r>
              <a:rPr lang="en-US" sz="1800" dirty="0" err="1">
                <a:solidFill>
                  <a:srgbClr val="080808"/>
                </a:solidFill>
                <a:effectLst/>
                <a:latin typeface="JetBrains Mono" panose="02000009000000000000" pitchFamily="49" charset="0"/>
                <a:ea typeface="Calibri" panose="020F0502020204030204" pitchFamily="34" charset="0"/>
              </a:rPr>
              <a:t>arg</a:t>
            </a:r>
            <a:r>
              <a:rPr lang="en-US" sz="1800" dirty="0">
                <a:solidFill>
                  <a:srgbClr val="080808"/>
                </a:solidFill>
                <a:effectLst/>
                <a:latin typeface="JetBrains Mono" panose="02000009000000000000" pitchFamily="49" charset="0"/>
                <a:ea typeface="Calibri" panose="020F0502020204030204" pitchFamily="34" charset="0"/>
              </a:rPr>
              <a:t>))</a:t>
            </a:r>
          </a:p>
          <a:p>
            <a:pPr marL="0" marR="0" indent="0" algn="just">
              <a:lnSpc>
                <a:spcPct val="107000"/>
              </a:lnSpc>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var="Hello"</a:t>
            </a:r>
          </a:p>
          <a:p>
            <a:pPr marL="0" marR="0" indent="0" algn="just">
              <a:lnSpc>
                <a:spcPct val="107000"/>
              </a:lnSpc>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print ("ID before passing:", id(var))</a:t>
            </a:r>
          </a:p>
          <a:p>
            <a:pPr marL="0" marR="0" indent="0" algn="just">
              <a:lnSpc>
                <a:spcPct val="107000"/>
              </a:lnSpc>
              <a:spcBef>
                <a:spcPts val="1440"/>
              </a:spcBef>
              <a:spcAft>
                <a:spcPts val="1440"/>
              </a:spcAft>
              <a:buNone/>
            </a:pPr>
            <a:r>
              <a:rPr lang="en-US" sz="1800" dirty="0" err="1">
                <a:solidFill>
                  <a:srgbClr val="080808"/>
                </a:solidFill>
                <a:effectLst/>
                <a:latin typeface="JetBrains Mono" panose="02000009000000000000" pitchFamily="49" charset="0"/>
                <a:ea typeface="Calibri" panose="020F0502020204030204" pitchFamily="34" charset="0"/>
              </a:rPr>
              <a:t>testfunction</a:t>
            </a:r>
            <a:r>
              <a:rPr lang="en-US" sz="1800" dirty="0">
                <a:solidFill>
                  <a:srgbClr val="080808"/>
                </a:solidFill>
                <a:effectLst/>
                <a:latin typeface="JetBrains Mono" panose="02000009000000000000" pitchFamily="49" charset="0"/>
                <a:ea typeface="Calibri" panose="020F0502020204030204" pitchFamily="34" charset="0"/>
              </a:rPr>
              <a:t>(var)</a:t>
            </a:r>
          </a:p>
          <a:p>
            <a:pPr marL="0" marR="0" indent="0" algn="just">
              <a:lnSpc>
                <a:spcPct val="107000"/>
              </a:lnSpc>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Output</a:t>
            </a:r>
          </a:p>
          <a:p>
            <a:pPr marL="0" marR="0" indent="0" algn="just">
              <a:lnSpc>
                <a:spcPct val="107000"/>
              </a:lnSpc>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ID before passing: 2774814236592</a:t>
            </a:r>
          </a:p>
          <a:p>
            <a:pPr marL="0" marR="0" indent="0" algn="just">
              <a:lnSpc>
                <a:spcPct val="107000"/>
              </a:lnSpc>
              <a:spcBef>
                <a:spcPts val="1440"/>
              </a:spcBef>
              <a:spcAft>
                <a:spcPts val="1440"/>
              </a:spcAft>
              <a:buNone/>
            </a:pPr>
            <a:r>
              <a:rPr lang="en-US" sz="1800" dirty="0">
                <a:solidFill>
                  <a:srgbClr val="080808"/>
                </a:solidFill>
                <a:effectLst/>
                <a:latin typeface="JetBrains Mono" panose="02000009000000000000" pitchFamily="49" charset="0"/>
                <a:ea typeface="Calibri" panose="020F0502020204030204" pitchFamily="34" charset="0"/>
              </a:rPr>
              <a:t>ID inside the function: 2774814236592</a:t>
            </a:r>
          </a:p>
          <a:p>
            <a:pPr marL="0" marR="0" indent="0" algn="just">
              <a:lnSpc>
                <a:spcPct val="107000"/>
              </a:lnSpc>
              <a:spcBef>
                <a:spcPts val="1440"/>
              </a:spcBef>
              <a:spcAft>
                <a:spcPts val="1440"/>
              </a:spcAft>
              <a:buNone/>
            </a:pP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339811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382000" cy="1143000"/>
          </a:xfrm>
        </p:spPr>
        <p:txBody>
          <a:bodyPr>
            <a:noAutofit/>
          </a:bodyPr>
          <a:lstStyle/>
          <a:p>
            <a:r>
              <a:rPr lang="en-US" sz="3200" dirty="0"/>
              <a:t>Python Function with Return Value</a:t>
            </a:r>
            <a:br>
              <a:rPr lang="en-US" sz="2800" b="1" dirty="0">
                <a:latin typeface="Times New Roman" panose="02020603050405020304" pitchFamily="18" charset="0"/>
                <a:ea typeface="Times New Roman" panose="02020603050405020304" pitchFamily="18" charset="0"/>
              </a:rPr>
            </a:br>
            <a:endParaRPr lang="en-US" sz="2800" dirty="0"/>
          </a:p>
        </p:txBody>
      </p:sp>
      <p:sp>
        <p:nvSpPr>
          <p:cNvPr id="3" name="Content Placeholder 2"/>
          <p:cNvSpPr>
            <a:spLocks noGrp="1"/>
          </p:cNvSpPr>
          <p:nvPr>
            <p:ph idx="1"/>
          </p:nvPr>
        </p:nvSpPr>
        <p:spPr>
          <a:xfrm>
            <a:off x="457200" y="1219200"/>
            <a:ext cx="8458200" cy="5562600"/>
          </a:xfrm>
        </p:spPr>
        <p:txBody>
          <a:bodyPr>
            <a:noAutofit/>
          </a:bodyPr>
          <a:lstStyle/>
          <a:p>
            <a:pPr marR="0">
              <a:lnSpc>
                <a:spcPct val="107000"/>
              </a:lnSpc>
              <a:spcBef>
                <a:spcPts val="0"/>
              </a:spcBef>
              <a:spcAft>
                <a:spcPts val="800"/>
              </a:spcAft>
              <a:buFont typeface="Wingdings" panose="05000000000000000000" pitchFamily="2" charset="2"/>
              <a:buChar char="Ø"/>
            </a:pPr>
            <a:r>
              <a:rPr lang="en-US"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a:t>
            </a:r>
            <a:r>
              <a:rPr lang="en-US"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return</a:t>
            </a:r>
            <a:r>
              <a:rPr lang="en-US"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keyword as the last statement in function definition indicates end of function block, and the program flow goes back to the calling function. Although reduced indent after the last statement in the block also implies return but using explicit return is a good practice.</a:t>
            </a:r>
            <a:endParaRPr lang="en-US" sz="2400" kern="100" dirty="0">
              <a:latin typeface="Arial" panose="020B0604020202020204" pitchFamily="34" charset="0"/>
              <a:ea typeface="Calibri" panose="020F0502020204030204" pitchFamily="34"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Ø"/>
            </a:pPr>
            <a:r>
              <a:rPr lang="en-US"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Along with the flow control, the function can also return value of an expression to the calling function. The value of returned expression can be stored in a variable for further processing.</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07000"/>
              </a:lnSpc>
              <a:spcBef>
                <a:spcPts val="1440"/>
              </a:spcBef>
              <a:spcAft>
                <a:spcPts val="1440"/>
              </a:spcAft>
              <a:buNone/>
            </a:pP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Tree>
    <p:extLst>
      <p:ext uri="{BB962C8B-B14F-4D97-AF65-F5344CB8AC3E}">
        <p14:creationId xmlns:p14="http://schemas.microsoft.com/office/powerpoint/2010/main" val="45670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382000" cy="1143000"/>
          </a:xfrm>
        </p:spPr>
        <p:txBody>
          <a:bodyPr>
            <a:noAutofit/>
          </a:bodyPr>
          <a:lstStyle/>
          <a:p>
            <a:r>
              <a:rPr lang="en-US" sz="3200" dirty="0"/>
              <a:t>Python Function with Return Value</a:t>
            </a:r>
            <a:br>
              <a:rPr lang="en-US" sz="2800" b="1" dirty="0">
                <a:latin typeface="Times New Roman" panose="02020603050405020304" pitchFamily="18" charset="0"/>
                <a:ea typeface="Times New Roman" panose="02020603050405020304" pitchFamily="18" charset="0"/>
              </a:rPr>
            </a:br>
            <a:endParaRPr lang="en-US" sz="2800" dirty="0"/>
          </a:p>
        </p:txBody>
      </p:sp>
      <p:sp>
        <p:nvSpPr>
          <p:cNvPr id="3" name="Content Placeholder 2"/>
          <p:cNvSpPr>
            <a:spLocks noGrp="1"/>
          </p:cNvSpPr>
          <p:nvPr>
            <p:ph idx="1"/>
          </p:nvPr>
        </p:nvSpPr>
        <p:spPr>
          <a:xfrm>
            <a:off x="524435" y="1524000"/>
            <a:ext cx="8458200" cy="5562600"/>
          </a:xfrm>
        </p:spPr>
        <p:txBody>
          <a:bodyPr>
            <a:noAutofit/>
          </a:bodyPr>
          <a:lstStyle/>
          <a:p>
            <a:pPr marL="0" marR="0" indent="0">
              <a:lnSpc>
                <a:spcPct val="107000"/>
              </a:lnSpc>
              <a:spcBef>
                <a:spcPts val="1440"/>
              </a:spcBef>
              <a:spcAft>
                <a:spcPts val="1440"/>
              </a:spcAft>
              <a:buNone/>
            </a:pPr>
            <a:br>
              <a:rPr lang="en-US" sz="1800" dirty="0">
                <a:solidFill>
                  <a:srgbClr val="080808"/>
                </a:solidFill>
                <a:effectLst/>
                <a:latin typeface="JetBrains Mono" panose="02000009000000000000" pitchFamily="49" charset="0"/>
                <a:ea typeface="Calibri" panose="020F0502020204030204" pitchFamily="34" charset="0"/>
              </a:rPr>
            </a:br>
            <a:br>
              <a:rPr lang="en-US" sz="2400" dirty="0"/>
            </a:br>
            <a:r>
              <a:rPr lang="en-US" sz="2400" dirty="0"/>
              <a:t> </a:t>
            </a:r>
            <a:br>
              <a:rPr lang="en-US" sz="2400" dirty="0"/>
            </a:br>
            <a:endParaRPr lang="en-US" sz="2400" dirty="0"/>
          </a:p>
        </p:txBody>
      </p:sp>
      <p:sp>
        <p:nvSpPr>
          <p:cNvPr id="4" name="Rectangle 1">
            <a:extLst>
              <a:ext uri="{FF2B5EF4-FFF2-40B4-BE49-F238E27FC236}">
                <a16:creationId xmlns:a16="http://schemas.microsoft.com/office/drawing/2014/main" id="{92970CED-AADE-720D-243B-2C6FFF7FB038}"/>
              </a:ext>
            </a:extLst>
          </p:cNvPr>
          <p:cNvSpPr>
            <a:spLocks noChangeArrowheads="1"/>
          </p:cNvSpPr>
          <p:nvPr/>
        </p:nvSpPr>
        <p:spPr bwMode="auto">
          <a:xfrm>
            <a:off x="1133897" y="1603176"/>
            <a:ext cx="4501232" cy="3847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ea typeface="Times New Roman" panose="02020603050405020304" pitchFamily="18" charset="0"/>
                <a:cs typeface="JetBrains Mono" panose="02000009000000000000" pitchFamily="49" charset="0"/>
              </a:rPr>
              <a:t># function definition</a:t>
            </a:r>
            <a:br>
              <a:rPr kumimoji="0" lang="en-US" altLang="en-US" sz="1000" b="0" i="1" u="none" strike="noStrike" cap="none" normalizeH="0" baseline="0" dirty="0">
                <a:ln>
                  <a:noFill/>
                </a:ln>
                <a:solidFill>
                  <a:srgbClr val="8C8C8C"/>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def </a:t>
            </a:r>
            <a:r>
              <a:rPr kumimoji="0" lang="en-US" altLang="en-US" sz="2400" b="0" i="0" u="none" strike="noStrike" cap="none" normalizeH="0" baseline="0" dirty="0" err="1">
                <a:ln>
                  <a:noFill/>
                </a:ln>
                <a:solidFill>
                  <a:srgbClr val="00627A"/>
                </a:solidFill>
                <a:effectLst/>
                <a:latin typeface="JetBrains Mono" panose="02000009000000000000" pitchFamily="49" charset="0"/>
                <a:ea typeface="Times New Roman" panose="02020603050405020304" pitchFamily="18" charset="0"/>
                <a:cs typeface="JetBrains Mono" panose="02000009000000000000" pitchFamily="49" charset="0"/>
              </a:rPr>
              <a:t>find_square</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a:ln>
                  <a:noFill/>
                </a:ln>
                <a:solidFill>
                  <a:srgbClr val="000000"/>
                </a:solidFill>
                <a:effectLst/>
                <a:latin typeface="JetBrains Mono" panose="02000009000000000000" pitchFamily="49" charset="0"/>
                <a:ea typeface="Times New Roman" panose="02020603050405020304" pitchFamily="18" charset="0"/>
                <a:cs typeface="JetBrains Mono" panose="02000009000000000000" pitchFamily="49" charset="0"/>
              </a:rPr>
              <a:t>num</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400" b="0" i="0" u="none" strike="noStrike" cap="none" normalizeH="0" baseline="0" dirty="0">
                <a:ln>
                  <a:noFill/>
                </a:ln>
                <a:solidFill>
                  <a:srgbClr val="000000"/>
                </a:solidFill>
                <a:effectLst/>
                <a:latin typeface="JetBrains Mono" panose="02000009000000000000" pitchFamily="49" charset="0"/>
                <a:ea typeface="Times New Roman" panose="02020603050405020304" pitchFamily="18" charset="0"/>
                <a:cs typeface="JetBrains Mono" panose="02000009000000000000" pitchFamily="49" charset="0"/>
              </a:rPr>
              <a:t>result </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400" b="0" i="0" u="none" strike="noStrike" cap="none" normalizeH="0" baseline="0" dirty="0">
                <a:ln>
                  <a:noFill/>
                </a:ln>
                <a:solidFill>
                  <a:srgbClr val="000000"/>
                </a:solidFill>
                <a:effectLst/>
                <a:latin typeface="JetBrains Mono" panose="02000009000000000000" pitchFamily="49" charset="0"/>
                <a:ea typeface="Times New Roman" panose="02020603050405020304" pitchFamily="18" charset="0"/>
                <a:cs typeface="JetBrains Mono" panose="02000009000000000000" pitchFamily="49" charset="0"/>
              </a:rPr>
              <a:t>num </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400" b="0" i="0" u="none" strike="noStrike" cap="none" normalizeH="0" baseline="0" dirty="0">
                <a:ln>
                  <a:noFill/>
                </a:ln>
                <a:solidFill>
                  <a:srgbClr val="000000"/>
                </a:solidFill>
                <a:effectLst/>
                <a:latin typeface="JetBrains Mono" panose="02000009000000000000" pitchFamily="49" charset="0"/>
                <a:ea typeface="Times New Roman" panose="02020603050405020304" pitchFamily="18" charset="0"/>
                <a:cs typeface="JetBrains Mono" panose="02000009000000000000" pitchFamily="49" charset="0"/>
              </a:rPr>
              <a:t>num</a:t>
            </a:r>
            <a:br>
              <a:rPr kumimoji="0" lang="en-US" altLang="en-US" sz="2400" b="0" i="0" u="none" strike="noStrike" cap="none" normalizeH="0" baseline="0" dirty="0">
                <a:ln>
                  <a:noFill/>
                </a:ln>
                <a:solidFill>
                  <a:srgbClr val="000000"/>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000000"/>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4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return </a:t>
            </a:r>
            <a:r>
              <a:rPr kumimoji="0" lang="en-US" altLang="en-US" sz="2400" b="0" i="0" u="none" strike="noStrike" cap="none" normalizeH="0" baseline="0" dirty="0">
                <a:ln>
                  <a:noFill/>
                </a:ln>
                <a:solidFill>
                  <a:srgbClr val="000000"/>
                </a:solidFill>
                <a:effectLst/>
                <a:latin typeface="JetBrains Mono" panose="02000009000000000000" pitchFamily="49" charset="0"/>
                <a:ea typeface="Times New Roman" panose="02020603050405020304" pitchFamily="18" charset="0"/>
                <a:cs typeface="JetBrains Mono" panose="02000009000000000000" pitchFamily="49" charset="0"/>
              </a:rPr>
              <a:t>result</a:t>
            </a:r>
            <a:br>
              <a:rPr kumimoji="0" lang="en-US" altLang="en-US" sz="2400" b="0" i="0" u="none" strike="noStrike" cap="none" normalizeH="0" baseline="0" dirty="0">
                <a:ln>
                  <a:noFill/>
                </a:ln>
                <a:solidFill>
                  <a:srgbClr val="000000"/>
                </a:solidFill>
                <a:effectLst/>
                <a:latin typeface="JetBrains Mono" panose="02000009000000000000" pitchFamily="49" charset="0"/>
                <a:ea typeface="Times New Roman" panose="02020603050405020304" pitchFamily="18" charset="0"/>
                <a:cs typeface="JetBrains Mono" panose="02000009000000000000" pitchFamily="49" charset="0"/>
              </a:rPr>
            </a:br>
            <a:br>
              <a:rPr kumimoji="0" lang="en-US" altLang="en-US" sz="2400" b="0" i="0" u="none" strike="noStrike" cap="none" normalizeH="0" baseline="0" dirty="0">
                <a:ln>
                  <a:noFill/>
                </a:ln>
                <a:solidFill>
                  <a:srgbClr val="000000"/>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1" u="none" strike="noStrike" cap="none" normalizeH="0" baseline="0" dirty="0">
                <a:ln>
                  <a:noFill/>
                </a:ln>
                <a:solidFill>
                  <a:srgbClr val="8C8C8C"/>
                </a:solidFill>
                <a:effectLst/>
                <a:latin typeface="JetBrains Mono" panose="02000009000000000000" pitchFamily="49" charset="0"/>
                <a:ea typeface="Times New Roman" panose="02020603050405020304" pitchFamily="18" charset="0"/>
                <a:cs typeface="JetBrains Mono" panose="02000009000000000000" pitchFamily="49" charset="0"/>
              </a:rPr>
              <a:t># function call</a:t>
            </a:r>
            <a:br>
              <a:rPr kumimoji="0" lang="en-US" altLang="en-US" sz="2400" b="0" i="1" u="none" strike="noStrike" cap="none" normalizeH="0" baseline="0" dirty="0">
                <a:ln>
                  <a:noFill/>
                </a:ln>
                <a:solidFill>
                  <a:srgbClr val="8C8C8C"/>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square = </a:t>
            </a:r>
            <a:r>
              <a:rPr kumimoji="0" lang="en-US" altLang="en-US" sz="2400" b="0" i="0" u="none" strike="noStrike" cap="none" normalizeH="0" baseline="0" dirty="0" err="1">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find_square</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t>3</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b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print</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'Square:'</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square)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Output</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Square: 9</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529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382000" cy="1143000"/>
          </a:xfrm>
        </p:spPr>
        <p:txBody>
          <a:bodyPr>
            <a:noAutofit/>
          </a:bodyPr>
          <a:lstStyle/>
          <a:p>
            <a:r>
              <a:rPr lang="en-US" sz="3200" dirty="0"/>
              <a:t>Continued</a:t>
            </a:r>
            <a:br>
              <a:rPr lang="en-US" sz="2800" b="1" dirty="0">
                <a:latin typeface="Times New Roman" panose="02020603050405020304" pitchFamily="18" charset="0"/>
                <a:ea typeface="Times New Roman" panose="02020603050405020304" pitchFamily="18" charset="0"/>
              </a:rPr>
            </a:br>
            <a:endParaRPr lang="en-US" sz="2800" dirty="0"/>
          </a:p>
        </p:txBody>
      </p:sp>
      <p:sp>
        <p:nvSpPr>
          <p:cNvPr id="3" name="Content Placeholder 2"/>
          <p:cNvSpPr>
            <a:spLocks noGrp="1"/>
          </p:cNvSpPr>
          <p:nvPr>
            <p:ph idx="1"/>
          </p:nvPr>
        </p:nvSpPr>
        <p:spPr>
          <a:xfrm>
            <a:off x="304800" y="990600"/>
            <a:ext cx="8677835" cy="5867400"/>
          </a:xfrm>
        </p:spPr>
        <p:txBody>
          <a:bodyPr>
            <a:noAutofit/>
          </a:bodyPr>
          <a:lstStyle/>
          <a:p>
            <a:pPr marL="0" lvl="0" indent="0" algn="just" eaLnBrk="0" fontAlgn="base" hangingPunct="0">
              <a:spcBef>
                <a:spcPct val="0"/>
              </a:spcBef>
              <a:spcAft>
                <a:spcPct val="0"/>
              </a:spcAft>
              <a:buClrTx/>
              <a:buSzTx/>
              <a:buNone/>
            </a:pPr>
            <a:br>
              <a:rPr lang="en-US" sz="1800" dirty="0">
                <a:solidFill>
                  <a:srgbClr val="080808"/>
                </a:solidFill>
                <a:effectLst/>
                <a:latin typeface="JetBrains Mono" panose="02000009000000000000" pitchFamily="49" charset="0"/>
                <a:ea typeface="Calibri" panose="020F0502020204030204" pitchFamily="34" charset="0"/>
              </a:rPr>
            </a:b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Returning more than one value from a function</a:t>
            </a:r>
            <a:endParaRPr lang="en-US" altLang="en-US" sz="800" dirty="0"/>
          </a:p>
          <a:p>
            <a:pPr marL="0" lvl="0" indent="0" algn="just" eaLnBrk="0" fontAlgn="base" hangingPunct="0">
              <a:spcBef>
                <a:spcPct val="0"/>
              </a:spcBef>
              <a:spcAft>
                <a:spcPct val="0"/>
              </a:spcAft>
              <a:buClrTx/>
              <a:buSzTx/>
              <a:buNone/>
            </a:pP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It will return the output as a tuple.</a:t>
            </a:r>
            <a:endParaRPr lang="en-US" altLang="en-US" sz="800" dirty="0"/>
          </a:p>
          <a:p>
            <a:pPr marL="0" lvl="0" indent="0" algn="just" eaLnBrk="0" fontAlgn="base" hangingPunct="0">
              <a:spcBef>
                <a:spcPct val="0"/>
              </a:spcBef>
              <a:spcAft>
                <a:spcPct val="0"/>
              </a:spcAft>
              <a:buClrTx/>
              <a:buSzTx/>
              <a:buNone/>
            </a:pP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Example</a:t>
            </a:r>
            <a:endParaRPr lang="en-US" altLang="en-US" sz="1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endParaRPr>
          </a:p>
          <a:p>
            <a:pPr marL="0" lvl="0" indent="0" eaLnBrk="0" fontAlgn="base" hangingPunct="0">
              <a:spcBef>
                <a:spcPct val="0"/>
              </a:spcBef>
              <a:spcAft>
                <a:spcPct val="0"/>
              </a:spcAft>
              <a:buClrTx/>
              <a:buSzTx/>
              <a:buNone/>
            </a:pP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def </a:t>
            </a:r>
            <a:r>
              <a:rPr lang="en-US" altLang="en-US" sz="2400" dirty="0" err="1">
                <a:solidFill>
                  <a:srgbClr val="00627A"/>
                </a:solidFill>
                <a:latin typeface="JetBrains Mono" panose="02000009000000000000" pitchFamily="49" charset="0"/>
                <a:ea typeface="Times New Roman" panose="02020603050405020304" pitchFamily="18" charset="0"/>
                <a:cs typeface="JetBrains Mono" panose="02000009000000000000" pitchFamily="49" charset="0"/>
              </a:rPr>
              <a:t>calculate_answer</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err="1">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x</a:t>
            </a: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err="1">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y</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sum</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err="1">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x</a:t>
            </a: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err="1">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y</a:t>
            </a:r>
            <a:b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  product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x</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y</a:t>
            </a:r>
            <a:b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  difference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x</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y</a:t>
            </a:r>
            <a:b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return </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sum</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product</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difference</a:t>
            </a:r>
            <a:b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br>
            <a:b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solutions= </a:t>
            </a: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calculate_answer</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6</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3</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1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br>
              <a:rPr lang="en-US" altLang="en-US" sz="1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(solutions)</a:t>
            </a:r>
            <a:r>
              <a:rPr lang="en-US" altLang="en-US" sz="2400" dirty="0"/>
              <a:t> </a:t>
            </a:r>
            <a:br>
              <a:rPr lang="en-US" altLang="en-US" sz="2400" dirty="0"/>
            </a:br>
            <a:endParaRPr lang="en-US" altLang="en-US" sz="2400" dirty="0">
              <a:latin typeface="Arial" panose="020B0604020202020204" pitchFamily="34" charset="0"/>
            </a:endParaRPr>
          </a:p>
          <a:p>
            <a:pPr marL="0" lvl="0" indent="0" eaLnBrk="0" fontAlgn="base" hangingPunct="0">
              <a:spcBef>
                <a:spcPct val="0"/>
              </a:spcBef>
              <a:spcAft>
                <a:spcPct val="0"/>
              </a:spcAft>
              <a:buClrTx/>
              <a:buSzTx/>
              <a:buNone/>
            </a:pP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Output</a:t>
            </a:r>
            <a:endParaRPr lang="en-US" altLang="en-US" sz="800" dirty="0"/>
          </a:p>
          <a:p>
            <a:pPr marL="0" lvl="0" indent="0" algn="just" eaLnBrk="0" fontAlgn="base" hangingPunct="0">
              <a:spcBef>
                <a:spcPct val="0"/>
              </a:spcBef>
              <a:spcAft>
                <a:spcPct val="0"/>
              </a:spcAft>
              <a:buClrTx/>
              <a:buSzTx/>
              <a:buNone/>
            </a:pP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(9, 18, 3)</a:t>
            </a:r>
            <a:endParaRPr lang="en-US" altLang="en-US" sz="3200" dirty="0">
              <a:latin typeface="Arial" panose="020B0604020202020204" pitchFamily="34" charset="0"/>
            </a:endParaRPr>
          </a:p>
          <a:p>
            <a:pPr marL="0" marR="0" indent="0">
              <a:lnSpc>
                <a:spcPct val="107000"/>
              </a:lnSpc>
              <a:spcBef>
                <a:spcPts val="1440"/>
              </a:spcBef>
              <a:spcAft>
                <a:spcPts val="1440"/>
              </a:spcAft>
              <a:buNone/>
            </a:pPr>
            <a:br>
              <a:rPr lang="en-US" sz="2400" dirty="0"/>
            </a:br>
            <a:r>
              <a:rPr lang="en-US" sz="2400" dirty="0"/>
              <a:t> </a:t>
            </a:r>
            <a:br>
              <a:rPr lang="en-US" sz="2400" dirty="0"/>
            </a:br>
            <a:endParaRPr lang="en-US" sz="2400" dirty="0"/>
          </a:p>
        </p:txBody>
      </p:sp>
      <p:sp>
        <p:nvSpPr>
          <p:cNvPr id="4" name="Rectangle 1">
            <a:extLst>
              <a:ext uri="{FF2B5EF4-FFF2-40B4-BE49-F238E27FC236}">
                <a16:creationId xmlns:a16="http://schemas.microsoft.com/office/drawing/2014/main" id="{92970CED-AADE-720D-243B-2C6FFF7FB038}"/>
              </a:ext>
            </a:extLst>
          </p:cNvPr>
          <p:cNvSpPr>
            <a:spLocks noChangeArrowheads="1"/>
          </p:cNvSpPr>
          <p:nvPr/>
        </p:nvSpPr>
        <p:spPr bwMode="auto">
          <a:xfrm>
            <a:off x="2576599" y="3265169"/>
            <a:ext cx="1615827"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ea typeface="Times New Roman" panose="02020603050405020304" pitchFamily="18" charset="0"/>
                <a:cs typeface="JetBrains Mono" panose="02000009000000000000" pitchFamily="49" charset="0"/>
              </a:rPr>
              <a:t># function definition</a:t>
            </a:r>
            <a:br>
              <a:rPr kumimoji="0" lang="en-US" altLang="en-US" sz="1000" b="0" i="1" u="none" strike="noStrike" cap="none" normalizeH="0" baseline="0" dirty="0">
                <a:ln>
                  <a:noFill/>
                </a:ln>
                <a:solidFill>
                  <a:srgbClr val="8C8C8C"/>
                </a:solidFill>
                <a:effectLst/>
                <a:latin typeface="JetBrains Mono" panose="02000009000000000000" pitchFamily="49" charset="0"/>
                <a:ea typeface="Times New Roman" panose="02020603050405020304" pitchFamily="18" charset="0"/>
                <a:cs typeface="JetBrains Mono" panose="02000009000000000000" pitchFamily="49"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38EE83C-883E-0CE1-3377-BD187609C384}"/>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0553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64" y="603452"/>
            <a:ext cx="8382000" cy="1143000"/>
          </a:xfrm>
        </p:spPr>
        <p:txBody>
          <a:bodyPr>
            <a:noAutofit/>
          </a:bodyPr>
          <a:lstStyle/>
          <a:p>
            <a:r>
              <a:rPr lang="en-US" altLang="en-US" sz="3200" dirty="0"/>
              <a:t>The pass Statement</a:t>
            </a:r>
            <a:br>
              <a:rPr lang="en-US" sz="2800" b="1" dirty="0">
                <a:latin typeface="Times New Roman" panose="02020603050405020304" pitchFamily="18" charset="0"/>
                <a:ea typeface="Times New Roman" panose="02020603050405020304" pitchFamily="18" charset="0"/>
              </a:rPr>
            </a:br>
            <a:endParaRPr lang="en-US" sz="2800" dirty="0"/>
          </a:p>
        </p:txBody>
      </p:sp>
      <p:sp>
        <p:nvSpPr>
          <p:cNvPr id="3" name="Content Placeholder 2"/>
          <p:cNvSpPr>
            <a:spLocks noGrp="1"/>
          </p:cNvSpPr>
          <p:nvPr>
            <p:ph idx="1"/>
          </p:nvPr>
        </p:nvSpPr>
        <p:spPr>
          <a:xfrm>
            <a:off x="372036" y="838200"/>
            <a:ext cx="8677835" cy="5040406"/>
          </a:xfrm>
        </p:spPr>
        <p:txBody>
          <a:bodyPr>
            <a:noAutofit/>
          </a:bodyPr>
          <a:lstStyle/>
          <a:p>
            <a:pPr marL="0" lvl="0" indent="0" eaLnBrk="0" fontAlgn="base" hangingPunct="0">
              <a:spcBef>
                <a:spcPct val="0"/>
              </a:spcBef>
              <a:spcAft>
                <a:spcPct val="0"/>
              </a:spcAft>
              <a:buClrTx/>
              <a:buSzTx/>
              <a:buNone/>
            </a:pPr>
            <a:r>
              <a:rPr lang="en-US" sz="2400" dirty="0"/>
              <a:t>  </a:t>
            </a:r>
            <a:br>
              <a:rPr lang="en-US" sz="2400" dirty="0"/>
            </a:br>
            <a:endParaRPr lang="en-US" altLang="en-US" sz="800" dirty="0"/>
          </a:p>
          <a:p>
            <a:pPr marL="0" lvl="0" indent="0" eaLnBrk="0" fontAlgn="base" hangingPunct="0">
              <a:spcBef>
                <a:spcPct val="0"/>
              </a:spcBef>
              <a:spcAft>
                <a:spcPct val="0"/>
              </a:spcAft>
              <a:buClrTx/>
              <a:buSzTx/>
              <a:buNone/>
            </a:pPr>
            <a:r>
              <a:rPr lang="en-US" alt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en-US" altLang="en-US" sz="2400" dirty="0">
                <a:solidFill>
                  <a:srgbClr val="000000"/>
                </a:solidFill>
                <a:latin typeface="Calibri" panose="020F0502020204030204" pitchFamily="34" charset="0"/>
                <a:ea typeface="Times New Roman" panose="02020603050405020304" pitchFamily="18" charset="0"/>
                <a:cs typeface="Arial" panose="020B0604020202020204" pitchFamily="34" charset="0"/>
              </a:rPr>
              <a:t> </a:t>
            </a:r>
            <a:r>
              <a:rPr lang="en-US" altLang="en-US" sz="2400" dirty="0">
                <a:solidFill>
                  <a:srgbClr val="000000"/>
                </a:solidFill>
                <a:latin typeface="Arial" panose="020B0604020202020204" pitchFamily="34" charset="0"/>
                <a:cs typeface="Arial" panose="020B0604020202020204" pitchFamily="34" charset="0"/>
              </a:rPr>
              <a:t>pass</a:t>
            </a:r>
            <a:r>
              <a:rPr lang="en-US" altLang="en-US" sz="1400" dirty="0">
                <a:solidFill>
                  <a:srgbClr val="000000"/>
                </a:solidFill>
                <a:latin typeface="Inconsolata" pitchFamily="2" charset="0"/>
                <a:ea typeface="Times New Roman" panose="02020603050405020304" pitchFamily="18" charset="0"/>
                <a:cs typeface="Courier New" panose="02070309020205020404" pitchFamily="49" charset="0"/>
              </a:rPr>
              <a:t> </a:t>
            </a:r>
            <a:r>
              <a:rPr lang="en-US" alt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statement serves as a placeholder for future code, preventing errors from empty code blocks.</a:t>
            </a:r>
            <a:endParaRPr lang="en-US" altLang="en-US" sz="800" dirty="0"/>
          </a:p>
          <a:p>
            <a:pPr marL="0" lvl="0" indent="0" eaLnBrk="0" fontAlgn="base" hangingPunct="0">
              <a:spcBef>
                <a:spcPct val="0"/>
              </a:spcBef>
              <a:spcAft>
                <a:spcPct val="0"/>
              </a:spcAft>
              <a:buClrTx/>
              <a:buSzTx/>
              <a:buNone/>
            </a:pPr>
            <a:r>
              <a:rPr lang="en-US" alt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It's typically used where code is planned but has yet to be written.</a:t>
            </a:r>
            <a:endParaRPr lang="en-US" altLang="en-US" sz="800" dirty="0"/>
          </a:p>
          <a:p>
            <a:pPr marL="0" lvl="0" indent="0" eaLnBrk="0" fontAlgn="base" hangingPunct="0">
              <a:spcBef>
                <a:spcPct val="0"/>
              </a:spcBef>
              <a:spcAft>
                <a:spcPct val="0"/>
              </a:spcAft>
              <a:buClrTx/>
              <a:buSzTx/>
              <a:buNone/>
            </a:pPr>
            <a:r>
              <a:rPr lang="en-US" alt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Example</a:t>
            </a:r>
          </a:p>
          <a:p>
            <a:pPr marL="0" lvl="0" indent="0" eaLnBrk="0" fontAlgn="base" hangingPunct="0">
              <a:spcBef>
                <a:spcPct val="0"/>
              </a:spcBef>
              <a:spcAft>
                <a:spcPct val="0"/>
              </a:spcAft>
              <a:buClrTx/>
              <a:buSzTx/>
              <a:buNone/>
            </a:pPr>
            <a:endParaRPr lang="en-US" altLang="en-US" sz="1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endParaRPr>
          </a:p>
          <a:p>
            <a:pPr marL="0" lvl="0" indent="0" eaLnBrk="0" fontAlgn="base" hangingPunct="0">
              <a:spcBef>
                <a:spcPct val="0"/>
              </a:spcBef>
              <a:spcAft>
                <a:spcPct val="0"/>
              </a:spcAft>
              <a:buClrTx/>
              <a:buSzTx/>
              <a:buNone/>
            </a:pP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def </a:t>
            </a:r>
            <a:r>
              <a:rPr lang="en-US" altLang="en-US" sz="2400" dirty="0" err="1">
                <a:solidFill>
                  <a:srgbClr val="00627A"/>
                </a:solidFill>
                <a:latin typeface="JetBrains Mono" panose="02000009000000000000" pitchFamily="49" charset="0"/>
                <a:ea typeface="Times New Roman" panose="02020603050405020304" pitchFamily="18" charset="0"/>
                <a:cs typeface="JetBrains Mono" panose="02000009000000000000" pitchFamily="49" charset="0"/>
              </a:rPr>
              <a:t>future_function</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pass</a:t>
            </a:r>
            <a:b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br>
            <a:b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this will execute without any action or error</a:t>
            </a: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future_function</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endParaRPr lang="en-US" altLang="en-US" sz="2400" dirty="0">
              <a:latin typeface="Arial" panose="020B0604020202020204" pitchFamily="34" charset="0"/>
            </a:endParaRPr>
          </a:p>
          <a:p>
            <a:pPr marL="0" lvl="0" indent="0" algn="just" eaLnBrk="0" fontAlgn="base" hangingPunct="0">
              <a:spcBef>
                <a:spcPct val="0"/>
              </a:spcBef>
              <a:spcAft>
                <a:spcPct val="0"/>
              </a:spcAft>
              <a:buClrTx/>
              <a:buSzTx/>
              <a:buNone/>
            </a:pPr>
            <a:endParaRPr lang="en-US" sz="2400" dirty="0"/>
          </a:p>
        </p:txBody>
      </p:sp>
      <p:sp>
        <p:nvSpPr>
          <p:cNvPr id="5" name="Rectangle 1">
            <a:extLst>
              <a:ext uri="{FF2B5EF4-FFF2-40B4-BE49-F238E27FC236}">
                <a16:creationId xmlns:a16="http://schemas.microsoft.com/office/drawing/2014/main" id="{038EE83C-883E-0CE1-3377-BD187609C384}"/>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A60B38B-98EA-BD8D-EB8F-59B9ADA170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980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normAutofit fontScale="90000"/>
          </a:bodyPr>
          <a:lstStyle/>
          <a:p>
            <a:r>
              <a:rPr lang="en-US" sz="2800" kern="0"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Advantages of Python Functions</a:t>
            </a:r>
            <a:br>
              <a:rPr lang="en-US" dirty="0"/>
            </a:br>
            <a:endParaRPr lang="en-US" dirty="0"/>
          </a:p>
        </p:txBody>
      </p:sp>
      <p:sp>
        <p:nvSpPr>
          <p:cNvPr id="3" name="Content Placeholder 2"/>
          <p:cNvSpPr>
            <a:spLocks noGrp="1"/>
          </p:cNvSpPr>
          <p:nvPr>
            <p:ph idx="1"/>
          </p:nvPr>
        </p:nvSpPr>
        <p:spPr>
          <a:xfrm>
            <a:off x="228600" y="1219200"/>
            <a:ext cx="8763000" cy="5410200"/>
          </a:xfrm>
        </p:spPr>
        <p:txBody>
          <a:bodyPr>
            <a:normAutofit/>
          </a:bodyPr>
          <a:lstStyle/>
          <a:p>
            <a:pPr marL="342900" marR="0" lvl="0" indent="-342900" algn="just">
              <a:lnSpc>
                <a:spcPct val="107000"/>
              </a:lnSpc>
              <a:spcBef>
                <a:spcPts val="0"/>
              </a:spcBef>
              <a:spcAft>
                <a:spcPts val="800"/>
              </a:spcAft>
              <a:buFont typeface="+mj-lt"/>
              <a:buAutoNum type="arabicPeriod"/>
              <a:tabLst>
                <a:tab pos="457200" algn="l"/>
              </a:tabLst>
            </a:pPr>
            <a:r>
              <a:rPr lang="en-US" sz="2400" b="1" kern="100" dirty="0">
                <a:effectLst/>
                <a:latin typeface="Arial" panose="020B0604020202020204" pitchFamily="34" charset="0"/>
                <a:ea typeface="Calibri" panose="020F0502020204030204" pitchFamily="34" charset="0"/>
                <a:cs typeface="Arial" panose="020B0604020202020204" pitchFamily="34" charset="0"/>
              </a:rPr>
              <a:t>Modularity:</a:t>
            </a:r>
            <a:r>
              <a:rPr lang="en-US" sz="2400" kern="100" dirty="0">
                <a:effectLst/>
                <a:latin typeface="Arial" panose="020B0604020202020204" pitchFamily="34" charset="0"/>
                <a:ea typeface="Calibri" panose="020F0502020204030204" pitchFamily="34" charset="0"/>
                <a:cs typeface="Arial" panose="020B0604020202020204" pitchFamily="34" charset="0"/>
              </a:rPr>
              <a:t> Functions allow you to break down your program into smaller, self-contained units of code, making it easier to manage and understand.</a:t>
            </a:r>
          </a:p>
          <a:p>
            <a:pPr marL="342900" marR="0" lvl="0" indent="-342900" algn="just">
              <a:lnSpc>
                <a:spcPct val="107000"/>
              </a:lnSpc>
              <a:spcBef>
                <a:spcPts val="0"/>
              </a:spcBef>
              <a:spcAft>
                <a:spcPts val="800"/>
              </a:spcAft>
              <a:buFont typeface="+mj-lt"/>
              <a:buAutoNum type="arabicPeriod"/>
              <a:tabLst>
                <a:tab pos="457200" algn="l"/>
              </a:tabLst>
            </a:pPr>
            <a:r>
              <a:rPr lang="en-US" sz="2400" b="1" kern="100" dirty="0">
                <a:effectLst/>
                <a:latin typeface="Arial" panose="020B0604020202020204" pitchFamily="34" charset="0"/>
                <a:ea typeface="Calibri" panose="020F0502020204030204" pitchFamily="34" charset="0"/>
                <a:cs typeface="Arial" panose="020B0604020202020204" pitchFamily="34" charset="0"/>
              </a:rPr>
              <a:t>Code Reusability:</a:t>
            </a:r>
            <a:r>
              <a:rPr lang="en-US" sz="2400" kern="100" dirty="0">
                <a:effectLst/>
                <a:latin typeface="Arial" panose="020B0604020202020204" pitchFamily="34" charset="0"/>
                <a:ea typeface="Calibri" panose="020F0502020204030204" pitchFamily="34" charset="0"/>
                <a:cs typeface="Arial" panose="020B0604020202020204" pitchFamily="34" charset="0"/>
              </a:rPr>
              <a:t> Once a function is defined, it can be called multiple times from different parts of your program, avoiding code duplication and promoting maintainability.</a:t>
            </a:r>
          </a:p>
          <a:p>
            <a:pPr marL="342900" marR="0" lvl="0" indent="-342900" algn="just">
              <a:lnSpc>
                <a:spcPct val="107000"/>
              </a:lnSpc>
              <a:spcBef>
                <a:spcPts val="0"/>
              </a:spcBef>
              <a:spcAft>
                <a:spcPts val="800"/>
              </a:spcAft>
              <a:buFont typeface="+mj-lt"/>
              <a:buAutoNum type="arabicPeriod"/>
              <a:tabLst>
                <a:tab pos="457200" algn="l"/>
              </a:tabLst>
            </a:pPr>
            <a:r>
              <a:rPr lang="en-US" sz="2400" b="1" kern="100" dirty="0">
                <a:effectLst/>
                <a:latin typeface="Arial" panose="020B0604020202020204" pitchFamily="34" charset="0"/>
                <a:ea typeface="Calibri" panose="020F0502020204030204" pitchFamily="34" charset="0"/>
                <a:cs typeface="Arial" panose="020B0604020202020204" pitchFamily="34" charset="0"/>
              </a:rPr>
              <a:t>Parameter Passing:</a:t>
            </a:r>
            <a:r>
              <a:rPr lang="en-US" sz="2400" kern="100" dirty="0">
                <a:effectLst/>
                <a:latin typeface="Arial" panose="020B0604020202020204" pitchFamily="34" charset="0"/>
                <a:ea typeface="Calibri" panose="020F0502020204030204" pitchFamily="34" charset="0"/>
                <a:cs typeface="Arial" panose="020B0604020202020204" pitchFamily="34" charset="0"/>
              </a:rPr>
              <a:t> Functions can accept input parameters (arguments) that allow them to work with different data values or configurations.</a:t>
            </a:r>
          </a:p>
          <a:p>
            <a:pPr marL="342900" marR="0" lvl="0" indent="-342900" algn="just">
              <a:lnSpc>
                <a:spcPct val="107000"/>
              </a:lnSpc>
              <a:spcBef>
                <a:spcPts val="0"/>
              </a:spcBef>
              <a:spcAft>
                <a:spcPts val="800"/>
              </a:spcAft>
              <a:buFont typeface="+mj-lt"/>
              <a:buAutoNum type="arabicPeriod"/>
              <a:tabLst>
                <a:tab pos="457200" algn="l"/>
              </a:tabLst>
            </a:pPr>
            <a:r>
              <a:rPr lang="en-US" sz="2400" b="1" kern="100" dirty="0">
                <a:effectLst/>
                <a:latin typeface="Arial" panose="020B0604020202020204" pitchFamily="34" charset="0"/>
                <a:ea typeface="Calibri" panose="020F0502020204030204" pitchFamily="34" charset="0"/>
                <a:cs typeface="Arial" panose="020B0604020202020204" pitchFamily="34" charset="0"/>
              </a:rPr>
              <a:t>Return Values:</a:t>
            </a:r>
            <a:r>
              <a:rPr lang="en-US" sz="2400" kern="100" dirty="0">
                <a:effectLst/>
                <a:latin typeface="Arial" panose="020B0604020202020204" pitchFamily="34" charset="0"/>
                <a:ea typeface="Calibri" panose="020F0502020204030204" pitchFamily="34" charset="0"/>
                <a:cs typeface="Arial" panose="020B0604020202020204" pitchFamily="34" charset="0"/>
              </a:rPr>
              <a:t> Functions can optionally return values as results of their computations, which can be used by the calling code.</a:t>
            </a:r>
          </a:p>
          <a:p>
            <a:pPr>
              <a:buFont typeface="Wingdings" panose="05000000000000000000" pitchFamily="2" charset="2"/>
              <a:buChar char="Ø"/>
            </a:pP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64" y="603452"/>
            <a:ext cx="8382000" cy="1143000"/>
          </a:xfrm>
        </p:spPr>
        <p:txBody>
          <a:bodyPr>
            <a:noAutofit/>
          </a:bodyPr>
          <a:lstStyle/>
          <a:p>
            <a:r>
              <a:rPr lang="en-US" altLang="en-US" sz="3200" dirty="0"/>
              <a:t>Variable Scope</a:t>
            </a:r>
            <a:br>
              <a:rPr lang="en-US" sz="2800" b="1" dirty="0">
                <a:latin typeface="Times New Roman" panose="02020603050405020304" pitchFamily="18" charset="0"/>
                <a:ea typeface="Times New Roman" panose="02020603050405020304" pitchFamily="18" charset="0"/>
              </a:rPr>
            </a:br>
            <a:endParaRPr lang="en-US" sz="2800" dirty="0"/>
          </a:p>
        </p:txBody>
      </p:sp>
      <p:sp>
        <p:nvSpPr>
          <p:cNvPr id="3" name="Content Placeholder 2"/>
          <p:cNvSpPr>
            <a:spLocks noGrp="1"/>
          </p:cNvSpPr>
          <p:nvPr>
            <p:ph idx="1"/>
          </p:nvPr>
        </p:nvSpPr>
        <p:spPr>
          <a:xfrm>
            <a:off x="242046" y="1214142"/>
            <a:ext cx="8677835" cy="5643858"/>
          </a:xfrm>
        </p:spPr>
        <p:txBody>
          <a:bodyPr>
            <a:noAutofit/>
          </a:bodyPr>
          <a:lstStyle/>
          <a:p>
            <a:pPr lvl="0" eaLnBrk="0" fontAlgn="base" hangingPunct="0">
              <a:spcBef>
                <a:spcPct val="0"/>
              </a:spcBef>
              <a:spcAft>
                <a:spcPct val="0"/>
              </a:spcAft>
              <a:buClr>
                <a:schemeClr val="bg2">
                  <a:lumMod val="50000"/>
                </a:schemeClr>
              </a:buClr>
              <a:buSzTx/>
              <a:buFont typeface="Wingdings" panose="05000000000000000000" pitchFamily="2" charset="2"/>
              <a:buChar char="Ø"/>
            </a:pPr>
            <a:r>
              <a:rPr lang="en-US" alt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Python Global variables are those which are not defined inside any function and have a global scope whereas Python local variables are those which are defined inside a function and their scope is limited to that function only. In other words, we can say that local variables are accessible only inside the function in which it was initialized whereas the global variables are accessible throughout the program and inside every function.</a:t>
            </a:r>
          </a:p>
          <a:p>
            <a:pPr marL="0" lvl="0" indent="0" eaLnBrk="0" fontAlgn="base" hangingPunct="0">
              <a:spcBef>
                <a:spcPct val="0"/>
              </a:spcBef>
              <a:spcAft>
                <a:spcPct val="0"/>
              </a:spcAft>
              <a:buClr>
                <a:schemeClr val="bg2">
                  <a:lumMod val="50000"/>
                </a:schemeClr>
              </a:buClr>
              <a:buSzTx/>
              <a:buNone/>
            </a:pPr>
            <a:r>
              <a:rPr lang="en-US" alt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Local Variables</a:t>
            </a:r>
          </a:p>
          <a:p>
            <a:pPr marL="0" lvl="0" indent="0" eaLnBrk="0" fontAlgn="base" hangingPunct="0">
              <a:spcBef>
                <a:spcPct val="0"/>
              </a:spcBef>
              <a:spcAft>
                <a:spcPct val="0"/>
              </a:spcAft>
              <a:buClr>
                <a:schemeClr val="bg2">
                  <a:lumMod val="50000"/>
                </a:schemeClr>
              </a:buClr>
              <a:buSzTx/>
              <a:buNone/>
            </a:pPr>
            <a:r>
              <a:rPr lang="en-US" alt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Example</a:t>
            </a:r>
          </a:p>
          <a:p>
            <a:pPr marL="0" indent="0" eaLnBrk="0" fontAlgn="base" hangingPunct="0">
              <a:spcBef>
                <a:spcPct val="0"/>
              </a:spcBef>
              <a:spcAft>
                <a:spcPct val="0"/>
              </a:spcAft>
              <a:buClrTx/>
              <a:buSzTx/>
              <a:buNone/>
            </a:pPr>
            <a:r>
              <a:rPr lang="en-US" altLang="en-US" sz="2000" dirty="0">
                <a:solidFill>
                  <a:srgbClr val="0033B3"/>
                </a:solidFill>
                <a:latin typeface="JetBrains Mono" panose="02000009000000000000" pitchFamily="49" charset="0"/>
                <a:cs typeface="JetBrains Mono" panose="02000009000000000000" pitchFamily="49" charset="0"/>
              </a:rPr>
              <a:t>def </a:t>
            </a:r>
            <a:r>
              <a:rPr lang="en-US" altLang="en-US" sz="2000" dirty="0" err="1">
                <a:solidFill>
                  <a:srgbClr val="00627A"/>
                </a:solidFill>
                <a:latin typeface="JetBrains Mono" panose="02000009000000000000" pitchFamily="49" charset="0"/>
                <a:cs typeface="JetBrains Mono" panose="02000009000000000000" pitchFamily="49" charset="0"/>
              </a:rPr>
              <a:t>func</a:t>
            </a:r>
            <a:r>
              <a:rPr lang="en-US" altLang="en-US" sz="2000" dirty="0">
                <a:solidFill>
                  <a:srgbClr val="080808"/>
                </a:solidFill>
                <a:latin typeface="JetBrains Mono" panose="02000009000000000000" pitchFamily="49" charset="0"/>
                <a:cs typeface="JetBrains Mono" panose="02000009000000000000" pitchFamily="49" charset="0"/>
              </a:rPr>
              <a:t>():</a:t>
            </a:r>
            <a:br>
              <a:rPr lang="en-US" altLang="en-US" sz="2000" dirty="0">
                <a:solidFill>
                  <a:srgbClr val="080808"/>
                </a:solidFill>
                <a:latin typeface="JetBrains Mono" panose="02000009000000000000" pitchFamily="49" charset="0"/>
                <a:cs typeface="JetBrains Mono" panose="02000009000000000000" pitchFamily="49" charset="0"/>
              </a:rPr>
            </a:b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i="1" dirty="0">
                <a:solidFill>
                  <a:srgbClr val="8C8C8C"/>
                </a:solidFill>
                <a:latin typeface="JetBrains Mono" panose="02000009000000000000" pitchFamily="49" charset="0"/>
                <a:cs typeface="JetBrains Mono" panose="02000009000000000000" pitchFamily="49" charset="0"/>
              </a:rPr>
              <a:t># local variable</a:t>
            </a:r>
            <a:br>
              <a:rPr lang="en-US" altLang="en-US" sz="2000" i="1" dirty="0">
                <a:solidFill>
                  <a:srgbClr val="8C8C8C"/>
                </a:solidFill>
                <a:latin typeface="JetBrains Mono" panose="02000009000000000000" pitchFamily="49" charset="0"/>
                <a:cs typeface="JetBrains Mono" panose="02000009000000000000" pitchFamily="49" charset="0"/>
              </a:rPr>
            </a:br>
            <a:r>
              <a:rPr lang="en-US" altLang="en-US" sz="2000" i="1" dirty="0">
                <a:solidFill>
                  <a:srgbClr val="8C8C8C"/>
                </a:solidFill>
                <a:latin typeface="JetBrains Mono" panose="02000009000000000000" pitchFamily="49" charset="0"/>
                <a:cs typeface="JetBrains Mono" panose="02000009000000000000" pitchFamily="49" charset="0"/>
              </a:rPr>
              <a:t>    </a:t>
            </a:r>
            <a:r>
              <a:rPr lang="en-US" altLang="en-US" sz="2000" dirty="0">
                <a:solidFill>
                  <a:srgbClr val="000000"/>
                </a:solidFill>
                <a:latin typeface="JetBrains Mono" panose="02000009000000000000" pitchFamily="49" charset="0"/>
                <a:cs typeface="JetBrains Mono" panose="02000009000000000000" pitchFamily="49" charset="0"/>
              </a:rPr>
              <a:t>s </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67D17"/>
                </a:solidFill>
                <a:latin typeface="JetBrains Mono" panose="02000009000000000000" pitchFamily="49" charset="0"/>
                <a:cs typeface="JetBrains Mono" panose="02000009000000000000" pitchFamily="49" charset="0"/>
              </a:rPr>
              <a:t>"Hello there"</a:t>
            </a:r>
            <a:br>
              <a:rPr lang="en-US" altLang="en-US" sz="2000" dirty="0">
                <a:solidFill>
                  <a:srgbClr val="067D17"/>
                </a:solidFill>
                <a:latin typeface="JetBrains Mono" panose="02000009000000000000" pitchFamily="49" charset="0"/>
                <a:cs typeface="JetBrains Mono" panose="02000009000000000000" pitchFamily="49" charset="0"/>
              </a:rPr>
            </a:br>
            <a:r>
              <a:rPr lang="en-US" altLang="en-US" sz="2000" dirty="0">
                <a:solidFill>
                  <a:srgbClr val="067D17"/>
                </a:solidFill>
                <a:latin typeface="JetBrains Mono" panose="02000009000000000000" pitchFamily="49" charset="0"/>
                <a:cs typeface="JetBrains Mono" panose="02000009000000000000" pitchFamily="49" charset="0"/>
              </a:rPr>
              <a:t>    </a:t>
            </a:r>
            <a:r>
              <a:rPr lang="en-US" altLang="en-US" sz="2000" dirty="0">
                <a:solidFill>
                  <a:srgbClr val="000080"/>
                </a:solidFill>
                <a:latin typeface="JetBrains Mono" panose="02000009000000000000" pitchFamily="49" charset="0"/>
                <a:cs typeface="JetBrains Mono" panose="02000009000000000000" pitchFamily="49" charset="0"/>
              </a:rPr>
              <a:t>print</a:t>
            </a:r>
            <a:r>
              <a:rPr lang="en-US" altLang="en-US" sz="2000" dirty="0">
                <a:solidFill>
                  <a:srgbClr val="080808"/>
                </a:solidFill>
                <a:latin typeface="JetBrains Mono" panose="02000009000000000000" pitchFamily="49" charset="0"/>
                <a:cs typeface="JetBrains Mono" panose="02000009000000000000" pitchFamily="49" charset="0"/>
              </a:rPr>
              <a:t>(</a:t>
            </a:r>
            <a:r>
              <a:rPr lang="en-US" altLang="en-US" sz="2000" dirty="0">
                <a:solidFill>
                  <a:srgbClr val="000000"/>
                </a:solidFill>
                <a:latin typeface="JetBrains Mono" panose="02000009000000000000" pitchFamily="49" charset="0"/>
                <a:cs typeface="JetBrains Mono" panose="02000009000000000000" pitchFamily="49" charset="0"/>
              </a:rPr>
              <a:t>s</a:t>
            </a:r>
            <a:r>
              <a:rPr lang="en-US" altLang="en-US" sz="2000" dirty="0">
                <a:solidFill>
                  <a:srgbClr val="080808"/>
                </a:solidFill>
                <a:latin typeface="JetBrains Mono" panose="02000009000000000000" pitchFamily="49" charset="0"/>
                <a:cs typeface="JetBrains Mono" panose="02000009000000000000" pitchFamily="49" charset="0"/>
              </a:rPr>
              <a:t>)</a:t>
            </a:r>
            <a:br>
              <a:rPr lang="en-US" altLang="en-US" sz="2000" dirty="0">
                <a:solidFill>
                  <a:srgbClr val="080808"/>
                </a:solidFill>
                <a:latin typeface="JetBrains Mono" panose="02000009000000000000" pitchFamily="49" charset="0"/>
                <a:cs typeface="JetBrains Mono" panose="02000009000000000000" pitchFamily="49" charset="0"/>
              </a:rPr>
            </a:br>
            <a:r>
              <a:rPr lang="en-US" altLang="en-US" sz="2000" dirty="0" err="1">
                <a:solidFill>
                  <a:srgbClr val="080808"/>
                </a:solidFill>
                <a:latin typeface="JetBrains Mono" panose="02000009000000000000" pitchFamily="49" charset="0"/>
                <a:cs typeface="JetBrains Mono" panose="02000009000000000000" pitchFamily="49" charset="0"/>
              </a:rPr>
              <a:t>func</a:t>
            </a:r>
            <a:r>
              <a:rPr lang="en-US" altLang="en-US" sz="2000" dirty="0">
                <a:solidFill>
                  <a:srgbClr val="080808"/>
                </a:solidFill>
                <a:latin typeface="JetBrains Mono" panose="02000009000000000000" pitchFamily="49" charset="0"/>
                <a:cs typeface="JetBrains Mono" panose="02000009000000000000" pitchFamily="49" charset="0"/>
              </a:rPr>
              <a:t>()</a:t>
            </a:r>
          </a:p>
          <a:p>
            <a:pPr marL="0" indent="0" eaLnBrk="0" fontAlgn="base" hangingPunct="0">
              <a:spcBef>
                <a:spcPct val="0"/>
              </a:spcBef>
              <a:spcAft>
                <a:spcPct val="0"/>
              </a:spcAft>
              <a:buClrTx/>
              <a:buSzTx/>
              <a:buNone/>
            </a:pPr>
            <a:r>
              <a:rPr lang="en-US" altLang="en-US" sz="2000" dirty="0">
                <a:solidFill>
                  <a:srgbClr val="080808"/>
                </a:solidFill>
                <a:latin typeface="JetBrains Mono" panose="02000009000000000000" pitchFamily="49" charset="0"/>
                <a:cs typeface="JetBrains Mono" panose="02000009000000000000" pitchFamily="49" charset="0"/>
              </a:rPr>
              <a:t>Output  Hello there</a:t>
            </a:r>
            <a:endParaRPr lang="en-US" altLang="en-US" sz="2000" dirty="0">
              <a:latin typeface="Arial" panose="020B0604020202020204" pitchFamily="34" charset="0"/>
            </a:endParaRPr>
          </a:p>
          <a:p>
            <a:pPr marL="0" lvl="0" indent="0" algn="just" eaLnBrk="0" fontAlgn="base" hangingPunct="0">
              <a:spcBef>
                <a:spcPct val="0"/>
              </a:spcBef>
              <a:spcAft>
                <a:spcPct val="0"/>
              </a:spcAft>
              <a:buClrTx/>
              <a:buSzTx/>
              <a:buNone/>
            </a:pPr>
            <a:endParaRPr lang="en-US" sz="2400" dirty="0"/>
          </a:p>
        </p:txBody>
      </p:sp>
      <p:sp>
        <p:nvSpPr>
          <p:cNvPr id="5" name="Rectangle 1">
            <a:extLst>
              <a:ext uri="{FF2B5EF4-FFF2-40B4-BE49-F238E27FC236}">
                <a16:creationId xmlns:a16="http://schemas.microsoft.com/office/drawing/2014/main" id="{038EE83C-883E-0CE1-3377-BD187609C384}"/>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A60B38B-98EA-BD8D-EB8F-59B9ADA170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78E1E8ED-4A4C-EA97-87BE-40C282D1190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5881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0" y="1447800"/>
            <a:ext cx="8382000" cy="1143000"/>
          </a:xfrm>
        </p:spPr>
        <p:txBody>
          <a:bodyPr>
            <a:noAutofit/>
          </a:bodyPr>
          <a:lstStyle/>
          <a:p>
            <a:r>
              <a:rPr lang="en-US" altLang="en-US" sz="3200" dirty="0"/>
              <a:t>Continued</a:t>
            </a:r>
            <a:br>
              <a:rPr lang="en-US" sz="2800" b="1" dirty="0">
                <a:latin typeface="Times New Roman" panose="02020603050405020304" pitchFamily="18" charset="0"/>
                <a:ea typeface="Times New Roman" panose="02020603050405020304" pitchFamily="18" charset="0"/>
              </a:rPr>
            </a:br>
            <a:br>
              <a:rPr lang="en-US" altLang="en-US" sz="5400" dirty="0">
                <a:solidFill>
                  <a:schemeClr val="tx1"/>
                </a:solidFill>
                <a:latin typeface="Arial" panose="020B0604020202020204" pitchFamily="34" charset="0"/>
              </a:rPr>
            </a:br>
            <a:endParaRPr lang="en-US" sz="2800" dirty="0"/>
          </a:p>
        </p:txBody>
      </p:sp>
      <p:sp>
        <p:nvSpPr>
          <p:cNvPr id="5" name="Rectangle 1">
            <a:extLst>
              <a:ext uri="{FF2B5EF4-FFF2-40B4-BE49-F238E27FC236}">
                <a16:creationId xmlns:a16="http://schemas.microsoft.com/office/drawing/2014/main" id="{038EE83C-883E-0CE1-3377-BD187609C384}"/>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A60B38B-98EA-BD8D-EB8F-59B9ADA170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78E1E8ED-4A4C-EA97-87BE-40C282D1190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3CB551CB-0F82-40D7-7D0D-90546095FD7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9E7D883-0CE5-45C6-9F37-1BA93771337A}"/>
              </a:ext>
            </a:extLst>
          </p:cNvPr>
          <p:cNvSpPr txBox="1"/>
          <p:nvPr/>
        </p:nvSpPr>
        <p:spPr>
          <a:xfrm>
            <a:off x="385480" y="1828800"/>
            <a:ext cx="6777319" cy="3693319"/>
          </a:xfrm>
          <a:prstGeom prst="rect">
            <a:avLst/>
          </a:prstGeom>
          <a:noFill/>
        </p:spPr>
        <p:txBody>
          <a:bodyPr wrap="square">
            <a:spAutoFit/>
          </a:bodyPr>
          <a:lstStyle/>
          <a:p>
            <a:r>
              <a:rPr lang="en-US" altLang="en-US" sz="1800" dirty="0">
                <a:solidFill>
                  <a:srgbClr val="0033B3"/>
                </a:solidFill>
                <a:latin typeface="JetBrains Mono" panose="02000009000000000000" pitchFamily="49" charset="0"/>
                <a:cs typeface="JetBrains Mono" panose="02000009000000000000" pitchFamily="49" charset="0"/>
              </a:rPr>
              <a:t>def </a:t>
            </a:r>
            <a:r>
              <a:rPr lang="en-US" altLang="en-US" sz="1800" dirty="0">
                <a:solidFill>
                  <a:srgbClr val="00627A"/>
                </a:solidFill>
                <a:latin typeface="JetBrains Mono" panose="02000009000000000000" pitchFamily="49" charset="0"/>
                <a:cs typeface="JetBrains Mono" panose="02000009000000000000" pitchFamily="49" charset="0"/>
              </a:rPr>
              <a:t>f</a:t>
            </a:r>
            <a:r>
              <a:rPr lang="en-US" altLang="en-US" sz="1800" dirty="0">
                <a:solidFill>
                  <a:srgbClr val="080808"/>
                </a:solidFill>
                <a:latin typeface="JetBrains Mono" panose="02000009000000000000" pitchFamily="49" charset="0"/>
                <a:cs typeface="JetBrains Mono" panose="02000009000000000000" pitchFamily="49" charset="0"/>
              </a:rPr>
              <a:t>():</a:t>
            </a:r>
            <a:br>
              <a:rPr lang="en-US" altLang="en-US" sz="1800" dirty="0">
                <a:solidFill>
                  <a:srgbClr val="080808"/>
                </a:solidFill>
                <a:latin typeface="JetBrains Mono" panose="02000009000000000000" pitchFamily="49" charset="0"/>
                <a:cs typeface="JetBrains Mono" panose="02000009000000000000" pitchFamily="49" charset="0"/>
              </a:rPr>
            </a:br>
            <a:br>
              <a:rPr lang="en-US" altLang="en-US" sz="1800" dirty="0">
                <a:solidFill>
                  <a:srgbClr val="080808"/>
                </a:solidFill>
                <a:latin typeface="JetBrains Mono" panose="02000009000000000000" pitchFamily="49" charset="0"/>
                <a:cs typeface="JetBrains Mono" panose="02000009000000000000" pitchFamily="49" charset="0"/>
              </a:rPr>
            </a:br>
            <a:r>
              <a:rPr lang="en-US" altLang="en-US" sz="1800" dirty="0">
                <a:solidFill>
                  <a:srgbClr val="080808"/>
                </a:solidFill>
                <a:latin typeface="JetBrains Mono" panose="02000009000000000000" pitchFamily="49" charset="0"/>
                <a:cs typeface="JetBrains Mono" panose="02000009000000000000" pitchFamily="49" charset="0"/>
              </a:rPr>
              <a:t>    </a:t>
            </a:r>
            <a:r>
              <a:rPr lang="en-US" altLang="en-US" sz="1800" i="1" dirty="0">
                <a:solidFill>
                  <a:srgbClr val="8C8C8C"/>
                </a:solidFill>
                <a:latin typeface="JetBrains Mono" panose="02000009000000000000" pitchFamily="49" charset="0"/>
                <a:cs typeface="JetBrains Mono" panose="02000009000000000000" pitchFamily="49" charset="0"/>
              </a:rPr>
              <a:t># local variable</a:t>
            </a:r>
            <a:br>
              <a:rPr lang="en-US" altLang="en-US" sz="1800" i="1" dirty="0">
                <a:solidFill>
                  <a:srgbClr val="8C8C8C"/>
                </a:solidFill>
                <a:latin typeface="JetBrains Mono" panose="02000009000000000000" pitchFamily="49" charset="0"/>
                <a:cs typeface="JetBrains Mono" panose="02000009000000000000" pitchFamily="49" charset="0"/>
              </a:rPr>
            </a:br>
            <a:r>
              <a:rPr lang="en-US" altLang="en-US" sz="1800" i="1" dirty="0">
                <a:solidFill>
                  <a:srgbClr val="8C8C8C"/>
                </a:solidFill>
                <a:latin typeface="JetBrains Mono" panose="02000009000000000000" pitchFamily="49" charset="0"/>
                <a:cs typeface="JetBrains Mono" panose="02000009000000000000" pitchFamily="49" charset="0"/>
              </a:rPr>
              <a:t>    </a:t>
            </a:r>
            <a:r>
              <a:rPr lang="en-US" altLang="en-US" sz="1800" dirty="0">
                <a:solidFill>
                  <a:srgbClr val="000000"/>
                </a:solidFill>
                <a:latin typeface="JetBrains Mono" panose="02000009000000000000" pitchFamily="49" charset="0"/>
                <a:cs typeface="JetBrains Mono" panose="02000009000000000000" pitchFamily="49" charset="0"/>
              </a:rPr>
              <a:t>greetings </a:t>
            </a:r>
            <a:r>
              <a:rPr lang="en-US" altLang="en-US" sz="1800" dirty="0">
                <a:solidFill>
                  <a:srgbClr val="080808"/>
                </a:solidFill>
                <a:latin typeface="JetBrains Mono" panose="02000009000000000000" pitchFamily="49" charset="0"/>
                <a:cs typeface="JetBrains Mono" panose="02000009000000000000" pitchFamily="49" charset="0"/>
              </a:rPr>
              <a:t>= </a:t>
            </a:r>
            <a:r>
              <a:rPr lang="en-US" altLang="en-US" sz="1800" dirty="0">
                <a:solidFill>
                  <a:srgbClr val="067D17"/>
                </a:solidFill>
                <a:latin typeface="JetBrains Mono" panose="02000009000000000000" pitchFamily="49" charset="0"/>
                <a:cs typeface="JetBrains Mono" panose="02000009000000000000" pitchFamily="49" charset="0"/>
              </a:rPr>
              <a:t>"Hi there"</a:t>
            </a:r>
            <a:br>
              <a:rPr lang="en-US" altLang="en-US" sz="1800" dirty="0">
                <a:solidFill>
                  <a:srgbClr val="067D17"/>
                </a:solidFill>
                <a:latin typeface="JetBrains Mono" panose="02000009000000000000" pitchFamily="49" charset="0"/>
                <a:cs typeface="JetBrains Mono" panose="02000009000000000000" pitchFamily="49" charset="0"/>
              </a:rPr>
            </a:br>
            <a:r>
              <a:rPr lang="en-US" altLang="en-US" sz="1800" dirty="0">
                <a:solidFill>
                  <a:srgbClr val="067D17"/>
                </a:solidFill>
                <a:latin typeface="JetBrains Mono" panose="02000009000000000000" pitchFamily="49" charset="0"/>
                <a:cs typeface="JetBrains Mono" panose="02000009000000000000" pitchFamily="49" charset="0"/>
              </a:rPr>
              <a:t>    </a:t>
            </a:r>
            <a:r>
              <a:rPr lang="en-US" altLang="en-US" sz="1800" dirty="0">
                <a:solidFill>
                  <a:srgbClr val="000080"/>
                </a:solidFill>
                <a:latin typeface="JetBrains Mono" panose="02000009000000000000" pitchFamily="49" charset="0"/>
                <a:cs typeface="JetBrains Mono" panose="02000009000000000000" pitchFamily="49" charset="0"/>
              </a:rPr>
              <a:t>print</a:t>
            </a:r>
            <a:r>
              <a:rPr lang="en-US" altLang="en-US" sz="1800" dirty="0">
                <a:solidFill>
                  <a:srgbClr val="080808"/>
                </a:solidFill>
                <a:latin typeface="JetBrains Mono" panose="02000009000000000000" pitchFamily="49" charset="0"/>
                <a:cs typeface="JetBrains Mono" panose="02000009000000000000" pitchFamily="49" charset="0"/>
              </a:rPr>
              <a:t>(</a:t>
            </a:r>
            <a:r>
              <a:rPr lang="en-US" altLang="en-US" sz="1800" dirty="0">
                <a:solidFill>
                  <a:srgbClr val="067D17"/>
                </a:solidFill>
                <a:latin typeface="JetBrains Mono" panose="02000009000000000000" pitchFamily="49" charset="0"/>
                <a:cs typeface="JetBrains Mono" panose="02000009000000000000" pitchFamily="49" charset="0"/>
              </a:rPr>
              <a:t>"Inside Function:"</a:t>
            </a:r>
            <a:r>
              <a:rPr lang="en-US" altLang="en-US" sz="1800" dirty="0">
                <a:solidFill>
                  <a:srgbClr val="080808"/>
                </a:solidFill>
                <a:latin typeface="JetBrains Mono" panose="02000009000000000000" pitchFamily="49" charset="0"/>
                <a:cs typeface="JetBrains Mono" panose="02000009000000000000" pitchFamily="49" charset="0"/>
              </a:rPr>
              <a:t>, </a:t>
            </a:r>
            <a:r>
              <a:rPr lang="en-US" altLang="en-US" sz="1800" dirty="0">
                <a:solidFill>
                  <a:srgbClr val="000000"/>
                </a:solidFill>
                <a:latin typeface="JetBrains Mono" panose="02000009000000000000" pitchFamily="49" charset="0"/>
                <a:cs typeface="JetBrains Mono" panose="02000009000000000000" pitchFamily="49" charset="0"/>
              </a:rPr>
              <a:t>greetings</a:t>
            </a:r>
            <a:r>
              <a:rPr lang="en-US" altLang="en-US" sz="1800" dirty="0">
                <a:solidFill>
                  <a:srgbClr val="080808"/>
                </a:solidFill>
                <a:latin typeface="JetBrains Mono" panose="02000009000000000000" pitchFamily="49" charset="0"/>
                <a:cs typeface="JetBrains Mono" panose="02000009000000000000" pitchFamily="49" charset="0"/>
              </a:rPr>
              <a:t>)</a:t>
            </a:r>
            <a:br>
              <a:rPr lang="en-US" altLang="en-US" sz="1800" dirty="0">
                <a:solidFill>
                  <a:srgbClr val="080808"/>
                </a:solidFill>
                <a:latin typeface="JetBrains Mono" panose="02000009000000000000" pitchFamily="49" charset="0"/>
                <a:cs typeface="JetBrains Mono" panose="02000009000000000000" pitchFamily="49" charset="0"/>
              </a:rPr>
            </a:br>
            <a:br>
              <a:rPr lang="en-US" altLang="en-US" sz="1800" dirty="0">
                <a:solidFill>
                  <a:srgbClr val="080808"/>
                </a:solidFill>
                <a:latin typeface="JetBrains Mono" panose="02000009000000000000" pitchFamily="49" charset="0"/>
                <a:cs typeface="JetBrains Mono" panose="02000009000000000000" pitchFamily="49" charset="0"/>
              </a:rPr>
            </a:br>
            <a:br>
              <a:rPr lang="en-US" altLang="en-US" sz="1800" i="1" dirty="0">
                <a:solidFill>
                  <a:srgbClr val="8C8C8C"/>
                </a:solidFill>
                <a:latin typeface="JetBrains Mono" panose="02000009000000000000" pitchFamily="49" charset="0"/>
                <a:cs typeface="JetBrains Mono" panose="02000009000000000000" pitchFamily="49" charset="0"/>
              </a:rPr>
            </a:br>
            <a:r>
              <a:rPr lang="en-US" altLang="en-US" sz="1800" dirty="0">
                <a:solidFill>
                  <a:srgbClr val="080808"/>
                </a:solidFill>
                <a:latin typeface="JetBrains Mono" panose="02000009000000000000" pitchFamily="49" charset="0"/>
                <a:cs typeface="JetBrains Mono" panose="02000009000000000000" pitchFamily="49" charset="0"/>
              </a:rPr>
              <a:t>f()</a:t>
            </a:r>
            <a:br>
              <a:rPr lang="en-US" altLang="en-US" sz="1800" dirty="0">
                <a:solidFill>
                  <a:srgbClr val="080808"/>
                </a:solidFill>
                <a:latin typeface="JetBrains Mono" panose="02000009000000000000" pitchFamily="49" charset="0"/>
                <a:cs typeface="JetBrains Mono" panose="02000009000000000000" pitchFamily="49" charset="0"/>
              </a:rPr>
            </a:br>
            <a:r>
              <a:rPr lang="en-US" altLang="en-US" sz="1800" dirty="0">
                <a:solidFill>
                  <a:srgbClr val="000080"/>
                </a:solidFill>
                <a:latin typeface="JetBrains Mono" panose="02000009000000000000" pitchFamily="49" charset="0"/>
                <a:cs typeface="JetBrains Mono" panose="02000009000000000000" pitchFamily="49" charset="0"/>
              </a:rPr>
              <a:t>print</a:t>
            </a:r>
            <a:r>
              <a:rPr lang="en-US" altLang="en-US" sz="1800" dirty="0">
                <a:solidFill>
                  <a:srgbClr val="080808"/>
                </a:solidFill>
                <a:latin typeface="JetBrains Mono" panose="02000009000000000000" pitchFamily="49" charset="0"/>
                <a:cs typeface="JetBrains Mono" panose="02000009000000000000" pitchFamily="49" charset="0"/>
              </a:rPr>
              <a:t>(greetings)</a:t>
            </a:r>
          </a:p>
          <a:p>
            <a:endParaRPr lang="en-US" dirty="0">
              <a:solidFill>
                <a:srgbClr val="080808"/>
              </a:solidFill>
              <a:latin typeface="JetBrains Mono" panose="02000009000000000000" pitchFamily="49" charset="0"/>
              <a:cs typeface="JetBrains Mono" panose="02000009000000000000" pitchFamily="49" charset="0"/>
            </a:endParaRPr>
          </a:p>
          <a:p>
            <a:r>
              <a:rPr lang="en-US" dirty="0">
                <a:solidFill>
                  <a:srgbClr val="080808"/>
                </a:solidFill>
                <a:latin typeface="JetBrains Mono" panose="02000009000000000000" pitchFamily="49" charset="0"/>
                <a:cs typeface="JetBrains Mono" panose="02000009000000000000" pitchFamily="49" charset="0"/>
              </a:rPr>
              <a:t>Output</a:t>
            </a:r>
          </a:p>
          <a:p>
            <a:r>
              <a:rPr lang="en-US" dirty="0" err="1"/>
              <a:t>NameError</a:t>
            </a:r>
            <a:r>
              <a:rPr lang="en-US" dirty="0"/>
              <a:t>: name 'greetings' is not defined</a:t>
            </a:r>
          </a:p>
          <a:p>
            <a:r>
              <a:rPr lang="en-US" dirty="0"/>
              <a:t>Inside Function: Hi there</a:t>
            </a:r>
          </a:p>
        </p:txBody>
      </p:sp>
    </p:spTree>
    <p:extLst>
      <p:ext uri="{BB962C8B-B14F-4D97-AF65-F5344CB8AC3E}">
        <p14:creationId xmlns:p14="http://schemas.microsoft.com/office/powerpoint/2010/main" val="701364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0" y="1447800"/>
            <a:ext cx="8382000" cy="1143000"/>
          </a:xfrm>
        </p:spPr>
        <p:txBody>
          <a:bodyPr>
            <a:noAutofit/>
          </a:bodyPr>
          <a:lstStyle/>
          <a:p>
            <a:r>
              <a:rPr lang="en-US" altLang="en-US" sz="3200" dirty="0"/>
              <a:t>Continued</a:t>
            </a:r>
            <a:br>
              <a:rPr lang="en-US" sz="2800" b="1" dirty="0">
                <a:latin typeface="Times New Roman" panose="02020603050405020304" pitchFamily="18" charset="0"/>
                <a:ea typeface="Times New Roman" panose="02020603050405020304" pitchFamily="18" charset="0"/>
              </a:rPr>
            </a:br>
            <a:br>
              <a:rPr lang="en-US" altLang="en-US" sz="5400" dirty="0">
                <a:solidFill>
                  <a:schemeClr val="tx1"/>
                </a:solidFill>
                <a:latin typeface="Arial" panose="020B0604020202020204" pitchFamily="34" charset="0"/>
              </a:rPr>
            </a:br>
            <a:endParaRPr lang="en-US" sz="2800" dirty="0"/>
          </a:p>
        </p:txBody>
      </p:sp>
      <p:sp>
        <p:nvSpPr>
          <p:cNvPr id="5" name="Rectangle 1">
            <a:extLst>
              <a:ext uri="{FF2B5EF4-FFF2-40B4-BE49-F238E27FC236}">
                <a16:creationId xmlns:a16="http://schemas.microsoft.com/office/drawing/2014/main" id="{038EE83C-883E-0CE1-3377-BD187609C384}"/>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A60B38B-98EA-BD8D-EB8F-59B9ADA170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78E1E8ED-4A4C-EA97-87BE-40C282D1190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3CB551CB-0F82-40D7-7D0D-90546095FD7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9E7D883-0CE5-45C6-9F37-1BA93771337A}"/>
              </a:ext>
            </a:extLst>
          </p:cNvPr>
          <p:cNvSpPr txBox="1"/>
          <p:nvPr/>
        </p:nvSpPr>
        <p:spPr>
          <a:xfrm>
            <a:off x="340660" y="1456765"/>
            <a:ext cx="6777319" cy="4616648"/>
          </a:xfrm>
          <a:prstGeom prst="rect">
            <a:avLst/>
          </a:prstGeom>
          <a:noFill/>
        </p:spPr>
        <p:txBody>
          <a:bodyPr wrap="square">
            <a:spAutoFit/>
          </a:bodyPr>
          <a:lstStyle/>
          <a:p>
            <a:pPr eaLnBrk="0" fontAlgn="base" hangingPunct="0">
              <a:spcBef>
                <a:spcPct val="0"/>
              </a:spcBef>
              <a:spcAft>
                <a:spcPct val="0"/>
              </a:spcAft>
              <a:buClr>
                <a:schemeClr val="bg2">
                  <a:lumMod val="50000"/>
                </a:schemeClr>
              </a:buClr>
            </a:pPr>
            <a:r>
              <a:rPr lang="en-US" altLang="en-US" sz="2400" b="1" dirty="0">
                <a:solidFill>
                  <a:srgbClr val="000000"/>
                </a:solidFill>
                <a:latin typeface="Arial" panose="020B0604020202020204" pitchFamily="34" charset="0"/>
                <a:cs typeface="Arial" panose="020B0604020202020204" pitchFamily="34" charset="0"/>
              </a:rPr>
              <a:t>Global Variables</a:t>
            </a:r>
          </a:p>
          <a:p>
            <a:r>
              <a:rPr lang="en-US" altLang="en-US" i="1" dirty="0">
                <a:solidFill>
                  <a:srgbClr val="8C8C8C"/>
                </a:solidFill>
                <a:latin typeface="JetBrains Mono" panose="02000009000000000000" pitchFamily="49" charset="0"/>
                <a:cs typeface="JetBrains Mono" panose="02000009000000000000" pitchFamily="49" charset="0"/>
              </a:rPr>
              <a:t># This function uses global variable s</a:t>
            </a:r>
            <a:br>
              <a:rPr lang="en-US" altLang="en-US" i="1" dirty="0">
                <a:solidFill>
                  <a:srgbClr val="8C8C8C"/>
                </a:solidFill>
                <a:latin typeface="JetBrains Mono" panose="02000009000000000000" pitchFamily="49" charset="0"/>
                <a:cs typeface="JetBrains Mono" panose="02000009000000000000" pitchFamily="49" charset="0"/>
              </a:rPr>
            </a:br>
            <a:r>
              <a:rPr lang="en-US" altLang="en-US" dirty="0" err="1">
                <a:solidFill>
                  <a:srgbClr val="080808"/>
                </a:solidFill>
                <a:latin typeface="JetBrains Mono" panose="02000009000000000000" pitchFamily="49" charset="0"/>
                <a:cs typeface="JetBrains Mono" panose="02000009000000000000" pitchFamily="49" charset="0"/>
              </a:rPr>
              <a:t>s</a:t>
            </a:r>
            <a:r>
              <a:rPr lang="en-US" altLang="en-US" dirty="0">
                <a:solidFill>
                  <a:srgbClr val="080808"/>
                </a:solidFill>
                <a:latin typeface="JetBrains Mono" panose="02000009000000000000" pitchFamily="49" charset="0"/>
                <a:cs typeface="JetBrains Mono" panose="02000009000000000000" pitchFamily="49" charset="0"/>
              </a:rPr>
              <a:t> = </a:t>
            </a:r>
            <a:r>
              <a:rPr lang="en-US" altLang="en-US" dirty="0">
                <a:solidFill>
                  <a:srgbClr val="067D17"/>
                </a:solidFill>
                <a:latin typeface="JetBrains Mono" panose="02000009000000000000" pitchFamily="49" charset="0"/>
                <a:cs typeface="JetBrains Mono" panose="02000009000000000000" pitchFamily="49" charset="0"/>
              </a:rPr>
              <a:t>"Hello there"</a:t>
            </a:r>
            <a:br>
              <a:rPr lang="en-US" altLang="en-US" dirty="0">
                <a:solidFill>
                  <a:srgbClr val="067D17"/>
                </a:solidFill>
                <a:latin typeface="JetBrains Mono" panose="02000009000000000000" pitchFamily="49" charset="0"/>
                <a:cs typeface="JetBrains Mono" panose="02000009000000000000" pitchFamily="49" charset="0"/>
              </a:rPr>
            </a:br>
            <a:r>
              <a:rPr lang="en-US" altLang="en-US" dirty="0">
                <a:solidFill>
                  <a:srgbClr val="0033B3"/>
                </a:solidFill>
                <a:latin typeface="JetBrains Mono" panose="02000009000000000000" pitchFamily="49" charset="0"/>
                <a:cs typeface="JetBrains Mono" panose="02000009000000000000" pitchFamily="49" charset="0"/>
              </a:rPr>
              <a:t>def </a:t>
            </a:r>
            <a:r>
              <a:rPr lang="en-US" altLang="en-US" dirty="0">
                <a:solidFill>
                  <a:srgbClr val="00627A"/>
                </a:solidFill>
                <a:latin typeface="JetBrains Mono" panose="02000009000000000000" pitchFamily="49" charset="0"/>
                <a:cs typeface="JetBrains Mono" panose="02000009000000000000" pitchFamily="49" charset="0"/>
              </a:rPr>
              <a:t>fun</a:t>
            </a:r>
            <a:r>
              <a:rPr lang="en-US" altLang="en-US" dirty="0">
                <a:solidFill>
                  <a:srgbClr val="080808"/>
                </a:solidFill>
                <a:latin typeface="JetBrains Mono" panose="02000009000000000000" pitchFamily="49" charset="0"/>
                <a:cs typeface="JetBrains Mono" panose="02000009000000000000" pitchFamily="49" charset="0"/>
              </a:rPr>
              <a:t>():</a:t>
            </a:r>
            <a:br>
              <a:rPr lang="en-US" altLang="en-US" dirty="0">
                <a:solidFill>
                  <a:srgbClr val="080808"/>
                </a:solidFill>
                <a:latin typeface="JetBrains Mono" panose="02000009000000000000" pitchFamily="49" charset="0"/>
                <a:cs typeface="JetBrains Mono" panose="02000009000000000000" pitchFamily="49" charset="0"/>
              </a:rPr>
            </a:br>
            <a:r>
              <a:rPr lang="en-US" altLang="en-US" dirty="0">
                <a:solidFill>
                  <a:srgbClr val="080808"/>
                </a:solidFill>
                <a:latin typeface="JetBrains Mono" panose="02000009000000000000" pitchFamily="49" charset="0"/>
                <a:cs typeface="JetBrains Mono" panose="02000009000000000000" pitchFamily="49" charset="0"/>
              </a:rPr>
              <a:t>    </a:t>
            </a:r>
            <a:r>
              <a:rPr lang="en-US" altLang="en-US" dirty="0">
                <a:solidFill>
                  <a:srgbClr val="000080"/>
                </a:solidFill>
                <a:latin typeface="JetBrains Mono" panose="02000009000000000000" pitchFamily="49" charset="0"/>
                <a:cs typeface="JetBrains Mono" panose="02000009000000000000" pitchFamily="49" charset="0"/>
              </a:rPr>
              <a:t>print</a:t>
            </a:r>
            <a:r>
              <a:rPr lang="en-US" altLang="en-US" dirty="0">
                <a:solidFill>
                  <a:srgbClr val="080808"/>
                </a:solidFill>
                <a:latin typeface="JetBrains Mono" panose="02000009000000000000" pitchFamily="49" charset="0"/>
                <a:cs typeface="JetBrains Mono" panose="02000009000000000000" pitchFamily="49" charset="0"/>
              </a:rPr>
              <a:t>(</a:t>
            </a:r>
            <a:r>
              <a:rPr lang="en-US" altLang="en-US" dirty="0">
                <a:solidFill>
                  <a:srgbClr val="067D17"/>
                </a:solidFill>
                <a:latin typeface="JetBrains Mono" panose="02000009000000000000" pitchFamily="49" charset="0"/>
                <a:cs typeface="JetBrains Mono" panose="02000009000000000000" pitchFamily="49" charset="0"/>
              </a:rPr>
              <a:t>"Inside Function"</a:t>
            </a:r>
            <a:r>
              <a:rPr lang="en-US" altLang="en-US" dirty="0">
                <a:solidFill>
                  <a:srgbClr val="080808"/>
                </a:solidFill>
                <a:latin typeface="JetBrains Mono" panose="02000009000000000000" pitchFamily="49" charset="0"/>
                <a:cs typeface="JetBrains Mono" panose="02000009000000000000" pitchFamily="49" charset="0"/>
              </a:rPr>
              <a:t>, s)</a:t>
            </a:r>
            <a:br>
              <a:rPr lang="en-US" altLang="en-US" dirty="0">
                <a:solidFill>
                  <a:srgbClr val="080808"/>
                </a:solidFill>
                <a:latin typeface="JetBrains Mono" panose="02000009000000000000" pitchFamily="49" charset="0"/>
                <a:cs typeface="JetBrains Mono" panose="02000009000000000000" pitchFamily="49" charset="0"/>
              </a:rPr>
            </a:br>
            <a:br>
              <a:rPr lang="en-US" altLang="en-US" dirty="0">
                <a:solidFill>
                  <a:srgbClr val="080808"/>
                </a:solidFill>
                <a:latin typeface="JetBrains Mono" panose="02000009000000000000" pitchFamily="49" charset="0"/>
                <a:cs typeface="JetBrains Mono" panose="02000009000000000000" pitchFamily="49" charset="0"/>
              </a:rPr>
            </a:br>
            <a:r>
              <a:rPr lang="en-US" altLang="en-US" i="1" dirty="0">
                <a:solidFill>
                  <a:srgbClr val="8C8C8C"/>
                </a:solidFill>
                <a:latin typeface="JetBrains Mono" panose="02000009000000000000" pitchFamily="49" charset="0"/>
                <a:cs typeface="JetBrains Mono" panose="02000009000000000000" pitchFamily="49" charset="0"/>
              </a:rPr>
              <a:t># Global scope</a:t>
            </a:r>
            <a:br>
              <a:rPr lang="en-US" altLang="en-US" i="1" dirty="0">
                <a:solidFill>
                  <a:srgbClr val="8C8C8C"/>
                </a:solidFill>
                <a:latin typeface="JetBrains Mono" panose="02000009000000000000" pitchFamily="49" charset="0"/>
                <a:cs typeface="JetBrains Mono" panose="02000009000000000000" pitchFamily="49" charset="0"/>
              </a:rPr>
            </a:br>
            <a:br>
              <a:rPr lang="en-US" altLang="en-US" i="1" dirty="0">
                <a:solidFill>
                  <a:srgbClr val="8C8C8C"/>
                </a:solidFill>
                <a:latin typeface="JetBrains Mono" panose="02000009000000000000" pitchFamily="49" charset="0"/>
                <a:cs typeface="JetBrains Mono" panose="02000009000000000000" pitchFamily="49" charset="0"/>
              </a:rPr>
            </a:br>
            <a:r>
              <a:rPr lang="en-US" altLang="en-US" dirty="0">
                <a:solidFill>
                  <a:srgbClr val="080808"/>
                </a:solidFill>
                <a:latin typeface="JetBrains Mono" panose="02000009000000000000" pitchFamily="49" charset="0"/>
                <a:cs typeface="JetBrains Mono" panose="02000009000000000000" pitchFamily="49" charset="0"/>
              </a:rPr>
              <a:t>fun()</a:t>
            </a:r>
            <a:br>
              <a:rPr lang="en-US" altLang="en-US" dirty="0">
                <a:solidFill>
                  <a:srgbClr val="080808"/>
                </a:solidFill>
                <a:latin typeface="JetBrains Mono" panose="02000009000000000000" pitchFamily="49" charset="0"/>
                <a:cs typeface="JetBrains Mono" panose="02000009000000000000" pitchFamily="49" charset="0"/>
              </a:rPr>
            </a:br>
            <a:r>
              <a:rPr lang="en-US" altLang="en-US" dirty="0">
                <a:solidFill>
                  <a:srgbClr val="000080"/>
                </a:solidFill>
                <a:latin typeface="JetBrains Mono" panose="02000009000000000000" pitchFamily="49" charset="0"/>
                <a:cs typeface="JetBrains Mono" panose="02000009000000000000" pitchFamily="49" charset="0"/>
              </a:rPr>
              <a:t>print</a:t>
            </a:r>
            <a:r>
              <a:rPr lang="en-US" altLang="en-US" dirty="0">
                <a:solidFill>
                  <a:srgbClr val="080808"/>
                </a:solidFill>
                <a:latin typeface="JetBrains Mono" panose="02000009000000000000" pitchFamily="49" charset="0"/>
                <a:cs typeface="JetBrains Mono" panose="02000009000000000000" pitchFamily="49" charset="0"/>
              </a:rPr>
              <a:t>(</a:t>
            </a:r>
            <a:r>
              <a:rPr lang="en-US" altLang="en-US" dirty="0">
                <a:solidFill>
                  <a:srgbClr val="067D17"/>
                </a:solidFill>
                <a:latin typeface="JetBrains Mono" panose="02000009000000000000" pitchFamily="49" charset="0"/>
                <a:cs typeface="JetBrains Mono" panose="02000009000000000000" pitchFamily="49" charset="0"/>
              </a:rPr>
              <a:t>"Outside Function"</a:t>
            </a:r>
            <a:r>
              <a:rPr lang="en-US" altLang="en-US" dirty="0">
                <a:solidFill>
                  <a:srgbClr val="080808"/>
                </a:solidFill>
                <a:latin typeface="JetBrains Mono" panose="02000009000000000000" pitchFamily="49" charset="0"/>
                <a:cs typeface="JetBrains Mono" panose="02000009000000000000" pitchFamily="49" charset="0"/>
              </a:rPr>
              <a:t>, s)</a:t>
            </a:r>
          </a:p>
          <a:p>
            <a:endParaRPr lang="en-US" altLang="en-US" dirty="0">
              <a:solidFill>
                <a:srgbClr val="080808"/>
              </a:solidFill>
              <a:latin typeface="JetBrains Mono" panose="02000009000000000000" pitchFamily="49" charset="0"/>
              <a:cs typeface="JetBrains Mono" panose="02000009000000000000" pitchFamily="49" charset="0"/>
            </a:endParaRPr>
          </a:p>
          <a:p>
            <a:r>
              <a:rPr lang="en-US" altLang="en-US" sz="2400" dirty="0">
                <a:solidFill>
                  <a:srgbClr val="080808"/>
                </a:solidFill>
                <a:latin typeface="JetBrains Mono" panose="02000009000000000000" pitchFamily="49" charset="0"/>
                <a:cs typeface="JetBrains Mono" panose="02000009000000000000" pitchFamily="49" charset="0"/>
              </a:rPr>
              <a:t>Output</a:t>
            </a:r>
          </a:p>
          <a:p>
            <a:r>
              <a:rPr lang="en-US" altLang="en-US" sz="2400" dirty="0">
                <a:latin typeface="Arial" panose="020B0604020202020204" pitchFamily="34" charset="0"/>
              </a:rPr>
              <a:t>Inside Function Hello there</a:t>
            </a:r>
          </a:p>
          <a:p>
            <a:r>
              <a:rPr lang="en-US" altLang="en-US" sz="2400" dirty="0">
                <a:latin typeface="Arial" panose="020B0604020202020204" pitchFamily="34" charset="0"/>
              </a:rPr>
              <a:t>Outside Function Hello there</a:t>
            </a:r>
          </a:p>
          <a:p>
            <a:endParaRPr lang="en-US" altLang="en-US" dirty="0">
              <a:solidFill>
                <a:srgbClr val="0033B3"/>
              </a:solidFill>
              <a:latin typeface="JetBrains Mono" panose="02000009000000000000" pitchFamily="49" charset="0"/>
              <a:cs typeface="JetBrains Mono" panose="02000009000000000000" pitchFamily="49" charset="0"/>
            </a:endParaRPr>
          </a:p>
        </p:txBody>
      </p:sp>
      <p:sp>
        <p:nvSpPr>
          <p:cNvPr id="3" name="Rectangle 1">
            <a:extLst>
              <a:ext uri="{FF2B5EF4-FFF2-40B4-BE49-F238E27FC236}">
                <a16:creationId xmlns:a16="http://schemas.microsoft.com/office/drawing/2014/main" id="{4BEA5F59-2EA3-BD33-C206-B0F8BD0BF10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809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64" y="603452"/>
            <a:ext cx="8382000" cy="1530148"/>
          </a:xfrm>
        </p:spPr>
        <p:txBody>
          <a:bodyPr>
            <a:noAutofit/>
          </a:bodyPr>
          <a:lstStyle/>
          <a:p>
            <a:r>
              <a:rPr lang="en-US" sz="3200" dirty="0"/>
              <a:t>Passing a List as an Argument</a:t>
            </a:r>
            <a:br>
              <a:rPr lang="en-US" sz="1800" b="1" dirty="0">
                <a:effectLst/>
                <a:highlight>
                  <a:srgbClr val="FFFFFF"/>
                </a:highlight>
                <a:latin typeface="Times New Roman" panose="02020603050405020304" pitchFamily="18" charset="0"/>
                <a:ea typeface="Times New Roman" panose="02020603050405020304" pitchFamily="18" charset="0"/>
              </a:rPr>
            </a:br>
            <a:br>
              <a:rPr lang="en-US" sz="2800" b="1" dirty="0">
                <a:latin typeface="Times New Roman" panose="02020603050405020304" pitchFamily="18" charset="0"/>
                <a:ea typeface="Times New Roman" panose="02020603050405020304" pitchFamily="18" charset="0"/>
              </a:rPr>
            </a:br>
            <a:endParaRPr lang="en-US" sz="2800" dirty="0"/>
          </a:p>
        </p:txBody>
      </p:sp>
      <p:sp>
        <p:nvSpPr>
          <p:cNvPr id="3" name="Content Placeholder 2"/>
          <p:cNvSpPr>
            <a:spLocks noGrp="1"/>
          </p:cNvSpPr>
          <p:nvPr>
            <p:ph idx="1"/>
          </p:nvPr>
        </p:nvSpPr>
        <p:spPr>
          <a:xfrm>
            <a:off x="466165" y="1268186"/>
            <a:ext cx="8677835" cy="5040406"/>
          </a:xfrm>
        </p:spPr>
        <p:txBody>
          <a:bodyPr>
            <a:noAutofit/>
          </a:bodyPr>
          <a:lstStyle/>
          <a:p>
            <a:pPr marL="0" lvl="0" indent="0" eaLnBrk="0" fontAlgn="base" hangingPunct="0">
              <a:spcBef>
                <a:spcPct val="0"/>
              </a:spcBef>
              <a:spcAft>
                <a:spcPct val="0"/>
              </a:spcAft>
              <a:buClrTx/>
              <a:buSzTx/>
              <a:buNone/>
            </a:pPr>
            <a:endParaRPr lang="en-US" altLang="en-US" sz="800" dirty="0">
              <a:latin typeface="Arial" panose="020B0604020202020204" pitchFamily="34" charset="0"/>
              <a:cs typeface="Arial" panose="020B0604020202020204" pitchFamily="34" charset="0"/>
            </a:endParaRPr>
          </a:p>
          <a:p>
            <a:pPr eaLnBrk="0" fontAlgn="base" hangingPunct="0">
              <a:spcBef>
                <a:spcPct val="0"/>
              </a:spcBef>
              <a:spcAft>
                <a:spcPct val="0"/>
              </a:spcAft>
              <a:buClr>
                <a:schemeClr val="bg2">
                  <a:lumMod val="50000"/>
                </a:schemeClr>
              </a:buClr>
              <a:buSzTx/>
              <a:buFont typeface="Wingdings" panose="05000000000000000000" pitchFamily="2" charset="2"/>
              <a:buChar char="Ø"/>
            </a:pP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You can send any data types of argument to a function (string, number, list, dictionary etc.), and it will be treated as the same data type inside the function.</a:t>
            </a:r>
            <a:endParaRPr lang="en-US" altLang="en-US" sz="800" dirty="0">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SzTx/>
              <a:buNone/>
            </a:pPr>
            <a:r>
              <a:rPr lang="en-US" alt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    Example</a:t>
            </a:r>
            <a:endParaRPr lang="en-US" altLang="en-US" sz="1800" dirty="0">
              <a:solidFill>
                <a:srgbClr val="0033B3"/>
              </a:solidFill>
              <a:latin typeface="Arial" panose="020B0604020202020204" pitchFamily="34" charset="0"/>
              <a:ea typeface="Times New Roman" panose="02020603050405020304" pitchFamily="18" charset="0"/>
              <a:cs typeface="Arial" panose="020B0604020202020204" pitchFamily="34" charset="0"/>
            </a:endParaRPr>
          </a:p>
          <a:p>
            <a:pPr marL="0" lvl="0" indent="0" eaLnBrk="0" fontAlgn="base" hangingPunct="0">
              <a:spcBef>
                <a:spcPct val="0"/>
              </a:spcBef>
              <a:spcAft>
                <a:spcPct val="0"/>
              </a:spcAft>
              <a:buClrTx/>
              <a:buSzTx/>
              <a:buNone/>
            </a:pP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def </a:t>
            </a:r>
            <a:r>
              <a:rPr lang="en-US" altLang="en-US" sz="2000" dirty="0" err="1">
                <a:solidFill>
                  <a:srgbClr val="00627A"/>
                </a:solidFill>
                <a:latin typeface="JetBrains Mono" panose="02000009000000000000" pitchFamily="49" charset="0"/>
                <a:ea typeface="Times New Roman" panose="02020603050405020304" pitchFamily="18" charset="0"/>
                <a:cs typeface="JetBrains Mono" panose="02000009000000000000" pitchFamily="49" charset="0"/>
              </a:rPr>
              <a:t>my_function</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0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food</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for </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x </a:t>
            </a: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in </a:t>
            </a:r>
            <a:r>
              <a:rPr lang="en-US" altLang="en-US" sz="20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food</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0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x</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fruits = [</a:t>
            </a:r>
            <a:r>
              <a:rPr lang="en-US" altLang="en-US" sz="20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"apple"</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"banana"</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"cherry"</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my_function</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(fruits)</a:t>
            </a:r>
            <a:r>
              <a:rPr lang="en-US" altLang="en-US" sz="2000" dirty="0"/>
              <a:t> </a:t>
            </a:r>
            <a:endParaRPr lang="en-US" altLang="en-US" sz="2000" dirty="0">
              <a:latin typeface="Arial" panose="020B0604020202020204" pitchFamily="34" charset="0"/>
            </a:endParaRPr>
          </a:p>
          <a:p>
            <a:pPr marL="0" lvl="0" indent="0" eaLnBrk="0" fontAlgn="base" hangingPunct="0">
              <a:spcBef>
                <a:spcPct val="0"/>
              </a:spcBef>
              <a:spcAft>
                <a:spcPct val="0"/>
              </a:spcAft>
              <a:buClrTx/>
              <a:buSzTx/>
              <a:buNone/>
            </a:pPr>
            <a:r>
              <a:rPr lang="en-US" altLang="en-US" sz="2000" dirty="0">
                <a:latin typeface="Arial" panose="020B0604020202020204" pitchFamily="34" charset="0"/>
                <a:ea typeface="Calibri" panose="020F0502020204030204" pitchFamily="34" charset="0"/>
                <a:cs typeface="Arial" panose="020B0604020202020204" pitchFamily="34" charset="0"/>
              </a:rPr>
              <a:t>     Output</a:t>
            </a:r>
          </a:p>
          <a:p>
            <a:pPr marL="0" marR="0" indent="0" algn="just">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apple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Banana</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cherry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ClrTx/>
              <a:buSzTx/>
              <a:buNone/>
            </a:pPr>
            <a:endParaRPr lang="en-US" altLang="en-US" sz="4000" dirty="0">
              <a:latin typeface="Arial" panose="020B0604020202020204" pitchFamily="34" charset="0"/>
            </a:endParaRPr>
          </a:p>
          <a:p>
            <a:pPr marL="0" lvl="0" indent="0" algn="just" eaLnBrk="0" fontAlgn="base" hangingPunct="0">
              <a:spcBef>
                <a:spcPct val="0"/>
              </a:spcBef>
              <a:spcAft>
                <a:spcPct val="0"/>
              </a:spcAft>
              <a:buClrTx/>
              <a:buSzTx/>
              <a:buNone/>
            </a:pPr>
            <a:endParaRPr lang="en-US" sz="2400" dirty="0"/>
          </a:p>
        </p:txBody>
      </p:sp>
      <p:sp>
        <p:nvSpPr>
          <p:cNvPr id="5" name="Rectangle 1">
            <a:extLst>
              <a:ext uri="{FF2B5EF4-FFF2-40B4-BE49-F238E27FC236}">
                <a16:creationId xmlns:a16="http://schemas.microsoft.com/office/drawing/2014/main" id="{038EE83C-883E-0CE1-3377-BD187609C384}"/>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A60B38B-98EA-BD8D-EB8F-59B9ADA170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0D4CF835-1070-70A4-60E0-984FDE0B89D6}"/>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7994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53" y="762000"/>
            <a:ext cx="8382000" cy="1530148"/>
          </a:xfrm>
        </p:spPr>
        <p:txBody>
          <a:bodyPr>
            <a:noAutofit/>
          </a:bodyPr>
          <a:lstStyle/>
          <a:p>
            <a:r>
              <a:rPr lang="en-US" sz="3200" dirty="0"/>
              <a:t>Recursion</a:t>
            </a:r>
            <a:br>
              <a:rPr lang="en-US" sz="1800" b="1" dirty="0">
                <a:effectLst/>
                <a:highlight>
                  <a:srgbClr val="FFFFFF"/>
                </a:highlight>
                <a:latin typeface="Times New Roman" panose="02020603050405020304" pitchFamily="18" charset="0"/>
                <a:ea typeface="Times New Roman" panose="02020603050405020304" pitchFamily="18" charset="0"/>
              </a:rPr>
            </a:br>
            <a:br>
              <a:rPr lang="en-US" sz="1800" b="1" dirty="0">
                <a:effectLst/>
                <a:highlight>
                  <a:srgbClr val="FFFFFF"/>
                </a:highlight>
                <a:latin typeface="Times New Roman" panose="02020603050405020304" pitchFamily="18" charset="0"/>
                <a:ea typeface="Times New Roman" panose="02020603050405020304" pitchFamily="18" charset="0"/>
              </a:rPr>
            </a:br>
            <a:br>
              <a:rPr lang="en-US" sz="2800" b="1" dirty="0">
                <a:latin typeface="Times New Roman" panose="02020603050405020304" pitchFamily="18" charset="0"/>
                <a:ea typeface="Times New Roman" panose="02020603050405020304" pitchFamily="18" charset="0"/>
              </a:rPr>
            </a:br>
            <a:endParaRPr lang="en-US" sz="2800" dirty="0"/>
          </a:p>
        </p:txBody>
      </p:sp>
      <p:sp>
        <p:nvSpPr>
          <p:cNvPr id="3" name="Content Placeholder 2"/>
          <p:cNvSpPr>
            <a:spLocks noGrp="1"/>
          </p:cNvSpPr>
          <p:nvPr>
            <p:ph idx="1"/>
          </p:nvPr>
        </p:nvSpPr>
        <p:spPr>
          <a:xfrm>
            <a:off x="466165" y="1268186"/>
            <a:ext cx="8677835" cy="5040406"/>
          </a:xfrm>
        </p:spPr>
        <p:txBody>
          <a:bodyPr>
            <a:noAutofit/>
          </a:bodyPr>
          <a:lstStyle/>
          <a:p>
            <a:pPr lvl="0" eaLnBrk="0" fontAlgn="base" hangingPunct="0">
              <a:spcBef>
                <a:spcPct val="0"/>
              </a:spcBef>
              <a:spcAft>
                <a:spcPct val="0"/>
              </a:spcAft>
              <a:buClr>
                <a:schemeClr val="bg2">
                  <a:lumMod val="50000"/>
                </a:schemeClr>
              </a:buClr>
              <a:buSzTx/>
              <a:buFont typeface="Wingdings" panose="05000000000000000000" pitchFamily="2" charset="2"/>
              <a:buChar char="Ø"/>
            </a:pPr>
            <a:r>
              <a:rPr lang="en-US" altLang="en-US" sz="2400" dirty="0">
                <a:latin typeface="Arial" panose="020B0604020202020204" pitchFamily="34" charset="0"/>
              </a:rPr>
              <a:t>Recursion is the process of defining something in terms of </a:t>
            </a:r>
            <a:r>
              <a:rPr lang="en-US" altLang="en-US" sz="2400" dirty="0" err="1">
                <a:latin typeface="Arial" panose="020B0604020202020204" pitchFamily="34" charset="0"/>
              </a:rPr>
              <a:t>itself.In</a:t>
            </a:r>
            <a:r>
              <a:rPr lang="en-US" altLang="en-US" sz="2400" dirty="0">
                <a:latin typeface="Arial" panose="020B0604020202020204" pitchFamily="34" charset="0"/>
              </a:rPr>
              <a:t> Python, we know that a function can call other functions. It is even possible for the function to call itself. These types of construct are termed as recursive functions.</a:t>
            </a:r>
          </a:p>
          <a:p>
            <a:pPr lvl="0" eaLnBrk="0" fontAlgn="base" hangingPunct="0">
              <a:spcBef>
                <a:spcPct val="0"/>
              </a:spcBef>
              <a:spcAft>
                <a:spcPct val="0"/>
              </a:spcAft>
              <a:buClr>
                <a:schemeClr val="bg2">
                  <a:lumMod val="50000"/>
                </a:schemeClr>
              </a:buClr>
              <a:buSzTx/>
              <a:buFont typeface="Wingdings" panose="05000000000000000000" pitchFamily="2" charset="2"/>
              <a:buChar char="Ø"/>
            </a:pPr>
            <a:r>
              <a:rPr lang="en-US" altLang="en-US" sz="2400" dirty="0">
                <a:latin typeface="Arial" panose="020B0604020202020204" pitchFamily="34" charset="0"/>
              </a:rPr>
              <a:t>Following is an example of a recursive function to find the factorial of an integer.</a:t>
            </a:r>
          </a:p>
          <a:p>
            <a:pPr lvl="0" eaLnBrk="0" fontAlgn="base" hangingPunct="0">
              <a:spcBef>
                <a:spcPct val="0"/>
              </a:spcBef>
              <a:spcAft>
                <a:spcPct val="0"/>
              </a:spcAft>
              <a:buClr>
                <a:schemeClr val="bg2">
                  <a:lumMod val="50000"/>
                </a:schemeClr>
              </a:buClr>
              <a:buSzTx/>
              <a:buFont typeface="Wingdings" panose="05000000000000000000" pitchFamily="2" charset="2"/>
              <a:buChar char="Ø"/>
            </a:pPr>
            <a:r>
              <a:rPr lang="en-US" altLang="en-US" sz="2400" dirty="0">
                <a:latin typeface="Arial" panose="020B0604020202020204" pitchFamily="34" charset="0"/>
              </a:rPr>
              <a:t>Factorial of a number is the product of all the integers from 1 to that number. For example, the factorial of 6 (denoted as 6!) is 1*2*3*4*5*6 = 720.</a:t>
            </a:r>
          </a:p>
          <a:p>
            <a:pPr marL="0" lvl="0" indent="0" eaLnBrk="0" fontAlgn="base" hangingPunct="0">
              <a:spcBef>
                <a:spcPct val="0"/>
              </a:spcBef>
              <a:spcAft>
                <a:spcPct val="0"/>
              </a:spcAft>
              <a:buClrTx/>
              <a:buSzTx/>
              <a:buNone/>
            </a:pPr>
            <a:endParaRPr lang="en-US" altLang="en-US" sz="4000" dirty="0">
              <a:latin typeface="Arial" panose="020B0604020202020204" pitchFamily="34" charset="0"/>
            </a:endParaRPr>
          </a:p>
          <a:p>
            <a:pPr marL="0" lvl="0" indent="0" algn="just" eaLnBrk="0" fontAlgn="base" hangingPunct="0">
              <a:spcBef>
                <a:spcPct val="0"/>
              </a:spcBef>
              <a:spcAft>
                <a:spcPct val="0"/>
              </a:spcAft>
              <a:buClrTx/>
              <a:buSzTx/>
              <a:buNone/>
            </a:pPr>
            <a:endParaRPr lang="en-US" sz="2400" dirty="0"/>
          </a:p>
        </p:txBody>
      </p:sp>
      <p:sp>
        <p:nvSpPr>
          <p:cNvPr id="5" name="Rectangle 1">
            <a:extLst>
              <a:ext uri="{FF2B5EF4-FFF2-40B4-BE49-F238E27FC236}">
                <a16:creationId xmlns:a16="http://schemas.microsoft.com/office/drawing/2014/main" id="{038EE83C-883E-0CE1-3377-BD187609C384}"/>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A60B38B-98EA-BD8D-EB8F-59B9ADA170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0D4CF835-1070-70A4-60E0-984FDE0B89D6}"/>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32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53" y="762000"/>
            <a:ext cx="8382000" cy="1530148"/>
          </a:xfrm>
        </p:spPr>
        <p:txBody>
          <a:bodyPr>
            <a:noAutofit/>
          </a:bodyPr>
          <a:lstStyle/>
          <a:p>
            <a:r>
              <a:rPr lang="en-US" sz="3200" dirty="0"/>
              <a:t>Continued</a:t>
            </a:r>
            <a:br>
              <a:rPr lang="en-US" sz="1800" b="1" dirty="0">
                <a:effectLst/>
                <a:highlight>
                  <a:srgbClr val="FFFFFF"/>
                </a:highlight>
                <a:latin typeface="Times New Roman" panose="02020603050405020304" pitchFamily="18" charset="0"/>
                <a:ea typeface="Times New Roman" panose="02020603050405020304" pitchFamily="18" charset="0"/>
              </a:rPr>
            </a:br>
            <a:br>
              <a:rPr lang="en-US" sz="1800" b="1" dirty="0">
                <a:effectLst/>
                <a:highlight>
                  <a:srgbClr val="FFFFFF"/>
                </a:highlight>
                <a:latin typeface="Times New Roman" panose="02020603050405020304" pitchFamily="18" charset="0"/>
                <a:ea typeface="Times New Roman" panose="02020603050405020304" pitchFamily="18" charset="0"/>
              </a:rPr>
            </a:br>
            <a:br>
              <a:rPr lang="en-US" sz="2800" b="1" dirty="0">
                <a:latin typeface="Times New Roman" panose="02020603050405020304" pitchFamily="18" charset="0"/>
                <a:ea typeface="Times New Roman" panose="02020603050405020304" pitchFamily="18" charset="0"/>
              </a:rPr>
            </a:br>
            <a:endParaRPr lang="en-US" sz="2800" dirty="0"/>
          </a:p>
        </p:txBody>
      </p:sp>
      <p:sp>
        <p:nvSpPr>
          <p:cNvPr id="3" name="Content Placeholder 2"/>
          <p:cNvSpPr>
            <a:spLocks noGrp="1"/>
          </p:cNvSpPr>
          <p:nvPr>
            <p:ph idx="1"/>
          </p:nvPr>
        </p:nvSpPr>
        <p:spPr>
          <a:xfrm>
            <a:off x="466165" y="1268186"/>
            <a:ext cx="8677835" cy="5040406"/>
          </a:xfrm>
        </p:spPr>
        <p:txBody>
          <a:bodyPr>
            <a:noAutofit/>
          </a:bodyPr>
          <a:lstStyle/>
          <a:p>
            <a:pPr marL="0" lvl="0" indent="0" eaLnBrk="0" fontAlgn="base" hangingPunct="0">
              <a:spcBef>
                <a:spcPct val="0"/>
              </a:spcBef>
              <a:spcAft>
                <a:spcPct val="0"/>
              </a:spcAft>
              <a:buClrTx/>
              <a:buSzTx/>
              <a:buNone/>
            </a:pPr>
            <a:r>
              <a:rPr lang="en-US" altLang="en-US" sz="2400" dirty="0">
                <a:solidFill>
                  <a:srgbClr val="25265E"/>
                </a:solidFill>
                <a:latin typeface="Arial" panose="020B0604020202020204" pitchFamily="34" charset="0"/>
                <a:ea typeface="Times New Roman" panose="02020603050405020304" pitchFamily="18" charset="0"/>
                <a:cs typeface="Arial" panose="020B0604020202020204" pitchFamily="34" charset="0"/>
              </a:rPr>
              <a:t>Example</a:t>
            </a:r>
            <a:endParaRPr lang="en-US" altLang="en-US" sz="2400"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0" lvl="0" indent="0" eaLnBrk="0" fontAlgn="base" hangingPunct="0">
              <a:spcBef>
                <a:spcPct val="0"/>
              </a:spcBef>
              <a:spcAft>
                <a:spcPct val="0"/>
              </a:spcAft>
              <a:buClrTx/>
              <a:buSzTx/>
              <a:buNone/>
            </a:pP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def </a:t>
            </a:r>
            <a:r>
              <a:rPr lang="en-US" altLang="en-US" sz="2400" dirty="0">
                <a:solidFill>
                  <a:srgbClr val="00627A"/>
                </a:solidFill>
                <a:latin typeface="JetBrains Mono" panose="02000009000000000000" pitchFamily="49" charset="0"/>
                <a:ea typeface="Times New Roman" panose="02020603050405020304" pitchFamily="18" charset="0"/>
                <a:cs typeface="JetBrains Mono" panose="02000009000000000000" pitchFamily="49" charset="0"/>
              </a:rPr>
              <a:t>factorial</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x</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"""This is a recursive function</a:t>
            </a: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to find the factorial of an integer"""</a:t>
            </a: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x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1</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return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1</a:t>
            </a:r>
            <a:b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else</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return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x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factorial(</a:t>
            </a:r>
            <a:r>
              <a:rPr lang="en-US" altLang="en-US" sz="2400" dirty="0">
                <a:solidFill>
                  <a:srgbClr val="000000"/>
                </a:solidFill>
                <a:latin typeface="JetBrains Mono" panose="02000009000000000000" pitchFamily="49" charset="0"/>
                <a:ea typeface="Times New Roman" panose="02020603050405020304" pitchFamily="18" charset="0"/>
                <a:cs typeface="JetBrains Mono" panose="02000009000000000000" pitchFamily="49" charset="0"/>
              </a:rPr>
              <a:t>x</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1</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num =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3</a:t>
            </a:r>
            <a:b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"The factorial of"</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num, </a:t>
            </a:r>
            <a:r>
              <a:rPr lang="en-US" altLang="en-US" sz="24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"is"</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factorial(num))</a:t>
            </a:r>
            <a:r>
              <a:rPr lang="en-US" altLang="en-US" sz="800" dirty="0"/>
              <a:t> </a:t>
            </a:r>
            <a:endParaRPr lang="en-US" altLang="en-US" sz="4800" dirty="0">
              <a:latin typeface="Arial" panose="020B0604020202020204" pitchFamily="34" charset="0"/>
            </a:endParaRPr>
          </a:p>
          <a:p>
            <a:pPr marL="0" lvl="0" indent="0" eaLnBrk="0" fontAlgn="base" hangingPunct="0">
              <a:spcBef>
                <a:spcPct val="0"/>
              </a:spcBef>
              <a:spcAft>
                <a:spcPct val="0"/>
              </a:spcAft>
              <a:buClrTx/>
              <a:buSzTx/>
              <a:buNone/>
            </a:pPr>
            <a:r>
              <a:rPr lang="en-US" altLang="en-US" sz="2400" dirty="0">
                <a:latin typeface="Arial" panose="020B0604020202020204" pitchFamily="34" charset="0"/>
                <a:ea typeface="Calibri" panose="020F0502020204030204" pitchFamily="34" charset="0"/>
                <a:cs typeface="Arial" panose="020B0604020202020204" pitchFamily="34" charset="0"/>
              </a:rPr>
              <a:t>Output</a:t>
            </a:r>
            <a:endParaRPr lang="en-US" altLang="en-US" sz="2400" dirty="0"/>
          </a:p>
          <a:p>
            <a:pPr marL="0" lvl="0" indent="0" eaLnBrk="0" fontAlgn="base" hangingPunct="0">
              <a:spcBef>
                <a:spcPct val="0"/>
              </a:spcBef>
              <a:spcAft>
                <a:spcPct val="0"/>
              </a:spcAft>
              <a:buClrTx/>
              <a:buSzTx/>
              <a:buNone/>
            </a:pPr>
            <a:r>
              <a:rPr lang="en-US" altLang="en-US" sz="2400" dirty="0">
                <a:latin typeface="Arial" panose="020B0604020202020204" pitchFamily="34" charset="0"/>
                <a:ea typeface="Calibri" panose="020F0502020204030204" pitchFamily="34" charset="0"/>
                <a:cs typeface="Arial" panose="020B0604020202020204" pitchFamily="34" charset="0"/>
              </a:rPr>
              <a:t>The factorial of 3 is 6</a:t>
            </a:r>
            <a:endParaRPr lang="en-US" altLang="en-US" sz="2400" dirty="0">
              <a:latin typeface="Arial" panose="020B0604020202020204" pitchFamily="34" charset="0"/>
            </a:endParaRPr>
          </a:p>
          <a:p>
            <a:pPr marL="0" lvl="0" indent="0" algn="just" eaLnBrk="0" fontAlgn="base" hangingPunct="0">
              <a:spcBef>
                <a:spcPct val="0"/>
              </a:spcBef>
              <a:spcAft>
                <a:spcPct val="0"/>
              </a:spcAft>
              <a:buClrTx/>
              <a:buSzTx/>
              <a:buNone/>
            </a:pPr>
            <a:endParaRPr lang="en-US" sz="2400" dirty="0"/>
          </a:p>
        </p:txBody>
      </p:sp>
      <p:sp>
        <p:nvSpPr>
          <p:cNvPr id="5" name="Rectangle 1">
            <a:extLst>
              <a:ext uri="{FF2B5EF4-FFF2-40B4-BE49-F238E27FC236}">
                <a16:creationId xmlns:a16="http://schemas.microsoft.com/office/drawing/2014/main" id="{038EE83C-883E-0CE1-3377-BD187609C384}"/>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A60B38B-98EA-BD8D-EB8F-59B9ADA170C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0D4CF835-1070-70A4-60E0-984FDE0B89D6}"/>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46F8DB9-E05A-6D0F-67F1-86A41AF7EFD9}"/>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48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71600"/>
            <a:ext cx="8229600" cy="1143000"/>
          </a:xfrm>
        </p:spPr>
        <p:txBody>
          <a:bodyPr>
            <a:normAutofit fontScale="90000"/>
          </a:bodyPr>
          <a:lstStyle/>
          <a:p>
            <a:r>
              <a:rPr lang="en-US" sz="3100" kern="100" dirty="0">
                <a:effectLst/>
                <a:latin typeface="Calibri" panose="020F0502020204030204" pitchFamily="34" charset="0"/>
                <a:ea typeface="Calibri" panose="020F0502020204030204" pitchFamily="34" charset="0"/>
                <a:cs typeface="Times New Roman" panose="02020603050405020304" pitchFamily="18" charset="0"/>
              </a:rPr>
              <a:t>Types of Functions in Python</a:t>
            </a:r>
            <a:br>
              <a:rPr lang="en-US" sz="3100" kern="100" dirty="0">
                <a:effectLst/>
                <a:latin typeface="Calibri" panose="020F0502020204030204" pitchFamily="34" charset="0"/>
                <a:ea typeface="Calibri" panose="020F0502020204030204" pitchFamily="34" charset="0"/>
                <a:cs typeface="Times New Roman" panose="02020603050405020304" pitchFamily="18" charset="0"/>
              </a:rPr>
            </a:br>
            <a:br>
              <a:rPr lang="en-US" dirty="0"/>
            </a:br>
            <a:endParaRPr lang="en-US" dirty="0"/>
          </a:p>
        </p:txBody>
      </p:sp>
      <p:sp>
        <p:nvSpPr>
          <p:cNvPr id="3" name="Content Placeholder 2"/>
          <p:cNvSpPr>
            <a:spLocks noGrp="1"/>
          </p:cNvSpPr>
          <p:nvPr>
            <p:ph idx="1"/>
          </p:nvPr>
        </p:nvSpPr>
        <p:spPr>
          <a:xfrm>
            <a:off x="228600" y="1295400"/>
            <a:ext cx="8763000" cy="5410200"/>
          </a:xfrm>
        </p:spPr>
        <p:txBody>
          <a:bodyPr>
            <a:normAutofit/>
          </a:bodyPr>
          <a:lstStyle/>
          <a:p>
            <a:pPr marL="0" marR="0" indent="0">
              <a:lnSpc>
                <a:spcPct val="107000"/>
              </a:lnSpc>
              <a:spcBef>
                <a:spcPts val="0"/>
              </a:spcBef>
              <a:spcAft>
                <a:spcPts val="800"/>
              </a:spcAft>
              <a:buNone/>
            </a:pPr>
            <a:r>
              <a:rPr lang="en-US" sz="2400" kern="100" dirty="0">
                <a:effectLst/>
                <a:latin typeface="Arial" panose="020B0604020202020204" pitchFamily="34" charset="0"/>
                <a:ea typeface="Calibri" panose="020F0502020204030204" pitchFamily="34" charset="0"/>
                <a:cs typeface="Arial" panose="020B0604020202020204" pitchFamily="34" charset="0"/>
              </a:rPr>
              <a:t>There are mainly two types of functions in Python.</a:t>
            </a:r>
          </a:p>
          <a:p>
            <a:pPr marR="0">
              <a:lnSpc>
                <a:spcPct val="107000"/>
              </a:lnSpc>
              <a:spcBef>
                <a:spcPts val="0"/>
              </a:spcBef>
              <a:spcAft>
                <a:spcPts val="800"/>
              </a:spcAft>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Built-in library function: These are Standard functions in Python that are available to use.</a:t>
            </a:r>
          </a:p>
          <a:p>
            <a:pPr marR="0">
              <a:lnSpc>
                <a:spcPct val="107000"/>
              </a:lnSpc>
              <a:spcBef>
                <a:spcPts val="0"/>
              </a:spcBef>
              <a:spcAft>
                <a:spcPts val="800"/>
              </a:spcAft>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User-defined function: We can create our own functions based on our requirements.</a:t>
            </a:r>
          </a:p>
          <a:p>
            <a:pPr>
              <a:buFont typeface="Wingdings" panose="05000000000000000000" pitchFamily="2" charset="2"/>
              <a:buChar char="Ø"/>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04365"/>
            <a:ext cx="8229600" cy="1143000"/>
          </a:xfrm>
        </p:spPr>
        <p:txBody>
          <a:bodyPr>
            <a:normAutofit fontScale="90000"/>
          </a:bodyPr>
          <a:lstStyle/>
          <a:p>
            <a:r>
              <a:rPr lang="en-US" sz="2700" b="1" kern="100" dirty="0">
                <a:effectLst/>
                <a:latin typeface="Arial" panose="020B0604020202020204" pitchFamily="34" charset="0"/>
                <a:ea typeface="Calibri" panose="020F0502020204030204" pitchFamily="34" charset="0"/>
                <a:cs typeface="Times New Roman" panose="02020603050405020304" pitchFamily="18" charset="0"/>
              </a:rPr>
              <a:t>Defining a function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3200" dirty="0"/>
            </a:br>
            <a:br>
              <a:rPr lang="en-US" sz="3200" dirty="0"/>
            </a:br>
            <a:endParaRPr lang="en-US" sz="3200" dirty="0"/>
          </a:p>
        </p:txBody>
      </p:sp>
      <p:sp>
        <p:nvSpPr>
          <p:cNvPr id="3" name="Content Placeholder 2"/>
          <p:cNvSpPr>
            <a:spLocks noGrp="1"/>
          </p:cNvSpPr>
          <p:nvPr>
            <p:ph idx="1"/>
          </p:nvPr>
        </p:nvSpPr>
        <p:spPr>
          <a:xfrm>
            <a:off x="228600" y="1295400"/>
            <a:ext cx="8763000" cy="5410200"/>
          </a:xfrm>
        </p:spPr>
        <p:txBody>
          <a:bodyPr>
            <a:normAutofit/>
          </a:bodyPr>
          <a:lstStyle/>
          <a:p>
            <a:pPr>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We can define a function in Python using the </a:t>
            </a:r>
            <a:r>
              <a:rPr lang="en-US" sz="2400" b="1" kern="100" dirty="0">
                <a:effectLst/>
                <a:latin typeface="Arial" panose="020B0604020202020204" pitchFamily="34" charset="0"/>
                <a:ea typeface="Calibri" panose="020F0502020204030204" pitchFamily="34" charset="0"/>
                <a:cs typeface="Arial" panose="020B0604020202020204" pitchFamily="34" charset="0"/>
              </a:rPr>
              <a:t>def</a:t>
            </a:r>
            <a:r>
              <a:rPr lang="en-US" sz="2400" kern="100" dirty="0">
                <a:effectLst/>
                <a:latin typeface="Arial" panose="020B0604020202020204" pitchFamily="34" charset="0"/>
                <a:ea typeface="Calibri" panose="020F0502020204030204" pitchFamily="34" charset="0"/>
                <a:cs typeface="Arial" panose="020B0604020202020204" pitchFamily="34" charset="0"/>
              </a:rPr>
              <a:t> keyword followed by the function name, parameters (if any), and a colon (</a:t>
            </a:r>
            <a:r>
              <a:rPr lang="en-US" sz="2400" b="1" kern="100" dirty="0">
                <a:effectLst/>
                <a:latin typeface="Arial" panose="020B0604020202020204" pitchFamily="34" charset="0"/>
                <a:ea typeface="Calibri" panose="020F0502020204030204" pitchFamily="34" charset="0"/>
                <a:cs typeface="Arial" panose="020B0604020202020204" pitchFamily="34" charset="0"/>
              </a:rPr>
              <a:t>:</a:t>
            </a:r>
            <a:r>
              <a:rPr lang="en-US" sz="2400" kern="100" dirty="0">
                <a:effectLst/>
                <a:latin typeface="Arial" panose="020B0604020202020204" pitchFamily="34" charset="0"/>
                <a:ea typeface="Calibri" panose="020F0502020204030204" pitchFamily="34" charset="0"/>
                <a:cs typeface="Arial" panose="020B0604020202020204" pitchFamily="34" charset="0"/>
              </a:rPr>
              <a:t>) to start the function block. The function block is indented and contains the code to be executed when the function is called.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Syntax</a:t>
            </a:r>
          </a:p>
          <a:p>
            <a:pPr marL="0" marR="0" indent="0">
              <a:lnSpc>
                <a:spcPct val="107000"/>
              </a:lnSpc>
              <a:spcBef>
                <a:spcPts val="0"/>
              </a:spcBef>
              <a:spcAft>
                <a:spcPts val="800"/>
              </a:spcAft>
              <a:buNone/>
            </a:pPr>
            <a:r>
              <a:rPr lang="en-US" sz="2400" kern="100" dirty="0">
                <a:effectLst/>
                <a:latin typeface="Arial" panose="020B0604020202020204" pitchFamily="34" charset="0"/>
                <a:ea typeface="Calibri" panose="020F0502020204030204" pitchFamily="34" charset="0"/>
                <a:cs typeface="Arial" panose="020B0604020202020204" pitchFamily="34" charset="0"/>
              </a:rPr>
              <a:t>def </a:t>
            </a:r>
            <a:r>
              <a:rPr lang="en-US" sz="2400" kern="100" dirty="0" err="1">
                <a:effectLst/>
                <a:latin typeface="Arial" panose="020B0604020202020204" pitchFamily="34" charset="0"/>
                <a:ea typeface="Calibri" panose="020F0502020204030204" pitchFamily="34" charset="0"/>
                <a:cs typeface="Arial" panose="020B0604020202020204" pitchFamily="34" charset="0"/>
              </a:rPr>
              <a:t>function_name</a:t>
            </a:r>
            <a:r>
              <a:rPr lang="en-US" sz="2400" kern="100" dirty="0">
                <a:effectLst/>
                <a:latin typeface="Arial" panose="020B0604020202020204" pitchFamily="34" charset="0"/>
                <a:ea typeface="Calibri" panose="020F0502020204030204" pitchFamily="34" charset="0"/>
                <a:cs typeface="Arial" panose="020B0604020202020204" pitchFamily="34" charset="0"/>
              </a:rPr>
              <a:t>(parameter1, parameter2, ...):</a:t>
            </a:r>
          </a:p>
          <a:p>
            <a:pPr marL="0" marR="0" indent="0">
              <a:lnSpc>
                <a:spcPct val="107000"/>
              </a:lnSpc>
              <a:spcBef>
                <a:spcPts val="0"/>
              </a:spcBef>
              <a:spcAft>
                <a:spcPts val="800"/>
              </a:spcAft>
              <a:buNone/>
            </a:pPr>
            <a:r>
              <a:rPr lang="en-US" sz="2400" kern="100" dirty="0">
                <a:effectLst/>
                <a:latin typeface="Arial" panose="020B0604020202020204" pitchFamily="34" charset="0"/>
                <a:ea typeface="Calibri" panose="020F0502020204030204" pitchFamily="34" charset="0"/>
                <a:cs typeface="Arial" panose="020B0604020202020204" pitchFamily="34" charset="0"/>
              </a:rPr>
              <a:t>     # Function block starts</a:t>
            </a:r>
          </a:p>
          <a:p>
            <a:pPr marL="0" marR="0" indent="0">
              <a:lnSpc>
                <a:spcPct val="107000"/>
              </a:lnSpc>
              <a:spcBef>
                <a:spcPts val="0"/>
              </a:spcBef>
              <a:spcAft>
                <a:spcPts val="800"/>
              </a:spcAft>
              <a:buNone/>
            </a:pPr>
            <a:r>
              <a:rPr lang="en-US" sz="2400" kern="100" dirty="0">
                <a:effectLst/>
                <a:latin typeface="Arial" panose="020B0604020202020204" pitchFamily="34" charset="0"/>
                <a:ea typeface="Calibri" panose="020F0502020204030204" pitchFamily="34" charset="0"/>
                <a:cs typeface="Arial" panose="020B0604020202020204" pitchFamily="34" charset="0"/>
              </a:rPr>
              <a:t>     statement1</a:t>
            </a:r>
          </a:p>
          <a:p>
            <a:pPr marL="0" marR="0" indent="0">
              <a:lnSpc>
                <a:spcPct val="107000"/>
              </a:lnSpc>
              <a:spcBef>
                <a:spcPts val="0"/>
              </a:spcBef>
              <a:spcAft>
                <a:spcPts val="800"/>
              </a:spcAft>
              <a:buNone/>
            </a:pPr>
            <a:r>
              <a:rPr lang="en-US" sz="2400" kern="100" dirty="0">
                <a:effectLst/>
                <a:latin typeface="Arial" panose="020B0604020202020204" pitchFamily="34" charset="0"/>
                <a:ea typeface="Calibri" panose="020F0502020204030204" pitchFamily="34" charset="0"/>
                <a:cs typeface="Arial" panose="020B0604020202020204" pitchFamily="34" charset="0"/>
              </a:rPr>
              <a:t>     statement2</a:t>
            </a:r>
          </a:p>
          <a:p>
            <a:pPr marL="0" indent="0">
              <a:buNone/>
            </a:pPr>
            <a:r>
              <a:rPr lang="en-US" sz="2400" dirty="0">
                <a:effectLst/>
                <a:latin typeface="Arial" panose="020B0604020202020204" pitchFamily="34" charset="0"/>
                <a:ea typeface="Calibri" panose="020F0502020204030204" pitchFamily="34" charset="0"/>
                <a:cs typeface="Arial" panose="020B0604020202020204" pitchFamily="34" charset="0"/>
              </a:rPr>
              <a:t>     return result </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normAutofit fontScale="90000"/>
          </a:bodyPr>
          <a:lstStyle/>
          <a:p>
            <a:r>
              <a:rPr lang="en-US" sz="3600" dirty="0"/>
              <a:t>Continued</a:t>
            </a:r>
            <a:br>
              <a:rPr lang="en-US" dirty="0"/>
            </a:br>
            <a:endParaRPr lang="en-US" dirty="0"/>
          </a:p>
        </p:txBody>
      </p:sp>
      <p:sp>
        <p:nvSpPr>
          <p:cNvPr id="3" name="Content Placeholder 2"/>
          <p:cNvSpPr>
            <a:spLocks noGrp="1"/>
          </p:cNvSpPr>
          <p:nvPr>
            <p:ph idx="1"/>
          </p:nvPr>
        </p:nvSpPr>
        <p:spPr>
          <a:xfrm>
            <a:off x="228600" y="1295400"/>
            <a:ext cx="8763000" cy="5410200"/>
          </a:xfrm>
        </p:spPr>
        <p:txBody>
          <a:bodyPr>
            <a:normAutofit/>
          </a:bodyPr>
          <a:lstStyle/>
          <a:p>
            <a:pPr marL="0" marR="0" lvl="0" indent="0">
              <a:lnSpc>
                <a:spcPct val="107000"/>
              </a:lnSpc>
              <a:spcBef>
                <a:spcPts val="0"/>
              </a:spcBef>
              <a:spcAft>
                <a:spcPts val="800"/>
              </a:spcAft>
              <a:buSzPts val="1000"/>
              <a:buNone/>
              <a:tabLst>
                <a:tab pos="457200" algn="l"/>
              </a:tabLst>
            </a:pPr>
            <a:r>
              <a:rPr lang="en-US" sz="2400" b="1" kern="100" dirty="0">
                <a:effectLst/>
                <a:latin typeface="Arial" panose="020B0604020202020204" pitchFamily="34" charset="0"/>
                <a:ea typeface="Calibri" panose="020F0502020204030204" pitchFamily="34" charset="0"/>
                <a:cs typeface="Arial" panose="020B0604020202020204" pitchFamily="34" charset="0"/>
              </a:rPr>
              <a:t>def</a:t>
            </a:r>
            <a:r>
              <a:rPr lang="en-US" sz="2400" kern="100" dirty="0">
                <a:effectLst/>
                <a:latin typeface="Arial" panose="020B0604020202020204" pitchFamily="34" charset="0"/>
                <a:ea typeface="Calibri" panose="020F0502020204030204" pitchFamily="34" charset="0"/>
                <a:cs typeface="Arial" panose="020B0604020202020204" pitchFamily="34" charset="0"/>
              </a:rPr>
              <a:t>: Keyword used to define a function.</a:t>
            </a:r>
          </a:p>
          <a:p>
            <a:pPr marL="0" marR="0" lvl="0" indent="0">
              <a:lnSpc>
                <a:spcPct val="107000"/>
              </a:lnSpc>
              <a:spcBef>
                <a:spcPts val="0"/>
              </a:spcBef>
              <a:spcAft>
                <a:spcPts val="800"/>
              </a:spcAft>
              <a:buSzPts val="1000"/>
              <a:buNone/>
              <a:tabLst>
                <a:tab pos="457200" algn="l"/>
              </a:tabLst>
            </a:pPr>
            <a:r>
              <a:rPr lang="en-US" sz="2400" b="1" kern="100" dirty="0" err="1">
                <a:effectLst/>
                <a:latin typeface="Arial" panose="020B0604020202020204" pitchFamily="34" charset="0"/>
                <a:ea typeface="Calibri" panose="020F0502020204030204" pitchFamily="34" charset="0"/>
                <a:cs typeface="Arial" panose="020B0604020202020204" pitchFamily="34" charset="0"/>
              </a:rPr>
              <a:t>function_name</a:t>
            </a:r>
            <a:r>
              <a:rPr lang="en-US" sz="2400" kern="100" dirty="0">
                <a:effectLst/>
                <a:latin typeface="Arial" panose="020B0604020202020204" pitchFamily="34" charset="0"/>
                <a:ea typeface="Calibri" panose="020F0502020204030204" pitchFamily="34" charset="0"/>
                <a:cs typeface="Arial" panose="020B0604020202020204" pitchFamily="34" charset="0"/>
              </a:rPr>
              <a:t>: Name of the function following Python's naming conventions. It is used to </a:t>
            </a:r>
            <a:r>
              <a:rPr lang="en-US" sz="2400" kern="1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rPr>
              <a:t>distinguish it from other functions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SzPts val="1000"/>
              <a:buNone/>
              <a:tabLst>
                <a:tab pos="457200" algn="l"/>
              </a:tabLst>
            </a:pPr>
            <a:r>
              <a:rPr lang="en-US" sz="2400" b="1" kern="100" dirty="0">
                <a:effectLst/>
                <a:latin typeface="Arial" panose="020B0604020202020204" pitchFamily="34" charset="0"/>
                <a:ea typeface="Calibri" panose="020F0502020204030204" pitchFamily="34" charset="0"/>
                <a:cs typeface="Arial" panose="020B0604020202020204" pitchFamily="34" charset="0"/>
              </a:rPr>
              <a:t>(parameter1, parameter2, ...)</a:t>
            </a:r>
            <a:r>
              <a:rPr lang="en-US" sz="2400" kern="100" dirty="0">
                <a:effectLst/>
                <a:latin typeface="Arial" panose="020B0604020202020204" pitchFamily="34" charset="0"/>
                <a:ea typeface="Calibri" panose="020F0502020204030204" pitchFamily="34" charset="0"/>
                <a:cs typeface="Arial" panose="020B0604020202020204" pitchFamily="34" charset="0"/>
              </a:rPr>
              <a:t>: Optional parameters that the function can accept. Parameters are placeholders for values that will be passed to the function when called.</a:t>
            </a:r>
          </a:p>
          <a:p>
            <a:pPr marL="0" marR="0" lvl="0" indent="0" algn="just">
              <a:lnSpc>
                <a:spcPts val="1875"/>
              </a:lnSpc>
              <a:spcBef>
                <a:spcPts val="300"/>
              </a:spcBef>
              <a:spcAft>
                <a:spcPts val="800"/>
              </a:spcAft>
              <a:buSzPts val="1000"/>
              <a:buNone/>
              <a:tabLst>
                <a:tab pos="457200" algn="l"/>
              </a:tabLst>
            </a:pPr>
            <a:r>
              <a:rPr lang="en-US" sz="2400" kern="0" dirty="0">
                <a:solidFill>
                  <a:srgbClr val="0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A colon (:) marks the function header's end.</a:t>
            </a:r>
            <a:endParaRPr lang="en-US" sz="2400" kern="100" dirty="0">
              <a:solidFill>
                <a:srgbClr val="000000"/>
              </a:solidFill>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SzPts val="1000"/>
              <a:buNone/>
              <a:tabLst>
                <a:tab pos="457200" algn="l"/>
              </a:tabLst>
            </a:pPr>
            <a:r>
              <a:rPr lang="en-US" sz="2400" b="1" kern="100" dirty="0">
                <a:effectLst/>
                <a:latin typeface="Arial" panose="020B0604020202020204" pitchFamily="34" charset="0"/>
                <a:ea typeface="Calibri" panose="020F0502020204030204" pitchFamily="34" charset="0"/>
                <a:cs typeface="Arial" panose="020B0604020202020204" pitchFamily="34" charset="0"/>
              </a:rPr>
              <a:t>return result</a:t>
            </a:r>
            <a:r>
              <a:rPr lang="en-US" sz="2400" kern="100" dirty="0">
                <a:effectLst/>
                <a:latin typeface="Arial" panose="020B0604020202020204" pitchFamily="34" charset="0"/>
                <a:ea typeface="Calibri" panose="020F0502020204030204" pitchFamily="34" charset="0"/>
                <a:cs typeface="Arial" panose="020B0604020202020204" pitchFamily="34" charset="0"/>
              </a:rPr>
              <a:t>: Optional </a:t>
            </a:r>
            <a:r>
              <a:rPr lang="en-US" sz="2400" b="1" kern="100" dirty="0">
                <a:effectLst/>
                <a:latin typeface="Arial" panose="020B0604020202020204" pitchFamily="34" charset="0"/>
                <a:ea typeface="Calibri" panose="020F0502020204030204" pitchFamily="34" charset="0"/>
                <a:cs typeface="Arial" panose="020B0604020202020204" pitchFamily="34" charset="0"/>
              </a:rPr>
              <a:t>return</a:t>
            </a:r>
            <a:r>
              <a:rPr lang="en-US" sz="2400" kern="100" dirty="0">
                <a:effectLst/>
                <a:latin typeface="Arial" panose="020B0604020202020204" pitchFamily="34" charset="0"/>
                <a:ea typeface="Calibri" panose="020F0502020204030204" pitchFamily="34" charset="0"/>
                <a:cs typeface="Arial" panose="020B0604020202020204" pitchFamily="34" charset="0"/>
              </a:rPr>
              <a:t> statement to send a result back to the caller. If omitted, the function returns </a:t>
            </a:r>
            <a:r>
              <a:rPr lang="en-US" sz="2400" b="1" kern="100" dirty="0">
                <a:effectLst/>
                <a:latin typeface="Arial" panose="020B0604020202020204" pitchFamily="34" charset="0"/>
                <a:ea typeface="Calibri" panose="020F0502020204030204" pitchFamily="34" charset="0"/>
                <a:cs typeface="Arial" panose="020B0604020202020204" pitchFamily="34" charset="0"/>
              </a:rPr>
              <a:t>None</a:t>
            </a:r>
            <a:r>
              <a:rPr lang="en-US" sz="2400" kern="100" dirty="0">
                <a:effectLst/>
                <a:latin typeface="Arial" panose="020B0604020202020204" pitchFamily="34" charset="0"/>
                <a:ea typeface="Calibri" panose="020F0502020204030204" pitchFamily="34" charset="0"/>
                <a:cs typeface="Arial" panose="020B0604020202020204" pitchFamily="34" charset="0"/>
              </a:rPr>
              <a:t> by default.</a:t>
            </a:r>
          </a:p>
          <a:p>
            <a:pPr marL="0" indent="0">
              <a:buNone/>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29" y="1066800"/>
            <a:ext cx="8229600" cy="819912"/>
          </a:xfrm>
        </p:spPr>
        <p:txBody>
          <a:bodyPr>
            <a:normAutofit fontScale="90000"/>
          </a:bodyPr>
          <a:lstStyle/>
          <a:p>
            <a:r>
              <a:rPr lang="en-US" sz="3600" dirty="0"/>
              <a:t>Continued </a:t>
            </a:r>
            <a:br>
              <a:rPr lang="en-US" dirty="0"/>
            </a:br>
            <a:endParaRPr lang="en-US" dirty="0"/>
          </a:p>
        </p:txBody>
      </p:sp>
      <p:sp>
        <p:nvSpPr>
          <p:cNvPr id="3" name="Content Placeholder 2"/>
          <p:cNvSpPr>
            <a:spLocks noGrp="1"/>
          </p:cNvSpPr>
          <p:nvPr>
            <p:ph idx="1"/>
          </p:nvPr>
        </p:nvSpPr>
        <p:spPr>
          <a:xfrm>
            <a:off x="304800" y="1295400"/>
            <a:ext cx="8229600" cy="5029200"/>
          </a:xfrm>
        </p:spPr>
        <p:txBody>
          <a:bodyPr>
            <a:normAutofit/>
          </a:bodyPr>
          <a:lstStyle/>
          <a:p>
            <a:pPr marL="18288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solidFill>
                  <a:srgbClr val="0033B3"/>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Example</a:t>
            </a:r>
            <a:endParaRPr lang="en-US" sz="20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8288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solidFill>
                  <a:srgbClr val="0033B3"/>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 </a:t>
            </a:r>
            <a:endParaRPr lang="en-US" sz="20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18288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solidFill>
                  <a:srgbClr val="0033B3"/>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def </a:t>
            </a:r>
            <a:r>
              <a:rPr lang="en-US" sz="2000" kern="0" dirty="0">
                <a:solidFill>
                  <a:srgbClr val="00627A"/>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greet</a:t>
            </a:r>
            <a:r>
              <a:rPr lang="en-US" sz="2000" kern="0" dirty="0">
                <a:solidFill>
                  <a:srgbClr val="080808"/>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a:t>
            </a:r>
            <a:r>
              <a:rPr lang="en-US" sz="2000" kern="0" dirty="0">
                <a:solidFill>
                  <a:srgbClr val="000000"/>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name</a:t>
            </a:r>
            <a:r>
              <a:rPr lang="en-US" sz="2000" kern="0" dirty="0">
                <a:solidFill>
                  <a:srgbClr val="080808"/>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a:t>
            </a:r>
            <a:br>
              <a:rPr lang="en-US" sz="2000" kern="0" dirty="0">
                <a:solidFill>
                  <a:srgbClr val="080808"/>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br>
            <a:r>
              <a:rPr lang="en-US" sz="2000" kern="0" dirty="0">
                <a:solidFill>
                  <a:srgbClr val="080808"/>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    </a:t>
            </a:r>
            <a:r>
              <a:rPr lang="en-US" sz="2000" i="1" kern="0" dirty="0">
                <a:solidFill>
                  <a:srgbClr val="8C8C8C"/>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"""Function to greet a person."""</a:t>
            </a:r>
            <a:br>
              <a:rPr lang="en-US" sz="2000" i="1" kern="0" dirty="0">
                <a:solidFill>
                  <a:srgbClr val="8C8C8C"/>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br>
            <a:r>
              <a:rPr lang="en-US" sz="2000" i="1" kern="0" dirty="0">
                <a:solidFill>
                  <a:srgbClr val="8C8C8C"/>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    </a:t>
            </a:r>
            <a:r>
              <a:rPr lang="en-US" sz="2000" kern="0" dirty="0">
                <a:solidFill>
                  <a:srgbClr val="0033B3"/>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return </a:t>
            </a:r>
            <a:r>
              <a:rPr lang="en-US" sz="2000" kern="0" dirty="0" err="1">
                <a:solidFill>
                  <a:srgbClr val="067D17"/>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f"Hello</a:t>
            </a:r>
            <a:r>
              <a:rPr lang="en-US" sz="2000" kern="0" dirty="0">
                <a:solidFill>
                  <a:srgbClr val="067D17"/>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 </a:t>
            </a:r>
            <a:r>
              <a:rPr lang="en-US" sz="2000" kern="0" dirty="0">
                <a:solidFill>
                  <a:srgbClr val="0037A6"/>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a:t>
            </a:r>
            <a:r>
              <a:rPr lang="en-US" sz="2000" kern="0" dirty="0">
                <a:solidFill>
                  <a:srgbClr val="000000"/>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name</a:t>
            </a:r>
            <a:r>
              <a:rPr lang="en-US" sz="2000" kern="0" dirty="0">
                <a:solidFill>
                  <a:srgbClr val="0037A6"/>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a:t>
            </a:r>
            <a:r>
              <a:rPr lang="en-US" sz="2000" kern="0" dirty="0">
                <a:solidFill>
                  <a:srgbClr val="067D17"/>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t>!"</a:t>
            </a:r>
            <a:br>
              <a:rPr lang="en-US" sz="1800" kern="0" dirty="0">
                <a:solidFill>
                  <a:srgbClr val="067D17"/>
                </a:solidFill>
                <a:effectLst/>
                <a:highlight>
                  <a:srgbClr val="FFFFFF"/>
                </a:highlight>
                <a:latin typeface="JetBrains Mono" panose="02000009000000000000" pitchFamily="49" charset="0"/>
                <a:ea typeface="Times New Roman" panose="02020603050405020304" pitchFamily="18" charset="0"/>
                <a:cs typeface="Times New Roman" panose="02020603050405020304" pitchFamily="18" charset="0"/>
              </a:rPr>
            </a:br>
            <a:endParaRPr lang="en-US" sz="2400" kern="100" dirty="0">
              <a:effectLst/>
              <a:highlight>
                <a:srgbClr val="FFFFFF"/>
              </a:highlight>
              <a:latin typeface="Arial" panose="020B0604020202020204" pitchFamily="34" charset="0"/>
              <a:ea typeface="Calibri" panose="020F0502020204030204" pitchFamily="34" charset="0"/>
              <a:cs typeface="Arial" panose="020B0604020202020204" pitchFamily="34" charset="0"/>
            </a:endParaRPr>
          </a:p>
          <a:p>
            <a:pPr marL="182880" marR="0" indent="0">
              <a:lnSpc>
                <a:spcPct val="107000"/>
              </a:lnSpc>
              <a:spcBef>
                <a:spcPts val="0"/>
              </a:spcBef>
              <a:spcAft>
                <a:spcPts val="800"/>
              </a:spcAft>
              <a:buNone/>
            </a:pPr>
            <a:r>
              <a:rPr lang="en-US" sz="2400" kern="100" dirty="0">
                <a:effectLst/>
                <a:latin typeface="Arial" panose="020B0604020202020204" pitchFamily="34" charset="0"/>
                <a:ea typeface="Calibri" panose="020F0502020204030204" pitchFamily="34" charset="0"/>
                <a:cs typeface="Arial" panose="020B0604020202020204" pitchFamily="34" charset="0"/>
              </a:rPr>
              <a:t>Here, </a:t>
            </a:r>
            <a:r>
              <a:rPr lang="en-US" sz="2400" b="1" kern="100" dirty="0">
                <a:effectLst/>
                <a:latin typeface="Arial" panose="020B0604020202020204" pitchFamily="34" charset="0"/>
                <a:ea typeface="Calibri" panose="020F0502020204030204" pitchFamily="34" charset="0"/>
                <a:cs typeface="Arial" panose="020B0604020202020204" pitchFamily="34" charset="0"/>
              </a:rPr>
              <a:t>greet</a:t>
            </a:r>
            <a:r>
              <a:rPr lang="en-US" sz="2400" kern="100" dirty="0">
                <a:effectLst/>
                <a:latin typeface="Arial" panose="020B0604020202020204" pitchFamily="34" charset="0"/>
                <a:ea typeface="Calibri" panose="020F0502020204030204" pitchFamily="34" charset="0"/>
                <a:cs typeface="Arial" panose="020B0604020202020204" pitchFamily="34" charset="0"/>
              </a:rPr>
              <a:t> is the function name.</a:t>
            </a:r>
          </a:p>
          <a:p>
            <a:pPr marL="182880" marR="0" indent="0">
              <a:lnSpc>
                <a:spcPct val="107000"/>
              </a:lnSpc>
              <a:spcBef>
                <a:spcPts val="0"/>
              </a:spcBef>
              <a:spcAft>
                <a:spcPts val="800"/>
              </a:spcAft>
              <a:buNone/>
            </a:pPr>
            <a:r>
              <a:rPr lang="en-US" sz="2400" b="1" kern="100" dirty="0">
                <a:effectLst/>
                <a:latin typeface="Arial" panose="020B0604020202020204" pitchFamily="34" charset="0"/>
                <a:ea typeface="Calibri" panose="020F0502020204030204" pitchFamily="34" charset="0"/>
                <a:cs typeface="Arial" panose="020B0604020202020204" pitchFamily="34" charset="0"/>
              </a:rPr>
              <a:t>name</a:t>
            </a:r>
            <a:r>
              <a:rPr lang="en-US" sz="2400" kern="100" dirty="0">
                <a:effectLst/>
                <a:latin typeface="Arial" panose="020B0604020202020204" pitchFamily="34" charset="0"/>
                <a:ea typeface="Calibri" panose="020F0502020204030204" pitchFamily="34" charset="0"/>
                <a:cs typeface="Arial" panose="020B0604020202020204" pitchFamily="34" charset="0"/>
              </a:rPr>
              <a:t> is the parameter accepted by the </a:t>
            </a:r>
            <a:r>
              <a:rPr lang="en-US" sz="2400" b="1" kern="100" dirty="0">
                <a:effectLst/>
                <a:latin typeface="Arial" panose="020B0604020202020204" pitchFamily="34" charset="0"/>
                <a:ea typeface="Calibri" panose="020F0502020204030204" pitchFamily="34" charset="0"/>
                <a:cs typeface="Arial" panose="020B0604020202020204" pitchFamily="34" charset="0"/>
              </a:rPr>
              <a:t>greet</a:t>
            </a:r>
            <a:r>
              <a:rPr lang="en-US" sz="2400" kern="100" dirty="0">
                <a:effectLst/>
                <a:latin typeface="Arial" panose="020B0604020202020204" pitchFamily="34" charset="0"/>
                <a:ea typeface="Calibri" panose="020F0502020204030204" pitchFamily="34" charset="0"/>
                <a:cs typeface="Arial" panose="020B0604020202020204" pitchFamily="34" charset="0"/>
              </a:rPr>
              <a:t> function.</a:t>
            </a:r>
          </a:p>
          <a:p>
            <a:pPr marL="182880" marR="0" indent="0">
              <a:lnSpc>
                <a:spcPct val="107000"/>
              </a:lnSpc>
              <a:spcBef>
                <a:spcPts val="0"/>
              </a:spcBef>
              <a:spcAft>
                <a:spcPts val="800"/>
              </a:spcAft>
              <a:buNone/>
            </a:pPr>
            <a:r>
              <a:rPr lang="en-US" sz="2400" kern="100" dirty="0">
                <a:effectLst/>
                <a:latin typeface="Arial" panose="020B0604020202020204" pitchFamily="34" charset="0"/>
                <a:ea typeface="Calibri" panose="020F0502020204030204" pitchFamily="34" charset="0"/>
                <a:cs typeface="Arial" panose="020B0604020202020204" pitchFamily="34" charset="0"/>
              </a:rPr>
              <a:t>The function returns a greeting message using the </a:t>
            </a:r>
            <a:r>
              <a:rPr lang="en-US" sz="2400" b="1" kern="100" dirty="0">
                <a:effectLst/>
                <a:latin typeface="Arial" panose="020B0604020202020204" pitchFamily="34" charset="0"/>
                <a:ea typeface="Calibri" panose="020F0502020204030204" pitchFamily="34" charset="0"/>
                <a:cs typeface="Arial" panose="020B0604020202020204" pitchFamily="34" charset="0"/>
              </a:rPr>
              <a:t>return</a:t>
            </a:r>
            <a:r>
              <a:rPr lang="en-US" sz="2400" kern="100" dirty="0">
                <a:effectLst/>
                <a:latin typeface="Arial" panose="020B0604020202020204" pitchFamily="34" charset="0"/>
                <a:ea typeface="Calibri" panose="020F0502020204030204" pitchFamily="34" charset="0"/>
                <a:cs typeface="Arial" panose="020B0604020202020204" pitchFamily="34" charset="0"/>
              </a:rPr>
              <a:t> statement.</a:t>
            </a:r>
          </a:p>
          <a:p>
            <a:pPr marL="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824" y="1447800"/>
            <a:ext cx="8229600" cy="1143000"/>
          </a:xfrm>
        </p:spPr>
        <p:txBody>
          <a:bodyPr>
            <a:normAutofit fontScale="90000"/>
          </a:bodyPr>
          <a:lstStyle/>
          <a:p>
            <a:r>
              <a:rPr lang="en-US" sz="32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dirty="0"/>
            </a:br>
            <a:endParaRPr lang="en-US" dirty="0"/>
          </a:p>
        </p:txBody>
      </p:sp>
      <p:sp>
        <p:nvSpPr>
          <p:cNvPr id="3" name="Content Placeholder 2"/>
          <p:cNvSpPr>
            <a:spLocks noGrp="1"/>
          </p:cNvSpPr>
          <p:nvPr>
            <p:ph idx="1"/>
          </p:nvPr>
        </p:nvSpPr>
        <p:spPr>
          <a:xfrm>
            <a:off x="457200" y="1371600"/>
            <a:ext cx="8229600" cy="5181600"/>
          </a:xfrm>
        </p:spPr>
        <p:txBody>
          <a:bodyPr>
            <a:normAutofit lnSpcReduction="10000"/>
          </a:bodyPr>
          <a:lstStyle/>
          <a:p>
            <a:pPr>
              <a:buNone/>
            </a:pPr>
            <a:r>
              <a:rPr lang="en-US" dirty="0"/>
              <a:t>def </a:t>
            </a:r>
            <a:r>
              <a:rPr lang="en-US" dirty="0" err="1"/>
              <a:t>add_numbers</a:t>
            </a:r>
            <a:r>
              <a:rPr lang="en-US" dirty="0"/>
              <a:t>(a, b):</a:t>
            </a:r>
          </a:p>
          <a:p>
            <a:pPr>
              <a:buNone/>
            </a:pPr>
            <a:r>
              <a:rPr lang="en-US" dirty="0"/>
              <a:t>    sum = a + b</a:t>
            </a:r>
          </a:p>
          <a:p>
            <a:pPr>
              <a:buNone/>
            </a:pPr>
            <a:r>
              <a:rPr lang="en-US" dirty="0"/>
              <a:t>    return sum</a:t>
            </a:r>
          </a:p>
          <a:p>
            <a:pPr>
              <a:buNone/>
            </a:pPr>
            <a:endParaRPr lang="en-US" dirty="0"/>
          </a:p>
          <a:p>
            <a:pPr>
              <a:buNone/>
            </a:pPr>
            <a:r>
              <a:rPr lang="en-US" dirty="0" err="1"/>
              <a:t>add_numbers</a:t>
            </a:r>
            <a:r>
              <a:rPr lang="en-US" dirty="0"/>
              <a:t> is the function name.</a:t>
            </a:r>
          </a:p>
          <a:p>
            <a:pPr>
              <a:buNone/>
            </a:pPr>
            <a:r>
              <a:rPr lang="en-US" dirty="0"/>
              <a:t>a and b are parameters representing the numbers to be added.</a:t>
            </a:r>
          </a:p>
          <a:p>
            <a:pPr>
              <a:buNone/>
            </a:pPr>
            <a:r>
              <a:rPr lang="en-US" dirty="0"/>
              <a:t>sum is a variable storing the sum of a and b.</a:t>
            </a:r>
          </a:p>
          <a:p>
            <a:pPr>
              <a:buNone/>
            </a:pPr>
            <a:r>
              <a:rPr lang="en-US" dirty="0"/>
              <a:t>return sum specifies that the result of the addition should be returned when the function is called.</a:t>
            </a:r>
          </a:p>
          <a:p>
            <a:pPr>
              <a:buNone/>
            </a:pP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Calling a function</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Autofit/>
          </a:bodyPr>
          <a:lstStyle/>
          <a:p>
            <a:pPr>
              <a:buNone/>
            </a:pPr>
            <a:br>
              <a:rPr lang="en-US" sz="2000" dirty="0"/>
            </a:br>
            <a:r>
              <a:rPr lang="en-US" sz="2400" dirty="0">
                <a:latin typeface="Arial" panose="020B0604020202020204" pitchFamily="34" charset="0"/>
                <a:cs typeface="Arial" panose="020B0604020202020204" pitchFamily="34" charset="0"/>
              </a:rPr>
              <a:t>Lets consider the function </a:t>
            </a:r>
          </a:p>
          <a:p>
            <a:pPr>
              <a:buNone/>
            </a:pPr>
            <a:r>
              <a:rPr lang="en-US" sz="2400" dirty="0">
                <a:latin typeface="Arial" panose="020B0604020202020204" pitchFamily="34" charset="0"/>
                <a:cs typeface="Arial" panose="020B0604020202020204" pitchFamily="34" charset="0"/>
              </a:rPr>
              <a:t>def greet():</a:t>
            </a:r>
          </a:p>
          <a:p>
            <a:pPr>
              <a:buNone/>
            </a:pPr>
            <a:r>
              <a:rPr lang="en-US" sz="2400" dirty="0">
                <a:latin typeface="Arial" panose="020B0604020202020204" pitchFamily="34" charset="0"/>
                <a:cs typeface="Arial" panose="020B0604020202020204" pitchFamily="34" charset="0"/>
              </a:rPr>
              <a:t>    print('Hello World!’)</a:t>
            </a:r>
          </a:p>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If we run the above code, we won't get an output.</a:t>
            </a:r>
          </a:p>
          <a:p>
            <a:pPr>
              <a:buNone/>
            </a:pPr>
            <a:r>
              <a:rPr lang="en-US" sz="2400" dirty="0">
                <a:latin typeface="Arial" panose="020B0604020202020204" pitchFamily="34" charset="0"/>
                <a:cs typeface="Arial" panose="020B0604020202020204" pitchFamily="34" charset="0"/>
              </a:rPr>
              <a:t>    It's because creating a function doesn't mean we are executing the code inside it.   It means the code is there for us to use if we want to. To use this function, we need to call the function.</a:t>
            </a:r>
          </a:p>
          <a:p>
            <a:pPr>
              <a:buNone/>
            </a:pPr>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1436</TotalTime>
  <Words>2508</Words>
  <Application>Microsoft Office PowerPoint</Application>
  <PresentationFormat>On-screen Show (4:3)</PresentationFormat>
  <Paragraphs>239</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Calibri</vt:lpstr>
      <vt:lpstr>Calibri Light</vt:lpstr>
      <vt:lpstr>Constantia</vt:lpstr>
      <vt:lpstr>Helvetica</vt:lpstr>
      <vt:lpstr>Inconsolata</vt:lpstr>
      <vt:lpstr>JetBrains Mono</vt:lpstr>
      <vt:lpstr>Times New Roman</vt:lpstr>
      <vt:lpstr>Verdana</vt:lpstr>
      <vt:lpstr>Wingdings</vt:lpstr>
      <vt:lpstr>Wingdings 2</vt:lpstr>
      <vt:lpstr>Flow</vt:lpstr>
      <vt:lpstr>Chapter Four</vt:lpstr>
      <vt:lpstr>Functions</vt:lpstr>
      <vt:lpstr>Advantages of Python Functions </vt:lpstr>
      <vt:lpstr>Types of Functions in Python  </vt:lpstr>
      <vt:lpstr>Defining a function   </vt:lpstr>
      <vt:lpstr>Continued </vt:lpstr>
      <vt:lpstr>Continued  </vt:lpstr>
      <vt:lpstr>Continued  </vt:lpstr>
      <vt:lpstr>Calling a function </vt:lpstr>
      <vt:lpstr>Continued </vt:lpstr>
      <vt:lpstr>Function Arguments </vt:lpstr>
      <vt:lpstr>Continued  </vt:lpstr>
      <vt:lpstr>Number of arguments  </vt:lpstr>
      <vt:lpstr>Positional or Required Arguments  </vt:lpstr>
      <vt:lpstr>Positional or Required Arguments  </vt:lpstr>
      <vt:lpstr>Continued  </vt:lpstr>
      <vt:lpstr>Arbitrary Arguments, *args  </vt:lpstr>
      <vt:lpstr>Keyword Arguments(Named Arguments)  </vt:lpstr>
      <vt:lpstr>Arbitrary Keyword Arguments(Named Arguments)  </vt:lpstr>
      <vt:lpstr>Default Parameter Value</vt:lpstr>
      <vt:lpstr>Continued</vt:lpstr>
      <vt:lpstr>Docstring</vt:lpstr>
      <vt:lpstr>Continued</vt:lpstr>
      <vt:lpstr>Passing by Value vs Passing by Reference</vt:lpstr>
      <vt:lpstr>Continued</vt:lpstr>
      <vt:lpstr>Python Function with Return Value </vt:lpstr>
      <vt:lpstr>Python Function with Return Value </vt:lpstr>
      <vt:lpstr>Continued </vt:lpstr>
      <vt:lpstr>The pass Statement </vt:lpstr>
      <vt:lpstr>Variable Scope </vt:lpstr>
      <vt:lpstr>Continued  </vt:lpstr>
      <vt:lpstr>Continued  </vt:lpstr>
      <vt:lpstr>Passing a List as an Argument  </vt:lpstr>
      <vt:lpstr>Recursion   </vt:lpstr>
      <vt:lpstr>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dc:title>
  <dc:creator>USER</dc:creator>
  <cp:lastModifiedBy>Aykefam Azene Desta</cp:lastModifiedBy>
  <cp:revision>64</cp:revision>
  <dcterms:created xsi:type="dcterms:W3CDTF">2022-03-28T07:20:14Z</dcterms:created>
  <dcterms:modified xsi:type="dcterms:W3CDTF">2024-03-28T11:28:40Z</dcterms:modified>
</cp:coreProperties>
</file>