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story your song My story your song" initials="MsysMsys" lastIdx="1" clrIdx="0">
    <p:extLst>
      <p:ext uri="{19B8F6BF-5375-455C-9EA6-DF929625EA0E}">
        <p15:presenceInfo xmlns:p15="http://schemas.microsoft.com/office/powerpoint/2012/main" userId="1523beaa380e5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02C0-AF59-4F4E-AECD-C06BC6D94929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0D4AD-B59B-412F-9182-49D49462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0D4AD-B59B-412F-9182-49D4946271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0D4AD-B59B-412F-9182-49D4946271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4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9CD30-26BC-4D97-9CE1-14882006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E4B51-ADFA-433B-8E8B-B673D21B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45DC4-6B2B-40C1-8A52-78668727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23DC-A66D-4E72-8951-BB3CECE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B6765-03BB-4BAB-890B-769DC274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AB06E-DBB2-45B3-BF7C-59725B1D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F524F-39D5-4188-8936-F566AED9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F991A-3B8F-4F8F-B3B5-3DB6A41B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17F8-FB64-472F-AA66-19BE60B8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093DE-4E4E-4EB0-A43A-080648E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466ED7-8D7D-46E3-888D-FC45734C7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86C03-6EDB-4AEE-9EF1-ADA85807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62E59-8408-4FC0-83BE-92BCFBCA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45E7-BBD6-4FDE-A50F-FE0926B5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33CC-DDCA-4E7A-8EAD-1D6D5D15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3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7672-7DD1-40E5-9861-0396C62D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8EAAE-C972-484F-9110-A003912A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1A40E-0B96-4237-A081-3D669F5D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9C807-7BF9-4DA3-988B-060F7A9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360C-6A05-44F4-BB75-7AF2D851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9DE2-71C7-488A-8D3F-DD8E6C17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54938-6B5A-404F-B128-4BB2687A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E26D0-CFED-4CCB-A6D1-153016B2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647F-D349-4E31-9D06-CEFE53F6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85F65-ED9B-4F7C-BD96-96FF30AA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2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0797A-DA8D-4E24-83F2-3CAD1B3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BFC0C-CC58-48D4-A228-37F98C45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5067A-9730-4933-94C4-3D0339AB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00598-999B-4EA4-ABA3-3A759C11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39FBC-EEC7-4F7D-9492-88E3269C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0C156-9E37-47CC-B139-A9A9952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7FE7-32D9-4F72-BC52-3086D2E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311C7-5287-41DA-98FF-236C3141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F9755-A0F3-4FA5-86AF-92BB60CF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F00541-B4B9-45D8-8467-8765D6257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699B90-18EE-4DD1-BFC6-FEFC432A4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8B9E9-AE63-438D-B264-AAB9845F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966A89-08C3-473C-ACD3-F3547673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FEE53-39CA-41D8-8DF5-3A847DF2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4AFC-C018-4C07-ACF3-ABAEFFAD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E1506-26AD-4D5A-B8C3-0FA0F614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8C9088-E08E-43BC-8654-D8EACB10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C7055-EAEA-4C52-9373-245FC0D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A42C7-AD3D-4DEE-8A71-13FA001F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441287-87DC-4B35-82AE-8A6A4C4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9A32B-2177-4B02-A614-3062D39E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15E4-4B55-4E66-BFC8-CAC034AE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5048C-511F-4D8E-99DB-315315C8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E5BA1-8371-484E-8317-0AF565E7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22BEA-7B2C-4C8F-B7B1-422F3A64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339C6-19BF-4D46-8BC0-AF56E35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8662C-E779-4D18-909B-821CBF55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907A0-3D3A-4EFE-A5CA-24EE9A44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F117B-FBC7-430D-AA64-BF467B4E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17299-B199-4E5B-97ED-95A2F72F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CBED9-E914-44A6-BEA5-1DA045EA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A79A7-6066-4FCB-9322-D899C81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2B03D-0FE0-4422-A6CE-998F09F6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8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37122C-3472-4104-9B02-C6E704FC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12B66-7B2A-4BE6-A96E-0DED87DE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8C10C-B152-4084-8562-74750E615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8F8D-A811-4CC7-96C9-823727A55BD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CDE68-B516-4B5B-A1B4-5183C5CD8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FD8C0-DFA6-4D8E-890D-89141236B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1120-96FE-4715-B4F3-A12E1595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016537-1297-4AB5-AFFC-DE0846BA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7A89DCB-12F4-4D94-ABD2-AC4CE995783A}"/>
              </a:ext>
            </a:extLst>
          </p:cNvPr>
          <p:cNvSpPr/>
          <p:nvPr/>
        </p:nvSpPr>
        <p:spPr>
          <a:xfrm>
            <a:off x="884903" y="1012723"/>
            <a:ext cx="10323767" cy="231058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141E4-A933-4318-A337-CC9332C31233}"/>
              </a:ext>
            </a:extLst>
          </p:cNvPr>
          <p:cNvSpPr txBox="1"/>
          <p:nvPr/>
        </p:nvSpPr>
        <p:spPr>
          <a:xfrm>
            <a:off x="983330" y="1213500"/>
            <a:ext cx="1272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基于在线学生的信息交互平台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8D23D1-E820-410B-8591-052AC821EEFD}"/>
              </a:ext>
            </a:extLst>
          </p:cNvPr>
          <p:cNvSpPr txBox="1"/>
          <p:nvPr/>
        </p:nvSpPr>
        <p:spPr>
          <a:xfrm flipH="1">
            <a:off x="4003900" y="2422290"/>
            <a:ext cx="4085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第七组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需求定义</a:t>
            </a:r>
          </a:p>
        </p:txBody>
      </p:sp>
    </p:spTree>
    <p:extLst>
      <p:ext uri="{BB962C8B-B14F-4D97-AF65-F5344CB8AC3E}">
        <p14:creationId xmlns:p14="http://schemas.microsoft.com/office/powerpoint/2010/main" val="121082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007FA-EDA6-443C-9339-5A1146FDECDA}"/>
              </a:ext>
            </a:extLst>
          </p:cNvPr>
          <p:cNvSpPr txBox="1"/>
          <p:nvPr/>
        </p:nvSpPr>
        <p:spPr>
          <a:xfrm>
            <a:off x="113395" y="11006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需求优先级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D06762-6B30-4DED-9278-834C805FE90E}"/>
              </a:ext>
            </a:extLst>
          </p:cNvPr>
          <p:cNvGrpSpPr/>
          <p:nvPr/>
        </p:nvGrpSpPr>
        <p:grpSpPr>
          <a:xfrm>
            <a:off x="1051983" y="1819125"/>
            <a:ext cx="10088033" cy="3023808"/>
            <a:chOff x="1316567" y="1827592"/>
            <a:chExt cx="10088033" cy="302380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4D26D90-CBF7-4028-8DD6-C8AE4B97BEAC}"/>
                </a:ext>
              </a:extLst>
            </p:cNvPr>
            <p:cNvSpPr txBox="1"/>
            <p:nvPr/>
          </p:nvSpPr>
          <p:spPr>
            <a:xfrm>
              <a:off x="1316567" y="1827592"/>
              <a:ext cx="10003367" cy="2611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355600" algn="just" fontAlgn="base">
                <a:lnSpc>
                  <a:spcPct val="150000"/>
                </a:lnSpc>
              </a:pPr>
              <a:r>
                <a:rPr lang="en-US" altLang="zh-CN" sz="2800" dirty="0"/>
                <a:t>1.</a:t>
              </a:r>
              <a:r>
                <a:rPr lang="zh-CN" altLang="en-US" sz="2800" dirty="0">
                  <a:solidFill>
                    <a:srgbClr val="FF0000"/>
                  </a:solidFill>
                </a:rPr>
                <a:t>高</a:t>
              </a:r>
              <a:r>
                <a:rPr lang="zh-CN" altLang="en-US" sz="2800" dirty="0"/>
                <a:t>优先级</a:t>
              </a:r>
              <a:r>
                <a:rPr lang="zh-CN" altLang="zh-CN" sz="2800" dirty="0"/>
                <a:t>：用户能够发布</a:t>
              </a:r>
              <a:r>
                <a:rPr lang="zh-CN" altLang="en-US" sz="2800" dirty="0"/>
                <a:t>、</a:t>
              </a:r>
              <a:r>
                <a:rPr lang="zh-CN" altLang="zh-CN" sz="2800" dirty="0"/>
                <a:t>接收</a:t>
              </a:r>
              <a:r>
                <a:rPr lang="zh-CN" altLang="en-US" sz="2800" dirty="0"/>
                <a:t>、响应</a:t>
              </a:r>
              <a:r>
                <a:rPr lang="zh-CN" altLang="zh-CN" sz="2800" dirty="0"/>
                <a:t>信息。</a:t>
              </a:r>
            </a:p>
            <a:p>
              <a:pPr indent="355600" algn="just" fontAlgn="base">
                <a:lnSpc>
                  <a:spcPct val="150000"/>
                </a:lnSpc>
              </a:pPr>
              <a:r>
                <a:rPr lang="en-US" altLang="zh-CN" sz="2800" dirty="0"/>
                <a:t>2.</a:t>
              </a:r>
              <a:r>
                <a:rPr lang="zh-CN" altLang="en-US" sz="2800" dirty="0">
                  <a:solidFill>
                    <a:srgbClr val="FF0000"/>
                  </a:solidFill>
                </a:rPr>
                <a:t>中</a:t>
              </a:r>
              <a:r>
                <a:rPr lang="zh-CN" altLang="en-US" sz="2800" dirty="0"/>
                <a:t>优先级</a:t>
              </a:r>
              <a:r>
                <a:rPr lang="zh-CN" altLang="zh-CN" sz="2800" dirty="0"/>
                <a:t>：信息发布者与响应者能够进行信息交互。系统为信息发布者提供所需信息的分类导引以供精确搜索。</a:t>
              </a:r>
            </a:p>
            <a:p>
              <a:pPr indent="355600" algn="just" fontAlgn="base">
                <a:lnSpc>
                  <a:spcPct val="150000"/>
                </a:lnSpc>
              </a:pPr>
              <a:r>
                <a:rPr lang="en-US" altLang="zh-CN" sz="2800" dirty="0"/>
                <a:t>3.</a:t>
              </a:r>
              <a:r>
                <a:rPr lang="zh-CN" altLang="en-US" sz="2800" dirty="0">
                  <a:solidFill>
                    <a:srgbClr val="FF0000"/>
                  </a:solidFill>
                </a:rPr>
                <a:t>低</a:t>
              </a:r>
              <a:r>
                <a:rPr lang="zh-CN" altLang="en-US" sz="2800" dirty="0"/>
                <a:t>优先级</a:t>
              </a:r>
              <a:r>
                <a:rPr lang="zh-CN" altLang="zh-CN" sz="2800" dirty="0"/>
                <a:t>：用户可以对发布者发布的点评信息进行反馈。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DE97A6-CD36-4057-B6B1-6FAA12510C56}"/>
                </a:ext>
              </a:extLst>
            </p:cNvPr>
            <p:cNvSpPr/>
            <p:nvPr/>
          </p:nvSpPr>
          <p:spPr>
            <a:xfrm>
              <a:off x="1316567" y="1827592"/>
              <a:ext cx="10088033" cy="3023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43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20E472-87DD-44AA-A1D8-39C9E7603295}"/>
              </a:ext>
            </a:extLst>
          </p:cNvPr>
          <p:cNvSpPr/>
          <p:nvPr/>
        </p:nvSpPr>
        <p:spPr>
          <a:xfrm>
            <a:off x="1641987" y="167148"/>
            <a:ext cx="8908026" cy="6489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4473141-8D22-4CB4-8960-BE7D5AD1A5FE}"/>
              </a:ext>
            </a:extLst>
          </p:cNvPr>
          <p:cNvGrpSpPr/>
          <p:nvPr/>
        </p:nvGrpSpPr>
        <p:grpSpPr>
          <a:xfrm>
            <a:off x="1429648" y="654812"/>
            <a:ext cx="9332704" cy="4903986"/>
            <a:chOff x="953472" y="1017401"/>
            <a:chExt cx="9332704" cy="4903986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5BB1886-EBB2-4CA5-A66F-8F3743E209D9}"/>
                </a:ext>
              </a:extLst>
            </p:cNvPr>
            <p:cNvCxnSpPr>
              <a:cxnSpLocks/>
              <a:stCxn id="69" idx="3"/>
              <a:endCxn id="53" idx="1"/>
            </p:cNvCxnSpPr>
            <p:nvPr/>
          </p:nvCxnSpPr>
          <p:spPr>
            <a:xfrm flipV="1">
              <a:off x="953472" y="1592574"/>
              <a:ext cx="579833" cy="1881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D96EE38-35C4-4ECF-A9A6-40BD9153956F}"/>
                </a:ext>
              </a:extLst>
            </p:cNvPr>
            <p:cNvSpPr txBox="1"/>
            <p:nvPr/>
          </p:nvSpPr>
          <p:spPr>
            <a:xfrm>
              <a:off x="1533305" y="1407908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发布组织性信息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B15A154-3E33-431D-85BD-C8D94267E6E6}"/>
                </a:ext>
              </a:extLst>
            </p:cNvPr>
            <p:cNvCxnSpPr>
              <a:cxnSpLocks/>
              <a:stCxn id="60" idx="3"/>
              <a:endCxn id="76" idx="1"/>
            </p:cNvCxnSpPr>
            <p:nvPr/>
          </p:nvCxnSpPr>
          <p:spPr>
            <a:xfrm>
              <a:off x="8833012" y="1221025"/>
              <a:ext cx="1453164" cy="470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8C76B0D-1773-45CB-8D20-031B62347ADE}"/>
                </a:ext>
              </a:extLst>
            </p:cNvPr>
            <p:cNvCxnSpPr>
              <a:cxnSpLocks/>
              <a:stCxn id="61" idx="3"/>
              <a:endCxn id="76" idx="1"/>
            </p:cNvCxnSpPr>
            <p:nvPr/>
          </p:nvCxnSpPr>
          <p:spPr>
            <a:xfrm>
              <a:off x="8812203" y="1745749"/>
              <a:ext cx="1473973" cy="417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616699D-90AC-4F12-B86D-099E0E46C750}"/>
                </a:ext>
              </a:extLst>
            </p:cNvPr>
            <p:cNvCxnSpPr>
              <a:cxnSpLocks/>
              <a:stCxn id="53" idx="3"/>
              <a:endCxn id="60" idx="1"/>
            </p:cNvCxnSpPr>
            <p:nvPr/>
          </p:nvCxnSpPr>
          <p:spPr>
            <a:xfrm flipV="1">
              <a:off x="3354637" y="1221025"/>
              <a:ext cx="3887875" cy="3715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17F52B8-96CC-4D3C-B0D4-B9F748F7B9BE}"/>
                </a:ext>
              </a:extLst>
            </p:cNvPr>
            <p:cNvSpPr txBox="1"/>
            <p:nvPr/>
          </p:nvSpPr>
          <p:spPr>
            <a:xfrm rot="21179035" flipH="1">
              <a:off x="4485747" y="1017401"/>
              <a:ext cx="163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&lt;include&gt;</a:t>
              </a:r>
              <a:endParaRPr lang="zh-CN" altLang="en-US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131197F-1453-4FE3-90DF-236BFDB52FC5}"/>
                </a:ext>
              </a:extLst>
            </p:cNvPr>
            <p:cNvCxnSpPr>
              <a:cxnSpLocks/>
              <a:stCxn id="53" idx="3"/>
              <a:endCxn id="61" idx="1"/>
            </p:cNvCxnSpPr>
            <p:nvPr/>
          </p:nvCxnSpPr>
          <p:spPr>
            <a:xfrm>
              <a:off x="3354637" y="1592574"/>
              <a:ext cx="3867066" cy="15317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690FDFA-7804-4FF3-9A75-932EFFD3BD6A}"/>
                </a:ext>
              </a:extLst>
            </p:cNvPr>
            <p:cNvSpPr txBox="1"/>
            <p:nvPr/>
          </p:nvSpPr>
          <p:spPr>
            <a:xfrm>
              <a:off x="7242512" y="1036359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发布基本信息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567EAE4-ED25-4528-B5D6-DA77943F0311}"/>
                </a:ext>
              </a:extLst>
            </p:cNvPr>
            <p:cNvSpPr txBox="1"/>
            <p:nvPr/>
          </p:nvSpPr>
          <p:spPr>
            <a:xfrm>
              <a:off x="7221703" y="1561083"/>
              <a:ext cx="159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发布自选信息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B72D32-3D3B-419A-BE83-4E76E3EE6FAD}"/>
              </a:ext>
            </a:extLst>
          </p:cNvPr>
          <p:cNvGrpSpPr/>
          <p:nvPr/>
        </p:nvGrpSpPr>
        <p:grpSpPr>
          <a:xfrm>
            <a:off x="90820" y="1873463"/>
            <a:ext cx="12010360" cy="3870001"/>
            <a:chOff x="21994" y="164843"/>
            <a:chExt cx="12010360" cy="3870001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8CEE5EA-0E1B-44FD-A7BD-5AAD09A88E48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 flipV="1">
              <a:off x="6665864" y="1322810"/>
              <a:ext cx="1586083" cy="9222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3ECB382-3725-4CD7-886B-1C0410891120}"/>
                </a:ext>
              </a:extLst>
            </p:cNvPr>
            <p:cNvGrpSpPr/>
            <p:nvPr/>
          </p:nvGrpSpPr>
          <p:grpSpPr>
            <a:xfrm>
              <a:off x="21994" y="164843"/>
              <a:ext cx="12010360" cy="3870001"/>
              <a:chOff x="21994" y="156376"/>
              <a:chExt cx="12010360" cy="3870001"/>
            </a:xfrm>
          </p:grpSpPr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A799B853-2219-4A07-8A46-8288E95C3974}"/>
                  </a:ext>
                </a:extLst>
              </p:cNvPr>
              <p:cNvCxnSpPr>
                <a:cxnSpLocks/>
                <a:stCxn id="71" idx="3"/>
                <a:endCxn id="74" idx="1"/>
              </p:cNvCxnSpPr>
              <p:nvPr/>
            </p:nvCxnSpPr>
            <p:spPr>
              <a:xfrm flipV="1">
                <a:off x="6676085" y="1187189"/>
                <a:ext cx="1984544" cy="428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9660CC8-90E7-4D8A-BC2A-819EB6687E47}"/>
                  </a:ext>
                </a:extLst>
              </p:cNvPr>
              <p:cNvGrpSpPr/>
              <p:nvPr/>
            </p:nvGrpSpPr>
            <p:grpSpPr>
              <a:xfrm>
                <a:off x="21994" y="156376"/>
                <a:ext cx="12010360" cy="3870001"/>
                <a:chOff x="21994" y="181776"/>
                <a:chExt cx="12010360" cy="3870001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C708F161-E318-42FF-AAC6-13DB05964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9746" y="437962"/>
                  <a:ext cx="2520883" cy="653004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3344F52D-D553-4894-940B-1A8C293AC0E4}"/>
                    </a:ext>
                  </a:extLst>
                </p:cNvPr>
                <p:cNvGrpSpPr/>
                <p:nvPr/>
              </p:nvGrpSpPr>
              <p:grpSpPr>
                <a:xfrm>
                  <a:off x="21994" y="181776"/>
                  <a:ext cx="12010360" cy="3870001"/>
                  <a:chOff x="43601" y="198965"/>
                  <a:chExt cx="12010360" cy="3870001"/>
                </a:xfrm>
              </p:grpSpPr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3AE8516A-1C09-46D3-B5DF-B3466C0FA21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01" y="1252651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信息发布者</a:t>
                    </a:r>
                  </a:p>
                </p:txBody>
              </p:sp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E68B51AC-F32C-43C7-95A6-6840CD879EE8}"/>
                      </a:ext>
                    </a:extLst>
                  </p:cNvPr>
                  <p:cNvSpPr txBox="1"/>
                  <p:nvPr/>
                </p:nvSpPr>
                <p:spPr>
                  <a:xfrm>
                    <a:off x="4398197" y="294316"/>
                    <a:ext cx="18004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发布咨询类信息</a:t>
                    </a:r>
                  </a:p>
                </p:txBody>
              </p:sp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E71152BD-37C2-4515-ADFD-97C079E91E92}"/>
                      </a:ext>
                    </a:extLst>
                  </p:cNvPr>
                  <p:cNvSpPr txBox="1"/>
                  <p:nvPr/>
                </p:nvSpPr>
                <p:spPr>
                  <a:xfrm>
                    <a:off x="4435534" y="1049392"/>
                    <a:ext cx="2262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发布物品交易类信息</a:t>
                    </a: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C5A79294-1588-46FE-B1CA-13147916DDB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1591" y="2136311"/>
                    <a:ext cx="18213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发布求助类信息</a:t>
                    </a:r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D802D3B6-FDFE-423B-B7EF-8AEE27E1A600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184" y="271153"/>
                    <a:ext cx="2031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发布求购物品细节</a:t>
                    </a: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E7962952-EC84-4CFA-A654-49B2A2DA45D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236" y="1045112"/>
                    <a:ext cx="1569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发布必选内容</a:t>
                    </a: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E9EE63B5-5B9C-4C19-9918-AB5A1181F8A7}"/>
                      </a:ext>
                    </a:extLst>
                  </p:cNvPr>
                  <p:cNvSpPr txBox="1"/>
                  <p:nvPr/>
                </p:nvSpPr>
                <p:spPr>
                  <a:xfrm>
                    <a:off x="8273554" y="2094560"/>
                    <a:ext cx="20730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发布出售物品细节</a:t>
                    </a: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5BB048B-5499-4079-AF40-536CD9B04D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5133" y="3699634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信息接收者</a:t>
                    </a:r>
                  </a:p>
                </p:txBody>
              </p: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4BBACD36-7FA4-4C90-8340-57BEB471A273}"/>
                      </a:ext>
                    </a:extLst>
                  </p:cNvPr>
                  <p:cNvCxnSpPr>
                    <a:cxnSpLocks/>
                    <a:stCxn id="70" idx="1"/>
                    <a:endCxn id="81" idx="3"/>
                  </p:cNvCxnSpPr>
                  <p:nvPr/>
                </p:nvCxnSpPr>
                <p:spPr>
                  <a:xfrm flipH="1">
                    <a:off x="3676202" y="478982"/>
                    <a:ext cx="721995" cy="818135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346EFCAE-E50E-436A-AAA5-35C3F7CA480A}"/>
                      </a:ext>
                    </a:extLst>
                  </p:cNvPr>
                  <p:cNvCxnSpPr>
                    <a:cxnSpLocks/>
                    <a:stCxn id="72" idx="1"/>
                    <a:endCxn id="81" idx="3"/>
                  </p:cNvCxnSpPr>
                  <p:nvPr/>
                </p:nvCxnSpPr>
                <p:spPr>
                  <a:xfrm flipH="1" flipV="1">
                    <a:off x="3676202" y="1297117"/>
                    <a:ext cx="765389" cy="1023860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D1A561F7-E22E-48FD-91B2-3F28DCCE22F7}"/>
                      </a:ext>
                    </a:extLst>
                  </p:cNvPr>
                  <p:cNvCxnSpPr>
                    <a:cxnSpLocks/>
                    <a:stCxn id="72" idx="3"/>
                  </p:cNvCxnSpPr>
                  <p:nvPr/>
                </p:nvCxnSpPr>
                <p:spPr>
                  <a:xfrm flipV="1">
                    <a:off x="6262923" y="1356932"/>
                    <a:ext cx="2437109" cy="964045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>
                    <a:extLst>
                      <a:ext uri="{FF2B5EF4-FFF2-40B4-BE49-F238E27FC236}">
                        <a16:creationId xmlns:a16="http://schemas.microsoft.com/office/drawing/2014/main" id="{FB9351F9-F5AC-496C-AD8C-ECED8E0BEE0C}"/>
                      </a:ext>
                    </a:extLst>
                  </p:cNvPr>
                  <p:cNvCxnSpPr>
                    <a:cxnSpLocks/>
                    <a:stCxn id="73" idx="1"/>
                  </p:cNvCxnSpPr>
                  <p:nvPr/>
                </p:nvCxnSpPr>
                <p:spPr>
                  <a:xfrm flipH="1">
                    <a:off x="6671689" y="455819"/>
                    <a:ext cx="1710495" cy="690577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240460B0-55EC-477C-BAED-41CD3266D7D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4870" y="1112451"/>
                    <a:ext cx="18213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u="sng" dirty="0">
                        <a:solidFill>
                          <a:srgbClr val="FF0000"/>
                        </a:solidFill>
                      </a:rPr>
                      <a:t>发布私人性信息</a:t>
                    </a:r>
                  </a:p>
                </p:txBody>
              </p:sp>
              <p:cxnSp>
                <p:nvCxnSpPr>
                  <p:cNvPr id="82" name="直接箭头连接符 81">
                    <a:extLst>
                      <a:ext uri="{FF2B5EF4-FFF2-40B4-BE49-F238E27FC236}">
                        <a16:creationId xmlns:a16="http://schemas.microsoft.com/office/drawing/2014/main" id="{4A0F684D-B81D-427D-BD78-CCFAF47467DD}"/>
                      </a:ext>
                    </a:extLst>
                  </p:cNvPr>
                  <p:cNvCxnSpPr>
                    <a:cxnSpLocks/>
                    <a:stCxn id="69" idx="3"/>
                    <a:endCxn id="81" idx="1"/>
                  </p:cNvCxnSpPr>
                  <p:nvPr/>
                </p:nvCxnSpPr>
                <p:spPr>
                  <a:xfrm flipV="1">
                    <a:off x="1382429" y="1297117"/>
                    <a:ext cx="472441" cy="140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F311FB1C-D879-4B4C-BEDA-AE7AE7F1CA41}"/>
                      </a:ext>
                    </a:extLst>
                  </p:cNvPr>
                  <p:cNvCxnSpPr>
                    <a:cxnSpLocks/>
                    <a:stCxn id="73" idx="3"/>
                    <a:endCxn id="76" idx="1"/>
                  </p:cNvCxnSpPr>
                  <p:nvPr/>
                </p:nvCxnSpPr>
                <p:spPr>
                  <a:xfrm>
                    <a:off x="10413509" y="455819"/>
                    <a:ext cx="301624" cy="34284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箭头连接符 83">
                    <a:extLst>
                      <a:ext uri="{FF2B5EF4-FFF2-40B4-BE49-F238E27FC236}">
                        <a16:creationId xmlns:a16="http://schemas.microsoft.com/office/drawing/2014/main" id="{EBD88FC7-D7C0-4C39-B6AA-D22EC6120778}"/>
                      </a:ext>
                    </a:extLst>
                  </p:cNvPr>
                  <p:cNvCxnSpPr>
                    <a:cxnSpLocks/>
                    <a:stCxn id="74" idx="3"/>
                    <a:endCxn id="76" idx="1"/>
                  </p:cNvCxnSpPr>
                  <p:nvPr/>
                </p:nvCxnSpPr>
                <p:spPr>
                  <a:xfrm>
                    <a:off x="10251896" y="1229778"/>
                    <a:ext cx="463237" cy="26545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>
                    <a:extLst>
                      <a:ext uri="{FF2B5EF4-FFF2-40B4-BE49-F238E27FC236}">
                        <a16:creationId xmlns:a16="http://schemas.microsoft.com/office/drawing/2014/main" id="{8F7D0A27-0D98-4772-81E6-B49FD1B08325}"/>
                      </a:ext>
                    </a:extLst>
                  </p:cNvPr>
                  <p:cNvCxnSpPr>
                    <a:cxnSpLocks/>
                    <a:stCxn id="75" idx="3"/>
                    <a:endCxn id="76" idx="1"/>
                  </p:cNvCxnSpPr>
                  <p:nvPr/>
                </p:nvCxnSpPr>
                <p:spPr>
                  <a:xfrm>
                    <a:off x="10346557" y="2279226"/>
                    <a:ext cx="368576" cy="16050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A4C6DCAE-938C-4527-A19E-DD58AF898EB0}"/>
                      </a:ext>
                    </a:extLst>
                  </p:cNvPr>
                  <p:cNvSpPr txBox="1"/>
                  <p:nvPr/>
                </p:nvSpPr>
                <p:spPr>
                  <a:xfrm rot="18131815">
                    <a:off x="3305839" y="596350"/>
                    <a:ext cx="11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&lt;extend&gt;</a:t>
                    </a:r>
                    <a:endParaRPr lang="zh-CN" altLang="en-US" dirty="0"/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B568A6E6-BDA5-4ED4-90F3-8B54203444D5}"/>
                      </a:ext>
                    </a:extLst>
                  </p:cNvPr>
                  <p:cNvSpPr txBox="1"/>
                  <p:nvPr/>
                </p:nvSpPr>
                <p:spPr>
                  <a:xfrm rot="20215157">
                    <a:off x="7342422" y="40331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41B5706-4F72-4738-90E1-FA4109657CB0}"/>
                      </a:ext>
                    </a:extLst>
                  </p:cNvPr>
                  <p:cNvSpPr txBox="1"/>
                  <p:nvPr/>
                </p:nvSpPr>
                <p:spPr>
                  <a:xfrm rot="1845483">
                    <a:off x="7370961" y="203043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E6006AE2-E637-4457-9815-AC95C07ED644}"/>
                      </a:ext>
                    </a:extLst>
                  </p:cNvPr>
                  <p:cNvSpPr txBox="1"/>
                  <p:nvPr/>
                </p:nvSpPr>
                <p:spPr>
                  <a:xfrm rot="3322222">
                    <a:off x="3334441" y="1799650"/>
                    <a:ext cx="11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&lt;extend&gt;</a:t>
                    </a:r>
                    <a:endParaRPr lang="zh-CN" altLang="en-US" dirty="0"/>
                  </a:p>
                </p:txBody>
              </p: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B230674C-878F-4C8E-8569-5040D26C5A16}"/>
                      </a:ext>
                    </a:extLst>
                  </p:cNvPr>
                  <p:cNvSpPr txBox="1"/>
                  <p:nvPr/>
                </p:nvSpPr>
                <p:spPr>
                  <a:xfrm rot="21285276">
                    <a:off x="3719307" y="1219904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52BE89B1-52D0-42A9-BBC4-86B6374ECAB5}"/>
                      </a:ext>
                    </a:extLst>
                  </p:cNvPr>
                  <p:cNvSpPr txBox="1"/>
                  <p:nvPr/>
                </p:nvSpPr>
                <p:spPr>
                  <a:xfrm rot="789677" flipH="1">
                    <a:off x="6051665" y="281661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0C2DBF1D-CEF2-4762-8C18-300D550F3BB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97744" y="1157520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D8829B62-9CD8-46B3-88A6-1CC1D9FFAC16}"/>
                      </a:ext>
                    </a:extLst>
                  </p:cNvPr>
                  <p:cNvSpPr txBox="1"/>
                  <p:nvPr/>
                </p:nvSpPr>
                <p:spPr>
                  <a:xfrm rot="20180518" flipH="1">
                    <a:off x="6086466" y="2030272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</p:grpSp>
          </p:grp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D1B7B68-3438-495C-AA19-F26D0F8B4CAC}"/>
              </a:ext>
            </a:extLst>
          </p:cNvPr>
          <p:cNvGrpSpPr/>
          <p:nvPr/>
        </p:nvGrpSpPr>
        <p:grpSpPr>
          <a:xfrm>
            <a:off x="1429648" y="3111815"/>
            <a:ext cx="9332704" cy="2643188"/>
            <a:chOff x="800023" y="-829443"/>
            <a:chExt cx="9332704" cy="2643188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86EC08A9-DF47-4994-8F53-A7CDB27DC2B2}"/>
                </a:ext>
              </a:extLst>
            </p:cNvPr>
            <p:cNvGrpSpPr/>
            <p:nvPr/>
          </p:nvGrpSpPr>
          <p:grpSpPr>
            <a:xfrm>
              <a:off x="800023" y="-829443"/>
              <a:ext cx="9332704" cy="2643188"/>
              <a:chOff x="821630" y="-645784"/>
              <a:chExt cx="9332704" cy="2643188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520201D-D439-43E2-9F1A-4EBD36ABE477}"/>
                  </a:ext>
                </a:extLst>
              </p:cNvPr>
              <p:cNvSpPr txBox="1"/>
              <p:nvPr/>
            </p:nvSpPr>
            <p:spPr>
              <a:xfrm>
                <a:off x="5378536" y="73759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发布课程体验点评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75CA459-599C-4126-9EA5-D39EA5B49144}"/>
                  </a:ext>
                </a:extLst>
              </p:cNvPr>
              <p:cNvSpPr txBox="1"/>
              <p:nvPr/>
            </p:nvSpPr>
            <p:spPr>
              <a:xfrm>
                <a:off x="5367385" y="1212085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发布校内店铺点评</a:t>
                </a: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7A0A83B-EFF6-4B7B-A727-4B729F6D4A84}"/>
                  </a:ext>
                </a:extLst>
              </p:cNvPr>
              <p:cNvSpPr txBox="1"/>
              <p:nvPr/>
            </p:nvSpPr>
            <p:spPr>
              <a:xfrm>
                <a:off x="5378536" y="1628072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发布食堂体验点评</a:t>
                </a:r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E547AD99-873C-4030-ACE4-79A4F81BB768}"/>
                  </a:ext>
                </a:extLst>
              </p:cNvPr>
              <p:cNvCxnSpPr>
                <a:cxnSpLocks/>
                <a:stCxn id="98" idx="1"/>
                <a:endCxn id="104" idx="3"/>
              </p:cNvCxnSpPr>
              <p:nvPr/>
            </p:nvCxnSpPr>
            <p:spPr>
              <a:xfrm flipH="1">
                <a:off x="2975893" y="922260"/>
                <a:ext cx="2402643" cy="36933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E5428F98-E5B5-4D6A-8091-B4CF318AE1A9}"/>
                  </a:ext>
                </a:extLst>
              </p:cNvPr>
              <p:cNvCxnSpPr>
                <a:cxnSpLocks/>
                <a:stCxn id="100" idx="1"/>
                <a:endCxn id="104" idx="3"/>
              </p:cNvCxnSpPr>
              <p:nvPr/>
            </p:nvCxnSpPr>
            <p:spPr>
              <a:xfrm flipH="1" flipV="1">
                <a:off x="2975893" y="1291592"/>
                <a:ext cx="2402643" cy="52114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DB31A63E-B346-4F16-B3BF-9A27BC02127A}"/>
                  </a:ext>
                </a:extLst>
              </p:cNvPr>
              <p:cNvSpPr txBox="1"/>
              <p:nvPr/>
            </p:nvSpPr>
            <p:spPr>
              <a:xfrm>
                <a:off x="1406233" y="110692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发布点评信息</a:t>
                </a: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A9357F9-397E-4AF6-9F06-0ABB298C765B}"/>
                  </a:ext>
                </a:extLst>
              </p:cNvPr>
              <p:cNvCxnSpPr>
                <a:cxnSpLocks/>
                <a:stCxn id="69" idx="3"/>
                <a:endCxn id="104" idx="1"/>
              </p:cNvCxnSpPr>
              <p:nvPr/>
            </p:nvCxnSpPr>
            <p:spPr>
              <a:xfrm>
                <a:off x="821630" y="-645784"/>
                <a:ext cx="584603" cy="1937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D730D901-8184-4463-B46B-49BB1004A74A}"/>
                  </a:ext>
                </a:extLst>
              </p:cNvPr>
              <p:cNvCxnSpPr>
                <a:cxnSpLocks/>
                <a:stCxn id="98" idx="3"/>
                <a:endCxn id="76" idx="1"/>
              </p:cNvCxnSpPr>
              <p:nvPr/>
            </p:nvCxnSpPr>
            <p:spPr>
              <a:xfrm>
                <a:off x="7409861" y="922260"/>
                <a:ext cx="2744473" cy="878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D7D56766-2EB1-4566-AD4E-C8A033B96557}"/>
                  </a:ext>
                </a:extLst>
              </p:cNvPr>
              <p:cNvCxnSpPr>
                <a:cxnSpLocks/>
                <a:stCxn id="99" idx="3"/>
                <a:endCxn id="76" idx="1"/>
              </p:cNvCxnSpPr>
              <p:nvPr/>
            </p:nvCxnSpPr>
            <p:spPr>
              <a:xfrm>
                <a:off x="7398710" y="1396751"/>
                <a:ext cx="2755624" cy="404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A394F76E-42BA-4D8F-B48F-1E4D4D95DB1A}"/>
                  </a:ext>
                </a:extLst>
              </p:cNvPr>
              <p:cNvCxnSpPr>
                <a:cxnSpLocks/>
                <a:stCxn id="100" idx="3"/>
                <a:endCxn id="76" idx="1"/>
              </p:cNvCxnSpPr>
              <p:nvPr/>
            </p:nvCxnSpPr>
            <p:spPr>
              <a:xfrm flipV="1">
                <a:off x="7409861" y="1801199"/>
                <a:ext cx="2744473" cy="11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64AE36F-0CCF-4407-9389-387482144ADA}"/>
                  </a:ext>
                </a:extLst>
              </p:cNvPr>
              <p:cNvSpPr txBox="1"/>
              <p:nvPr/>
            </p:nvSpPr>
            <p:spPr>
              <a:xfrm rot="21048086">
                <a:off x="3457657" y="770797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&lt;extend&gt;</a:t>
                </a:r>
                <a:endParaRPr lang="zh-CN" altLang="en-US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3D938FC-5788-4B34-AAD2-4718021A4587}"/>
                  </a:ext>
                </a:extLst>
              </p:cNvPr>
              <p:cNvSpPr txBox="1"/>
              <p:nvPr/>
            </p:nvSpPr>
            <p:spPr>
              <a:xfrm rot="872813">
                <a:off x="3363784" y="1476258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&lt;extend&gt;</a:t>
                </a:r>
                <a:endParaRPr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FC32AB47-00D0-49CF-BCBB-C3B6D30FE04C}"/>
                  </a:ext>
                </a:extLst>
              </p:cNvPr>
              <p:cNvSpPr txBox="1"/>
              <p:nvPr/>
            </p:nvSpPr>
            <p:spPr>
              <a:xfrm>
                <a:off x="4157753" y="1113639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&lt;extend&gt;</a:t>
                </a:r>
                <a:endParaRPr lang="zh-CN" altLang="en-US" sz="1400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87DBC36-019B-4199-82A0-01CA5D9DAF22}"/>
                </a:ext>
              </a:extLst>
            </p:cNvPr>
            <p:cNvCxnSpPr>
              <a:cxnSpLocks/>
              <a:stCxn id="99" idx="1"/>
              <a:endCxn id="104" idx="3"/>
            </p:cNvCxnSpPr>
            <p:nvPr/>
          </p:nvCxnSpPr>
          <p:spPr>
            <a:xfrm flipH="1" flipV="1">
              <a:off x="2954286" y="1107933"/>
              <a:ext cx="2391492" cy="10515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EE8CFE49-490E-4215-93E4-AF939987A514}"/>
              </a:ext>
            </a:extLst>
          </p:cNvPr>
          <p:cNvGrpSpPr/>
          <p:nvPr/>
        </p:nvGrpSpPr>
        <p:grpSpPr>
          <a:xfrm>
            <a:off x="1429648" y="3111815"/>
            <a:ext cx="9332704" cy="3429881"/>
            <a:chOff x="874170" y="-2268539"/>
            <a:chExt cx="9332704" cy="3429881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8BBB65F-4253-4663-B816-A76C180249F6}"/>
                </a:ext>
              </a:extLst>
            </p:cNvPr>
            <p:cNvSpPr txBox="1"/>
            <p:nvPr/>
          </p:nvSpPr>
          <p:spPr>
            <a:xfrm>
              <a:off x="1458773" y="792010"/>
              <a:ext cx="302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与对应响应者协商解决问题</a:t>
              </a: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B929A2E-C7AC-46F2-AAED-B8C2A8A5672C}"/>
                </a:ext>
              </a:extLst>
            </p:cNvPr>
            <p:cNvCxnSpPr>
              <a:cxnSpLocks/>
              <a:stCxn id="114" idx="3"/>
              <a:endCxn id="76" idx="1"/>
            </p:cNvCxnSpPr>
            <p:nvPr/>
          </p:nvCxnSpPr>
          <p:spPr>
            <a:xfrm flipV="1">
              <a:off x="4483960" y="178444"/>
              <a:ext cx="5722914" cy="79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EFA3435-1A3A-4F17-9265-0CD1591BFF07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>
              <a:off x="874170" y="-2268539"/>
              <a:ext cx="584603" cy="3245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96B80B8-5646-4115-9B21-BEB6C2C405CC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3790179" y="2908556"/>
            <a:ext cx="692574" cy="61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2E29053-0148-4FD1-B2CF-3874F9C6A2F7}"/>
              </a:ext>
            </a:extLst>
          </p:cNvPr>
          <p:cNvSpPr txBox="1"/>
          <p:nvPr/>
        </p:nvSpPr>
        <p:spPr>
          <a:xfrm rot="153050" flipH="1">
            <a:off x="4928104" y="1259204"/>
            <a:ext cx="1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&lt;include&gt;</a:t>
            </a:r>
            <a:endParaRPr lang="zh-CN" altLang="en-US" dirty="0"/>
          </a:p>
        </p:txBody>
      </p:sp>
      <p:sp>
        <p:nvSpPr>
          <p:cNvPr id="231" name="笑脸 230">
            <a:extLst>
              <a:ext uri="{FF2B5EF4-FFF2-40B4-BE49-F238E27FC236}">
                <a16:creationId xmlns:a16="http://schemas.microsoft.com/office/drawing/2014/main" id="{E366B05A-F42F-4FB2-8C48-FA93CA07EC23}"/>
              </a:ext>
            </a:extLst>
          </p:cNvPr>
          <p:cNvSpPr/>
          <p:nvPr/>
        </p:nvSpPr>
        <p:spPr>
          <a:xfrm>
            <a:off x="489946" y="3378392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笑脸 231">
            <a:extLst>
              <a:ext uri="{FF2B5EF4-FFF2-40B4-BE49-F238E27FC236}">
                <a16:creationId xmlns:a16="http://schemas.microsoft.com/office/drawing/2014/main" id="{ABDD4661-D311-425B-BD80-B4C9D7BEBB25}"/>
              </a:ext>
            </a:extLst>
          </p:cNvPr>
          <p:cNvSpPr/>
          <p:nvPr/>
        </p:nvSpPr>
        <p:spPr>
          <a:xfrm>
            <a:off x="11187926" y="5762250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61779F-ECB9-4A2B-81A7-E3941222B659}"/>
              </a:ext>
            </a:extLst>
          </p:cNvPr>
          <p:cNvSpPr txBox="1"/>
          <p:nvPr/>
        </p:nvSpPr>
        <p:spPr>
          <a:xfrm>
            <a:off x="1724085" y="1953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信息交互平台</a:t>
            </a:r>
          </a:p>
        </p:txBody>
      </p:sp>
    </p:spTree>
    <p:extLst>
      <p:ext uri="{BB962C8B-B14F-4D97-AF65-F5344CB8AC3E}">
        <p14:creationId xmlns:p14="http://schemas.microsoft.com/office/powerpoint/2010/main" val="69435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692987-568B-41EE-AC78-1C1471D204F4}"/>
              </a:ext>
            </a:extLst>
          </p:cNvPr>
          <p:cNvSpPr/>
          <p:nvPr/>
        </p:nvSpPr>
        <p:spPr>
          <a:xfrm>
            <a:off x="3110047" y="225830"/>
            <a:ext cx="5319251" cy="593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67078-AD49-43E2-A576-C8374A65DAF8}"/>
              </a:ext>
            </a:extLst>
          </p:cNvPr>
          <p:cNvGrpSpPr/>
          <p:nvPr/>
        </p:nvGrpSpPr>
        <p:grpSpPr>
          <a:xfrm>
            <a:off x="2648041" y="1007533"/>
            <a:ext cx="8699601" cy="1875477"/>
            <a:chOff x="2483488" y="846667"/>
            <a:chExt cx="8699601" cy="187547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51D3C6D-0C45-47D0-BE10-445894F675CE}"/>
                </a:ext>
              </a:extLst>
            </p:cNvPr>
            <p:cNvSpPr txBox="1"/>
            <p:nvPr/>
          </p:nvSpPr>
          <p:spPr>
            <a:xfrm>
              <a:off x="4385733" y="846667"/>
              <a:ext cx="302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与对应响应者协商解决问题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209DB7-A821-493A-9744-B5BE489DF2C9}"/>
                </a:ext>
              </a:extLst>
            </p:cNvPr>
            <p:cNvSpPr txBox="1"/>
            <p:nvPr/>
          </p:nvSpPr>
          <p:spPr>
            <a:xfrm>
              <a:off x="9844261" y="8739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信息响应者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762632-FA21-411B-A5B4-9E881026DF2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7410920" y="1031333"/>
              <a:ext cx="2433341" cy="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70B1DA0-000B-42B6-9FDD-B81F89109D78}"/>
                </a:ext>
              </a:extLst>
            </p:cNvPr>
            <p:cNvCxnSpPr>
              <a:cxnSpLocks/>
              <a:stCxn id="14" idx="3"/>
              <a:endCxn id="4" idx="1"/>
            </p:cNvCxnSpPr>
            <p:nvPr/>
          </p:nvCxnSpPr>
          <p:spPr>
            <a:xfrm flipV="1">
              <a:off x="2483488" y="1031333"/>
              <a:ext cx="1902245" cy="1690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053911-BD5B-45B8-8ED9-5514D6200317}"/>
              </a:ext>
            </a:extLst>
          </p:cNvPr>
          <p:cNvGrpSpPr/>
          <p:nvPr/>
        </p:nvGrpSpPr>
        <p:grpSpPr>
          <a:xfrm>
            <a:off x="1309213" y="1786236"/>
            <a:ext cx="10223767" cy="1650772"/>
            <a:chOff x="1932295" y="897468"/>
            <a:chExt cx="10223767" cy="165077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481EB9-1640-46BC-A4FD-5A05361B94E9}"/>
                </a:ext>
              </a:extLst>
            </p:cNvPr>
            <p:cNvGrpSpPr/>
            <p:nvPr/>
          </p:nvGrpSpPr>
          <p:grpSpPr>
            <a:xfrm>
              <a:off x="1932295" y="897468"/>
              <a:ext cx="6406149" cy="1281440"/>
              <a:chOff x="-21610" y="846667"/>
              <a:chExt cx="6406149" cy="1281440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B79C8B-EB9E-41C1-B106-D26CBCF5E55C}"/>
                  </a:ext>
                </a:extLst>
              </p:cNvPr>
              <p:cNvSpPr txBox="1"/>
              <p:nvPr/>
            </p:nvSpPr>
            <p:spPr>
              <a:xfrm>
                <a:off x="-21610" y="175877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信息接收者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53B687-E178-49B2-A743-3465C4743081}"/>
                  </a:ext>
                </a:extLst>
              </p:cNvPr>
              <p:cNvSpPr txBox="1"/>
              <p:nvPr/>
            </p:nvSpPr>
            <p:spPr>
              <a:xfrm>
                <a:off x="3891549" y="846667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接收信息大厅中的信息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2C68DCC-B00B-4024-87AA-B2FDC29BE20B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 flipV="1">
                <a:off x="1317218" y="1031333"/>
                <a:ext cx="2574331" cy="912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6384BD-17BA-4207-9C47-768CCC025916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3271123" y="1994242"/>
              <a:ext cx="2458915" cy="361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83E949-B4F0-46E9-BA25-D873782DA44F}"/>
                </a:ext>
              </a:extLst>
            </p:cNvPr>
            <p:cNvSpPr txBox="1"/>
            <p:nvPr/>
          </p:nvSpPr>
          <p:spPr>
            <a:xfrm>
              <a:off x="5730038" y="21709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与其他点评信息进行交互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EB4E06-E259-423E-BFDD-3008D40E3B3E}"/>
                </a:ext>
              </a:extLst>
            </p:cNvPr>
            <p:cNvSpPr txBox="1"/>
            <p:nvPr/>
          </p:nvSpPr>
          <p:spPr>
            <a:xfrm>
              <a:off x="10355569" y="217890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对应点评发布者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B7DD5A9-6475-4D4B-9572-9272F22C818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453861" y="2355566"/>
              <a:ext cx="1901708" cy="8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1CE65B-FAE8-4CCD-8CAA-AC1338AA5C20}"/>
              </a:ext>
            </a:extLst>
          </p:cNvPr>
          <p:cNvGrpSpPr/>
          <p:nvPr/>
        </p:nvGrpSpPr>
        <p:grpSpPr>
          <a:xfrm>
            <a:off x="2648041" y="2883010"/>
            <a:ext cx="8937948" cy="2631868"/>
            <a:chOff x="2050653" y="-402404"/>
            <a:chExt cx="8937948" cy="263186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CF141B-17F4-4CC4-90FD-A7832F7E2796}"/>
                </a:ext>
              </a:extLst>
            </p:cNvPr>
            <p:cNvSpPr txBox="1"/>
            <p:nvPr/>
          </p:nvSpPr>
          <p:spPr>
            <a:xfrm rot="1993125" flipH="1">
              <a:off x="4911745" y="1719253"/>
              <a:ext cx="163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&lt;include&gt;</a:t>
              </a:r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3E35C22-77A2-49B5-824A-2AEE5CEFE783}"/>
                </a:ext>
              </a:extLst>
            </p:cNvPr>
            <p:cNvGrpSpPr/>
            <p:nvPr/>
          </p:nvGrpSpPr>
          <p:grpSpPr>
            <a:xfrm>
              <a:off x="2050653" y="-402404"/>
              <a:ext cx="8937948" cy="2631868"/>
              <a:chOff x="1584988" y="-182718"/>
              <a:chExt cx="8937948" cy="2631868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B897A28-A3C9-48BC-9A8F-7D96752853F9}"/>
                  </a:ext>
                </a:extLst>
              </p:cNvPr>
              <p:cNvCxnSpPr>
                <a:cxnSpLocks/>
                <a:stCxn id="14" idx="3"/>
                <a:endCxn id="22" idx="1"/>
              </p:cNvCxnSpPr>
              <p:nvPr/>
            </p:nvCxnSpPr>
            <p:spPr>
              <a:xfrm>
                <a:off x="1584988" y="-182718"/>
                <a:ext cx="1289504" cy="1783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5C9B4B-50F6-4526-9B3B-FD220E025551}"/>
                  </a:ext>
                </a:extLst>
              </p:cNvPr>
              <p:cNvSpPr txBox="1"/>
              <p:nvPr/>
            </p:nvSpPr>
            <p:spPr>
              <a:xfrm>
                <a:off x="2874492" y="1416002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响应发布者信息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16F304C5-C335-4B0F-9FBA-C48DAF2ED736}"/>
                  </a:ext>
                </a:extLst>
              </p:cNvPr>
              <p:cNvCxnSpPr>
                <a:cxnSpLocks/>
                <a:stCxn id="29" idx="3"/>
                <a:endCxn id="24" idx="1"/>
              </p:cNvCxnSpPr>
              <p:nvPr/>
            </p:nvCxnSpPr>
            <p:spPr>
              <a:xfrm>
                <a:off x="6920258" y="988664"/>
                <a:ext cx="1770125" cy="617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3B5E00-E310-493D-99E8-2B6F3B5FEA96}"/>
                  </a:ext>
                </a:extLst>
              </p:cNvPr>
              <p:cNvSpPr txBox="1"/>
              <p:nvPr/>
            </p:nvSpPr>
            <p:spPr>
              <a:xfrm>
                <a:off x="8690383" y="1421290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对应信息发布者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B9DA60B-AF75-497F-84E9-B812DE2E38BA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V="1">
                <a:off x="6304887" y="1605956"/>
                <a:ext cx="2385496" cy="676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738B590-5640-41A2-8933-EE1E0B4ADE7F}"/>
                  </a:ext>
                </a:extLst>
              </p:cNvPr>
              <p:cNvCxnSpPr>
                <a:cxnSpLocks/>
                <a:stCxn id="22" idx="3"/>
                <a:endCxn id="29" idx="1"/>
              </p:cNvCxnSpPr>
              <p:nvPr/>
            </p:nvCxnSpPr>
            <p:spPr>
              <a:xfrm flipV="1">
                <a:off x="4674985" y="988664"/>
                <a:ext cx="1137277" cy="61200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2F44CB-5F33-41E0-87FC-5523C12F2884}"/>
                  </a:ext>
                </a:extLst>
              </p:cNvPr>
              <p:cNvSpPr txBox="1"/>
              <p:nvPr/>
            </p:nvSpPr>
            <p:spPr>
              <a:xfrm rot="19906595" flipH="1">
                <a:off x="4483204" y="890372"/>
                <a:ext cx="1639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&lt;include&gt;</a:t>
                </a:r>
                <a:endParaRPr lang="zh-CN" altLang="en-US" dirty="0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2B3AEF7-4140-403A-AEA7-53E77B58AC5C}"/>
                  </a:ext>
                </a:extLst>
              </p:cNvPr>
              <p:cNvCxnSpPr>
                <a:cxnSpLocks/>
                <a:stCxn id="22" idx="3"/>
                <a:endCxn id="30" idx="1"/>
              </p:cNvCxnSpPr>
              <p:nvPr/>
            </p:nvCxnSpPr>
            <p:spPr>
              <a:xfrm>
                <a:off x="4674985" y="1600668"/>
                <a:ext cx="1058378" cy="6638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1DF263-3758-425D-BE7D-11017EA798D2}"/>
                  </a:ext>
                </a:extLst>
              </p:cNvPr>
              <p:cNvSpPr txBox="1"/>
              <p:nvPr/>
            </p:nvSpPr>
            <p:spPr>
              <a:xfrm>
                <a:off x="5812262" y="80399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发起私聊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B95D66-4819-4CA5-9308-9BD2347EAF48}"/>
                  </a:ext>
                </a:extLst>
              </p:cNvPr>
              <p:cNvSpPr txBox="1"/>
              <p:nvPr/>
            </p:nvSpPr>
            <p:spPr>
              <a:xfrm>
                <a:off x="5733363" y="2079818"/>
                <a:ext cx="159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具体协商</a:t>
                </a:r>
              </a:p>
            </p:txBody>
          </p:sp>
        </p:grpSp>
      </p:grpSp>
      <p:sp>
        <p:nvSpPr>
          <p:cNvPr id="33" name="笑脸 32">
            <a:extLst>
              <a:ext uri="{FF2B5EF4-FFF2-40B4-BE49-F238E27FC236}">
                <a16:creationId xmlns:a16="http://schemas.microsoft.com/office/drawing/2014/main" id="{48C97DF1-82EE-4FCE-9EF2-637208165CFF}"/>
              </a:ext>
            </a:extLst>
          </p:cNvPr>
          <p:cNvSpPr/>
          <p:nvPr/>
        </p:nvSpPr>
        <p:spPr>
          <a:xfrm>
            <a:off x="1704481" y="3126785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EFDB9905-6BF5-451E-9E81-9462BA3FF656}"/>
              </a:ext>
            </a:extLst>
          </p:cNvPr>
          <p:cNvSpPr/>
          <p:nvPr/>
        </p:nvSpPr>
        <p:spPr>
          <a:xfrm>
            <a:off x="10360111" y="4894472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笑脸 34">
            <a:extLst>
              <a:ext uri="{FF2B5EF4-FFF2-40B4-BE49-F238E27FC236}">
                <a16:creationId xmlns:a16="http://schemas.microsoft.com/office/drawing/2014/main" id="{F629CAF3-E096-41E9-BD63-06F89A19D8B0}"/>
              </a:ext>
            </a:extLst>
          </p:cNvPr>
          <p:cNvSpPr/>
          <p:nvPr/>
        </p:nvSpPr>
        <p:spPr>
          <a:xfrm>
            <a:off x="10360111" y="3416953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笑脸 36">
            <a:extLst>
              <a:ext uri="{FF2B5EF4-FFF2-40B4-BE49-F238E27FC236}">
                <a16:creationId xmlns:a16="http://schemas.microsoft.com/office/drawing/2014/main" id="{17D87E16-11E8-46C9-959E-B3DDA6978467}"/>
              </a:ext>
            </a:extLst>
          </p:cNvPr>
          <p:cNvSpPr/>
          <p:nvPr/>
        </p:nvSpPr>
        <p:spPr>
          <a:xfrm>
            <a:off x="10360111" y="1389330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CBA1A9D-FC04-472D-8E4D-2C905557CD47}"/>
              </a:ext>
            </a:extLst>
          </p:cNvPr>
          <p:cNvSpPr txBox="1"/>
          <p:nvPr/>
        </p:nvSpPr>
        <p:spPr>
          <a:xfrm>
            <a:off x="3092668" y="3241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信息交互平台</a:t>
            </a:r>
          </a:p>
        </p:txBody>
      </p:sp>
    </p:spTree>
    <p:extLst>
      <p:ext uri="{BB962C8B-B14F-4D97-AF65-F5344CB8AC3E}">
        <p14:creationId xmlns:p14="http://schemas.microsoft.com/office/powerpoint/2010/main" val="5023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E3F2D1-49DF-4066-8F88-BB0003C17922}"/>
              </a:ext>
            </a:extLst>
          </p:cNvPr>
          <p:cNvSpPr txBox="1"/>
          <p:nvPr/>
        </p:nvSpPr>
        <p:spPr>
          <a:xfrm flipH="1">
            <a:off x="189653" y="160866"/>
            <a:ext cx="22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/>
            <a:r>
              <a:rPr lang="en-US" altLang="zh-CN" sz="1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1.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选题背景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602F91-E920-416C-A960-2BF775A3054B}"/>
              </a:ext>
            </a:extLst>
          </p:cNvPr>
          <p:cNvSpPr txBox="1"/>
          <p:nvPr/>
        </p:nvSpPr>
        <p:spPr>
          <a:xfrm>
            <a:off x="940040" y="518529"/>
            <a:ext cx="10040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在校学生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遇到</a:t>
            </a:r>
            <a:endParaRPr lang="en-US" altLang="zh-CN" sz="28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pPr algn="ctr"/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zh-CN" sz="2800" kern="100" dirty="0">
                <a:effectLst/>
                <a:ea typeface="Songti SC Regular"/>
                <a:cs typeface="Songti SC Regular"/>
              </a:rPr>
              <a:t>急需他人帮助的事务或解答的问题、</a:t>
            </a:r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zh-CN" sz="2800" kern="100" dirty="0">
                <a:effectLst/>
                <a:ea typeface="Songti SC Regular"/>
                <a:cs typeface="Songti SC Regular"/>
              </a:rPr>
              <a:t>有一些专业</a:t>
            </a:r>
            <a:r>
              <a:rPr lang="en-US" altLang="zh-CN" sz="2800" kern="100" dirty="0">
                <a:effectLst/>
                <a:ea typeface="Songti SC Regular"/>
                <a:cs typeface="Songti SC Regular"/>
              </a:rPr>
              <a:t>/</a:t>
            </a:r>
            <a:r>
              <a:rPr lang="zh-CN" altLang="zh-CN" sz="2800" kern="100" dirty="0">
                <a:effectLst/>
                <a:ea typeface="Songti SC Regular"/>
                <a:cs typeface="Songti SC Regular"/>
              </a:rPr>
              <a:t>院校局限性较大的需求、</a:t>
            </a:r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zh-CN" sz="2800" kern="100" dirty="0">
                <a:effectLst/>
                <a:ea typeface="Songti SC Regular"/>
                <a:cs typeface="Songti SC Regular"/>
              </a:rPr>
              <a:t>需获取对校内场所或课程的体验评价</a:t>
            </a:r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ea typeface="Songti SC Regular"/>
              <a:cs typeface="Songti SC Regular"/>
            </a:endParaRPr>
          </a:p>
          <a:p>
            <a:pPr algn="ctr"/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无法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快速精确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满足需求</a:t>
            </a:r>
            <a:endParaRPr lang="en-US" altLang="zh-CN" sz="28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pPr algn="ctr"/>
            <a:endParaRPr lang="en-US" altLang="zh-CN" sz="28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pPr algn="ctr"/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需要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内容对接更加精准、用户体量更大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的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信息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平台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D264E-8C12-4D0A-B516-CBF369D3EDCA}"/>
              </a:ext>
            </a:extLst>
          </p:cNvPr>
          <p:cNvSpPr/>
          <p:nvPr/>
        </p:nvSpPr>
        <p:spPr>
          <a:xfrm>
            <a:off x="2726267" y="1270000"/>
            <a:ext cx="6570133" cy="262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D42DDA-27DD-4FDB-8EE1-A84B0D2F6AFF}"/>
              </a:ext>
            </a:extLst>
          </p:cNvPr>
          <p:cNvCxnSpPr>
            <a:cxnSpLocks/>
          </p:cNvCxnSpPr>
          <p:nvPr/>
        </p:nvCxnSpPr>
        <p:spPr>
          <a:xfrm>
            <a:off x="5960533" y="1007533"/>
            <a:ext cx="0" cy="26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EAA157C-04E1-4BA0-8D8F-93F371749C3B}"/>
              </a:ext>
            </a:extLst>
          </p:cNvPr>
          <p:cNvSpPr/>
          <p:nvPr/>
        </p:nvSpPr>
        <p:spPr>
          <a:xfrm>
            <a:off x="4732867" y="518529"/>
            <a:ext cx="2455333" cy="489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4CF1EB-60B1-4454-B1BD-288DC9FCB78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94389" y="3894667"/>
            <a:ext cx="0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E6C028-CCE5-47C4-9947-DDF273CD9C2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94389" y="5003800"/>
            <a:ext cx="16944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080C12-6412-43CC-9395-4C8B91F27506}"/>
              </a:ext>
            </a:extLst>
          </p:cNvPr>
          <p:cNvSpPr/>
          <p:nvPr/>
        </p:nvSpPr>
        <p:spPr>
          <a:xfrm>
            <a:off x="3937000" y="4216400"/>
            <a:ext cx="4114777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8AC70D-6C44-4E59-BB30-F7A30EFFD0A4}"/>
              </a:ext>
            </a:extLst>
          </p:cNvPr>
          <p:cNvSpPr/>
          <p:nvPr/>
        </p:nvSpPr>
        <p:spPr>
          <a:xfrm>
            <a:off x="1913469" y="5469466"/>
            <a:ext cx="8094128" cy="861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885469-7CE4-46C4-A2B1-EC4032A63462}"/>
              </a:ext>
            </a:extLst>
          </p:cNvPr>
          <p:cNvSpPr txBox="1"/>
          <p:nvPr/>
        </p:nvSpPr>
        <p:spPr>
          <a:xfrm>
            <a:off x="138795" y="135467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待解决问题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5A6AB7-7431-4962-B1C0-7587CDF930DE}"/>
              </a:ext>
            </a:extLst>
          </p:cNvPr>
          <p:cNvSpPr txBox="1"/>
          <p:nvPr/>
        </p:nvSpPr>
        <p:spPr>
          <a:xfrm>
            <a:off x="1181099" y="1740805"/>
            <a:ext cx="72940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kern="100" dirty="0"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en-US" sz="3200" kern="100" dirty="0">
                <a:latin typeface="等线" panose="02010600030101010101" pitchFamily="2" charset="-122"/>
                <a:ea typeface="Songti SC Regular"/>
                <a:cs typeface="Songti SC Regular"/>
              </a:rPr>
              <a:t>组织性质的活动邀请、征集参与者信息</a:t>
            </a:r>
            <a:endParaRPr lang="en-US" altLang="zh-CN" sz="3200" kern="100" dirty="0"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endParaRPr lang="en-US" altLang="zh-CN" sz="32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私人性质的学术或生活问题信息</a:t>
            </a:r>
            <a:endParaRPr lang="en-US" altLang="zh-CN" sz="32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endParaRPr lang="en-US" altLang="zh-CN" sz="32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Songti SC Regular"/>
                <a:cs typeface="Songti SC Regular"/>
              </a:rPr>
              <a:t>·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校内场所或课程的体验评价</a:t>
            </a:r>
            <a:r>
              <a:rPr lang="zh-CN" altLang="en-US" sz="3200" kern="100" dirty="0">
                <a:latin typeface="等线" panose="02010600030101010101" pitchFamily="2" charset="-122"/>
                <a:ea typeface="Songti SC Regular"/>
                <a:cs typeface="Songti SC Regular"/>
              </a:rPr>
              <a:t>信息</a:t>
            </a:r>
            <a:endParaRPr lang="en-US" altLang="zh-CN" sz="3200" kern="100" dirty="0">
              <a:effectLst/>
              <a:latin typeface="等线" panose="02010600030101010101" pitchFamily="2" charset="-122"/>
              <a:ea typeface="Songti SC Regular"/>
              <a:cs typeface="Songti SC Regular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9475B1-7795-43CD-9ACE-C46A339B55A2}"/>
              </a:ext>
            </a:extLst>
          </p:cNvPr>
          <p:cNvSpPr txBox="1"/>
          <p:nvPr/>
        </p:nvSpPr>
        <p:spPr>
          <a:xfrm>
            <a:off x="7755467" y="4746414"/>
            <a:ext cx="386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信息发布受众少且不够精准，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无法被快速响应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5708F3CD-6FB5-4B3B-9D3D-92ADC5A707C8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8735482" y="2959866"/>
            <a:ext cx="954618" cy="178654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DEED99-61E9-4844-A514-CB433808B9F4}"/>
              </a:ext>
            </a:extLst>
          </p:cNvPr>
          <p:cNvSpPr/>
          <p:nvPr/>
        </p:nvSpPr>
        <p:spPr>
          <a:xfrm>
            <a:off x="920749" y="1494502"/>
            <a:ext cx="7814733" cy="293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C16A7F-83BC-41B3-A24A-3B6819DB3CB3}"/>
              </a:ext>
            </a:extLst>
          </p:cNvPr>
          <p:cNvSpPr/>
          <p:nvPr/>
        </p:nvSpPr>
        <p:spPr>
          <a:xfrm>
            <a:off x="7590504" y="4746414"/>
            <a:ext cx="403423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C31CF-4401-426F-B73E-6BFBF6CF4098}"/>
              </a:ext>
            </a:extLst>
          </p:cNvPr>
          <p:cNvSpPr txBox="1"/>
          <p:nvPr/>
        </p:nvSpPr>
        <p:spPr>
          <a:xfrm>
            <a:off x="9489971" y="33944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待解决</a:t>
            </a:r>
          </a:p>
        </p:txBody>
      </p:sp>
    </p:spTree>
    <p:extLst>
      <p:ext uri="{BB962C8B-B14F-4D97-AF65-F5344CB8AC3E}">
        <p14:creationId xmlns:p14="http://schemas.microsoft.com/office/powerpoint/2010/main" val="297172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2DD0CA8-62EC-4394-A681-ECC3BB5437B6}"/>
              </a:ext>
            </a:extLst>
          </p:cNvPr>
          <p:cNvSpPr txBox="1"/>
          <p:nvPr/>
        </p:nvSpPr>
        <p:spPr>
          <a:xfrm>
            <a:off x="1193008" y="1731763"/>
            <a:ext cx="95173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简要描述：</a:t>
            </a:r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“</a:t>
            </a:r>
            <a:r>
              <a:rPr lang="zh-CN" altLang="zh-CN" sz="2400" dirty="0">
                <a:solidFill>
                  <a:srgbClr val="FF0000"/>
                </a:solidFill>
              </a:rPr>
              <a:t>发布组织信息</a:t>
            </a:r>
            <a:r>
              <a:rPr lang="zh-CN" altLang="zh-CN" sz="2400" dirty="0"/>
              <a:t>”用例使信息发布者发送组织活动信息给信息接收者。</a:t>
            </a:r>
          </a:p>
          <a:p>
            <a:pPr indent="355600" algn="just" fontAlgn="base">
              <a:lnSpc>
                <a:spcPct val="150000"/>
              </a:lnSpc>
            </a:pPr>
            <a:endParaRPr lang="en-US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按步骤描述：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zh-CN" sz="2400" dirty="0"/>
              <a:t>、信息发布者使用用例“</a:t>
            </a:r>
            <a:r>
              <a:rPr lang="zh-CN" altLang="zh-CN" sz="2400" dirty="0">
                <a:solidFill>
                  <a:srgbClr val="0070C0"/>
                </a:solidFill>
              </a:rPr>
              <a:t>发布</a:t>
            </a:r>
            <a:r>
              <a:rPr lang="zh-CN" altLang="en-US" sz="2400" dirty="0">
                <a:solidFill>
                  <a:srgbClr val="0070C0"/>
                </a:solidFill>
              </a:rPr>
              <a:t>基本信息</a:t>
            </a:r>
            <a:r>
              <a:rPr lang="zh-CN" altLang="zh-CN" sz="2400" dirty="0"/>
              <a:t>”发布组织者名、活动名、日期、联系方式、报酬等必选内容；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zh-CN" sz="2400" dirty="0"/>
              <a:t>、信息发布者使用用例“</a:t>
            </a:r>
            <a:r>
              <a:rPr lang="zh-CN" altLang="zh-CN" sz="2400" dirty="0">
                <a:solidFill>
                  <a:srgbClr val="0070C0"/>
                </a:solidFill>
              </a:rPr>
              <a:t>发布自选</a:t>
            </a:r>
            <a:r>
              <a:rPr lang="zh-CN" altLang="en-US" sz="2400" dirty="0">
                <a:solidFill>
                  <a:srgbClr val="0070C0"/>
                </a:solidFill>
              </a:rPr>
              <a:t>信息</a:t>
            </a:r>
            <a:r>
              <a:rPr lang="zh-CN" altLang="zh-CN" sz="2400" dirty="0"/>
              <a:t>”发布人员要求、注意事项等自选内容。</a:t>
            </a:r>
          </a:p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816494-827A-4DA4-905E-BCD77F63B1CF}"/>
              </a:ext>
            </a:extLst>
          </p:cNvPr>
          <p:cNvSpPr txBox="1"/>
          <p:nvPr/>
        </p:nvSpPr>
        <p:spPr>
          <a:xfrm rot="1701916" flipH="1">
            <a:off x="4962151" y="1507586"/>
            <a:ext cx="1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&lt;include&gt;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16A1A05-D276-451E-A1AA-296160CA75DB}"/>
              </a:ext>
            </a:extLst>
          </p:cNvPr>
          <p:cNvGrpSpPr/>
          <p:nvPr/>
        </p:nvGrpSpPr>
        <p:grpSpPr>
          <a:xfrm>
            <a:off x="809240" y="419552"/>
            <a:ext cx="10301795" cy="1638577"/>
            <a:chOff x="293169" y="850905"/>
            <a:chExt cx="10301795" cy="163857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9A3059C-3AA0-4DDA-8F3E-499D7FCF34DA}"/>
                </a:ext>
              </a:extLst>
            </p:cNvPr>
            <p:cNvSpPr txBox="1"/>
            <p:nvPr/>
          </p:nvSpPr>
          <p:spPr>
            <a:xfrm>
              <a:off x="293169" y="1417136"/>
              <a:ext cx="206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信息发布者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948B6F8-5F68-42C8-A6C4-258369ABEF4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597036" y="1600668"/>
              <a:ext cx="1277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FF4634-EBD0-4A69-B3D4-60A1D2BFFF9C}"/>
                </a:ext>
              </a:extLst>
            </p:cNvPr>
            <p:cNvSpPr txBox="1"/>
            <p:nvPr/>
          </p:nvSpPr>
          <p:spPr>
            <a:xfrm>
              <a:off x="2874492" y="1416002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发布组织性信息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F2C90B2-B7BE-44AA-95FF-5A2DC37375A5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7585517" y="1035571"/>
              <a:ext cx="1670619" cy="552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4A8481-5024-4B72-B7B2-E649027F35A5}"/>
                </a:ext>
              </a:extLst>
            </p:cNvPr>
            <p:cNvSpPr txBox="1"/>
            <p:nvPr/>
          </p:nvSpPr>
          <p:spPr>
            <a:xfrm>
              <a:off x="9256136" y="14034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信息接收者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6C9C98-0962-4058-89A3-D9D032C6C613}"/>
                </a:ext>
              </a:extLst>
            </p:cNvPr>
            <p:cNvCxnSpPr>
              <a:cxnSpLocks/>
              <a:stCxn id="27" idx="3"/>
              <a:endCxn id="11" idx="1"/>
            </p:cNvCxnSpPr>
            <p:nvPr/>
          </p:nvCxnSpPr>
          <p:spPr>
            <a:xfrm flipV="1">
              <a:off x="7585517" y="1588071"/>
              <a:ext cx="1670619" cy="71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8C54684-302A-447F-955A-C2430E8BC81A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4695824" y="1035571"/>
              <a:ext cx="1299193" cy="56509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021C92-BA07-4123-82DB-65CC72E0696E}"/>
                </a:ext>
              </a:extLst>
            </p:cNvPr>
            <p:cNvSpPr txBox="1"/>
            <p:nvPr/>
          </p:nvSpPr>
          <p:spPr>
            <a:xfrm rot="20180518" flipH="1">
              <a:off x="4483204" y="890372"/>
              <a:ext cx="163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&lt;include&gt;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756E25E-2561-41CE-B860-EE13048B3994}"/>
                </a:ext>
              </a:extLst>
            </p:cNvPr>
            <p:cNvCxnSpPr>
              <a:cxnSpLocks/>
              <a:stCxn id="9" idx="3"/>
              <a:endCxn id="27" idx="1"/>
            </p:cNvCxnSpPr>
            <p:nvPr/>
          </p:nvCxnSpPr>
          <p:spPr>
            <a:xfrm>
              <a:off x="4695824" y="1600668"/>
              <a:ext cx="1299193" cy="7041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C343995-40A6-4B5B-961D-8B57220CF493}"/>
                </a:ext>
              </a:extLst>
            </p:cNvPr>
            <p:cNvSpPr txBox="1"/>
            <p:nvPr/>
          </p:nvSpPr>
          <p:spPr>
            <a:xfrm>
              <a:off x="5995017" y="850905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发布基本信息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9552B30-8B68-45B3-8240-ABB25F3BAE51}"/>
                </a:ext>
              </a:extLst>
            </p:cNvPr>
            <p:cNvSpPr txBox="1"/>
            <p:nvPr/>
          </p:nvSpPr>
          <p:spPr>
            <a:xfrm>
              <a:off x="5995017" y="2120150"/>
              <a:ext cx="159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发布自选信息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E1ECD92-60C3-400E-9DC9-7E6B458CD2BC}"/>
              </a:ext>
            </a:extLst>
          </p:cNvPr>
          <p:cNvSpPr txBox="1"/>
          <p:nvPr/>
        </p:nvSpPr>
        <p:spPr>
          <a:xfrm>
            <a:off x="143796" y="140257"/>
            <a:ext cx="16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/>
            <a:r>
              <a:rPr lang="en-US" altLang="zh-CN" kern="100" dirty="0">
                <a:latin typeface="等线" panose="02010600030101010101" pitchFamily="2" charset="-122"/>
              </a:rPr>
              <a:t>3.</a:t>
            </a:r>
            <a:r>
              <a:rPr lang="zh-CN" altLang="zh-CN" kern="100" dirty="0">
                <a:latin typeface="等线" panose="02010600030101010101" pitchFamily="2" charset="-122"/>
              </a:rPr>
              <a:t>用例</a:t>
            </a:r>
            <a:r>
              <a:rPr lang="zh-CN" altLang="en-US" kern="100" dirty="0">
                <a:latin typeface="等线" panose="02010600030101010101" pitchFamily="2" charset="-122"/>
              </a:rPr>
              <a:t>及描述</a:t>
            </a:r>
          </a:p>
        </p:txBody>
      </p:sp>
      <p:sp>
        <p:nvSpPr>
          <p:cNvPr id="44" name="笑脸 43">
            <a:extLst>
              <a:ext uri="{FF2B5EF4-FFF2-40B4-BE49-F238E27FC236}">
                <a16:creationId xmlns:a16="http://schemas.microsoft.com/office/drawing/2014/main" id="{D2A06722-E962-4A9D-A7DE-0A0B3BCD5308}"/>
              </a:ext>
            </a:extLst>
          </p:cNvPr>
          <p:cNvSpPr/>
          <p:nvPr/>
        </p:nvSpPr>
        <p:spPr>
          <a:xfrm>
            <a:off x="393305" y="900356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>
            <a:extLst>
              <a:ext uri="{FF2B5EF4-FFF2-40B4-BE49-F238E27FC236}">
                <a16:creationId xmlns:a16="http://schemas.microsoft.com/office/drawing/2014/main" id="{C6A525FA-F9C8-439C-A20F-1C4A9122B45B}"/>
              </a:ext>
            </a:extLst>
          </p:cNvPr>
          <p:cNvSpPr/>
          <p:nvPr/>
        </p:nvSpPr>
        <p:spPr>
          <a:xfrm>
            <a:off x="11111035" y="929905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2DA438D-20F9-41E4-BBE6-835F25932632}"/>
              </a:ext>
            </a:extLst>
          </p:cNvPr>
          <p:cNvSpPr txBox="1"/>
          <p:nvPr/>
        </p:nvSpPr>
        <p:spPr>
          <a:xfrm>
            <a:off x="1089610" y="2259049"/>
            <a:ext cx="10100272" cy="4198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简要描述：</a:t>
            </a:r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“</a:t>
            </a:r>
            <a:r>
              <a:rPr lang="zh-CN" altLang="zh-CN" sz="2000" dirty="0">
                <a:solidFill>
                  <a:srgbClr val="FF0000"/>
                </a:solidFill>
              </a:rPr>
              <a:t>发布私人性信息</a:t>
            </a:r>
            <a:r>
              <a:rPr lang="zh-CN" altLang="zh-CN" sz="2000" dirty="0"/>
              <a:t>”用例使信息发布者发送咨询、交易、求助等私人信息给信息接收者。</a:t>
            </a: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按步骤描述：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zh-CN" sz="2000" dirty="0"/>
              <a:t>、确定私人性信息类别</a:t>
            </a:r>
            <a:r>
              <a:rPr lang="zh-CN" altLang="en-US" sz="2000" dirty="0"/>
              <a:t>以使用对应用例</a:t>
            </a:r>
            <a:r>
              <a:rPr lang="zh-CN" altLang="zh-CN" sz="2000" dirty="0"/>
              <a:t>（咨询类信息（学术方向）、物品交易类信息、求助类信息（生活方向））；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zh-CN" sz="2000" dirty="0"/>
              <a:t>、使用用例“</a:t>
            </a:r>
            <a:r>
              <a:rPr lang="zh-CN" altLang="en-US" sz="2000" dirty="0">
                <a:solidFill>
                  <a:srgbClr val="0070C0"/>
                </a:solidFill>
              </a:rPr>
              <a:t>发布必选内容</a:t>
            </a:r>
            <a:r>
              <a:rPr lang="zh-CN" altLang="zh-CN" sz="2000" dirty="0"/>
              <a:t>”添加联系方式、交易</a:t>
            </a:r>
            <a:r>
              <a:rPr lang="en-US" altLang="zh-CN" sz="2000" dirty="0"/>
              <a:t>/</a:t>
            </a:r>
            <a:r>
              <a:rPr lang="zh-CN" altLang="zh-CN" sz="2000" dirty="0"/>
              <a:t>报酬信息等必要私人问题信息；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zh-CN" sz="2000" dirty="0"/>
              <a:t>、若为</a:t>
            </a:r>
            <a:r>
              <a:rPr lang="zh-CN" altLang="en-US" sz="2000" dirty="0"/>
              <a:t>物品交易</a:t>
            </a:r>
            <a:r>
              <a:rPr lang="zh-CN" altLang="zh-CN" sz="2000" dirty="0"/>
              <a:t>类，</a:t>
            </a:r>
            <a:r>
              <a:rPr lang="zh-CN" altLang="en-US" sz="2000" dirty="0"/>
              <a:t>须</a:t>
            </a:r>
            <a:r>
              <a:rPr lang="zh-CN" altLang="zh-CN" sz="2000" dirty="0"/>
              <a:t>使用用例“</a:t>
            </a:r>
            <a:r>
              <a:rPr lang="zh-CN" altLang="zh-CN" sz="2000" dirty="0">
                <a:solidFill>
                  <a:srgbClr val="0070C0"/>
                </a:solidFill>
              </a:rPr>
              <a:t>发布求购的物品细节</a:t>
            </a:r>
            <a:r>
              <a:rPr lang="zh-CN" altLang="zh-CN" sz="2000" dirty="0"/>
              <a:t>”添加求购物品信息，或使用用例“</a:t>
            </a:r>
            <a:r>
              <a:rPr lang="zh-CN" altLang="zh-CN" sz="2000" dirty="0">
                <a:solidFill>
                  <a:srgbClr val="0070C0"/>
                </a:solidFill>
              </a:rPr>
              <a:t>发布出售的物品细节</a:t>
            </a:r>
            <a:r>
              <a:rPr lang="zh-CN" altLang="zh-CN" sz="2000" dirty="0"/>
              <a:t>”添加出售物品信息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Songti SC Regular"/>
                <a:cs typeface="Songti SC Regular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5161F6-341B-40FB-A67E-CE9315167314}"/>
              </a:ext>
            </a:extLst>
          </p:cNvPr>
          <p:cNvCxnSpPr>
            <a:cxnSpLocks/>
            <a:stCxn id="8" idx="1"/>
            <a:endCxn id="60" idx="3"/>
          </p:cNvCxnSpPr>
          <p:nvPr/>
        </p:nvCxnSpPr>
        <p:spPr>
          <a:xfrm flipH="1">
            <a:off x="3723089" y="1326773"/>
            <a:ext cx="658994" cy="14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196AD6C0-0C25-4425-BB64-B4570536B819}"/>
              </a:ext>
            </a:extLst>
          </p:cNvPr>
          <p:cNvGrpSpPr/>
          <p:nvPr/>
        </p:nvGrpSpPr>
        <p:grpSpPr>
          <a:xfrm>
            <a:off x="141343" y="173083"/>
            <a:ext cx="11909314" cy="2367401"/>
            <a:chOff x="141343" y="164843"/>
            <a:chExt cx="11909314" cy="2367401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D3AC16F-1351-459A-A5E6-B7377E01ADF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6644241" y="1524258"/>
              <a:ext cx="1607706" cy="7208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79F77DA-6724-4C93-B65E-4BE9CD045820}"/>
                </a:ext>
              </a:extLst>
            </p:cNvPr>
            <p:cNvGrpSpPr/>
            <p:nvPr/>
          </p:nvGrpSpPr>
          <p:grpSpPr>
            <a:xfrm>
              <a:off x="141343" y="164843"/>
              <a:ext cx="11909314" cy="2367401"/>
              <a:chOff x="141343" y="156376"/>
              <a:chExt cx="11909314" cy="2367401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787F680-0BB6-4098-B57B-398F95B323D7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6644241" y="1310066"/>
                <a:ext cx="2041745" cy="507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EF9414B4-E449-47A7-8CCA-BC955FF7E245}"/>
                  </a:ext>
                </a:extLst>
              </p:cNvPr>
              <p:cNvGrpSpPr/>
              <p:nvPr/>
            </p:nvGrpSpPr>
            <p:grpSpPr>
              <a:xfrm>
                <a:off x="141343" y="156376"/>
                <a:ext cx="11909314" cy="2367401"/>
                <a:chOff x="141343" y="181776"/>
                <a:chExt cx="11909314" cy="2367401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7066E69D-441D-41E7-9293-B7797B2AD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9746" y="437962"/>
                  <a:ext cx="2560086" cy="927515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0216D685-CF67-4FC9-809D-96DFEBA6A0FF}"/>
                    </a:ext>
                  </a:extLst>
                </p:cNvPr>
                <p:cNvGrpSpPr/>
                <p:nvPr/>
              </p:nvGrpSpPr>
              <p:grpSpPr>
                <a:xfrm>
                  <a:off x="141343" y="181776"/>
                  <a:ext cx="11909314" cy="2367401"/>
                  <a:chOff x="162950" y="198965"/>
                  <a:chExt cx="11909314" cy="2367401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14E95F48-1B6E-4DDA-8A2D-863C4456A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50" y="1175194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信息发布者</a:t>
                    </a:r>
                  </a:p>
                </p:txBody>
              </p: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59174D14-EAC9-4570-BA83-8C2B970EDBC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846" y="245059"/>
                    <a:ext cx="18004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发布咨询类信息</a:t>
                    </a: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01542520-9C7C-498B-9088-05A909476B8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3690" y="1167989"/>
                    <a:ext cx="2262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发布物品交易类信息</a:t>
                    </a: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B43AB2AB-92D7-4F07-A5D6-447E1ECAF038}"/>
                      </a:ext>
                    </a:extLst>
                  </p:cNvPr>
                  <p:cNvSpPr txBox="1"/>
                  <p:nvPr/>
                </p:nvSpPr>
                <p:spPr>
                  <a:xfrm>
                    <a:off x="4441591" y="2136311"/>
                    <a:ext cx="18213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发布求助类信息</a:t>
                    </a:r>
                  </a:p>
                </p:txBody>
              </p: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9899601-23F1-4DA8-A209-7FCBB92A1F1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184" y="271153"/>
                    <a:ext cx="2031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发布求购物品细节</a:t>
                    </a: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993A7CF-B9CF-4615-9FED-DB67E9D328CB}"/>
                      </a:ext>
                    </a:extLst>
                  </p:cNvPr>
                  <p:cNvSpPr txBox="1"/>
                  <p:nvPr/>
                </p:nvSpPr>
                <p:spPr>
                  <a:xfrm>
                    <a:off x="8707593" y="1173060"/>
                    <a:ext cx="1569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发布必选内容</a:t>
                    </a: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FCD0E52-46F7-440C-A905-3C9F0924D608}"/>
                      </a:ext>
                    </a:extLst>
                  </p:cNvPr>
                  <p:cNvSpPr txBox="1"/>
                  <p:nvPr/>
                </p:nvSpPr>
                <p:spPr>
                  <a:xfrm>
                    <a:off x="8273554" y="2094560"/>
                    <a:ext cx="20730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发布出售物品细节</a:t>
                    </a: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69B7493-75F6-458B-9765-E840CE893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3436" y="1182400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/>
                      <a:t>信息接收者</a:t>
                    </a:r>
                  </a:p>
                </p:txBody>
              </p:sp>
              <p:cxnSp>
                <p:nvCxnSpPr>
                  <p:cNvPr id="14" name="直接箭头连接符 13">
                    <a:extLst>
                      <a:ext uri="{FF2B5EF4-FFF2-40B4-BE49-F238E27FC236}">
                        <a16:creationId xmlns:a16="http://schemas.microsoft.com/office/drawing/2014/main" id="{2F459A65-A823-406B-8C85-C08C44832BF5}"/>
                      </a:ext>
                    </a:extLst>
                  </p:cNvPr>
                  <p:cNvCxnSpPr>
                    <a:cxnSpLocks/>
                    <a:stCxn id="7" idx="1"/>
                    <a:endCxn id="60" idx="3"/>
                  </p:cNvCxnSpPr>
                  <p:nvPr/>
                </p:nvCxnSpPr>
                <p:spPr>
                  <a:xfrm flipH="1">
                    <a:off x="3744696" y="429725"/>
                    <a:ext cx="669150" cy="937341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B5768733-6895-4500-8D7F-14EE0B102544}"/>
                      </a:ext>
                    </a:extLst>
                  </p:cNvPr>
                  <p:cNvCxnSpPr>
                    <a:cxnSpLocks/>
                    <a:stCxn id="9" idx="1"/>
                    <a:endCxn id="60" idx="3"/>
                  </p:cNvCxnSpPr>
                  <p:nvPr/>
                </p:nvCxnSpPr>
                <p:spPr>
                  <a:xfrm flipH="1" flipV="1">
                    <a:off x="3744696" y="1367066"/>
                    <a:ext cx="696895" cy="953911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>
                    <a:extLst>
                      <a:ext uri="{FF2B5EF4-FFF2-40B4-BE49-F238E27FC236}">
                        <a16:creationId xmlns:a16="http://schemas.microsoft.com/office/drawing/2014/main" id="{12D1D728-12B2-413B-98D8-03A64D1B2840}"/>
                      </a:ext>
                    </a:extLst>
                  </p:cNvPr>
                  <p:cNvCxnSpPr>
                    <a:cxnSpLocks/>
                    <a:stCxn id="9" idx="3"/>
                    <a:endCxn id="11" idx="1"/>
                  </p:cNvCxnSpPr>
                  <p:nvPr/>
                </p:nvCxnSpPr>
                <p:spPr>
                  <a:xfrm flipV="1">
                    <a:off x="6262923" y="1357726"/>
                    <a:ext cx="2444670" cy="963251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F149AC81-3D75-4524-82EB-376E6FF639F1}"/>
                      </a:ext>
                    </a:extLst>
                  </p:cNvPr>
                  <p:cNvCxnSpPr>
                    <a:cxnSpLocks/>
                    <a:stCxn id="10" idx="1"/>
                  </p:cNvCxnSpPr>
                  <p:nvPr/>
                </p:nvCxnSpPr>
                <p:spPr>
                  <a:xfrm flipH="1">
                    <a:off x="6671689" y="455819"/>
                    <a:ext cx="1710495" cy="690577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55C946E4-7D03-4A34-AAB7-DAD2CB80B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364" y="1182400"/>
                    <a:ext cx="18213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u="sng" dirty="0">
                        <a:solidFill>
                          <a:srgbClr val="FF0000"/>
                        </a:solidFill>
                      </a:rPr>
                      <a:t>发布私人性信息</a:t>
                    </a:r>
                  </a:p>
                </p:txBody>
              </p:sp>
              <p:cxnSp>
                <p:nvCxnSpPr>
                  <p:cNvPr id="67" name="直接箭头连接符 66">
                    <a:extLst>
                      <a:ext uri="{FF2B5EF4-FFF2-40B4-BE49-F238E27FC236}">
                        <a16:creationId xmlns:a16="http://schemas.microsoft.com/office/drawing/2014/main" id="{506331E6-33CC-4C34-93F1-3FBD0ADC3947}"/>
                      </a:ext>
                    </a:extLst>
                  </p:cNvPr>
                  <p:cNvCxnSpPr>
                    <a:cxnSpLocks/>
                    <a:stCxn id="4" idx="3"/>
                    <a:endCxn id="60" idx="1"/>
                  </p:cNvCxnSpPr>
                  <p:nvPr/>
                </p:nvCxnSpPr>
                <p:spPr>
                  <a:xfrm>
                    <a:off x="1501778" y="1359860"/>
                    <a:ext cx="421586" cy="72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箭头连接符 69">
                    <a:extLst>
                      <a:ext uri="{FF2B5EF4-FFF2-40B4-BE49-F238E27FC236}">
                        <a16:creationId xmlns:a16="http://schemas.microsoft.com/office/drawing/2014/main" id="{45F2D8A4-AF0B-4FEF-AD5D-758EDD0CEB86}"/>
                      </a:ext>
                    </a:extLst>
                  </p:cNvPr>
                  <p:cNvCxnSpPr>
                    <a:cxnSpLocks/>
                    <a:stCxn id="10" idx="3"/>
                    <a:endCxn id="13" idx="1"/>
                  </p:cNvCxnSpPr>
                  <p:nvPr/>
                </p:nvCxnSpPr>
                <p:spPr>
                  <a:xfrm>
                    <a:off x="10413509" y="455819"/>
                    <a:ext cx="319927" cy="9112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箭头连接符 70">
                    <a:extLst>
                      <a:ext uri="{FF2B5EF4-FFF2-40B4-BE49-F238E27FC236}">
                        <a16:creationId xmlns:a16="http://schemas.microsoft.com/office/drawing/2014/main" id="{D9A8DFCA-49BC-442A-80CD-4801C8DC488B}"/>
                      </a:ext>
                    </a:extLst>
                  </p:cNvPr>
                  <p:cNvCxnSpPr>
                    <a:cxnSpLocks/>
                    <a:stCxn id="11" idx="3"/>
                    <a:endCxn id="13" idx="1"/>
                  </p:cNvCxnSpPr>
                  <p:nvPr/>
                </p:nvCxnSpPr>
                <p:spPr>
                  <a:xfrm>
                    <a:off x="10277253" y="1357726"/>
                    <a:ext cx="456183" cy="93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箭头连接符 71">
                    <a:extLst>
                      <a:ext uri="{FF2B5EF4-FFF2-40B4-BE49-F238E27FC236}">
                        <a16:creationId xmlns:a16="http://schemas.microsoft.com/office/drawing/2014/main" id="{C4CB5047-318E-465C-B8EE-7E15C1AA1D91}"/>
                      </a:ext>
                    </a:extLst>
                  </p:cNvPr>
                  <p:cNvCxnSpPr>
                    <a:cxnSpLocks/>
                    <a:stCxn id="12" idx="3"/>
                    <a:endCxn id="13" idx="1"/>
                  </p:cNvCxnSpPr>
                  <p:nvPr/>
                </p:nvCxnSpPr>
                <p:spPr>
                  <a:xfrm flipV="1">
                    <a:off x="10346557" y="1367066"/>
                    <a:ext cx="386879" cy="9121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5DD26780-AF10-475F-8837-1AB9190AF39B}"/>
                      </a:ext>
                    </a:extLst>
                  </p:cNvPr>
                  <p:cNvSpPr txBox="1"/>
                  <p:nvPr/>
                </p:nvSpPr>
                <p:spPr>
                  <a:xfrm rot="18131815">
                    <a:off x="3305839" y="596350"/>
                    <a:ext cx="11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&lt;extend&gt;</a:t>
                    </a:r>
                    <a:endParaRPr lang="zh-CN" altLang="en-US" dirty="0"/>
                  </a:p>
                </p:txBody>
              </p:sp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4DC82CC4-9C96-4D70-8094-B940CF318E4F}"/>
                      </a:ext>
                    </a:extLst>
                  </p:cNvPr>
                  <p:cNvSpPr txBox="1"/>
                  <p:nvPr/>
                </p:nvSpPr>
                <p:spPr>
                  <a:xfrm rot="20215157">
                    <a:off x="7342422" y="40331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9E8F9CFC-9EB0-4A0A-929D-2A51D025ABE9}"/>
                      </a:ext>
                    </a:extLst>
                  </p:cNvPr>
                  <p:cNvSpPr txBox="1"/>
                  <p:nvPr/>
                </p:nvSpPr>
                <p:spPr>
                  <a:xfrm rot="1363728">
                    <a:off x="7370961" y="203043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AA73FB8A-C816-4CA7-8256-5846F7B224CB}"/>
                      </a:ext>
                    </a:extLst>
                  </p:cNvPr>
                  <p:cNvSpPr txBox="1"/>
                  <p:nvPr/>
                </p:nvSpPr>
                <p:spPr>
                  <a:xfrm rot="3322222">
                    <a:off x="3334441" y="1799650"/>
                    <a:ext cx="11641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&lt;extend&gt;</a:t>
                    </a:r>
                    <a:endParaRPr lang="zh-CN" altLang="en-US" dirty="0"/>
                  </a:p>
                </p:txBody>
              </p:sp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947B3044-0ECB-4B10-99FB-A8B8BBAE4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67042" y="1327895"/>
                    <a:ext cx="9492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&lt;extend&gt;</a:t>
                    </a:r>
                    <a:endParaRPr lang="zh-CN" altLang="en-US" sz="1400" dirty="0"/>
                  </a:p>
                </p:txBody>
              </p:sp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1772DBB2-22F3-498A-97D4-F3B324DE8FE7}"/>
                      </a:ext>
                    </a:extLst>
                  </p:cNvPr>
                  <p:cNvSpPr txBox="1"/>
                  <p:nvPr/>
                </p:nvSpPr>
                <p:spPr>
                  <a:xfrm rot="1270756" flipH="1">
                    <a:off x="6041638" y="361059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  <p:sp>
                <p:nvSpPr>
                  <p:cNvPr id="161" name="文本框 160">
                    <a:extLst>
                      <a:ext uri="{FF2B5EF4-FFF2-40B4-BE49-F238E27FC236}">
                        <a16:creationId xmlns:a16="http://schemas.microsoft.com/office/drawing/2014/main" id="{05659E30-A33F-4F8F-8667-AB1CA8BD6C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600215" y="1068271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  <p:sp>
                <p:nvSpPr>
                  <p:cNvPr id="162" name="文本框 161">
                    <a:extLst>
                      <a:ext uri="{FF2B5EF4-FFF2-40B4-BE49-F238E27FC236}">
                        <a16:creationId xmlns:a16="http://schemas.microsoft.com/office/drawing/2014/main" id="{3691DC0D-6662-4B59-B6D6-CEFCE6994DB7}"/>
                      </a:ext>
                    </a:extLst>
                  </p:cNvPr>
                  <p:cNvSpPr txBox="1"/>
                  <p:nvPr/>
                </p:nvSpPr>
                <p:spPr>
                  <a:xfrm rot="20180518" flipH="1">
                    <a:off x="6086466" y="2030272"/>
                    <a:ext cx="16391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&lt;include&gt;</a:t>
                    </a:r>
                    <a:endParaRPr lang="zh-CN" altLang="en-US" dirty="0"/>
                  </a:p>
                </p:txBody>
              </p:sp>
            </p:grpSp>
          </p:grpSp>
        </p:grpSp>
      </p:grpSp>
      <p:sp>
        <p:nvSpPr>
          <p:cNvPr id="169" name="笑脸 168">
            <a:extLst>
              <a:ext uri="{FF2B5EF4-FFF2-40B4-BE49-F238E27FC236}">
                <a16:creationId xmlns:a16="http://schemas.microsoft.com/office/drawing/2014/main" id="{95B7900F-94BA-4DF6-A49F-E6A2D44D386C}"/>
              </a:ext>
            </a:extLst>
          </p:cNvPr>
          <p:cNvSpPr/>
          <p:nvPr/>
        </p:nvSpPr>
        <p:spPr>
          <a:xfrm>
            <a:off x="520397" y="1532498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笑脸 169">
            <a:extLst>
              <a:ext uri="{FF2B5EF4-FFF2-40B4-BE49-F238E27FC236}">
                <a16:creationId xmlns:a16="http://schemas.microsoft.com/office/drawing/2014/main" id="{30A29769-CDF2-47F5-8710-06E2E82A46A9}"/>
              </a:ext>
            </a:extLst>
          </p:cNvPr>
          <p:cNvSpPr/>
          <p:nvPr/>
        </p:nvSpPr>
        <p:spPr>
          <a:xfrm>
            <a:off x="11161163" y="1504809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CA9CBC55-FABC-4FB3-9089-3006BE95246D}"/>
              </a:ext>
            </a:extLst>
          </p:cNvPr>
          <p:cNvGrpSpPr/>
          <p:nvPr/>
        </p:nvGrpSpPr>
        <p:grpSpPr>
          <a:xfrm>
            <a:off x="810757" y="315764"/>
            <a:ext cx="10570486" cy="1802971"/>
            <a:chOff x="141343" y="248031"/>
            <a:chExt cx="10570486" cy="18029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37D2E26-3C7B-4F06-90E5-0A7B85416FD4}"/>
                </a:ext>
              </a:extLst>
            </p:cNvPr>
            <p:cNvGrpSpPr/>
            <p:nvPr/>
          </p:nvGrpSpPr>
          <p:grpSpPr>
            <a:xfrm>
              <a:off x="141343" y="248031"/>
              <a:ext cx="10570486" cy="1802971"/>
              <a:chOff x="162950" y="431690"/>
              <a:chExt cx="10570486" cy="180297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317550-6A9F-4287-9724-8A977B4FD023}"/>
                  </a:ext>
                </a:extLst>
              </p:cNvPr>
              <p:cNvSpPr txBox="1"/>
              <p:nvPr/>
            </p:nvSpPr>
            <p:spPr>
              <a:xfrm>
                <a:off x="162950" y="117519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信息发布者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BB9395-D033-4BC2-9454-595764951571}"/>
                  </a:ext>
                </a:extLst>
              </p:cNvPr>
              <p:cNvSpPr txBox="1"/>
              <p:nvPr/>
            </p:nvSpPr>
            <p:spPr>
              <a:xfrm>
                <a:off x="5369223" y="431690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发布课程体验点评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254CF7-45E4-4157-8968-6959FAA55625}"/>
                  </a:ext>
                </a:extLst>
              </p:cNvPr>
              <p:cNvSpPr txBox="1"/>
              <p:nvPr/>
            </p:nvSpPr>
            <p:spPr>
              <a:xfrm>
                <a:off x="5448193" y="1153790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发布校内店铺点评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A69BF9-5824-4B75-9162-9C602EC14609}"/>
                  </a:ext>
                </a:extLst>
              </p:cNvPr>
              <p:cNvSpPr txBox="1"/>
              <p:nvPr/>
            </p:nvSpPr>
            <p:spPr>
              <a:xfrm>
                <a:off x="5369223" y="1865329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发布食堂体验点评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C68BAC-4995-4CDB-87B4-03F0F392F82C}"/>
                  </a:ext>
                </a:extLst>
              </p:cNvPr>
              <p:cNvSpPr txBox="1"/>
              <p:nvPr/>
            </p:nvSpPr>
            <p:spPr>
              <a:xfrm>
                <a:off x="9394608" y="114322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信息接收者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12484640-E3F6-4921-97F5-AE2E8E9CC01C}"/>
                  </a:ext>
                </a:extLst>
              </p:cNvPr>
              <p:cNvCxnSpPr>
                <a:cxnSpLocks/>
                <a:stCxn id="10" idx="1"/>
                <a:endCxn id="21" idx="3"/>
              </p:cNvCxnSpPr>
              <p:nvPr/>
            </p:nvCxnSpPr>
            <p:spPr>
              <a:xfrm flipH="1">
                <a:off x="3556447" y="616356"/>
                <a:ext cx="1812776" cy="74350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5E01EBB4-DA35-4398-805E-72AD3ACC8A05}"/>
                  </a:ext>
                </a:extLst>
              </p:cNvPr>
              <p:cNvCxnSpPr>
                <a:cxnSpLocks/>
                <a:stCxn id="12" idx="1"/>
                <a:endCxn id="21" idx="3"/>
              </p:cNvCxnSpPr>
              <p:nvPr/>
            </p:nvCxnSpPr>
            <p:spPr>
              <a:xfrm flipH="1" flipV="1">
                <a:off x="3556447" y="1359860"/>
                <a:ext cx="1812776" cy="69013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1E39147-4B88-473D-8DF5-04E92BE1BE19}"/>
                  </a:ext>
                </a:extLst>
              </p:cNvPr>
              <p:cNvSpPr txBox="1"/>
              <p:nvPr/>
            </p:nvSpPr>
            <p:spPr>
              <a:xfrm>
                <a:off x="1986787" y="117519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发布点评信息</a:t>
                </a: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43925BE-08CE-490F-B5DE-45BA456D594F}"/>
                  </a:ext>
                </a:extLst>
              </p:cNvPr>
              <p:cNvCxnSpPr>
                <a:cxnSpLocks/>
                <a:stCxn id="9" idx="3"/>
                <a:endCxn id="21" idx="1"/>
              </p:cNvCxnSpPr>
              <p:nvPr/>
            </p:nvCxnSpPr>
            <p:spPr>
              <a:xfrm>
                <a:off x="1501778" y="1359860"/>
                <a:ext cx="4850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6287F63-8E1A-42FA-83C7-8367406DC28E}"/>
                  </a:ext>
                </a:extLst>
              </p:cNvPr>
              <p:cNvCxnSpPr>
                <a:cxnSpLocks/>
                <a:stCxn id="10" idx="3"/>
                <a:endCxn id="16" idx="1"/>
              </p:cNvCxnSpPr>
              <p:nvPr/>
            </p:nvCxnSpPr>
            <p:spPr>
              <a:xfrm>
                <a:off x="7400548" y="616356"/>
                <a:ext cx="1994060" cy="711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8C24A9A-86D1-4157-AA58-9E4D6291F293}"/>
                  </a:ext>
                </a:extLst>
              </p:cNvPr>
              <p:cNvCxnSpPr>
                <a:cxnSpLocks/>
                <a:stCxn id="11" idx="3"/>
                <a:endCxn id="16" idx="1"/>
              </p:cNvCxnSpPr>
              <p:nvPr/>
            </p:nvCxnSpPr>
            <p:spPr>
              <a:xfrm flipV="1">
                <a:off x="7479518" y="1327895"/>
                <a:ext cx="1915090" cy="10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FBDE1CF-C737-4925-A116-EFFB5754C55D}"/>
                  </a:ext>
                </a:extLst>
              </p:cNvPr>
              <p:cNvCxnSpPr>
                <a:cxnSpLocks/>
                <a:stCxn id="12" idx="3"/>
                <a:endCxn id="16" idx="1"/>
              </p:cNvCxnSpPr>
              <p:nvPr/>
            </p:nvCxnSpPr>
            <p:spPr>
              <a:xfrm flipV="1">
                <a:off x="7400548" y="1327895"/>
                <a:ext cx="1994060" cy="722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DE72696-AFCA-4739-8B95-C614F5ED433E}"/>
                  </a:ext>
                </a:extLst>
              </p:cNvPr>
              <p:cNvSpPr txBox="1"/>
              <p:nvPr/>
            </p:nvSpPr>
            <p:spPr>
              <a:xfrm rot="20295086">
                <a:off x="3776533" y="581965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&lt;extend&gt;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17F8302-1F85-4310-A89C-95A4E75605C6}"/>
                  </a:ext>
                </a:extLst>
              </p:cNvPr>
              <p:cNvSpPr txBox="1"/>
              <p:nvPr/>
            </p:nvSpPr>
            <p:spPr>
              <a:xfrm rot="1275420">
                <a:off x="3846020" y="1653000"/>
                <a:ext cx="11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&lt;extend&gt;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352F977-1F2A-4D31-BBC6-151F298E2A3F}"/>
                  </a:ext>
                </a:extLst>
              </p:cNvPr>
              <p:cNvSpPr txBox="1"/>
              <p:nvPr/>
            </p:nvSpPr>
            <p:spPr>
              <a:xfrm>
                <a:off x="4160445" y="1064179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&lt;extend&gt;</a:t>
                </a:r>
                <a:endParaRPr lang="zh-CN" altLang="en-US" sz="1400" dirty="0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5B0B175-BCDD-4B72-A87E-DFDCE96790EC}"/>
                </a:ext>
              </a:extLst>
            </p:cNvPr>
            <p:cNvCxnSpPr>
              <a:cxnSpLocks/>
              <a:stCxn id="11" idx="1"/>
              <a:endCxn id="21" idx="3"/>
            </p:cNvCxnSpPr>
            <p:nvPr/>
          </p:nvCxnSpPr>
          <p:spPr>
            <a:xfrm flipH="1">
              <a:off x="3534840" y="1154797"/>
              <a:ext cx="1891746" cy="214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CBF13C9-8D19-4E31-A04D-334F12C9FB09}"/>
              </a:ext>
            </a:extLst>
          </p:cNvPr>
          <p:cNvSpPr txBox="1"/>
          <p:nvPr/>
        </p:nvSpPr>
        <p:spPr>
          <a:xfrm>
            <a:off x="1002549" y="1955473"/>
            <a:ext cx="10457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en-US" sz="2400" dirty="0"/>
              <a:t>简要描述：</a:t>
            </a:r>
            <a:endParaRPr lang="en-US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“</a:t>
            </a:r>
            <a:r>
              <a:rPr lang="zh-CN" altLang="zh-CN" sz="2400" dirty="0">
                <a:solidFill>
                  <a:srgbClr val="FF0000"/>
                </a:solidFill>
              </a:rPr>
              <a:t>发布点评信息</a:t>
            </a:r>
            <a:r>
              <a:rPr lang="zh-CN" altLang="zh-CN" sz="2400" dirty="0"/>
              <a:t>”用例使信息发布者可以公开发布对校内商户、课程、食堂的体验感受。</a:t>
            </a:r>
            <a:endParaRPr lang="en-US" altLang="zh-CN" sz="24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按步骤描述：</a:t>
            </a:r>
            <a:endParaRPr lang="en-US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 1</a:t>
            </a:r>
            <a:r>
              <a:rPr lang="zh-CN" altLang="zh-CN" sz="2400" dirty="0"/>
              <a:t>、确定点评对象类别（课程体验点评、校内店铺点评、食堂体验点评）</a:t>
            </a:r>
            <a:r>
              <a:rPr lang="zh-CN" altLang="en-US" sz="2400" dirty="0"/>
              <a:t>并使用对应用例发布点评。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1" name="笑脸 60">
            <a:extLst>
              <a:ext uri="{FF2B5EF4-FFF2-40B4-BE49-F238E27FC236}">
                <a16:creationId xmlns:a16="http://schemas.microsoft.com/office/drawing/2014/main" id="{0F76C7EA-BA06-430C-9F05-D211C7B327B7}"/>
              </a:ext>
            </a:extLst>
          </p:cNvPr>
          <p:cNvSpPr/>
          <p:nvPr/>
        </p:nvSpPr>
        <p:spPr>
          <a:xfrm>
            <a:off x="313087" y="1017121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笑脸 61">
            <a:extLst>
              <a:ext uri="{FF2B5EF4-FFF2-40B4-BE49-F238E27FC236}">
                <a16:creationId xmlns:a16="http://schemas.microsoft.com/office/drawing/2014/main" id="{045B3356-00FC-4D99-AEAE-87C47A1CE976}"/>
              </a:ext>
            </a:extLst>
          </p:cNvPr>
          <p:cNvSpPr/>
          <p:nvPr/>
        </p:nvSpPr>
        <p:spPr>
          <a:xfrm>
            <a:off x="11460384" y="1017120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2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BE3D1-1DF3-47DF-93C2-89A79DDDF580}"/>
              </a:ext>
            </a:extLst>
          </p:cNvPr>
          <p:cNvSpPr txBox="1"/>
          <p:nvPr/>
        </p:nvSpPr>
        <p:spPr>
          <a:xfrm>
            <a:off x="1570019" y="9990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信息发布者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4C88F-609B-43A8-B7E5-752416F136E2}"/>
              </a:ext>
            </a:extLst>
          </p:cNvPr>
          <p:cNvSpPr txBox="1"/>
          <p:nvPr/>
        </p:nvSpPr>
        <p:spPr>
          <a:xfrm>
            <a:off x="4583406" y="629734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与对应响应者协商解决问题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AACB5E-44F9-40C9-94DE-084E93971921}"/>
              </a:ext>
            </a:extLst>
          </p:cNvPr>
          <p:cNvSpPr txBox="1"/>
          <p:nvPr/>
        </p:nvSpPr>
        <p:spPr>
          <a:xfrm>
            <a:off x="9283153" y="9990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信息响应者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DBE7D93-7670-4E3B-97BC-63FA37B4F1C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608593" y="814400"/>
            <a:ext cx="167456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8E2B2B-D79D-405B-AC30-2B39E7BA951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908847" y="814400"/>
            <a:ext cx="1674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60EF7A7-1DB1-41CA-ABDF-626340D75F61}"/>
              </a:ext>
            </a:extLst>
          </p:cNvPr>
          <p:cNvSpPr txBox="1"/>
          <p:nvPr/>
        </p:nvSpPr>
        <p:spPr>
          <a:xfrm>
            <a:off x="1009108" y="2112983"/>
            <a:ext cx="12034138" cy="4745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简要描述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“</a:t>
            </a:r>
            <a:r>
              <a:rPr lang="zh-CN" altLang="zh-CN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对应</a:t>
            </a:r>
            <a:r>
              <a:rPr lang="zh-CN" altLang="zh-CN" sz="2000" dirty="0">
                <a:solidFill>
                  <a:srgbClr val="FF0000"/>
                </a:solidFill>
              </a:rPr>
              <a:t>响应者协商解决问题</a:t>
            </a:r>
            <a:r>
              <a:rPr lang="en-US" altLang="zh-CN" sz="2000" dirty="0"/>
              <a:t>"</a:t>
            </a:r>
            <a:r>
              <a:rPr lang="zh-CN" altLang="zh-CN" sz="2000" dirty="0"/>
              <a:t>用例使信息发布者可以与该问题的响应者进行信息交互。</a:t>
            </a: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按步骤描述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zh-CN" sz="2000" dirty="0"/>
              <a:t>、根据响应者的响应情况决定是否接受该响应；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zh-CN" sz="2000" dirty="0"/>
              <a:t>、若接受则协商解决问题。</a:t>
            </a: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简要描述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删除已发布的信息</a:t>
            </a:r>
            <a:r>
              <a:rPr lang="en-US" altLang="zh-CN" sz="2000" dirty="0"/>
              <a:t>”</a:t>
            </a:r>
            <a:r>
              <a:rPr lang="zh-CN" altLang="zh-CN" sz="2000" dirty="0"/>
              <a:t>用例使信息发布者可以</a:t>
            </a:r>
            <a:r>
              <a:rPr lang="zh-CN" altLang="en-US" sz="2000" dirty="0"/>
              <a:t>修改信息或删除已解决的或不再需要发布的信息。</a:t>
            </a: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CB740-8FC0-4CCA-9EBC-4FCBA84B9237}"/>
              </a:ext>
            </a:extLst>
          </p:cNvPr>
          <p:cNvSpPr txBox="1"/>
          <p:nvPr/>
        </p:nvSpPr>
        <p:spPr>
          <a:xfrm>
            <a:off x="159920" y="161044"/>
            <a:ext cx="16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/>
            <a:r>
              <a:rPr lang="en-US" altLang="zh-CN" kern="100" dirty="0">
                <a:latin typeface="等线" panose="02010600030101010101" pitchFamily="2" charset="-122"/>
              </a:rPr>
              <a:t>3.</a:t>
            </a:r>
            <a:r>
              <a:rPr lang="zh-CN" altLang="zh-CN" kern="100" dirty="0">
                <a:latin typeface="等线" panose="02010600030101010101" pitchFamily="2" charset="-122"/>
              </a:rPr>
              <a:t>用例</a:t>
            </a:r>
            <a:r>
              <a:rPr lang="zh-CN" altLang="en-US" kern="100" dirty="0">
                <a:latin typeface="等线" panose="02010600030101010101" pitchFamily="2" charset="-122"/>
              </a:rPr>
              <a:t>及描述</a:t>
            </a:r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95BDEDF3-08D7-4091-BC69-5C7E3F598E1B}"/>
              </a:ext>
            </a:extLst>
          </p:cNvPr>
          <p:cNvSpPr/>
          <p:nvPr/>
        </p:nvSpPr>
        <p:spPr>
          <a:xfrm>
            <a:off x="908799" y="914773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829FA0A9-888B-45C5-9D17-FAD6A343BB23}"/>
              </a:ext>
            </a:extLst>
          </p:cNvPr>
          <p:cNvSpPr/>
          <p:nvPr/>
        </p:nvSpPr>
        <p:spPr>
          <a:xfrm>
            <a:off x="10843041" y="914772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C4ED82-9060-47A0-967A-EF8F79AAD808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908847" y="1183732"/>
            <a:ext cx="2028520" cy="5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28C11EF-E00C-4365-9F3B-19B83998DB44}"/>
              </a:ext>
            </a:extLst>
          </p:cNvPr>
          <p:cNvSpPr txBox="1"/>
          <p:nvPr/>
        </p:nvSpPr>
        <p:spPr>
          <a:xfrm>
            <a:off x="4937367" y="1575582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删除或修改已发布的信息</a:t>
            </a:r>
          </a:p>
        </p:txBody>
      </p:sp>
    </p:spTree>
    <p:extLst>
      <p:ext uri="{BB962C8B-B14F-4D97-AF65-F5344CB8AC3E}">
        <p14:creationId xmlns:p14="http://schemas.microsoft.com/office/powerpoint/2010/main" val="409069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5D1968-CF1F-4E9D-B245-459FD2F398CE}"/>
              </a:ext>
            </a:extLst>
          </p:cNvPr>
          <p:cNvGrpSpPr/>
          <p:nvPr/>
        </p:nvGrpSpPr>
        <p:grpSpPr>
          <a:xfrm>
            <a:off x="1454544" y="237793"/>
            <a:ext cx="9077231" cy="1642764"/>
            <a:chOff x="1979304" y="897468"/>
            <a:chExt cx="9077231" cy="16427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700A147-B00C-4C00-A33B-E163D293B0E2}"/>
                </a:ext>
              </a:extLst>
            </p:cNvPr>
            <p:cNvGrpSpPr/>
            <p:nvPr/>
          </p:nvGrpSpPr>
          <p:grpSpPr>
            <a:xfrm>
              <a:off x="1979304" y="897468"/>
              <a:ext cx="6359140" cy="970465"/>
              <a:chOff x="25399" y="846667"/>
              <a:chExt cx="6359140" cy="970465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8FB5B0-7FD3-41F1-9162-A25C8AFD1B10}"/>
                  </a:ext>
                </a:extLst>
              </p:cNvPr>
              <p:cNvSpPr txBox="1"/>
              <p:nvPr/>
            </p:nvSpPr>
            <p:spPr>
              <a:xfrm>
                <a:off x="25399" y="144780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信息接收者</a:t>
                </a: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F6DBE5-CBC5-49CD-96F1-560713C94DAD}"/>
                  </a:ext>
                </a:extLst>
              </p:cNvPr>
              <p:cNvSpPr txBox="1"/>
              <p:nvPr/>
            </p:nvSpPr>
            <p:spPr>
              <a:xfrm>
                <a:off x="3891549" y="846667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接收信息大厅中的信息</a:t>
                </a: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2FFA24B5-C251-44E9-BD56-55D512BDF5E3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 flipV="1">
                <a:off x="1364227" y="1031333"/>
                <a:ext cx="2527322" cy="601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1123D5C-1F5E-4F56-906D-CA145285C6CB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3318132" y="1683267"/>
              <a:ext cx="2411906" cy="672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4D2775-046B-45AF-A32B-48F64CD2271A}"/>
                </a:ext>
              </a:extLst>
            </p:cNvPr>
            <p:cNvSpPr txBox="1"/>
            <p:nvPr/>
          </p:nvSpPr>
          <p:spPr>
            <a:xfrm>
              <a:off x="5730038" y="21709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u="sng" dirty="0">
                  <a:solidFill>
                    <a:srgbClr val="FF0000"/>
                  </a:solidFill>
                </a:rPr>
                <a:t>与其他点评信息进行交互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C70A6B-0BBC-40BC-91AC-F5E0464CE3B2}"/>
                </a:ext>
              </a:extLst>
            </p:cNvPr>
            <p:cNvSpPr txBox="1"/>
            <p:nvPr/>
          </p:nvSpPr>
          <p:spPr>
            <a:xfrm>
              <a:off x="9256042" y="21709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对应点评发布者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78FC11E-75AD-4A26-88DA-9CBDE5D09C44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8453861" y="2355566"/>
              <a:ext cx="802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D651B5C-EF7D-45D9-A9EF-7A48AAE64B79}"/>
              </a:ext>
            </a:extLst>
          </p:cNvPr>
          <p:cNvSpPr txBox="1"/>
          <p:nvPr/>
        </p:nvSpPr>
        <p:spPr>
          <a:xfrm>
            <a:off x="1351706" y="1664583"/>
            <a:ext cx="9282909" cy="466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简要描述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与其他点评信息进行交互</a:t>
            </a:r>
            <a:r>
              <a:rPr lang="en-US" altLang="zh-CN" sz="2000" dirty="0"/>
              <a:t>"</a:t>
            </a:r>
            <a:r>
              <a:rPr lang="zh-CN" altLang="zh-CN" sz="2000" dirty="0"/>
              <a:t>用例可以使信息接收者对感兴趣的点评信息进行回复或点赞。</a:t>
            </a:r>
            <a:endParaRPr lang="en-US" altLang="zh-CN" sz="20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按步骤描述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zh-CN" sz="2000" dirty="0"/>
              <a:t>、信息接收者发现感兴趣的点评信息；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zh-CN" sz="2000" dirty="0"/>
              <a:t>、通过本用例对该点评信息进行回复或点赞。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000" dirty="0"/>
              <a:t>简要描述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000" dirty="0"/>
              <a:t> "</a:t>
            </a:r>
            <a:r>
              <a:rPr lang="zh-CN" altLang="zh-CN" sz="2000" dirty="0">
                <a:solidFill>
                  <a:srgbClr val="FF0000"/>
                </a:solidFill>
              </a:rPr>
              <a:t>接收信息大厅中的信息</a:t>
            </a:r>
            <a:r>
              <a:rPr lang="en-US" altLang="zh-CN" sz="2000" dirty="0"/>
              <a:t>"</a:t>
            </a:r>
            <a:r>
              <a:rPr lang="zh-CN" altLang="zh-CN" sz="2000" dirty="0"/>
              <a:t>用例使信息接收者能接收到信息发布者发布的信息。</a:t>
            </a:r>
            <a:endParaRPr lang="zh-CN" altLang="en-US" sz="2000" dirty="0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30AF0C5A-5DC3-4D41-B7C1-DE44A31B8E3F}"/>
              </a:ext>
            </a:extLst>
          </p:cNvPr>
          <p:cNvSpPr/>
          <p:nvPr/>
        </p:nvSpPr>
        <p:spPr>
          <a:xfrm>
            <a:off x="888054" y="754633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笑脸 25">
            <a:extLst>
              <a:ext uri="{FF2B5EF4-FFF2-40B4-BE49-F238E27FC236}">
                <a16:creationId xmlns:a16="http://schemas.microsoft.com/office/drawing/2014/main" id="{B5F603F3-2CC2-4CA5-82D2-F52E31305055}"/>
              </a:ext>
            </a:extLst>
          </p:cNvPr>
          <p:cNvSpPr/>
          <p:nvPr/>
        </p:nvSpPr>
        <p:spPr>
          <a:xfrm>
            <a:off x="10568827" y="1469078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8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9AC7D3-55F6-4BC0-836F-2213E5FF3C87}"/>
              </a:ext>
            </a:extLst>
          </p:cNvPr>
          <p:cNvSpPr txBox="1"/>
          <p:nvPr/>
        </p:nvSpPr>
        <p:spPr>
          <a:xfrm>
            <a:off x="990600" y="1903919"/>
            <a:ext cx="10210800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简要描述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响应发布者信息</a:t>
            </a:r>
            <a:r>
              <a:rPr lang="en-US" altLang="zh-CN" sz="2400" dirty="0"/>
              <a:t>"</a:t>
            </a:r>
            <a:r>
              <a:rPr lang="zh-CN" altLang="zh-CN" sz="2400" dirty="0"/>
              <a:t>用例使信息接收者可以响应该问题的发布者，为其提供帮助或与其进行交易。</a:t>
            </a:r>
            <a:endParaRPr lang="en-US" altLang="zh-CN" sz="2400" dirty="0"/>
          </a:p>
          <a:p>
            <a:pPr indent="355600" algn="just" fontAlgn="base">
              <a:lnSpc>
                <a:spcPct val="150000"/>
              </a:lnSpc>
            </a:pPr>
            <a:endParaRPr lang="zh-CN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zh-CN" altLang="zh-CN" sz="2400" dirty="0"/>
              <a:t>按步骤描述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zh-CN" sz="2400" dirty="0"/>
              <a:t>、信息接收者发现感兴趣的信息，并使用本用例向该发布者</a:t>
            </a:r>
            <a:r>
              <a:rPr lang="zh-CN" altLang="zh-CN" sz="2400" dirty="0">
                <a:solidFill>
                  <a:srgbClr val="0070C0"/>
                </a:solidFill>
              </a:rPr>
              <a:t>发起私聊</a:t>
            </a:r>
            <a:r>
              <a:rPr lang="zh-CN" altLang="zh-CN" sz="2400" dirty="0"/>
              <a:t>；</a:t>
            </a:r>
          </a:p>
          <a:p>
            <a:pPr indent="355600" algn="just" fontAlgn="base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zh-CN" sz="2400" dirty="0"/>
              <a:t>、信息接收者可通过本用例与感兴趣信息的发布者</a:t>
            </a:r>
            <a:r>
              <a:rPr lang="zh-CN" altLang="zh-CN" sz="2400" dirty="0">
                <a:solidFill>
                  <a:srgbClr val="0070C0"/>
                </a:solidFill>
              </a:rPr>
              <a:t>具体协商</a:t>
            </a:r>
            <a:r>
              <a:rPr lang="zh-CN" altLang="zh-CN" sz="2400" dirty="0"/>
              <a:t>，解决问题。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52A8DFF-6CC8-467F-AD92-F80E34E22CB3}"/>
              </a:ext>
            </a:extLst>
          </p:cNvPr>
          <p:cNvGrpSpPr/>
          <p:nvPr/>
        </p:nvGrpSpPr>
        <p:grpSpPr>
          <a:xfrm>
            <a:off x="801167" y="631219"/>
            <a:ext cx="10795520" cy="1646953"/>
            <a:chOff x="758834" y="631219"/>
            <a:chExt cx="10795520" cy="164695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6CE497-686D-44E8-8A5B-89531E49E33F}"/>
                </a:ext>
              </a:extLst>
            </p:cNvPr>
            <p:cNvSpPr txBox="1"/>
            <p:nvPr/>
          </p:nvSpPr>
          <p:spPr>
            <a:xfrm rot="1701916" flipH="1">
              <a:off x="4911745" y="1719253"/>
              <a:ext cx="163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&lt;include&gt;</a:t>
              </a:r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485308-60A2-4746-A222-B4CF930DD365}"/>
                </a:ext>
              </a:extLst>
            </p:cNvPr>
            <p:cNvGrpSpPr/>
            <p:nvPr/>
          </p:nvGrpSpPr>
          <p:grpSpPr>
            <a:xfrm>
              <a:off x="758834" y="631219"/>
              <a:ext cx="10795520" cy="1646953"/>
              <a:chOff x="293169" y="850905"/>
              <a:chExt cx="10795520" cy="1646953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4BC119-4BC8-47C3-BEA7-5A1FA08C9DD4}"/>
                  </a:ext>
                </a:extLst>
              </p:cNvPr>
              <p:cNvSpPr txBox="1"/>
              <p:nvPr/>
            </p:nvSpPr>
            <p:spPr>
              <a:xfrm>
                <a:off x="293169" y="1417136"/>
                <a:ext cx="2065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信息接收者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2573D3C-52E7-4684-8BF5-F3709171280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597036" y="1600668"/>
                <a:ext cx="1277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819E19-88FF-47F2-B0B4-0C08CDC4157A}"/>
                  </a:ext>
                </a:extLst>
              </p:cNvPr>
              <p:cNvSpPr txBox="1"/>
              <p:nvPr/>
            </p:nvSpPr>
            <p:spPr>
              <a:xfrm>
                <a:off x="2874492" y="1416002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FF0000"/>
                    </a:solidFill>
                  </a:rPr>
                  <a:t>响应发布者信息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CC75D06-D158-4FAF-8E77-B7AC93E6729F}"/>
                  </a:ext>
                </a:extLst>
              </p:cNvPr>
              <p:cNvCxnSpPr>
                <a:cxnSpLocks/>
                <a:stCxn id="22" idx="3"/>
                <a:endCxn id="17" idx="1"/>
              </p:cNvCxnSpPr>
              <p:nvPr/>
            </p:nvCxnSpPr>
            <p:spPr>
              <a:xfrm>
                <a:off x="7103013" y="1035571"/>
                <a:ext cx="2153123" cy="552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1C0444-8180-42F7-B5EB-9143241620A9}"/>
                  </a:ext>
                </a:extLst>
              </p:cNvPr>
              <p:cNvSpPr txBox="1"/>
              <p:nvPr/>
            </p:nvSpPr>
            <p:spPr>
              <a:xfrm>
                <a:off x="9256136" y="1403405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对应信息发布者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D464647-8E00-4234-9BD7-6A5E573A121B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7103013" y="1588071"/>
                <a:ext cx="2153123" cy="804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0C8AF0C-2717-4AC1-AC19-36D6AFE36F6E}"/>
                  </a:ext>
                </a:extLst>
              </p:cNvPr>
              <p:cNvCxnSpPr>
                <a:cxnSpLocks/>
                <a:stCxn id="15" idx="3"/>
                <a:endCxn id="22" idx="1"/>
              </p:cNvCxnSpPr>
              <p:nvPr/>
            </p:nvCxnSpPr>
            <p:spPr>
              <a:xfrm flipV="1">
                <a:off x="4674985" y="1035571"/>
                <a:ext cx="1320032" cy="565097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9F37AD-C1B3-45DF-BC7D-951C422F3362}"/>
                  </a:ext>
                </a:extLst>
              </p:cNvPr>
              <p:cNvSpPr txBox="1"/>
              <p:nvPr/>
            </p:nvSpPr>
            <p:spPr>
              <a:xfrm rot="20180518" flipH="1">
                <a:off x="4483204" y="890372"/>
                <a:ext cx="1639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&lt;include&gt;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B832B5C-68A4-48C2-9C40-C1FD83ED9C12}"/>
                  </a:ext>
                </a:extLst>
              </p:cNvPr>
              <p:cNvCxnSpPr>
                <a:cxnSpLocks/>
                <a:stCxn id="15" idx="3"/>
                <a:endCxn id="23" idx="1"/>
              </p:cNvCxnSpPr>
              <p:nvPr/>
            </p:nvCxnSpPr>
            <p:spPr>
              <a:xfrm>
                <a:off x="4674985" y="1600668"/>
                <a:ext cx="1320032" cy="7125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7D79B4-A388-42C9-B756-57C153222A16}"/>
                  </a:ext>
                </a:extLst>
              </p:cNvPr>
              <p:cNvSpPr txBox="1"/>
              <p:nvPr/>
            </p:nvSpPr>
            <p:spPr>
              <a:xfrm>
                <a:off x="5995017" y="85090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发起私聊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943DCB-F559-4A06-A064-B820E11F4F6C}"/>
                  </a:ext>
                </a:extLst>
              </p:cNvPr>
              <p:cNvSpPr txBox="1"/>
              <p:nvPr/>
            </p:nvSpPr>
            <p:spPr>
              <a:xfrm>
                <a:off x="5995017" y="2128526"/>
                <a:ext cx="1590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具体协商</a:t>
                </a: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0E8C886-1BF8-4D46-99B7-7325EBE16D59}"/>
              </a:ext>
            </a:extLst>
          </p:cNvPr>
          <p:cNvSpPr txBox="1"/>
          <p:nvPr/>
        </p:nvSpPr>
        <p:spPr>
          <a:xfrm>
            <a:off x="135723" y="172663"/>
            <a:ext cx="16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/>
            <a:r>
              <a:rPr lang="en-US" altLang="zh-CN" kern="100" dirty="0">
                <a:latin typeface="等线" panose="02010600030101010101" pitchFamily="2" charset="-122"/>
              </a:rPr>
              <a:t>3.</a:t>
            </a:r>
            <a:r>
              <a:rPr lang="zh-CN" altLang="zh-CN" kern="100" dirty="0">
                <a:latin typeface="等线" panose="02010600030101010101" pitchFamily="2" charset="-122"/>
              </a:rPr>
              <a:t>用例</a:t>
            </a:r>
            <a:r>
              <a:rPr lang="zh-CN" altLang="en-US" kern="100" dirty="0">
                <a:latin typeface="等线" panose="02010600030101010101" pitchFamily="2" charset="-122"/>
              </a:rPr>
              <a:t>及描述</a:t>
            </a:r>
          </a:p>
        </p:txBody>
      </p:sp>
      <p:sp>
        <p:nvSpPr>
          <p:cNvPr id="29" name="笑脸 28">
            <a:extLst>
              <a:ext uri="{FF2B5EF4-FFF2-40B4-BE49-F238E27FC236}">
                <a16:creationId xmlns:a16="http://schemas.microsoft.com/office/drawing/2014/main" id="{1BCE582C-3FE2-448E-9A87-34A4E80459D8}"/>
              </a:ext>
            </a:extLst>
          </p:cNvPr>
          <p:cNvSpPr/>
          <p:nvPr/>
        </p:nvSpPr>
        <p:spPr>
          <a:xfrm>
            <a:off x="285711" y="1141572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笑脸 29">
            <a:extLst>
              <a:ext uri="{FF2B5EF4-FFF2-40B4-BE49-F238E27FC236}">
                <a16:creationId xmlns:a16="http://schemas.microsoft.com/office/drawing/2014/main" id="{FCA82EA2-6420-4D2E-8E3F-5ED9A21B3780}"/>
              </a:ext>
            </a:extLst>
          </p:cNvPr>
          <p:cNvSpPr/>
          <p:nvPr/>
        </p:nvSpPr>
        <p:spPr>
          <a:xfrm>
            <a:off x="11596687" y="1125239"/>
            <a:ext cx="440160" cy="4536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2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1015</Words>
  <Application>Microsoft Office PowerPoint</Application>
  <PresentationFormat>宽屏</PresentationFormat>
  <Paragraphs>169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 story your song My story your song</dc:creator>
  <cp:lastModifiedBy>My story your song My story your song</cp:lastModifiedBy>
  <cp:revision>37</cp:revision>
  <dcterms:created xsi:type="dcterms:W3CDTF">2021-04-05T12:10:48Z</dcterms:created>
  <dcterms:modified xsi:type="dcterms:W3CDTF">2021-04-17T11:52:02Z</dcterms:modified>
</cp:coreProperties>
</file>