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0BB658-A01B-4B0B-ADE1-60CB4F2EDE51}">
  <a:tblStyle styleId="{830BB658-A01B-4B0B-ADE1-60CB4F2EDE5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A820F68-E012-434F-8808-104CB5CEC5EC}" styleName="Table_1">
    <a:wholeTbl>
      <a:tcTxStyle>
        <a:font>
          <a:latin typeface="Arial"/>
          <a:ea typeface="Arial"/>
          <a:cs typeface="Arial"/>
        </a:font>
        <a:srgbClr val="000000"/>
      </a:tcTxStyle>
      <a:tcStyle>
        <a:tcBdr>
          <a:left>
            <a:ln cap="flat" cmpd="sng" w="6350">
              <a:solidFill>
                <a:srgbClr val="C9C9C9"/>
              </a:solidFill>
              <a:prstDash val="solid"/>
              <a:round/>
              <a:headEnd len="sm" w="sm" type="none"/>
              <a:tailEnd len="sm" w="sm" type="none"/>
            </a:ln>
          </a:left>
          <a:right>
            <a:ln cap="flat" cmpd="sng" w="6350">
              <a:solidFill>
                <a:srgbClr val="C9C9C9"/>
              </a:solidFill>
              <a:prstDash val="solid"/>
              <a:round/>
              <a:headEnd len="sm" w="sm" type="none"/>
              <a:tailEnd len="sm" w="sm" type="none"/>
            </a:ln>
          </a:right>
          <a:top>
            <a:ln cap="flat" cmpd="sng" w="6350">
              <a:solidFill>
                <a:srgbClr val="C9C9C9"/>
              </a:solidFill>
              <a:prstDash val="solid"/>
              <a:round/>
              <a:headEnd len="sm" w="sm" type="none"/>
              <a:tailEnd len="sm" w="sm" type="none"/>
            </a:ln>
          </a:top>
          <a:bottom>
            <a:ln cap="flat" cmpd="sng" w="6350">
              <a:solidFill>
                <a:srgbClr val="C9C9C9"/>
              </a:solidFill>
              <a:prstDash val="solid"/>
              <a:round/>
              <a:headEnd len="sm" w="sm" type="none"/>
              <a:tailEnd len="sm" w="sm" type="none"/>
            </a:ln>
          </a:bottom>
          <a:insideH>
            <a:ln cap="flat" cmpd="sng" w="6350">
              <a:solidFill>
                <a:srgbClr val="C9C9C9"/>
              </a:solidFill>
              <a:prstDash val="solid"/>
              <a:round/>
              <a:headEnd len="sm" w="sm" type="none"/>
              <a:tailEnd len="sm" w="sm" type="none"/>
            </a:ln>
          </a:insideH>
          <a:insideV>
            <a:ln cap="flat" cmpd="sng" w="6350">
              <a:solidFill>
                <a:srgbClr val="C9C9C9"/>
              </a:solidFill>
              <a:prstDash val="solid"/>
              <a:round/>
              <a:headEnd len="sm" w="sm" type="none"/>
              <a:tailEnd len="sm" w="sm" type="none"/>
            </a:ln>
          </a:insideV>
        </a:tcBdr>
        <a:fill>
          <a:solidFill>
            <a:srgbClr val="EDEDED"/>
          </a:solidFill>
        </a:fill>
      </a:tcStyle>
    </a:wholeTbl>
    <a:band1H>
      <a:tcTxStyle/>
      <a:tcStyle>
        <a:tcBdr>
          <a:top>
            <a:ln cap="flat" cmpd="sng" w="6350">
              <a:solidFill>
                <a:srgbClr val="A5A5A5"/>
              </a:solidFill>
              <a:prstDash val="solid"/>
              <a:round/>
              <a:headEnd len="sm" w="sm" type="none"/>
              <a:tailEnd len="sm" w="sm" type="none"/>
            </a:ln>
          </a:top>
          <a:bottom>
            <a:ln cap="flat" cmpd="sng" w="6350">
              <a:solidFill>
                <a:srgbClr val="A5A5A5"/>
              </a:solidFill>
              <a:prstDash val="solid"/>
              <a:round/>
              <a:headEnd len="sm" w="sm" type="none"/>
              <a:tailEnd len="sm" w="sm" type="none"/>
            </a:ln>
          </a:bottom>
          <a:insideH>
            <a:ln cap="flat" cmpd="sng">
              <a:solidFill>
                <a:srgbClr val="000000"/>
              </a:solidFill>
              <a:prstDash val="solid"/>
              <a:round/>
              <a:headEnd len="sm" w="sm" type="none"/>
              <a:tailEnd len="sm" w="sm" type="none"/>
            </a:ln>
          </a:insideH>
        </a:tcBdr>
      </a:tcStyle>
    </a:band1H>
    <a:band2H>
      <a:tcTxStyle/>
    </a:band2H>
    <a:band1V>
      <a:tcTxStyle/>
      <a:tcStyle>
        <a:tcBdr>
          <a:left>
            <a:ln cap="flat" cmpd="sng" w="6350">
              <a:solidFill>
                <a:srgbClr val="A5A5A5"/>
              </a:solidFill>
              <a:prstDash val="solid"/>
              <a:round/>
              <a:headEnd len="sm" w="sm" type="none"/>
              <a:tailEnd len="sm" w="sm" type="none"/>
            </a:ln>
          </a:left>
          <a:right>
            <a:ln cap="flat" cmpd="sng" w="6350">
              <a:solidFill>
                <a:srgbClr val="A5A5A5"/>
              </a:solidFill>
              <a:prstDash val="solid"/>
              <a:round/>
              <a:headEnd len="sm" w="sm" type="none"/>
              <a:tailEnd len="sm" w="sm" type="none"/>
            </a:ln>
          </a:right>
        </a:tcBdr>
      </a:tcStyle>
    </a:band1V>
    <a:band2V>
      <a:tcTxStyle/>
    </a:band2V>
    <a:lastCol>
      <a:tcTxStyle b="on"/>
      <a:tcStyle>
        <a:tcBdr>
          <a:left>
            <a:ln cap="flat" cmpd="sng">
              <a:solidFill>
                <a:srgbClr val="000000"/>
              </a:solidFill>
              <a:prstDash val="solid"/>
              <a:round/>
              <a:headEnd len="sm" w="sm" type="none"/>
              <a:tailEnd len="sm" w="sm" type="none"/>
            </a:ln>
          </a:left>
        </a:tcBdr>
        <a:fill>
          <a:solidFill>
            <a:srgbClr val="FFFFFF"/>
          </a:solidFill>
        </a:fill>
      </a:tcStyle>
    </a:lastCol>
    <a:firstCol>
      <a:tcTxStyle b="on"/>
      <a:tcStyle>
        <a:tcBdr>
          <a:right>
            <a:ln cap="flat" cmpd="sng">
              <a:solidFill>
                <a:srgbClr val="000000"/>
              </a:solidFill>
              <a:prstDash val="solid"/>
              <a:round/>
              <a:headEnd len="sm" w="sm" type="none"/>
              <a:tailEnd len="sm" w="sm" type="none"/>
            </a:ln>
          </a:right>
        </a:tcBdr>
        <a:fill>
          <a:solidFill>
            <a:srgbClr val="FFFFFF"/>
          </a:solidFill>
        </a:fill>
      </a:tcStyle>
    </a:firstCol>
    <a:lastRow>
      <a:tcTxStyle b="on"/>
      <a:tcStyle>
        <a:tcBdr>
          <a:top>
            <a:ln cap="flat" cmpd="sng" w="6350">
              <a:solidFill>
                <a:srgbClr val="A5A5A5"/>
              </a:solidFill>
              <a:prstDash val="solid"/>
              <a:round/>
              <a:headEnd len="sm" w="sm" type="none"/>
              <a:tailEnd len="sm" w="sm" type="none"/>
            </a:ln>
          </a:top>
        </a:tcBdr>
        <a:fill>
          <a:solidFill>
            <a:srgbClr val="FFFFFF"/>
          </a:solidFill>
        </a:fill>
      </a:tcStyle>
    </a:lastRow>
    <a:seCell>
      <a:tcTxStyle/>
      <a:tcStyle>
        <a:tcBdr>
          <a:left>
            <a:ln cap="flat" cmpd="sng">
              <a:solidFill>
                <a:srgbClr val="000000"/>
              </a:solidFill>
              <a:prstDash val="solid"/>
              <a:round/>
              <a:headEnd len="sm" w="sm" type="none"/>
              <a:tailEnd len="sm" w="sm" type="none"/>
            </a:ln>
          </a:left>
          <a:top>
            <a:ln cap="flat" cmpd="sng" w="6350">
              <a:solidFill>
                <a:srgbClr val="A5A5A5"/>
              </a:solidFill>
              <a:prstDash val="solid"/>
              <a:round/>
              <a:headEnd len="sm" w="sm" type="none"/>
              <a:tailEnd len="sm" w="sm" type="none"/>
            </a:ln>
          </a:top>
        </a:tcBdr>
      </a:tcStyle>
    </a:seCell>
    <a:swCell>
      <a:tcTxStyle/>
      <a:tcStyle>
        <a:tcBdr>
          <a:right>
            <a:ln cap="flat" cmpd="sng">
              <a:solidFill>
                <a:srgbClr val="000000"/>
              </a:solidFill>
              <a:prstDash val="solid"/>
              <a:round/>
              <a:headEnd len="sm" w="sm" type="none"/>
              <a:tailEnd len="sm" w="sm" type="none"/>
            </a:ln>
          </a:right>
          <a:top>
            <a:ln cap="flat" cmpd="sng" w="6350">
              <a:solidFill>
                <a:srgbClr val="A5A5A5"/>
              </a:solidFill>
              <a:prstDash val="solid"/>
              <a:round/>
              <a:headEnd len="sm" w="sm" type="none"/>
              <a:tailEnd len="sm" w="sm" type="none"/>
            </a:ln>
          </a:top>
        </a:tcBdr>
      </a:tcStyle>
    </a:swCell>
    <a:firstRow>
      <a:tcTxStyle b="on">
        <a:srgbClr val="FFFFFF"/>
      </a:tcTxStyle>
      <a:tcStyle>
        <a:fill>
          <a:solidFill>
            <a:srgbClr val="A5A5A5"/>
          </a:solidFill>
        </a:fill>
      </a:tcStyle>
    </a:firstRow>
    <a:neCell>
      <a:tcTxStyle/>
      <a:tcStyle>
        <a:tcBdr>
          <a:left>
            <a:ln cap="flat" cmpd="sng">
              <a:solidFill>
                <a:srgbClr val="000000"/>
              </a:solidFill>
              <a:prstDash val="solid"/>
              <a:round/>
              <a:headEnd len="sm" w="sm" type="none"/>
              <a:tailEnd len="sm" w="sm" type="none"/>
            </a:ln>
          </a:left>
          <a:bottom>
            <a:ln cap="flat" cmpd="sng">
              <a:solidFill>
                <a:srgbClr val="000000"/>
              </a:solidFill>
              <a:prstDash val="solid"/>
              <a:round/>
              <a:headEnd len="sm" w="sm" type="none"/>
              <a:tailEnd len="sm" w="sm" type="none"/>
            </a:ln>
          </a:bottom>
        </a:tcBdr>
      </a:tcStyle>
    </a:neCell>
    <a:nwCell>
      <a:tcTxStyle/>
      <a:tcStyle>
        <a:tcBdr>
          <a:right>
            <a:ln cap="flat" cmpd="sng">
              <a:solidFill>
                <a:srgbClr val="000000"/>
              </a:solidFill>
              <a:prstDash val="solid"/>
              <a:round/>
              <a:headEnd len="sm" w="sm" type="none"/>
              <a:tailEnd len="sm" w="sm" type="none"/>
            </a:ln>
          </a:right>
          <a:bottom>
            <a:ln cap="flat" cmpd="sng">
              <a:solidFill>
                <a:srgbClr val="000000"/>
              </a:solidFill>
              <a:prstDash val="solid"/>
              <a:round/>
              <a:headEnd len="sm" w="sm" type="none"/>
              <a:tailEnd len="sm" w="sm" type="none"/>
            </a:ln>
          </a:bottom>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bba126f693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bba126f693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bba126f693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bba126f693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mc:AlternateContent>
    <mc:Choice Requires="p14">
      <p:transition spd="slow" p14:dur="7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hyperlink" Target="http://drive.google.com/file/d/1729vyYooDfYV_al13ujxN-7uc3bHpvdI/view" TargetMode="External"/><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Unique Chambers</a:t>
            </a:r>
            <a:endParaRPr/>
          </a:p>
          <a:p>
            <a:pPr indent="0" lvl="0" marL="0" rtl="0" algn="l">
              <a:lnSpc>
                <a:spcPct val="70000"/>
              </a:lnSpc>
              <a:spcBef>
                <a:spcPts val="1000"/>
              </a:spcBef>
              <a:spcAft>
                <a:spcPts val="0"/>
              </a:spcAft>
              <a:buClr>
                <a:schemeClr val="lt1"/>
              </a:buClr>
              <a:buSzPts val="1850"/>
              <a:buNone/>
            </a:pPr>
            <a:r>
              <a:t/>
            </a:r>
            <a:endParaRPr i="1" sz="1850"/>
          </a:p>
          <a:p>
            <a:pPr indent="0" lvl="0" marL="0" rtl="0" algn="l">
              <a:lnSpc>
                <a:spcPct val="70000"/>
              </a:lnSpc>
              <a:spcBef>
                <a:spcPts val="1000"/>
              </a:spcBef>
              <a:spcAft>
                <a:spcPts val="0"/>
              </a:spcAft>
              <a:buSzPts val="1850"/>
              <a:buNone/>
            </a:pPr>
            <a:r>
              <a:t/>
            </a:r>
            <a:endParaRPr i="1"/>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pic>
        <p:nvPicPr>
          <p:cNvPr id="147" name="Google Shape;147;p19" title="unique.mp3">
            <a:hlinkClick r:id="rId4"/>
          </p:cNvPr>
          <p:cNvPicPr preferRelativeResize="0"/>
          <p:nvPr/>
        </p:nvPicPr>
        <p:blipFill>
          <a:blip r:embed="rId5">
            <a:alphaModFix/>
          </a:blip>
          <a:stretch>
            <a:fillRect/>
          </a:stretch>
        </p:blipFill>
        <p:spPr>
          <a:xfrm>
            <a:off x="762000" y="5346192"/>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374425" y="774225"/>
            <a:ext cx="3468300" cy="4349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a:t>Unit testing - </a:t>
            </a:r>
            <a:endParaRPr/>
          </a:p>
          <a:p>
            <a:pPr indent="0" lvl="0" marL="0" rtl="0" algn="ctr">
              <a:lnSpc>
                <a:spcPct val="90000"/>
              </a:lnSpc>
              <a:spcBef>
                <a:spcPts val="0"/>
              </a:spcBef>
              <a:spcAft>
                <a:spcPts val="0"/>
              </a:spcAft>
              <a:buSzPts val="1800"/>
              <a:buNone/>
            </a:pPr>
            <a:r>
              <a:rPr lang="en-US" sz="2400"/>
              <a:t>Unit test is a way of testing a unit - the smallest piece of code that can be logically isolated in a system. In most programming languages, that is a function, a subroutine, a method or property.</a:t>
            </a:r>
            <a:endParaRPr sz="2400"/>
          </a:p>
        </p:txBody>
      </p:sp>
      <p:sp>
        <p:nvSpPr>
          <p:cNvPr id="214" name="Google Shape;214;p28"/>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pic>
        <p:nvPicPr>
          <p:cNvPr descr="Green Pace logo" id="215" name="Google Shape;215;p28"/>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16" name="Google Shape;216;p28"/>
          <p:cNvPicPr preferRelativeResize="0"/>
          <p:nvPr/>
        </p:nvPicPr>
        <p:blipFill>
          <a:blip r:embed="rId4">
            <a:alphaModFix/>
          </a:blip>
          <a:stretch>
            <a:fillRect/>
          </a:stretch>
        </p:blipFill>
        <p:spPr>
          <a:xfrm>
            <a:off x="4434050" y="732575"/>
            <a:ext cx="6355474" cy="4845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22" name="Google Shape;222;p29"/>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23" name="Google Shape;223;p29"/>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29" name="Google Shape;229;p3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lt1"/>
              </a:buClr>
              <a:buSzPts val="2000"/>
              <a:buChar char="•"/>
            </a:pPr>
            <a:r>
              <a:rPr lang="en-US"/>
              <a:t>Every software development approach has a pipeline or a series of steps the software goes through during its lifecycle. DevSecOps's steps and stages are mostly automated, prioritize security, and depend upon collaboration between teams.</a:t>
            </a:r>
            <a:endParaRPr/>
          </a:p>
          <a:p>
            <a:pPr indent="0" lvl="0" marL="914400" rtl="0" algn="l">
              <a:lnSpc>
                <a:spcPct val="90000"/>
              </a:lnSpc>
              <a:spcBef>
                <a:spcPts val="0"/>
              </a:spcBef>
              <a:spcAft>
                <a:spcPts val="0"/>
              </a:spcAft>
              <a:buNone/>
            </a:pPr>
            <a:r>
              <a:t/>
            </a:r>
            <a:endParaRPr/>
          </a:p>
          <a:p>
            <a:pPr indent="-228600" lvl="1" marL="685800" rtl="0" algn="l">
              <a:lnSpc>
                <a:spcPct val="90000"/>
              </a:lnSpc>
              <a:spcBef>
                <a:spcPts val="500"/>
              </a:spcBef>
              <a:spcAft>
                <a:spcPts val="0"/>
              </a:spcAft>
              <a:buClr>
                <a:schemeClr val="lt1"/>
              </a:buClr>
              <a:buSzPts val="2000"/>
              <a:buChar char="•"/>
            </a:pPr>
            <a:r>
              <a:rPr lang="en-US" sz="1600" u="sng"/>
              <a:t>Parasoft C/C++test </a:t>
            </a:r>
            <a:r>
              <a:rPr lang="en-US" sz="1600"/>
              <a:t>- Used during the design, verify/test stage in pre-production. Used during the transition/health check and maintain and stabilize stage in post-production.</a:t>
            </a:r>
            <a:endParaRPr sz="1600"/>
          </a:p>
          <a:p>
            <a:pPr indent="0" lvl="0" marL="914400" rtl="0" algn="l">
              <a:lnSpc>
                <a:spcPct val="90000"/>
              </a:lnSpc>
              <a:spcBef>
                <a:spcPts val="500"/>
              </a:spcBef>
              <a:spcAft>
                <a:spcPts val="0"/>
              </a:spcAft>
              <a:buNone/>
            </a:pPr>
            <a:r>
              <a:t/>
            </a:r>
            <a:endParaRPr sz="1600"/>
          </a:p>
          <a:p>
            <a:pPr indent="-203200" lvl="1" marL="685800" rtl="0" algn="l">
              <a:lnSpc>
                <a:spcPct val="90000"/>
              </a:lnSpc>
              <a:spcBef>
                <a:spcPts val="500"/>
              </a:spcBef>
              <a:spcAft>
                <a:spcPts val="0"/>
              </a:spcAft>
              <a:buSzPts val="1600"/>
              <a:buChar char="•"/>
            </a:pPr>
            <a:r>
              <a:rPr lang="en-US" sz="1600" u="sng"/>
              <a:t>Intruder </a:t>
            </a:r>
            <a:r>
              <a:rPr lang="en-US" sz="1600"/>
              <a:t>- Used during transition and health check stage of post-production to perform penetration tests.</a:t>
            </a:r>
            <a:endParaRPr sz="1600"/>
          </a:p>
          <a:p>
            <a:pPr indent="0" lvl="0" marL="914400" rtl="0" algn="l">
              <a:lnSpc>
                <a:spcPct val="90000"/>
              </a:lnSpc>
              <a:spcBef>
                <a:spcPts val="500"/>
              </a:spcBef>
              <a:spcAft>
                <a:spcPts val="0"/>
              </a:spcAft>
              <a:buNone/>
            </a:pPr>
            <a:r>
              <a:t/>
            </a:r>
            <a:endParaRPr sz="1600"/>
          </a:p>
          <a:p>
            <a:pPr indent="-203200" lvl="1" marL="685800" rtl="0" algn="l">
              <a:lnSpc>
                <a:spcPct val="90000"/>
              </a:lnSpc>
              <a:spcBef>
                <a:spcPts val="500"/>
              </a:spcBef>
              <a:spcAft>
                <a:spcPts val="0"/>
              </a:spcAft>
              <a:buSzPts val="1600"/>
              <a:buChar char="•"/>
            </a:pPr>
            <a:r>
              <a:rPr lang="en-US" sz="1600" u="sng"/>
              <a:t>LoadNinja</a:t>
            </a:r>
            <a:r>
              <a:rPr lang="en-US" sz="1600"/>
              <a:t> - Used in the verify and test pre-production for stress testing. Used during the maintain and stabilize in post-production. </a:t>
            </a:r>
            <a:endParaRPr sz="1600"/>
          </a:p>
        </p:txBody>
      </p:sp>
      <p:pic>
        <p:nvPicPr>
          <p:cNvPr descr="Green Pace logo" id="230" name="Google Shape;230;p3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36" name="Google Shape;236;p3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b="1" lang="en-US" u="sng"/>
              <a:t>Benefits</a:t>
            </a:r>
            <a:endParaRPr b="1" u="sng"/>
          </a:p>
          <a:p>
            <a:pPr indent="-215900" lvl="0" marL="228600" rtl="0" algn="l">
              <a:lnSpc>
                <a:spcPct val="90000"/>
              </a:lnSpc>
              <a:spcBef>
                <a:spcPts val="0"/>
              </a:spcBef>
              <a:spcAft>
                <a:spcPts val="0"/>
              </a:spcAft>
              <a:buSzPts val="1800"/>
              <a:buChar char="•"/>
            </a:pPr>
            <a:r>
              <a:rPr lang="en-US"/>
              <a:t>The benefits are you can save the company it’s </a:t>
            </a:r>
            <a:r>
              <a:rPr lang="en-US"/>
              <a:t>reputation. You can save the company money and time. And increase security of the business. </a:t>
            </a:r>
            <a:endParaRPr/>
          </a:p>
          <a:p>
            <a:pPr indent="-215900" lvl="0" marL="228600" rtl="0" algn="l">
              <a:lnSpc>
                <a:spcPct val="90000"/>
              </a:lnSpc>
              <a:spcBef>
                <a:spcPts val="0"/>
              </a:spcBef>
              <a:spcAft>
                <a:spcPts val="0"/>
              </a:spcAft>
              <a:buSzPts val="1800"/>
              <a:buChar char="•"/>
            </a:pPr>
            <a:r>
              <a:rPr lang="en-US"/>
              <a:t>It will satisfy many compliance standards for industries like financial services and life sciences. </a:t>
            </a:r>
            <a:endParaRPr/>
          </a:p>
          <a:p>
            <a:pPr indent="0" lvl="0" marL="457200" rtl="0" algn="l">
              <a:lnSpc>
                <a:spcPct val="90000"/>
              </a:lnSpc>
              <a:spcBef>
                <a:spcPts val="0"/>
              </a:spcBef>
              <a:spcAft>
                <a:spcPts val="0"/>
              </a:spcAft>
              <a:buNone/>
            </a:pPr>
            <a:r>
              <a:t/>
            </a:r>
            <a:endParaRPr/>
          </a:p>
          <a:p>
            <a:pPr indent="0" lvl="0" marL="457200" rtl="0" algn="l">
              <a:lnSpc>
                <a:spcPct val="90000"/>
              </a:lnSpc>
              <a:spcBef>
                <a:spcPts val="0"/>
              </a:spcBef>
              <a:spcAft>
                <a:spcPts val="0"/>
              </a:spcAft>
              <a:buNone/>
            </a:pPr>
            <a:r>
              <a:rPr b="1" lang="en-US" u="sng"/>
              <a:t>Risks</a:t>
            </a:r>
            <a:endParaRPr b="1" u="sng"/>
          </a:p>
          <a:p>
            <a:pPr indent="-215900" lvl="0" marL="228600" rtl="0" algn="l">
              <a:lnSpc>
                <a:spcPct val="90000"/>
              </a:lnSpc>
              <a:spcBef>
                <a:spcPts val="0"/>
              </a:spcBef>
              <a:spcAft>
                <a:spcPts val="0"/>
              </a:spcAft>
              <a:buSzPts val="1800"/>
              <a:buChar char="•"/>
            </a:pPr>
            <a:r>
              <a:rPr lang="en-US"/>
              <a:t>The risks are constant updates to ensure that no threats can get through defense. Hackers are always using different methods to hack.</a:t>
            </a:r>
            <a:endParaRPr/>
          </a:p>
          <a:p>
            <a:pPr indent="-215900" lvl="0" marL="228600" rtl="0" algn="l">
              <a:lnSpc>
                <a:spcPct val="90000"/>
              </a:lnSpc>
              <a:spcBef>
                <a:spcPts val="0"/>
              </a:spcBef>
              <a:spcAft>
                <a:spcPts val="0"/>
              </a:spcAft>
              <a:buSzPts val="1800"/>
              <a:buChar char="•"/>
            </a:pPr>
            <a:r>
              <a:rPr lang="en-US"/>
              <a:t>It’s always a possibility that it’s can be a human error, by opening an email that is infected. </a:t>
            </a:r>
            <a:endParaRPr/>
          </a:p>
        </p:txBody>
      </p:sp>
      <p:pic>
        <p:nvPicPr>
          <p:cNvPr descr="Green Pace logo" id="237" name="Google Shape;237;p3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43" name="Google Shape;243;p32"/>
          <p:cNvSpPr txBox="1"/>
          <p:nvPr>
            <p:ph idx="1" type="body"/>
          </p:nvPr>
        </p:nvSpPr>
        <p:spPr>
          <a:xfrm>
            <a:off x="685800" y="2174860"/>
            <a:ext cx="10820400" cy="4024200"/>
          </a:xfrm>
          <a:prstGeom prst="rect">
            <a:avLst/>
          </a:prstGeom>
          <a:noFill/>
          <a:ln>
            <a:noFill/>
          </a:ln>
        </p:spPr>
        <p:txBody>
          <a:bodyPr anchorCtr="0" anchor="t" bIns="45700" lIns="91425" spcFirstLastPara="1" rIns="91425" wrap="square" tIns="45700">
            <a:normAutofit/>
          </a:bodyPr>
          <a:lstStyle/>
          <a:p>
            <a:pPr indent="-228600" lvl="2" marL="1143000" rtl="0" algn="l">
              <a:lnSpc>
                <a:spcPct val="90000"/>
              </a:lnSpc>
              <a:spcBef>
                <a:spcPts val="0"/>
              </a:spcBef>
              <a:spcAft>
                <a:spcPts val="0"/>
              </a:spcAft>
              <a:buClr>
                <a:schemeClr val="lt1"/>
              </a:buClr>
              <a:buSzPts val="1800"/>
              <a:buChar char="•"/>
            </a:pPr>
            <a:r>
              <a:rPr lang="en-US"/>
              <a:t>A</a:t>
            </a:r>
            <a:r>
              <a:rPr lang="en-US"/>
              <a:t>ssess your current policies and compare them to the best practices and requirements in your industry and jurisdiction. The assessment should cover the scope, content, format, and communication of your policies, as well as the alignment with business objectives and risk appetite.</a:t>
            </a:r>
            <a:endParaRPr/>
          </a:p>
          <a:p>
            <a:pPr indent="0" lvl="0" marL="1371600" rtl="0" algn="l">
              <a:lnSpc>
                <a:spcPct val="90000"/>
              </a:lnSpc>
              <a:spcBef>
                <a:spcPts val="0"/>
              </a:spcBef>
              <a:spcAft>
                <a:spcPts val="0"/>
              </a:spcAft>
              <a:buNone/>
            </a:pPr>
            <a:r>
              <a:t/>
            </a:r>
            <a:endParaRPr/>
          </a:p>
          <a:p>
            <a:pPr indent="-228600" lvl="2" marL="1143000" rtl="0" algn="l">
              <a:lnSpc>
                <a:spcPct val="90000"/>
              </a:lnSpc>
              <a:spcBef>
                <a:spcPts val="0"/>
              </a:spcBef>
              <a:spcAft>
                <a:spcPts val="0"/>
              </a:spcAft>
              <a:buSzPts val="1800"/>
              <a:buChar char="•"/>
            </a:pPr>
            <a:r>
              <a:rPr lang="en-US"/>
              <a:t>Identify the gaps between current policies and the desired state. A gap can be a missing policy, an outdated policy, a conflicting policy, or a poorly implemented policy.</a:t>
            </a:r>
            <a:endParaRPr/>
          </a:p>
          <a:p>
            <a:pPr indent="0" lvl="0" marL="1371600" rtl="0" algn="l">
              <a:lnSpc>
                <a:spcPct val="90000"/>
              </a:lnSpc>
              <a:spcBef>
                <a:spcPts val="0"/>
              </a:spcBef>
              <a:spcAft>
                <a:spcPts val="0"/>
              </a:spcAft>
              <a:buNone/>
            </a:pPr>
            <a:r>
              <a:t/>
            </a:r>
            <a:endParaRPr/>
          </a:p>
          <a:p>
            <a:pPr indent="-228600" lvl="2" marL="1143000" rtl="0" algn="l">
              <a:lnSpc>
                <a:spcPct val="90000"/>
              </a:lnSpc>
              <a:spcBef>
                <a:spcPts val="0"/>
              </a:spcBef>
              <a:spcAft>
                <a:spcPts val="0"/>
              </a:spcAft>
              <a:buSzPts val="1800"/>
              <a:buChar char="•"/>
            </a:pPr>
            <a:r>
              <a:rPr lang="en-US"/>
              <a:t>Communicate and train staff on the new or updated policies and their implications. We should use various channels and formats, such as emails, newsletters, intranet, webinars, or workshops, to disseminate your policies and raise awareness among employees. You should also provide training and education programs to help staff understand and apply the policies in their daily work</a:t>
            </a:r>
            <a:endParaRPr/>
          </a:p>
        </p:txBody>
      </p:sp>
      <p:pic>
        <p:nvPicPr>
          <p:cNvPr descr="Green Pace logo" id="244" name="Google Shape;244;p3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50" name="Google Shape;250;p3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In conclusion we should always step two steps </a:t>
            </a:r>
            <a:r>
              <a:rPr lang="en-US"/>
              <a:t>ahead</a:t>
            </a:r>
            <a:r>
              <a:rPr lang="en-US"/>
              <a:t> of hackers, which means we should be vigilant in upgrading </a:t>
            </a:r>
            <a:r>
              <a:rPr lang="en-US"/>
              <a:t>policies</a:t>
            </a:r>
            <a:r>
              <a:rPr lang="en-US"/>
              <a:t> and constant </a:t>
            </a:r>
            <a:r>
              <a:rPr lang="en-US"/>
              <a:t>monitoring</a:t>
            </a:r>
            <a:r>
              <a:rPr lang="en-US"/>
              <a:t> of database. </a:t>
            </a:r>
            <a:endParaRPr/>
          </a:p>
          <a:p>
            <a:pPr indent="-203200" lvl="0" marL="228600" rtl="0" algn="l">
              <a:lnSpc>
                <a:spcPct val="90000"/>
              </a:lnSpc>
              <a:spcBef>
                <a:spcPts val="0"/>
              </a:spcBef>
              <a:spcAft>
                <a:spcPts val="0"/>
              </a:spcAft>
              <a:buSzPts val="1800"/>
              <a:buChar char="•"/>
            </a:pPr>
            <a:r>
              <a:rPr lang="en-US"/>
              <a:t>We should be </a:t>
            </a:r>
            <a:r>
              <a:rPr lang="en-US"/>
              <a:t>diligent</a:t>
            </a:r>
            <a:r>
              <a:rPr lang="en-US"/>
              <a:t> in training staff concerning new policies and what to look out for when </a:t>
            </a:r>
            <a:r>
              <a:rPr lang="en-US"/>
              <a:t>receiving</a:t>
            </a:r>
            <a:r>
              <a:rPr lang="en-US"/>
              <a:t> a phishing email. </a:t>
            </a:r>
            <a:endParaRPr/>
          </a:p>
          <a:p>
            <a:pPr indent="-203200" lvl="0" marL="228600" rtl="0" algn="l">
              <a:lnSpc>
                <a:spcPct val="90000"/>
              </a:lnSpc>
              <a:spcBef>
                <a:spcPts val="0"/>
              </a:spcBef>
              <a:spcAft>
                <a:spcPts val="0"/>
              </a:spcAft>
              <a:buSzPts val="1800"/>
              <a:buChar char="•"/>
            </a:pPr>
            <a:r>
              <a:rPr lang="en-US"/>
              <a:t>Follow and review defense in depth strategies and understand the security policy.</a:t>
            </a:r>
            <a:endParaRPr/>
          </a:p>
          <a:p>
            <a:pPr indent="0" lvl="0" marL="457200" rtl="0" algn="l">
              <a:lnSpc>
                <a:spcPct val="90000"/>
              </a:lnSpc>
              <a:spcBef>
                <a:spcPts val="0"/>
              </a:spcBef>
              <a:spcAft>
                <a:spcPts val="0"/>
              </a:spcAft>
              <a:buNone/>
            </a:pPr>
            <a:r>
              <a:t/>
            </a:r>
            <a:endParaRPr/>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51" name="Google Shape;251;p3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57" name="Google Shape;257;p3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fontScale="85000" lnSpcReduction="10000"/>
          </a:bodyPr>
          <a:lstStyle/>
          <a:p>
            <a:pPr indent="0" lvl="0" marL="457200" rtl="0" algn="l">
              <a:lnSpc>
                <a:spcPct val="90000"/>
              </a:lnSpc>
              <a:spcBef>
                <a:spcPts val="0"/>
              </a:spcBef>
              <a:spcAft>
                <a:spcPts val="0"/>
              </a:spcAft>
              <a:buNone/>
            </a:pPr>
            <a:r>
              <a:t/>
            </a:r>
            <a:endParaRPr i="1" sz="1600">
              <a:solidFill>
                <a:srgbClr val="161719"/>
              </a:solidFill>
              <a:highlight>
                <a:srgbClr val="FFFFFF"/>
              </a:highlight>
              <a:latin typeface="Arial"/>
              <a:ea typeface="Arial"/>
              <a:cs typeface="Arial"/>
              <a:sym typeface="Arial"/>
            </a:endParaRPr>
          </a:p>
          <a:p>
            <a:pPr indent="-374332" lvl="0" marL="457200" rtl="0" algn="l">
              <a:lnSpc>
                <a:spcPct val="90000"/>
              </a:lnSpc>
              <a:spcBef>
                <a:spcPts val="0"/>
              </a:spcBef>
              <a:spcAft>
                <a:spcPts val="0"/>
              </a:spcAft>
              <a:buSzPct val="100000"/>
              <a:buFont typeface="Arial"/>
              <a:buChar char="•"/>
            </a:pPr>
            <a:r>
              <a:rPr i="1" lang="en-US" sz="2700">
                <a:highlight>
                  <a:schemeClr val="dk1"/>
                </a:highlight>
                <a:latin typeface="Arial"/>
                <a:ea typeface="Arial"/>
                <a:cs typeface="Arial"/>
                <a:sym typeface="Arial"/>
              </a:rPr>
              <a:t>C++test - Check C++ and C Code for Compliance. Parasoft. (2021, June 7). https://www.parasoft.com/products/parasoft-c-ctest</a:t>
            </a:r>
            <a:endParaRPr i="1" sz="2700">
              <a:highlight>
                <a:schemeClr val="dk1"/>
              </a:highlight>
              <a:latin typeface="Arial"/>
              <a:ea typeface="Arial"/>
              <a:cs typeface="Arial"/>
              <a:sym typeface="Arial"/>
            </a:endParaRPr>
          </a:p>
          <a:p>
            <a:pPr indent="0" lvl="0" marL="457200" rtl="0" algn="l">
              <a:lnSpc>
                <a:spcPct val="90000"/>
              </a:lnSpc>
              <a:spcBef>
                <a:spcPts val="0"/>
              </a:spcBef>
              <a:spcAft>
                <a:spcPts val="0"/>
              </a:spcAft>
              <a:buNone/>
            </a:pPr>
            <a:r>
              <a:t/>
            </a:r>
            <a:endParaRPr i="1" sz="2700">
              <a:highlight>
                <a:schemeClr val="dk1"/>
              </a:highlight>
              <a:latin typeface="Arial"/>
              <a:ea typeface="Arial"/>
              <a:cs typeface="Arial"/>
              <a:sym typeface="Arial"/>
            </a:endParaRPr>
          </a:p>
          <a:p>
            <a:pPr indent="-374332" lvl="0" marL="457200" rtl="0" algn="l">
              <a:lnSpc>
                <a:spcPct val="90000"/>
              </a:lnSpc>
              <a:spcBef>
                <a:spcPts val="0"/>
              </a:spcBef>
              <a:spcAft>
                <a:spcPts val="0"/>
              </a:spcAft>
              <a:buSzPct val="100000"/>
              <a:buFont typeface="Arial"/>
              <a:buChar char="•"/>
            </a:pPr>
            <a:r>
              <a:rPr i="1" lang="en-US" sz="2700">
                <a:highlight>
                  <a:schemeClr val="dk1"/>
                </a:highlight>
                <a:latin typeface="Arial"/>
                <a:ea typeface="Arial"/>
                <a:cs typeface="Arial"/>
                <a:sym typeface="Arial"/>
              </a:rPr>
              <a:t>Create and Run Load Tests in Half the Time. LoadNinja. (https://loadninja.com</a:t>
            </a:r>
            <a:endParaRPr i="1" sz="2700">
              <a:highlight>
                <a:schemeClr val="dk1"/>
              </a:highlight>
              <a:latin typeface="Arial"/>
              <a:ea typeface="Arial"/>
              <a:cs typeface="Arial"/>
              <a:sym typeface="Arial"/>
            </a:endParaRPr>
          </a:p>
          <a:p>
            <a:pPr indent="0" lvl="0" marL="0" rtl="0" algn="l">
              <a:lnSpc>
                <a:spcPct val="90000"/>
              </a:lnSpc>
              <a:spcBef>
                <a:spcPts val="0"/>
              </a:spcBef>
              <a:spcAft>
                <a:spcPts val="0"/>
              </a:spcAft>
              <a:buNone/>
            </a:pPr>
            <a:r>
              <a:t/>
            </a:r>
            <a:endParaRPr i="1" sz="2700">
              <a:highlight>
                <a:schemeClr val="dk1"/>
              </a:highlight>
              <a:latin typeface="Arial"/>
              <a:ea typeface="Arial"/>
              <a:cs typeface="Arial"/>
              <a:sym typeface="Arial"/>
            </a:endParaRPr>
          </a:p>
          <a:p>
            <a:pPr indent="-374332" lvl="0" marL="457200" rtl="0" algn="l">
              <a:lnSpc>
                <a:spcPct val="90000"/>
              </a:lnSpc>
              <a:spcBef>
                <a:spcPts val="0"/>
              </a:spcBef>
              <a:spcAft>
                <a:spcPts val="0"/>
              </a:spcAft>
              <a:buSzPct val="100000"/>
              <a:buFont typeface="Arial"/>
              <a:buChar char="•"/>
            </a:pPr>
            <a:r>
              <a:rPr i="1" lang="en-US" sz="2700">
                <a:highlight>
                  <a:schemeClr val="dk1"/>
                </a:highlight>
                <a:latin typeface="Arial"/>
                <a:ea typeface="Arial"/>
                <a:cs typeface="Arial"/>
                <a:sym typeface="Arial"/>
              </a:rPr>
              <a:t>Log Management &amp; Analysis Software Made Easy. Logentries. (n.d.). https://logentries.com</a:t>
            </a:r>
            <a:endParaRPr i="1" sz="2700">
              <a:highlight>
                <a:schemeClr val="dk1"/>
              </a:highlight>
              <a:latin typeface="Arial"/>
              <a:ea typeface="Arial"/>
              <a:cs typeface="Arial"/>
              <a:sym typeface="Arial"/>
            </a:endParaRPr>
          </a:p>
          <a:p>
            <a:pPr indent="0" lvl="0" marL="457200" rtl="0" algn="l">
              <a:lnSpc>
                <a:spcPct val="90000"/>
              </a:lnSpc>
              <a:spcBef>
                <a:spcPts val="0"/>
              </a:spcBef>
              <a:spcAft>
                <a:spcPts val="0"/>
              </a:spcAft>
              <a:buNone/>
            </a:pPr>
            <a:r>
              <a:t/>
            </a:r>
            <a:endParaRPr i="1" sz="2700">
              <a:highlight>
                <a:schemeClr val="dk1"/>
              </a:highlight>
              <a:latin typeface="Arial"/>
              <a:ea typeface="Arial"/>
              <a:cs typeface="Arial"/>
              <a:sym typeface="Arial"/>
            </a:endParaRPr>
          </a:p>
          <a:p>
            <a:pPr indent="-374332" lvl="0" marL="457200" rtl="0" algn="l">
              <a:lnSpc>
                <a:spcPct val="90000"/>
              </a:lnSpc>
              <a:spcBef>
                <a:spcPts val="0"/>
              </a:spcBef>
              <a:spcAft>
                <a:spcPts val="0"/>
              </a:spcAft>
              <a:buSzPct val="100000"/>
              <a:buFont typeface="Arial"/>
              <a:buChar char="•"/>
            </a:pPr>
            <a:r>
              <a:rPr i="1" lang="en-US" sz="2700">
                <a:highlight>
                  <a:schemeClr val="dk1"/>
                </a:highlight>
                <a:latin typeface="Arial"/>
                <a:ea typeface="Arial"/>
                <a:cs typeface="Arial"/>
                <a:sym typeface="Arial"/>
              </a:rPr>
              <a:t>Tasnim, R. (n.d.). What Is Unit Testing? Softwaretestingstuff. Retrieved February 25, 2024, from https://www.softwaretestingstuff.com/c-unit-testing</a:t>
            </a:r>
            <a:endParaRPr i="1" sz="2700">
              <a:highlight>
                <a:schemeClr val="dk1"/>
              </a:highlight>
              <a:latin typeface="Arial"/>
              <a:ea typeface="Arial"/>
              <a:cs typeface="Arial"/>
              <a:sym typeface="Arial"/>
            </a:endParaRPr>
          </a:p>
          <a:p>
            <a:pPr indent="0" lvl="0" marL="0" rtl="0" algn="l">
              <a:lnSpc>
                <a:spcPct val="90000"/>
              </a:lnSpc>
              <a:spcBef>
                <a:spcPts val="0"/>
              </a:spcBef>
              <a:spcAft>
                <a:spcPts val="0"/>
              </a:spcAft>
              <a:buNone/>
            </a:pPr>
            <a:r>
              <a:t/>
            </a:r>
            <a:endParaRPr i="1" sz="1600">
              <a:solidFill>
                <a:srgbClr val="161719"/>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t/>
            </a:r>
            <a:endParaRPr i="1" sz="1600">
              <a:solidFill>
                <a:srgbClr val="161719"/>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t/>
            </a:r>
            <a:endParaRPr i="1" sz="1600">
              <a:solidFill>
                <a:srgbClr val="161719"/>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t/>
            </a:r>
            <a:endParaRPr i="1" sz="1600">
              <a:solidFill>
                <a:srgbClr val="161719"/>
              </a:solidFill>
              <a:highlight>
                <a:srgbClr val="FFFFFF"/>
              </a:highlight>
              <a:latin typeface="Arial"/>
              <a:ea typeface="Arial"/>
              <a:cs typeface="Arial"/>
              <a:sym typeface="Arial"/>
            </a:endParaRPr>
          </a:p>
          <a:p>
            <a:pPr indent="0" lvl="0" marL="0" rtl="0" algn="l">
              <a:lnSpc>
                <a:spcPct val="90000"/>
              </a:lnSpc>
              <a:spcBef>
                <a:spcPts val="0"/>
              </a:spcBef>
              <a:spcAft>
                <a:spcPts val="0"/>
              </a:spcAft>
              <a:buNone/>
            </a:pPr>
            <a:r>
              <a:t/>
            </a:r>
            <a:endParaRPr i="1" sz="1600">
              <a:solidFill>
                <a:srgbClr val="161719"/>
              </a:solidFill>
              <a:highlight>
                <a:srgbClr val="FFFFFF"/>
              </a:highlight>
              <a:latin typeface="Arial"/>
              <a:ea typeface="Arial"/>
              <a:cs typeface="Arial"/>
              <a:sym typeface="Arial"/>
            </a:endParaRPr>
          </a:p>
        </p:txBody>
      </p:sp>
      <p:pic>
        <p:nvPicPr>
          <p:cNvPr descr="Green Pace logo" id="258" name="Google Shape;258;p3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mc:AlternateContent>
    <mc:Choice Requires="p14">
      <p:transition spd="slow" p14:dur="240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3" name="Google Shape;153;p20"/>
          <p:cNvSpPr txBox="1"/>
          <p:nvPr>
            <p:ph idx="1" type="body"/>
          </p:nvPr>
        </p:nvSpPr>
        <p:spPr>
          <a:xfrm>
            <a:off x="685800" y="2194549"/>
            <a:ext cx="10820400" cy="4614300"/>
          </a:xfrm>
          <a:prstGeom prst="rect">
            <a:avLst/>
          </a:prstGeom>
          <a:noFill/>
          <a:ln>
            <a:noFill/>
          </a:ln>
        </p:spPr>
        <p:txBody>
          <a:bodyPr anchorCtr="0" anchor="t" bIns="45700" lIns="91425" spcFirstLastPara="1" rIns="91425" wrap="square" tIns="45700">
            <a:normAutofit/>
          </a:bodyPr>
          <a:lstStyle/>
          <a:p>
            <a:pPr indent="0" lvl="0" marL="685800" rtl="0" algn="l">
              <a:lnSpc>
                <a:spcPct val="90000"/>
              </a:lnSpc>
              <a:spcBef>
                <a:spcPts val="0"/>
              </a:spcBef>
              <a:spcAft>
                <a:spcPts val="0"/>
              </a:spcAft>
              <a:buSzPts val="1800"/>
              <a:buNone/>
            </a:pPr>
            <a:r>
              <a:rPr lang="en-US"/>
              <a:t>The model DiD shows the </a:t>
            </a:r>
            <a:r>
              <a:rPr lang="en-US"/>
              <a:t>multiple</a:t>
            </a:r>
            <a:r>
              <a:rPr lang="en-US"/>
              <a:t> layers of security that </a:t>
            </a:r>
            <a:r>
              <a:rPr lang="en-US"/>
              <a:t>should</a:t>
            </a:r>
            <a:r>
              <a:rPr lang="en-US"/>
              <a:t> used in order to protect businesses from attacks. We are able to see the policies, the focus, and </a:t>
            </a:r>
            <a:r>
              <a:rPr lang="en-US"/>
              <a:t>critical</a:t>
            </a:r>
            <a:r>
              <a:rPr lang="en-US"/>
              <a:t> assets systems and data. </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4" name="Google Shape;154;p20"/>
          <p:cNvPicPr preferRelativeResize="0"/>
          <p:nvPr/>
        </p:nvPicPr>
        <p:blipFill rotWithShape="1">
          <a:blip r:embed="rId3">
            <a:alphaModFix/>
          </a:blip>
          <a:srcRect b="0" l="0" r="0" t="0"/>
          <a:stretch/>
        </p:blipFill>
        <p:spPr>
          <a:xfrm>
            <a:off x="3160650" y="3507826"/>
            <a:ext cx="6453251" cy="3301025"/>
          </a:xfrm>
          <a:prstGeom prst="rect">
            <a:avLst/>
          </a:prstGeom>
          <a:noFill/>
          <a:ln>
            <a:noFill/>
          </a:ln>
        </p:spPr>
      </p:pic>
      <p:pic>
        <p:nvPicPr>
          <p:cNvPr descr="Green Pace logo" id="155" name="Google Shape;155;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sp>
        <p:nvSpPr>
          <p:cNvPr id="161" name="Google Shape;161;p21"/>
          <p:cNvSpPr txBox="1"/>
          <p:nvPr>
            <p:ph idx="1" type="body"/>
          </p:nvPr>
        </p:nvSpPr>
        <p:spPr>
          <a:xfrm>
            <a:off x="685800" y="2194550"/>
            <a:ext cx="2486100" cy="4024200"/>
          </a:xfrm>
          <a:prstGeom prst="rect">
            <a:avLst/>
          </a:prstGeom>
          <a:noFill/>
          <a:ln>
            <a:noFill/>
          </a:ln>
        </p:spPr>
        <p:txBody>
          <a:bodyPr anchorCtr="0" anchor="t" bIns="45700" lIns="91425" spcFirstLastPara="1" rIns="91425" wrap="square" tIns="45700">
            <a:normAutofit/>
          </a:bodyPr>
          <a:lstStyle/>
          <a:p>
            <a:pPr indent="0" lvl="0" marL="228600" rtl="0" algn="l">
              <a:lnSpc>
                <a:spcPct val="107916"/>
              </a:lnSpc>
              <a:spcBef>
                <a:spcPts val="0"/>
              </a:spcBef>
              <a:spcAft>
                <a:spcPts val="0"/>
              </a:spcAft>
              <a:buSzPts val="1800"/>
              <a:buNone/>
            </a:pPr>
            <a:r>
              <a:rPr lang="en-US" sz="2000">
                <a:solidFill>
                  <a:srgbClr val="FFFFFF"/>
                </a:solidFill>
              </a:rPr>
              <a:t>The Threat Matrix is a helpful visual tool to identify business risks, threats and vulnerabilities as part of a risk management program.</a:t>
            </a:r>
            <a:endParaRPr/>
          </a:p>
        </p:txBody>
      </p:sp>
      <p:graphicFrame>
        <p:nvGraphicFramePr>
          <p:cNvPr descr="Alt text required" id="162" name="Google Shape;162;p21"/>
          <p:cNvGraphicFramePr/>
          <p:nvPr/>
        </p:nvGraphicFramePr>
        <p:xfrm>
          <a:off x="3171900" y="2561050"/>
          <a:ext cx="3000000" cy="3000000"/>
        </p:xfrm>
        <a:graphic>
          <a:graphicData uri="http://schemas.openxmlformats.org/drawingml/2006/table">
            <a:tbl>
              <a:tblPr firstCol="1" firstRow="1">
                <a:noFill/>
                <a:tableStyleId>{830BB658-A01B-4B0B-ADE1-60CB4F2EDE51}</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400" u="none" cap="none" strike="noStrike">
                          <a:solidFill>
                            <a:srgbClr val="FFD966"/>
                          </a:solidFill>
                        </a:rPr>
                        <a:t>Likely</a:t>
                      </a:r>
                      <a:endParaRPr sz="1200" u="none" cap="none" strike="noStrike"/>
                    </a:p>
                    <a:p>
                      <a:pPr indent="0" lvl="0" marL="0" marR="0" rtl="0" algn="ctr">
                        <a:lnSpc>
                          <a:spcPct val="100000"/>
                        </a:lnSpc>
                        <a:spcBef>
                          <a:spcPts val="0"/>
                        </a:spcBef>
                        <a:spcAft>
                          <a:spcPts val="0"/>
                        </a:spcAft>
                        <a:buClr>
                          <a:srgbClr val="000000"/>
                        </a:buClr>
                        <a:buSzPts val="3600"/>
                        <a:buFont typeface="Arial"/>
                        <a:buNone/>
                      </a:pPr>
                      <a:r>
                        <a:rPr lang="en-US" sz="1500">
                          <a:solidFill>
                            <a:schemeClr val="dk1"/>
                          </a:solidFill>
                        </a:rPr>
                        <a:t>Data Type</a:t>
                      </a:r>
                      <a:endParaRPr sz="15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1500">
                          <a:solidFill>
                            <a:schemeClr val="dk1"/>
                          </a:solidFill>
                        </a:rPr>
                        <a:t>Data Value</a:t>
                      </a:r>
                      <a:endParaRPr sz="15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1500">
                          <a:solidFill>
                            <a:schemeClr val="dk1"/>
                          </a:solidFill>
                        </a:rPr>
                        <a:t>String Correctness</a:t>
                      </a:r>
                      <a:endParaRPr sz="15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1500">
                          <a:solidFill>
                            <a:schemeClr val="dk1"/>
                          </a:solidFill>
                        </a:rPr>
                        <a:t>SQL Injection</a:t>
                      </a:r>
                      <a:endParaRPr sz="15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1500">
                          <a:solidFill>
                            <a:schemeClr val="dk1"/>
                          </a:solidFill>
                        </a:rPr>
                        <a:t>Memory Protection</a:t>
                      </a:r>
                      <a:endParaRPr sz="15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1500">
                          <a:solidFill>
                            <a:schemeClr val="dk1"/>
                          </a:solidFill>
                        </a:rPr>
                        <a:t>Polymorphic Object</a:t>
                      </a:r>
                      <a:endParaRPr sz="1500" u="none" cap="none" strike="noStrike">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a:t>Data Type</a:t>
                      </a:r>
                      <a:endParaRPr/>
                    </a:p>
                    <a:p>
                      <a:pPr indent="0" lvl="0" marL="0" marR="0" rtl="0" algn="ctr">
                        <a:lnSpc>
                          <a:spcPct val="100000"/>
                        </a:lnSpc>
                        <a:spcBef>
                          <a:spcPts val="0"/>
                        </a:spcBef>
                        <a:spcAft>
                          <a:spcPts val="0"/>
                        </a:spcAft>
                        <a:buClr>
                          <a:srgbClr val="000000"/>
                        </a:buClr>
                        <a:buSzPts val="3600"/>
                        <a:buFont typeface="Arial"/>
                        <a:buNone/>
                      </a:pPr>
                      <a:r>
                        <a:rPr lang="en-US"/>
                        <a:t>Data Value</a:t>
                      </a:r>
                      <a:endParaRPr/>
                    </a:p>
                    <a:p>
                      <a:pPr indent="0" lvl="0" marL="0" marR="0" rtl="0" algn="ctr">
                        <a:lnSpc>
                          <a:spcPct val="100000"/>
                        </a:lnSpc>
                        <a:spcBef>
                          <a:spcPts val="0"/>
                        </a:spcBef>
                        <a:spcAft>
                          <a:spcPts val="0"/>
                        </a:spcAft>
                        <a:buClr>
                          <a:srgbClr val="000000"/>
                        </a:buClr>
                        <a:buSzPts val="3600"/>
                        <a:buFont typeface="Arial"/>
                        <a:buNone/>
                      </a:pPr>
                      <a:r>
                        <a:rPr lang="en-US"/>
                        <a:t>String Correctness</a:t>
                      </a:r>
                      <a:endParaRPr/>
                    </a:p>
                    <a:p>
                      <a:pPr indent="0" lvl="0" marL="0" marR="0" rtl="0" algn="ctr">
                        <a:lnSpc>
                          <a:spcPct val="100000"/>
                        </a:lnSpc>
                        <a:spcBef>
                          <a:spcPts val="0"/>
                        </a:spcBef>
                        <a:spcAft>
                          <a:spcPts val="0"/>
                        </a:spcAft>
                        <a:buClr>
                          <a:srgbClr val="000000"/>
                        </a:buClr>
                        <a:buSzPts val="3600"/>
                        <a:buFont typeface="Arial"/>
                        <a:buNone/>
                      </a:pPr>
                      <a:r>
                        <a:rPr lang="en-US"/>
                        <a:t>SQL Injection</a:t>
                      </a:r>
                      <a:endParaRPr/>
                    </a:p>
                    <a:p>
                      <a:pPr indent="0" lvl="0" marL="0" marR="0" rtl="0" algn="ctr">
                        <a:lnSpc>
                          <a:spcPct val="100000"/>
                        </a:lnSpc>
                        <a:spcBef>
                          <a:spcPts val="0"/>
                        </a:spcBef>
                        <a:spcAft>
                          <a:spcPts val="0"/>
                        </a:spcAft>
                        <a:buClr>
                          <a:srgbClr val="000000"/>
                        </a:buClr>
                        <a:buSzPts val="3600"/>
                        <a:buFont typeface="Arial"/>
                        <a:buNone/>
                      </a:pPr>
                      <a:r>
                        <a:rPr lang="en-US"/>
                        <a:t>Memory Protection</a:t>
                      </a:r>
                      <a:endParaRPr/>
                    </a:p>
                    <a:p>
                      <a:pPr indent="0" lvl="0" marL="0" marR="0" rtl="0" algn="ctr">
                        <a:lnSpc>
                          <a:spcPct val="100000"/>
                        </a:lnSpc>
                        <a:spcBef>
                          <a:spcPts val="0"/>
                        </a:spcBef>
                        <a:spcAft>
                          <a:spcPts val="0"/>
                        </a:spcAft>
                        <a:buClr>
                          <a:srgbClr val="000000"/>
                        </a:buClr>
                        <a:buSzPts val="3600"/>
                        <a:buFont typeface="Arial"/>
                        <a:buNone/>
                      </a:pPr>
                      <a:r>
                        <a:rPr lang="en-US"/>
                        <a:t>Expressions</a:t>
                      </a:r>
                      <a:endParaRPr/>
                    </a:p>
                    <a:p>
                      <a:pPr indent="0" lvl="0" marL="0" marR="0" rtl="0" algn="ctr">
                        <a:lnSpc>
                          <a:spcPct val="100000"/>
                        </a:lnSpc>
                        <a:spcBef>
                          <a:spcPts val="0"/>
                        </a:spcBef>
                        <a:spcAft>
                          <a:spcPts val="0"/>
                        </a:spcAft>
                        <a:buClr>
                          <a:srgbClr val="000000"/>
                        </a:buClr>
                        <a:buSzPts val="3600"/>
                        <a:buFont typeface="Arial"/>
                        <a:buNone/>
                      </a:pPr>
                      <a:r>
                        <a:t/>
                      </a:r>
                      <a:endParaRPr/>
                    </a:p>
                    <a:p>
                      <a:pPr indent="0" lvl="0" marL="0" marR="0" rtl="0" algn="ctr">
                        <a:lnSpc>
                          <a:spcPct val="100000"/>
                        </a:lnSpc>
                        <a:spcBef>
                          <a:spcPts val="0"/>
                        </a:spcBef>
                        <a:spcAft>
                          <a:spcPts val="0"/>
                        </a:spcAft>
                        <a:buClr>
                          <a:srgbClr val="000000"/>
                        </a:buClr>
                        <a:buSzPts val="3600"/>
                        <a:buFont typeface="Arial"/>
                        <a:buNone/>
                      </a:pPr>
                      <a:r>
                        <a:t/>
                      </a:r>
                      <a:endParaRPr/>
                    </a:p>
                    <a:p>
                      <a:pPr indent="0" lvl="0" marL="0" marR="0" rtl="0" algn="ctr">
                        <a:lnSpc>
                          <a:spcPct val="100000"/>
                        </a:lnSpc>
                        <a:spcBef>
                          <a:spcPts val="0"/>
                        </a:spcBef>
                        <a:spcAft>
                          <a:spcPts val="0"/>
                        </a:spcAft>
                        <a:buClr>
                          <a:srgbClr val="000000"/>
                        </a:buClr>
                        <a:buSzPts val="3600"/>
                        <a:buFont typeface="Arial"/>
                        <a:buNone/>
                      </a:pPr>
                      <a:r>
                        <a:t/>
                      </a:r>
                      <a:endParaRPr/>
                    </a:p>
                    <a:p>
                      <a:pPr indent="0" lvl="0" marL="0" marR="0" rtl="0" algn="ctr">
                        <a:lnSpc>
                          <a:spcPct val="100000"/>
                        </a:lnSpc>
                        <a:spcBef>
                          <a:spcPts val="0"/>
                        </a:spcBef>
                        <a:spcAft>
                          <a:spcPts val="0"/>
                        </a:spcAft>
                        <a:buClr>
                          <a:srgbClr val="000000"/>
                        </a:buClr>
                        <a:buSzPts val="3600"/>
                        <a:buFont typeface="Arial"/>
                        <a:buNone/>
                      </a:pPr>
                      <a:r>
                        <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Low priority</a:t>
                      </a:r>
                      <a:endParaRPr sz="1400" u="none" cap="none" strike="noStrike"/>
                    </a:p>
                    <a:p>
                      <a:pPr indent="0" lvl="0" marL="0" marR="0" rtl="0" algn="ctr">
                        <a:lnSpc>
                          <a:spcPct val="100000"/>
                        </a:lnSpc>
                        <a:spcBef>
                          <a:spcPts val="0"/>
                        </a:spcBef>
                        <a:spcAft>
                          <a:spcPts val="0"/>
                        </a:spcAft>
                        <a:buClr>
                          <a:srgbClr val="000000"/>
                        </a:buClr>
                        <a:buSzPts val="3600"/>
                        <a:buFont typeface="Arial"/>
                        <a:buNone/>
                      </a:pPr>
                      <a:r>
                        <a:rPr lang="en-US" sz="1600">
                          <a:solidFill>
                            <a:schemeClr val="dk1"/>
                          </a:solidFill>
                        </a:rPr>
                        <a:t>Assertions</a:t>
                      </a:r>
                      <a:endParaRPr sz="16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1600">
                          <a:solidFill>
                            <a:schemeClr val="dk1"/>
                          </a:solidFill>
                        </a:rPr>
                        <a:t>Exceptions</a:t>
                      </a:r>
                      <a:endParaRPr sz="16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1600">
                          <a:solidFill>
                            <a:schemeClr val="dk1"/>
                          </a:solidFill>
                        </a:rPr>
                        <a:t>Polymorphic Object</a:t>
                      </a:r>
                      <a:endParaRPr sz="16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1600">
                          <a:solidFill>
                            <a:schemeClr val="dk1"/>
                          </a:solidFill>
                        </a:rPr>
                        <a:t>Integer Precision</a:t>
                      </a:r>
                      <a:endParaRPr sz="1600">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t/>
                      </a:r>
                      <a:endParaRPr sz="17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t/>
                      </a:r>
                      <a:endParaRPr sz="17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t/>
                      </a:r>
                      <a:endParaRPr sz="3600">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D966"/>
                          </a:solidFill>
                        </a:rPr>
                        <a:t>Unlikely</a:t>
                      </a:r>
                      <a:endParaRPr sz="1400" u="none" cap="none" strike="noStrike"/>
                    </a:p>
                    <a:p>
                      <a:pPr indent="0" lvl="0" marL="0" marR="0" rtl="0" algn="l">
                        <a:lnSpc>
                          <a:spcPct val="100000"/>
                        </a:lnSpc>
                        <a:spcBef>
                          <a:spcPts val="0"/>
                        </a:spcBef>
                        <a:spcAft>
                          <a:spcPts val="0"/>
                        </a:spcAft>
                        <a:buClr>
                          <a:srgbClr val="000000"/>
                        </a:buClr>
                        <a:buSzPts val="3600"/>
                        <a:buFont typeface="Arial"/>
                        <a:buNone/>
                      </a:pPr>
                      <a:r>
                        <a:rPr lang="en-US">
                          <a:solidFill>
                            <a:schemeClr val="dk1"/>
                          </a:solidFill>
                        </a:rPr>
                        <a:t>Assertions</a:t>
                      </a:r>
                      <a:endParaRPr>
                        <a:solidFill>
                          <a:schemeClr val="dk1"/>
                        </a:solidFill>
                      </a:endParaRPr>
                    </a:p>
                    <a:p>
                      <a:pPr indent="0" lvl="0" marL="0" marR="0" rtl="0" algn="l">
                        <a:lnSpc>
                          <a:spcPct val="100000"/>
                        </a:lnSpc>
                        <a:spcBef>
                          <a:spcPts val="0"/>
                        </a:spcBef>
                        <a:spcAft>
                          <a:spcPts val="0"/>
                        </a:spcAft>
                        <a:buClr>
                          <a:srgbClr val="000000"/>
                        </a:buClr>
                        <a:buSzPts val="3600"/>
                        <a:buFont typeface="Arial"/>
                        <a:buNone/>
                      </a:pPr>
                      <a:r>
                        <a:rPr lang="en-US">
                          <a:solidFill>
                            <a:schemeClr val="dk1"/>
                          </a:solidFill>
                        </a:rPr>
                        <a:t>Integer Precision</a:t>
                      </a:r>
                      <a:endParaRPr sz="1400" u="none" cap="none" strike="noStrike">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3" name="Google Shape;163;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9" name="Google Shape;169;p2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fontScale="77500" lnSpcReduction="20000"/>
          </a:bodyPr>
          <a:lstStyle/>
          <a:p>
            <a:pPr indent="0" lvl="0" marL="457200" rtl="0" algn="l">
              <a:lnSpc>
                <a:spcPct val="90000"/>
              </a:lnSpc>
              <a:spcBef>
                <a:spcPts val="0"/>
              </a:spcBef>
              <a:spcAft>
                <a:spcPts val="0"/>
              </a:spcAft>
              <a:buNone/>
            </a:pPr>
            <a:r>
              <a:t/>
            </a:r>
            <a:endParaRPr/>
          </a:p>
          <a:p>
            <a:pPr indent="-177482" lvl="0" marL="228600" rtl="0" algn="l">
              <a:lnSpc>
                <a:spcPct val="90000"/>
              </a:lnSpc>
              <a:spcBef>
                <a:spcPts val="0"/>
              </a:spcBef>
              <a:spcAft>
                <a:spcPts val="0"/>
              </a:spcAft>
              <a:buSzPct val="81818"/>
              <a:buChar char="•"/>
            </a:pPr>
            <a:r>
              <a:rPr lang="en-US"/>
              <a:t>Validate Input Data</a:t>
            </a:r>
            <a:endParaRPr/>
          </a:p>
          <a:p>
            <a:pPr indent="0" lvl="0" marL="457200" rtl="0" algn="l">
              <a:lnSpc>
                <a:spcPct val="90000"/>
              </a:lnSpc>
              <a:spcBef>
                <a:spcPts val="0"/>
              </a:spcBef>
              <a:spcAft>
                <a:spcPts val="0"/>
              </a:spcAft>
              <a:buNone/>
            </a:pPr>
            <a:r>
              <a:t/>
            </a:r>
            <a:endParaRPr/>
          </a:p>
          <a:p>
            <a:pPr indent="-177482" lvl="0" marL="228600" rtl="0" algn="l">
              <a:lnSpc>
                <a:spcPct val="90000"/>
              </a:lnSpc>
              <a:spcBef>
                <a:spcPts val="0"/>
              </a:spcBef>
              <a:spcAft>
                <a:spcPts val="0"/>
              </a:spcAft>
              <a:buSzPct val="81818"/>
              <a:buChar char="•"/>
            </a:pPr>
            <a:r>
              <a:rPr lang="en-US"/>
              <a:t>Heed Compiler Warnings</a:t>
            </a:r>
            <a:endParaRPr/>
          </a:p>
          <a:p>
            <a:pPr indent="0" lvl="0" marL="457200" rtl="0" algn="l">
              <a:lnSpc>
                <a:spcPct val="90000"/>
              </a:lnSpc>
              <a:spcBef>
                <a:spcPts val="0"/>
              </a:spcBef>
              <a:spcAft>
                <a:spcPts val="0"/>
              </a:spcAft>
              <a:buNone/>
            </a:pPr>
            <a:r>
              <a:t/>
            </a:r>
            <a:endParaRPr/>
          </a:p>
          <a:p>
            <a:pPr indent="-177482" lvl="0" marL="228600" rtl="0" algn="l">
              <a:lnSpc>
                <a:spcPct val="90000"/>
              </a:lnSpc>
              <a:spcBef>
                <a:spcPts val="0"/>
              </a:spcBef>
              <a:spcAft>
                <a:spcPts val="0"/>
              </a:spcAft>
              <a:buSzPct val="81818"/>
              <a:buChar char="•"/>
            </a:pPr>
            <a:r>
              <a:rPr lang="en-US"/>
              <a:t>Architect and Design for Security Policies</a:t>
            </a:r>
            <a:endParaRPr/>
          </a:p>
          <a:p>
            <a:pPr indent="0" lvl="0" marL="457200" rtl="0" algn="l">
              <a:lnSpc>
                <a:spcPct val="90000"/>
              </a:lnSpc>
              <a:spcBef>
                <a:spcPts val="0"/>
              </a:spcBef>
              <a:spcAft>
                <a:spcPts val="0"/>
              </a:spcAft>
              <a:buNone/>
            </a:pPr>
            <a:r>
              <a:t/>
            </a:r>
            <a:endParaRPr/>
          </a:p>
          <a:p>
            <a:pPr indent="-177482" lvl="0" marL="228600" rtl="0" algn="l">
              <a:lnSpc>
                <a:spcPct val="90000"/>
              </a:lnSpc>
              <a:spcBef>
                <a:spcPts val="0"/>
              </a:spcBef>
              <a:spcAft>
                <a:spcPts val="0"/>
              </a:spcAft>
              <a:buSzPct val="81818"/>
              <a:buChar char="•"/>
            </a:pPr>
            <a:r>
              <a:rPr lang="en-US"/>
              <a:t>Keep It Simple</a:t>
            </a:r>
            <a:endParaRPr/>
          </a:p>
          <a:p>
            <a:pPr indent="0" lvl="0" marL="457200" rtl="0" algn="l">
              <a:lnSpc>
                <a:spcPct val="90000"/>
              </a:lnSpc>
              <a:spcBef>
                <a:spcPts val="0"/>
              </a:spcBef>
              <a:spcAft>
                <a:spcPts val="0"/>
              </a:spcAft>
              <a:buNone/>
            </a:pPr>
            <a:r>
              <a:t/>
            </a:r>
            <a:endParaRPr/>
          </a:p>
          <a:p>
            <a:pPr indent="-177482" lvl="0" marL="228600" rtl="0" algn="l">
              <a:lnSpc>
                <a:spcPct val="90000"/>
              </a:lnSpc>
              <a:spcBef>
                <a:spcPts val="0"/>
              </a:spcBef>
              <a:spcAft>
                <a:spcPts val="0"/>
              </a:spcAft>
              <a:buSzPct val="81818"/>
              <a:buChar char="•"/>
            </a:pPr>
            <a:r>
              <a:rPr lang="en-US"/>
              <a:t>Default Deny</a:t>
            </a:r>
            <a:endParaRPr/>
          </a:p>
          <a:p>
            <a:pPr indent="0" lvl="0" marL="457200" rtl="0" algn="l">
              <a:lnSpc>
                <a:spcPct val="90000"/>
              </a:lnSpc>
              <a:spcBef>
                <a:spcPts val="0"/>
              </a:spcBef>
              <a:spcAft>
                <a:spcPts val="0"/>
              </a:spcAft>
              <a:buNone/>
            </a:pPr>
            <a:r>
              <a:t/>
            </a:r>
            <a:endParaRPr/>
          </a:p>
          <a:p>
            <a:pPr indent="-177482" lvl="0" marL="228600" rtl="0" algn="l">
              <a:lnSpc>
                <a:spcPct val="90000"/>
              </a:lnSpc>
              <a:spcBef>
                <a:spcPts val="0"/>
              </a:spcBef>
              <a:spcAft>
                <a:spcPts val="0"/>
              </a:spcAft>
              <a:buSzPct val="81818"/>
              <a:buChar char="•"/>
            </a:pPr>
            <a:r>
              <a:rPr lang="en-US"/>
              <a:t>Adhere to the Principle of Least Privilege</a:t>
            </a:r>
            <a:endParaRPr/>
          </a:p>
          <a:p>
            <a:pPr indent="0" lvl="0" marL="457200" rtl="0" algn="l">
              <a:lnSpc>
                <a:spcPct val="90000"/>
              </a:lnSpc>
              <a:spcBef>
                <a:spcPts val="0"/>
              </a:spcBef>
              <a:spcAft>
                <a:spcPts val="0"/>
              </a:spcAft>
              <a:buNone/>
            </a:pPr>
            <a:r>
              <a:t/>
            </a:r>
            <a:endParaRPr/>
          </a:p>
          <a:p>
            <a:pPr indent="-177482" lvl="0" marL="228600" rtl="0" algn="l">
              <a:lnSpc>
                <a:spcPct val="90000"/>
              </a:lnSpc>
              <a:spcBef>
                <a:spcPts val="0"/>
              </a:spcBef>
              <a:spcAft>
                <a:spcPts val="0"/>
              </a:spcAft>
              <a:buSzPct val="81818"/>
              <a:buChar char="•"/>
            </a:pPr>
            <a:r>
              <a:rPr lang="en-US"/>
              <a:t>Sanitize Data Sent to Other Systems</a:t>
            </a:r>
            <a:endParaRPr/>
          </a:p>
          <a:p>
            <a:pPr indent="0" lvl="0" marL="457200" rtl="0" algn="l">
              <a:lnSpc>
                <a:spcPct val="90000"/>
              </a:lnSpc>
              <a:spcBef>
                <a:spcPts val="0"/>
              </a:spcBef>
              <a:spcAft>
                <a:spcPts val="0"/>
              </a:spcAft>
              <a:buNone/>
            </a:pPr>
            <a:r>
              <a:t/>
            </a:r>
            <a:endParaRPr/>
          </a:p>
          <a:p>
            <a:pPr indent="-177482" lvl="0" marL="228600" rtl="0" algn="l">
              <a:lnSpc>
                <a:spcPct val="90000"/>
              </a:lnSpc>
              <a:spcBef>
                <a:spcPts val="0"/>
              </a:spcBef>
              <a:spcAft>
                <a:spcPts val="0"/>
              </a:spcAft>
              <a:buSzPct val="81818"/>
              <a:buChar char="•"/>
            </a:pPr>
            <a:r>
              <a:rPr lang="en-US"/>
              <a:t>Practice Defense in Depth </a:t>
            </a:r>
            <a:endParaRPr/>
          </a:p>
          <a:p>
            <a:pPr indent="0" lvl="0" marL="457200" rtl="0" algn="l">
              <a:lnSpc>
                <a:spcPct val="90000"/>
              </a:lnSpc>
              <a:spcBef>
                <a:spcPts val="0"/>
              </a:spcBef>
              <a:spcAft>
                <a:spcPts val="0"/>
              </a:spcAft>
              <a:buNone/>
            </a:pPr>
            <a:r>
              <a:t/>
            </a:r>
            <a:endParaRPr/>
          </a:p>
          <a:p>
            <a:pPr indent="-177482" lvl="0" marL="228600" rtl="0" algn="l">
              <a:lnSpc>
                <a:spcPct val="90000"/>
              </a:lnSpc>
              <a:spcBef>
                <a:spcPts val="0"/>
              </a:spcBef>
              <a:spcAft>
                <a:spcPts val="0"/>
              </a:spcAft>
              <a:buSzPct val="81818"/>
              <a:buChar char="•"/>
            </a:pPr>
            <a:r>
              <a:rPr lang="en-US"/>
              <a:t>Use Effective Quality Assurance Techniques</a:t>
            </a:r>
            <a:endParaRPr/>
          </a:p>
          <a:p>
            <a:pPr indent="0" lvl="0" marL="457200" rtl="0" algn="l">
              <a:lnSpc>
                <a:spcPct val="90000"/>
              </a:lnSpc>
              <a:spcBef>
                <a:spcPts val="0"/>
              </a:spcBef>
              <a:spcAft>
                <a:spcPts val="0"/>
              </a:spcAft>
              <a:buNone/>
            </a:pPr>
            <a:r>
              <a:t/>
            </a:r>
            <a:endParaRPr/>
          </a:p>
          <a:p>
            <a:pPr indent="-177482" lvl="0" marL="228600" rtl="0" algn="l">
              <a:lnSpc>
                <a:spcPct val="90000"/>
              </a:lnSpc>
              <a:spcBef>
                <a:spcPts val="0"/>
              </a:spcBef>
              <a:spcAft>
                <a:spcPts val="0"/>
              </a:spcAft>
              <a:buSzPct val="81818"/>
              <a:buChar char="•"/>
            </a:pPr>
            <a:r>
              <a:rPr lang="en-US"/>
              <a:t>Adopt a Secure Coding Standard</a:t>
            </a:r>
            <a:endParaRPr/>
          </a:p>
          <a:p>
            <a:pPr indent="0" lvl="0" marL="457200" rtl="0" algn="l">
              <a:lnSpc>
                <a:spcPct val="90000"/>
              </a:lnSpc>
              <a:spcBef>
                <a:spcPts val="0"/>
              </a:spcBef>
              <a:spcAft>
                <a:spcPts val="0"/>
              </a:spcAft>
              <a:buNone/>
            </a:pPr>
            <a:r>
              <a:t/>
            </a:r>
            <a:endParaRPr/>
          </a:p>
        </p:txBody>
      </p:sp>
      <p:pic>
        <p:nvPicPr>
          <p:cNvPr descr="Green Pace logo" id="170" name="Google Shape;170;p2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6" name="Google Shape;176;p23"/>
          <p:cNvSpPr txBox="1"/>
          <p:nvPr>
            <p:ph idx="1" type="body"/>
          </p:nvPr>
        </p:nvSpPr>
        <p:spPr>
          <a:xfrm>
            <a:off x="685800" y="2194560"/>
            <a:ext cx="10820400" cy="40242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t/>
            </a:r>
            <a:endParaRPr/>
          </a:p>
          <a:p>
            <a:pPr indent="0" lvl="0" marL="457200" rtl="0" algn="l">
              <a:lnSpc>
                <a:spcPct val="90000"/>
              </a:lnSpc>
              <a:spcBef>
                <a:spcPts val="0"/>
              </a:spcBef>
              <a:spcAft>
                <a:spcPts val="0"/>
              </a:spcAft>
              <a:buNone/>
            </a:pPr>
            <a:r>
              <a:t/>
            </a:r>
            <a:endParaRPr/>
          </a:p>
        </p:txBody>
      </p:sp>
      <p:pic>
        <p:nvPicPr>
          <p:cNvPr descr="Green Pace logo" id="177" name="Google Shape;177;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78" name="Google Shape;178;p23"/>
          <p:cNvGraphicFramePr/>
          <p:nvPr/>
        </p:nvGraphicFramePr>
        <p:xfrm>
          <a:off x="2314900" y="3083475"/>
          <a:ext cx="3000000" cy="3000000"/>
        </p:xfrm>
        <a:graphic>
          <a:graphicData uri="http://schemas.openxmlformats.org/drawingml/2006/table">
            <a:tbl>
              <a:tblPr bandRow="1" firstCol="1" firstRow="1">
                <a:noFill/>
                <a:tableStyleId>{BA820F68-E012-434F-8808-104CB5CEC5EC}</a:tableStyleId>
              </a:tblPr>
              <a:tblGrid>
                <a:gridCol w="993675"/>
                <a:gridCol w="993675"/>
                <a:gridCol w="562000"/>
                <a:gridCol w="733050"/>
                <a:gridCol w="1009975"/>
                <a:gridCol w="1107700"/>
                <a:gridCol w="1457925"/>
              </a:tblGrid>
              <a:tr h="12700">
                <a:tc>
                  <a:txBody>
                    <a:bodyPr/>
                    <a:lstStyle/>
                    <a:p>
                      <a:pPr indent="0" lvl="0" marL="0" rtl="0" algn="ctr">
                        <a:spcBef>
                          <a:spcPts val="0"/>
                        </a:spcBef>
                        <a:spcAft>
                          <a:spcPts val="0"/>
                        </a:spcAft>
                        <a:buNone/>
                      </a:pPr>
                      <a:r>
                        <a:rPr b="1" lang="en-US" sz="1100">
                          <a:latin typeface="Calibri"/>
                          <a:ea typeface="Calibri"/>
                          <a:cs typeface="Calibri"/>
                          <a:sym typeface="Calibri"/>
                        </a:rPr>
                        <a:t>Standards</a:t>
                      </a:r>
                      <a:endParaRPr b="1" sz="1100">
                        <a:latin typeface="Calibri"/>
                        <a:ea typeface="Calibri"/>
                        <a:cs typeface="Calibri"/>
                        <a:sym typeface="Calibri"/>
                      </a:endParaRPr>
                    </a:p>
                  </a:txBody>
                  <a:tcPr marT="0" marB="0" marR="73025" marL="73025">
                    <a:lnB cap="flat" cmpd="sng" w="6350">
                      <a:solidFill>
                        <a:srgbClr val="A5A5A5"/>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100">
                          <a:latin typeface="Calibri"/>
                          <a:ea typeface="Calibri"/>
                          <a:cs typeface="Calibri"/>
                          <a:sym typeface="Calibri"/>
                        </a:rPr>
                        <a:t>Rule</a:t>
                      </a:r>
                      <a:endParaRPr b="1" sz="1100">
                        <a:latin typeface="Calibri"/>
                        <a:ea typeface="Calibri"/>
                        <a:cs typeface="Calibri"/>
                        <a:sym typeface="Calibri"/>
                      </a:endParaRPr>
                    </a:p>
                  </a:txBody>
                  <a:tcPr marT="0" marB="0" marR="73025" marL="73025">
                    <a:lnB cap="flat" cmpd="sng" w="6350">
                      <a:solidFill>
                        <a:srgbClr val="A5A5A5"/>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n-US" sz="1100">
                          <a:latin typeface="Calibri"/>
                          <a:ea typeface="Calibri"/>
                          <a:cs typeface="Calibri"/>
                          <a:sym typeface="Calibri"/>
                        </a:rPr>
                        <a:t>Severity</a:t>
                      </a:r>
                      <a:endParaRPr b="1" sz="1100">
                        <a:latin typeface="Calibri"/>
                        <a:ea typeface="Calibri"/>
                        <a:cs typeface="Calibri"/>
                        <a:sym typeface="Calibri"/>
                      </a:endParaRPr>
                    </a:p>
                  </a:txBody>
                  <a:tcPr marT="0" marB="0" marR="73025" marL="73025">
                    <a:solidFill>
                      <a:srgbClr val="D9D9D9"/>
                    </a:solidFill>
                  </a:tcPr>
                </a:tc>
                <a:tc>
                  <a:txBody>
                    <a:bodyPr/>
                    <a:lstStyle/>
                    <a:p>
                      <a:pPr indent="0" lvl="0" marL="0" rtl="0" algn="ctr">
                        <a:spcBef>
                          <a:spcPts val="0"/>
                        </a:spcBef>
                        <a:spcAft>
                          <a:spcPts val="0"/>
                        </a:spcAft>
                        <a:buNone/>
                      </a:pPr>
                      <a:r>
                        <a:rPr b="1" lang="en-US" sz="1100">
                          <a:latin typeface="Calibri"/>
                          <a:ea typeface="Calibri"/>
                          <a:cs typeface="Calibri"/>
                          <a:sym typeface="Calibri"/>
                        </a:rPr>
                        <a:t>Likelihood</a:t>
                      </a:r>
                      <a:endParaRPr b="1" sz="1100">
                        <a:latin typeface="Calibri"/>
                        <a:ea typeface="Calibri"/>
                        <a:cs typeface="Calibri"/>
                        <a:sym typeface="Calibri"/>
                      </a:endParaRPr>
                    </a:p>
                  </a:txBody>
                  <a:tcPr marT="0" marB="0" marR="73025" marL="73025">
                    <a:solidFill>
                      <a:srgbClr val="D9D9D9"/>
                    </a:solidFill>
                  </a:tcPr>
                </a:tc>
                <a:tc>
                  <a:txBody>
                    <a:bodyPr/>
                    <a:lstStyle/>
                    <a:p>
                      <a:pPr indent="0" lvl="0" marL="0" rtl="0" algn="ctr">
                        <a:spcBef>
                          <a:spcPts val="0"/>
                        </a:spcBef>
                        <a:spcAft>
                          <a:spcPts val="0"/>
                        </a:spcAft>
                        <a:buNone/>
                      </a:pPr>
                      <a:r>
                        <a:rPr b="1" lang="en-US" sz="1100">
                          <a:latin typeface="Calibri"/>
                          <a:ea typeface="Calibri"/>
                          <a:cs typeface="Calibri"/>
                          <a:sym typeface="Calibri"/>
                        </a:rPr>
                        <a:t>Remediation Cost</a:t>
                      </a:r>
                      <a:endParaRPr b="1" sz="1100">
                        <a:latin typeface="Calibri"/>
                        <a:ea typeface="Calibri"/>
                        <a:cs typeface="Calibri"/>
                        <a:sym typeface="Calibri"/>
                      </a:endParaRPr>
                    </a:p>
                  </a:txBody>
                  <a:tcPr marT="0" marB="0" marR="73025" marL="73025">
                    <a:solidFill>
                      <a:srgbClr val="D9D9D9"/>
                    </a:solidFill>
                  </a:tcPr>
                </a:tc>
                <a:tc>
                  <a:txBody>
                    <a:bodyPr/>
                    <a:lstStyle/>
                    <a:p>
                      <a:pPr indent="0" lvl="0" marL="0" rtl="0" algn="ctr">
                        <a:spcBef>
                          <a:spcPts val="0"/>
                        </a:spcBef>
                        <a:spcAft>
                          <a:spcPts val="0"/>
                        </a:spcAft>
                        <a:buNone/>
                      </a:pPr>
                      <a:r>
                        <a:rPr b="1" lang="en-US" sz="1100">
                          <a:latin typeface="Calibri"/>
                          <a:ea typeface="Calibri"/>
                          <a:cs typeface="Calibri"/>
                          <a:sym typeface="Calibri"/>
                        </a:rPr>
                        <a:t>Priority</a:t>
                      </a:r>
                      <a:endParaRPr b="1" sz="1100">
                        <a:latin typeface="Calibri"/>
                        <a:ea typeface="Calibri"/>
                        <a:cs typeface="Calibri"/>
                        <a:sym typeface="Calibri"/>
                      </a:endParaRPr>
                    </a:p>
                  </a:txBody>
                  <a:tcPr marT="0" marB="0" marR="73025" marL="73025">
                    <a:solidFill>
                      <a:srgbClr val="D9D9D9"/>
                    </a:solidFill>
                  </a:tcPr>
                </a:tc>
                <a:tc>
                  <a:txBody>
                    <a:bodyPr/>
                    <a:lstStyle/>
                    <a:p>
                      <a:pPr indent="0" lvl="0" marL="0" rtl="0" algn="ctr">
                        <a:spcBef>
                          <a:spcPts val="0"/>
                        </a:spcBef>
                        <a:spcAft>
                          <a:spcPts val="0"/>
                        </a:spcAft>
                        <a:buNone/>
                      </a:pPr>
                      <a:r>
                        <a:rPr b="1" lang="en-US" sz="1100">
                          <a:latin typeface="Calibri"/>
                          <a:ea typeface="Calibri"/>
                          <a:cs typeface="Calibri"/>
                          <a:sym typeface="Calibri"/>
                        </a:rPr>
                        <a:t>Level</a:t>
                      </a:r>
                      <a:endParaRPr b="1" sz="1100">
                        <a:latin typeface="Calibri"/>
                        <a:ea typeface="Calibri"/>
                        <a:cs typeface="Calibri"/>
                        <a:sym typeface="Calibri"/>
                      </a:endParaRPr>
                    </a:p>
                  </a:txBody>
                  <a:tcPr marT="0" marB="0" marR="73025" marL="73025">
                    <a:solidFill>
                      <a:srgbClr val="D9D9D9"/>
                    </a:solidFill>
                  </a:tcPr>
                </a:tc>
              </a:tr>
              <a:tr h="12700">
                <a:tc>
                  <a:txBody>
                    <a:bodyPr/>
                    <a:lstStyle/>
                    <a:p>
                      <a:pPr indent="0" lvl="0" marL="0" rtl="0" algn="l">
                        <a:spcBef>
                          <a:spcPts val="0"/>
                        </a:spcBef>
                        <a:spcAft>
                          <a:spcPts val="0"/>
                        </a:spcAft>
                        <a:buNone/>
                      </a:pPr>
                      <a:r>
                        <a:rPr lang="en-US" sz="1100">
                          <a:latin typeface="Calibri"/>
                          <a:ea typeface="Calibri"/>
                          <a:cs typeface="Calibri"/>
                          <a:sym typeface="Calibri"/>
                        </a:rPr>
                        <a:t>Data Type</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STD-001-CPP</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High</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Likely</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High</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solidFill>
                            <a:srgbClr val="FF0000"/>
                          </a:solidFill>
                          <a:latin typeface="Calibri"/>
                          <a:ea typeface="Calibri"/>
                          <a:cs typeface="Calibri"/>
                          <a:sym typeface="Calibri"/>
                        </a:rPr>
                        <a:t>P9</a:t>
                      </a:r>
                      <a:endParaRPr sz="1100">
                        <a:solidFill>
                          <a:srgbClr val="FF0000"/>
                        </a:solidFill>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solidFill>
                            <a:srgbClr val="FF0000"/>
                          </a:solidFill>
                          <a:latin typeface="Calibri"/>
                          <a:ea typeface="Calibri"/>
                          <a:cs typeface="Calibri"/>
                          <a:sym typeface="Calibri"/>
                        </a:rPr>
                        <a:t>L2</a:t>
                      </a:r>
                      <a:endParaRPr sz="1100">
                        <a:solidFill>
                          <a:srgbClr val="FF0000"/>
                        </a:solidFill>
                        <a:latin typeface="Calibri"/>
                        <a:ea typeface="Calibri"/>
                        <a:cs typeface="Calibri"/>
                        <a:sym typeface="Calibri"/>
                      </a:endParaRPr>
                    </a:p>
                  </a:txBody>
                  <a:tcPr marT="0" marB="0" marR="73025" marL="73025"/>
                </a:tc>
              </a:tr>
              <a:tr h="12700">
                <a:tc>
                  <a:txBody>
                    <a:bodyPr/>
                    <a:lstStyle/>
                    <a:p>
                      <a:pPr indent="0" lvl="0" marL="0" rtl="0" algn="l">
                        <a:spcBef>
                          <a:spcPts val="0"/>
                        </a:spcBef>
                        <a:spcAft>
                          <a:spcPts val="0"/>
                        </a:spcAft>
                        <a:buNone/>
                      </a:pPr>
                      <a:r>
                        <a:rPr lang="en-US" sz="1100">
                          <a:latin typeface="Calibri"/>
                          <a:ea typeface="Calibri"/>
                          <a:cs typeface="Calibri"/>
                          <a:sym typeface="Calibri"/>
                        </a:rPr>
                        <a:t>Data Value</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[STD-002-CPP]</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High</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Likely</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High</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solidFill>
                            <a:srgbClr val="FF0000"/>
                          </a:solidFill>
                          <a:latin typeface="Calibri"/>
                          <a:ea typeface="Calibri"/>
                          <a:cs typeface="Calibri"/>
                          <a:sym typeface="Calibri"/>
                        </a:rPr>
                        <a:t>P9</a:t>
                      </a:r>
                      <a:endParaRPr sz="1100">
                        <a:solidFill>
                          <a:srgbClr val="FF0000"/>
                        </a:solidFill>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solidFill>
                            <a:srgbClr val="FF0000"/>
                          </a:solidFill>
                          <a:latin typeface="Calibri"/>
                          <a:ea typeface="Calibri"/>
                          <a:cs typeface="Calibri"/>
                          <a:sym typeface="Calibri"/>
                        </a:rPr>
                        <a:t>L2</a:t>
                      </a:r>
                      <a:endParaRPr sz="1100">
                        <a:solidFill>
                          <a:srgbClr val="FF0000"/>
                        </a:solidFill>
                        <a:latin typeface="Calibri"/>
                        <a:ea typeface="Calibri"/>
                        <a:cs typeface="Calibri"/>
                        <a:sym typeface="Calibri"/>
                      </a:endParaRPr>
                    </a:p>
                  </a:txBody>
                  <a:tcPr marT="0" marB="0" marR="73025" marL="73025"/>
                </a:tc>
              </a:tr>
              <a:tr h="12700">
                <a:tc>
                  <a:txBody>
                    <a:bodyPr/>
                    <a:lstStyle/>
                    <a:p>
                      <a:pPr indent="0" lvl="0" marL="0" rtl="0" algn="l">
                        <a:spcBef>
                          <a:spcPts val="0"/>
                        </a:spcBef>
                        <a:spcAft>
                          <a:spcPts val="0"/>
                        </a:spcAft>
                        <a:buNone/>
                      </a:pPr>
                      <a:r>
                        <a:rPr lang="en-US" sz="1100">
                          <a:latin typeface="Calibri"/>
                          <a:ea typeface="Calibri"/>
                          <a:cs typeface="Calibri"/>
                          <a:sym typeface="Calibri"/>
                        </a:rPr>
                        <a:t>String Correctness</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[STD-003-CPP]</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High</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Likely</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Medium</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solidFill>
                            <a:srgbClr val="38761D"/>
                          </a:solidFill>
                          <a:latin typeface="Calibri"/>
                          <a:ea typeface="Calibri"/>
                          <a:cs typeface="Calibri"/>
                          <a:sym typeface="Calibri"/>
                        </a:rPr>
                        <a:t>P18</a:t>
                      </a:r>
                      <a:endParaRPr sz="1100">
                        <a:solidFill>
                          <a:srgbClr val="38761D"/>
                        </a:solidFill>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solidFill>
                            <a:srgbClr val="38761D"/>
                          </a:solidFill>
                          <a:latin typeface="Calibri"/>
                          <a:ea typeface="Calibri"/>
                          <a:cs typeface="Calibri"/>
                          <a:sym typeface="Calibri"/>
                        </a:rPr>
                        <a:t>L1</a:t>
                      </a:r>
                      <a:endParaRPr sz="1100">
                        <a:solidFill>
                          <a:srgbClr val="38761D"/>
                        </a:solidFill>
                        <a:latin typeface="Calibri"/>
                        <a:ea typeface="Calibri"/>
                        <a:cs typeface="Calibri"/>
                        <a:sym typeface="Calibri"/>
                      </a:endParaRPr>
                    </a:p>
                  </a:txBody>
                  <a:tcPr marT="0" marB="0" marR="73025" marL="73025"/>
                </a:tc>
              </a:tr>
              <a:tr h="12700">
                <a:tc>
                  <a:txBody>
                    <a:bodyPr/>
                    <a:lstStyle/>
                    <a:p>
                      <a:pPr indent="0" lvl="0" marL="0" rtl="0" algn="l">
                        <a:spcBef>
                          <a:spcPts val="0"/>
                        </a:spcBef>
                        <a:spcAft>
                          <a:spcPts val="0"/>
                        </a:spcAft>
                        <a:buNone/>
                      </a:pPr>
                      <a:r>
                        <a:rPr lang="en-US" sz="1100">
                          <a:latin typeface="Calibri"/>
                          <a:ea typeface="Calibri"/>
                          <a:cs typeface="Calibri"/>
                          <a:sym typeface="Calibri"/>
                        </a:rPr>
                        <a:t>SQL Injection</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[STD-004-CPP]</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High</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Likely</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Medium</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solidFill>
                            <a:srgbClr val="38761D"/>
                          </a:solidFill>
                          <a:latin typeface="Calibri"/>
                          <a:ea typeface="Calibri"/>
                          <a:cs typeface="Calibri"/>
                          <a:sym typeface="Calibri"/>
                        </a:rPr>
                        <a:t>P18</a:t>
                      </a:r>
                      <a:endParaRPr sz="1100">
                        <a:solidFill>
                          <a:srgbClr val="38761D"/>
                        </a:solidFill>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solidFill>
                            <a:srgbClr val="38761D"/>
                          </a:solidFill>
                          <a:latin typeface="Calibri"/>
                          <a:ea typeface="Calibri"/>
                          <a:cs typeface="Calibri"/>
                          <a:sym typeface="Calibri"/>
                        </a:rPr>
                        <a:t>L1</a:t>
                      </a:r>
                      <a:endParaRPr sz="1100">
                        <a:solidFill>
                          <a:srgbClr val="38761D"/>
                        </a:solidFill>
                        <a:latin typeface="Calibri"/>
                        <a:ea typeface="Calibri"/>
                        <a:cs typeface="Calibri"/>
                        <a:sym typeface="Calibri"/>
                      </a:endParaRPr>
                    </a:p>
                  </a:txBody>
                  <a:tcPr marT="0" marB="0" marR="73025" marL="73025"/>
                </a:tc>
              </a:tr>
              <a:tr h="12700">
                <a:tc>
                  <a:txBody>
                    <a:bodyPr/>
                    <a:lstStyle/>
                    <a:p>
                      <a:pPr indent="0" lvl="0" marL="0" rtl="0" algn="l">
                        <a:spcBef>
                          <a:spcPts val="0"/>
                        </a:spcBef>
                        <a:spcAft>
                          <a:spcPts val="0"/>
                        </a:spcAft>
                        <a:buNone/>
                      </a:pPr>
                      <a:r>
                        <a:rPr lang="en-US" sz="1100">
                          <a:latin typeface="Calibri"/>
                          <a:ea typeface="Calibri"/>
                          <a:cs typeface="Calibri"/>
                          <a:sym typeface="Calibri"/>
                        </a:rPr>
                        <a:t>Memory Protection</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[STD-005-CPP]</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High</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Likely</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Medium</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solidFill>
                            <a:srgbClr val="38761D"/>
                          </a:solidFill>
                          <a:latin typeface="Calibri"/>
                          <a:ea typeface="Calibri"/>
                          <a:cs typeface="Calibri"/>
                          <a:sym typeface="Calibri"/>
                        </a:rPr>
                        <a:t>P18</a:t>
                      </a:r>
                      <a:endParaRPr sz="1100">
                        <a:solidFill>
                          <a:srgbClr val="38761D"/>
                        </a:solidFill>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solidFill>
                            <a:srgbClr val="38761D"/>
                          </a:solidFill>
                          <a:latin typeface="Calibri"/>
                          <a:ea typeface="Calibri"/>
                          <a:cs typeface="Calibri"/>
                          <a:sym typeface="Calibri"/>
                        </a:rPr>
                        <a:t>L1</a:t>
                      </a:r>
                      <a:endParaRPr sz="1100">
                        <a:solidFill>
                          <a:srgbClr val="38761D"/>
                        </a:solidFill>
                        <a:latin typeface="Calibri"/>
                        <a:ea typeface="Calibri"/>
                        <a:cs typeface="Calibri"/>
                        <a:sym typeface="Calibri"/>
                      </a:endParaRPr>
                    </a:p>
                  </a:txBody>
                  <a:tcPr marT="0" marB="0" marR="73025" marL="73025"/>
                </a:tc>
              </a:tr>
              <a:tr h="12700">
                <a:tc>
                  <a:txBody>
                    <a:bodyPr/>
                    <a:lstStyle/>
                    <a:p>
                      <a:pPr indent="0" lvl="0" marL="0" rtl="0" algn="l">
                        <a:spcBef>
                          <a:spcPts val="0"/>
                        </a:spcBef>
                        <a:spcAft>
                          <a:spcPts val="0"/>
                        </a:spcAft>
                        <a:buNone/>
                      </a:pPr>
                      <a:r>
                        <a:rPr lang="en-US" sz="1100">
                          <a:latin typeface="Calibri"/>
                          <a:ea typeface="Calibri"/>
                          <a:cs typeface="Calibri"/>
                          <a:sym typeface="Calibri"/>
                        </a:rPr>
                        <a:t>Assertions</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[STD-006-CPP]</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Low</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Unlikely</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High</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P1</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L3</a:t>
                      </a:r>
                      <a:endParaRPr sz="1100">
                        <a:latin typeface="Calibri"/>
                        <a:ea typeface="Calibri"/>
                        <a:cs typeface="Calibri"/>
                        <a:sym typeface="Calibri"/>
                      </a:endParaRPr>
                    </a:p>
                  </a:txBody>
                  <a:tcPr marT="0" marB="0" marR="73025" marL="73025"/>
                </a:tc>
              </a:tr>
              <a:tr h="12700">
                <a:tc>
                  <a:txBody>
                    <a:bodyPr/>
                    <a:lstStyle/>
                    <a:p>
                      <a:pPr indent="0" lvl="0" marL="0" rtl="0" algn="l">
                        <a:spcBef>
                          <a:spcPts val="0"/>
                        </a:spcBef>
                        <a:spcAft>
                          <a:spcPts val="0"/>
                        </a:spcAft>
                        <a:buNone/>
                      </a:pPr>
                      <a:r>
                        <a:rPr lang="en-US" sz="1100">
                          <a:latin typeface="Calibri"/>
                          <a:ea typeface="Calibri"/>
                          <a:cs typeface="Calibri"/>
                          <a:sym typeface="Calibri"/>
                        </a:rPr>
                        <a:t>Exceptions</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[STD-007-CPP]</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Low</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Probable</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Medium</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P4</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L3</a:t>
                      </a:r>
                      <a:endParaRPr sz="1100">
                        <a:latin typeface="Calibri"/>
                        <a:ea typeface="Calibri"/>
                        <a:cs typeface="Calibri"/>
                        <a:sym typeface="Calibri"/>
                      </a:endParaRPr>
                    </a:p>
                  </a:txBody>
                  <a:tcPr marT="0" marB="0" marR="73025" marL="73025"/>
                </a:tc>
              </a:tr>
              <a:tr h="12700">
                <a:tc>
                  <a:txBody>
                    <a:bodyPr/>
                    <a:lstStyle/>
                    <a:p>
                      <a:pPr indent="0" lvl="0" marL="0" rtl="0" algn="l">
                        <a:spcBef>
                          <a:spcPts val="0"/>
                        </a:spcBef>
                        <a:spcAft>
                          <a:spcPts val="0"/>
                        </a:spcAft>
                        <a:buNone/>
                      </a:pPr>
                      <a:r>
                        <a:rPr lang="en-US" sz="1100">
                          <a:latin typeface="Calibri"/>
                          <a:ea typeface="Calibri"/>
                          <a:cs typeface="Calibri"/>
                          <a:sym typeface="Calibri"/>
                        </a:rPr>
                        <a:t>Expressions</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[STD-008-CPP]</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High</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Probable</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Medium</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solidFill>
                            <a:srgbClr val="6AA84F"/>
                          </a:solidFill>
                          <a:latin typeface="Calibri"/>
                          <a:ea typeface="Calibri"/>
                          <a:cs typeface="Calibri"/>
                          <a:sym typeface="Calibri"/>
                        </a:rPr>
                        <a:t>P4</a:t>
                      </a:r>
                      <a:endParaRPr sz="1100">
                        <a:solidFill>
                          <a:srgbClr val="6AA84F"/>
                        </a:solidFill>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solidFill>
                            <a:srgbClr val="6AA84F"/>
                          </a:solidFill>
                          <a:latin typeface="Calibri"/>
                          <a:ea typeface="Calibri"/>
                          <a:cs typeface="Calibri"/>
                          <a:sym typeface="Calibri"/>
                        </a:rPr>
                        <a:t>L3</a:t>
                      </a:r>
                      <a:endParaRPr sz="1100">
                        <a:solidFill>
                          <a:srgbClr val="6AA84F"/>
                        </a:solidFill>
                        <a:latin typeface="Calibri"/>
                        <a:ea typeface="Calibri"/>
                        <a:cs typeface="Calibri"/>
                        <a:sym typeface="Calibri"/>
                      </a:endParaRPr>
                    </a:p>
                  </a:txBody>
                  <a:tcPr marT="0" marB="0" marR="73025" marL="73025"/>
                </a:tc>
              </a:tr>
              <a:tr h="12700">
                <a:tc>
                  <a:txBody>
                    <a:bodyPr/>
                    <a:lstStyle/>
                    <a:p>
                      <a:pPr indent="0" lvl="0" marL="0" rtl="0" algn="l">
                        <a:spcBef>
                          <a:spcPts val="0"/>
                        </a:spcBef>
                        <a:spcAft>
                          <a:spcPts val="0"/>
                        </a:spcAft>
                        <a:buNone/>
                      </a:pPr>
                      <a:r>
                        <a:rPr lang="en-US" sz="1100">
                          <a:latin typeface="Calibri"/>
                          <a:ea typeface="Calibri"/>
                          <a:cs typeface="Calibri"/>
                          <a:sym typeface="Calibri"/>
                        </a:rPr>
                        <a:t>Polymorphic Object</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[STD-009-CPP]</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Low</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Likely</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Low</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P2</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L2</a:t>
                      </a:r>
                      <a:endParaRPr sz="1100">
                        <a:latin typeface="Calibri"/>
                        <a:ea typeface="Calibri"/>
                        <a:cs typeface="Calibri"/>
                        <a:sym typeface="Calibri"/>
                      </a:endParaRPr>
                    </a:p>
                  </a:txBody>
                  <a:tcPr marT="0" marB="0" marR="73025" marL="73025"/>
                </a:tc>
              </a:tr>
              <a:tr h="12700">
                <a:tc>
                  <a:txBody>
                    <a:bodyPr/>
                    <a:lstStyle/>
                    <a:p>
                      <a:pPr indent="0" lvl="0" marL="0" rtl="0" algn="l">
                        <a:spcBef>
                          <a:spcPts val="0"/>
                        </a:spcBef>
                        <a:spcAft>
                          <a:spcPts val="0"/>
                        </a:spcAft>
                        <a:buNone/>
                      </a:pPr>
                      <a:r>
                        <a:rPr lang="en-US" sz="1100">
                          <a:latin typeface="Calibri"/>
                          <a:ea typeface="Calibri"/>
                          <a:cs typeface="Calibri"/>
                          <a:sym typeface="Calibri"/>
                        </a:rPr>
                        <a:t>Integer Precision</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[STD-010-CPP]</a:t>
                      </a:r>
                      <a:endParaRPr sz="1100">
                        <a:latin typeface="Calibri"/>
                        <a:ea typeface="Calibri"/>
                        <a:cs typeface="Calibri"/>
                        <a:sym typeface="Calibri"/>
                      </a:endParaRPr>
                    </a:p>
                  </a:txBody>
                  <a:tcPr marT="0" marB="0" marR="73025" marL="73025">
                    <a:lnT cap="flat" cmpd="sng" w="6350">
                      <a:solidFill>
                        <a:srgbClr val="A5A5A5"/>
                      </a:solidFill>
                      <a:prstDash val="solid"/>
                      <a:round/>
                      <a:headEnd len="sm" w="sm" type="none"/>
                      <a:tailEnd len="sm" w="sm" type="none"/>
                    </a:lnT>
                    <a:lnB cap="flat" cmpd="sng" w="6350">
                      <a:solidFill>
                        <a:srgbClr val="A5A5A5"/>
                      </a:solidFill>
                      <a:prstDash val="solid"/>
                      <a:round/>
                      <a:headEnd len="sm" w="sm" type="none"/>
                      <a:tailEnd len="sm" w="sm" type="none"/>
                    </a:lnB>
                    <a:solidFill>
                      <a:srgbClr val="EDEDED"/>
                    </a:solidFill>
                  </a:tcPr>
                </a:tc>
                <a:tc>
                  <a:txBody>
                    <a:bodyPr/>
                    <a:lstStyle/>
                    <a:p>
                      <a:pPr indent="0" lvl="0" marL="0" rtl="0" algn="l">
                        <a:spcBef>
                          <a:spcPts val="0"/>
                        </a:spcBef>
                        <a:spcAft>
                          <a:spcPts val="0"/>
                        </a:spcAft>
                        <a:buNone/>
                      </a:pPr>
                      <a:r>
                        <a:rPr lang="en-US" sz="1100">
                          <a:latin typeface="Calibri"/>
                          <a:ea typeface="Calibri"/>
                          <a:cs typeface="Calibri"/>
                          <a:sym typeface="Calibri"/>
                        </a:rPr>
                        <a:t>Low</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Unlikely</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Medium</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P2</a:t>
                      </a:r>
                      <a:endParaRPr sz="1100">
                        <a:latin typeface="Calibri"/>
                        <a:ea typeface="Calibri"/>
                        <a:cs typeface="Calibri"/>
                        <a:sym typeface="Calibri"/>
                      </a:endParaRPr>
                    </a:p>
                  </a:txBody>
                  <a:tcPr marT="0" marB="0" marR="73025" marL="73025"/>
                </a:tc>
                <a:tc>
                  <a:txBody>
                    <a:bodyPr/>
                    <a:lstStyle/>
                    <a:p>
                      <a:pPr indent="0" lvl="0" marL="0" rtl="0" algn="l">
                        <a:spcBef>
                          <a:spcPts val="0"/>
                        </a:spcBef>
                        <a:spcAft>
                          <a:spcPts val="0"/>
                        </a:spcAft>
                        <a:buNone/>
                      </a:pPr>
                      <a:r>
                        <a:rPr lang="en-US" sz="1100">
                          <a:latin typeface="Calibri"/>
                          <a:ea typeface="Calibri"/>
                          <a:cs typeface="Calibri"/>
                          <a:sym typeface="Calibri"/>
                        </a:rPr>
                        <a:t>L3</a:t>
                      </a:r>
                      <a:endParaRPr sz="1100">
                        <a:latin typeface="Calibri"/>
                        <a:ea typeface="Calibri"/>
                        <a:cs typeface="Calibri"/>
                        <a:sym typeface="Calibri"/>
                      </a:endParaRPr>
                    </a:p>
                  </a:txBody>
                  <a:tcPr marT="0" marB="0" marR="73025" marL="730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4" name="Google Shape;184;p2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fontScale="85000" lnSpcReduction="20000"/>
          </a:bodyPr>
          <a:lstStyle/>
          <a:p>
            <a:pPr indent="0" lvl="0" marL="457200" rtl="0" algn="l">
              <a:lnSpc>
                <a:spcPct val="90000"/>
              </a:lnSpc>
              <a:spcBef>
                <a:spcPts val="0"/>
              </a:spcBef>
              <a:spcAft>
                <a:spcPts val="0"/>
              </a:spcAft>
              <a:buNone/>
            </a:pPr>
            <a:r>
              <a:t/>
            </a:r>
            <a:endParaRPr sz="2000"/>
          </a:p>
          <a:p>
            <a:pPr indent="0" lvl="0" marL="457200" rtl="0" algn="l">
              <a:lnSpc>
                <a:spcPct val="90000"/>
              </a:lnSpc>
              <a:spcBef>
                <a:spcPts val="0"/>
              </a:spcBef>
              <a:spcAft>
                <a:spcPts val="0"/>
              </a:spcAft>
              <a:buNone/>
            </a:pPr>
            <a:r>
              <a:t/>
            </a:r>
            <a:endParaRPr sz="2000"/>
          </a:p>
          <a:p>
            <a:pPr indent="-209550" lvl="0" marL="228600" rtl="0" algn="l">
              <a:lnSpc>
                <a:spcPct val="90000"/>
              </a:lnSpc>
              <a:spcBef>
                <a:spcPts val="0"/>
              </a:spcBef>
              <a:spcAft>
                <a:spcPts val="0"/>
              </a:spcAft>
              <a:buSzPct val="100000"/>
              <a:buChar char="•"/>
            </a:pPr>
            <a:r>
              <a:rPr lang="en-US" sz="2000"/>
              <a:t>Encryption in rest - We shall encrypt data at rest using full-disk encryption at the server level, as well as database encryption using MySQL Server, and provide a backup strategy.</a:t>
            </a:r>
            <a:endParaRPr sz="2000"/>
          </a:p>
          <a:p>
            <a:pPr indent="0" lvl="0" marL="457200" rtl="0" algn="l">
              <a:lnSpc>
                <a:spcPct val="90000"/>
              </a:lnSpc>
              <a:spcBef>
                <a:spcPts val="0"/>
              </a:spcBef>
              <a:spcAft>
                <a:spcPts val="0"/>
              </a:spcAft>
              <a:buNone/>
            </a:pPr>
            <a:r>
              <a:t/>
            </a:r>
            <a:endParaRPr sz="2000"/>
          </a:p>
          <a:p>
            <a:pPr indent="0" lvl="0" marL="457200" rtl="0" algn="l">
              <a:lnSpc>
                <a:spcPct val="90000"/>
              </a:lnSpc>
              <a:spcBef>
                <a:spcPts val="0"/>
              </a:spcBef>
              <a:spcAft>
                <a:spcPts val="0"/>
              </a:spcAft>
              <a:buNone/>
            </a:pPr>
            <a:r>
              <a:t/>
            </a:r>
            <a:endParaRPr sz="2000"/>
          </a:p>
          <a:p>
            <a:pPr indent="-209550" lvl="0" marL="228600" rtl="0" algn="l">
              <a:lnSpc>
                <a:spcPct val="90000"/>
              </a:lnSpc>
              <a:spcBef>
                <a:spcPts val="0"/>
              </a:spcBef>
              <a:spcAft>
                <a:spcPts val="0"/>
              </a:spcAft>
              <a:buSzPct val="100000"/>
              <a:buChar char="•"/>
            </a:pPr>
            <a:r>
              <a:rPr lang="en-US" sz="2000"/>
              <a:t>Encryption at flight - Use up to date, secure libraries, use Public Key infrastructure for end-to-end protection on message bodies or attachments, use Managed File Transfer or SSH with expiration date on the link, password access, utilize Data leak prevention mechanisms built into cloud services.</a:t>
            </a:r>
            <a:endParaRPr sz="2000"/>
          </a:p>
          <a:p>
            <a:pPr indent="0" lvl="0" marL="457200" rtl="0" algn="l">
              <a:lnSpc>
                <a:spcPct val="90000"/>
              </a:lnSpc>
              <a:spcBef>
                <a:spcPts val="0"/>
              </a:spcBef>
              <a:spcAft>
                <a:spcPts val="0"/>
              </a:spcAft>
              <a:buNone/>
            </a:pPr>
            <a:r>
              <a:t/>
            </a:r>
            <a:endParaRPr sz="2000"/>
          </a:p>
          <a:p>
            <a:pPr indent="-209550" lvl="0" marL="228600" rtl="0" algn="l">
              <a:lnSpc>
                <a:spcPct val="90000"/>
              </a:lnSpc>
              <a:spcBef>
                <a:spcPts val="0"/>
              </a:spcBef>
              <a:spcAft>
                <a:spcPts val="0"/>
              </a:spcAft>
              <a:buSzPct val="100000"/>
              <a:buChar char="•"/>
            </a:pPr>
            <a:r>
              <a:rPr lang="en-US" sz="2000"/>
              <a:t>Encryption in use - Utilize identity management mechanisms to confirm user roles and identity, allow conditional access to the tools functionality based on the user roles and other parameters. Use IRM digital rights management, to apply persistent protection to documentation. </a:t>
            </a:r>
            <a:endParaRPr sz="2000"/>
          </a:p>
          <a:p>
            <a:pPr indent="0" lvl="0" marL="457200" rtl="0" algn="l">
              <a:lnSpc>
                <a:spcPct val="90000"/>
              </a:lnSpc>
              <a:spcBef>
                <a:spcPts val="0"/>
              </a:spcBef>
              <a:spcAft>
                <a:spcPts val="0"/>
              </a:spcAft>
              <a:buNone/>
            </a:pPr>
            <a:r>
              <a:t/>
            </a:r>
            <a:endParaRPr sz="2000"/>
          </a:p>
          <a:p>
            <a:pPr indent="0" lvl="0" marL="457200" rtl="0" algn="l">
              <a:lnSpc>
                <a:spcPct val="90000"/>
              </a:lnSpc>
              <a:spcBef>
                <a:spcPts val="0"/>
              </a:spcBef>
              <a:spcAft>
                <a:spcPts val="0"/>
              </a:spcAft>
              <a:buNone/>
            </a:pPr>
            <a:r>
              <a:t/>
            </a:r>
            <a:endParaRPr sz="2000"/>
          </a:p>
          <a:p>
            <a:pPr indent="0" lvl="0" marL="457200" rtl="0" algn="l">
              <a:lnSpc>
                <a:spcPct val="90000"/>
              </a:lnSpc>
              <a:spcBef>
                <a:spcPts val="0"/>
              </a:spcBef>
              <a:spcAft>
                <a:spcPts val="0"/>
              </a:spcAft>
              <a:buNone/>
            </a:pPr>
            <a:r>
              <a:t/>
            </a:r>
            <a:endParaRPr sz="2000"/>
          </a:p>
          <a:p>
            <a:pPr indent="0" lvl="0" marL="0" rtl="0" algn="l">
              <a:lnSpc>
                <a:spcPct val="90000"/>
              </a:lnSpc>
              <a:spcBef>
                <a:spcPts val="1000"/>
              </a:spcBef>
              <a:spcAft>
                <a:spcPts val="0"/>
              </a:spcAft>
              <a:buClr>
                <a:schemeClr val="lt1"/>
              </a:buClr>
              <a:buSzPct val="100000"/>
              <a:buNone/>
            </a:pPr>
            <a:r>
              <a:t/>
            </a:r>
            <a:endParaRPr sz="1600"/>
          </a:p>
          <a:p>
            <a:pPr indent="-88900" lvl="0" marL="228600" rtl="0" algn="l">
              <a:lnSpc>
                <a:spcPct val="90000"/>
              </a:lnSpc>
              <a:spcBef>
                <a:spcPts val="1000"/>
              </a:spcBef>
              <a:spcAft>
                <a:spcPts val="0"/>
              </a:spcAft>
              <a:buClr>
                <a:schemeClr val="lt1"/>
              </a:buClr>
              <a:buSzPct val="100000"/>
              <a:buNone/>
            </a:pPr>
            <a:r>
              <a:t/>
            </a:r>
            <a:endParaRPr/>
          </a:p>
        </p:txBody>
      </p:sp>
      <p:pic>
        <p:nvPicPr>
          <p:cNvPr descr="Green Pace logo" id="185" name="Google Shape;185;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91" name="Google Shape;191;p2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lt1"/>
              </a:buClr>
              <a:buSzPts val="2400"/>
              <a:buChar char="•"/>
            </a:pPr>
            <a:r>
              <a:rPr lang="en-US" sz="2400"/>
              <a:t>Authentication - Process of identifying a user, using valid credentials of user and password. Control how a user is authenticated using a secured local database or external AWS server, prefer to use tried and trusted protocol.</a:t>
            </a:r>
            <a:endParaRPr sz="2400"/>
          </a:p>
          <a:p>
            <a:pPr indent="0" lvl="0" marL="457200" rtl="0" algn="l">
              <a:lnSpc>
                <a:spcPct val="90000"/>
              </a:lnSpc>
              <a:spcBef>
                <a:spcPts val="0"/>
              </a:spcBef>
              <a:spcAft>
                <a:spcPts val="0"/>
              </a:spcAft>
              <a:buNone/>
            </a:pPr>
            <a:r>
              <a:t/>
            </a:r>
            <a:endParaRPr sz="2400"/>
          </a:p>
          <a:p>
            <a:pPr indent="-228600" lvl="0" marL="228600" rtl="0" algn="l">
              <a:lnSpc>
                <a:spcPct val="90000"/>
              </a:lnSpc>
              <a:spcBef>
                <a:spcPts val="0"/>
              </a:spcBef>
              <a:spcAft>
                <a:spcPts val="0"/>
              </a:spcAft>
              <a:buClr>
                <a:schemeClr val="lt1"/>
              </a:buClr>
              <a:buSzPts val="2400"/>
              <a:buChar char="•"/>
            </a:pPr>
            <a:r>
              <a:rPr lang="en-US" sz="2400"/>
              <a:t>Authorization - After the user has been authenticated, authorization shall be used to determine which resources and functionality the user is allowed to access and which operations can be performed.</a:t>
            </a:r>
            <a:endParaRPr sz="2400"/>
          </a:p>
          <a:p>
            <a:pPr indent="0" lvl="0" marL="457200" rtl="0" algn="l">
              <a:lnSpc>
                <a:spcPct val="90000"/>
              </a:lnSpc>
              <a:spcBef>
                <a:spcPts val="0"/>
              </a:spcBef>
              <a:spcAft>
                <a:spcPts val="0"/>
              </a:spcAft>
              <a:buNone/>
            </a:pPr>
            <a:r>
              <a:t/>
            </a:r>
            <a:endParaRPr sz="2400"/>
          </a:p>
          <a:p>
            <a:pPr indent="-228600" lvl="0" marL="228600" rtl="0" algn="l">
              <a:lnSpc>
                <a:spcPct val="90000"/>
              </a:lnSpc>
              <a:spcBef>
                <a:spcPts val="0"/>
              </a:spcBef>
              <a:spcAft>
                <a:spcPts val="0"/>
              </a:spcAft>
              <a:buClr>
                <a:schemeClr val="lt1"/>
              </a:buClr>
              <a:buSzPts val="2400"/>
              <a:buChar char="•"/>
            </a:pPr>
            <a:r>
              <a:rPr lang="en-US" sz="2400"/>
              <a:t>Accounting - Monitor and log any user events while they are logging in/out or utilizing the resources, as well as user uptime or any other configured parameter.</a:t>
            </a:r>
            <a:endParaRPr sz="2400"/>
          </a:p>
          <a:p>
            <a:pPr indent="0" lvl="0" marL="457200" rtl="0" algn="l">
              <a:lnSpc>
                <a:spcPct val="90000"/>
              </a:lnSpc>
              <a:spcBef>
                <a:spcPts val="0"/>
              </a:spcBef>
              <a:spcAft>
                <a:spcPts val="0"/>
              </a:spcAft>
              <a:buNone/>
            </a:pPr>
            <a:r>
              <a:t/>
            </a:r>
            <a:endParaRPr sz="2400"/>
          </a:p>
        </p:txBody>
      </p:sp>
      <p:pic>
        <p:nvPicPr>
          <p:cNvPr descr="Green Pace logo" id="192" name="Google Shape;192;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198" name="Google Shape;198;p26"/>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The unit testing below is </a:t>
            </a:r>
            <a:r>
              <a:rPr lang="en-US"/>
              <a:t>looking</a:t>
            </a:r>
            <a:r>
              <a:rPr lang="en-US"/>
              <a:t> at Assertions, mainly used in unit </a:t>
            </a:r>
            <a:r>
              <a:rPr lang="en-US"/>
              <a:t>testing</a:t>
            </a:r>
            <a:r>
              <a:rPr lang="en-US"/>
              <a:t> and how these </a:t>
            </a:r>
            <a:r>
              <a:rPr lang="en-US"/>
              <a:t>assertions</a:t>
            </a:r>
            <a:r>
              <a:rPr lang="en-US"/>
              <a:t> can be </a:t>
            </a:r>
            <a:r>
              <a:rPr lang="en-US"/>
              <a:t>helpful</a:t>
            </a:r>
            <a:r>
              <a:rPr lang="en-US"/>
              <a:t> in both testing and </a:t>
            </a:r>
            <a:r>
              <a:rPr lang="en-US"/>
              <a:t>ensuring</a:t>
            </a:r>
            <a:r>
              <a:rPr lang="en-US"/>
              <a:t> </a:t>
            </a:r>
            <a:r>
              <a:rPr lang="en-US"/>
              <a:t>proper</a:t>
            </a:r>
            <a:r>
              <a:rPr lang="en-US"/>
              <a:t> data is being used in other applications. Standard coding label is [STD-006-CPP].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pic>
        <p:nvPicPr>
          <p:cNvPr descr="Green Pace logo" id="199" name="Google Shape;199;p2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200" name="Google Shape;200;p26"/>
          <p:cNvPicPr preferRelativeResize="0"/>
          <p:nvPr/>
        </p:nvPicPr>
        <p:blipFill>
          <a:blip r:embed="rId4">
            <a:alphaModFix/>
          </a:blip>
          <a:stretch>
            <a:fillRect/>
          </a:stretch>
        </p:blipFill>
        <p:spPr>
          <a:xfrm>
            <a:off x="1054463" y="3605375"/>
            <a:ext cx="8486775" cy="222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206" name="Google Shape;206;p27"/>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pic>
        <p:nvPicPr>
          <p:cNvPr descr="Green Pace logo" id="207" name="Google Shape;207;p27"/>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08" name="Google Shape;208;p27"/>
          <p:cNvPicPr preferRelativeResize="0"/>
          <p:nvPr/>
        </p:nvPicPr>
        <p:blipFill>
          <a:blip r:embed="rId4">
            <a:alphaModFix/>
          </a:blip>
          <a:stretch>
            <a:fillRect/>
          </a:stretch>
        </p:blipFill>
        <p:spPr>
          <a:xfrm>
            <a:off x="838200" y="2057375"/>
            <a:ext cx="10668000" cy="3924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