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82" r:id="rId2"/>
    <p:sldId id="359" r:id="rId3"/>
    <p:sldId id="263" r:id="rId4"/>
    <p:sldId id="298" r:id="rId5"/>
    <p:sldId id="342" r:id="rId6"/>
    <p:sldId id="360" r:id="rId7"/>
    <p:sldId id="361" r:id="rId8"/>
    <p:sldId id="362" r:id="rId9"/>
    <p:sldId id="380" r:id="rId10"/>
    <p:sldId id="381" r:id="rId11"/>
    <p:sldId id="364" r:id="rId12"/>
    <p:sldId id="365" r:id="rId13"/>
    <p:sldId id="366" r:id="rId14"/>
    <p:sldId id="367" r:id="rId15"/>
    <p:sldId id="368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410" r:id="rId24"/>
    <p:sldId id="384" r:id="rId25"/>
    <p:sldId id="386" r:id="rId26"/>
    <p:sldId id="391" r:id="rId27"/>
    <p:sldId id="392" r:id="rId28"/>
    <p:sldId id="393" r:id="rId29"/>
    <p:sldId id="411" r:id="rId30"/>
    <p:sldId id="395" r:id="rId31"/>
    <p:sldId id="396" r:id="rId32"/>
    <p:sldId id="398" r:id="rId33"/>
    <p:sldId id="402" r:id="rId34"/>
    <p:sldId id="403" r:id="rId35"/>
    <p:sldId id="404" r:id="rId36"/>
    <p:sldId id="630" r:id="rId37"/>
    <p:sldId id="632" r:id="rId38"/>
    <p:sldId id="633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443" r:id="rId48"/>
    <p:sldId id="444" r:id="rId49"/>
    <p:sldId id="445" r:id="rId50"/>
    <p:sldId id="471" r:id="rId51"/>
    <p:sldId id="496" r:id="rId52"/>
    <p:sldId id="497" r:id="rId53"/>
    <p:sldId id="498" r:id="rId54"/>
    <p:sldId id="510" r:id="rId55"/>
    <p:sldId id="511" r:id="rId56"/>
    <p:sldId id="514" r:id="rId57"/>
    <p:sldId id="644" r:id="rId58"/>
  </p:sldIdLst>
  <p:sldSz cx="9144000" cy="6858000" type="screen4x3"/>
  <p:notesSz cx="6818313" cy="9128125"/>
  <p:defaultTextStyle>
    <a:defPPr>
      <a:defRPr lang="zh-CN"/>
    </a:defPPr>
    <a:lvl1pPr algn="ctr" rtl="0" eaLnBrk="0" fontAlgn="base" hangingPunct="0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folHlink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FF"/>
    <a:srgbClr val="FFCC99"/>
    <a:srgbClr val="0066CC"/>
    <a:srgbClr val="FF99CC"/>
    <a:srgbClr val="D3EAF8"/>
    <a:srgbClr val="66CCFF"/>
    <a:srgbClr val="F746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40"/>
    </p:cViewPr>
  </p:sorterViewPr>
  <p:notesViewPr>
    <p:cSldViewPr>
      <p:cViewPr varScale="1">
        <p:scale>
          <a:sx n="62" d="100"/>
          <a:sy n="62" d="100"/>
        </p:scale>
        <p:origin x="-1597" y="-84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752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812800">
              <a:defRPr sz="1000" b="0" i="1" smtClean="0">
                <a:solidFill>
                  <a:srgbClr val="D3EAF8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12800">
              <a:defRPr sz="1000" b="0" i="1" smtClean="0">
                <a:solidFill>
                  <a:srgbClr val="D3EAF8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28663"/>
            <a:ext cx="4451350" cy="333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33875"/>
            <a:ext cx="500062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670925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812800">
              <a:defRPr sz="1000" b="0" i="1" smtClean="0">
                <a:solidFill>
                  <a:srgbClr val="D3EAF8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8670925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12800">
              <a:defRPr sz="1000" b="0" i="1" smtClean="0">
                <a:solidFill>
                  <a:srgbClr val="D3EAF8"/>
                </a:solidFill>
                <a:effectLst/>
              </a:defRPr>
            </a:lvl1pPr>
          </a:lstStyle>
          <a:p>
            <a:pPr>
              <a:defRPr/>
            </a:pPr>
            <a:fld id="{608878EF-B3BB-49E9-85A5-4A946735D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69840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32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5613" algn="l" defTabSz="9032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08050" algn="l" defTabSz="9032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63663" algn="l" defTabSz="9032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17688" algn="l" defTabSz="9032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E015094-5950-4EF4-AF27-794434CE8E58}" type="slidenum">
              <a:rPr lang="en-US" altLang="zh-CN" b="0">
                <a:solidFill>
                  <a:srgbClr val="D3EAF8"/>
                </a:solidFill>
              </a:rPr>
              <a:pPr/>
              <a:t>1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28663"/>
            <a:ext cx="4448175" cy="3335337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38BC780-DDBE-451C-8907-580B0CF90E0A}" type="slidenum">
              <a:rPr lang="en-US" altLang="zh-CN" b="0">
                <a:solidFill>
                  <a:srgbClr val="D3EAF8"/>
                </a:solidFill>
              </a:rPr>
              <a:pPr/>
              <a:t>12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B64B601-07FA-4C3A-A2A0-7DD365939C0E}" type="slidenum">
              <a:rPr lang="en-US" altLang="zh-CN" b="0">
                <a:solidFill>
                  <a:srgbClr val="D3EAF8"/>
                </a:solidFill>
              </a:rPr>
              <a:pPr/>
              <a:t>13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7D7F791-ED2C-47DF-98C0-18A825ECDFA6}" type="slidenum">
              <a:rPr lang="en-US" altLang="zh-CN" b="0">
                <a:solidFill>
                  <a:srgbClr val="D3EAF8"/>
                </a:solidFill>
              </a:rPr>
              <a:pPr/>
              <a:t>14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5C290-0442-430F-A1A9-003C148D2B77}" type="slidenum">
              <a:rPr lang="en-US" altLang="zh-CN" b="0">
                <a:solidFill>
                  <a:srgbClr val="D3EAF8"/>
                </a:solidFill>
              </a:rPr>
              <a:pPr/>
              <a:t>15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E6DCAA-A9CD-4588-856F-3ED305CD04F1}" type="slidenum">
              <a:rPr lang="en-US" altLang="zh-CN" b="0">
                <a:solidFill>
                  <a:srgbClr val="D3EAF8"/>
                </a:solidFill>
              </a:rPr>
              <a:pPr/>
              <a:t>16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/>
            <a:r>
              <a:rPr lang="en-US" altLang="zh-CN" smtClean="0"/>
              <a:t>Lesson Aim</a:t>
            </a:r>
          </a:p>
          <a:p>
            <a:pPr marL="114300" lvl="1" defTabSz="401638"/>
            <a:r>
              <a:rPr lang="en-US" altLang="zh-CN" smtClean="0"/>
              <a:t>&lt;Enter lesson aim here.&gt;</a:t>
            </a:r>
          </a:p>
        </p:txBody>
      </p:sp>
      <p:sp>
        <p:nvSpPr>
          <p:cNvPr id="10240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E97F8C1-86DD-4023-9536-5A6732D33559}" type="slidenum">
              <a:rPr lang="en-US" altLang="zh-CN" b="0">
                <a:solidFill>
                  <a:srgbClr val="D3EAF8"/>
                </a:solidFill>
              </a:rPr>
              <a:pPr/>
              <a:t>17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C165D8B-977A-4E2E-A577-BADD0F6E1D2A}" type="slidenum">
              <a:rPr lang="en-US" altLang="zh-CN" b="0">
                <a:solidFill>
                  <a:srgbClr val="D3EAF8"/>
                </a:solidFill>
              </a:rPr>
              <a:pPr/>
              <a:t>18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3F87124-4D6C-40FB-B22B-9D193219EE28}" type="slidenum">
              <a:rPr lang="en-US" altLang="zh-CN" b="0">
                <a:solidFill>
                  <a:srgbClr val="D3EAF8"/>
                </a:solidFill>
              </a:rPr>
              <a:pPr/>
              <a:t>19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052A0AF-19CB-41C0-AC19-89F01F5A4F45}" type="slidenum">
              <a:rPr lang="en-US" altLang="zh-CN" b="0">
                <a:solidFill>
                  <a:srgbClr val="D3EAF8"/>
                </a:solidFill>
              </a:rPr>
              <a:pPr/>
              <a:t>20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A31B7A4-D2AF-4D8E-B4AE-9992C1AF9C02}" type="slidenum">
              <a:rPr lang="en-US" altLang="zh-CN" b="0">
                <a:solidFill>
                  <a:srgbClr val="D3EAF8"/>
                </a:solidFill>
              </a:rPr>
              <a:pPr/>
              <a:t>21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09B77CF-F864-4250-8D48-5246DF877C9F}" type="slidenum">
              <a:rPr lang="en-US" altLang="zh-CN" b="0">
                <a:solidFill>
                  <a:srgbClr val="D3EAF8"/>
                </a:solidFill>
              </a:rPr>
              <a:pPr/>
              <a:t>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28663"/>
            <a:ext cx="4448175" cy="3335337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BD1D59E-A4AC-42B6-86CC-813778AABBBD}" type="slidenum">
              <a:rPr lang="en-US" altLang="zh-CN" b="0">
                <a:solidFill>
                  <a:srgbClr val="D3EAF8"/>
                </a:solidFill>
              </a:rPr>
              <a:pPr/>
              <a:t>22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B3D642C-FA07-4D3B-AD79-D3B886E2DB94}" type="slidenum">
              <a:rPr lang="en-US" altLang="zh-CN" b="0">
                <a:solidFill>
                  <a:srgbClr val="D3EAF8"/>
                </a:solidFill>
              </a:rPr>
              <a:pPr/>
              <a:t>23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9833283-F97D-4070-85C3-94238D1E3A63}" type="slidenum">
              <a:rPr lang="en-US" altLang="zh-CN" b="0">
                <a:solidFill>
                  <a:srgbClr val="D3EAF8"/>
                </a:solidFill>
              </a:rPr>
              <a:pPr/>
              <a:t>24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05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EAD27DE-21D1-4B81-9662-1A72D5C3ACB8}" type="slidenum">
              <a:rPr lang="en-US" altLang="zh-CN" b="0">
                <a:solidFill>
                  <a:srgbClr val="D3EAF8"/>
                </a:solidFill>
              </a:rPr>
              <a:pPr/>
              <a:t>25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311775" cy="3778250"/>
          </a:xfrm>
          <a:noFill/>
        </p:spPr>
        <p:txBody>
          <a:bodyPr lIns="0" tIns="0" rIns="0" bIns="0"/>
          <a:lstStyle/>
          <a:p>
            <a:pPr defTabSz="469900"/>
            <a:endParaRPr lang="en-US" smtClean="0"/>
          </a:p>
        </p:txBody>
      </p:sp>
      <p:sp>
        <p:nvSpPr>
          <p:cNvPr id="111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190500"/>
            <a:ext cx="5895975" cy="4421188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BCDB965-6FEF-4AD5-A096-4DAD4CD6E5D5}" type="slidenum">
              <a:rPr lang="en-US" altLang="zh-CN" b="0">
                <a:solidFill>
                  <a:srgbClr val="D3EAF8"/>
                </a:solidFill>
              </a:rPr>
              <a:pPr/>
              <a:t>26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2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997BD21-DEDB-4788-9BF5-F0DC3FAC1CBF}" type="slidenum">
              <a:rPr lang="en-US" altLang="zh-CN" b="0">
                <a:solidFill>
                  <a:srgbClr val="D3EAF8"/>
                </a:solidFill>
              </a:rPr>
              <a:pPr/>
              <a:t>27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CCAB251-E415-4561-A416-D69316E91876}" type="slidenum">
              <a:rPr lang="en-US" altLang="zh-CN" b="0">
                <a:solidFill>
                  <a:srgbClr val="D3EAF8"/>
                </a:solidFill>
              </a:rPr>
              <a:pPr/>
              <a:t>28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4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02CDEAC-9A93-4B50-9CDE-0F8D4410BE32}" type="slidenum">
              <a:rPr lang="en-US" altLang="zh-CN" b="0">
                <a:solidFill>
                  <a:srgbClr val="D3EAF8"/>
                </a:solidFill>
              </a:rPr>
              <a:pPr/>
              <a:t>29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9312" cy="4446588"/>
          </a:xfrm>
          <a:ln cap="flat"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4759325"/>
            <a:ext cx="5310187" cy="3797300"/>
          </a:xfrm>
          <a:noFill/>
        </p:spPr>
        <p:txBody>
          <a:bodyPr lIns="91780" tIns="46668" rIns="91780" bIns="46668"/>
          <a:lstStyle/>
          <a:p>
            <a:pPr defTabSz="949325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A0A8FA5-C8C9-4B84-AF02-DC0955C827AB}" type="slidenum">
              <a:rPr lang="en-US" altLang="zh-CN" b="0">
                <a:solidFill>
                  <a:srgbClr val="D3EAF8"/>
                </a:solidFill>
              </a:rPr>
              <a:pPr/>
              <a:t>30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1408BF8-B8CB-4D83-94E7-2ACA287610CE}" type="slidenum">
              <a:rPr lang="en-US" altLang="zh-CN" b="0">
                <a:solidFill>
                  <a:srgbClr val="D3EAF8"/>
                </a:solidFill>
              </a:rPr>
              <a:pPr/>
              <a:t>31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87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2331415-F29B-4DC7-9F1D-4D915274E895}" type="slidenum">
              <a:rPr lang="en-US" altLang="zh-CN" b="0">
                <a:solidFill>
                  <a:srgbClr val="D3EAF8"/>
                </a:solidFill>
              </a:rPr>
              <a:pPr/>
              <a:t>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28663"/>
            <a:ext cx="4448175" cy="3335337"/>
          </a:xfrm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6D9A988-3D1C-41A2-B6D6-391064625AF5}" type="slidenum">
              <a:rPr lang="en-US" altLang="zh-CN" b="0">
                <a:solidFill>
                  <a:srgbClr val="D3EAF8"/>
                </a:solidFill>
              </a:rPr>
              <a:pPr/>
              <a:t>32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08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8C7A8B6-AE04-4CD8-BB70-E554672EED47}" type="slidenum">
              <a:rPr lang="en-US" altLang="zh-CN" b="0">
                <a:solidFill>
                  <a:srgbClr val="D3EAF8"/>
                </a:solidFill>
              </a:rPr>
              <a:pPr/>
              <a:t>33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18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2604E94-CA1A-4A7B-9E9C-8D1EACBAFB8D}" type="slidenum">
              <a:rPr lang="en-US" altLang="zh-CN" b="0">
                <a:solidFill>
                  <a:srgbClr val="D3EAF8"/>
                </a:solidFill>
              </a:rPr>
              <a:pPr/>
              <a:t>34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28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5A297D2-0914-44E6-8BFE-83E0B9844D4E}" type="slidenum">
              <a:rPr lang="en-US" altLang="zh-CN" b="0">
                <a:solidFill>
                  <a:srgbClr val="D3EAF8"/>
                </a:solidFill>
              </a:rPr>
              <a:pPr/>
              <a:t>35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80963"/>
            <a:ext cx="5972175" cy="4478337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65321BF-6CB2-4362-86AD-93E356069019}" type="slidenum">
              <a:rPr lang="en-US" altLang="zh-CN" b="0">
                <a:solidFill>
                  <a:srgbClr val="D3EAF8"/>
                </a:solidFill>
              </a:rPr>
              <a:pPr/>
              <a:t>39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28663"/>
            <a:ext cx="4446587" cy="3335337"/>
          </a:xfrm>
          <a:ln cap="flat"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 lIns="0" tIns="0" rIns="0" bIns="0"/>
          <a:lstStyle/>
          <a:p>
            <a:pPr defTabSz="858838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31CD617-8F33-4627-9170-9CB62599E7E8}" type="slidenum">
              <a:rPr lang="en-US" altLang="zh-CN" b="0">
                <a:solidFill>
                  <a:srgbClr val="D3EAF8"/>
                </a:solidFill>
              </a:rPr>
              <a:pPr/>
              <a:t>40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3860800" y="-1588"/>
            <a:ext cx="29591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3860800" y="8672513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-3175" y="8672513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-3175" y="-1588"/>
            <a:ext cx="295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2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3738"/>
            <a:ext cx="4543425" cy="3406775"/>
          </a:xfrm>
          <a:ln cap="flat"/>
        </p:spPr>
      </p:sp>
      <p:sp>
        <p:nvSpPr>
          <p:cNvPr id="1392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8050" y="4337050"/>
            <a:ext cx="5000625" cy="4105275"/>
          </a:xfrm>
          <a:noFill/>
        </p:spPr>
        <p:txBody>
          <a:bodyPr lIns="0" tIns="0" rIns="0" bIns="0"/>
          <a:lstStyle/>
          <a:p>
            <a:pPr defTabSz="858838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698A5F4-82C3-4912-8833-064EEDBD00EE}" type="slidenum">
              <a:rPr lang="en-US" altLang="zh-CN" b="0">
                <a:solidFill>
                  <a:srgbClr val="D3EAF8"/>
                </a:solidFill>
              </a:rPr>
              <a:pPr/>
              <a:t>41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4765675"/>
            <a:ext cx="5311775" cy="3795713"/>
          </a:xfrm>
          <a:noFill/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50888"/>
            <a:ext cx="4556125" cy="3417887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5B7AD51-9CE7-43F0-B910-C10BE71D89F9}" type="slidenum">
              <a:rPr lang="en-US" altLang="zh-CN" b="0">
                <a:solidFill>
                  <a:srgbClr val="D3EAF8"/>
                </a:solidFill>
              </a:rPr>
              <a:pPr/>
              <a:t>42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28663"/>
            <a:ext cx="4446587" cy="3335337"/>
          </a:xfrm>
          <a:ln cap="flat"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35463"/>
            <a:ext cx="5000625" cy="4108450"/>
          </a:xfrm>
          <a:noFill/>
        </p:spPr>
        <p:txBody>
          <a:bodyPr lIns="0" tIns="0" rIns="0" bIns="0"/>
          <a:lstStyle/>
          <a:p>
            <a:pPr defTabSz="858838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17D6657-E642-4DEB-8FC2-5C11B1CFDE0F}" type="slidenum">
              <a:rPr lang="en-US" altLang="zh-CN" b="0">
                <a:solidFill>
                  <a:srgbClr val="D3EAF8"/>
                </a:solidFill>
              </a:rPr>
              <a:pPr/>
              <a:t>43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4765675"/>
            <a:ext cx="5311775" cy="3795713"/>
          </a:xfrm>
          <a:noFill/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1423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50888"/>
            <a:ext cx="4556125" cy="3417887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64F88F4-92C0-48D5-A049-11B6F9976707}" type="slidenum">
              <a:rPr lang="en-US" altLang="zh-CN" b="0">
                <a:solidFill>
                  <a:srgbClr val="D3EAF8"/>
                </a:solidFill>
              </a:rPr>
              <a:pPr/>
              <a:t>44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4765675"/>
            <a:ext cx="5311775" cy="3795713"/>
          </a:xfrm>
          <a:noFill/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143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50888"/>
            <a:ext cx="4556125" cy="34178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205B4F4-738D-420D-8FC4-61B2963DE6FB}" type="slidenum">
              <a:rPr lang="en-US" altLang="zh-CN" b="0">
                <a:solidFill>
                  <a:srgbClr val="D3EAF8"/>
                </a:solidFill>
              </a:rPr>
              <a:pPr/>
              <a:t>4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28663"/>
            <a:ext cx="4448175" cy="3335337"/>
          </a:xfrm>
          <a:ln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3B1557-2C71-4A8E-BD3C-33A6501AEA3A}" type="slidenum">
              <a:rPr lang="en-US" altLang="zh-CN" b="0">
                <a:solidFill>
                  <a:srgbClr val="D3EAF8"/>
                </a:solidFill>
              </a:rPr>
              <a:pPr/>
              <a:t>45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4765675"/>
            <a:ext cx="5311775" cy="3795713"/>
          </a:xfrm>
          <a:noFill/>
        </p:spPr>
        <p:txBody>
          <a:bodyPr lIns="0" tIns="0" rIns="0" bIns="0"/>
          <a:lstStyle/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144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750888"/>
            <a:ext cx="4556125" cy="3417887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AB88A54-0AF2-44C6-A77E-6F55EA86DEB9}" type="slidenum">
              <a:rPr lang="en-US" altLang="zh-CN" b="0">
                <a:solidFill>
                  <a:srgbClr val="D3EAF8"/>
                </a:solidFill>
              </a:rPr>
              <a:pPr/>
              <a:t>46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862388" y="8669338"/>
            <a:ext cx="29559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667" tIns="0" rIns="18667" bIns="0" anchor="b"/>
          <a:lstStyle/>
          <a:p>
            <a:pPr algn="r" defTabSz="965200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8669338"/>
            <a:ext cx="29543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-1588"/>
            <a:ext cx="2954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9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6463" y="4332288"/>
            <a:ext cx="5003800" cy="4108450"/>
          </a:xfrm>
          <a:noFill/>
        </p:spPr>
        <p:txBody>
          <a:bodyPr lIns="91780" tIns="48224" rIns="91780" bIns="48224"/>
          <a:lstStyle/>
          <a:p>
            <a:pPr defTabSz="984250"/>
            <a:endParaRPr lang="en-US" smtClean="0"/>
          </a:p>
        </p:txBody>
      </p:sp>
      <p:sp>
        <p:nvSpPr>
          <p:cNvPr id="124936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48187" cy="3411538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07AE0A6-6305-4133-8FD4-7CE7692E6EC3}" type="slidenum">
              <a:rPr lang="en-US" altLang="zh-CN" b="0">
                <a:solidFill>
                  <a:srgbClr val="D3EAF8"/>
                </a:solidFill>
              </a:rPr>
              <a:pPr/>
              <a:t>49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3862388" y="8669338"/>
            <a:ext cx="29559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667" tIns="0" rIns="18667" bIns="0" anchor="b"/>
          <a:lstStyle/>
          <a:p>
            <a:pPr algn="r" defTabSz="965200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0" y="8669338"/>
            <a:ext cx="29543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0" y="-1588"/>
            <a:ext cx="2954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9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48187" cy="3411538"/>
          </a:xfrm>
          <a:ln cap="flat"/>
        </p:spPr>
      </p:sp>
      <p:sp>
        <p:nvSpPr>
          <p:cNvPr id="1259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332288"/>
            <a:ext cx="5003800" cy="4108450"/>
          </a:xfrm>
          <a:noFill/>
        </p:spPr>
        <p:txBody>
          <a:bodyPr lIns="91780" tIns="48224" rIns="91780" bIns="48224"/>
          <a:lstStyle/>
          <a:p>
            <a:pPr defTabSz="984250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6B8FF47-88B5-4A96-8637-9F2CE59321C7}" type="slidenum">
              <a:rPr lang="en-US" altLang="zh-CN" b="0">
                <a:solidFill>
                  <a:srgbClr val="D3EAF8"/>
                </a:solidFill>
              </a:rPr>
              <a:pPr/>
              <a:t>52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862388" y="8669338"/>
            <a:ext cx="29559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667" tIns="0" rIns="18667" bIns="0" anchor="b"/>
          <a:lstStyle/>
          <a:p>
            <a:pPr algn="r" defTabSz="965200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0" y="8669338"/>
            <a:ext cx="29543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0" y="-1588"/>
            <a:ext cx="2954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0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49775" cy="3411538"/>
          </a:xfrm>
          <a:ln cap="flat"/>
        </p:spPr>
      </p:sp>
      <p:sp>
        <p:nvSpPr>
          <p:cNvPr id="1290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332288"/>
            <a:ext cx="5003800" cy="4108450"/>
          </a:xfrm>
          <a:noFill/>
        </p:spPr>
        <p:txBody>
          <a:bodyPr lIns="91780" tIns="48224" rIns="91780" bIns="48224"/>
          <a:lstStyle/>
          <a:p>
            <a:pPr defTabSz="984250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033EE2-ED27-437E-875E-117D5EADF262}" type="slidenum">
              <a:rPr lang="en-US" altLang="zh-CN" b="0">
                <a:solidFill>
                  <a:srgbClr val="D3EAF8"/>
                </a:solidFill>
              </a:rPr>
              <a:pPr/>
              <a:t>53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3862388" y="8669338"/>
            <a:ext cx="29559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667" tIns="0" rIns="18667" bIns="0" anchor="b"/>
          <a:lstStyle/>
          <a:p>
            <a:pPr algn="r" defTabSz="965200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0" y="8669338"/>
            <a:ext cx="29543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0" y="-1588"/>
            <a:ext cx="2954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0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49775" cy="3411538"/>
          </a:xfrm>
          <a:ln cap="flat"/>
        </p:spPr>
      </p:sp>
      <p:sp>
        <p:nvSpPr>
          <p:cNvPr id="1300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332288"/>
            <a:ext cx="5003800" cy="4108450"/>
          </a:xfrm>
          <a:noFill/>
        </p:spPr>
        <p:txBody>
          <a:bodyPr lIns="91780" tIns="48224" rIns="91780" bIns="48224"/>
          <a:lstStyle/>
          <a:p>
            <a:pPr defTabSz="984250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641F680-4FEF-4E99-8E95-393324CCA77F}" type="slidenum">
              <a:rPr lang="en-US" altLang="zh-CN" b="0">
                <a:solidFill>
                  <a:srgbClr val="D3EAF8"/>
                </a:solidFill>
              </a:rPr>
              <a:pPr/>
              <a:t>57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3863975" y="0"/>
            <a:ext cx="2954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3863975" y="8670925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71550">
              <a:spcBef>
                <a:spcPct val="0"/>
              </a:spcBef>
            </a:pPr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0" y="86709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0" y="0"/>
            <a:ext cx="2952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1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90563"/>
            <a:ext cx="4549775" cy="3411537"/>
          </a:xfrm>
          <a:ln cap="flat"/>
        </p:spPr>
      </p:sp>
      <p:sp>
        <p:nvSpPr>
          <p:cNvPr id="1321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335463"/>
            <a:ext cx="5003800" cy="4106862"/>
          </a:xfrm>
          <a:noFill/>
        </p:spPr>
        <p:txBody>
          <a:bodyPr lIns="95250" tIns="47625" rIns="95250" bIns="47625"/>
          <a:lstStyle/>
          <a:p>
            <a:pPr defTabSz="425450">
              <a:tabLst>
                <a:tab pos="471488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CB9E680-1CBD-4606-9DDA-B8DB18216745}" type="slidenum">
              <a:rPr lang="en-US" altLang="zh-CN" b="0">
                <a:solidFill>
                  <a:srgbClr val="D3EAF8"/>
                </a:solidFill>
              </a:rPr>
              <a:pPr/>
              <a:t>5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28663"/>
            <a:ext cx="4448175" cy="3335337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B56E158-177D-4F8C-AB5F-C13C241D48CB}" type="slidenum">
              <a:rPr lang="en-US" altLang="zh-CN" b="0">
                <a:solidFill>
                  <a:srgbClr val="D3EAF8"/>
                </a:solidFill>
              </a:rPr>
              <a:pPr/>
              <a:t>8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382588">
              <a:tabLst>
                <a:tab pos="446088" algn="l"/>
              </a:tabLst>
            </a:pPr>
            <a:endParaRPr lang="en-US" smtClean="0"/>
          </a:p>
        </p:txBody>
      </p:sp>
      <p:sp>
        <p:nvSpPr>
          <p:cNvPr id="921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AD8041-1470-4A4C-B4B7-A1BC49C7C7E5}" type="slidenum">
              <a:rPr lang="en-US" altLang="zh-CN" b="0">
                <a:solidFill>
                  <a:srgbClr val="D3EAF8"/>
                </a:solidFill>
              </a:rPr>
              <a:pPr/>
              <a:t>9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382588">
              <a:tabLst>
                <a:tab pos="446088" algn="l"/>
              </a:tabLst>
            </a:pPr>
            <a:endParaRPr lang="en-US" smtClean="0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B2EA889-FAEE-401E-8E29-448A473D19E2}" type="slidenum">
              <a:rPr lang="en-US" altLang="zh-CN" b="0">
                <a:solidFill>
                  <a:srgbClr val="D3EAF8"/>
                </a:solidFill>
              </a:rPr>
              <a:pPr/>
              <a:t>10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defTabSz="382588">
              <a:tabLst>
                <a:tab pos="446088" algn="l"/>
              </a:tabLst>
            </a:pPr>
            <a:endParaRPr 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12800"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8128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34D6F5-ACD4-431C-8641-D7843E421D93}" type="slidenum">
              <a:rPr lang="en-US" altLang="zh-CN" b="0">
                <a:solidFill>
                  <a:srgbClr val="D3EAF8"/>
                </a:solidFill>
              </a:rPr>
              <a:pPr/>
              <a:t>11</a:t>
            </a:fld>
            <a:endParaRPr lang="en-US" altLang="zh-CN" b="0">
              <a:solidFill>
                <a:srgbClr val="D3EAF8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5995988" cy="3749675"/>
          </a:xfrm>
          <a:noFill/>
        </p:spPr>
        <p:txBody>
          <a:bodyPr/>
          <a:lstStyle/>
          <a:p>
            <a:pPr defTabSz="401638">
              <a:tabLst>
                <a:tab pos="457200" algn="l"/>
              </a:tabLst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635750" y="6330950"/>
            <a:ext cx="1608138" cy="200025"/>
            <a:chOff x="4180" y="3988"/>
            <a:chExt cx="1013" cy="126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180" y="3991"/>
              <a:ext cx="201" cy="123"/>
            </a:xfrm>
            <a:custGeom>
              <a:avLst/>
              <a:gdLst>
                <a:gd name="T0" fmla="*/ 57 w 201"/>
                <a:gd name="T1" fmla="*/ 122 h 123"/>
                <a:gd name="T2" fmla="*/ 45 w 201"/>
                <a:gd name="T3" fmla="*/ 122 h 123"/>
                <a:gd name="T4" fmla="*/ 36 w 201"/>
                <a:gd name="T5" fmla="*/ 116 h 123"/>
                <a:gd name="T6" fmla="*/ 28 w 201"/>
                <a:gd name="T7" fmla="*/ 113 h 123"/>
                <a:gd name="T8" fmla="*/ 19 w 201"/>
                <a:gd name="T9" fmla="*/ 105 h 123"/>
                <a:gd name="T10" fmla="*/ 14 w 201"/>
                <a:gd name="T11" fmla="*/ 99 h 123"/>
                <a:gd name="T12" fmla="*/ 8 w 201"/>
                <a:gd name="T13" fmla="*/ 90 h 123"/>
                <a:gd name="T14" fmla="*/ 2 w 201"/>
                <a:gd name="T15" fmla="*/ 82 h 123"/>
                <a:gd name="T16" fmla="*/ 0 w 201"/>
                <a:gd name="T17" fmla="*/ 71 h 123"/>
                <a:gd name="T18" fmla="*/ 0 w 201"/>
                <a:gd name="T19" fmla="*/ 62 h 123"/>
                <a:gd name="T20" fmla="*/ 0 w 201"/>
                <a:gd name="T21" fmla="*/ 53 h 123"/>
                <a:gd name="T22" fmla="*/ 2 w 201"/>
                <a:gd name="T23" fmla="*/ 45 h 123"/>
                <a:gd name="T24" fmla="*/ 5 w 201"/>
                <a:gd name="T25" fmla="*/ 34 h 123"/>
                <a:gd name="T26" fmla="*/ 11 w 201"/>
                <a:gd name="T27" fmla="*/ 25 h 123"/>
                <a:gd name="T28" fmla="*/ 16 w 201"/>
                <a:gd name="T29" fmla="*/ 19 h 123"/>
                <a:gd name="T30" fmla="*/ 25 w 201"/>
                <a:gd name="T31" fmla="*/ 11 h 123"/>
                <a:gd name="T32" fmla="*/ 34 w 201"/>
                <a:gd name="T33" fmla="*/ 5 h 123"/>
                <a:gd name="T34" fmla="*/ 42 w 201"/>
                <a:gd name="T35" fmla="*/ 2 h 123"/>
                <a:gd name="T36" fmla="*/ 51 w 201"/>
                <a:gd name="T37" fmla="*/ 0 h 123"/>
                <a:gd name="T38" fmla="*/ 62 w 201"/>
                <a:gd name="T39" fmla="*/ 0 h 123"/>
                <a:gd name="T40" fmla="*/ 65 w 201"/>
                <a:gd name="T41" fmla="*/ 0 h 123"/>
                <a:gd name="T42" fmla="*/ 77 w 201"/>
                <a:gd name="T43" fmla="*/ 0 h 123"/>
                <a:gd name="T44" fmla="*/ 91 w 201"/>
                <a:gd name="T45" fmla="*/ 0 h 123"/>
                <a:gd name="T46" fmla="*/ 108 w 201"/>
                <a:gd name="T47" fmla="*/ 0 h 123"/>
                <a:gd name="T48" fmla="*/ 122 w 201"/>
                <a:gd name="T49" fmla="*/ 0 h 123"/>
                <a:gd name="T50" fmla="*/ 134 w 201"/>
                <a:gd name="T51" fmla="*/ 0 h 123"/>
                <a:gd name="T52" fmla="*/ 137 w 201"/>
                <a:gd name="T53" fmla="*/ 0 h 123"/>
                <a:gd name="T54" fmla="*/ 148 w 201"/>
                <a:gd name="T55" fmla="*/ 0 h 123"/>
                <a:gd name="T56" fmla="*/ 157 w 201"/>
                <a:gd name="T57" fmla="*/ 2 h 123"/>
                <a:gd name="T58" fmla="*/ 165 w 201"/>
                <a:gd name="T59" fmla="*/ 5 h 123"/>
                <a:gd name="T60" fmla="*/ 174 w 201"/>
                <a:gd name="T61" fmla="*/ 11 h 123"/>
                <a:gd name="T62" fmla="*/ 182 w 201"/>
                <a:gd name="T63" fmla="*/ 19 h 123"/>
                <a:gd name="T64" fmla="*/ 188 w 201"/>
                <a:gd name="T65" fmla="*/ 25 h 123"/>
                <a:gd name="T66" fmla="*/ 194 w 201"/>
                <a:gd name="T67" fmla="*/ 34 h 123"/>
                <a:gd name="T68" fmla="*/ 197 w 201"/>
                <a:gd name="T69" fmla="*/ 45 h 123"/>
                <a:gd name="T70" fmla="*/ 200 w 201"/>
                <a:gd name="T71" fmla="*/ 53 h 123"/>
                <a:gd name="T72" fmla="*/ 200 w 201"/>
                <a:gd name="T73" fmla="*/ 62 h 123"/>
                <a:gd name="T74" fmla="*/ 200 w 201"/>
                <a:gd name="T75" fmla="*/ 71 h 123"/>
                <a:gd name="T76" fmla="*/ 197 w 201"/>
                <a:gd name="T77" fmla="*/ 82 h 123"/>
                <a:gd name="T78" fmla="*/ 191 w 201"/>
                <a:gd name="T79" fmla="*/ 90 h 123"/>
                <a:gd name="T80" fmla="*/ 185 w 201"/>
                <a:gd name="T81" fmla="*/ 99 h 123"/>
                <a:gd name="T82" fmla="*/ 179 w 201"/>
                <a:gd name="T83" fmla="*/ 105 h 123"/>
                <a:gd name="T84" fmla="*/ 171 w 201"/>
                <a:gd name="T85" fmla="*/ 113 h 123"/>
                <a:gd name="T86" fmla="*/ 162 w 201"/>
                <a:gd name="T87" fmla="*/ 116 h 123"/>
                <a:gd name="T88" fmla="*/ 154 w 201"/>
                <a:gd name="T89" fmla="*/ 122 h 123"/>
                <a:gd name="T90" fmla="*/ 142 w 201"/>
                <a:gd name="T91" fmla="*/ 122 h 123"/>
                <a:gd name="T92" fmla="*/ 137 w 201"/>
                <a:gd name="T93" fmla="*/ 122 h 123"/>
                <a:gd name="T94" fmla="*/ 131 w 201"/>
                <a:gd name="T95" fmla="*/ 122 h 123"/>
                <a:gd name="T96" fmla="*/ 119 w 201"/>
                <a:gd name="T97" fmla="*/ 122 h 123"/>
                <a:gd name="T98" fmla="*/ 102 w 201"/>
                <a:gd name="T99" fmla="*/ 122 h 123"/>
                <a:gd name="T100" fmla="*/ 85 w 201"/>
                <a:gd name="T101" fmla="*/ 122 h 123"/>
                <a:gd name="T102" fmla="*/ 71 w 201"/>
                <a:gd name="T103" fmla="*/ 122 h 123"/>
                <a:gd name="T104" fmla="*/ 62 w 201"/>
                <a:gd name="T105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1" h="123">
                  <a:moveTo>
                    <a:pt x="62" y="122"/>
                  </a:moveTo>
                  <a:lnTo>
                    <a:pt x="59" y="122"/>
                  </a:lnTo>
                  <a:lnTo>
                    <a:pt x="57" y="122"/>
                  </a:lnTo>
                  <a:lnTo>
                    <a:pt x="51" y="122"/>
                  </a:lnTo>
                  <a:lnTo>
                    <a:pt x="48" y="122"/>
                  </a:lnTo>
                  <a:lnTo>
                    <a:pt x="45" y="122"/>
                  </a:lnTo>
                  <a:lnTo>
                    <a:pt x="42" y="119"/>
                  </a:lnTo>
                  <a:lnTo>
                    <a:pt x="39" y="119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1" y="113"/>
                  </a:lnTo>
                  <a:lnTo>
                    <a:pt x="28" y="113"/>
                  </a:lnTo>
                  <a:lnTo>
                    <a:pt x="25" y="110"/>
                  </a:lnTo>
                  <a:lnTo>
                    <a:pt x="22" y="107"/>
                  </a:lnTo>
                  <a:lnTo>
                    <a:pt x="19" y="105"/>
                  </a:lnTo>
                  <a:lnTo>
                    <a:pt x="16" y="105"/>
                  </a:lnTo>
                  <a:lnTo>
                    <a:pt x="14" y="102"/>
                  </a:lnTo>
                  <a:lnTo>
                    <a:pt x="14" y="99"/>
                  </a:lnTo>
                  <a:lnTo>
                    <a:pt x="11" y="96"/>
                  </a:lnTo>
                  <a:lnTo>
                    <a:pt x="8" y="93"/>
                  </a:lnTo>
                  <a:lnTo>
                    <a:pt x="8" y="90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2" y="39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8" y="31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1" y="8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54" y="2"/>
                  </a:lnTo>
                  <a:lnTo>
                    <a:pt x="157" y="2"/>
                  </a:lnTo>
                  <a:lnTo>
                    <a:pt x="160" y="2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8" y="8"/>
                  </a:lnTo>
                  <a:lnTo>
                    <a:pt x="171" y="11"/>
                  </a:lnTo>
                  <a:lnTo>
                    <a:pt x="174" y="11"/>
                  </a:lnTo>
                  <a:lnTo>
                    <a:pt x="177" y="14"/>
                  </a:lnTo>
                  <a:lnTo>
                    <a:pt x="179" y="16"/>
                  </a:lnTo>
                  <a:lnTo>
                    <a:pt x="182" y="19"/>
                  </a:lnTo>
                  <a:lnTo>
                    <a:pt x="185" y="19"/>
                  </a:lnTo>
                  <a:lnTo>
                    <a:pt x="185" y="22"/>
                  </a:lnTo>
                  <a:lnTo>
                    <a:pt x="188" y="25"/>
                  </a:lnTo>
                  <a:lnTo>
                    <a:pt x="191" y="28"/>
                  </a:lnTo>
                  <a:lnTo>
                    <a:pt x="191" y="31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7" y="39"/>
                  </a:lnTo>
                  <a:lnTo>
                    <a:pt x="197" y="45"/>
                  </a:lnTo>
                  <a:lnTo>
                    <a:pt x="197" y="48"/>
                  </a:lnTo>
                  <a:lnTo>
                    <a:pt x="200" y="50"/>
                  </a:lnTo>
                  <a:lnTo>
                    <a:pt x="200" y="53"/>
                  </a:lnTo>
                  <a:lnTo>
                    <a:pt x="200" y="5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0" y="65"/>
                  </a:lnTo>
                  <a:lnTo>
                    <a:pt x="200" y="68"/>
                  </a:lnTo>
                  <a:lnTo>
                    <a:pt x="200" y="71"/>
                  </a:lnTo>
                  <a:lnTo>
                    <a:pt x="197" y="73"/>
                  </a:lnTo>
                  <a:lnTo>
                    <a:pt x="197" y="79"/>
                  </a:lnTo>
                  <a:lnTo>
                    <a:pt x="197" y="82"/>
                  </a:lnTo>
                  <a:lnTo>
                    <a:pt x="194" y="85"/>
                  </a:lnTo>
                  <a:lnTo>
                    <a:pt x="194" y="87"/>
                  </a:lnTo>
                  <a:lnTo>
                    <a:pt x="191" y="90"/>
                  </a:lnTo>
                  <a:lnTo>
                    <a:pt x="191" y="93"/>
                  </a:lnTo>
                  <a:lnTo>
                    <a:pt x="188" y="96"/>
                  </a:lnTo>
                  <a:lnTo>
                    <a:pt x="185" y="99"/>
                  </a:lnTo>
                  <a:lnTo>
                    <a:pt x="185" y="102"/>
                  </a:lnTo>
                  <a:lnTo>
                    <a:pt x="182" y="105"/>
                  </a:lnTo>
                  <a:lnTo>
                    <a:pt x="179" y="105"/>
                  </a:lnTo>
                  <a:lnTo>
                    <a:pt x="177" y="107"/>
                  </a:lnTo>
                  <a:lnTo>
                    <a:pt x="174" y="110"/>
                  </a:lnTo>
                  <a:lnTo>
                    <a:pt x="171" y="113"/>
                  </a:lnTo>
                  <a:lnTo>
                    <a:pt x="168" y="113"/>
                  </a:lnTo>
                  <a:lnTo>
                    <a:pt x="165" y="116"/>
                  </a:lnTo>
                  <a:lnTo>
                    <a:pt x="162" y="116"/>
                  </a:lnTo>
                  <a:lnTo>
                    <a:pt x="160" y="119"/>
                  </a:lnTo>
                  <a:lnTo>
                    <a:pt x="157" y="119"/>
                  </a:lnTo>
                  <a:lnTo>
                    <a:pt x="154" y="122"/>
                  </a:lnTo>
                  <a:lnTo>
                    <a:pt x="151" y="122"/>
                  </a:lnTo>
                  <a:lnTo>
                    <a:pt x="148" y="122"/>
                  </a:lnTo>
                  <a:lnTo>
                    <a:pt x="142" y="122"/>
                  </a:lnTo>
                  <a:lnTo>
                    <a:pt x="140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4" y="122"/>
                  </a:lnTo>
                  <a:lnTo>
                    <a:pt x="131" y="122"/>
                  </a:lnTo>
                  <a:lnTo>
                    <a:pt x="128" y="122"/>
                  </a:lnTo>
                  <a:lnTo>
                    <a:pt x="122" y="122"/>
                  </a:lnTo>
                  <a:lnTo>
                    <a:pt x="119" y="122"/>
                  </a:lnTo>
                  <a:lnTo>
                    <a:pt x="114" y="122"/>
                  </a:lnTo>
                  <a:lnTo>
                    <a:pt x="108" y="122"/>
                  </a:lnTo>
                  <a:lnTo>
                    <a:pt x="102" y="122"/>
                  </a:lnTo>
                  <a:lnTo>
                    <a:pt x="96" y="122"/>
                  </a:lnTo>
                  <a:lnTo>
                    <a:pt x="91" y="122"/>
                  </a:lnTo>
                  <a:lnTo>
                    <a:pt x="85" y="122"/>
                  </a:lnTo>
                  <a:lnTo>
                    <a:pt x="80" y="122"/>
                  </a:lnTo>
                  <a:lnTo>
                    <a:pt x="77" y="122"/>
                  </a:lnTo>
                  <a:lnTo>
                    <a:pt x="71" y="122"/>
                  </a:lnTo>
                  <a:lnTo>
                    <a:pt x="68" y="122"/>
                  </a:lnTo>
                  <a:lnTo>
                    <a:pt x="65" y="122"/>
                  </a:lnTo>
                  <a:lnTo>
                    <a:pt x="62" y="122"/>
                  </a:lnTo>
                  <a:lnTo>
                    <a:pt x="62" y="122"/>
                  </a:lnTo>
                  <a:lnTo>
                    <a:pt x="62" y="12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167" y="3988"/>
              <a:ext cx="26" cy="27"/>
            </a:xfrm>
            <a:custGeom>
              <a:avLst/>
              <a:gdLst>
                <a:gd name="T0" fmla="*/ 2 w 26"/>
                <a:gd name="T1" fmla="*/ 14 h 27"/>
                <a:gd name="T2" fmla="*/ 5 w 26"/>
                <a:gd name="T3" fmla="*/ 8 h 27"/>
                <a:gd name="T4" fmla="*/ 8 w 26"/>
                <a:gd name="T5" fmla="*/ 5 h 27"/>
                <a:gd name="T6" fmla="*/ 11 w 26"/>
                <a:gd name="T7" fmla="*/ 2 h 27"/>
                <a:gd name="T8" fmla="*/ 11 w 26"/>
                <a:gd name="T9" fmla="*/ 2 h 27"/>
                <a:gd name="T10" fmla="*/ 16 w 26"/>
                <a:gd name="T11" fmla="*/ 5 h 27"/>
                <a:gd name="T12" fmla="*/ 19 w 26"/>
                <a:gd name="T13" fmla="*/ 8 h 27"/>
                <a:gd name="T14" fmla="*/ 22 w 26"/>
                <a:gd name="T15" fmla="*/ 14 h 27"/>
                <a:gd name="T16" fmla="*/ 22 w 26"/>
                <a:gd name="T17" fmla="*/ 14 h 27"/>
                <a:gd name="T18" fmla="*/ 19 w 26"/>
                <a:gd name="T19" fmla="*/ 17 h 27"/>
                <a:gd name="T20" fmla="*/ 16 w 26"/>
                <a:gd name="T21" fmla="*/ 20 h 27"/>
                <a:gd name="T22" fmla="*/ 11 w 26"/>
                <a:gd name="T23" fmla="*/ 23 h 27"/>
                <a:gd name="T24" fmla="*/ 11 w 26"/>
                <a:gd name="T25" fmla="*/ 23 h 27"/>
                <a:gd name="T26" fmla="*/ 8 w 26"/>
                <a:gd name="T27" fmla="*/ 20 h 27"/>
                <a:gd name="T28" fmla="*/ 5 w 26"/>
                <a:gd name="T29" fmla="*/ 17 h 27"/>
                <a:gd name="T30" fmla="*/ 2 w 26"/>
                <a:gd name="T31" fmla="*/ 14 h 27"/>
                <a:gd name="T32" fmla="*/ 2 w 26"/>
                <a:gd name="T33" fmla="*/ 14 h 27"/>
                <a:gd name="T34" fmla="*/ 11 w 26"/>
                <a:gd name="T35" fmla="*/ 26 h 27"/>
                <a:gd name="T36" fmla="*/ 16 w 26"/>
                <a:gd name="T37" fmla="*/ 23 h 27"/>
                <a:gd name="T38" fmla="*/ 19 w 26"/>
                <a:gd name="T39" fmla="*/ 23 h 27"/>
                <a:gd name="T40" fmla="*/ 22 w 26"/>
                <a:gd name="T41" fmla="*/ 17 h 27"/>
                <a:gd name="T42" fmla="*/ 25 w 26"/>
                <a:gd name="T43" fmla="*/ 14 h 27"/>
                <a:gd name="T44" fmla="*/ 25 w 26"/>
                <a:gd name="T45" fmla="*/ 14 h 27"/>
                <a:gd name="T46" fmla="*/ 22 w 26"/>
                <a:gd name="T47" fmla="*/ 8 h 27"/>
                <a:gd name="T48" fmla="*/ 19 w 26"/>
                <a:gd name="T49" fmla="*/ 5 h 27"/>
                <a:gd name="T50" fmla="*/ 16 w 26"/>
                <a:gd name="T51" fmla="*/ 2 h 27"/>
                <a:gd name="T52" fmla="*/ 11 w 26"/>
                <a:gd name="T53" fmla="*/ 0 h 27"/>
                <a:gd name="T54" fmla="*/ 11 w 26"/>
                <a:gd name="T55" fmla="*/ 0 h 27"/>
                <a:gd name="T56" fmla="*/ 8 w 26"/>
                <a:gd name="T57" fmla="*/ 2 h 27"/>
                <a:gd name="T58" fmla="*/ 5 w 26"/>
                <a:gd name="T59" fmla="*/ 5 h 27"/>
                <a:gd name="T60" fmla="*/ 2 w 26"/>
                <a:gd name="T61" fmla="*/ 8 h 27"/>
                <a:gd name="T62" fmla="*/ 0 w 26"/>
                <a:gd name="T63" fmla="*/ 14 h 27"/>
                <a:gd name="T64" fmla="*/ 0 w 26"/>
                <a:gd name="T65" fmla="*/ 14 h 27"/>
                <a:gd name="T66" fmla="*/ 2 w 26"/>
                <a:gd name="T67" fmla="*/ 17 h 27"/>
                <a:gd name="T68" fmla="*/ 5 w 26"/>
                <a:gd name="T69" fmla="*/ 23 h 27"/>
                <a:gd name="T70" fmla="*/ 8 w 26"/>
                <a:gd name="T71" fmla="*/ 23 h 27"/>
                <a:gd name="T72" fmla="*/ 11 w 26"/>
                <a:gd name="T73" fmla="*/ 26 h 27"/>
                <a:gd name="T74" fmla="*/ 11 w 26"/>
                <a:gd name="T75" fmla="*/ 26 h 27"/>
                <a:gd name="T76" fmla="*/ 2 w 26"/>
                <a:gd name="T7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7">
                  <a:moveTo>
                    <a:pt x="2" y="14"/>
                  </a:moveTo>
                  <a:lnTo>
                    <a:pt x="5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5"/>
                  </a:lnTo>
                  <a:lnTo>
                    <a:pt x="19" y="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7"/>
                  </a:lnTo>
                  <a:lnTo>
                    <a:pt x="16" y="20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0"/>
                  </a:lnTo>
                  <a:lnTo>
                    <a:pt x="5" y="17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1" y="26"/>
                  </a:lnTo>
                  <a:lnTo>
                    <a:pt x="16" y="23"/>
                  </a:lnTo>
                  <a:lnTo>
                    <a:pt x="19" y="23"/>
                  </a:lnTo>
                  <a:lnTo>
                    <a:pt x="22" y="17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2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7"/>
                  </a:lnTo>
                  <a:lnTo>
                    <a:pt x="5" y="23"/>
                  </a:lnTo>
                  <a:lnTo>
                    <a:pt x="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2" y="14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175" y="3994"/>
              <a:ext cx="17" cy="17"/>
            </a:xfrm>
            <a:custGeom>
              <a:avLst/>
              <a:gdLst>
                <a:gd name="T0" fmla="*/ 5 w 17"/>
                <a:gd name="T1" fmla="*/ 0 h 17"/>
                <a:gd name="T2" fmla="*/ 11 w 17"/>
                <a:gd name="T3" fmla="*/ 0 h 17"/>
                <a:gd name="T4" fmla="*/ 11 w 17"/>
                <a:gd name="T5" fmla="*/ 0 h 17"/>
                <a:gd name="T6" fmla="*/ 11 w 17"/>
                <a:gd name="T7" fmla="*/ 0 h 17"/>
                <a:gd name="T8" fmla="*/ 11 w 17"/>
                <a:gd name="T9" fmla="*/ 0 h 17"/>
                <a:gd name="T10" fmla="*/ 16 w 17"/>
                <a:gd name="T11" fmla="*/ 3 h 17"/>
                <a:gd name="T12" fmla="*/ 16 w 17"/>
                <a:gd name="T13" fmla="*/ 3 h 17"/>
                <a:gd name="T14" fmla="*/ 16 w 17"/>
                <a:gd name="T15" fmla="*/ 6 h 17"/>
                <a:gd name="T16" fmla="*/ 16 w 17"/>
                <a:gd name="T17" fmla="*/ 6 h 17"/>
                <a:gd name="T18" fmla="*/ 16 w 17"/>
                <a:gd name="T19" fmla="*/ 6 h 17"/>
                <a:gd name="T20" fmla="*/ 16 w 17"/>
                <a:gd name="T21" fmla="*/ 6 h 17"/>
                <a:gd name="T22" fmla="*/ 16 w 17"/>
                <a:gd name="T23" fmla="*/ 6 h 17"/>
                <a:gd name="T24" fmla="*/ 16 w 17"/>
                <a:gd name="T25" fmla="*/ 6 h 17"/>
                <a:gd name="T26" fmla="*/ 16 w 17"/>
                <a:gd name="T27" fmla="*/ 6 h 17"/>
                <a:gd name="T28" fmla="*/ 16 w 17"/>
                <a:gd name="T29" fmla="*/ 6 h 17"/>
                <a:gd name="T30" fmla="*/ 16 w 17"/>
                <a:gd name="T31" fmla="*/ 9 h 17"/>
                <a:gd name="T32" fmla="*/ 16 w 17"/>
                <a:gd name="T33" fmla="*/ 9 h 17"/>
                <a:gd name="T34" fmla="*/ 16 w 17"/>
                <a:gd name="T35" fmla="*/ 9 h 17"/>
                <a:gd name="T36" fmla="*/ 11 w 17"/>
                <a:gd name="T37" fmla="*/ 9 h 17"/>
                <a:gd name="T38" fmla="*/ 11 w 17"/>
                <a:gd name="T39" fmla="*/ 9 h 17"/>
                <a:gd name="T40" fmla="*/ 11 w 17"/>
                <a:gd name="T41" fmla="*/ 9 h 17"/>
                <a:gd name="T42" fmla="*/ 16 w 17"/>
                <a:gd name="T43" fmla="*/ 9 h 17"/>
                <a:gd name="T44" fmla="*/ 16 w 17"/>
                <a:gd name="T45" fmla="*/ 13 h 17"/>
                <a:gd name="T46" fmla="*/ 16 w 17"/>
                <a:gd name="T47" fmla="*/ 16 h 17"/>
                <a:gd name="T48" fmla="*/ 16 w 17"/>
                <a:gd name="T49" fmla="*/ 16 h 17"/>
                <a:gd name="T50" fmla="*/ 11 w 17"/>
                <a:gd name="T51" fmla="*/ 16 h 17"/>
                <a:gd name="T52" fmla="*/ 5 w 17"/>
                <a:gd name="T53" fmla="*/ 9 h 17"/>
                <a:gd name="T54" fmla="*/ 5 w 17"/>
                <a:gd name="T55" fmla="*/ 9 h 17"/>
                <a:gd name="T56" fmla="*/ 5 w 17"/>
                <a:gd name="T57" fmla="*/ 16 h 17"/>
                <a:gd name="T58" fmla="*/ 0 w 17"/>
                <a:gd name="T59" fmla="*/ 16 h 17"/>
                <a:gd name="T60" fmla="*/ 0 w 17"/>
                <a:gd name="T61" fmla="*/ 0 h 17"/>
                <a:gd name="T62" fmla="*/ 5 w 17"/>
                <a:gd name="T63" fmla="*/ 0 h 17"/>
                <a:gd name="T64" fmla="*/ 5 w 17"/>
                <a:gd name="T65" fmla="*/ 6 h 17"/>
                <a:gd name="T66" fmla="*/ 11 w 17"/>
                <a:gd name="T67" fmla="*/ 6 h 17"/>
                <a:gd name="T68" fmla="*/ 11 w 17"/>
                <a:gd name="T69" fmla="*/ 6 h 17"/>
                <a:gd name="T70" fmla="*/ 11 w 17"/>
                <a:gd name="T71" fmla="*/ 6 h 17"/>
                <a:gd name="T72" fmla="*/ 11 w 17"/>
                <a:gd name="T73" fmla="*/ 6 h 17"/>
                <a:gd name="T74" fmla="*/ 11 w 17"/>
                <a:gd name="T75" fmla="*/ 6 h 17"/>
                <a:gd name="T76" fmla="*/ 11 w 17"/>
                <a:gd name="T77" fmla="*/ 6 h 17"/>
                <a:gd name="T78" fmla="*/ 11 w 17"/>
                <a:gd name="T79" fmla="*/ 6 h 17"/>
                <a:gd name="T80" fmla="*/ 11 w 17"/>
                <a:gd name="T81" fmla="*/ 6 h 17"/>
                <a:gd name="T82" fmla="*/ 11 w 17"/>
                <a:gd name="T83" fmla="*/ 3 h 17"/>
                <a:gd name="T84" fmla="*/ 11 w 17"/>
                <a:gd name="T85" fmla="*/ 3 h 17"/>
                <a:gd name="T86" fmla="*/ 11 w 17"/>
                <a:gd name="T87" fmla="*/ 3 h 17"/>
                <a:gd name="T88" fmla="*/ 11 w 17"/>
                <a:gd name="T89" fmla="*/ 3 h 17"/>
                <a:gd name="T90" fmla="*/ 11 w 17"/>
                <a:gd name="T91" fmla="*/ 3 h 17"/>
                <a:gd name="T92" fmla="*/ 5 w 17"/>
                <a:gd name="T93" fmla="*/ 3 h 17"/>
                <a:gd name="T94" fmla="*/ 5 w 17"/>
                <a:gd name="T95" fmla="*/ 3 h 17"/>
                <a:gd name="T96" fmla="*/ 5 w 17"/>
                <a:gd name="T97" fmla="*/ 3 h 17"/>
                <a:gd name="T98" fmla="*/ 5 w 17"/>
                <a:gd name="T99" fmla="*/ 3 h 17"/>
                <a:gd name="T100" fmla="*/ 5 w 17"/>
                <a:gd name="T101" fmla="*/ 3 h 17"/>
                <a:gd name="T102" fmla="*/ 5 w 17"/>
                <a:gd name="T103" fmla="*/ 3 h 17"/>
                <a:gd name="T104" fmla="*/ 5 w 17"/>
                <a:gd name="T105" fmla="*/ 3 h 17"/>
                <a:gd name="T106" fmla="*/ 5 w 17"/>
                <a:gd name="T107" fmla="*/ 6 h 17"/>
                <a:gd name="T108" fmla="*/ 5 w 17"/>
                <a:gd name="T109" fmla="*/ 6 h 17"/>
                <a:gd name="T110" fmla="*/ 5 w 17"/>
                <a:gd name="T1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6" y="9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543" y="3988"/>
              <a:ext cx="184" cy="126"/>
            </a:xfrm>
            <a:custGeom>
              <a:avLst/>
              <a:gdLst>
                <a:gd name="T0" fmla="*/ 125 w 184"/>
                <a:gd name="T1" fmla="*/ 82 h 126"/>
                <a:gd name="T2" fmla="*/ 28 w 184"/>
                <a:gd name="T3" fmla="*/ 125 h 126"/>
                <a:gd name="T4" fmla="*/ 0 w 184"/>
                <a:gd name="T5" fmla="*/ 125 h 126"/>
                <a:gd name="T6" fmla="*/ 0 w 184"/>
                <a:gd name="T7" fmla="*/ 125 h 126"/>
                <a:gd name="T8" fmla="*/ 2 w 184"/>
                <a:gd name="T9" fmla="*/ 122 h 126"/>
                <a:gd name="T10" fmla="*/ 5 w 184"/>
                <a:gd name="T11" fmla="*/ 119 h 126"/>
                <a:gd name="T12" fmla="*/ 8 w 184"/>
                <a:gd name="T13" fmla="*/ 113 h 126"/>
                <a:gd name="T14" fmla="*/ 14 w 184"/>
                <a:gd name="T15" fmla="*/ 105 h 126"/>
                <a:gd name="T16" fmla="*/ 17 w 184"/>
                <a:gd name="T17" fmla="*/ 99 h 126"/>
                <a:gd name="T18" fmla="*/ 23 w 184"/>
                <a:gd name="T19" fmla="*/ 90 h 126"/>
                <a:gd name="T20" fmla="*/ 28 w 184"/>
                <a:gd name="T21" fmla="*/ 82 h 126"/>
                <a:gd name="T22" fmla="*/ 34 w 184"/>
                <a:gd name="T23" fmla="*/ 71 h 126"/>
                <a:gd name="T24" fmla="*/ 39 w 184"/>
                <a:gd name="T25" fmla="*/ 62 h 126"/>
                <a:gd name="T26" fmla="*/ 48 w 184"/>
                <a:gd name="T27" fmla="*/ 53 h 126"/>
                <a:gd name="T28" fmla="*/ 54 w 184"/>
                <a:gd name="T29" fmla="*/ 45 h 126"/>
                <a:gd name="T30" fmla="*/ 57 w 184"/>
                <a:gd name="T31" fmla="*/ 36 h 126"/>
                <a:gd name="T32" fmla="*/ 62 w 184"/>
                <a:gd name="T33" fmla="*/ 28 h 126"/>
                <a:gd name="T34" fmla="*/ 68 w 184"/>
                <a:gd name="T35" fmla="*/ 22 h 126"/>
                <a:gd name="T36" fmla="*/ 71 w 184"/>
                <a:gd name="T37" fmla="*/ 17 h 126"/>
                <a:gd name="T38" fmla="*/ 74 w 184"/>
                <a:gd name="T39" fmla="*/ 11 h 126"/>
                <a:gd name="T40" fmla="*/ 77 w 184"/>
                <a:gd name="T41" fmla="*/ 8 h 126"/>
                <a:gd name="T42" fmla="*/ 77 w 184"/>
                <a:gd name="T43" fmla="*/ 8 h 126"/>
                <a:gd name="T44" fmla="*/ 80 w 184"/>
                <a:gd name="T45" fmla="*/ 5 h 126"/>
                <a:gd name="T46" fmla="*/ 85 w 184"/>
                <a:gd name="T47" fmla="*/ 0 h 126"/>
                <a:gd name="T48" fmla="*/ 91 w 184"/>
                <a:gd name="T49" fmla="*/ 0 h 126"/>
                <a:gd name="T50" fmla="*/ 103 w 184"/>
                <a:gd name="T51" fmla="*/ 2 h 126"/>
                <a:gd name="T52" fmla="*/ 105 w 184"/>
                <a:gd name="T53" fmla="*/ 8 h 126"/>
                <a:gd name="T54" fmla="*/ 105 w 184"/>
                <a:gd name="T55" fmla="*/ 8 h 126"/>
                <a:gd name="T56" fmla="*/ 108 w 184"/>
                <a:gd name="T57" fmla="*/ 11 h 126"/>
                <a:gd name="T58" fmla="*/ 111 w 184"/>
                <a:gd name="T59" fmla="*/ 17 h 126"/>
                <a:gd name="T60" fmla="*/ 114 w 184"/>
                <a:gd name="T61" fmla="*/ 22 h 126"/>
                <a:gd name="T62" fmla="*/ 120 w 184"/>
                <a:gd name="T63" fmla="*/ 28 h 126"/>
                <a:gd name="T64" fmla="*/ 125 w 184"/>
                <a:gd name="T65" fmla="*/ 36 h 126"/>
                <a:gd name="T66" fmla="*/ 128 w 184"/>
                <a:gd name="T67" fmla="*/ 45 h 126"/>
                <a:gd name="T68" fmla="*/ 134 w 184"/>
                <a:gd name="T69" fmla="*/ 53 h 126"/>
                <a:gd name="T70" fmla="*/ 143 w 184"/>
                <a:gd name="T71" fmla="*/ 62 h 126"/>
                <a:gd name="T72" fmla="*/ 148 w 184"/>
                <a:gd name="T73" fmla="*/ 71 h 126"/>
                <a:gd name="T74" fmla="*/ 154 w 184"/>
                <a:gd name="T75" fmla="*/ 82 h 126"/>
                <a:gd name="T76" fmla="*/ 160 w 184"/>
                <a:gd name="T77" fmla="*/ 90 h 126"/>
                <a:gd name="T78" fmla="*/ 166 w 184"/>
                <a:gd name="T79" fmla="*/ 99 h 126"/>
                <a:gd name="T80" fmla="*/ 168 w 184"/>
                <a:gd name="T81" fmla="*/ 105 h 126"/>
                <a:gd name="T82" fmla="*/ 174 w 184"/>
                <a:gd name="T83" fmla="*/ 113 h 126"/>
                <a:gd name="T84" fmla="*/ 177 w 184"/>
                <a:gd name="T85" fmla="*/ 119 h 126"/>
                <a:gd name="T86" fmla="*/ 180 w 184"/>
                <a:gd name="T87" fmla="*/ 122 h 126"/>
                <a:gd name="T88" fmla="*/ 183 w 184"/>
                <a:gd name="T89" fmla="*/ 125 h 126"/>
                <a:gd name="T90" fmla="*/ 183 w 184"/>
                <a:gd name="T91" fmla="*/ 125 h 126"/>
                <a:gd name="T92" fmla="*/ 154 w 184"/>
                <a:gd name="T93" fmla="*/ 125 h 126"/>
                <a:gd name="T94" fmla="*/ 74 w 184"/>
                <a:gd name="T95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126">
                  <a:moveTo>
                    <a:pt x="60" y="82"/>
                  </a:moveTo>
                  <a:lnTo>
                    <a:pt x="125" y="82"/>
                  </a:lnTo>
                  <a:lnTo>
                    <a:pt x="91" y="28"/>
                  </a:lnTo>
                  <a:lnTo>
                    <a:pt x="28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2" y="122"/>
                  </a:lnTo>
                  <a:lnTo>
                    <a:pt x="2" y="119"/>
                  </a:lnTo>
                  <a:lnTo>
                    <a:pt x="5" y="119"/>
                  </a:lnTo>
                  <a:lnTo>
                    <a:pt x="5" y="116"/>
                  </a:lnTo>
                  <a:lnTo>
                    <a:pt x="8" y="113"/>
                  </a:lnTo>
                  <a:lnTo>
                    <a:pt x="11" y="110"/>
                  </a:lnTo>
                  <a:lnTo>
                    <a:pt x="14" y="105"/>
                  </a:lnTo>
                  <a:lnTo>
                    <a:pt x="14" y="102"/>
                  </a:lnTo>
                  <a:lnTo>
                    <a:pt x="17" y="99"/>
                  </a:lnTo>
                  <a:lnTo>
                    <a:pt x="20" y="93"/>
                  </a:lnTo>
                  <a:lnTo>
                    <a:pt x="23" y="90"/>
                  </a:lnTo>
                  <a:lnTo>
                    <a:pt x="25" y="85"/>
                  </a:lnTo>
                  <a:lnTo>
                    <a:pt x="28" y="82"/>
                  </a:lnTo>
                  <a:lnTo>
                    <a:pt x="31" y="76"/>
                  </a:lnTo>
                  <a:lnTo>
                    <a:pt x="34" y="71"/>
                  </a:lnTo>
                  <a:lnTo>
                    <a:pt x="37" y="68"/>
                  </a:lnTo>
                  <a:lnTo>
                    <a:pt x="39" y="62"/>
                  </a:lnTo>
                  <a:lnTo>
                    <a:pt x="45" y="56"/>
                  </a:lnTo>
                  <a:lnTo>
                    <a:pt x="48" y="53"/>
                  </a:lnTo>
                  <a:lnTo>
                    <a:pt x="51" y="48"/>
                  </a:lnTo>
                  <a:lnTo>
                    <a:pt x="54" y="45"/>
                  </a:lnTo>
                  <a:lnTo>
                    <a:pt x="57" y="39"/>
                  </a:lnTo>
                  <a:lnTo>
                    <a:pt x="57" y="36"/>
                  </a:lnTo>
                  <a:lnTo>
                    <a:pt x="60" y="31"/>
                  </a:lnTo>
                  <a:lnTo>
                    <a:pt x="62" y="28"/>
                  </a:lnTo>
                  <a:lnTo>
                    <a:pt x="65" y="25"/>
                  </a:lnTo>
                  <a:lnTo>
                    <a:pt x="68" y="22"/>
                  </a:lnTo>
                  <a:lnTo>
                    <a:pt x="68" y="19"/>
                  </a:lnTo>
                  <a:lnTo>
                    <a:pt x="71" y="17"/>
                  </a:lnTo>
                  <a:lnTo>
                    <a:pt x="74" y="1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80" y="5"/>
                  </a:lnTo>
                  <a:lnTo>
                    <a:pt x="83" y="2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4"/>
                  </a:lnTo>
                  <a:lnTo>
                    <a:pt x="111" y="17"/>
                  </a:lnTo>
                  <a:lnTo>
                    <a:pt x="114" y="19"/>
                  </a:lnTo>
                  <a:lnTo>
                    <a:pt x="114" y="22"/>
                  </a:lnTo>
                  <a:lnTo>
                    <a:pt x="117" y="25"/>
                  </a:lnTo>
                  <a:lnTo>
                    <a:pt x="120" y="28"/>
                  </a:lnTo>
                  <a:lnTo>
                    <a:pt x="122" y="31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8" y="45"/>
                  </a:lnTo>
                  <a:lnTo>
                    <a:pt x="131" y="48"/>
                  </a:lnTo>
                  <a:lnTo>
                    <a:pt x="134" y="53"/>
                  </a:lnTo>
                  <a:lnTo>
                    <a:pt x="140" y="56"/>
                  </a:lnTo>
                  <a:lnTo>
                    <a:pt x="143" y="62"/>
                  </a:lnTo>
                  <a:lnTo>
                    <a:pt x="145" y="68"/>
                  </a:lnTo>
                  <a:lnTo>
                    <a:pt x="148" y="71"/>
                  </a:lnTo>
                  <a:lnTo>
                    <a:pt x="151" y="76"/>
                  </a:lnTo>
                  <a:lnTo>
                    <a:pt x="154" y="82"/>
                  </a:lnTo>
                  <a:lnTo>
                    <a:pt x="157" y="85"/>
                  </a:lnTo>
                  <a:lnTo>
                    <a:pt x="160" y="90"/>
                  </a:lnTo>
                  <a:lnTo>
                    <a:pt x="163" y="93"/>
                  </a:lnTo>
                  <a:lnTo>
                    <a:pt x="166" y="99"/>
                  </a:lnTo>
                  <a:lnTo>
                    <a:pt x="168" y="102"/>
                  </a:lnTo>
                  <a:lnTo>
                    <a:pt x="168" y="105"/>
                  </a:lnTo>
                  <a:lnTo>
                    <a:pt x="171" y="110"/>
                  </a:lnTo>
                  <a:lnTo>
                    <a:pt x="174" y="113"/>
                  </a:lnTo>
                  <a:lnTo>
                    <a:pt x="177" y="116"/>
                  </a:lnTo>
                  <a:lnTo>
                    <a:pt x="177" y="119"/>
                  </a:lnTo>
                  <a:lnTo>
                    <a:pt x="180" y="119"/>
                  </a:lnTo>
                  <a:lnTo>
                    <a:pt x="180" y="122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54" y="125"/>
                  </a:lnTo>
                  <a:lnTo>
                    <a:pt x="140" y="105"/>
                  </a:lnTo>
                  <a:lnTo>
                    <a:pt x="74" y="105"/>
                  </a:lnTo>
                  <a:lnTo>
                    <a:pt x="60" y="8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877" y="3991"/>
              <a:ext cx="139" cy="123"/>
            </a:xfrm>
            <a:custGeom>
              <a:avLst/>
              <a:gdLst>
                <a:gd name="T0" fmla="*/ 23 w 139"/>
                <a:gd name="T1" fmla="*/ 0 h 123"/>
                <a:gd name="T2" fmla="*/ 0 w 139"/>
                <a:gd name="T3" fmla="*/ 0 h 123"/>
                <a:gd name="T4" fmla="*/ 0 w 139"/>
                <a:gd name="T5" fmla="*/ 0 h 123"/>
                <a:gd name="T6" fmla="*/ 0 w 139"/>
                <a:gd name="T7" fmla="*/ 5 h 123"/>
                <a:gd name="T8" fmla="*/ 0 w 139"/>
                <a:gd name="T9" fmla="*/ 11 h 123"/>
                <a:gd name="T10" fmla="*/ 0 w 139"/>
                <a:gd name="T11" fmla="*/ 19 h 123"/>
                <a:gd name="T12" fmla="*/ 0 w 139"/>
                <a:gd name="T13" fmla="*/ 28 h 123"/>
                <a:gd name="T14" fmla="*/ 0 w 139"/>
                <a:gd name="T15" fmla="*/ 39 h 123"/>
                <a:gd name="T16" fmla="*/ 0 w 139"/>
                <a:gd name="T17" fmla="*/ 48 h 123"/>
                <a:gd name="T18" fmla="*/ 0 w 139"/>
                <a:gd name="T19" fmla="*/ 59 h 123"/>
                <a:gd name="T20" fmla="*/ 0 w 139"/>
                <a:gd name="T21" fmla="*/ 71 h 123"/>
                <a:gd name="T22" fmla="*/ 0 w 139"/>
                <a:gd name="T23" fmla="*/ 82 h 123"/>
                <a:gd name="T24" fmla="*/ 0 w 139"/>
                <a:gd name="T25" fmla="*/ 90 h 123"/>
                <a:gd name="T26" fmla="*/ 0 w 139"/>
                <a:gd name="T27" fmla="*/ 99 h 123"/>
                <a:gd name="T28" fmla="*/ 0 w 139"/>
                <a:gd name="T29" fmla="*/ 105 h 123"/>
                <a:gd name="T30" fmla="*/ 0 w 139"/>
                <a:gd name="T31" fmla="*/ 110 h 123"/>
                <a:gd name="T32" fmla="*/ 0 w 139"/>
                <a:gd name="T33" fmla="*/ 110 h 123"/>
                <a:gd name="T34" fmla="*/ 0 w 139"/>
                <a:gd name="T35" fmla="*/ 113 h 123"/>
                <a:gd name="T36" fmla="*/ 2 w 139"/>
                <a:gd name="T37" fmla="*/ 119 h 123"/>
                <a:gd name="T38" fmla="*/ 5 w 139"/>
                <a:gd name="T39" fmla="*/ 122 h 123"/>
                <a:gd name="T40" fmla="*/ 11 w 139"/>
                <a:gd name="T41" fmla="*/ 122 h 123"/>
                <a:gd name="T42" fmla="*/ 11 w 139"/>
                <a:gd name="T43" fmla="*/ 122 h 123"/>
                <a:gd name="T44" fmla="*/ 17 w 139"/>
                <a:gd name="T45" fmla="*/ 122 h 123"/>
                <a:gd name="T46" fmla="*/ 20 w 139"/>
                <a:gd name="T47" fmla="*/ 122 h 123"/>
                <a:gd name="T48" fmla="*/ 28 w 139"/>
                <a:gd name="T49" fmla="*/ 122 h 123"/>
                <a:gd name="T50" fmla="*/ 37 w 139"/>
                <a:gd name="T51" fmla="*/ 122 h 123"/>
                <a:gd name="T52" fmla="*/ 49 w 139"/>
                <a:gd name="T53" fmla="*/ 122 h 123"/>
                <a:gd name="T54" fmla="*/ 60 w 139"/>
                <a:gd name="T55" fmla="*/ 122 h 123"/>
                <a:gd name="T56" fmla="*/ 72 w 139"/>
                <a:gd name="T57" fmla="*/ 122 h 123"/>
                <a:gd name="T58" fmla="*/ 83 w 139"/>
                <a:gd name="T59" fmla="*/ 122 h 123"/>
                <a:gd name="T60" fmla="*/ 91 w 139"/>
                <a:gd name="T61" fmla="*/ 122 h 123"/>
                <a:gd name="T62" fmla="*/ 103 w 139"/>
                <a:gd name="T63" fmla="*/ 122 h 123"/>
                <a:gd name="T64" fmla="*/ 112 w 139"/>
                <a:gd name="T65" fmla="*/ 122 h 123"/>
                <a:gd name="T66" fmla="*/ 117 w 139"/>
                <a:gd name="T67" fmla="*/ 122 h 123"/>
                <a:gd name="T68" fmla="*/ 123 w 139"/>
                <a:gd name="T69" fmla="*/ 122 h 123"/>
                <a:gd name="T70" fmla="*/ 123 w 139"/>
                <a:gd name="T71" fmla="*/ 122 h 123"/>
                <a:gd name="T72" fmla="*/ 138 w 139"/>
                <a:gd name="T73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23">
                  <a:moveTo>
                    <a:pt x="23" y="102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2" y="116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5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7" y="122"/>
                  </a:lnTo>
                  <a:lnTo>
                    <a:pt x="17" y="122"/>
                  </a:lnTo>
                  <a:lnTo>
                    <a:pt x="20" y="122"/>
                  </a:lnTo>
                  <a:lnTo>
                    <a:pt x="25" y="122"/>
                  </a:lnTo>
                  <a:lnTo>
                    <a:pt x="28" y="122"/>
                  </a:lnTo>
                  <a:lnTo>
                    <a:pt x="34" y="122"/>
                  </a:lnTo>
                  <a:lnTo>
                    <a:pt x="37" y="122"/>
                  </a:lnTo>
                  <a:lnTo>
                    <a:pt x="43" y="122"/>
                  </a:lnTo>
                  <a:lnTo>
                    <a:pt x="49" y="122"/>
                  </a:lnTo>
                  <a:lnTo>
                    <a:pt x="54" y="122"/>
                  </a:lnTo>
                  <a:lnTo>
                    <a:pt x="60" y="122"/>
                  </a:lnTo>
                  <a:lnTo>
                    <a:pt x="66" y="122"/>
                  </a:lnTo>
                  <a:lnTo>
                    <a:pt x="72" y="122"/>
                  </a:lnTo>
                  <a:lnTo>
                    <a:pt x="77" y="122"/>
                  </a:lnTo>
                  <a:lnTo>
                    <a:pt x="83" y="122"/>
                  </a:lnTo>
                  <a:lnTo>
                    <a:pt x="88" y="122"/>
                  </a:lnTo>
                  <a:lnTo>
                    <a:pt x="91" y="122"/>
                  </a:lnTo>
                  <a:lnTo>
                    <a:pt x="97" y="122"/>
                  </a:lnTo>
                  <a:lnTo>
                    <a:pt x="103" y="122"/>
                  </a:lnTo>
                  <a:lnTo>
                    <a:pt x="106" y="122"/>
                  </a:lnTo>
                  <a:lnTo>
                    <a:pt x="112" y="122"/>
                  </a:lnTo>
                  <a:lnTo>
                    <a:pt x="114" y="122"/>
                  </a:lnTo>
                  <a:lnTo>
                    <a:pt x="117" y="122"/>
                  </a:lnTo>
                  <a:lnTo>
                    <a:pt x="120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38" y="102"/>
                  </a:lnTo>
                  <a:lnTo>
                    <a:pt x="23" y="10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392" y="3991"/>
              <a:ext cx="152" cy="123"/>
            </a:xfrm>
            <a:custGeom>
              <a:avLst/>
              <a:gdLst>
                <a:gd name="T0" fmla="*/ 113 w 152"/>
                <a:gd name="T1" fmla="*/ 82 h 123"/>
                <a:gd name="T2" fmla="*/ 125 w 152"/>
                <a:gd name="T3" fmla="*/ 79 h 123"/>
                <a:gd name="T4" fmla="*/ 133 w 152"/>
                <a:gd name="T5" fmla="*/ 73 h 123"/>
                <a:gd name="T6" fmla="*/ 142 w 152"/>
                <a:gd name="T7" fmla="*/ 68 h 123"/>
                <a:gd name="T8" fmla="*/ 145 w 152"/>
                <a:gd name="T9" fmla="*/ 59 h 123"/>
                <a:gd name="T10" fmla="*/ 148 w 152"/>
                <a:gd name="T11" fmla="*/ 48 h 123"/>
                <a:gd name="T12" fmla="*/ 151 w 152"/>
                <a:gd name="T13" fmla="*/ 39 h 123"/>
                <a:gd name="T14" fmla="*/ 148 w 152"/>
                <a:gd name="T15" fmla="*/ 31 h 123"/>
                <a:gd name="T16" fmla="*/ 145 w 152"/>
                <a:gd name="T17" fmla="*/ 19 h 123"/>
                <a:gd name="T18" fmla="*/ 139 w 152"/>
                <a:gd name="T19" fmla="*/ 11 h 123"/>
                <a:gd name="T20" fmla="*/ 130 w 152"/>
                <a:gd name="T21" fmla="*/ 5 h 123"/>
                <a:gd name="T22" fmla="*/ 122 w 152"/>
                <a:gd name="T23" fmla="*/ 2 h 123"/>
                <a:gd name="T24" fmla="*/ 110 w 152"/>
                <a:gd name="T25" fmla="*/ 0 h 123"/>
                <a:gd name="T26" fmla="*/ 108 w 152"/>
                <a:gd name="T27" fmla="*/ 0 h 123"/>
                <a:gd name="T28" fmla="*/ 102 w 152"/>
                <a:gd name="T29" fmla="*/ 0 h 123"/>
                <a:gd name="T30" fmla="*/ 91 w 152"/>
                <a:gd name="T31" fmla="*/ 0 h 123"/>
                <a:gd name="T32" fmla="*/ 76 w 152"/>
                <a:gd name="T33" fmla="*/ 0 h 123"/>
                <a:gd name="T34" fmla="*/ 59 w 152"/>
                <a:gd name="T35" fmla="*/ 0 h 123"/>
                <a:gd name="T36" fmla="*/ 42 w 152"/>
                <a:gd name="T37" fmla="*/ 0 h 123"/>
                <a:gd name="T38" fmla="*/ 28 w 152"/>
                <a:gd name="T39" fmla="*/ 0 h 123"/>
                <a:gd name="T40" fmla="*/ 14 w 152"/>
                <a:gd name="T41" fmla="*/ 0 h 123"/>
                <a:gd name="T42" fmla="*/ 5 w 152"/>
                <a:gd name="T43" fmla="*/ 0 h 123"/>
                <a:gd name="T44" fmla="*/ 0 w 152"/>
                <a:gd name="T45" fmla="*/ 0 h 123"/>
                <a:gd name="T46" fmla="*/ 25 w 152"/>
                <a:gd name="T47" fmla="*/ 122 h 123"/>
                <a:gd name="T48" fmla="*/ 25 w 152"/>
                <a:gd name="T49" fmla="*/ 19 h 123"/>
                <a:gd name="T50" fmla="*/ 33 w 152"/>
                <a:gd name="T51" fmla="*/ 19 h 123"/>
                <a:gd name="T52" fmla="*/ 45 w 152"/>
                <a:gd name="T53" fmla="*/ 19 h 123"/>
                <a:gd name="T54" fmla="*/ 62 w 152"/>
                <a:gd name="T55" fmla="*/ 19 h 123"/>
                <a:gd name="T56" fmla="*/ 79 w 152"/>
                <a:gd name="T57" fmla="*/ 19 h 123"/>
                <a:gd name="T58" fmla="*/ 94 w 152"/>
                <a:gd name="T59" fmla="*/ 19 h 123"/>
                <a:gd name="T60" fmla="*/ 102 w 152"/>
                <a:gd name="T61" fmla="*/ 19 h 123"/>
                <a:gd name="T62" fmla="*/ 105 w 152"/>
                <a:gd name="T63" fmla="*/ 19 h 123"/>
                <a:gd name="T64" fmla="*/ 116 w 152"/>
                <a:gd name="T65" fmla="*/ 25 h 123"/>
                <a:gd name="T66" fmla="*/ 125 w 152"/>
                <a:gd name="T67" fmla="*/ 34 h 123"/>
                <a:gd name="T68" fmla="*/ 125 w 152"/>
                <a:gd name="T69" fmla="*/ 39 h 123"/>
                <a:gd name="T70" fmla="*/ 122 w 152"/>
                <a:gd name="T71" fmla="*/ 50 h 123"/>
                <a:gd name="T72" fmla="*/ 113 w 152"/>
                <a:gd name="T73" fmla="*/ 59 h 123"/>
                <a:gd name="T74" fmla="*/ 105 w 152"/>
                <a:gd name="T75" fmla="*/ 62 h 123"/>
                <a:gd name="T76" fmla="*/ 99 w 152"/>
                <a:gd name="T77" fmla="*/ 62 h 123"/>
                <a:gd name="T78" fmla="*/ 85 w 152"/>
                <a:gd name="T79" fmla="*/ 62 h 123"/>
                <a:gd name="T80" fmla="*/ 68 w 152"/>
                <a:gd name="T81" fmla="*/ 62 h 123"/>
                <a:gd name="T82" fmla="*/ 51 w 152"/>
                <a:gd name="T83" fmla="*/ 62 h 123"/>
                <a:gd name="T84" fmla="*/ 39 w 152"/>
                <a:gd name="T85" fmla="*/ 62 h 123"/>
                <a:gd name="T86" fmla="*/ 36 w 152"/>
                <a:gd name="T87" fmla="*/ 62 h 123"/>
                <a:gd name="T88" fmla="*/ 96 w 152"/>
                <a:gd name="T89" fmla="*/ 8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23">
                  <a:moveTo>
                    <a:pt x="108" y="82"/>
                  </a:moveTo>
                  <a:lnTo>
                    <a:pt x="110" y="82"/>
                  </a:lnTo>
                  <a:lnTo>
                    <a:pt x="113" y="82"/>
                  </a:lnTo>
                  <a:lnTo>
                    <a:pt x="119" y="82"/>
                  </a:lnTo>
                  <a:lnTo>
                    <a:pt x="122" y="79"/>
                  </a:lnTo>
                  <a:lnTo>
                    <a:pt x="125" y="79"/>
                  </a:lnTo>
                  <a:lnTo>
                    <a:pt x="128" y="76"/>
                  </a:lnTo>
                  <a:lnTo>
                    <a:pt x="130" y="76"/>
                  </a:lnTo>
                  <a:lnTo>
                    <a:pt x="133" y="73"/>
                  </a:lnTo>
                  <a:lnTo>
                    <a:pt x="136" y="71"/>
                  </a:lnTo>
                  <a:lnTo>
                    <a:pt x="139" y="68"/>
                  </a:lnTo>
                  <a:lnTo>
                    <a:pt x="142" y="68"/>
                  </a:lnTo>
                  <a:lnTo>
                    <a:pt x="142" y="65"/>
                  </a:lnTo>
                  <a:lnTo>
                    <a:pt x="145" y="62"/>
                  </a:lnTo>
                  <a:lnTo>
                    <a:pt x="145" y="59"/>
                  </a:lnTo>
                  <a:lnTo>
                    <a:pt x="148" y="53"/>
                  </a:lnTo>
                  <a:lnTo>
                    <a:pt x="148" y="50"/>
                  </a:lnTo>
                  <a:lnTo>
                    <a:pt x="148" y="48"/>
                  </a:lnTo>
                  <a:lnTo>
                    <a:pt x="151" y="45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6"/>
                  </a:lnTo>
                  <a:lnTo>
                    <a:pt x="148" y="34"/>
                  </a:lnTo>
                  <a:lnTo>
                    <a:pt x="148" y="31"/>
                  </a:lnTo>
                  <a:lnTo>
                    <a:pt x="148" y="28"/>
                  </a:lnTo>
                  <a:lnTo>
                    <a:pt x="145" y="22"/>
                  </a:lnTo>
                  <a:lnTo>
                    <a:pt x="145" y="19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39" y="11"/>
                  </a:lnTo>
                  <a:lnTo>
                    <a:pt x="136" y="11"/>
                  </a:lnTo>
                  <a:lnTo>
                    <a:pt x="133" y="8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25" y="2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5" y="122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56" y="19"/>
                  </a:lnTo>
                  <a:lnTo>
                    <a:pt x="62" y="19"/>
                  </a:lnTo>
                  <a:lnTo>
                    <a:pt x="68" y="19"/>
                  </a:lnTo>
                  <a:lnTo>
                    <a:pt x="74" y="19"/>
                  </a:lnTo>
                  <a:lnTo>
                    <a:pt x="79" y="19"/>
                  </a:lnTo>
                  <a:lnTo>
                    <a:pt x="85" y="19"/>
                  </a:lnTo>
                  <a:lnTo>
                    <a:pt x="91" y="19"/>
                  </a:lnTo>
                  <a:lnTo>
                    <a:pt x="94" y="19"/>
                  </a:lnTo>
                  <a:lnTo>
                    <a:pt x="96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10" y="22"/>
                  </a:lnTo>
                  <a:lnTo>
                    <a:pt x="113" y="22"/>
                  </a:lnTo>
                  <a:lnTo>
                    <a:pt x="116" y="25"/>
                  </a:lnTo>
                  <a:lnTo>
                    <a:pt x="119" y="25"/>
                  </a:lnTo>
                  <a:lnTo>
                    <a:pt x="122" y="31"/>
                  </a:lnTo>
                  <a:lnTo>
                    <a:pt x="125" y="34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5" y="39"/>
                  </a:lnTo>
                  <a:lnTo>
                    <a:pt x="125" y="45"/>
                  </a:lnTo>
                  <a:lnTo>
                    <a:pt x="125" y="48"/>
                  </a:lnTo>
                  <a:lnTo>
                    <a:pt x="122" y="50"/>
                  </a:lnTo>
                  <a:lnTo>
                    <a:pt x="119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0" y="59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2" y="62"/>
                  </a:lnTo>
                  <a:lnTo>
                    <a:pt x="99" y="62"/>
                  </a:lnTo>
                  <a:lnTo>
                    <a:pt x="96" y="62"/>
                  </a:lnTo>
                  <a:lnTo>
                    <a:pt x="91" y="62"/>
                  </a:lnTo>
                  <a:lnTo>
                    <a:pt x="85" y="62"/>
                  </a:lnTo>
                  <a:lnTo>
                    <a:pt x="79" y="62"/>
                  </a:lnTo>
                  <a:lnTo>
                    <a:pt x="74" y="62"/>
                  </a:lnTo>
                  <a:lnTo>
                    <a:pt x="68" y="62"/>
                  </a:lnTo>
                  <a:lnTo>
                    <a:pt x="62" y="62"/>
                  </a:lnTo>
                  <a:lnTo>
                    <a:pt x="56" y="62"/>
                  </a:lnTo>
                  <a:lnTo>
                    <a:pt x="51" y="62"/>
                  </a:lnTo>
                  <a:lnTo>
                    <a:pt x="48" y="62"/>
                  </a:lnTo>
                  <a:lnTo>
                    <a:pt x="42" y="62"/>
                  </a:lnTo>
                  <a:lnTo>
                    <a:pt x="39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110" y="122"/>
                  </a:lnTo>
                  <a:lnTo>
                    <a:pt x="145" y="122"/>
                  </a:lnTo>
                  <a:lnTo>
                    <a:pt x="96" y="82"/>
                  </a:lnTo>
                  <a:lnTo>
                    <a:pt x="108" y="8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11" name="Freeform 12"/>
            <p:cNvSpPr>
              <a:spLocks/>
            </p:cNvSpPr>
            <p:nvPr/>
          </p:nvSpPr>
          <p:spPr bwMode="auto">
            <a:xfrm>
              <a:off x="4203" y="4011"/>
              <a:ext cx="155" cy="83"/>
            </a:xfrm>
            <a:custGeom>
              <a:avLst/>
              <a:gdLst>
                <a:gd name="T0" fmla="*/ 117 w 155"/>
                <a:gd name="T1" fmla="*/ 82 h 83"/>
                <a:gd name="T2" fmla="*/ 122 w 155"/>
                <a:gd name="T3" fmla="*/ 79 h 83"/>
                <a:gd name="T4" fmla="*/ 128 w 155"/>
                <a:gd name="T5" fmla="*/ 76 h 83"/>
                <a:gd name="T6" fmla="*/ 137 w 155"/>
                <a:gd name="T7" fmla="*/ 73 h 83"/>
                <a:gd name="T8" fmla="*/ 139 w 155"/>
                <a:gd name="T9" fmla="*/ 70 h 83"/>
                <a:gd name="T10" fmla="*/ 145 w 155"/>
                <a:gd name="T11" fmla="*/ 64 h 83"/>
                <a:gd name="T12" fmla="*/ 148 w 155"/>
                <a:gd name="T13" fmla="*/ 59 h 83"/>
                <a:gd name="T14" fmla="*/ 151 w 155"/>
                <a:gd name="T15" fmla="*/ 50 h 83"/>
                <a:gd name="T16" fmla="*/ 154 w 155"/>
                <a:gd name="T17" fmla="*/ 45 h 83"/>
                <a:gd name="T18" fmla="*/ 154 w 155"/>
                <a:gd name="T19" fmla="*/ 42 h 83"/>
                <a:gd name="T20" fmla="*/ 151 w 155"/>
                <a:gd name="T21" fmla="*/ 33 h 83"/>
                <a:gd name="T22" fmla="*/ 151 w 155"/>
                <a:gd name="T23" fmla="*/ 28 h 83"/>
                <a:gd name="T24" fmla="*/ 148 w 155"/>
                <a:gd name="T25" fmla="*/ 19 h 83"/>
                <a:gd name="T26" fmla="*/ 142 w 155"/>
                <a:gd name="T27" fmla="*/ 14 h 83"/>
                <a:gd name="T28" fmla="*/ 137 w 155"/>
                <a:gd name="T29" fmla="*/ 11 h 83"/>
                <a:gd name="T30" fmla="*/ 131 w 155"/>
                <a:gd name="T31" fmla="*/ 5 h 83"/>
                <a:gd name="T32" fmla="*/ 125 w 155"/>
                <a:gd name="T33" fmla="*/ 2 h 83"/>
                <a:gd name="T34" fmla="*/ 119 w 155"/>
                <a:gd name="T35" fmla="*/ 2 h 83"/>
                <a:gd name="T36" fmla="*/ 111 w 155"/>
                <a:gd name="T37" fmla="*/ 0 h 83"/>
                <a:gd name="T38" fmla="*/ 111 w 155"/>
                <a:gd name="T39" fmla="*/ 0 h 83"/>
                <a:gd name="T40" fmla="*/ 105 w 155"/>
                <a:gd name="T41" fmla="*/ 0 h 83"/>
                <a:gd name="T42" fmla="*/ 99 w 155"/>
                <a:gd name="T43" fmla="*/ 0 h 83"/>
                <a:gd name="T44" fmla="*/ 88 w 155"/>
                <a:gd name="T45" fmla="*/ 0 h 83"/>
                <a:gd name="T46" fmla="*/ 77 w 155"/>
                <a:gd name="T47" fmla="*/ 0 h 83"/>
                <a:gd name="T48" fmla="*/ 65 w 155"/>
                <a:gd name="T49" fmla="*/ 0 h 83"/>
                <a:gd name="T50" fmla="*/ 54 w 155"/>
                <a:gd name="T51" fmla="*/ 0 h 83"/>
                <a:gd name="T52" fmla="*/ 48 w 155"/>
                <a:gd name="T53" fmla="*/ 0 h 83"/>
                <a:gd name="T54" fmla="*/ 42 w 155"/>
                <a:gd name="T55" fmla="*/ 0 h 83"/>
                <a:gd name="T56" fmla="*/ 42 w 155"/>
                <a:gd name="T57" fmla="*/ 0 h 83"/>
                <a:gd name="T58" fmla="*/ 34 w 155"/>
                <a:gd name="T59" fmla="*/ 2 h 83"/>
                <a:gd name="T60" fmla="*/ 28 w 155"/>
                <a:gd name="T61" fmla="*/ 2 h 83"/>
                <a:gd name="T62" fmla="*/ 20 w 155"/>
                <a:gd name="T63" fmla="*/ 5 h 83"/>
                <a:gd name="T64" fmla="*/ 14 w 155"/>
                <a:gd name="T65" fmla="*/ 11 h 83"/>
                <a:gd name="T66" fmla="*/ 11 w 155"/>
                <a:gd name="T67" fmla="*/ 14 h 83"/>
                <a:gd name="T68" fmla="*/ 5 w 155"/>
                <a:gd name="T69" fmla="*/ 19 h 83"/>
                <a:gd name="T70" fmla="*/ 2 w 155"/>
                <a:gd name="T71" fmla="*/ 28 h 83"/>
                <a:gd name="T72" fmla="*/ 2 w 155"/>
                <a:gd name="T73" fmla="*/ 33 h 83"/>
                <a:gd name="T74" fmla="*/ 0 w 155"/>
                <a:gd name="T75" fmla="*/ 42 h 83"/>
                <a:gd name="T76" fmla="*/ 0 w 155"/>
                <a:gd name="T77" fmla="*/ 45 h 83"/>
                <a:gd name="T78" fmla="*/ 2 w 155"/>
                <a:gd name="T79" fmla="*/ 50 h 83"/>
                <a:gd name="T80" fmla="*/ 5 w 155"/>
                <a:gd name="T81" fmla="*/ 59 h 83"/>
                <a:gd name="T82" fmla="*/ 8 w 155"/>
                <a:gd name="T83" fmla="*/ 64 h 83"/>
                <a:gd name="T84" fmla="*/ 14 w 155"/>
                <a:gd name="T85" fmla="*/ 70 h 83"/>
                <a:gd name="T86" fmla="*/ 17 w 155"/>
                <a:gd name="T87" fmla="*/ 73 h 83"/>
                <a:gd name="T88" fmla="*/ 25 w 155"/>
                <a:gd name="T89" fmla="*/ 76 h 83"/>
                <a:gd name="T90" fmla="*/ 31 w 155"/>
                <a:gd name="T91" fmla="*/ 79 h 83"/>
                <a:gd name="T92" fmla="*/ 37 w 155"/>
                <a:gd name="T93" fmla="*/ 82 h 83"/>
                <a:gd name="T94" fmla="*/ 42 w 155"/>
                <a:gd name="T95" fmla="*/ 82 h 83"/>
                <a:gd name="T96" fmla="*/ 45 w 155"/>
                <a:gd name="T97" fmla="*/ 82 h 83"/>
                <a:gd name="T98" fmla="*/ 51 w 155"/>
                <a:gd name="T99" fmla="*/ 82 h 83"/>
                <a:gd name="T100" fmla="*/ 60 w 155"/>
                <a:gd name="T101" fmla="*/ 82 h 83"/>
                <a:gd name="T102" fmla="*/ 71 w 155"/>
                <a:gd name="T103" fmla="*/ 82 h 83"/>
                <a:gd name="T104" fmla="*/ 82 w 155"/>
                <a:gd name="T105" fmla="*/ 82 h 83"/>
                <a:gd name="T106" fmla="*/ 94 w 155"/>
                <a:gd name="T107" fmla="*/ 82 h 83"/>
                <a:gd name="T108" fmla="*/ 102 w 155"/>
                <a:gd name="T109" fmla="*/ 82 h 83"/>
                <a:gd name="T110" fmla="*/ 108 w 155"/>
                <a:gd name="T111" fmla="*/ 82 h 83"/>
                <a:gd name="T112" fmla="*/ 111 w 155"/>
                <a:gd name="T113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" h="83">
                  <a:moveTo>
                    <a:pt x="111" y="82"/>
                  </a:moveTo>
                  <a:lnTo>
                    <a:pt x="117" y="82"/>
                  </a:lnTo>
                  <a:lnTo>
                    <a:pt x="119" y="79"/>
                  </a:lnTo>
                  <a:lnTo>
                    <a:pt x="122" y="79"/>
                  </a:lnTo>
                  <a:lnTo>
                    <a:pt x="125" y="79"/>
                  </a:lnTo>
                  <a:lnTo>
                    <a:pt x="128" y="76"/>
                  </a:lnTo>
                  <a:lnTo>
                    <a:pt x="131" y="76"/>
                  </a:lnTo>
                  <a:lnTo>
                    <a:pt x="137" y="73"/>
                  </a:lnTo>
                  <a:lnTo>
                    <a:pt x="137" y="70"/>
                  </a:lnTo>
                  <a:lnTo>
                    <a:pt x="139" y="70"/>
                  </a:lnTo>
                  <a:lnTo>
                    <a:pt x="142" y="67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8" y="59"/>
                  </a:lnTo>
                  <a:lnTo>
                    <a:pt x="151" y="53"/>
                  </a:lnTo>
                  <a:lnTo>
                    <a:pt x="151" y="50"/>
                  </a:lnTo>
                  <a:lnTo>
                    <a:pt x="151" y="48"/>
                  </a:lnTo>
                  <a:lnTo>
                    <a:pt x="154" y="45"/>
                  </a:lnTo>
                  <a:lnTo>
                    <a:pt x="154" y="42"/>
                  </a:lnTo>
                  <a:lnTo>
                    <a:pt x="154" y="42"/>
                  </a:lnTo>
                  <a:lnTo>
                    <a:pt x="154" y="36"/>
                  </a:lnTo>
                  <a:lnTo>
                    <a:pt x="151" y="33"/>
                  </a:lnTo>
                  <a:lnTo>
                    <a:pt x="151" y="31"/>
                  </a:lnTo>
                  <a:lnTo>
                    <a:pt x="151" y="28"/>
                  </a:lnTo>
                  <a:lnTo>
                    <a:pt x="148" y="22"/>
                  </a:lnTo>
                  <a:lnTo>
                    <a:pt x="148" y="19"/>
                  </a:lnTo>
                  <a:lnTo>
                    <a:pt x="145" y="17"/>
                  </a:lnTo>
                  <a:lnTo>
                    <a:pt x="142" y="14"/>
                  </a:lnTo>
                  <a:lnTo>
                    <a:pt x="139" y="14"/>
                  </a:lnTo>
                  <a:lnTo>
                    <a:pt x="137" y="11"/>
                  </a:lnTo>
                  <a:lnTo>
                    <a:pt x="137" y="8"/>
                  </a:lnTo>
                  <a:lnTo>
                    <a:pt x="131" y="5"/>
                  </a:lnTo>
                  <a:lnTo>
                    <a:pt x="128" y="5"/>
                  </a:lnTo>
                  <a:lnTo>
                    <a:pt x="125" y="2"/>
                  </a:lnTo>
                  <a:lnTo>
                    <a:pt x="122" y="2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5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62"/>
                  </a:lnTo>
                  <a:lnTo>
                    <a:pt x="8" y="64"/>
                  </a:lnTo>
                  <a:lnTo>
                    <a:pt x="11" y="67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0" y="76"/>
                  </a:lnTo>
                  <a:lnTo>
                    <a:pt x="25" y="76"/>
                  </a:lnTo>
                  <a:lnTo>
                    <a:pt x="28" y="79"/>
                  </a:lnTo>
                  <a:lnTo>
                    <a:pt x="31" y="79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5" y="82"/>
                  </a:lnTo>
                  <a:lnTo>
                    <a:pt x="48" y="82"/>
                  </a:lnTo>
                  <a:lnTo>
                    <a:pt x="51" y="82"/>
                  </a:lnTo>
                  <a:lnTo>
                    <a:pt x="54" y="82"/>
                  </a:lnTo>
                  <a:lnTo>
                    <a:pt x="60" y="82"/>
                  </a:lnTo>
                  <a:lnTo>
                    <a:pt x="65" y="82"/>
                  </a:lnTo>
                  <a:lnTo>
                    <a:pt x="71" y="82"/>
                  </a:lnTo>
                  <a:lnTo>
                    <a:pt x="77" y="82"/>
                  </a:lnTo>
                  <a:lnTo>
                    <a:pt x="82" y="82"/>
                  </a:lnTo>
                  <a:lnTo>
                    <a:pt x="88" y="82"/>
                  </a:lnTo>
                  <a:lnTo>
                    <a:pt x="94" y="82"/>
                  </a:lnTo>
                  <a:lnTo>
                    <a:pt x="99" y="82"/>
                  </a:lnTo>
                  <a:lnTo>
                    <a:pt x="102" y="82"/>
                  </a:lnTo>
                  <a:lnTo>
                    <a:pt x="105" y="82"/>
                  </a:lnTo>
                  <a:lnTo>
                    <a:pt x="108" y="82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1" y="82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715" y="3991"/>
              <a:ext cx="152" cy="123"/>
            </a:xfrm>
            <a:custGeom>
              <a:avLst/>
              <a:gdLst>
                <a:gd name="T0" fmla="*/ 54 w 152"/>
                <a:gd name="T1" fmla="*/ 122 h 123"/>
                <a:gd name="T2" fmla="*/ 45 w 152"/>
                <a:gd name="T3" fmla="*/ 122 h 123"/>
                <a:gd name="T4" fmla="*/ 33 w 152"/>
                <a:gd name="T5" fmla="*/ 116 h 123"/>
                <a:gd name="T6" fmla="*/ 25 w 152"/>
                <a:gd name="T7" fmla="*/ 113 h 123"/>
                <a:gd name="T8" fmla="*/ 19 w 152"/>
                <a:gd name="T9" fmla="*/ 105 h 123"/>
                <a:gd name="T10" fmla="*/ 11 w 152"/>
                <a:gd name="T11" fmla="*/ 99 h 123"/>
                <a:gd name="T12" fmla="*/ 5 w 152"/>
                <a:gd name="T13" fmla="*/ 90 h 123"/>
                <a:gd name="T14" fmla="*/ 2 w 152"/>
                <a:gd name="T15" fmla="*/ 82 h 123"/>
                <a:gd name="T16" fmla="*/ 0 w 152"/>
                <a:gd name="T17" fmla="*/ 71 h 123"/>
                <a:gd name="T18" fmla="*/ 0 w 152"/>
                <a:gd name="T19" fmla="*/ 62 h 123"/>
                <a:gd name="T20" fmla="*/ 0 w 152"/>
                <a:gd name="T21" fmla="*/ 53 h 123"/>
                <a:gd name="T22" fmla="*/ 2 w 152"/>
                <a:gd name="T23" fmla="*/ 45 h 123"/>
                <a:gd name="T24" fmla="*/ 5 w 152"/>
                <a:gd name="T25" fmla="*/ 34 h 123"/>
                <a:gd name="T26" fmla="*/ 11 w 152"/>
                <a:gd name="T27" fmla="*/ 25 h 123"/>
                <a:gd name="T28" fmla="*/ 16 w 152"/>
                <a:gd name="T29" fmla="*/ 19 h 123"/>
                <a:gd name="T30" fmla="*/ 22 w 152"/>
                <a:gd name="T31" fmla="*/ 11 h 123"/>
                <a:gd name="T32" fmla="*/ 31 w 152"/>
                <a:gd name="T33" fmla="*/ 5 h 123"/>
                <a:gd name="T34" fmla="*/ 42 w 152"/>
                <a:gd name="T35" fmla="*/ 2 h 123"/>
                <a:gd name="T36" fmla="*/ 51 w 152"/>
                <a:gd name="T37" fmla="*/ 0 h 123"/>
                <a:gd name="T38" fmla="*/ 62 w 152"/>
                <a:gd name="T39" fmla="*/ 0 h 123"/>
                <a:gd name="T40" fmla="*/ 65 w 152"/>
                <a:gd name="T41" fmla="*/ 0 h 123"/>
                <a:gd name="T42" fmla="*/ 74 w 152"/>
                <a:gd name="T43" fmla="*/ 0 h 123"/>
                <a:gd name="T44" fmla="*/ 85 w 152"/>
                <a:gd name="T45" fmla="*/ 0 h 123"/>
                <a:gd name="T46" fmla="*/ 102 w 152"/>
                <a:gd name="T47" fmla="*/ 0 h 123"/>
                <a:gd name="T48" fmla="*/ 119 w 152"/>
                <a:gd name="T49" fmla="*/ 0 h 123"/>
                <a:gd name="T50" fmla="*/ 133 w 152"/>
                <a:gd name="T51" fmla="*/ 0 h 123"/>
                <a:gd name="T52" fmla="*/ 145 w 152"/>
                <a:gd name="T53" fmla="*/ 0 h 123"/>
                <a:gd name="T54" fmla="*/ 148 w 152"/>
                <a:gd name="T55" fmla="*/ 0 h 123"/>
                <a:gd name="T56" fmla="*/ 133 w 152"/>
                <a:gd name="T57" fmla="*/ 19 h 123"/>
                <a:gd name="T58" fmla="*/ 130 w 152"/>
                <a:gd name="T59" fmla="*/ 19 h 123"/>
                <a:gd name="T60" fmla="*/ 116 w 152"/>
                <a:gd name="T61" fmla="*/ 19 h 123"/>
                <a:gd name="T62" fmla="*/ 99 w 152"/>
                <a:gd name="T63" fmla="*/ 19 h 123"/>
                <a:gd name="T64" fmla="*/ 82 w 152"/>
                <a:gd name="T65" fmla="*/ 19 h 123"/>
                <a:gd name="T66" fmla="*/ 68 w 152"/>
                <a:gd name="T67" fmla="*/ 19 h 123"/>
                <a:gd name="T68" fmla="*/ 62 w 152"/>
                <a:gd name="T69" fmla="*/ 19 h 123"/>
                <a:gd name="T70" fmla="*/ 56 w 152"/>
                <a:gd name="T71" fmla="*/ 22 h 123"/>
                <a:gd name="T72" fmla="*/ 45 w 152"/>
                <a:gd name="T73" fmla="*/ 25 h 123"/>
                <a:gd name="T74" fmla="*/ 36 w 152"/>
                <a:gd name="T75" fmla="*/ 31 h 123"/>
                <a:gd name="T76" fmla="*/ 31 w 152"/>
                <a:gd name="T77" fmla="*/ 36 h 123"/>
                <a:gd name="T78" fmla="*/ 25 w 152"/>
                <a:gd name="T79" fmla="*/ 48 h 123"/>
                <a:gd name="T80" fmla="*/ 22 w 152"/>
                <a:gd name="T81" fmla="*/ 56 h 123"/>
                <a:gd name="T82" fmla="*/ 22 w 152"/>
                <a:gd name="T83" fmla="*/ 65 h 123"/>
                <a:gd name="T84" fmla="*/ 25 w 152"/>
                <a:gd name="T85" fmla="*/ 73 h 123"/>
                <a:gd name="T86" fmla="*/ 31 w 152"/>
                <a:gd name="T87" fmla="*/ 85 h 123"/>
                <a:gd name="T88" fmla="*/ 36 w 152"/>
                <a:gd name="T89" fmla="*/ 90 h 123"/>
                <a:gd name="T90" fmla="*/ 45 w 152"/>
                <a:gd name="T91" fmla="*/ 96 h 123"/>
                <a:gd name="T92" fmla="*/ 56 w 152"/>
                <a:gd name="T93" fmla="*/ 99 h 123"/>
                <a:gd name="T94" fmla="*/ 62 w 152"/>
                <a:gd name="T95" fmla="*/ 102 h 123"/>
                <a:gd name="T96" fmla="*/ 68 w 152"/>
                <a:gd name="T97" fmla="*/ 102 h 123"/>
                <a:gd name="T98" fmla="*/ 79 w 152"/>
                <a:gd name="T99" fmla="*/ 102 h 123"/>
                <a:gd name="T100" fmla="*/ 93 w 152"/>
                <a:gd name="T101" fmla="*/ 102 h 123"/>
                <a:gd name="T102" fmla="*/ 110 w 152"/>
                <a:gd name="T103" fmla="*/ 102 h 123"/>
                <a:gd name="T104" fmla="*/ 128 w 152"/>
                <a:gd name="T105" fmla="*/ 102 h 123"/>
                <a:gd name="T106" fmla="*/ 139 w 152"/>
                <a:gd name="T107" fmla="*/ 102 h 123"/>
                <a:gd name="T108" fmla="*/ 148 w 152"/>
                <a:gd name="T109" fmla="*/ 102 h 123"/>
                <a:gd name="T110" fmla="*/ 151 w 152"/>
                <a:gd name="T11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2" h="123">
                  <a:moveTo>
                    <a:pt x="62" y="122"/>
                  </a:moveTo>
                  <a:lnTo>
                    <a:pt x="59" y="122"/>
                  </a:lnTo>
                  <a:lnTo>
                    <a:pt x="54" y="122"/>
                  </a:lnTo>
                  <a:lnTo>
                    <a:pt x="51" y="122"/>
                  </a:lnTo>
                  <a:lnTo>
                    <a:pt x="48" y="122"/>
                  </a:lnTo>
                  <a:lnTo>
                    <a:pt x="45" y="122"/>
                  </a:lnTo>
                  <a:lnTo>
                    <a:pt x="42" y="119"/>
                  </a:lnTo>
                  <a:lnTo>
                    <a:pt x="39" y="119"/>
                  </a:lnTo>
                  <a:lnTo>
                    <a:pt x="33" y="116"/>
                  </a:lnTo>
                  <a:lnTo>
                    <a:pt x="31" y="116"/>
                  </a:lnTo>
                  <a:lnTo>
                    <a:pt x="28" y="113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22" y="107"/>
                  </a:lnTo>
                  <a:lnTo>
                    <a:pt x="19" y="105"/>
                  </a:lnTo>
                  <a:lnTo>
                    <a:pt x="16" y="105"/>
                  </a:lnTo>
                  <a:lnTo>
                    <a:pt x="13" y="102"/>
                  </a:lnTo>
                  <a:lnTo>
                    <a:pt x="11" y="99"/>
                  </a:lnTo>
                  <a:lnTo>
                    <a:pt x="11" y="96"/>
                  </a:lnTo>
                  <a:lnTo>
                    <a:pt x="8" y="93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2" y="85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1" y="22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5" y="11"/>
                  </a:lnTo>
                  <a:lnTo>
                    <a:pt x="28" y="8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0" y="19"/>
                  </a:lnTo>
                  <a:lnTo>
                    <a:pt x="125" y="19"/>
                  </a:lnTo>
                  <a:lnTo>
                    <a:pt x="122" y="19"/>
                  </a:lnTo>
                  <a:lnTo>
                    <a:pt x="116" y="19"/>
                  </a:lnTo>
                  <a:lnTo>
                    <a:pt x="110" y="19"/>
                  </a:lnTo>
                  <a:lnTo>
                    <a:pt x="105" y="19"/>
                  </a:lnTo>
                  <a:lnTo>
                    <a:pt x="99" y="19"/>
                  </a:lnTo>
                  <a:lnTo>
                    <a:pt x="93" y="19"/>
                  </a:lnTo>
                  <a:lnTo>
                    <a:pt x="88" y="19"/>
                  </a:lnTo>
                  <a:lnTo>
                    <a:pt x="82" y="19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68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4" y="22"/>
                  </a:lnTo>
                  <a:lnTo>
                    <a:pt x="48" y="22"/>
                  </a:lnTo>
                  <a:lnTo>
                    <a:pt x="45" y="25"/>
                  </a:lnTo>
                  <a:lnTo>
                    <a:pt x="42" y="25"/>
                  </a:lnTo>
                  <a:lnTo>
                    <a:pt x="39" y="28"/>
                  </a:lnTo>
                  <a:lnTo>
                    <a:pt x="36" y="31"/>
                  </a:lnTo>
                  <a:lnTo>
                    <a:pt x="33" y="34"/>
                  </a:lnTo>
                  <a:lnTo>
                    <a:pt x="31" y="34"/>
                  </a:lnTo>
                  <a:lnTo>
                    <a:pt x="31" y="36"/>
                  </a:lnTo>
                  <a:lnTo>
                    <a:pt x="28" y="39"/>
                  </a:lnTo>
                  <a:lnTo>
                    <a:pt x="25" y="42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2" y="53"/>
                  </a:lnTo>
                  <a:lnTo>
                    <a:pt x="22" y="56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5"/>
                  </a:lnTo>
                  <a:lnTo>
                    <a:pt x="22" y="68"/>
                  </a:lnTo>
                  <a:lnTo>
                    <a:pt x="25" y="71"/>
                  </a:lnTo>
                  <a:lnTo>
                    <a:pt x="25" y="73"/>
                  </a:lnTo>
                  <a:lnTo>
                    <a:pt x="25" y="79"/>
                  </a:lnTo>
                  <a:lnTo>
                    <a:pt x="28" y="82"/>
                  </a:lnTo>
                  <a:lnTo>
                    <a:pt x="31" y="85"/>
                  </a:lnTo>
                  <a:lnTo>
                    <a:pt x="31" y="87"/>
                  </a:lnTo>
                  <a:lnTo>
                    <a:pt x="33" y="90"/>
                  </a:lnTo>
                  <a:lnTo>
                    <a:pt x="36" y="90"/>
                  </a:lnTo>
                  <a:lnTo>
                    <a:pt x="39" y="93"/>
                  </a:lnTo>
                  <a:lnTo>
                    <a:pt x="42" y="96"/>
                  </a:lnTo>
                  <a:lnTo>
                    <a:pt x="45" y="96"/>
                  </a:lnTo>
                  <a:lnTo>
                    <a:pt x="48" y="99"/>
                  </a:lnTo>
                  <a:lnTo>
                    <a:pt x="54" y="99"/>
                  </a:lnTo>
                  <a:lnTo>
                    <a:pt x="56" y="99"/>
                  </a:lnTo>
                  <a:lnTo>
                    <a:pt x="59" y="102"/>
                  </a:lnTo>
                  <a:lnTo>
                    <a:pt x="62" y="102"/>
                  </a:lnTo>
                  <a:lnTo>
                    <a:pt x="62" y="102"/>
                  </a:lnTo>
                  <a:lnTo>
                    <a:pt x="65" y="102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1" y="102"/>
                  </a:lnTo>
                  <a:lnTo>
                    <a:pt x="74" y="102"/>
                  </a:lnTo>
                  <a:lnTo>
                    <a:pt x="79" y="102"/>
                  </a:lnTo>
                  <a:lnTo>
                    <a:pt x="82" y="102"/>
                  </a:lnTo>
                  <a:lnTo>
                    <a:pt x="88" y="102"/>
                  </a:lnTo>
                  <a:lnTo>
                    <a:pt x="93" y="102"/>
                  </a:lnTo>
                  <a:lnTo>
                    <a:pt x="99" y="102"/>
                  </a:lnTo>
                  <a:lnTo>
                    <a:pt x="105" y="102"/>
                  </a:lnTo>
                  <a:lnTo>
                    <a:pt x="110" y="102"/>
                  </a:lnTo>
                  <a:lnTo>
                    <a:pt x="116" y="102"/>
                  </a:lnTo>
                  <a:lnTo>
                    <a:pt x="122" y="102"/>
                  </a:lnTo>
                  <a:lnTo>
                    <a:pt x="128" y="102"/>
                  </a:lnTo>
                  <a:lnTo>
                    <a:pt x="130" y="102"/>
                  </a:lnTo>
                  <a:lnTo>
                    <a:pt x="136" y="102"/>
                  </a:lnTo>
                  <a:lnTo>
                    <a:pt x="139" y="102"/>
                  </a:lnTo>
                  <a:lnTo>
                    <a:pt x="145" y="102"/>
                  </a:lnTo>
                  <a:lnTo>
                    <a:pt x="148" y="102"/>
                  </a:lnTo>
                  <a:lnTo>
                    <a:pt x="148" y="102"/>
                  </a:lnTo>
                  <a:lnTo>
                    <a:pt x="151" y="102"/>
                  </a:lnTo>
                  <a:lnTo>
                    <a:pt x="151" y="102"/>
                  </a:lnTo>
                  <a:lnTo>
                    <a:pt x="151" y="102"/>
                  </a:lnTo>
                  <a:lnTo>
                    <a:pt x="136" y="122"/>
                  </a:lnTo>
                  <a:lnTo>
                    <a:pt x="62" y="12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5009" y="3991"/>
              <a:ext cx="156" cy="123"/>
            </a:xfrm>
            <a:custGeom>
              <a:avLst/>
              <a:gdLst>
                <a:gd name="T0" fmla="*/ 54 w 156"/>
                <a:gd name="T1" fmla="*/ 99 h 123"/>
                <a:gd name="T2" fmla="*/ 40 w 156"/>
                <a:gd name="T3" fmla="*/ 93 h 123"/>
                <a:gd name="T4" fmla="*/ 31 w 156"/>
                <a:gd name="T5" fmla="*/ 82 h 123"/>
                <a:gd name="T6" fmla="*/ 25 w 156"/>
                <a:gd name="T7" fmla="*/ 71 h 123"/>
                <a:gd name="T8" fmla="*/ 31 w 156"/>
                <a:gd name="T9" fmla="*/ 71 h 123"/>
                <a:gd name="T10" fmla="*/ 48 w 156"/>
                <a:gd name="T11" fmla="*/ 71 h 123"/>
                <a:gd name="T12" fmla="*/ 68 w 156"/>
                <a:gd name="T13" fmla="*/ 71 h 123"/>
                <a:gd name="T14" fmla="*/ 91 w 156"/>
                <a:gd name="T15" fmla="*/ 71 h 123"/>
                <a:gd name="T16" fmla="*/ 111 w 156"/>
                <a:gd name="T17" fmla="*/ 71 h 123"/>
                <a:gd name="T18" fmla="*/ 126 w 156"/>
                <a:gd name="T19" fmla="*/ 71 h 123"/>
                <a:gd name="T20" fmla="*/ 131 w 156"/>
                <a:gd name="T21" fmla="*/ 71 h 123"/>
                <a:gd name="T22" fmla="*/ 143 w 156"/>
                <a:gd name="T23" fmla="*/ 50 h 123"/>
                <a:gd name="T24" fmla="*/ 131 w 156"/>
                <a:gd name="T25" fmla="*/ 50 h 123"/>
                <a:gd name="T26" fmla="*/ 114 w 156"/>
                <a:gd name="T27" fmla="*/ 50 h 123"/>
                <a:gd name="T28" fmla="*/ 94 w 156"/>
                <a:gd name="T29" fmla="*/ 50 h 123"/>
                <a:gd name="T30" fmla="*/ 71 w 156"/>
                <a:gd name="T31" fmla="*/ 50 h 123"/>
                <a:gd name="T32" fmla="*/ 51 w 156"/>
                <a:gd name="T33" fmla="*/ 50 h 123"/>
                <a:gd name="T34" fmla="*/ 34 w 156"/>
                <a:gd name="T35" fmla="*/ 50 h 123"/>
                <a:gd name="T36" fmla="*/ 25 w 156"/>
                <a:gd name="T37" fmla="*/ 50 h 123"/>
                <a:gd name="T38" fmla="*/ 28 w 156"/>
                <a:gd name="T39" fmla="*/ 42 h 123"/>
                <a:gd name="T40" fmla="*/ 37 w 156"/>
                <a:gd name="T41" fmla="*/ 31 h 123"/>
                <a:gd name="T42" fmla="*/ 51 w 156"/>
                <a:gd name="T43" fmla="*/ 22 h 123"/>
                <a:gd name="T44" fmla="*/ 65 w 156"/>
                <a:gd name="T45" fmla="*/ 19 h 123"/>
                <a:gd name="T46" fmla="*/ 71 w 156"/>
                <a:gd name="T47" fmla="*/ 19 h 123"/>
                <a:gd name="T48" fmla="*/ 89 w 156"/>
                <a:gd name="T49" fmla="*/ 19 h 123"/>
                <a:gd name="T50" fmla="*/ 114 w 156"/>
                <a:gd name="T51" fmla="*/ 19 h 123"/>
                <a:gd name="T52" fmla="*/ 131 w 156"/>
                <a:gd name="T53" fmla="*/ 19 h 123"/>
                <a:gd name="T54" fmla="*/ 137 w 156"/>
                <a:gd name="T55" fmla="*/ 19 h 123"/>
                <a:gd name="T56" fmla="*/ 149 w 156"/>
                <a:gd name="T57" fmla="*/ 0 h 123"/>
                <a:gd name="T58" fmla="*/ 137 w 156"/>
                <a:gd name="T59" fmla="*/ 0 h 123"/>
                <a:gd name="T60" fmla="*/ 117 w 156"/>
                <a:gd name="T61" fmla="*/ 0 h 123"/>
                <a:gd name="T62" fmla="*/ 94 w 156"/>
                <a:gd name="T63" fmla="*/ 0 h 123"/>
                <a:gd name="T64" fmla="*/ 74 w 156"/>
                <a:gd name="T65" fmla="*/ 0 h 123"/>
                <a:gd name="T66" fmla="*/ 65 w 156"/>
                <a:gd name="T67" fmla="*/ 0 h 123"/>
                <a:gd name="T68" fmla="*/ 57 w 156"/>
                <a:gd name="T69" fmla="*/ 0 h 123"/>
                <a:gd name="T70" fmla="*/ 42 w 156"/>
                <a:gd name="T71" fmla="*/ 2 h 123"/>
                <a:gd name="T72" fmla="*/ 31 w 156"/>
                <a:gd name="T73" fmla="*/ 8 h 123"/>
                <a:gd name="T74" fmla="*/ 20 w 156"/>
                <a:gd name="T75" fmla="*/ 16 h 123"/>
                <a:gd name="T76" fmla="*/ 11 w 156"/>
                <a:gd name="T77" fmla="*/ 25 h 123"/>
                <a:gd name="T78" fmla="*/ 5 w 156"/>
                <a:gd name="T79" fmla="*/ 36 h 123"/>
                <a:gd name="T80" fmla="*/ 2 w 156"/>
                <a:gd name="T81" fmla="*/ 50 h 123"/>
                <a:gd name="T82" fmla="*/ 0 w 156"/>
                <a:gd name="T83" fmla="*/ 62 h 123"/>
                <a:gd name="T84" fmla="*/ 2 w 156"/>
                <a:gd name="T85" fmla="*/ 73 h 123"/>
                <a:gd name="T86" fmla="*/ 5 w 156"/>
                <a:gd name="T87" fmla="*/ 87 h 123"/>
                <a:gd name="T88" fmla="*/ 14 w 156"/>
                <a:gd name="T89" fmla="*/ 99 h 123"/>
                <a:gd name="T90" fmla="*/ 22 w 156"/>
                <a:gd name="T91" fmla="*/ 107 h 123"/>
                <a:gd name="T92" fmla="*/ 34 w 156"/>
                <a:gd name="T93" fmla="*/ 116 h 123"/>
                <a:gd name="T94" fmla="*/ 45 w 156"/>
                <a:gd name="T95" fmla="*/ 122 h 123"/>
                <a:gd name="T96" fmla="*/ 60 w 156"/>
                <a:gd name="T97" fmla="*/ 122 h 123"/>
                <a:gd name="T98" fmla="*/ 65 w 156"/>
                <a:gd name="T99" fmla="*/ 122 h 123"/>
                <a:gd name="T100" fmla="*/ 83 w 156"/>
                <a:gd name="T101" fmla="*/ 122 h 123"/>
                <a:gd name="T102" fmla="*/ 105 w 156"/>
                <a:gd name="T103" fmla="*/ 122 h 123"/>
                <a:gd name="T104" fmla="*/ 126 w 156"/>
                <a:gd name="T105" fmla="*/ 122 h 123"/>
                <a:gd name="T106" fmla="*/ 137 w 156"/>
                <a:gd name="T107" fmla="*/ 122 h 123"/>
                <a:gd name="T108" fmla="*/ 65 w 156"/>
                <a:gd name="T109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6" h="123">
                  <a:moveTo>
                    <a:pt x="65" y="102"/>
                  </a:moveTo>
                  <a:lnTo>
                    <a:pt x="63" y="102"/>
                  </a:lnTo>
                  <a:lnTo>
                    <a:pt x="57" y="99"/>
                  </a:lnTo>
                  <a:lnTo>
                    <a:pt x="54" y="99"/>
                  </a:lnTo>
                  <a:lnTo>
                    <a:pt x="51" y="99"/>
                  </a:lnTo>
                  <a:lnTo>
                    <a:pt x="45" y="96"/>
                  </a:lnTo>
                  <a:lnTo>
                    <a:pt x="42" y="96"/>
                  </a:lnTo>
                  <a:lnTo>
                    <a:pt x="40" y="93"/>
                  </a:lnTo>
                  <a:lnTo>
                    <a:pt x="37" y="90"/>
                  </a:lnTo>
                  <a:lnTo>
                    <a:pt x="34" y="87"/>
                  </a:lnTo>
                  <a:lnTo>
                    <a:pt x="31" y="85"/>
                  </a:lnTo>
                  <a:lnTo>
                    <a:pt x="31" y="82"/>
                  </a:lnTo>
                  <a:lnTo>
                    <a:pt x="28" y="79"/>
                  </a:lnTo>
                  <a:lnTo>
                    <a:pt x="28" y="76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1" y="71"/>
                  </a:lnTo>
                  <a:lnTo>
                    <a:pt x="34" y="71"/>
                  </a:lnTo>
                  <a:lnTo>
                    <a:pt x="40" y="71"/>
                  </a:lnTo>
                  <a:lnTo>
                    <a:pt x="42" y="71"/>
                  </a:lnTo>
                  <a:lnTo>
                    <a:pt x="48" y="71"/>
                  </a:lnTo>
                  <a:lnTo>
                    <a:pt x="54" y="71"/>
                  </a:lnTo>
                  <a:lnTo>
                    <a:pt x="57" y="71"/>
                  </a:lnTo>
                  <a:lnTo>
                    <a:pt x="63" y="71"/>
                  </a:lnTo>
                  <a:lnTo>
                    <a:pt x="68" y="71"/>
                  </a:lnTo>
                  <a:lnTo>
                    <a:pt x="74" y="71"/>
                  </a:lnTo>
                  <a:lnTo>
                    <a:pt x="80" y="71"/>
                  </a:lnTo>
                  <a:lnTo>
                    <a:pt x="86" y="71"/>
                  </a:lnTo>
                  <a:lnTo>
                    <a:pt x="91" y="71"/>
                  </a:lnTo>
                  <a:lnTo>
                    <a:pt x="97" y="71"/>
                  </a:lnTo>
                  <a:lnTo>
                    <a:pt x="103" y="71"/>
                  </a:lnTo>
                  <a:lnTo>
                    <a:pt x="108" y="71"/>
                  </a:lnTo>
                  <a:lnTo>
                    <a:pt x="111" y="71"/>
                  </a:lnTo>
                  <a:lnTo>
                    <a:pt x="117" y="71"/>
                  </a:lnTo>
                  <a:lnTo>
                    <a:pt x="120" y="71"/>
                  </a:lnTo>
                  <a:lnTo>
                    <a:pt x="123" y="71"/>
                  </a:lnTo>
                  <a:lnTo>
                    <a:pt x="126" y="71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31" y="71"/>
                  </a:lnTo>
                  <a:lnTo>
                    <a:pt x="131" y="71"/>
                  </a:lnTo>
                  <a:lnTo>
                    <a:pt x="146" y="50"/>
                  </a:lnTo>
                  <a:lnTo>
                    <a:pt x="146" y="50"/>
                  </a:lnTo>
                  <a:lnTo>
                    <a:pt x="143" y="50"/>
                  </a:lnTo>
                  <a:lnTo>
                    <a:pt x="143" y="50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1" y="50"/>
                  </a:lnTo>
                  <a:lnTo>
                    <a:pt x="129" y="50"/>
                  </a:lnTo>
                  <a:lnTo>
                    <a:pt x="126" y="50"/>
                  </a:lnTo>
                  <a:lnTo>
                    <a:pt x="120" y="50"/>
                  </a:lnTo>
                  <a:lnTo>
                    <a:pt x="114" y="50"/>
                  </a:lnTo>
                  <a:lnTo>
                    <a:pt x="111" y="50"/>
                  </a:lnTo>
                  <a:lnTo>
                    <a:pt x="105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9" y="50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71" y="50"/>
                  </a:lnTo>
                  <a:lnTo>
                    <a:pt x="65" y="50"/>
                  </a:lnTo>
                  <a:lnTo>
                    <a:pt x="60" y="50"/>
                  </a:lnTo>
                  <a:lnTo>
                    <a:pt x="54" y="50"/>
                  </a:lnTo>
                  <a:lnTo>
                    <a:pt x="51" y="50"/>
                  </a:lnTo>
                  <a:lnTo>
                    <a:pt x="45" y="50"/>
                  </a:lnTo>
                  <a:lnTo>
                    <a:pt x="42" y="50"/>
                  </a:lnTo>
                  <a:lnTo>
                    <a:pt x="37" y="50"/>
                  </a:lnTo>
                  <a:lnTo>
                    <a:pt x="34" y="50"/>
                  </a:lnTo>
                  <a:lnTo>
                    <a:pt x="31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8" y="45"/>
                  </a:lnTo>
                  <a:lnTo>
                    <a:pt x="28" y="42"/>
                  </a:lnTo>
                  <a:lnTo>
                    <a:pt x="31" y="39"/>
                  </a:lnTo>
                  <a:lnTo>
                    <a:pt x="31" y="36"/>
                  </a:lnTo>
                  <a:lnTo>
                    <a:pt x="34" y="34"/>
                  </a:lnTo>
                  <a:lnTo>
                    <a:pt x="37" y="31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5" y="25"/>
                  </a:lnTo>
                  <a:lnTo>
                    <a:pt x="51" y="22"/>
                  </a:lnTo>
                  <a:lnTo>
                    <a:pt x="54" y="22"/>
                  </a:lnTo>
                  <a:lnTo>
                    <a:pt x="57" y="22"/>
                  </a:lnTo>
                  <a:lnTo>
                    <a:pt x="63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8" y="19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80" y="19"/>
                  </a:lnTo>
                  <a:lnTo>
                    <a:pt x="83" y="19"/>
                  </a:lnTo>
                  <a:lnTo>
                    <a:pt x="89" y="19"/>
                  </a:lnTo>
                  <a:lnTo>
                    <a:pt x="94" y="19"/>
                  </a:lnTo>
                  <a:lnTo>
                    <a:pt x="100" y="19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7" y="19"/>
                  </a:lnTo>
                  <a:lnTo>
                    <a:pt x="123" y="19"/>
                  </a:lnTo>
                  <a:lnTo>
                    <a:pt x="129" y="19"/>
                  </a:lnTo>
                  <a:lnTo>
                    <a:pt x="131" y="19"/>
                  </a:lnTo>
                  <a:lnTo>
                    <a:pt x="134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40" y="0"/>
                  </a:lnTo>
                  <a:lnTo>
                    <a:pt x="137" y="0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5"/>
                  </a:lnTo>
                  <a:lnTo>
                    <a:pt x="34" y="5"/>
                  </a:lnTo>
                  <a:lnTo>
                    <a:pt x="31" y="8"/>
                  </a:lnTo>
                  <a:lnTo>
                    <a:pt x="28" y="11"/>
                  </a:lnTo>
                  <a:lnTo>
                    <a:pt x="25" y="11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4" y="22"/>
                  </a:lnTo>
                  <a:lnTo>
                    <a:pt x="11" y="25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2" y="82"/>
                  </a:lnTo>
                  <a:lnTo>
                    <a:pt x="5" y="85"/>
                  </a:lnTo>
                  <a:lnTo>
                    <a:pt x="5" y="87"/>
                  </a:lnTo>
                  <a:lnTo>
                    <a:pt x="8" y="90"/>
                  </a:lnTo>
                  <a:lnTo>
                    <a:pt x="8" y="93"/>
                  </a:lnTo>
                  <a:lnTo>
                    <a:pt x="11" y="96"/>
                  </a:lnTo>
                  <a:lnTo>
                    <a:pt x="14" y="99"/>
                  </a:lnTo>
                  <a:lnTo>
                    <a:pt x="17" y="102"/>
                  </a:lnTo>
                  <a:lnTo>
                    <a:pt x="17" y="105"/>
                  </a:lnTo>
                  <a:lnTo>
                    <a:pt x="20" y="105"/>
                  </a:lnTo>
                  <a:lnTo>
                    <a:pt x="22" y="107"/>
                  </a:lnTo>
                  <a:lnTo>
                    <a:pt x="25" y="110"/>
                  </a:lnTo>
                  <a:lnTo>
                    <a:pt x="28" y="113"/>
                  </a:lnTo>
                  <a:lnTo>
                    <a:pt x="31" y="113"/>
                  </a:lnTo>
                  <a:lnTo>
                    <a:pt x="34" y="116"/>
                  </a:lnTo>
                  <a:lnTo>
                    <a:pt x="37" y="116"/>
                  </a:lnTo>
                  <a:lnTo>
                    <a:pt x="40" y="119"/>
                  </a:lnTo>
                  <a:lnTo>
                    <a:pt x="42" y="119"/>
                  </a:lnTo>
                  <a:lnTo>
                    <a:pt x="45" y="122"/>
                  </a:lnTo>
                  <a:lnTo>
                    <a:pt x="48" y="122"/>
                  </a:lnTo>
                  <a:lnTo>
                    <a:pt x="54" y="122"/>
                  </a:lnTo>
                  <a:lnTo>
                    <a:pt x="57" y="122"/>
                  </a:lnTo>
                  <a:lnTo>
                    <a:pt x="60" y="122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5" y="122"/>
                  </a:lnTo>
                  <a:lnTo>
                    <a:pt x="65" y="122"/>
                  </a:lnTo>
                  <a:lnTo>
                    <a:pt x="68" y="122"/>
                  </a:lnTo>
                  <a:lnTo>
                    <a:pt x="71" y="122"/>
                  </a:lnTo>
                  <a:lnTo>
                    <a:pt x="77" y="122"/>
                  </a:lnTo>
                  <a:lnTo>
                    <a:pt x="83" y="122"/>
                  </a:lnTo>
                  <a:lnTo>
                    <a:pt x="86" y="122"/>
                  </a:lnTo>
                  <a:lnTo>
                    <a:pt x="91" y="122"/>
                  </a:lnTo>
                  <a:lnTo>
                    <a:pt x="97" y="122"/>
                  </a:lnTo>
                  <a:lnTo>
                    <a:pt x="105" y="122"/>
                  </a:lnTo>
                  <a:lnTo>
                    <a:pt x="111" y="122"/>
                  </a:lnTo>
                  <a:lnTo>
                    <a:pt x="117" y="122"/>
                  </a:lnTo>
                  <a:lnTo>
                    <a:pt x="120" y="122"/>
                  </a:lnTo>
                  <a:lnTo>
                    <a:pt x="126" y="122"/>
                  </a:lnTo>
                  <a:lnTo>
                    <a:pt x="131" y="122"/>
                  </a:lnTo>
                  <a:lnTo>
                    <a:pt x="134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55" y="102"/>
                  </a:lnTo>
                  <a:lnTo>
                    <a:pt x="65" y="10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7100" y="2667000"/>
            <a:ext cx="7302500" cy="118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886200"/>
            <a:ext cx="7327900" cy="409575"/>
          </a:xfrm>
        </p:spPr>
        <p:txBody>
          <a:bodyPr/>
          <a:lstStyle>
            <a:lvl1pPr marL="0" indent="0" algn="ctr">
              <a:buFont typeface="Arial" pitchFamily="34" charset="0"/>
              <a:buNone/>
              <a:tabLst>
                <a:tab pos="576263" algn="l"/>
              </a:tabLst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187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9213" y="530225"/>
            <a:ext cx="1846262" cy="2128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0425" y="530225"/>
            <a:ext cx="5386388" cy="2128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29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338" y="530225"/>
            <a:ext cx="7299325" cy="881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0425" y="1814513"/>
            <a:ext cx="7385050" cy="8445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90082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338" y="530225"/>
            <a:ext cx="7299325" cy="881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60425" y="1814513"/>
            <a:ext cx="7385050" cy="8445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133155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338" y="530225"/>
            <a:ext cx="7299325" cy="881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0425" y="1814513"/>
            <a:ext cx="3616325" cy="84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14513"/>
            <a:ext cx="3616325" cy="84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488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338" y="530225"/>
            <a:ext cx="7299325" cy="881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0425" y="1814513"/>
            <a:ext cx="3616325" cy="84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29150" y="1814513"/>
            <a:ext cx="3616325" cy="8445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24557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0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899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0425" y="1814513"/>
            <a:ext cx="3616325" cy="84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14513"/>
            <a:ext cx="3616325" cy="84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11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1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32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1242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7434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323DC"/>
            </a:gs>
            <a:gs pos="100000">
              <a:srgbClr val="11116E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2338" y="530225"/>
            <a:ext cx="7299325" cy="8810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0425" y="1814513"/>
            <a:ext cx="7385050" cy="8445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First Level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black">
          <a:xfrm>
            <a:off x="815975" y="6294438"/>
            <a:ext cx="557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1-</a:t>
            </a:r>
            <a:fld id="{6B016C31-647C-4BB7-8155-267641B8D7DA}" type="slidenum">
              <a:rPr lang="en-US" altLang="zh-CN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altLang="zh-CN" sz="1400" b="0">
              <a:solidFill>
                <a:srgbClr val="8CF4EA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635750" y="6330950"/>
            <a:ext cx="1608138" cy="200025"/>
            <a:chOff x="4180" y="3988"/>
            <a:chExt cx="1013" cy="12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180" y="3991"/>
              <a:ext cx="201" cy="123"/>
            </a:xfrm>
            <a:custGeom>
              <a:avLst/>
              <a:gdLst>
                <a:gd name="T0" fmla="*/ 57 w 201"/>
                <a:gd name="T1" fmla="*/ 122 h 123"/>
                <a:gd name="T2" fmla="*/ 45 w 201"/>
                <a:gd name="T3" fmla="*/ 122 h 123"/>
                <a:gd name="T4" fmla="*/ 36 w 201"/>
                <a:gd name="T5" fmla="*/ 116 h 123"/>
                <a:gd name="T6" fmla="*/ 28 w 201"/>
                <a:gd name="T7" fmla="*/ 113 h 123"/>
                <a:gd name="T8" fmla="*/ 19 w 201"/>
                <a:gd name="T9" fmla="*/ 105 h 123"/>
                <a:gd name="T10" fmla="*/ 14 w 201"/>
                <a:gd name="T11" fmla="*/ 99 h 123"/>
                <a:gd name="T12" fmla="*/ 8 w 201"/>
                <a:gd name="T13" fmla="*/ 90 h 123"/>
                <a:gd name="T14" fmla="*/ 2 w 201"/>
                <a:gd name="T15" fmla="*/ 82 h 123"/>
                <a:gd name="T16" fmla="*/ 0 w 201"/>
                <a:gd name="T17" fmla="*/ 71 h 123"/>
                <a:gd name="T18" fmla="*/ 0 w 201"/>
                <a:gd name="T19" fmla="*/ 62 h 123"/>
                <a:gd name="T20" fmla="*/ 0 w 201"/>
                <a:gd name="T21" fmla="*/ 53 h 123"/>
                <a:gd name="T22" fmla="*/ 2 w 201"/>
                <a:gd name="T23" fmla="*/ 45 h 123"/>
                <a:gd name="T24" fmla="*/ 5 w 201"/>
                <a:gd name="T25" fmla="*/ 34 h 123"/>
                <a:gd name="T26" fmla="*/ 11 w 201"/>
                <a:gd name="T27" fmla="*/ 25 h 123"/>
                <a:gd name="T28" fmla="*/ 16 w 201"/>
                <a:gd name="T29" fmla="*/ 19 h 123"/>
                <a:gd name="T30" fmla="*/ 25 w 201"/>
                <a:gd name="T31" fmla="*/ 11 h 123"/>
                <a:gd name="T32" fmla="*/ 34 w 201"/>
                <a:gd name="T33" fmla="*/ 5 h 123"/>
                <a:gd name="T34" fmla="*/ 42 w 201"/>
                <a:gd name="T35" fmla="*/ 2 h 123"/>
                <a:gd name="T36" fmla="*/ 51 w 201"/>
                <a:gd name="T37" fmla="*/ 0 h 123"/>
                <a:gd name="T38" fmla="*/ 62 w 201"/>
                <a:gd name="T39" fmla="*/ 0 h 123"/>
                <a:gd name="T40" fmla="*/ 65 w 201"/>
                <a:gd name="T41" fmla="*/ 0 h 123"/>
                <a:gd name="T42" fmla="*/ 77 w 201"/>
                <a:gd name="T43" fmla="*/ 0 h 123"/>
                <a:gd name="T44" fmla="*/ 91 w 201"/>
                <a:gd name="T45" fmla="*/ 0 h 123"/>
                <a:gd name="T46" fmla="*/ 108 w 201"/>
                <a:gd name="T47" fmla="*/ 0 h 123"/>
                <a:gd name="T48" fmla="*/ 122 w 201"/>
                <a:gd name="T49" fmla="*/ 0 h 123"/>
                <a:gd name="T50" fmla="*/ 134 w 201"/>
                <a:gd name="T51" fmla="*/ 0 h 123"/>
                <a:gd name="T52" fmla="*/ 137 w 201"/>
                <a:gd name="T53" fmla="*/ 0 h 123"/>
                <a:gd name="T54" fmla="*/ 148 w 201"/>
                <a:gd name="T55" fmla="*/ 0 h 123"/>
                <a:gd name="T56" fmla="*/ 157 w 201"/>
                <a:gd name="T57" fmla="*/ 2 h 123"/>
                <a:gd name="T58" fmla="*/ 165 w 201"/>
                <a:gd name="T59" fmla="*/ 5 h 123"/>
                <a:gd name="T60" fmla="*/ 174 w 201"/>
                <a:gd name="T61" fmla="*/ 11 h 123"/>
                <a:gd name="T62" fmla="*/ 182 w 201"/>
                <a:gd name="T63" fmla="*/ 19 h 123"/>
                <a:gd name="T64" fmla="*/ 188 w 201"/>
                <a:gd name="T65" fmla="*/ 25 h 123"/>
                <a:gd name="T66" fmla="*/ 194 w 201"/>
                <a:gd name="T67" fmla="*/ 34 h 123"/>
                <a:gd name="T68" fmla="*/ 197 w 201"/>
                <a:gd name="T69" fmla="*/ 45 h 123"/>
                <a:gd name="T70" fmla="*/ 200 w 201"/>
                <a:gd name="T71" fmla="*/ 53 h 123"/>
                <a:gd name="T72" fmla="*/ 200 w 201"/>
                <a:gd name="T73" fmla="*/ 62 h 123"/>
                <a:gd name="T74" fmla="*/ 200 w 201"/>
                <a:gd name="T75" fmla="*/ 71 h 123"/>
                <a:gd name="T76" fmla="*/ 197 w 201"/>
                <a:gd name="T77" fmla="*/ 82 h 123"/>
                <a:gd name="T78" fmla="*/ 191 w 201"/>
                <a:gd name="T79" fmla="*/ 90 h 123"/>
                <a:gd name="T80" fmla="*/ 185 w 201"/>
                <a:gd name="T81" fmla="*/ 99 h 123"/>
                <a:gd name="T82" fmla="*/ 179 w 201"/>
                <a:gd name="T83" fmla="*/ 105 h 123"/>
                <a:gd name="T84" fmla="*/ 171 w 201"/>
                <a:gd name="T85" fmla="*/ 113 h 123"/>
                <a:gd name="T86" fmla="*/ 162 w 201"/>
                <a:gd name="T87" fmla="*/ 116 h 123"/>
                <a:gd name="T88" fmla="*/ 154 w 201"/>
                <a:gd name="T89" fmla="*/ 122 h 123"/>
                <a:gd name="T90" fmla="*/ 142 w 201"/>
                <a:gd name="T91" fmla="*/ 122 h 123"/>
                <a:gd name="T92" fmla="*/ 137 w 201"/>
                <a:gd name="T93" fmla="*/ 122 h 123"/>
                <a:gd name="T94" fmla="*/ 131 w 201"/>
                <a:gd name="T95" fmla="*/ 122 h 123"/>
                <a:gd name="T96" fmla="*/ 119 w 201"/>
                <a:gd name="T97" fmla="*/ 122 h 123"/>
                <a:gd name="T98" fmla="*/ 102 w 201"/>
                <a:gd name="T99" fmla="*/ 122 h 123"/>
                <a:gd name="T100" fmla="*/ 85 w 201"/>
                <a:gd name="T101" fmla="*/ 122 h 123"/>
                <a:gd name="T102" fmla="*/ 71 w 201"/>
                <a:gd name="T103" fmla="*/ 122 h 123"/>
                <a:gd name="T104" fmla="*/ 62 w 201"/>
                <a:gd name="T105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1" h="123">
                  <a:moveTo>
                    <a:pt x="62" y="122"/>
                  </a:moveTo>
                  <a:lnTo>
                    <a:pt x="59" y="122"/>
                  </a:lnTo>
                  <a:lnTo>
                    <a:pt x="57" y="122"/>
                  </a:lnTo>
                  <a:lnTo>
                    <a:pt x="51" y="122"/>
                  </a:lnTo>
                  <a:lnTo>
                    <a:pt x="48" y="122"/>
                  </a:lnTo>
                  <a:lnTo>
                    <a:pt x="45" y="122"/>
                  </a:lnTo>
                  <a:lnTo>
                    <a:pt x="42" y="119"/>
                  </a:lnTo>
                  <a:lnTo>
                    <a:pt x="39" y="119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1" y="113"/>
                  </a:lnTo>
                  <a:lnTo>
                    <a:pt x="28" y="113"/>
                  </a:lnTo>
                  <a:lnTo>
                    <a:pt x="25" y="110"/>
                  </a:lnTo>
                  <a:lnTo>
                    <a:pt x="22" y="107"/>
                  </a:lnTo>
                  <a:lnTo>
                    <a:pt x="19" y="105"/>
                  </a:lnTo>
                  <a:lnTo>
                    <a:pt x="16" y="105"/>
                  </a:lnTo>
                  <a:lnTo>
                    <a:pt x="14" y="102"/>
                  </a:lnTo>
                  <a:lnTo>
                    <a:pt x="14" y="99"/>
                  </a:lnTo>
                  <a:lnTo>
                    <a:pt x="11" y="96"/>
                  </a:lnTo>
                  <a:lnTo>
                    <a:pt x="8" y="93"/>
                  </a:lnTo>
                  <a:lnTo>
                    <a:pt x="8" y="90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2" y="39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8" y="31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1" y="8"/>
                  </a:lnTo>
                  <a:lnTo>
                    <a:pt x="34" y="5"/>
                  </a:lnTo>
                  <a:lnTo>
                    <a:pt x="36" y="5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54" y="2"/>
                  </a:lnTo>
                  <a:lnTo>
                    <a:pt x="157" y="2"/>
                  </a:lnTo>
                  <a:lnTo>
                    <a:pt x="160" y="2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8" y="8"/>
                  </a:lnTo>
                  <a:lnTo>
                    <a:pt x="171" y="11"/>
                  </a:lnTo>
                  <a:lnTo>
                    <a:pt x="174" y="11"/>
                  </a:lnTo>
                  <a:lnTo>
                    <a:pt x="177" y="14"/>
                  </a:lnTo>
                  <a:lnTo>
                    <a:pt x="179" y="16"/>
                  </a:lnTo>
                  <a:lnTo>
                    <a:pt x="182" y="19"/>
                  </a:lnTo>
                  <a:lnTo>
                    <a:pt x="185" y="19"/>
                  </a:lnTo>
                  <a:lnTo>
                    <a:pt x="185" y="22"/>
                  </a:lnTo>
                  <a:lnTo>
                    <a:pt x="188" y="25"/>
                  </a:lnTo>
                  <a:lnTo>
                    <a:pt x="191" y="28"/>
                  </a:lnTo>
                  <a:lnTo>
                    <a:pt x="191" y="31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7" y="39"/>
                  </a:lnTo>
                  <a:lnTo>
                    <a:pt x="197" y="45"/>
                  </a:lnTo>
                  <a:lnTo>
                    <a:pt x="197" y="48"/>
                  </a:lnTo>
                  <a:lnTo>
                    <a:pt x="200" y="50"/>
                  </a:lnTo>
                  <a:lnTo>
                    <a:pt x="200" y="53"/>
                  </a:lnTo>
                  <a:lnTo>
                    <a:pt x="200" y="5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0" y="65"/>
                  </a:lnTo>
                  <a:lnTo>
                    <a:pt x="200" y="68"/>
                  </a:lnTo>
                  <a:lnTo>
                    <a:pt x="200" y="71"/>
                  </a:lnTo>
                  <a:lnTo>
                    <a:pt x="197" y="73"/>
                  </a:lnTo>
                  <a:lnTo>
                    <a:pt x="197" y="79"/>
                  </a:lnTo>
                  <a:lnTo>
                    <a:pt x="197" y="82"/>
                  </a:lnTo>
                  <a:lnTo>
                    <a:pt x="194" y="85"/>
                  </a:lnTo>
                  <a:lnTo>
                    <a:pt x="194" y="87"/>
                  </a:lnTo>
                  <a:lnTo>
                    <a:pt x="191" y="90"/>
                  </a:lnTo>
                  <a:lnTo>
                    <a:pt x="191" y="93"/>
                  </a:lnTo>
                  <a:lnTo>
                    <a:pt x="188" y="96"/>
                  </a:lnTo>
                  <a:lnTo>
                    <a:pt x="185" y="99"/>
                  </a:lnTo>
                  <a:lnTo>
                    <a:pt x="185" y="102"/>
                  </a:lnTo>
                  <a:lnTo>
                    <a:pt x="182" y="105"/>
                  </a:lnTo>
                  <a:lnTo>
                    <a:pt x="179" y="105"/>
                  </a:lnTo>
                  <a:lnTo>
                    <a:pt x="177" y="107"/>
                  </a:lnTo>
                  <a:lnTo>
                    <a:pt x="174" y="110"/>
                  </a:lnTo>
                  <a:lnTo>
                    <a:pt x="171" y="113"/>
                  </a:lnTo>
                  <a:lnTo>
                    <a:pt x="168" y="113"/>
                  </a:lnTo>
                  <a:lnTo>
                    <a:pt x="165" y="116"/>
                  </a:lnTo>
                  <a:lnTo>
                    <a:pt x="162" y="116"/>
                  </a:lnTo>
                  <a:lnTo>
                    <a:pt x="160" y="119"/>
                  </a:lnTo>
                  <a:lnTo>
                    <a:pt x="157" y="119"/>
                  </a:lnTo>
                  <a:lnTo>
                    <a:pt x="154" y="122"/>
                  </a:lnTo>
                  <a:lnTo>
                    <a:pt x="151" y="122"/>
                  </a:lnTo>
                  <a:lnTo>
                    <a:pt x="148" y="122"/>
                  </a:lnTo>
                  <a:lnTo>
                    <a:pt x="142" y="122"/>
                  </a:lnTo>
                  <a:lnTo>
                    <a:pt x="140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4" y="122"/>
                  </a:lnTo>
                  <a:lnTo>
                    <a:pt x="131" y="122"/>
                  </a:lnTo>
                  <a:lnTo>
                    <a:pt x="128" y="122"/>
                  </a:lnTo>
                  <a:lnTo>
                    <a:pt x="122" y="122"/>
                  </a:lnTo>
                  <a:lnTo>
                    <a:pt x="119" y="122"/>
                  </a:lnTo>
                  <a:lnTo>
                    <a:pt x="114" y="122"/>
                  </a:lnTo>
                  <a:lnTo>
                    <a:pt x="108" y="122"/>
                  </a:lnTo>
                  <a:lnTo>
                    <a:pt x="102" y="122"/>
                  </a:lnTo>
                  <a:lnTo>
                    <a:pt x="96" y="122"/>
                  </a:lnTo>
                  <a:lnTo>
                    <a:pt x="91" y="122"/>
                  </a:lnTo>
                  <a:lnTo>
                    <a:pt x="85" y="122"/>
                  </a:lnTo>
                  <a:lnTo>
                    <a:pt x="80" y="122"/>
                  </a:lnTo>
                  <a:lnTo>
                    <a:pt x="77" y="122"/>
                  </a:lnTo>
                  <a:lnTo>
                    <a:pt x="71" y="122"/>
                  </a:lnTo>
                  <a:lnTo>
                    <a:pt x="68" y="122"/>
                  </a:lnTo>
                  <a:lnTo>
                    <a:pt x="65" y="122"/>
                  </a:lnTo>
                  <a:lnTo>
                    <a:pt x="62" y="122"/>
                  </a:lnTo>
                  <a:lnTo>
                    <a:pt x="62" y="122"/>
                  </a:lnTo>
                  <a:lnTo>
                    <a:pt x="62" y="12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167" y="3988"/>
              <a:ext cx="26" cy="27"/>
            </a:xfrm>
            <a:custGeom>
              <a:avLst/>
              <a:gdLst>
                <a:gd name="T0" fmla="*/ 2 w 26"/>
                <a:gd name="T1" fmla="*/ 14 h 27"/>
                <a:gd name="T2" fmla="*/ 5 w 26"/>
                <a:gd name="T3" fmla="*/ 8 h 27"/>
                <a:gd name="T4" fmla="*/ 8 w 26"/>
                <a:gd name="T5" fmla="*/ 5 h 27"/>
                <a:gd name="T6" fmla="*/ 11 w 26"/>
                <a:gd name="T7" fmla="*/ 2 h 27"/>
                <a:gd name="T8" fmla="*/ 11 w 26"/>
                <a:gd name="T9" fmla="*/ 2 h 27"/>
                <a:gd name="T10" fmla="*/ 16 w 26"/>
                <a:gd name="T11" fmla="*/ 5 h 27"/>
                <a:gd name="T12" fmla="*/ 19 w 26"/>
                <a:gd name="T13" fmla="*/ 8 h 27"/>
                <a:gd name="T14" fmla="*/ 22 w 26"/>
                <a:gd name="T15" fmla="*/ 14 h 27"/>
                <a:gd name="T16" fmla="*/ 22 w 26"/>
                <a:gd name="T17" fmla="*/ 14 h 27"/>
                <a:gd name="T18" fmla="*/ 19 w 26"/>
                <a:gd name="T19" fmla="*/ 17 h 27"/>
                <a:gd name="T20" fmla="*/ 16 w 26"/>
                <a:gd name="T21" fmla="*/ 20 h 27"/>
                <a:gd name="T22" fmla="*/ 11 w 26"/>
                <a:gd name="T23" fmla="*/ 23 h 27"/>
                <a:gd name="T24" fmla="*/ 11 w 26"/>
                <a:gd name="T25" fmla="*/ 23 h 27"/>
                <a:gd name="T26" fmla="*/ 8 w 26"/>
                <a:gd name="T27" fmla="*/ 20 h 27"/>
                <a:gd name="T28" fmla="*/ 5 w 26"/>
                <a:gd name="T29" fmla="*/ 17 h 27"/>
                <a:gd name="T30" fmla="*/ 2 w 26"/>
                <a:gd name="T31" fmla="*/ 14 h 27"/>
                <a:gd name="T32" fmla="*/ 2 w 26"/>
                <a:gd name="T33" fmla="*/ 14 h 27"/>
                <a:gd name="T34" fmla="*/ 11 w 26"/>
                <a:gd name="T35" fmla="*/ 26 h 27"/>
                <a:gd name="T36" fmla="*/ 16 w 26"/>
                <a:gd name="T37" fmla="*/ 23 h 27"/>
                <a:gd name="T38" fmla="*/ 19 w 26"/>
                <a:gd name="T39" fmla="*/ 23 h 27"/>
                <a:gd name="T40" fmla="*/ 22 w 26"/>
                <a:gd name="T41" fmla="*/ 17 h 27"/>
                <a:gd name="T42" fmla="*/ 25 w 26"/>
                <a:gd name="T43" fmla="*/ 14 h 27"/>
                <a:gd name="T44" fmla="*/ 25 w 26"/>
                <a:gd name="T45" fmla="*/ 14 h 27"/>
                <a:gd name="T46" fmla="*/ 22 w 26"/>
                <a:gd name="T47" fmla="*/ 8 h 27"/>
                <a:gd name="T48" fmla="*/ 19 w 26"/>
                <a:gd name="T49" fmla="*/ 5 h 27"/>
                <a:gd name="T50" fmla="*/ 16 w 26"/>
                <a:gd name="T51" fmla="*/ 2 h 27"/>
                <a:gd name="T52" fmla="*/ 11 w 26"/>
                <a:gd name="T53" fmla="*/ 0 h 27"/>
                <a:gd name="T54" fmla="*/ 11 w 26"/>
                <a:gd name="T55" fmla="*/ 0 h 27"/>
                <a:gd name="T56" fmla="*/ 8 w 26"/>
                <a:gd name="T57" fmla="*/ 2 h 27"/>
                <a:gd name="T58" fmla="*/ 5 w 26"/>
                <a:gd name="T59" fmla="*/ 5 h 27"/>
                <a:gd name="T60" fmla="*/ 2 w 26"/>
                <a:gd name="T61" fmla="*/ 8 h 27"/>
                <a:gd name="T62" fmla="*/ 0 w 26"/>
                <a:gd name="T63" fmla="*/ 14 h 27"/>
                <a:gd name="T64" fmla="*/ 0 w 26"/>
                <a:gd name="T65" fmla="*/ 14 h 27"/>
                <a:gd name="T66" fmla="*/ 2 w 26"/>
                <a:gd name="T67" fmla="*/ 17 h 27"/>
                <a:gd name="T68" fmla="*/ 5 w 26"/>
                <a:gd name="T69" fmla="*/ 23 h 27"/>
                <a:gd name="T70" fmla="*/ 8 w 26"/>
                <a:gd name="T71" fmla="*/ 23 h 27"/>
                <a:gd name="T72" fmla="*/ 11 w 26"/>
                <a:gd name="T73" fmla="*/ 26 h 27"/>
                <a:gd name="T74" fmla="*/ 11 w 26"/>
                <a:gd name="T75" fmla="*/ 26 h 27"/>
                <a:gd name="T76" fmla="*/ 2 w 26"/>
                <a:gd name="T7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7">
                  <a:moveTo>
                    <a:pt x="2" y="14"/>
                  </a:moveTo>
                  <a:lnTo>
                    <a:pt x="5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5"/>
                  </a:lnTo>
                  <a:lnTo>
                    <a:pt x="19" y="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7"/>
                  </a:lnTo>
                  <a:lnTo>
                    <a:pt x="16" y="20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0"/>
                  </a:lnTo>
                  <a:lnTo>
                    <a:pt x="5" y="17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1" y="26"/>
                  </a:lnTo>
                  <a:lnTo>
                    <a:pt x="16" y="23"/>
                  </a:lnTo>
                  <a:lnTo>
                    <a:pt x="19" y="23"/>
                  </a:lnTo>
                  <a:lnTo>
                    <a:pt x="22" y="17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2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7"/>
                  </a:lnTo>
                  <a:lnTo>
                    <a:pt x="5" y="23"/>
                  </a:lnTo>
                  <a:lnTo>
                    <a:pt x="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2" y="14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175" y="3994"/>
              <a:ext cx="17" cy="17"/>
            </a:xfrm>
            <a:custGeom>
              <a:avLst/>
              <a:gdLst>
                <a:gd name="T0" fmla="*/ 5 w 17"/>
                <a:gd name="T1" fmla="*/ 0 h 17"/>
                <a:gd name="T2" fmla="*/ 11 w 17"/>
                <a:gd name="T3" fmla="*/ 0 h 17"/>
                <a:gd name="T4" fmla="*/ 11 w 17"/>
                <a:gd name="T5" fmla="*/ 0 h 17"/>
                <a:gd name="T6" fmla="*/ 11 w 17"/>
                <a:gd name="T7" fmla="*/ 0 h 17"/>
                <a:gd name="T8" fmla="*/ 11 w 17"/>
                <a:gd name="T9" fmla="*/ 0 h 17"/>
                <a:gd name="T10" fmla="*/ 16 w 17"/>
                <a:gd name="T11" fmla="*/ 3 h 17"/>
                <a:gd name="T12" fmla="*/ 16 w 17"/>
                <a:gd name="T13" fmla="*/ 3 h 17"/>
                <a:gd name="T14" fmla="*/ 16 w 17"/>
                <a:gd name="T15" fmla="*/ 6 h 17"/>
                <a:gd name="T16" fmla="*/ 16 w 17"/>
                <a:gd name="T17" fmla="*/ 6 h 17"/>
                <a:gd name="T18" fmla="*/ 16 w 17"/>
                <a:gd name="T19" fmla="*/ 6 h 17"/>
                <a:gd name="T20" fmla="*/ 16 w 17"/>
                <a:gd name="T21" fmla="*/ 6 h 17"/>
                <a:gd name="T22" fmla="*/ 16 w 17"/>
                <a:gd name="T23" fmla="*/ 6 h 17"/>
                <a:gd name="T24" fmla="*/ 16 w 17"/>
                <a:gd name="T25" fmla="*/ 6 h 17"/>
                <a:gd name="T26" fmla="*/ 16 w 17"/>
                <a:gd name="T27" fmla="*/ 6 h 17"/>
                <a:gd name="T28" fmla="*/ 16 w 17"/>
                <a:gd name="T29" fmla="*/ 6 h 17"/>
                <a:gd name="T30" fmla="*/ 16 w 17"/>
                <a:gd name="T31" fmla="*/ 9 h 17"/>
                <a:gd name="T32" fmla="*/ 16 w 17"/>
                <a:gd name="T33" fmla="*/ 9 h 17"/>
                <a:gd name="T34" fmla="*/ 16 w 17"/>
                <a:gd name="T35" fmla="*/ 9 h 17"/>
                <a:gd name="T36" fmla="*/ 11 w 17"/>
                <a:gd name="T37" fmla="*/ 9 h 17"/>
                <a:gd name="T38" fmla="*/ 11 w 17"/>
                <a:gd name="T39" fmla="*/ 9 h 17"/>
                <a:gd name="T40" fmla="*/ 11 w 17"/>
                <a:gd name="T41" fmla="*/ 9 h 17"/>
                <a:gd name="T42" fmla="*/ 16 w 17"/>
                <a:gd name="T43" fmla="*/ 9 h 17"/>
                <a:gd name="T44" fmla="*/ 16 w 17"/>
                <a:gd name="T45" fmla="*/ 13 h 17"/>
                <a:gd name="T46" fmla="*/ 16 w 17"/>
                <a:gd name="T47" fmla="*/ 16 h 17"/>
                <a:gd name="T48" fmla="*/ 16 w 17"/>
                <a:gd name="T49" fmla="*/ 16 h 17"/>
                <a:gd name="T50" fmla="*/ 11 w 17"/>
                <a:gd name="T51" fmla="*/ 16 h 17"/>
                <a:gd name="T52" fmla="*/ 5 w 17"/>
                <a:gd name="T53" fmla="*/ 9 h 17"/>
                <a:gd name="T54" fmla="*/ 5 w 17"/>
                <a:gd name="T55" fmla="*/ 9 h 17"/>
                <a:gd name="T56" fmla="*/ 5 w 17"/>
                <a:gd name="T57" fmla="*/ 16 h 17"/>
                <a:gd name="T58" fmla="*/ 0 w 17"/>
                <a:gd name="T59" fmla="*/ 16 h 17"/>
                <a:gd name="T60" fmla="*/ 0 w 17"/>
                <a:gd name="T61" fmla="*/ 0 h 17"/>
                <a:gd name="T62" fmla="*/ 5 w 17"/>
                <a:gd name="T63" fmla="*/ 0 h 17"/>
                <a:gd name="T64" fmla="*/ 5 w 17"/>
                <a:gd name="T65" fmla="*/ 6 h 17"/>
                <a:gd name="T66" fmla="*/ 11 w 17"/>
                <a:gd name="T67" fmla="*/ 6 h 17"/>
                <a:gd name="T68" fmla="*/ 11 w 17"/>
                <a:gd name="T69" fmla="*/ 6 h 17"/>
                <a:gd name="T70" fmla="*/ 11 w 17"/>
                <a:gd name="T71" fmla="*/ 6 h 17"/>
                <a:gd name="T72" fmla="*/ 11 w 17"/>
                <a:gd name="T73" fmla="*/ 6 h 17"/>
                <a:gd name="T74" fmla="*/ 11 w 17"/>
                <a:gd name="T75" fmla="*/ 6 h 17"/>
                <a:gd name="T76" fmla="*/ 11 w 17"/>
                <a:gd name="T77" fmla="*/ 6 h 17"/>
                <a:gd name="T78" fmla="*/ 11 w 17"/>
                <a:gd name="T79" fmla="*/ 6 h 17"/>
                <a:gd name="T80" fmla="*/ 11 w 17"/>
                <a:gd name="T81" fmla="*/ 6 h 17"/>
                <a:gd name="T82" fmla="*/ 11 w 17"/>
                <a:gd name="T83" fmla="*/ 3 h 17"/>
                <a:gd name="T84" fmla="*/ 11 w 17"/>
                <a:gd name="T85" fmla="*/ 3 h 17"/>
                <a:gd name="T86" fmla="*/ 11 w 17"/>
                <a:gd name="T87" fmla="*/ 3 h 17"/>
                <a:gd name="T88" fmla="*/ 11 w 17"/>
                <a:gd name="T89" fmla="*/ 3 h 17"/>
                <a:gd name="T90" fmla="*/ 11 w 17"/>
                <a:gd name="T91" fmla="*/ 3 h 17"/>
                <a:gd name="T92" fmla="*/ 5 w 17"/>
                <a:gd name="T93" fmla="*/ 3 h 17"/>
                <a:gd name="T94" fmla="*/ 5 w 17"/>
                <a:gd name="T95" fmla="*/ 3 h 17"/>
                <a:gd name="T96" fmla="*/ 5 w 17"/>
                <a:gd name="T97" fmla="*/ 3 h 17"/>
                <a:gd name="T98" fmla="*/ 5 w 17"/>
                <a:gd name="T99" fmla="*/ 3 h 17"/>
                <a:gd name="T100" fmla="*/ 5 w 17"/>
                <a:gd name="T101" fmla="*/ 3 h 17"/>
                <a:gd name="T102" fmla="*/ 5 w 17"/>
                <a:gd name="T103" fmla="*/ 3 h 17"/>
                <a:gd name="T104" fmla="*/ 5 w 17"/>
                <a:gd name="T105" fmla="*/ 3 h 17"/>
                <a:gd name="T106" fmla="*/ 5 w 17"/>
                <a:gd name="T107" fmla="*/ 6 h 17"/>
                <a:gd name="T108" fmla="*/ 5 w 17"/>
                <a:gd name="T109" fmla="*/ 6 h 17"/>
                <a:gd name="T110" fmla="*/ 5 w 17"/>
                <a:gd name="T1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6" y="9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543" y="3988"/>
              <a:ext cx="184" cy="126"/>
            </a:xfrm>
            <a:custGeom>
              <a:avLst/>
              <a:gdLst>
                <a:gd name="T0" fmla="*/ 125 w 184"/>
                <a:gd name="T1" fmla="*/ 82 h 126"/>
                <a:gd name="T2" fmla="*/ 28 w 184"/>
                <a:gd name="T3" fmla="*/ 125 h 126"/>
                <a:gd name="T4" fmla="*/ 0 w 184"/>
                <a:gd name="T5" fmla="*/ 125 h 126"/>
                <a:gd name="T6" fmla="*/ 0 w 184"/>
                <a:gd name="T7" fmla="*/ 125 h 126"/>
                <a:gd name="T8" fmla="*/ 2 w 184"/>
                <a:gd name="T9" fmla="*/ 122 h 126"/>
                <a:gd name="T10" fmla="*/ 5 w 184"/>
                <a:gd name="T11" fmla="*/ 119 h 126"/>
                <a:gd name="T12" fmla="*/ 8 w 184"/>
                <a:gd name="T13" fmla="*/ 113 h 126"/>
                <a:gd name="T14" fmla="*/ 14 w 184"/>
                <a:gd name="T15" fmla="*/ 105 h 126"/>
                <a:gd name="T16" fmla="*/ 17 w 184"/>
                <a:gd name="T17" fmla="*/ 99 h 126"/>
                <a:gd name="T18" fmla="*/ 23 w 184"/>
                <a:gd name="T19" fmla="*/ 90 h 126"/>
                <a:gd name="T20" fmla="*/ 28 w 184"/>
                <a:gd name="T21" fmla="*/ 82 h 126"/>
                <a:gd name="T22" fmla="*/ 34 w 184"/>
                <a:gd name="T23" fmla="*/ 71 h 126"/>
                <a:gd name="T24" fmla="*/ 39 w 184"/>
                <a:gd name="T25" fmla="*/ 62 h 126"/>
                <a:gd name="T26" fmla="*/ 48 w 184"/>
                <a:gd name="T27" fmla="*/ 53 h 126"/>
                <a:gd name="T28" fmla="*/ 54 w 184"/>
                <a:gd name="T29" fmla="*/ 45 h 126"/>
                <a:gd name="T30" fmla="*/ 57 w 184"/>
                <a:gd name="T31" fmla="*/ 36 h 126"/>
                <a:gd name="T32" fmla="*/ 62 w 184"/>
                <a:gd name="T33" fmla="*/ 28 h 126"/>
                <a:gd name="T34" fmla="*/ 68 w 184"/>
                <a:gd name="T35" fmla="*/ 22 h 126"/>
                <a:gd name="T36" fmla="*/ 71 w 184"/>
                <a:gd name="T37" fmla="*/ 17 h 126"/>
                <a:gd name="T38" fmla="*/ 74 w 184"/>
                <a:gd name="T39" fmla="*/ 11 h 126"/>
                <a:gd name="T40" fmla="*/ 77 w 184"/>
                <a:gd name="T41" fmla="*/ 8 h 126"/>
                <a:gd name="T42" fmla="*/ 77 w 184"/>
                <a:gd name="T43" fmla="*/ 8 h 126"/>
                <a:gd name="T44" fmla="*/ 80 w 184"/>
                <a:gd name="T45" fmla="*/ 5 h 126"/>
                <a:gd name="T46" fmla="*/ 85 w 184"/>
                <a:gd name="T47" fmla="*/ 0 h 126"/>
                <a:gd name="T48" fmla="*/ 91 w 184"/>
                <a:gd name="T49" fmla="*/ 0 h 126"/>
                <a:gd name="T50" fmla="*/ 103 w 184"/>
                <a:gd name="T51" fmla="*/ 2 h 126"/>
                <a:gd name="T52" fmla="*/ 105 w 184"/>
                <a:gd name="T53" fmla="*/ 8 h 126"/>
                <a:gd name="T54" fmla="*/ 105 w 184"/>
                <a:gd name="T55" fmla="*/ 8 h 126"/>
                <a:gd name="T56" fmla="*/ 108 w 184"/>
                <a:gd name="T57" fmla="*/ 11 h 126"/>
                <a:gd name="T58" fmla="*/ 111 w 184"/>
                <a:gd name="T59" fmla="*/ 17 h 126"/>
                <a:gd name="T60" fmla="*/ 114 w 184"/>
                <a:gd name="T61" fmla="*/ 22 h 126"/>
                <a:gd name="T62" fmla="*/ 120 w 184"/>
                <a:gd name="T63" fmla="*/ 28 h 126"/>
                <a:gd name="T64" fmla="*/ 125 w 184"/>
                <a:gd name="T65" fmla="*/ 36 h 126"/>
                <a:gd name="T66" fmla="*/ 128 w 184"/>
                <a:gd name="T67" fmla="*/ 45 h 126"/>
                <a:gd name="T68" fmla="*/ 134 w 184"/>
                <a:gd name="T69" fmla="*/ 53 h 126"/>
                <a:gd name="T70" fmla="*/ 143 w 184"/>
                <a:gd name="T71" fmla="*/ 62 h 126"/>
                <a:gd name="T72" fmla="*/ 148 w 184"/>
                <a:gd name="T73" fmla="*/ 71 h 126"/>
                <a:gd name="T74" fmla="*/ 154 w 184"/>
                <a:gd name="T75" fmla="*/ 82 h 126"/>
                <a:gd name="T76" fmla="*/ 160 w 184"/>
                <a:gd name="T77" fmla="*/ 90 h 126"/>
                <a:gd name="T78" fmla="*/ 166 w 184"/>
                <a:gd name="T79" fmla="*/ 99 h 126"/>
                <a:gd name="T80" fmla="*/ 168 w 184"/>
                <a:gd name="T81" fmla="*/ 105 h 126"/>
                <a:gd name="T82" fmla="*/ 174 w 184"/>
                <a:gd name="T83" fmla="*/ 113 h 126"/>
                <a:gd name="T84" fmla="*/ 177 w 184"/>
                <a:gd name="T85" fmla="*/ 119 h 126"/>
                <a:gd name="T86" fmla="*/ 180 w 184"/>
                <a:gd name="T87" fmla="*/ 122 h 126"/>
                <a:gd name="T88" fmla="*/ 183 w 184"/>
                <a:gd name="T89" fmla="*/ 125 h 126"/>
                <a:gd name="T90" fmla="*/ 183 w 184"/>
                <a:gd name="T91" fmla="*/ 125 h 126"/>
                <a:gd name="T92" fmla="*/ 154 w 184"/>
                <a:gd name="T93" fmla="*/ 125 h 126"/>
                <a:gd name="T94" fmla="*/ 74 w 184"/>
                <a:gd name="T95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126">
                  <a:moveTo>
                    <a:pt x="60" y="82"/>
                  </a:moveTo>
                  <a:lnTo>
                    <a:pt x="125" y="82"/>
                  </a:lnTo>
                  <a:lnTo>
                    <a:pt x="91" y="28"/>
                  </a:lnTo>
                  <a:lnTo>
                    <a:pt x="28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2" y="122"/>
                  </a:lnTo>
                  <a:lnTo>
                    <a:pt x="2" y="119"/>
                  </a:lnTo>
                  <a:lnTo>
                    <a:pt x="5" y="119"/>
                  </a:lnTo>
                  <a:lnTo>
                    <a:pt x="5" y="116"/>
                  </a:lnTo>
                  <a:lnTo>
                    <a:pt x="8" y="113"/>
                  </a:lnTo>
                  <a:lnTo>
                    <a:pt x="11" y="110"/>
                  </a:lnTo>
                  <a:lnTo>
                    <a:pt x="14" y="105"/>
                  </a:lnTo>
                  <a:lnTo>
                    <a:pt x="14" y="102"/>
                  </a:lnTo>
                  <a:lnTo>
                    <a:pt x="17" y="99"/>
                  </a:lnTo>
                  <a:lnTo>
                    <a:pt x="20" y="93"/>
                  </a:lnTo>
                  <a:lnTo>
                    <a:pt x="23" y="90"/>
                  </a:lnTo>
                  <a:lnTo>
                    <a:pt x="25" y="85"/>
                  </a:lnTo>
                  <a:lnTo>
                    <a:pt x="28" y="82"/>
                  </a:lnTo>
                  <a:lnTo>
                    <a:pt x="31" y="76"/>
                  </a:lnTo>
                  <a:lnTo>
                    <a:pt x="34" y="71"/>
                  </a:lnTo>
                  <a:lnTo>
                    <a:pt x="37" y="68"/>
                  </a:lnTo>
                  <a:lnTo>
                    <a:pt x="39" y="62"/>
                  </a:lnTo>
                  <a:lnTo>
                    <a:pt x="45" y="56"/>
                  </a:lnTo>
                  <a:lnTo>
                    <a:pt x="48" y="53"/>
                  </a:lnTo>
                  <a:lnTo>
                    <a:pt x="51" y="48"/>
                  </a:lnTo>
                  <a:lnTo>
                    <a:pt x="54" y="45"/>
                  </a:lnTo>
                  <a:lnTo>
                    <a:pt x="57" y="39"/>
                  </a:lnTo>
                  <a:lnTo>
                    <a:pt x="57" y="36"/>
                  </a:lnTo>
                  <a:lnTo>
                    <a:pt x="60" y="31"/>
                  </a:lnTo>
                  <a:lnTo>
                    <a:pt x="62" y="28"/>
                  </a:lnTo>
                  <a:lnTo>
                    <a:pt x="65" y="25"/>
                  </a:lnTo>
                  <a:lnTo>
                    <a:pt x="68" y="22"/>
                  </a:lnTo>
                  <a:lnTo>
                    <a:pt x="68" y="19"/>
                  </a:lnTo>
                  <a:lnTo>
                    <a:pt x="71" y="17"/>
                  </a:lnTo>
                  <a:lnTo>
                    <a:pt x="74" y="1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80" y="5"/>
                  </a:lnTo>
                  <a:lnTo>
                    <a:pt x="83" y="2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4"/>
                  </a:lnTo>
                  <a:lnTo>
                    <a:pt x="111" y="17"/>
                  </a:lnTo>
                  <a:lnTo>
                    <a:pt x="114" y="19"/>
                  </a:lnTo>
                  <a:lnTo>
                    <a:pt x="114" y="22"/>
                  </a:lnTo>
                  <a:lnTo>
                    <a:pt x="117" y="25"/>
                  </a:lnTo>
                  <a:lnTo>
                    <a:pt x="120" y="28"/>
                  </a:lnTo>
                  <a:lnTo>
                    <a:pt x="122" y="31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8" y="45"/>
                  </a:lnTo>
                  <a:lnTo>
                    <a:pt x="131" y="48"/>
                  </a:lnTo>
                  <a:lnTo>
                    <a:pt x="134" y="53"/>
                  </a:lnTo>
                  <a:lnTo>
                    <a:pt x="140" y="56"/>
                  </a:lnTo>
                  <a:lnTo>
                    <a:pt x="143" y="62"/>
                  </a:lnTo>
                  <a:lnTo>
                    <a:pt x="145" y="68"/>
                  </a:lnTo>
                  <a:lnTo>
                    <a:pt x="148" y="71"/>
                  </a:lnTo>
                  <a:lnTo>
                    <a:pt x="151" y="76"/>
                  </a:lnTo>
                  <a:lnTo>
                    <a:pt x="154" y="82"/>
                  </a:lnTo>
                  <a:lnTo>
                    <a:pt x="157" y="85"/>
                  </a:lnTo>
                  <a:lnTo>
                    <a:pt x="160" y="90"/>
                  </a:lnTo>
                  <a:lnTo>
                    <a:pt x="163" y="93"/>
                  </a:lnTo>
                  <a:lnTo>
                    <a:pt x="166" y="99"/>
                  </a:lnTo>
                  <a:lnTo>
                    <a:pt x="168" y="102"/>
                  </a:lnTo>
                  <a:lnTo>
                    <a:pt x="168" y="105"/>
                  </a:lnTo>
                  <a:lnTo>
                    <a:pt x="171" y="110"/>
                  </a:lnTo>
                  <a:lnTo>
                    <a:pt x="174" y="113"/>
                  </a:lnTo>
                  <a:lnTo>
                    <a:pt x="177" y="116"/>
                  </a:lnTo>
                  <a:lnTo>
                    <a:pt x="177" y="119"/>
                  </a:lnTo>
                  <a:lnTo>
                    <a:pt x="180" y="119"/>
                  </a:lnTo>
                  <a:lnTo>
                    <a:pt x="180" y="122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83" y="125"/>
                  </a:lnTo>
                  <a:lnTo>
                    <a:pt x="154" y="125"/>
                  </a:lnTo>
                  <a:lnTo>
                    <a:pt x="140" y="105"/>
                  </a:lnTo>
                  <a:lnTo>
                    <a:pt x="74" y="105"/>
                  </a:lnTo>
                  <a:lnTo>
                    <a:pt x="60" y="8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877" y="3991"/>
              <a:ext cx="139" cy="123"/>
            </a:xfrm>
            <a:custGeom>
              <a:avLst/>
              <a:gdLst>
                <a:gd name="T0" fmla="*/ 23 w 139"/>
                <a:gd name="T1" fmla="*/ 0 h 123"/>
                <a:gd name="T2" fmla="*/ 0 w 139"/>
                <a:gd name="T3" fmla="*/ 0 h 123"/>
                <a:gd name="T4" fmla="*/ 0 w 139"/>
                <a:gd name="T5" fmla="*/ 0 h 123"/>
                <a:gd name="T6" fmla="*/ 0 w 139"/>
                <a:gd name="T7" fmla="*/ 5 h 123"/>
                <a:gd name="T8" fmla="*/ 0 w 139"/>
                <a:gd name="T9" fmla="*/ 11 h 123"/>
                <a:gd name="T10" fmla="*/ 0 w 139"/>
                <a:gd name="T11" fmla="*/ 19 h 123"/>
                <a:gd name="T12" fmla="*/ 0 w 139"/>
                <a:gd name="T13" fmla="*/ 28 h 123"/>
                <a:gd name="T14" fmla="*/ 0 w 139"/>
                <a:gd name="T15" fmla="*/ 39 h 123"/>
                <a:gd name="T16" fmla="*/ 0 w 139"/>
                <a:gd name="T17" fmla="*/ 48 h 123"/>
                <a:gd name="T18" fmla="*/ 0 w 139"/>
                <a:gd name="T19" fmla="*/ 59 h 123"/>
                <a:gd name="T20" fmla="*/ 0 w 139"/>
                <a:gd name="T21" fmla="*/ 71 h 123"/>
                <a:gd name="T22" fmla="*/ 0 w 139"/>
                <a:gd name="T23" fmla="*/ 82 h 123"/>
                <a:gd name="T24" fmla="*/ 0 w 139"/>
                <a:gd name="T25" fmla="*/ 90 h 123"/>
                <a:gd name="T26" fmla="*/ 0 w 139"/>
                <a:gd name="T27" fmla="*/ 99 h 123"/>
                <a:gd name="T28" fmla="*/ 0 w 139"/>
                <a:gd name="T29" fmla="*/ 105 h 123"/>
                <a:gd name="T30" fmla="*/ 0 w 139"/>
                <a:gd name="T31" fmla="*/ 110 h 123"/>
                <a:gd name="T32" fmla="*/ 0 w 139"/>
                <a:gd name="T33" fmla="*/ 110 h 123"/>
                <a:gd name="T34" fmla="*/ 0 w 139"/>
                <a:gd name="T35" fmla="*/ 113 h 123"/>
                <a:gd name="T36" fmla="*/ 2 w 139"/>
                <a:gd name="T37" fmla="*/ 119 h 123"/>
                <a:gd name="T38" fmla="*/ 5 w 139"/>
                <a:gd name="T39" fmla="*/ 122 h 123"/>
                <a:gd name="T40" fmla="*/ 11 w 139"/>
                <a:gd name="T41" fmla="*/ 122 h 123"/>
                <a:gd name="T42" fmla="*/ 11 w 139"/>
                <a:gd name="T43" fmla="*/ 122 h 123"/>
                <a:gd name="T44" fmla="*/ 17 w 139"/>
                <a:gd name="T45" fmla="*/ 122 h 123"/>
                <a:gd name="T46" fmla="*/ 20 w 139"/>
                <a:gd name="T47" fmla="*/ 122 h 123"/>
                <a:gd name="T48" fmla="*/ 28 w 139"/>
                <a:gd name="T49" fmla="*/ 122 h 123"/>
                <a:gd name="T50" fmla="*/ 37 w 139"/>
                <a:gd name="T51" fmla="*/ 122 h 123"/>
                <a:gd name="T52" fmla="*/ 49 w 139"/>
                <a:gd name="T53" fmla="*/ 122 h 123"/>
                <a:gd name="T54" fmla="*/ 60 w 139"/>
                <a:gd name="T55" fmla="*/ 122 h 123"/>
                <a:gd name="T56" fmla="*/ 72 w 139"/>
                <a:gd name="T57" fmla="*/ 122 h 123"/>
                <a:gd name="T58" fmla="*/ 83 w 139"/>
                <a:gd name="T59" fmla="*/ 122 h 123"/>
                <a:gd name="T60" fmla="*/ 91 w 139"/>
                <a:gd name="T61" fmla="*/ 122 h 123"/>
                <a:gd name="T62" fmla="*/ 103 w 139"/>
                <a:gd name="T63" fmla="*/ 122 h 123"/>
                <a:gd name="T64" fmla="*/ 112 w 139"/>
                <a:gd name="T65" fmla="*/ 122 h 123"/>
                <a:gd name="T66" fmla="*/ 117 w 139"/>
                <a:gd name="T67" fmla="*/ 122 h 123"/>
                <a:gd name="T68" fmla="*/ 123 w 139"/>
                <a:gd name="T69" fmla="*/ 122 h 123"/>
                <a:gd name="T70" fmla="*/ 123 w 139"/>
                <a:gd name="T71" fmla="*/ 122 h 123"/>
                <a:gd name="T72" fmla="*/ 138 w 139"/>
                <a:gd name="T73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23">
                  <a:moveTo>
                    <a:pt x="23" y="102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2" y="116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5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4" y="122"/>
                  </a:lnTo>
                  <a:lnTo>
                    <a:pt x="17" y="122"/>
                  </a:lnTo>
                  <a:lnTo>
                    <a:pt x="17" y="122"/>
                  </a:lnTo>
                  <a:lnTo>
                    <a:pt x="20" y="122"/>
                  </a:lnTo>
                  <a:lnTo>
                    <a:pt x="25" y="122"/>
                  </a:lnTo>
                  <a:lnTo>
                    <a:pt x="28" y="122"/>
                  </a:lnTo>
                  <a:lnTo>
                    <a:pt x="34" y="122"/>
                  </a:lnTo>
                  <a:lnTo>
                    <a:pt x="37" y="122"/>
                  </a:lnTo>
                  <a:lnTo>
                    <a:pt x="43" y="122"/>
                  </a:lnTo>
                  <a:lnTo>
                    <a:pt x="49" y="122"/>
                  </a:lnTo>
                  <a:lnTo>
                    <a:pt x="54" y="122"/>
                  </a:lnTo>
                  <a:lnTo>
                    <a:pt x="60" y="122"/>
                  </a:lnTo>
                  <a:lnTo>
                    <a:pt x="66" y="122"/>
                  </a:lnTo>
                  <a:lnTo>
                    <a:pt x="72" y="122"/>
                  </a:lnTo>
                  <a:lnTo>
                    <a:pt x="77" y="122"/>
                  </a:lnTo>
                  <a:lnTo>
                    <a:pt x="83" y="122"/>
                  </a:lnTo>
                  <a:lnTo>
                    <a:pt x="88" y="122"/>
                  </a:lnTo>
                  <a:lnTo>
                    <a:pt x="91" y="122"/>
                  </a:lnTo>
                  <a:lnTo>
                    <a:pt x="97" y="122"/>
                  </a:lnTo>
                  <a:lnTo>
                    <a:pt x="103" y="122"/>
                  </a:lnTo>
                  <a:lnTo>
                    <a:pt x="106" y="122"/>
                  </a:lnTo>
                  <a:lnTo>
                    <a:pt x="112" y="122"/>
                  </a:lnTo>
                  <a:lnTo>
                    <a:pt x="114" y="122"/>
                  </a:lnTo>
                  <a:lnTo>
                    <a:pt x="117" y="122"/>
                  </a:lnTo>
                  <a:lnTo>
                    <a:pt x="120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23" y="122"/>
                  </a:lnTo>
                  <a:lnTo>
                    <a:pt x="138" y="102"/>
                  </a:lnTo>
                  <a:lnTo>
                    <a:pt x="23" y="10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4392" y="3991"/>
              <a:ext cx="152" cy="123"/>
            </a:xfrm>
            <a:custGeom>
              <a:avLst/>
              <a:gdLst>
                <a:gd name="T0" fmla="*/ 113 w 152"/>
                <a:gd name="T1" fmla="*/ 82 h 123"/>
                <a:gd name="T2" fmla="*/ 125 w 152"/>
                <a:gd name="T3" fmla="*/ 79 h 123"/>
                <a:gd name="T4" fmla="*/ 133 w 152"/>
                <a:gd name="T5" fmla="*/ 73 h 123"/>
                <a:gd name="T6" fmla="*/ 142 w 152"/>
                <a:gd name="T7" fmla="*/ 68 h 123"/>
                <a:gd name="T8" fmla="*/ 145 w 152"/>
                <a:gd name="T9" fmla="*/ 59 h 123"/>
                <a:gd name="T10" fmla="*/ 148 w 152"/>
                <a:gd name="T11" fmla="*/ 48 h 123"/>
                <a:gd name="T12" fmla="*/ 151 w 152"/>
                <a:gd name="T13" fmla="*/ 39 h 123"/>
                <a:gd name="T14" fmla="*/ 148 w 152"/>
                <a:gd name="T15" fmla="*/ 31 h 123"/>
                <a:gd name="T16" fmla="*/ 145 w 152"/>
                <a:gd name="T17" fmla="*/ 19 h 123"/>
                <a:gd name="T18" fmla="*/ 139 w 152"/>
                <a:gd name="T19" fmla="*/ 11 h 123"/>
                <a:gd name="T20" fmla="*/ 130 w 152"/>
                <a:gd name="T21" fmla="*/ 5 h 123"/>
                <a:gd name="T22" fmla="*/ 122 w 152"/>
                <a:gd name="T23" fmla="*/ 2 h 123"/>
                <a:gd name="T24" fmla="*/ 110 w 152"/>
                <a:gd name="T25" fmla="*/ 0 h 123"/>
                <a:gd name="T26" fmla="*/ 108 w 152"/>
                <a:gd name="T27" fmla="*/ 0 h 123"/>
                <a:gd name="T28" fmla="*/ 102 w 152"/>
                <a:gd name="T29" fmla="*/ 0 h 123"/>
                <a:gd name="T30" fmla="*/ 91 w 152"/>
                <a:gd name="T31" fmla="*/ 0 h 123"/>
                <a:gd name="T32" fmla="*/ 76 w 152"/>
                <a:gd name="T33" fmla="*/ 0 h 123"/>
                <a:gd name="T34" fmla="*/ 59 w 152"/>
                <a:gd name="T35" fmla="*/ 0 h 123"/>
                <a:gd name="T36" fmla="*/ 42 w 152"/>
                <a:gd name="T37" fmla="*/ 0 h 123"/>
                <a:gd name="T38" fmla="*/ 28 w 152"/>
                <a:gd name="T39" fmla="*/ 0 h 123"/>
                <a:gd name="T40" fmla="*/ 14 w 152"/>
                <a:gd name="T41" fmla="*/ 0 h 123"/>
                <a:gd name="T42" fmla="*/ 5 w 152"/>
                <a:gd name="T43" fmla="*/ 0 h 123"/>
                <a:gd name="T44" fmla="*/ 0 w 152"/>
                <a:gd name="T45" fmla="*/ 0 h 123"/>
                <a:gd name="T46" fmla="*/ 25 w 152"/>
                <a:gd name="T47" fmla="*/ 122 h 123"/>
                <a:gd name="T48" fmla="*/ 25 w 152"/>
                <a:gd name="T49" fmla="*/ 19 h 123"/>
                <a:gd name="T50" fmla="*/ 33 w 152"/>
                <a:gd name="T51" fmla="*/ 19 h 123"/>
                <a:gd name="T52" fmla="*/ 45 w 152"/>
                <a:gd name="T53" fmla="*/ 19 h 123"/>
                <a:gd name="T54" fmla="*/ 62 w 152"/>
                <a:gd name="T55" fmla="*/ 19 h 123"/>
                <a:gd name="T56" fmla="*/ 79 w 152"/>
                <a:gd name="T57" fmla="*/ 19 h 123"/>
                <a:gd name="T58" fmla="*/ 94 w 152"/>
                <a:gd name="T59" fmla="*/ 19 h 123"/>
                <a:gd name="T60" fmla="*/ 102 w 152"/>
                <a:gd name="T61" fmla="*/ 19 h 123"/>
                <a:gd name="T62" fmla="*/ 105 w 152"/>
                <a:gd name="T63" fmla="*/ 19 h 123"/>
                <a:gd name="T64" fmla="*/ 116 w 152"/>
                <a:gd name="T65" fmla="*/ 25 h 123"/>
                <a:gd name="T66" fmla="*/ 125 w 152"/>
                <a:gd name="T67" fmla="*/ 34 h 123"/>
                <a:gd name="T68" fmla="*/ 125 w 152"/>
                <a:gd name="T69" fmla="*/ 39 h 123"/>
                <a:gd name="T70" fmla="*/ 122 w 152"/>
                <a:gd name="T71" fmla="*/ 50 h 123"/>
                <a:gd name="T72" fmla="*/ 113 w 152"/>
                <a:gd name="T73" fmla="*/ 59 h 123"/>
                <a:gd name="T74" fmla="*/ 105 w 152"/>
                <a:gd name="T75" fmla="*/ 62 h 123"/>
                <a:gd name="T76" fmla="*/ 99 w 152"/>
                <a:gd name="T77" fmla="*/ 62 h 123"/>
                <a:gd name="T78" fmla="*/ 85 w 152"/>
                <a:gd name="T79" fmla="*/ 62 h 123"/>
                <a:gd name="T80" fmla="*/ 68 w 152"/>
                <a:gd name="T81" fmla="*/ 62 h 123"/>
                <a:gd name="T82" fmla="*/ 51 w 152"/>
                <a:gd name="T83" fmla="*/ 62 h 123"/>
                <a:gd name="T84" fmla="*/ 39 w 152"/>
                <a:gd name="T85" fmla="*/ 62 h 123"/>
                <a:gd name="T86" fmla="*/ 36 w 152"/>
                <a:gd name="T87" fmla="*/ 62 h 123"/>
                <a:gd name="T88" fmla="*/ 96 w 152"/>
                <a:gd name="T89" fmla="*/ 8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23">
                  <a:moveTo>
                    <a:pt x="108" y="82"/>
                  </a:moveTo>
                  <a:lnTo>
                    <a:pt x="110" y="82"/>
                  </a:lnTo>
                  <a:lnTo>
                    <a:pt x="113" y="82"/>
                  </a:lnTo>
                  <a:lnTo>
                    <a:pt x="119" y="82"/>
                  </a:lnTo>
                  <a:lnTo>
                    <a:pt x="122" y="79"/>
                  </a:lnTo>
                  <a:lnTo>
                    <a:pt x="125" y="79"/>
                  </a:lnTo>
                  <a:lnTo>
                    <a:pt x="128" y="76"/>
                  </a:lnTo>
                  <a:lnTo>
                    <a:pt x="130" y="76"/>
                  </a:lnTo>
                  <a:lnTo>
                    <a:pt x="133" y="73"/>
                  </a:lnTo>
                  <a:lnTo>
                    <a:pt x="136" y="71"/>
                  </a:lnTo>
                  <a:lnTo>
                    <a:pt x="139" y="68"/>
                  </a:lnTo>
                  <a:lnTo>
                    <a:pt x="142" y="68"/>
                  </a:lnTo>
                  <a:lnTo>
                    <a:pt x="142" y="65"/>
                  </a:lnTo>
                  <a:lnTo>
                    <a:pt x="145" y="62"/>
                  </a:lnTo>
                  <a:lnTo>
                    <a:pt x="145" y="59"/>
                  </a:lnTo>
                  <a:lnTo>
                    <a:pt x="148" y="53"/>
                  </a:lnTo>
                  <a:lnTo>
                    <a:pt x="148" y="50"/>
                  </a:lnTo>
                  <a:lnTo>
                    <a:pt x="148" y="48"/>
                  </a:lnTo>
                  <a:lnTo>
                    <a:pt x="151" y="45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6"/>
                  </a:lnTo>
                  <a:lnTo>
                    <a:pt x="148" y="34"/>
                  </a:lnTo>
                  <a:lnTo>
                    <a:pt x="148" y="31"/>
                  </a:lnTo>
                  <a:lnTo>
                    <a:pt x="148" y="28"/>
                  </a:lnTo>
                  <a:lnTo>
                    <a:pt x="145" y="22"/>
                  </a:lnTo>
                  <a:lnTo>
                    <a:pt x="145" y="19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39" y="11"/>
                  </a:lnTo>
                  <a:lnTo>
                    <a:pt x="136" y="11"/>
                  </a:lnTo>
                  <a:lnTo>
                    <a:pt x="133" y="8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25" y="2"/>
                  </a:lnTo>
                  <a:lnTo>
                    <a:pt x="122" y="2"/>
                  </a:lnTo>
                  <a:lnTo>
                    <a:pt x="119" y="0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25" y="122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56" y="19"/>
                  </a:lnTo>
                  <a:lnTo>
                    <a:pt x="62" y="19"/>
                  </a:lnTo>
                  <a:lnTo>
                    <a:pt x="68" y="19"/>
                  </a:lnTo>
                  <a:lnTo>
                    <a:pt x="74" y="19"/>
                  </a:lnTo>
                  <a:lnTo>
                    <a:pt x="79" y="19"/>
                  </a:lnTo>
                  <a:lnTo>
                    <a:pt x="85" y="19"/>
                  </a:lnTo>
                  <a:lnTo>
                    <a:pt x="91" y="19"/>
                  </a:lnTo>
                  <a:lnTo>
                    <a:pt x="94" y="19"/>
                  </a:lnTo>
                  <a:lnTo>
                    <a:pt x="96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10" y="22"/>
                  </a:lnTo>
                  <a:lnTo>
                    <a:pt x="113" y="22"/>
                  </a:lnTo>
                  <a:lnTo>
                    <a:pt x="116" y="25"/>
                  </a:lnTo>
                  <a:lnTo>
                    <a:pt x="119" y="25"/>
                  </a:lnTo>
                  <a:lnTo>
                    <a:pt x="122" y="31"/>
                  </a:lnTo>
                  <a:lnTo>
                    <a:pt x="125" y="34"/>
                  </a:lnTo>
                  <a:lnTo>
                    <a:pt x="125" y="36"/>
                  </a:lnTo>
                  <a:lnTo>
                    <a:pt x="125" y="39"/>
                  </a:lnTo>
                  <a:lnTo>
                    <a:pt x="125" y="39"/>
                  </a:lnTo>
                  <a:lnTo>
                    <a:pt x="125" y="45"/>
                  </a:lnTo>
                  <a:lnTo>
                    <a:pt x="125" y="48"/>
                  </a:lnTo>
                  <a:lnTo>
                    <a:pt x="122" y="50"/>
                  </a:lnTo>
                  <a:lnTo>
                    <a:pt x="119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0" y="59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2" y="62"/>
                  </a:lnTo>
                  <a:lnTo>
                    <a:pt x="99" y="62"/>
                  </a:lnTo>
                  <a:lnTo>
                    <a:pt x="96" y="62"/>
                  </a:lnTo>
                  <a:lnTo>
                    <a:pt x="91" y="62"/>
                  </a:lnTo>
                  <a:lnTo>
                    <a:pt x="85" y="62"/>
                  </a:lnTo>
                  <a:lnTo>
                    <a:pt x="79" y="62"/>
                  </a:lnTo>
                  <a:lnTo>
                    <a:pt x="74" y="62"/>
                  </a:lnTo>
                  <a:lnTo>
                    <a:pt x="68" y="62"/>
                  </a:lnTo>
                  <a:lnTo>
                    <a:pt x="62" y="62"/>
                  </a:lnTo>
                  <a:lnTo>
                    <a:pt x="56" y="62"/>
                  </a:lnTo>
                  <a:lnTo>
                    <a:pt x="51" y="62"/>
                  </a:lnTo>
                  <a:lnTo>
                    <a:pt x="48" y="62"/>
                  </a:lnTo>
                  <a:lnTo>
                    <a:pt x="42" y="62"/>
                  </a:lnTo>
                  <a:lnTo>
                    <a:pt x="39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110" y="122"/>
                  </a:lnTo>
                  <a:lnTo>
                    <a:pt x="145" y="122"/>
                  </a:lnTo>
                  <a:lnTo>
                    <a:pt x="96" y="82"/>
                  </a:lnTo>
                  <a:lnTo>
                    <a:pt x="108" y="8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1036" name="Freeform 12"/>
            <p:cNvSpPr>
              <a:spLocks/>
            </p:cNvSpPr>
            <p:nvPr/>
          </p:nvSpPr>
          <p:spPr bwMode="auto">
            <a:xfrm>
              <a:off x="4203" y="4011"/>
              <a:ext cx="155" cy="83"/>
            </a:xfrm>
            <a:custGeom>
              <a:avLst/>
              <a:gdLst>
                <a:gd name="T0" fmla="*/ 117 w 155"/>
                <a:gd name="T1" fmla="*/ 82 h 83"/>
                <a:gd name="T2" fmla="*/ 122 w 155"/>
                <a:gd name="T3" fmla="*/ 79 h 83"/>
                <a:gd name="T4" fmla="*/ 128 w 155"/>
                <a:gd name="T5" fmla="*/ 76 h 83"/>
                <a:gd name="T6" fmla="*/ 137 w 155"/>
                <a:gd name="T7" fmla="*/ 73 h 83"/>
                <a:gd name="T8" fmla="*/ 139 w 155"/>
                <a:gd name="T9" fmla="*/ 70 h 83"/>
                <a:gd name="T10" fmla="*/ 145 w 155"/>
                <a:gd name="T11" fmla="*/ 64 h 83"/>
                <a:gd name="T12" fmla="*/ 148 w 155"/>
                <a:gd name="T13" fmla="*/ 59 h 83"/>
                <a:gd name="T14" fmla="*/ 151 w 155"/>
                <a:gd name="T15" fmla="*/ 50 h 83"/>
                <a:gd name="T16" fmla="*/ 154 w 155"/>
                <a:gd name="T17" fmla="*/ 45 h 83"/>
                <a:gd name="T18" fmla="*/ 154 w 155"/>
                <a:gd name="T19" fmla="*/ 42 h 83"/>
                <a:gd name="T20" fmla="*/ 151 w 155"/>
                <a:gd name="T21" fmla="*/ 33 h 83"/>
                <a:gd name="T22" fmla="*/ 151 w 155"/>
                <a:gd name="T23" fmla="*/ 28 h 83"/>
                <a:gd name="T24" fmla="*/ 148 w 155"/>
                <a:gd name="T25" fmla="*/ 19 h 83"/>
                <a:gd name="T26" fmla="*/ 142 w 155"/>
                <a:gd name="T27" fmla="*/ 14 h 83"/>
                <a:gd name="T28" fmla="*/ 137 w 155"/>
                <a:gd name="T29" fmla="*/ 11 h 83"/>
                <a:gd name="T30" fmla="*/ 131 w 155"/>
                <a:gd name="T31" fmla="*/ 5 h 83"/>
                <a:gd name="T32" fmla="*/ 125 w 155"/>
                <a:gd name="T33" fmla="*/ 2 h 83"/>
                <a:gd name="T34" fmla="*/ 119 w 155"/>
                <a:gd name="T35" fmla="*/ 2 h 83"/>
                <a:gd name="T36" fmla="*/ 111 w 155"/>
                <a:gd name="T37" fmla="*/ 0 h 83"/>
                <a:gd name="T38" fmla="*/ 111 w 155"/>
                <a:gd name="T39" fmla="*/ 0 h 83"/>
                <a:gd name="T40" fmla="*/ 105 w 155"/>
                <a:gd name="T41" fmla="*/ 0 h 83"/>
                <a:gd name="T42" fmla="*/ 99 w 155"/>
                <a:gd name="T43" fmla="*/ 0 h 83"/>
                <a:gd name="T44" fmla="*/ 88 w 155"/>
                <a:gd name="T45" fmla="*/ 0 h 83"/>
                <a:gd name="T46" fmla="*/ 77 w 155"/>
                <a:gd name="T47" fmla="*/ 0 h 83"/>
                <a:gd name="T48" fmla="*/ 65 w 155"/>
                <a:gd name="T49" fmla="*/ 0 h 83"/>
                <a:gd name="T50" fmla="*/ 54 w 155"/>
                <a:gd name="T51" fmla="*/ 0 h 83"/>
                <a:gd name="T52" fmla="*/ 48 w 155"/>
                <a:gd name="T53" fmla="*/ 0 h 83"/>
                <a:gd name="T54" fmla="*/ 42 w 155"/>
                <a:gd name="T55" fmla="*/ 0 h 83"/>
                <a:gd name="T56" fmla="*/ 42 w 155"/>
                <a:gd name="T57" fmla="*/ 0 h 83"/>
                <a:gd name="T58" fmla="*/ 34 w 155"/>
                <a:gd name="T59" fmla="*/ 2 h 83"/>
                <a:gd name="T60" fmla="*/ 28 w 155"/>
                <a:gd name="T61" fmla="*/ 2 h 83"/>
                <a:gd name="T62" fmla="*/ 20 w 155"/>
                <a:gd name="T63" fmla="*/ 5 h 83"/>
                <a:gd name="T64" fmla="*/ 14 w 155"/>
                <a:gd name="T65" fmla="*/ 11 h 83"/>
                <a:gd name="T66" fmla="*/ 11 w 155"/>
                <a:gd name="T67" fmla="*/ 14 h 83"/>
                <a:gd name="T68" fmla="*/ 5 w 155"/>
                <a:gd name="T69" fmla="*/ 19 h 83"/>
                <a:gd name="T70" fmla="*/ 2 w 155"/>
                <a:gd name="T71" fmla="*/ 28 h 83"/>
                <a:gd name="T72" fmla="*/ 2 w 155"/>
                <a:gd name="T73" fmla="*/ 33 h 83"/>
                <a:gd name="T74" fmla="*/ 0 w 155"/>
                <a:gd name="T75" fmla="*/ 42 h 83"/>
                <a:gd name="T76" fmla="*/ 0 w 155"/>
                <a:gd name="T77" fmla="*/ 45 h 83"/>
                <a:gd name="T78" fmla="*/ 2 w 155"/>
                <a:gd name="T79" fmla="*/ 50 h 83"/>
                <a:gd name="T80" fmla="*/ 5 w 155"/>
                <a:gd name="T81" fmla="*/ 59 h 83"/>
                <a:gd name="T82" fmla="*/ 8 w 155"/>
                <a:gd name="T83" fmla="*/ 64 h 83"/>
                <a:gd name="T84" fmla="*/ 14 w 155"/>
                <a:gd name="T85" fmla="*/ 70 h 83"/>
                <a:gd name="T86" fmla="*/ 17 w 155"/>
                <a:gd name="T87" fmla="*/ 73 h 83"/>
                <a:gd name="T88" fmla="*/ 25 w 155"/>
                <a:gd name="T89" fmla="*/ 76 h 83"/>
                <a:gd name="T90" fmla="*/ 31 w 155"/>
                <a:gd name="T91" fmla="*/ 79 h 83"/>
                <a:gd name="T92" fmla="*/ 37 w 155"/>
                <a:gd name="T93" fmla="*/ 82 h 83"/>
                <a:gd name="T94" fmla="*/ 42 w 155"/>
                <a:gd name="T95" fmla="*/ 82 h 83"/>
                <a:gd name="T96" fmla="*/ 45 w 155"/>
                <a:gd name="T97" fmla="*/ 82 h 83"/>
                <a:gd name="T98" fmla="*/ 51 w 155"/>
                <a:gd name="T99" fmla="*/ 82 h 83"/>
                <a:gd name="T100" fmla="*/ 60 w 155"/>
                <a:gd name="T101" fmla="*/ 82 h 83"/>
                <a:gd name="T102" fmla="*/ 71 w 155"/>
                <a:gd name="T103" fmla="*/ 82 h 83"/>
                <a:gd name="T104" fmla="*/ 82 w 155"/>
                <a:gd name="T105" fmla="*/ 82 h 83"/>
                <a:gd name="T106" fmla="*/ 94 w 155"/>
                <a:gd name="T107" fmla="*/ 82 h 83"/>
                <a:gd name="T108" fmla="*/ 102 w 155"/>
                <a:gd name="T109" fmla="*/ 82 h 83"/>
                <a:gd name="T110" fmla="*/ 108 w 155"/>
                <a:gd name="T111" fmla="*/ 82 h 83"/>
                <a:gd name="T112" fmla="*/ 111 w 155"/>
                <a:gd name="T113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" h="83">
                  <a:moveTo>
                    <a:pt x="111" y="82"/>
                  </a:moveTo>
                  <a:lnTo>
                    <a:pt x="117" y="82"/>
                  </a:lnTo>
                  <a:lnTo>
                    <a:pt x="119" y="79"/>
                  </a:lnTo>
                  <a:lnTo>
                    <a:pt x="122" y="79"/>
                  </a:lnTo>
                  <a:lnTo>
                    <a:pt x="125" y="79"/>
                  </a:lnTo>
                  <a:lnTo>
                    <a:pt x="128" y="76"/>
                  </a:lnTo>
                  <a:lnTo>
                    <a:pt x="131" y="76"/>
                  </a:lnTo>
                  <a:lnTo>
                    <a:pt x="137" y="73"/>
                  </a:lnTo>
                  <a:lnTo>
                    <a:pt x="137" y="70"/>
                  </a:lnTo>
                  <a:lnTo>
                    <a:pt x="139" y="70"/>
                  </a:lnTo>
                  <a:lnTo>
                    <a:pt x="142" y="67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8" y="59"/>
                  </a:lnTo>
                  <a:lnTo>
                    <a:pt x="151" y="53"/>
                  </a:lnTo>
                  <a:lnTo>
                    <a:pt x="151" y="50"/>
                  </a:lnTo>
                  <a:lnTo>
                    <a:pt x="151" y="48"/>
                  </a:lnTo>
                  <a:lnTo>
                    <a:pt x="154" y="45"/>
                  </a:lnTo>
                  <a:lnTo>
                    <a:pt x="154" y="42"/>
                  </a:lnTo>
                  <a:lnTo>
                    <a:pt x="154" y="42"/>
                  </a:lnTo>
                  <a:lnTo>
                    <a:pt x="154" y="36"/>
                  </a:lnTo>
                  <a:lnTo>
                    <a:pt x="151" y="33"/>
                  </a:lnTo>
                  <a:lnTo>
                    <a:pt x="151" y="31"/>
                  </a:lnTo>
                  <a:lnTo>
                    <a:pt x="151" y="28"/>
                  </a:lnTo>
                  <a:lnTo>
                    <a:pt x="148" y="22"/>
                  </a:lnTo>
                  <a:lnTo>
                    <a:pt x="148" y="19"/>
                  </a:lnTo>
                  <a:lnTo>
                    <a:pt x="145" y="17"/>
                  </a:lnTo>
                  <a:lnTo>
                    <a:pt x="142" y="14"/>
                  </a:lnTo>
                  <a:lnTo>
                    <a:pt x="139" y="14"/>
                  </a:lnTo>
                  <a:lnTo>
                    <a:pt x="137" y="11"/>
                  </a:lnTo>
                  <a:lnTo>
                    <a:pt x="137" y="8"/>
                  </a:lnTo>
                  <a:lnTo>
                    <a:pt x="131" y="5"/>
                  </a:lnTo>
                  <a:lnTo>
                    <a:pt x="128" y="5"/>
                  </a:lnTo>
                  <a:lnTo>
                    <a:pt x="125" y="2"/>
                  </a:lnTo>
                  <a:lnTo>
                    <a:pt x="122" y="2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5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62"/>
                  </a:lnTo>
                  <a:lnTo>
                    <a:pt x="8" y="64"/>
                  </a:lnTo>
                  <a:lnTo>
                    <a:pt x="11" y="67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0" y="76"/>
                  </a:lnTo>
                  <a:lnTo>
                    <a:pt x="25" y="76"/>
                  </a:lnTo>
                  <a:lnTo>
                    <a:pt x="28" y="79"/>
                  </a:lnTo>
                  <a:lnTo>
                    <a:pt x="31" y="79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5" y="82"/>
                  </a:lnTo>
                  <a:lnTo>
                    <a:pt x="48" y="82"/>
                  </a:lnTo>
                  <a:lnTo>
                    <a:pt x="51" y="82"/>
                  </a:lnTo>
                  <a:lnTo>
                    <a:pt x="54" y="82"/>
                  </a:lnTo>
                  <a:lnTo>
                    <a:pt x="60" y="82"/>
                  </a:lnTo>
                  <a:lnTo>
                    <a:pt x="65" y="82"/>
                  </a:lnTo>
                  <a:lnTo>
                    <a:pt x="71" y="82"/>
                  </a:lnTo>
                  <a:lnTo>
                    <a:pt x="77" y="82"/>
                  </a:lnTo>
                  <a:lnTo>
                    <a:pt x="82" y="82"/>
                  </a:lnTo>
                  <a:lnTo>
                    <a:pt x="88" y="82"/>
                  </a:lnTo>
                  <a:lnTo>
                    <a:pt x="94" y="82"/>
                  </a:lnTo>
                  <a:lnTo>
                    <a:pt x="99" y="82"/>
                  </a:lnTo>
                  <a:lnTo>
                    <a:pt x="102" y="82"/>
                  </a:lnTo>
                  <a:lnTo>
                    <a:pt x="105" y="82"/>
                  </a:lnTo>
                  <a:lnTo>
                    <a:pt x="108" y="82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1" y="82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4715" y="3991"/>
              <a:ext cx="152" cy="123"/>
            </a:xfrm>
            <a:custGeom>
              <a:avLst/>
              <a:gdLst>
                <a:gd name="T0" fmla="*/ 54 w 152"/>
                <a:gd name="T1" fmla="*/ 122 h 123"/>
                <a:gd name="T2" fmla="*/ 45 w 152"/>
                <a:gd name="T3" fmla="*/ 122 h 123"/>
                <a:gd name="T4" fmla="*/ 33 w 152"/>
                <a:gd name="T5" fmla="*/ 116 h 123"/>
                <a:gd name="T6" fmla="*/ 25 w 152"/>
                <a:gd name="T7" fmla="*/ 113 h 123"/>
                <a:gd name="T8" fmla="*/ 19 w 152"/>
                <a:gd name="T9" fmla="*/ 105 h 123"/>
                <a:gd name="T10" fmla="*/ 11 w 152"/>
                <a:gd name="T11" fmla="*/ 99 h 123"/>
                <a:gd name="T12" fmla="*/ 5 w 152"/>
                <a:gd name="T13" fmla="*/ 90 h 123"/>
                <a:gd name="T14" fmla="*/ 2 w 152"/>
                <a:gd name="T15" fmla="*/ 82 h 123"/>
                <a:gd name="T16" fmla="*/ 0 w 152"/>
                <a:gd name="T17" fmla="*/ 71 h 123"/>
                <a:gd name="T18" fmla="*/ 0 w 152"/>
                <a:gd name="T19" fmla="*/ 62 h 123"/>
                <a:gd name="T20" fmla="*/ 0 w 152"/>
                <a:gd name="T21" fmla="*/ 53 h 123"/>
                <a:gd name="T22" fmla="*/ 2 w 152"/>
                <a:gd name="T23" fmla="*/ 45 h 123"/>
                <a:gd name="T24" fmla="*/ 5 w 152"/>
                <a:gd name="T25" fmla="*/ 34 h 123"/>
                <a:gd name="T26" fmla="*/ 11 w 152"/>
                <a:gd name="T27" fmla="*/ 25 h 123"/>
                <a:gd name="T28" fmla="*/ 16 w 152"/>
                <a:gd name="T29" fmla="*/ 19 h 123"/>
                <a:gd name="T30" fmla="*/ 22 w 152"/>
                <a:gd name="T31" fmla="*/ 11 h 123"/>
                <a:gd name="T32" fmla="*/ 31 w 152"/>
                <a:gd name="T33" fmla="*/ 5 h 123"/>
                <a:gd name="T34" fmla="*/ 42 w 152"/>
                <a:gd name="T35" fmla="*/ 2 h 123"/>
                <a:gd name="T36" fmla="*/ 51 w 152"/>
                <a:gd name="T37" fmla="*/ 0 h 123"/>
                <a:gd name="T38" fmla="*/ 62 w 152"/>
                <a:gd name="T39" fmla="*/ 0 h 123"/>
                <a:gd name="T40" fmla="*/ 65 w 152"/>
                <a:gd name="T41" fmla="*/ 0 h 123"/>
                <a:gd name="T42" fmla="*/ 74 w 152"/>
                <a:gd name="T43" fmla="*/ 0 h 123"/>
                <a:gd name="T44" fmla="*/ 85 w 152"/>
                <a:gd name="T45" fmla="*/ 0 h 123"/>
                <a:gd name="T46" fmla="*/ 102 w 152"/>
                <a:gd name="T47" fmla="*/ 0 h 123"/>
                <a:gd name="T48" fmla="*/ 119 w 152"/>
                <a:gd name="T49" fmla="*/ 0 h 123"/>
                <a:gd name="T50" fmla="*/ 133 w 152"/>
                <a:gd name="T51" fmla="*/ 0 h 123"/>
                <a:gd name="T52" fmla="*/ 145 w 152"/>
                <a:gd name="T53" fmla="*/ 0 h 123"/>
                <a:gd name="T54" fmla="*/ 148 w 152"/>
                <a:gd name="T55" fmla="*/ 0 h 123"/>
                <a:gd name="T56" fmla="*/ 133 w 152"/>
                <a:gd name="T57" fmla="*/ 19 h 123"/>
                <a:gd name="T58" fmla="*/ 130 w 152"/>
                <a:gd name="T59" fmla="*/ 19 h 123"/>
                <a:gd name="T60" fmla="*/ 116 w 152"/>
                <a:gd name="T61" fmla="*/ 19 h 123"/>
                <a:gd name="T62" fmla="*/ 99 w 152"/>
                <a:gd name="T63" fmla="*/ 19 h 123"/>
                <a:gd name="T64" fmla="*/ 82 w 152"/>
                <a:gd name="T65" fmla="*/ 19 h 123"/>
                <a:gd name="T66" fmla="*/ 68 w 152"/>
                <a:gd name="T67" fmla="*/ 19 h 123"/>
                <a:gd name="T68" fmla="*/ 62 w 152"/>
                <a:gd name="T69" fmla="*/ 19 h 123"/>
                <a:gd name="T70" fmla="*/ 56 w 152"/>
                <a:gd name="T71" fmla="*/ 22 h 123"/>
                <a:gd name="T72" fmla="*/ 45 w 152"/>
                <a:gd name="T73" fmla="*/ 25 h 123"/>
                <a:gd name="T74" fmla="*/ 36 w 152"/>
                <a:gd name="T75" fmla="*/ 31 h 123"/>
                <a:gd name="T76" fmla="*/ 31 w 152"/>
                <a:gd name="T77" fmla="*/ 36 h 123"/>
                <a:gd name="T78" fmla="*/ 25 w 152"/>
                <a:gd name="T79" fmla="*/ 48 h 123"/>
                <a:gd name="T80" fmla="*/ 22 w 152"/>
                <a:gd name="T81" fmla="*/ 56 h 123"/>
                <a:gd name="T82" fmla="*/ 22 w 152"/>
                <a:gd name="T83" fmla="*/ 65 h 123"/>
                <a:gd name="T84" fmla="*/ 25 w 152"/>
                <a:gd name="T85" fmla="*/ 73 h 123"/>
                <a:gd name="T86" fmla="*/ 31 w 152"/>
                <a:gd name="T87" fmla="*/ 85 h 123"/>
                <a:gd name="T88" fmla="*/ 36 w 152"/>
                <a:gd name="T89" fmla="*/ 90 h 123"/>
                <a:gd name="T90" fmla="*/ 45 w 152"/>
                <a:gd name="T91" fmla="*/ 96 h 123"/>
                <a:gd name="T92" fmla="*/ 56 w 152"/>
                <a:gd name="T93" fmla="*/ 99 h 123"/>
                <a:gd name="T94" fmla="*/ 62 w 152"/>
                <a:gd name="T95" fmla="*/ 102 h 123"/>
                <a:gd name="T96" fmla="*/ 68 w 152"/>
                <a:gd name="T97" fmla="*/ 102 h 123"/>
                <a:gd name="T98" fmla="*/ 79 w 152"/>
                <a:gd name="T99" fmla="*/ 102 h 123"/>
                <a:gd name="T100" fmla="*/ 93 w 152"/>
                <a:gd name="T101" fmla="*/ 102 h 123"/>
                <a:gd name="T102" fmla="*/ 110 w 152"/>
                <a:gd name="T103" fmla="*/ 102 h 123"/>
                <a:gd name="T104" fmla="*/ 128 w 152"/>
                <a:gd name="T105" fmla="*/ 102 h 123"/>
                <a:gd name="T106" fmla="*/ 139 w 152"/>
                <a:gd name="T107" fmla="*/ 102 h 123"/>
                <a:gd name="T108" fmla="*/ 148 w 152"/>
                <a:gd name="T109" fmla="*/ 102 h 123"/>
                <a:gd name="T110" fmla="*/ 151 w 152"/>
                <a:gd name="T11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2" h="123">
                  <a:moveTo>
                    <a:pt x="62" y="122"/>
                  </a:moveTo>
                  <a:lnTo>
                    <a:pt x="59" y="122"/>
                  </a:lnTo>
                  <a:lnTo>
                    <a:pt x="54" y="122"/>
                  </a:lnTo>
                  <a:lnTo>
                    <a:pt x="51" y="122"/>
                  </a:lnTo>
                  <a:lnTo>
                    <a:pt x="48" y="122"/>
                  </a:lnTo>
                  <a:lnTo>
                    <a:pt x="45" y="122"/>
                  </a:lnTo>
                  <a:lnTo>
                    <a:pt x="42" y="119"/>
                  </a:lnTo>
                  <a:lnTo>
                    <a:pt x="39" y="119"/>
                  </a:lnTo>
                  <a:lnTo>
                    <a:pt x="33" y="116"/>
                  </a:lnTo>
                  <a:lnTo>
                    <a:pt x="31" y="116"/>
                  </a:lnTo>
                  <a:lnTo>
                    <a:pt x="28" y="113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22" y="107"/>
                  </a:lnTo>
                  <a:lnTo>
                    <a:pt x="19" y="105"/>
                  </a:lnTo>
                  <a:lnTo>
                    <a:pt x="16" y="105"/>
                  </a:lnTo>
                  <a:lnTo>
                    <a:pt x="13" y="102"/>
                  </a:lnTo>
                  <a:lnTo>
                    <a:pt x="11" y="99"/>
                  </a:lnTo>
                  <a:lnTo>
                    <a:pt x="11" y="96"/>
                  </a:lnTo>
                  <a:lnTo>
                    <a:pt x="8" y="93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2" y="85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8" y="28"/>
                  </a:lnTo>
                  <a:lnTo>
                    <a:pt x="11" y="25"/>
                  </a:lnTo>
                  <a:lnTo>
                    <a:pt x="11" y="22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5" y="11"/>
                  </a:lnTo>
                  <a:lnTo>
                    <a:pt x="28" y="8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0" y="19"/>
                  </a:lnTo>
                  <a:lnTo>
                    <a:pt x="125" y="19"/>
                  </a:lnTo>
                  <a:lnTo>
                    <a:pt x="122" y="19"/>
                  </a:lnTo>
                  <a:lnTo>
                    <a:pt x="116" y="19"/>
                  </a:lnTo>
                  <a:lnTo>
                    <a:pt x="110" y="19"/>
                  </a:lnTo>
                  <a:lnTo>
                    <a:pt x="105" y="19"/>
                  </a:lnTo>
                  <a:lnTo>
                    <a:pt x="99" y="19"/>
                  </a:lnTo>
                  <a:lnTo>
                    <a:pt x="93" y="19"/>
                  </a:lnTo>
                  <a:lnTo>
                    <a:pt x="88" y="19"/>
                  </a:lnTo>
                  <a:lnTo>
                    <a:pt x="82" y="19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68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4" y="22"/>
                  </a:lnTo>
                  <a:lnTo>
                    <a:pt x="48" y="22"/>
                  </a:lnTo>
                  <a:lnTo>
                    <a:pt x="45" y="25"/>
                  </a:lnTo>
                  <a:lnTo>
                    <a:pt x="42" y="25"/>
                  </a:lnTo>
                  <a:lnTo>
                    <a:pt x="39" y="28"/>
                  </a:lnTo>
                  <a:lnTo>
                    <a:pt x="36" y="31"/>
                  </a:lnTo>
                  <a:lnTo>
                    <a:pt x="33" y="34"/>
                  </a:lnTo>
                  <a:lnTo>
                    <a:pt x="31" y="34"/>
                  </a:lnTo>
                  <a:lnTo>
                    <a:pt x="31" y="36"/>
                  </a:lnTo>
                  <a:lnTo>
                    <a:pt x="28" y="39"/>
                  </a:lnTo>
                  <a:lnTo>
                    <a:pt x="25" y="42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2" y="53"/>
                  </a:lnTo>
                  <a:lnTo>
                    <a:pt x="22" y="56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5"/>
                  </a:lnTo>
                  <a:lnTo>
                    <a:pt x="22" y="68"/>
                  </a:lnTo>
                  <a:lnTo>
                    <a:pt x="25" y="71"/>
                  </a:lnTo>
                  <a:lnTo>
                    <a:pt x="25" y="73"/>
                  </a:lnTo>
                  <a:lnTo>
                    <a:pt x="25" y="79"/>
                  </a:lnTo>
                  <a:lnTo>
                    <a:pt x="28" y="82"/>
                  </a:lnTo>
                  <a:lnTo>
                    <a:pt x="31" y="85"/>
                  </a:lnTo>
                  <a:lnTo>
                    <a:pt x="31" y="87"/>
                  </a:lnTo>
                  <a:lnTo>
                    <a:pt x="33" y="90"/>
                  </a:lnTo>
                  <a:lnTo>
                    <a:pt x="36" y="90"/>
                  </a:lnTo>
                  <a:lnTo>
                    <a:pt x="39" y="93"/>
                  </a:lnTo>
                  <a:lnTo>
                    <a:pt x="42" y="96"/>
                  </a:lnTo>
                  <a:lnTo>
                    <a:pt x="45" y="96"/>
                  </a:lnTo>
                  <a:lnTo>
                    <a:pt x="48" y="99"/>
                  </a:lnTo>
                  <a:lnTo>
                    <a:pt x="54" y="99"/>
                  </a:lnTo>
                  <a:lnTo>
                    <a:pt x="56" y="99"/>
                  </a:lnTo>
                  <a:lnTo>
                    <a:pt x="59" y="102"/>
                  </a:lnTo>
                  <a:lnTo>
                    <a:pt x="62" y="102"/>
                  </a:lnTo>
                  <a:lnTo>
                    <a:pt x="62" y="102"/>
                  </a:lnTo>
                  <a:lnTo>
                    <a:pt x="65" y="102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1" y="102"/>
                  </a:lnTo>
                  <a:lnTo>
                    <a:pt x="74" y="102"/>
                  </a:lnTo>
                  <a:lnTo>
                    <a:pt x="79" y="102"/>
                  </a:lnTo>
                  <a:lnTo>
                    <a:pt x="82" y="102"/>
                  </a:lnTo>
                  <a:lnTo>
                    <a:pt x="88" y="102"/>
                  </a:lnTo>
                  <a:lnTo>
                    <a:pt x="93" y="102"/>
                  </a:lnTo>
                  <a:lnTo>
                    <a:pt x="99" y="102"/>
                  </a:lnTo>
                  <a:lnTo>
                    <a:pt x="105" y="102"/>
                  </a:lnTo>
                  <a:lnTo>
                    <a:pt x="110" y="102"/>
                  </a:lnTo>
                  <a:lnTo>
                    <a:pt x="116" y="102"/>
                  </a:lnTo>
                  <a:lnTo>
                    <a:pt x="122" y="102"/>
                  </a:lnTo>
                  <a:lnTo>
                    <a:pt x="128" y="102"/>
                  </a:lnTo>
                  <a:lnTo>
                    <a:pt x="130" y="102"/>
                  </a:lnTo>
                  <a:lnTo>
                    <a:pt x="136" y="102"/>
                  </a:lnTo>
                  <a:lnTo>
                    <a:pt x="139" y="102"/>
                  </a:lnTo>
                  <a:lnTo>
                    <a:pt x="145" y="102"/>
                  </a:lnTo>
                  <a:lnTo>
                    <a:pt x="148" y="102"/>
                  </a:lnTo>
                  <a:lnTo>
                    <a:pt x="148" y="102"/>
                  </a:lnTo>
                  <a:lnTo>
                    <a:pt x="151" y="102"/>
                  </a:lnTo>
                  <a:lnTo>
                    <a:pt x="151" y="102"/>
                  </a:lnTo>
                  <a:lnTo>
                    <a:pt x="151" y="102"/>
                  </a:lnTo>
                  <a:lnTo>
                    <a:pt x="136" y="122"/>
                  </a:lnTo>
                  <a:lnTo>
                    <a:pt x="62" y="12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5009" y="3991"/>
              <a:ext cx="156" cy="123"/>
            </a:xfrm>
            <a:custGeom>
              <a:avLst/>
              <a:gdLst>
                <a:gd name="T0" fmla="*/ 54 w 156"/>
                <a:gd name="T1" fmla="*/ 99 h 123"/>
                <a:gd name="T2" fmla="*/ 40 w 156"/>
                <a:gd name="T3" fmla="*/ 93 h 123"/>
                <a:gd name="T4" fmla="*/ 31 w 156"/>
                <a:gd name="T5" fmla="*/ 82 h 123"/>
                <a:gd name="T6" fmla="*/ 25 w 156"/>
                <a:gd name="T7" fmla="*/ 71 h 123"/>
                <a:gd name="T8" fmla="*/ 31 w 156"/>
                <a:gd name="T9" fmla="*/ 71 h 123"/>
                <a:gd name="T10" fmla="*/ 48 w 156"/>
                <a:gd name="T11" fmla="*/ 71 h 123"/>
                <a:gd name="T12" fmla="*/ 68 w 156"/>
                <a:gd name="T13" fmla="*/ 71 h 123"/>
                <a:gd name="T14" fmla="*/ 91 w 156"/>
                <a:gd name="T15" fmla="*/ 71 h 123"/>
                <a:gd name="T16" fmla="*/ 111 w 156"/>
                <a:gd name="T17" fmla="*/ 71 h 123"/>
                <a:gd name="T18" fmla="*/ 126 w 156"/>
                <a:gd name="T19" fmla="*/ 71 h 123"/>
                <a:gd name="T20" fmla="*/ 131 w 156"/>
                <a:gd name="T21" fmla="*/ 71 h 123"/>
                <a:gd name="T22" fmla="*/ 143 w 156"/>
                <a:gd name="T23" fmla="*/ 50 h 123"/>
                <a:gd name="T24" fmla="*/ 131 w 156"/>
                <a:gd name="T25" fmla="*/ 50 h 123"/>
                <a:gd name="T26" fmla="*/ 114 w 156"/>
                <a:gd name="T27" fmla="*/ 50 h 123"/>
                <a:gd name="T28" fmla="*/ 94 w 156"/>
                <a:gd name="T29" fmla="*/ 50 h 123"/>
                <a:gd name="T30" fmla="*/ 71 w 156"/>
                <a:gd name="T31" fmla="*/ 50 h 123"/>
                <a:gd name="T32" fmla="*/ 51 w 156"/>
                <a:gd name="T33" fmla="*/ 50 h 123"/>
                <a:gd name="T34" fmla="*/ 34 w 156"/>
                <a:gd name="T35" fmla="*/ 50 h 123"/>
                <a:gd name="T36" fmla="*/ 25 w 156"/>
                <a:gd name="T37" fmla="*/ 50 h 123"/>
                <a:gd name="T38" fmla="*/ 28 w 156"/>
                <a:gd name="T39" fmla="*/ 42 h 123"/>
                <a:gd name="T40" fmla="*/ 37 w 156"/>
                <a:gd name="T41" fmla="*/ 31 h 123"/>
                <a:gd name="T42" fmla="*/ 51 w 156"/>
                <a:gd name="T43" fmla="*/ 22 h 123"/>
                <a:gd name="T44" fmla="*/ 65 w 156"/>
                <a:gd name="T45" fmla="*/ 19 h 123"/>
                <a:gd name="T46" fmla="*/ 71 w 156"/>
                <a:gd name="T47" fmla="*/ 19 h 123"/>
                <a:gd name="T48" fmla="*/ 89 w 156"/>
                <a:gd name="T49" fmla="*/ 19 h 123"/>
                <a:gd name="T50" fmla="*/ 114 w 156"/>
                <a:gd name="T51" fmla="*/ 19 h 123"/>
                <a:gd name="T52" fmla="*/ 131 w 156"/>
                <a:gd name="T53" fmla="*/ 19 h 123"/>
                <a:gd name="T54" fmla="*/ 137 w 156"/>
                <a:gd name="T55" fmla="*/ 19 h 123"/>
                <a:gd name="T56" fmla="*/ 149 w 156"/>
                <a:gd name="T57" fmla="*/ 0 h 123"/>
                <a:gd name="T58" fmla="*/ 137 w 156"/>
                <a:gd name="T59" fmla="*/ 0 h 123"/>
                <a:gd name="T60" fmla="*/ 117 w 156"/>
                <a:gd name="T61" fmla="*/ 0 h 123"/>
                <a:gd name="T62" fmla="*/ 94 w 156"/>
                <a:gd name="T63" fmla="*/ 0 h 123"/>
                <a:gd name="T64" fmla="*/ 74 w 156"/>
                <a:gd name="T65" fmla="*/ 0 h 123"/>
                <a:gd name="T66" fmla="*/ 65 w 156"/>
                <a:gd name="T67" fmla="*/ 0 h 123"/>
                <a:gd name="T68" fmla="*/ 57 w 156"/>
                <a:gd name="T69" fmla="*/ 0 h 123"/>
                <a:gd name="T70" fmla="*/ 42 w 156"/>
                <a:gd name="T71" fmla="*/ 2 h 123"/>
                <a:gd name="T72" fmla="*/ 31 w 156"/>
                <a:gd name="T73" fmla="*/ 8 h 123"/>
                <a:gd name="T74" fmla="*/ 20 w 156"/>
                <a:gd name="T75" fmla="*/ 16 h 123"/>
                <a:gd name="T76" fmla="*/ 11 w 156"/>
                <a:gd name="T77" fmla="*/ 25 h 123"/>
                <a:gd name="T78" fmla="*/ 5 w 156"/>
                <a:gd name="T79" fmla="*/ 36 h 123"/>
                <a:gd name="T80" fmla="*/ 2 w 156"/>
                <a:gd name="T81" fmla="*/ 50 h 123"/>
                <a:gd name="T82" fmla="*/ 0 w 156"/>
                <a:gd name="T83" fmla="*/ 62 h 123"/>
                <a:gd name="T84" fmla="*/ 2 w 156"/>
                <a:gd name="T85" fmla="*/ 73 h 123"/>
                <a:gd name="T86" fmla="*/ 5 w 156"/>
                <a:gd name="T87" fmla="*/ 87 h 123"/>
                <a:gd name="T88" fmla="*/ 14 w 156"/>
                <a:gd name="T89" fmla="*/ 99 h 123"/>
                <a:gd name="T90" fmla="*/ 22 w 156"/>
                <a:gd name="T91" fmla="*/ 107 h 123"/>
                <a:gd name="T92" fmla="*/ 34 w 156"/>
                <a:gd name="T93" fmla="*/ 116 h 123"/>
                <a:gd name="T94" fmla="*/ 45 w 156"/>
                <a:gd name="T95" fmla="*/ 122 h 123"/>
                <a:gd name="T96" fmla="*/ 60 w 156"/>
                <a:gd name="T97" fmla="*/ 122 h 123"/>
                <a:gd name="T98" fmla="*/ 65 w 156"/>
                <a:gd name="T99" fmla="*/ 122 h 123"/>
                <a:gd name="T100" fmla="*/ 83 w 156"/>
                <a:gd name="T101" fmla="*/ 122 h 123"/>
                <a:gd name="T102" fmla="*/ 105 w 156"/>
                <a:gd name="T103" fmla="*/ 122 h 123"/>
                <a:gd name="T104" fmla="*/ 126 w 156"/>
                <a:gd name="T105" fmla="*/ 122 h 123"/>
                <a:gd name="T106" fmla="*/ 137 w 156"/>
                <a:gd name="T107" fmla="*/ 122 h 123"/>
                <a:gd name="T108" fmla="*/ 65 w 156"/>
                <a:gd name="T109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6" h="123">
                  <a:moveTo>
                    <a:pt x="65" y="102"/>
                  </a:moveTo>
                  <a:lnTo>
                    <a:pt x="63" y="102"/>
                  </a:lnTo>
                  <a:lnTo>
                    <a:pt x="57" y="99"/>
                  </a:lnTo>
                  <a:lnTo>
                    <a:pt x="54" y="99"/>
                  </a:lnTo>
                  <a:lnTo>
                    <a:pt x="51" y="99"/>
                  </a:lnTo>
                  <a:lnTo>
                    <a:pt x="45" y="96"/>
                  </a:lnTo>
                  <a:lnTo>
                    <a:pt x="42" y="96"/>
                  </a:lnTo>
                  <a:lnTo>
                    <a:pt x="40" y="93"/>
                  </a:lnTo>
                  <a:lnTo>
                    <a:pt x="37" y="90"/>
                  </a:lnTo>
                  <a:lnTo>
                    <a:pt x="34" y="87"/>
                  </a:lnTo>
                  <a:lnTo>
                    <a:pt x="31" y="85"/>
                  </a:lnTo>
                  <a:lnTo>
                    <a:pt x="31" y="82"/>
                  </a:lnTo>
                  <a:lnTo>
                    <a:pt x="28" y="79"/>
                  </a:lnTo>
                  <a:lnTo>
                    <a:pt x="28" y="76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1" y="71"/>
                  </a:lnTo>
                  <a:lnTo>
                    <a:pt x="34" y="71"/>
                  </a:lnTo>
                  <a:lnTo>
                    <a:pt x="40" y="71"/>
                  </a:lnTo>
                  <a:lnTo>
                    <a:pt x="42" y="71"/>
                  </a:lnTo>
                  <a:lnTo>
                    <a:pt x="48" y="71"/>
                  </a:lnTo>
                  <a:lnTo>
                    <a:pt x="54" y="71"/>
                  </a:lnTo>
                  <a:lnTo>
                    <a:pt x="57" y="71"/>
                  </a:lnTo>
                  <a:lnTo>
                    <a:pt x="63" y="71"/>
                  </a:lnTo>
                  <a:lnTo>
                    <a:pt x="68" y="71"/>
                  </a:lnTo>
                  <a:lnTo>
                    <a:pt x="74" y="71"/>
                  </a:lnTo>
                  <a:lnTo>
                    <a:pt x="80" y="71"/>
                  </a:lnTo>
                  <a:lnTo>
                    <a:pt x="86" y="71"/>
                  </a:lnTo>
                  <a:lnTo>
                    <a:pt x="91" y="71"/>
                  </a:lnTo>
                  <a:lnTo>
                    <a:pt x="97" y="71"/>
                  </a:lnTo>
                  <a:lnTo>
                    <a:pt x="103" y="71"/>
                  </a:lnTo>
                  <a:lnTo>
                    <a:pt x="108" y="71"/>
                  </a:lnTo>
                  <a:lnTo>
                    <a:pt x="111" y="71"/>
                  </a:lnTo>
                  <a:lnTo>
                    <a:pt x="117" y="71"/>
                  </a:lnTo>
                  <a:lnTo>
                    <a:pt x="120" y="71"/>
                  </a:lnTo>
                  <a:lnTo>
                    <a:pt x="123" y="71"/>
                  </a:lnTo>
                  <a:lnTo>
                    <a:pt x="126" y="71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31" y="71"/>
                  </a:lnTo>
                  <a:lnTo>
                    <a:pt x="131" y="71"/>
                  </a:lnTo>
                  <a:lnTo>
                    <a:pt x="146" y="50"/>
                  </a:lnTo>
                  <a:lnTo>
                    <a:pt x="146" y="50"/>
                  </a:lnTo>
                  <a:lnTo>
                    <a:pt x="143" y="50"/>
                  </a:lnTo>
                  <a:lnTo>
                    <a:pt x="143" y="50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1" y="50"/>
                  </a:lnTo>
                  <a:lnTo>
                    <a:pt x="129" y="50"/>
                  </a:lnTo>
                  <a:lnTo>
                    <a:pt x="126" y="50"/>
                  </a:lnTo>
                  <a:lnTo>
                    <a:pt x="120" y="50"/>
                  </a:lnTo>
                  <a:lnTo>
                    <a:pt x="114" y="50"/>
                  </a:lnTo>
                  <a:lnTo>
                    <a:pt x="111" y="50"/>
                  </a:lnTo>
                  <a:lnTo>
                    <a:pt x="105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9" y="50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71" y="50"/>
                  </a:lnTo>
                  <a:lnTo>
                    <a:pt x="65" y="50"/>
                  </a:lnTo>
                  <a:lnTo>
                    <a:pt x="60" y="50"/>
                  </a:lnTo>
                  <a:lnTo>
                    <a:pt x="54" y="50"/>
                  </a:lnTo>
                  <a:lnTo>
                    <a:pt x="51" y="50"/>
                  </a:lnTo>
                  <a:lnTo>
                    <a:pt x="45" y="50"/>
                  </a:lnTo>
                  <a:lnTo>
                    <a:pt x="42" y="50"/>
                  </a:lnTo>
                  <a:lnTo>
                    <a:pt x="37" y="50"/>
                  </a:lnTo>
                  <a:lnTo>
                    <a:pt x="34" y="50"/>
                  </a:lnTo>
                  <a:lnTo>
                    <a:pt x="31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8" y="45"/>
                  </a:lnTo>
                  <a:lnTo>
                    <a:pt x="28" y="42"/>
                  </a:lnTo>
                  <a:lnTo>
                    <a:pt x="31" y="39"/>
                  </a:lnTo>
                  <a:lnTo>
                    <a:pt x="31" y="36"/>
                  </a:lnTo>
                  <a:lnTo>
                    <a:pt x="34" y="34"/>
                  </a:lnTo>
                  <a:lnTo>
                    <a:pt x="37" y="31"/>
                  </a:lnTo>
                  <a:lnTo>
                    <a:pt x="40" y="28"/>
                  </a:lnTo>
                  <a:lnTo>
                    <a:pt x="42" y="28"/>
                  </a:lnTo>
                  <a:lnTo>
                    <a:pt x="45" y="25"/>
                  </a:lnTo>
                  <a:lnTo>
                    <a:pt x="51" y="22"/>
                  </a:lnTo>
                  <a:lnTo>
                    <a:pt x="54" y="22"/>
                  </a:lnTo>
                  <a:lnTo>
                    <a:pt x="57" y="22"/>
                  </a:lnTo>
                  <a:lnTo>
                    <a:pt x="63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8" y="19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80" y="19"/>
                  </a:lnTo>
                  <a:lnTo>
                    <a:pt x="83" y="19"/>
                  </a:lnTo>
                  <a:lnTo>
                    <a:pt x="89" y="19"/>
                  </a:lnTo>
                  <a:lnTo>
                    <a:pt x="94" y="19"/>
                  </a:lnTo>
                  <a:lnTo>
                    <a:pt x="100" y="19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7" y="19"/>
                  </a:lnTo>
                  <a:lnTo>
                    <a:pt x="123" y="19"/>
                  </a:lnTo>
                  <a:lnTo>
                    <a:pt x="129" y="19"/>
                  </a:lnTo>
                  <a:lnTo>
                    <a:pt x="131" y="19"/>
                  </a:lnTo>
                  <a:lnTo>
                    <a:pt x="134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40" y="0"/>
                  </a:lnTo>
                  <a:lnTo>
                    <a:pt x="137" y="0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5"/>
                  </a:lnTo>
                  <a:lnTo>
                    <a:pt x="34" y="5"/>
                  </a:lnTo>
                  <a:lnTo>
                    <a:pt x="31" y="8"/>
                  </a:lnTo>
                  <a:lnTo>
                    <a:pt x="28" y="11"/>
                  </a:lnTo>
                  <a:lnTo>
                    <a:pt x="25" y="11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4" y="22"/>
                  </a:lnTo>
                  <a:lnTo>
                    <a:pt x="11" y="25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2" y="82"/>
                  </a:lnTo>
                  <a:lnTo>
                    <a:pt x="5" y="85"/>
                  </a:lnTo>
                  <a:lnTo>
                    <a:pt x="5" y="87"/>
                  </a:lnTo>
                  <a:lnTo>
                    <a:pt x="8" y="90"/>
                  </a:lnTo>
                  <a:lnTo>
                    <a:pt x="8" y="93"/>
                  </a:lnTo>
                  <a:lnTo>
                    <a:pt x="11" y="96"/>
                  </a:lnTo>
                  <a:lnTo>
                    <a:pt x="14" y="99"/>
                  </a:lnTo>
                  <a:lnTo>
                    <a:pt x="17" y="102"/>
                  </a:lnTo>
                  <a:lnTo>
                    <a:pt x="17" y="105"/>
                  </a:lnTo>
                  <a:lnTo>
                    <a:pt x="20" y="105"/>
                  </a:lnTo>
                  <a:lnTo>
                    <a:pt x="22" y="107"/>
                  </a:lnTo>
                  <a:lnTo>
                    <a:pt x="25" y="110"/>
                  </a:lnTo>
                  <a:lnTo>
                    <a:pt x="28" y="113"/>
                  </a:lnTo>
                  <a:lnTo>
                    <a:pt x="31" y="113"/>
                  </a:lnTo>
                  <a:lnTo>
                    <a:pt x="34" y="116"/>
                  </a:lnTo>
                  <a:lnTo>
                    <a:pt x="37" y="116"/>
                  </a:lnTo>
                  <a:lnTo>
                    <a:pt x="40" y="119"/>
                  </a:lnTo>
                  <a:lnTo>
                    <a:pt x="42" y="119"/>
                  </a:lnTo>
                  <a:lnTo>
                    <a:pt x="45" y="122"/>
                  </a:lnTo>
                  <a:lnTo>
                    <a:pt x="48" y="122"/>
                  </a:lnTo>
                  <a:lnTo>
                    <a:pt x="54" y="122"/>
                  </a:lnTo>
                  <a:lnTo>
                    <a:pt x="57" y="122"/>
                  </a:lnTo>
                  <a:lnTo>
                    <a:pt x="60" y="122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5" y="122"/>
                  </a:lnTo>
                  <a:lnTo>
                    <a:pt x="65" y="122"/>
                  </a:lnTo>
                  <a:lnTo>
                    <a:pt x="68" y="122"/>
                  </a:lnTo>
                  <a:lnTo>
                    <a:pt x="71" y="122"/>
                  </a:lnTo>
                  <a:lnTo>
                    <a:pt x="77" y="122"/>
                  </a:lnTo>
                  <a:lnTo>
                    <a:pt x="83" y="122"/>
                  </a:lnTo>
                  <a:lnTo>
                    <a:pt x="86" y="122"/>
                  </a:lnTo>
                  <a:lnTo>
                    <a:pt x="91" y="122"/>
                  </a:lnTo>
                  <a:lnTo>
                    <a:pt x="97" y="122"/>
                  </a:lnTo>
                  <a:lnTo>
                    <a:pt x="105" y="122"/>
                  </a:lnTo>
                  <a:lnTo>
                    <a:pt x="111" y="122"/>
                  </a:lnTo>
                  <a:lnTo>
                    <a:pt x="117" y="122"/>
                  </a:lnTo>
                  <a:lnTo>
                    <a:pt x="120" y="122"/>
                  </a:lnTo>
                  <a:lnTo>
                    <a:pt x="126" y="122"/>
                  </a:lnTo>
                  <a:lnTo>
                    <a:pt x="131" y="122"/>
                  </a:lnTo>
                  <a:lnTo>
                    <a:pt x="134" y="122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55" y="102"/>
                  </a:lnTo>
                  <a:lnTo>
                    <a:pt x="65" y="102"/>
                  </a:lnTo>
                </a:path>
              </a:pathLst>
            </a:custGeom>
            <a:solidFill>
              <a:srgbClr val="FD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4813" indent="-404813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tabLst>
          <a:tab pos="57150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19163" indent="-4000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SzPct val="100000"/>
        <a:buChar char="–"/>
        <a:tabLst>
          <a:tab pos="571500" algn="l"/>
        </a:tabLst>
        <a:defRPr sz="2200" b="1">
          <a:solidFill>
            <a:schemeClr val="tx1"/>
          </a:solidFill>
          <a:latin typeface="+mn-lt"/>
          <a:ea typeface="+mn-ea"/>
        </a:defRPr>
      </a:lvl2pPr>
      <a:lvl3pPr marL="1319213" indent="-2857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BEAEA"/>
        </a:buClr>
        <a:buSzPct val="90000"/>
        <a:buChar char="–"/>
        <a:tabLst>
          <a:tab pos="571500" algn="l"/>
        </a:tabLst>
        <a:defRPr sz="2800" b="1">
          <a:solidFill>
            <a:srgbClr val="FFFFCC"/>
          </a:solidFill>
          <a:latin typeface="+mn-lt"/>
          <a:ea typeface="+mn-ea"/>
        </a:defRPr>
      </a:lvl3pPr>
      <a:lvl4pPr marL="1662113" indent="-228600" algn="l" defTabSz="346075" rtl="0" eaLnBrk="0" fontAlgn="base" hangingPunct="0">
        <a:spcBef>
          <a:spcPct val="20000"/>
        </a:spcBef>
        <a:spcAft>
          <a:spcPct val="0"/>
        </a:spcAft>
        <a:buChar char="–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defTabSz="346075" rtl="0" eaLnBrk="0" fontAlgn="base" hangingPunct="0">
        <a:spcBef>
          <a:spcPct val="20000"/>
        </a:spcBef>
        <a:spcAft>
          <a:spcPct val="0"/>
        </a:spcAft>
        <a:buChar char="•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defTabSz="346075" rtl="0" eaLnBrk="0" fontAlgn="base" hangingPunct="0">
        <a:spcBef>
          <a:spcPct val="20000"/>
        </a:spcBef>
        <a:spcAft>
          <a:spcPct val="0"/>
        </a:spcAft>
        <a:buChar char="•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defTabSz="346075" rtl="0" eaLnBrk="0" fontAlgn="base" hangingPunct="0">
        <a:spcBef>
          <a:spcPct val="20000"/>
        </a:spcBef>
        <a:spcAft>
          <a:spcPct val="0"/>
        </a:spcAft>
        <a:buChar char="•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defTabSz="346075" rtl="0" eaLnBrk="0" fontAlgn="base" hangingPunct="0">
        <a:spcBef>
          <a:spcPct val="20000"/>
        </a:spcBef>
        <a:spcAft>
          <a:spcPct val="0"/>
        </a:spcAft>
        <a:buChar char="•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defTabSz="346075" rtl="0" eaLnBrk="0" fontAlgn="base" hangingPunct="0">
        <a:spcBef>
          <a:spcPct val="20000"/>
        </a:spcBef>
        <a:spcAft>
          <a:spcPct val="0"/>
        </a:spcAft>
        <a:buChar char="•"/>
        <a:tabLst>
          <a:tab pos="571500" algn="l"/>
        </a:tabLst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sz="4800" dirty="0" smtClean="0"/>
              <a:t>Oracle Introduction</a:t>
            </a:r>
            <a:br>
              <a:rPr lang="en-US" altLang="zh-CN" sz="4800" dirty="0" smtClean="0"/>
            </a:br>
            <a:endParaRPr lang="zh-CN" altLang="en-US" sz="4800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079500" y="2819400"/>
            <a:ext cx="7302500" cy="11811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Garamond" pitchFamily="18" charset="0"/>
              </a:rPr>
              <a:t>数据库的存储结构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476375" y="1557338"/>
            <a:ext cx="6740525" cy="4321175"/>
            <a:chOff x="1384" y="1525"/>
            <a:chExt cx="816" cy="1542"/>
          </a:xfrm>
        </p:grpSpPr>
        <p:sp>
          <p:nvSpPr>
            <p:cNvPr id="98308" name="AutoShape 4"/>
            <p:cNvSpPr>
              <a:spLocks noChangeArrowheads="1"/>
            </p:cNvSpPr>
            <p:nvPr/>
          </p:nvSpPr>
          <p:spPr bwMode="auto">
            <a:xfrm>
              <a:off x="1384" y="1525"/>
              <a:ext cx="816" cy="1542"/>
            </a:xfrm>
            <a:prstGeom prst="flowChartAlternateProcess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1713" y="1574"/>
              <a:ext cx="157" cy="1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Tablespace</a:t>
              </a:r>
            </a:p>
          </p:txBody>
        </p:sp>
      </p:grp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1835150" y="2097088"/>
            <a:ext cx="1368425" cy="3529012"/>
            <a:chOff x="1338" y="1298"/>
            <a:chExt cx="862" cy="2223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1338" y="1298"/>
              <a:ext cx="862" cy="2223"/>
            </a:xfrm>
            <a:prstGeom prst="rect">
              <a:avLst/>
            </a:prstGeom>
            <a:solidFill>
              <a:srgbClr val="D3EAF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1468" y="1352"/>
              <a:ext cx="60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Datafile</a:t>
              </a: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3346450" y="2097088"/>
            <a:ext cx="1368425" cy="3529012"/>
            <a:chOff x="1338" y="1298"/>
            <a:chExt cx="862" cy="2223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338" y="1298"/>
              <a:ext cx="862" cy="2223"/>
            </a:xfrm>
            <a:prstGeom prst="rect">
              <a:avLst/>
            </a:prstGeom>
            <a:solidFill>
              <a:srgbClr val="D3EAF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1468" y="1352"/>
              <a:ext cx="60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Datafile</a:t>
              </a:r>
            </a:p>
          </p:txBody>
        </p:sp>
      </p:grp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4857750" y="2097088"/>
            <a:ext cx="1368425" cy="3529012"/>
            <a:chOff x="1338" y="1298"/>
            <a:chExt cx="862" cy="2223"/>
          </a:xfrm>
        </p:grpSpPr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1338" y="1298"/>
              <a:ext cx="862" cy="2223"/>
            </a:xfrm>
            <a:prstGeom prst="rect">
              <a:avLst/>
            </a:prstGeom>
            <a:solidFill>
              <a:srgbClr val="D3EAF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1468" y="1352"/>
              <a:ext cx="60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Datafile</a:t>
              </a:r>
            </a:p>
          </p:txBody>
        </p:sp>
      </p:grpSp>
      <p:grpSp>
        <p:nvGrpSpPr>
          <p:cNvPr id="12295" name="Group 15"/>
          <p:cNvGrpSpPr>
            <a:grpSpLocks/>
          </p:cNvGrpSpPr>
          <p:nvPr/>
        </p:nvGrpSpPr>
        <p:grpSpPr bwMode="auto">
          <a:xfrm>
            <a:off x="6370638" y="2097088"/>
            <a:ext cx="1368425" cy="3529012"/>
            <a:chOff x="1338" y="1298"/>
            <a:chExt cx="862" cy="2223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1338" y="1298"/>
              <a:ext cx="862" cy="2223"/>
            </a:xfrm>
            <a:prstGeom prst="rect">
              <a:avLst/>
            </a:prstGeom>
            <a:solidFill>
              <a:srgbClr val="D3EAF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auto">
            <a:xfrm>
              <a:off x="1468" y="1352"/>
              <a:ext cx="60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Datafile</a:t>
              </a:r>
            </a:p>
          </p:txBody>
        </p:sp>
      </p:grpSp>
      <p:grpSp>
        <p:nvGrpSpPr>
          <p:cNvPr id="12296" name="Group 19"/>
          <p:cNvGrpSpPr>
            <a:grpSpLocks/>
          </p:cNvGrpSpPr>
          <p:nvPr/>
        </p:nvGrpSpPr>
        <p:grpSpPr bwMode="auto">
          <a:xfrm>
            <a:off x="3635375" y="4652963"/>
            <a:ext cx="3889375" cy="863600"/>
            <a:chOff x="3557" y="1321"/>
            <a:chExt cx="349" cy="591"/>
          </a:xfrm>
        </p:grpSpPr>
        <p:sp>
          <p:nvSpPr>
            <p:cNvPr id="98324" name="Freeform 20"/>
            <p:cNvSpPr>
              <a:spLocks/>
            </p:cNvSpPr>
            <p:nvPr/>
          </p:nvSpPr>
          <p:spPr bwMode="auto">
            <a:xfrm>
              <a:off x="3557" y="1321"/>
              <a:ext cx="349" cy="591"/>
            </a:xfrm>
            <a:custGeom>
              <a:avLst/>
              <a:gdLst>
                <a:gd name="T0" fmla="*/ 348 w 349"/>
                <a:gd name="T1" fmla="*/ 470 h 591"/>
                <a:gd name="T2" fmla="*/ 0 w 349"/>
                <a:gd name="T3" fmla="*/ 590 h 591"/>
                <a:gd name="T4" fmla="*/ 0 w 349"/>
                <a:gd name="T5" fmla="*/ 119 h 591"/>
                <a:gd name="T6" fmla="*/ 348 w 349"/>
                <a:gd name="T7" fmla="*/ 0 h 591"/>
                <a:gd name="T8" fmla="*/ 348 w 349"/>
                <a:gd name="T9" fmla="*/ 47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91">
                  <a:moveTo>
                    <a:pt x="348" y="470"/>
                  </a:moveTo>
                  <a:lnTo>
                    <a:pt x="0" y="590"/>
                  </a:lnTo>
                  <a:lnTo>
                    <a:pt x="0" y="119"/>
                  </a:lnTo>
                  <a:lnTo>
                    <a:pt x="348" y="0"/>
                  </a:lnTo>
                  <a:lnTo>
                    <a:pt x="348" y="47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5" name="Freeform 21"/>
            <p:cNvSpPr>
              <a:spLocks/>
            </p:cNvSpPr>
            <p:nvPr/>
          </p:nvSpPr>
          <p:spPr bwMode="auto">
            <a:xfrm>
              <a:off x="3568" y="1344"/>
              <a:ext cx="325" cy="544"/>
            </a:xfrm>
            <a:custGeom>
              <a:avLst/>
              <a:gdLst>
                <a:gd name="T0" fmla="*/ 324 w 325"/>
                <a:gd name="T1" fmla="*/ 433 h 544"/>
                <a:gd name="T2" fmla="*/ 0 w 325"/>
                <a:gd name="T3" fmla="*/ 543 h 544"/>
                <a:gd name="T4" fmla="*/ 0 w 325"/>
                <a:gd name="T5" fmla="*/ 109 h 544"/>
                <a:gd name="T6" fmla="*/ 324 w 325"/>
                <a:gd name="T7" fmla="*/ 0 h 544"/>
                <a:gd name="T8" fmla="*/ 324 w 325"/>
                <a:gd name="T9" fmla="*/ 43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44">
                  <a:moveTo>
                    <a:pt x="324" y="433"/>
                  </a:moveTo>
                  <a:lnTo>
                    <a:pt x="0" y="543"/>
                  </a:lnTo>
                  <a:lnTo>
                    <a:pt x="0" y="109"/>
                  </a:lnTo>
                  <a:lnTo>
                    <a:pt x="324" y="0"/>
                  </a:lnTo>
                  <a:lnTo>
                    <a:pt x="324" y="433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6" name="Freeform 22"/>
            <p:cNvSpPr>
              <a:spLocks/>
            </p:cNvSpPr>
            <p:nvPr/>
          </p:nvSpPr>
          <p:spPr bwMode="auto">
            <a:xfrm>
              <a:off x="3586" y="1448"/>
              <a:ext cx="46" cy="67"/>
            </a:xfrm>
            <a:custGeom>
              <a:avLst/>
              <a:gdLst>
                <a:gd name="T0" fmla="*/ 45 w 46"/>
                <a:gd name="T1" fmla="*/ 51 h 67"/>
                <a:gd name="T2" fmla="*/ 45 w 46"/>
                <a:gd name="T3" fmla="*/ 0 h 67"/>
                <a:gd name="T4" fmla="*/ 0 w 46"/>
                <a:gd name="T5" fmla="*/ 15 h 67"/>
                <a:gd name="T6" fmla="*/ 0 w 46"/>
                <a:gd name="T7" fmla="*/ 66 h 67"/>
                <a:gd name="T8" fmla="*/ 45 w 46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7">
                  <a:moveTo>
                    <a:pt x="45" y="51"/>
                  </a:moveTo>
                  <a:lnTo>
                    <a:pt x="45" y="0"/>
                  </a:lnTo>
                  <a:lnTo>
                    <a:pt x="0" y="15"/>
                  </a:lnTo>
                  <a:lnTo>
                    <a:pt x="0" y="66"/>
                  </a:lnTo>
                  <a:lnTo>
                    <a:pt x="45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7" name="Freeform 23"/>
            <p:cNvSpPr>
              <a:spLocks/>
            </p:cNvSpPr>
            <p:nvPr/>
          </p:nvSpPr>
          <p:spPr bwMode="auto">
            <a:xfrm>
              <a:off x="3645" y="1429"/>
              <a:ext cx="50" cy="65"/>
            </a:xfrm>
            <a:custGeom>
              <a:avLst/>
              <a:gdLst>
                <a:gd name="T0" fmla="*/ 49 w 50"/>
                <a:gd name="T1" fmla="*/ 49 h 65"/>
                <a:gd name="T2" fmla="*/ 49 w 50"/>
                <a:gd name="T3" fmla="*/ 0 h 65"/>
                <a:gd name="T4" fmla="*/ 0 w 50"/>
                <a:gd name="T5" fmla="*/ 14 h 65"/>
                <a:gd name="T6" fmla="*/ 0 w 50"/>
                <a:gd name="T7" fmla="*/ 64 h 65"/>
                <a:gd name="T8" fmla="*/ 49 w 5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49" y="49"/>
                  </a:moveTo>
                  <a:lnTo>
                    <a:pt x="49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9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8" name="Freeform 24"/>
            <p:cNvSpPr>
              <a:spLocks/>
            </p:cNvSpPr>
            <p:nvPr/>
          </p:nvSpPr>
          <p:spPr bwMode="auto">
            <a:xfrm>
              <a:off x="3711" y="1409"/>
              <a:ext cx="43" cy="67"/>
            </a:xfrm>
            <a:custGeom>
              <a:avLst/>
              <a:gdLst>
                <a:gd name="T0" fmla="*/ 42 w 43"/>
                <a:gd name="T1" fmla="*/ 51 h 67"/>
                <a:gd name="T2" fmla="*/ 42 w 43"/>
                <a:gd name="T3" fmla="*/ 0 h 67"/>
                <a:gd name="T4" fmla="*/ 0 w 43"/>
                <a:gd name="T5" fmla="*/ 14 h 67"/>
                <a:gd name="T6" fmla="*/ 0 w 43"/>
                <a:gd name="T7" fmla="*/ 66 h 67"/>
                <a:gd name="T8" fmla="*/ 42 w 43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42" y="51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2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29" name="Freeform 25"/>
            <p:cNvSpPr>
              <a:spLocks/>
            </p:cNvSpPr>
            <p:nvPr/>
          </p:nvSpPr>
          <p:spPr bwMode="auto">
            <a:xfrm>
              <a:off x="3768" y="1386"/>
              <a:ext cx="43" cy="67"/>
            </a:xfrm>
            <a:custGeom>
              <a:avLst/>
              <a:gdLst>
                <a:gd name="T0" fmla="*/ 42 w 43"/>
                <a:gd name="T1" fmla="*/ 51 h 67"/>
                <a:gd name="T2" fmla="*/ 42 w 43"/>
                <a:gd name="T3" fmla="*/ 0 h 67"/>
                <a:gd name="T4" fmla="*/ 0 w 43"/>
                <a:gd name="T5" fmla="*/ 14 h 67"/>
                <a:gd name="T6" fmla="*/ 0 w 43"/>
                <a:gd name="T7" fmla="*/ 66 h 67"/>
                <a:gd name="T8" fmla="*/ 42 w 43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42" y="51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2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0" name="Freeform 26"/>
            <p:cNvSpPr>
              <a:spLocks/>
            </p:cNvSpPr>
            <p:nvPr/>
          </p:nvSpPr>
          <p:spPr bwMode="auto">
            <a:xfrm>
              <a:off x="3828" y="1367"/>
              <a:ext cx="51" cy="66"/>
            </a:xfrm>
            <a:custGeom>
              <a:avLst/>
              <a:gdLst>
                <a:gd name="T0" fmla="*/ 50 w 51"/>
                <a:gd name="T1" fmla="*/ 50 h 66"/>
                <a:gd name="T2" fmla="*/ 50 w 51"/>
                <a:gd name="T3" fmla="*/ 0 h 66"/>
                <a:gd name="T4" fmla="*/ 0 w 51"/>
                <a:gd name="T5" fmla="*/ 14 h 66"/>
                <a:gd name="T6" fmla="*/ 0 w 51"/>
                <a:gd name="T7" fmla="*/ 65 h 66"/>
                <a:gd name="T8" fmla="*/ 50 w 51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6">
                  <a:moveTo>
                    <a:pt x="50" y="50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50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1" name="Freeform 27"/>
            <p:cNvSpPr>
              <a:spLocks/>
            </p:cNvSpPr>
            <p:nvPr/>
          </p:nvSpPr>
          <p:spPr bwMode="auto">
            <a:xfrm>
              <a:off x="3586" y="1520"/>
              <a:ext cx="46" cy="62"/>
            </a:xfrm>
            <a:custGeom>
              <a:avLst/>
              <a:gdLst>
                <a:gd name="T0" fmla="*/ 45 w 46"/>
                <a:gd name="T1" fmla="*/ 46 h 62"/>
                <a:gd name="T2" fmla="*/ 45 w 46"/>
                <a:gd name="T3" fmla="*/ 0 h 62"/>
                <a:gd name="T4" fmla="*/ 0 w 46"/>
                <a:gd name="T5" fmla="*/ 13 h 62"/>
                <a:gd name="T6" fmla="*/ 0 w 46"/>
                <a:gd name="T7" fmla="*/ 61 h 62"/>
                <a:gd name="T8" fmla="*/ 45 w 46"/>
                <a:gd name="T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2">
                  <a:moveTo>
                    <a:pt x="45" y="46"/>
                  </a:moveTo>
                  <a:lnTo>
                    <a:pt x="45" y="0"/>
                  </a:lnTo>
                  <a:lnTo>
                    <a:pt x="0" y="13"/>
                  </a:lnTo>
                  <a:lnTo>
                    <a:pt x="0" y="61"/>
                  </a:lnTo>
                  <a:lnTo>
                    <a:pt x="45" y="4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2" name="Freeform 28"/>
            <p:cNvSpPr>
              <a:spLocks/>
            </p:cNvSpPr>
            <p:nvPr/>
          </p:nvSpPr>
          <p:spPr bwMode="auto">
            <a:xfrm>
              <a:off x="3645" y="1499"/>
              <a:ext cx="50" cy="65"/>
            </a:xfrm>
            <a:custGeom>
              <a:avLst/>
              <a:gdLst>
                <a:gd name="T0" fmla="*/ 49 w 50"/>
                <a:gd name="T1" fmla="*/ 49 h 65"/>
                <a:gd name="T2" fmla="*/ 49 w 50"/>
                <a:gd name="T3" fmla="*/ 0 h 65"/>
                <a:gd name="T4" fmla="*/ 0 w 50"/>
                <a:gd name="T5" fmla="*/ 14 h 65"/>
                <a:gd name="T6" fmla="*/ 0 w 50"/>
                <a:gd name="T7" fmla="*/ 64 h 65"/>
                <a:gd name="T8" fmla="*/ 49 w 5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49" y="49"/>
                  </a:moveTo>
                  <a:lnTo>
                    <a:pt x="49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9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3" name="Freeform 29"/>
            <p:cNvSpPr>
              <a:spLocks/>
            </p:cNvSpPr>
            <p:nvPr/>
          </p:nvSpPr>
          <p:spPr bwMode="auto">
            <a:xfrm>
              <a:off x="3711" y="1476"/>
              <a:ext cx="43" cy="66"/>
            </a:xfrm>
            <a:custGeom>
              <a:avLst/>
              <a:gdLst>
                <a:gd name="T0" fmla="*/ 42 w 43"/>
                <a:gd name="T1" fmla="*/ 51 h 67"/>
                <a:gd name="T2" fmla="*/ 42 w 43"/>
                <a:gd name="T3" fmla="*/ 0 h 67"/>
                <a:gd name="T4" fmla="*/ 0 w 43"/>
                <a:gd name="T5" fmla="*/ 14 h 67"/>
                <a:gd name="T6" fmla="*/ 0 w 43"/>
                <a:gd name="T7" fmla="*/ 66 h 67"/>
                <a:gd name="T8" fmla="*/ 42 w 43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42" y="51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2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4" name="Freeform 30"/>
            <p:cNvSpPr>
              <a:spLocks/>
            </p:cNvSpPr>
            <p:nvPr/>
          </p:nvSpPr>
          <p:spPr bwMode="auto">
            <a:xfrm>
              <a:off x="3768" y="1455"/>
              <a:ext cx="43" cy="66"/>
            </a:xfrm>
            <a:custGeom>
              <a:avLst/>
              <a:gdLst>
                <a:gd name="T0" fmla="*/ 42 w 43"/>
                <a:gd name="T1" fmla="*/ 50 h 66"/>
                <a:gd name="T2" fmla="*/ 42 w 43"/>
                <a:gd name="T3" fmla="*/ 0 h 66"/>
                <a:gd name="T4" fmla="*/ 0 w 43"/>
                <a:gd name="T5" fmla="*/ 14 h 66"/>
                <a:gd name="T6" fmla="*/ 0 w 43"/>
                <a:gd name="T7" fmla="*/ 65 h 66"/>
                <a:gd name="T8" fmla="*/ 42 w 43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6">
                  <a:moveTo>
                    <a:pt x="42" y="50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2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5" name="Freeform 31"/>
            <p:cNvSpPr>
              <a:spLocks/>
            </p:cNvSpPr>
            <p:nvPr/>
          </p:nvSpPr>
          <p:spPr bwMode="auto">
            <a:xfrm>
              <a:off x="3828" y="1441"/>
              <a:ext cx="51" cy="63"/>
            </a:xfrm>
            <a:custGeom>
              <a:avLst/>
              <a:gdLst>
                <a:gd name="T0" fmla="*/ 50 w 51"/>
                <a:gd name="T1" fmla="*/ 47 h 63"/>
                <a:gd name="T2" fmla="*/ 50 w 51"/>
                <a:gd name="T3" fmla="*/ 0 h 63"/>
                <a:gd name="T4" fmla="*/ 0 w 51"/>
                <a:gd name="T5" fmla="*/ 14 h 63"/>
                <a:gd name="T6" fmla="*/ 0 w 51"/>
                <a:gd name="T7" fmla="*/ 62 h 63"/>
                <a:gd name="T8" fmla="*/ 50 w 51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3">
                  <a:moveTo>
                    <a:pt x="50" y="47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50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6" name="Freeform 32"/>
            <p:cNvSpPr>
              <a:spLocks/>
            </p:cNvSpPr>
            <p:nvPr/>
          </p:nvSpPr>
          <p:spPr bwMode="auto">
            <a:xfrm>
              <a:off x="3586" y="1587"/>
              <a:ext cx="46" cy="67"/>
            </a:xfrm>
            <a:custGeom>
              <a:avLst/>
              <a:gdLst>
                <a:gd name="T0" fmla="*/ 45 w 46"/>
                <a:gd name="T1" fmla="*/ 52 h 68"/>
                <a:gd name="T2" fmla="*/ 45 w 46"/>
                <a:gd name="T3" fmla="*/ 0 h 68"/>
                <a:gd name="T4" fmla="*/ 0 w 46"/>
                <a:gd name="T5" fmla="*/ 14 h 68"/>
                <a:gd name="T6" fmla="*/ 0 w 46"/>
                <a:gd name="T7" fmla="*/ 67 h 68"/>
                <a:gd name="T8" fmla="*/ 45 w 46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8">
                  <a:moveTo>
                    <a:pt x="45" y="52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5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7" name="Freeform 33"/>
            <p:cNvSpPr>
              <a:spLocks/>
            </p:cNvSpPr>
            <p:nvPr/>
          </p:nvSpPr>
          <p:spPr bwMode="auto">
            <a:xfrm>
              <a:off x="3645" y="1567"/>
              <a:ext cx="50" cy="70"/>
            </a:xfrm>
            <a:custGeom>
              <a:avLst/>
              <a:gdLst>
                <a:gd name="T0" fmla="*/ 49 w 50"/>
                <a:gd name="T1" fmla="*/ 53 h 70"/>
                <a:gd name="T2" fmla="*/ 49 w 50"/>
                <a:gd name="T3" fmla="*/ 0 h 70"/>
                <a:gd name="T4" fmla="*/ 0 w 50"/>
                <a:gd name="T5" fmla="*/ 15 h 70"/>
                <a:gd name="T6" fmla="*/ 0 w 50"/>
                <a:gd name="T7" fmla="*/ 69 h 70"/>
                <a:gd name="T8" fmla="*/ 49 w 50"/>
                <a:gd name="T9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0">
                  <a:moveTo>
                    <a:pt x="49" y="53"/>
                  </a:moveTo>
                  <a:lnTo>
                    <a:pt x="49" y="0"/>
                  </a:lnTo>
                  <a:lnTo>
                    <a:pt x="0" y="15"/>
                  </a:lnTo>
                  <a:lnTo>
                    <a:pt x="0" y="69"/>
                  </a:lnTo>
                  <a:lnTo>
                    <a:pt x="49" y="5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8" name="Freeform 34"/>
            <p:cNvSpPr>
              <a:spLocks/>
            </p:cNvSpPr>
            <p:nvPr/>
          </p:nvSpPr>
          <p:spPr bwMode="auto">
            <a:xfrm>
              <a:off x="3711" y="1547"/>
              <a:ext cx="43" cy="64"/>
            </a:xfrm>
            <a:custGeom>
              <a:avLst/>
              <a:gdLst>
                <a:gd name="T0" fmla="*/ 42 w 43"/>
                <a:gd name="T1" fmla="*/ 48 h 64"/>
                <a:gd name="T2" fmla="*/ 42 w 43"/>
                <a:gd name="T3" fmla="*/ 0 h 64"/>
                <a:gd name="T4" fmla="*/ 0 w 43"/>
                <a:gd name="T5" fmla="*/ 14 h 64"/>
                <a:gd name="T6" fmla="*/ 0 w 43"/>
                <a:gd name="T7" fmla="*/ 63 h 64"/>
                <a:gd name="T8" fmla="*/ 42 w 43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4">
                  <a:moveTo>
                    <a:pt x="42" y="48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3"/>
                  </a:lnTo>
                  <a:lnTo>
                    <a:pt x="42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39" name="Freeform 35"/>
            <p:cNvSpPr>
              <a:spLocks/>
            </p:cNvSpPr>
            <p:nvPr/>
          </p:nvSpPr>
          <p:spPr bwMode="auto">
            <a:xfrm>
              <a:off x="3768" y="1529"/>
              <a:ext cx="43" cy="63"/>
            </a:xfrm>
            <a:custGeom>
              <a:avLst/>
              <a:gdLst>
                <a:gd name="T0" fmla="*/ 42 w 43"/>
                <a:gd name="T1" fmla="*/ 47 h 63"/>
                <a:gd name="T2" fmla="*/ 42 w 43"/>
                <a:gd name="T3" fmla="*/ 0 h 63"/>
                <a:gd name="T4" fmla="*/ 0 w 43"/>
                <a:gd name="T5" fmla="*/ 14 h 63"/>
                <a:gd name="T6" fmla="*/ 0 w 43"/>
                <a:gd name="T7" fmla="*/ 62 h 63"/>
                <a:gd name="T8" fmla="*/ 42 w 43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42" y="47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2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0" name="Freeform 36"/>
            <p:cNvSpPr>
              <a:spLocks/>
            </p:cNvSpPr>
            <p:nvPr/>
          </p:nvSpPr>
          <p:spPr bwMode="auto">
            <a:xfrm>
              <a:off x="3828" y="1507"/>
              <a:ext cx="51" cy="65"/>
            </a:xfrm>
            <a:custGeom>
              <a:avLst/>
              <a:gdLst>
                <a:gd name="T0" fmla="*/ 50 w 51"/>
                <a:gd name="T1" fmla="*/ 49 h 65"/>
                <a:gd name="T2" fmla="*/ 50 w 51"/>
                <a:gd name="T3" fmla="*/ 0 h 65"/>
                <a:gd name="T4" fmla="*/ 0 w 51"/>
                <a:gd name="T5" fmla="*/ 14 h 65"/>
                <a:gd name="T6" fmla="*/ 0 w 51"/>
                <a:gd name="T7" fmla="*/ 64 h 65"/>
                <a:gd name="T8" fmla="*/ 50 w 51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5">
                  <a:moveTo>
                    <a:pt x="50" y="49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50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1" name="Freeform 37"/>
            <p:cNvSpPr>
              <a:spLocks/>
            </p:cNvSpPr>
            <p:nvPr/>
          </p:nvSpPr>
          <p:spPr bwMode="auto">
            <a:xfrm>
              <a:off x="3586" y="1661"/>
              <a:ext cx="46" cy="63"/>
            </a:xfrm>
            <a:custGeom>
              <a:avLst/>
              <a:gdLst>
                <a:gd name="T0" fmla="*/ 45 w 46"/>
                <a:gd name="T1" fmla="*/ 47 h 63"/>
                <a:gd name="T2" fmla="*/ 45 w 46"/>
                <a:gd name="T3" fmla="*/ 0 h 63"/>
                <a:gd name="T4" fmla="*/ 0 w 46"/>
                <a:gd name="T5" fmla="*/ 14 h 63"/>
                <a:gd name="T6" fmla="*/ 0 w 46"/>
                <a:gd name="T7" fmla="*/ 62 h 63"/>
                <a:gd name="T8" fmla="*/ 45 w 46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3">
                  <a:moveTo>
                    <a:pt x="45" y="47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5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2" name="Freeform 38"/>
            <p:cNvSpPr>
              <a:spLocks/>
            </p:cNvSpPr>
            <p:nvPr/>
          </p:nvSpPr>
          <p:spPr bwMode="auto">
            <a:xfrm>
              <a:off x="3645" y="1636"/>
              <a:ext cx="50" cy="67"/>
            </a:xfrm>
            <a:custGeom>
              <a:avLst/>
              <a:gdLst>
                <a:gd name="T0" fmla="*/ 49 w 50"/>
                <a:gd name="T1" fmla="*/ 51 h 67"/>
                <a:gd name="T2" fmla="*/ 49 w 50"/>
                <a:gd name="T3" fmla="*/ 0 h 67"/>
                <a:gd name="T4" fmla="*/ 0 w 50"/>
                <a:gd name="T5" fmla="*/ 14 h 67"/>
                <a:gd name="T6" fmla="*/ 0 w 50"/>
                <a:gd name="T7" fmla="*/ 66 h 67"/>
                <a:gd name="T8" fmla="*/ 49 w 50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7">
                  <a:moveTo>
                    <a:pt x="49" y="51"/>
                  </a:moveTo>
                  <a:lnTo>
                    <a:pt x="49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9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3" name="Freeform 39"/>
            <p:cNvSpPr>
              <a:spLocks/>
            </p:cNvSpPr>
            <p:nvPr/>
          </p:nvSpPr>
          <p:spPr bwMode="auto">
            <a:xfrm>
              <a:off x="3711" y="1616"/>
              <a:ext cx="43" cy="65"/>
            </a:xfrm>
            <a:custGeom>
              <a:avLst/>
              <a:gdLst>
                <a:gd name="T0" fmla="*/ 42 w 43"/>
                <a:gd name="T1" fmla="*/ 49 h 65"/>
                <a:gd name="T2" fmla="*/ 42 w 43"/>
                <a:gd name="T3" fmla="*/ 0 h 65"/>
                <a:gd name="T4" fmla="*/ 0 w 43"/>
                <a:gd name="T5" fmla="*/ 14 h 65"/>
                <a:gd name="T6" fmla="*/ 0 w 43"/>
                <a:gd name="T7" fmla="*/ 64 h 65"/>
                <a:gd name="T8" fmla="*/ 42 w 43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5">
                  <a:moveTo>
                    <a:pt x="42" y="49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2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4" name="Freeform 40"/>
            <p:cNvSpPr>
              <a:spLocks/>
            </p:cNvSpPr>
            <p:nvPr/>
          </p:nvSpPr>
          <p:spPr bwMode="auto">
            <a:xfrm>
              <a:off x="3768" y="1594"/>
              <a:ext cx="43" cy="68"/>
            </a:xfrm>
            <a:custGeom>
              <a:avLst/>
              <a:gdLst>
                <a:gd name="T0" fmla="*/ 42 w 43"/>
                <a:gd name="T1" fmla="*/ 52 h 68"/>
                <a:gd name="T2" fmla="*/ 42 w 43"/>
                <a:gd name="T3" fmla="*/ 0 h 68"/>
                <a:gd name="T4" fmla="*/ 0 w 43"/>
                <a:gd name="T5" fmla="*/ 14 h 68"/>
                <a:gd name="T6" fmla="*/ 0 w 43"/>
                <a:gd name="T7" fmla="*/ 67 h 68"/>
                <a:gd name="T8" fmla="*/ 42 w 43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8">
                  <a:moveTo>
                    <a:pt x="42" y="52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2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5" name="Freeform 41"/>
            <p:cNvSpPr>
              <a:spLocks/>
            </p:cNvSpPr>
            <p:nvPr/>
          </p:nvSpPr>
          <p:spPr bwMode="auto">
            <a:xfrm>
              <a:off x="3828" y="1573"/>
              <a:ext cx="51" cy="64"/>
            </a:xfrm>
            <a:custGeom>
              <a:avLst/>
              <a:gdLst>
                <a:gd name="T0" fmla="*/ 50 w 51"/>
                <a:gd name="T1" fmla="*/ 48 h 64"/>
                <a:gd name="T2" fmla="*/ 50 w 51"/>
                <a:gd name="T3" fmla="*/ 0 h 64"/>
                <a:gd name="T4" fmla="*/ 0 w 51"/>
                <a:gd name="T5" fmla="*/ 14 h 64"/>
                <a:gd name="T6" fmla="*/ 0 w 51"/>
                <a:gd name="T7" fmla="*/ 63 h 64"/>
                <a:gd name="T8" fmla="*/ 50 w 51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4">
                  <a:moveTo>
                    <a:pt x="50" y="48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0" y="63"/>
                  </a:lnTo>
                  <a:lnTo>
                    <a:pt x="50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6" name="Freeform 42"/>
            <p:cNvSpPr>
              <a:spLocks/>
            </p:cNvSpPr>
            <p:nvPr/>
          </p:nvSpPr>
          <p:spPr bwMode="auto">
            <a:xfrm>
              <a:off x="3586" y="1726"/>
              <a:ext cx="46" cy="65"/>
            </a:xfrm>
            <a:custGeom>
              <a:avLst/>
              <a:gdLst>
                <a:gd name="T0" fmla="*/ 45 w 46"/>
                <a:gd name="T1" fmla="*/ 49 h 65"/>
                <a:gd name="T2" fmla="*/ 45 w 46"/>
                <a:gd name="T3" fmla="*/ 0 h 65"/>
                <a:gd name="T4" fmla="*/ 0 w 46"/>
                <a:gd name="T5" fmla="*/ 14 h 65"/>
                <a:gd name="T6" fmla="*/ 0 w 46"/>
                <a:gd name="T7" fmla="*/ 64 h 65"/>
                <a:gd name="T8" fmla="*/ 45 w 46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49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5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7" name="Freeform 43"/>
            <p:cNvSpPr>
              <a:spLocks/>
            </p:cNvSpPr>
            <p:nvPr/>
          </p:nvSpPr>
          <p:spPr bwMode="auto">
            <a:xfrm>
              <a:off x="3645" y="1708"/>
              <a:ext cx="50" cy="63"/>
            </a:xfrm>
            <a:custGeom>
              <a:avLst/>
              <a:gdLst>
                <a:gd name="T0" fmla="*/ 49 w 50"/>
                <a:gd name="T1" fmla="*/ 47 h 63"/>
                <a:gd name="T2" fmla="*/ 49 w 50"/>
                <a:gd name="T3" fmla="*/ 0 h 63"/>
                <a:gd name="T4" fmla="*/ 0 w 50"/>
                <a:gd name="T5" fmla="*/ 14 h 63"/>
                <a:gd name="T6" fmla="*/ 0 w 50"/>
                <a:gd name="T7" fmla="*/ 62 h 63"/>
                <a:gd name="T8" fmla="*/ 49 w 50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3">
                  <a:moveTo>
                    <a:pt x="49" y="47"/>
                  </a:moveTo>
                  <a:lnTo>
                    <a:pt x="49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9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3711" y="1685"/>
              <a:ext cx="43" cy="64"/>
            </a:xfrm>
            <a:custGeom>
              <a:avLst/>
              <a:gdLst>
                <a:gd name="T0" fmla="*/ 42 w 43"/>
                <a:gd name="T1" fmla="*/ 48 h 64"/>
                <a:gd name="T2" fmla="*/ 42 w 43"/>
                <a:gd name="T3" fmla="*/ 0 h 64"/>
                <a:gd name="T4" fmla="*/ 0 w 43"/>
                <a:gd name="T5" fmla="*/ 14 h 64"/>
                <a:gd name="T6" fmla="*/ 0 w 43"/>
                <a:gd name="T7" fmla="*/ 63 h 64"/>
                <a:gd name="T8" fmla="*/ 42 w 43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4">
                  <a:moveTo>
                    <a:pt x="42" y="48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3"/>
                  </a:lnTo>
                  <a:lnTo>
                    <a:pt x="42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49" name="Freeform 45"/>
            <p:cNvSpPr>
              <a:spLocks/>
            </p:cNvSpPr>
            <p:nvPr/>
          </p:nvSpPr>
          <p:spPr bwMode="auto">
            <a:xfrm>
              <a:off x="3768" y="1666"/>
              <a:ext cx="43" cy="63"/>
            </a:xfrm>
            <a:custGeom>
              <a:avLst/>
              <a:gdLst>
                <a:gd name="T0" fmla="*/ 42 w 43"/>
                <a:gd name="T1" fmla="*/ 48 h 63"/>
                <a:gd name="T2" fmla="*/ 42 w 43"/>
                <a:gd name="T3" fmla="*/ 0 h 63"/>
                <a:gd name="T4" fmla="*/ 0 w 43"/>
                <a:gd name="T5" fmla="*/ 14 h 63"/>
                <a:gd name="T6" fmla="*/ 0 w 43"/>
                <a:gd name="T7" fmla="*/ 62 h 63"/>
                <a:gd name="T8" fmla="*/ 42 w 43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42" y="48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2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0" name="Freeform 46"/>
            <p:cNvSpPr>
              <a:spLocks/>
            </p:cNvSpPr>
            <p:nvPr/>
          </p:nvSpPr>
          <p:spPr bwMode="auto">
            <a:xfrm>
              <a:off x="3828" y="1643"/>
              <a:ext cx="51" cy="66"/>
            </a:xfrm>
            <a:custGeom>
              <a:avLst/>
              <a:gdLst>
                <a:gd name="T0" fmla="*/ 50 w 51"/>
                <a:gd name="T1" fmla="*/ 49 h 66"/>
                <a:gd name="T2" fmla="*/ 50 w 51"/>
                <a:gd name="T3" fmla="*/ 0 h 66"/>
                <a:gd name="T4" fmla="*/ 0 w 51"/>
                <a:gd name="T5" fmla="*/ 14 h 66"/>
                <a:gd name="T6" fmla="*/ 0 w 51"/>
                <a:gd name="T7" fmla="*/ 65 h 66"/>
                <a:gd name="T8" fmla="*/ 50 w 51"/>
                <a:gd name="T9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6">
                  <a:moveTo>
                    <a:pt x="50" y="49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50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1" name="Freeform 47"/>
            <p:cNvSpPr>
              <a:spLocks/>
            </p:cNvSpPr>
            <p:nvPr/>
          </p:nvSpPr>
          <p:spPr bwMode="auto">
            <a:xfrm>
              <a:off x="3586" y="1795"/>
              <a:ext cx="46" cy="66"/>
            </a:xfrm>
            <a:custGeom>
              <a:avLst/>
              <a:gdLst>
                <a:gd name="T0" fmla="*/ 45 w 46"/>
                <a:gd name="T1" fmla="*/ 50 h 66"/>
                <a:gd name="T2" fmla="*/ 45 w 46"/>
                <a:gd name="T3" fmla="*/ 0 h 66"/>
                <a:gd name="T4" fmla="*/ 0 w 46"/>
                <a:gd name="T5" fmla="*/ 14 h 66"/>
                <a:gd name="T6" fmla="*/ 0 w 46"/>
                <a:gd name="T7" fmla="*/ 65 h 66"/>
                <a:gd name="T8" fmla="*/ 45 w 46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6">
                  <a:moveTo>
                    <a:pt x="45" y="50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5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2" name="Freeform 48"/>
            <p:cNvSpPr>
              <a:spLocks/>
            </p:cNvSpPr>
            <p:nvPr/>
          </p:nvSpPr>
          <p:spPr bwMode="auto">
            <a:xfrm>
              <a:off x="3645" y="1774"/>
              <a:ext cx="50" cy="63"/>
            </a:xfrm>
            <a:custGeom>
              <a:avLst/>
              <a:gdLst>
                <a:gd name="T0" fmla="*/ 49 w 50"/>
                <a:gd name="T1" fmla="*/ 48 h 63"/>
                <a:gd name="T2" fmla="*/ 49 w 50"/>
                <a:gd name="T3" fmla="*/ 0 h 63"/>
                <a:gd name="T4" fmla="*/ 0 w 50"/>
                <a:gd name="T5" fmla="*/ 13 h 63"/>
                <a:gd name="T6" fmla="*/ 0 w 50"/>
                <a:gd name="T7" fmla="*/ 62 h 63"/>
                <a:gd name="T8" fmla="*/ 49 w 50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3">
                  <a:moveTo>
                    <a:pt x="49" y="48"/>
                  </a:moveTo>
                  <a:lnTo>
                    <a:pt x="49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9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3" name="Freeform 49"/>
            <p:cNvSpPr>
              <a:spLocks/>
            </p:cNvSpPr>
            <p:nvPr/>
          </p:nvSpPr>
          <p:spPr bwMode="auto">
            <a:xfrm>
              <a:off x="3711" y="1754"/>
              <a:ext cx="43" cy="70"/>
            </a:xfrm>
            <a:custGeom>
              <a:avLst/>
              <a:gdLst>
                <a:gd name="T0" fmla="*/ 42 w 43"/>
                <a:gd name="T1" fmla="*/ 53 h 70"/>
                <a:gd name="T2" fmla="*/ 42 w 43"/>
                <a:gd name="T3" fmla="*/ 0 h 70"/>
                <a:gd name="T4" fmla="*/ 0 w 43"/>
                <a:gd name="T5" fmla="*/ 15 h 70"/>
                <a:gd name="T6" fmla="*/ 0 w 43"/>
                <a:gd name="T7" fmla="*/ 69 h 70"/>
                <a:gd name="T8" fmla="*/ 42 w 43"/>
                <a:gd name="T9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0">
                  <a:moveTo>
                    <a:pt x="42" y="53"/>
                  </a:moveTo>
                  <a:lnTo>
                    <a:pt x="42" y="0"/>
                  </a:lnTo>
                  <a:lnTo>
                    <a:pt x="0" y="15"/>
                  </a:lnTo>
                  <a:lnTo>
                    <a:pt x="0" y="69"/>
                  </a:lnTo>
                  <a:lnTo>
                    <a:pt x="42" y="5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4" name="Freeform 50"/>
            <p:cNvSpPr>
              <a:spLocks/>
            </p:cNvSpPr>
            <p:nvPr/>
          </p:nvSpPr>
          <p:spPr bwMode="auto">
            <a:xfrm>
              <a:off x="3768" y="1735"/>
              <a:ext cx="43" cy="63"/>
            </a:xfrm>
            <a:custGeom>
              <a:avLst/>
              <a:gdLst>
                <a:gd name="T0" fmla="*/ 42 w 43"/>
                <a:gd name="T1" fmla="*/ 47 h 63"/>
                <a:gd name="T2" fmla="*/ 42 w 43"/>
                <a:gd name="T3" fmla="*/ 0 h 63"/>
                <a:gd name="T4" fmla="*/ 0 w 43"/>
                <a:gd name="T5" fmla="*/ 13 h 63"/>
                <a:gd name="T6" fmla="*/ 0 w 43"/>
                <a:gd name="T7" fmla="*/ 62 h 63"/>
                <a:gd name="T8" fmla="*/ 42 w 43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42" y="47"/>
                  </a:moveTo>
                  <a:lnTo>
                    <a:pt x="42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2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5" name="Freeform 51"/>
            <p:cNvSpPr>
              <a:spLocks/>
            </p:cNvSpPr>
            <p:nvPr/>
          </p:nvSpPr>
          <p:spPr bwMode="auto">
            <a:xfrm>
              <a:off x="3828" y="1712"/>
              <a:ext cx="51" cy="63"/>
            </a:xfrm>
            <a:custGeom>
              <a:avLst/>
              <a:gdLst>
                <a:gd name="T0" fmla="*/ 50 w 51"/>
                <a:gd name="T1" fmla="*/ 48 h 63"/>
                <a:gd name="T2" fmla="*/ 50 w 51"/>
                <a:gd name="T3" fmla="*/ 0 h 63"/>
                <a:gd name="T4" fmla="*/ 0 w 51"/>
                <a:gd name="T5" fmla="*/ 13 h 63"/>
                <a:gd name="T6" fmla="*/ 0 w 51"/>
                <a:gd name="T7" fmla="*/ 62 h 63"/>
                <a:gd name="T8" fmla="*/ 50 w 51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3">
                  <a:moveTo>
                    <a:pt x="50" y="48"/>
                  </a:moveTo>
                  <a:lnTo>
                    <a:pt x="50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50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7" name="Group 52"/>
          <p:cNvGrpSpPr>
            <a:grpSpLocks/>
          </p:cNvGrpSpPr>
          <p:nvPr/>
        </p:nvGrpSpPr>
        <p:grpSpPr bwMode="auto">
          <a:xfrm>
            <a:off x="1979613" y="3716338"/>
            <a:ext cx="4176712" cy="1027112"/>
            <a:chOff x="3698" y="1455"/>
            <a:chExt cx="351" cy="594"/>
          </a:xfrm>
        </p:grpSpPr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698" y="1455"/>
              <a:ext cx="351" cy="594"/>
            </a:xfrm>
            <a:custGeom>
              <a:avLst/>
              <a:gdLst>
                <a:gd name="T0" fmla="*/ 350 w 351"/>
                <a:gd name="T1" fmla="*/ 473 h 594"/>
                <a:gd name="T2" fmla="*/ 0 w 351"/>
                <a:gd name="T3" fmla="*/ 593 h 594"/>
                <a:gd name="T4" fmla="*/ 0 w 351"/>
                <a:gd name="T5" fmla="*/ 119 h 594"/>
                <a:gd name="T6" fmla="*/ 350 w 351"/>
                <a:gd name="T7" fmla="*/ 0 h 594"/>
                <a:gd name="T8" fmla="*/ 350 w 351"/>
                <a:gd name="T9" fmla="*/ 47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94">
                  <a:moveTo>
                    <a:pt x="350" y="473"/>
                  </a:moveTo>
                  <a:lnTo>
                    <a:pt x="0" y="593"/>
                  </a:lnTo>
                  <a:lnTo>
                    <a:pt x="0" y="119"/>
                  </a:lnTo>
                  <a:lnTo>
                    <a:pt x="350" y="0"/>
                  </a:lnTo>
                  <a:lnTo>
                    <a:pt x="350" y="47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3711" y="1481"/>
              <a:ext cx="321" cy="543"/>
            </a:xfrm>
            <a:custGeom>
              <a:avLst/>
              <a:gdLst>
                <a:gd name="T0" fmla="*/ 320 w 321"/>
                <a:gd name="T1" fmla="*/ 431 h 542"/>
                <a:gd name="T2" fmla="*/ 0 w 321"/>
                <a:gd name="T3" fmla="*/ 541 h 542"/>
                <a:gd name="T4" fmla="*/ 0 w 321"/>
                <a:gd name="T5" fmla="*/ 109 h 542"/>
                <a:gd name="T6" fmla="*/ 320 w 321"/>
                <a:gd name="T7" fmla="*/ 0 h 542"/>
                <a:gd name="T8" fmla="*/ 320 w 321"/>
                <a:gd name="T9" fmla="*/ 4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542">
                  <a:moveTo>
                    <a:pt x="320" y="431"/>
                  </a:moveTo>
                  <a:lnTo>
                    <a:pt x="0" y="541"/>
                  </a:lnTo>
                  <a:lnTo>
                    <a:pt x="0" y="109"/>
                  </a:lnTo>
                  <a:lnTo>
                    <a:pt x="320" y="0"/>
                  </a:lnTo>
                  <a:lnTo>
                    <a:pt x="320" y="431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59" name="Freeform 55"/>
            <p:cNvSpPr>
              <a:spLocks/>
            </p:cNvSpPr>
            <p:nvPr/>
          </p:nvSpPr>
          <p:spPr bwMode="auto">
            <a:xfrm>
              <a:off x="3729" y="1586"/>
              <a:ext cx="40" cy="62"/>
            </a:xfrm>
            <a:custGeom>
              <a:avLst/>
              <a:gdLst>
                <a:gd name="T0" fmla="*/ 39 w 40"/>
                <a:gd name="T1" fmla="*/ 48 h 63"/>
                <a:gd name="T2" fmla="*/ 39 w 40"/>
                <a:gd name="T3" fmla="*/ 0 h 63"/>
                <a:gd name="T4" fmla="*/ 0 w 40"/>
                <a:gd name="T5" fmla="*/ 14 h 63"/>
                <a:gd name="T6" fmla="*/ 0 w 40"/>
                <a:gd name="T7" fmla="*/ 62 h 63"/>
                <a:gd name="T8" fmla="*/ 39 w 40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3">
                  <a:moveTo>
                    <a:pt x="39" y="48"/>
                  </a:moveTo>
                  <a:lnTo>
                    <a:pt x="39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39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0" name="Freeform 56"/>
            <p:cNvSpPr>
              <a:spLocks/>
            </p:cNvSpPr>
            <p:nvPr/>
          </p:nvSpPr>
          <p:spPr bwMode="auto">
            <a:xfrm>
              <a:off x="3786" y="1566"/>
              <a:ext cx="43" cy="65"/>
            </a:xfrm>
            <a:custGeom>
              <a:avLst/>
              <a:gdLst>
                <a:gd name="T0" fmla="*/ 42 w 43"/>
                <a:gd name="T1" fmla="*/ 49 h 65"/>
                <a:gd name="T2" fmla="*/ 42 w 43"/>
                <a:gd name="T3" fmla="*/ 0 h 65"/>
                <a:gd name="T4" fmla="*/ 0 w 43"/>
                <a:gd name="T5" fmla="*/ 14 h 65"/>
                <a:gd name="T6" fmla="*/ 0 w 43"/>
                <a:gd name="T7" fmla="*/ 64 h 65"/>
                <a:gd name="T8" fmla="*/ 42 w 43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5">
                  <a:moveTo>
                    <a:pt x="42" y="49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2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1" name="Freeform 57"/>
            <p:cNvSpPr>
              <a:spLocks/>
            </p:cNvSpPr>
            <p:nvPr/>
          </p:nvSpPr>
          <p:spPr bwMode="auto">
            <a:xfrm>
              <a:off x="3851" y="1547"/>
              <a:ext cx="42" cy="64"/>
            </a:xfrm>
            <a:custGeom>
              <a:avLst/>
              <a:gdLst>
                <a:gd name="T0" fmla="*/ 41 w 42"/>
                <a:gd name="T1" fmla="*/ 48 h 64"/>
                <a:gd name="T2" fmla="*/ 41 w 42"/>
                <a:gd name="T3" fmla="*/ 0 h 64"/>
                <a:gd name="T4" fmla="*/ 0 w 42"/>
                <a:gd name="T5" fmla="*/ 14 h 64"/>
                <a:gd name="T6" fmla="*/ 0 w 42"/>
                <a:gd name="T7" fmla="*/ 63 h 64"/>
                <a:gd name="T8" fmla="*/ 41 w 42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4">
                  <a:moveTo>
                    <a:pt x="41" y="48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3"/>
                  </a:lnTo>
                  <a:lnTo>
                    <a:pt x="41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2" name="Freeform 58"/>
            <p:cNvSpPr>
              <a:spLocks/>
            </p:cNvSpPr>
            <p:nvPr/>
          </p:nvSpPr>
          <p:spPr bwMode="auto">
            <a:xfrm>
              <a:off x="3910" y="1522"/>
              <a:ext cx="42" cy="66"/>
            </a:xfrm>
            <a:custGeom>
              <a:avLst/>
              <a:gdLst>
                <a:gd name="T0" fmla="*/ 41 w 42"/>
                <a:gd name="T1" fmla="*/ 50 h 66"/>
                <a:gd name="T2" fmla="*/ 41 w 42"/>
                <a:gd name="T3" fmla="*/ 0 h 66"/>
                <a:gd name="T4" fmla="*/ 0 w 42"/>
                <a:gd name="T5" fmla="*/ 14 h 66"/>
                <a:gd name="T6" fmla="*/ 0 w 42"/>
                <a:gd name="T7" fmla="*/ 65 h 66"/>
                <a:gd name="T8" fmla="*/ 41 w 42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41" y="50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1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3" name="Freeform 59"/>
            <p:cNvSpPr>
              <a:spLocks/>
            </p:cNvSpPr>
            <p:nvPr/>
          </p:nvSpPr>
          <p:spPr bwMode="auto">
            <a:xfrm>
              <a:off x="3971" y="1507"/>
              <a:ext cx="47" cy="60"/>
            </a:xfrm>
            <a:custGeom>
              <a:avLst/>
              <a:gdLst>
                <a:gd name="T0" fmla="*/ 46 w 47"/>
                <a:gd name="T1" fmla="*/ 45 h 60"/>
                <a:gd name="T2" fmla="*/ 46 w 47"/>
                <a:gd name="T3" fmla="*/ 0 h 60"/>
                <a:gd name="T4" fmla="*/ 0 w 47"/>
                <a:gd name="T5" fmla="*/ 13 h 60"/>
                <a:gd name="T6" fmla="*/ 0 w 47"/>
                <a:gd name="T7" fmla="*/ 59 h 60"/>
                <a:gd name="T8" fmla="*/ 46 w 47"/>
                <a:gd name="T9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0">
                  <a:moveTo>
                    <a:pt x="46" y="45"/>
                  </a:moveTo>
                  <a:lnTo>
                    <a:pt x="46" y="0"/>
                  </a:lnTo>
                  <a:lnTo>
                    <a:pt x="0" y="13"/>
                  </a:lnTo>
                  <a:lnTo>
                    <a:pt x="0" y="59"/>
                  </a:lnTo>
                  <a:lnTo>
                    <a:pt x="46" y="4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4" name="Freeform 60"/>
            <p:cNvSpPr>
              <a:spLocks/>
            </p:cNvSpPr>
            <p:nvPr/>
          </p:nvSpPr>
          <p:spPr bwMode="auto">
            <a:xfrm>
              <a:off x="3729" y="1654"/>
              <a:ext cx="40" cy="67"/>
            </a:xfrm>
            <a:custGeom>
              <a:avLst/>
              <a:gdLst>
                <a:gd name="T0" fmla="*/ 39 w 40"/>
                <a:gd name="T1" fmla="*/ 50 h 67"/>
                <a:gd name="T2" fmla="*/ 39 w 40"/>
                <a:gd name="T3" fmla="*/ 0 h 67"/>
                <a:gd name="T4" fmla="*/ 0 w 40"/>
                <a:gd name="T5" fmla="*/ 14 h 67"/>
                <a:gd name="T6" fmla="*/ 0 w 40"/>
                <a:gd name="T7" fmla="*/ 66 h 67"/>
                <a:gd name="T8" fmla="*/ 39 w 40"/>
                <a:gd name="T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7">
                  <a:moveTo>
                    <a:pt x="39" y="50"/>
                  </a:moveTo>
                  <a:lnTo>
                    <a:pt x="39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39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5" name="Freeform 61"/>
            <p:cNvSpPr>
              <a:spLocks/>
            </p:cNvSpPr>
            <p:nvPr/>
          </p:nvSpPr>
          <p:spPr bwMode="auto">
            <a:xfrm>
              <a:off x="3786" y="1635"/>
              <a:ext cx="43" cy="68"/>
            </a:xfrm>
            <a:custGeom>
              <a:avLst/>
              <a:gdLst>
                <a:gd name="T0" fmla="*/ 42 w 43"/>
                <a:gd name="T1" fmla="*/ 52 h 68"/>
                <a:gd name="T2" fmla="*/ 42 w 43"/>
                <a:gd name="T3" fmla="*/ 0 h 68"/>
                <a:gd name="T4" fmla="*/ 0 w 43"/>
                <a:gd name="T5" fmla="*/ 14 h 68"/>
                <a:gd name="T6" fmla="*/ 0 w 43"/>
                <a:gd name="T7" fmla="*/ 67 h 68"/>
                <a:gd name="T8" fmla="*/ 42 w 43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8">
                  <a:moveTo>
                    <a:pt x="42" y="52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2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6" name="Freeform 62"/>
            <p:cNvSpPr>
              <a:spLocks/>
            </p:cNvSpPr>
            <p:nvPr/>
          </p:nvSpPr>
          <p:spPr bwMode="auto">
            <a:xfrm>
              <a:off x="3851" y="1614"/>
              <a:ext cx="42" cy="68"/>
            </a:xfrm>
            <a:custGeom>
              <a:avLst/>
              <a:gdLst>
                <a:gd name="T0" fmla="*/ 41 w 42"/>
                <a:gd name="T1" fmla="*/ 51 h 68"/>
                <a:gd name="T2" fmla="*/ 41 w 42"/>
                <a:gd name="T3" fmla="*/ 0 h 68"/>
                <a:gd name="T4" fmla="*/ 0 w 42"/>
                <a:gd name="T5" fmla="*/ 15 h 68"/>
                <a:gd name="T6" fmla="*/ 0 w 42"/>
                <a:gd name="T7" fmla="*/ 67 h 68"/>
                <a:gd name="T8" fmla="*/ 41 w 42"/>
                <a:gd name="T9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8">
                  <a:moveTo>
                    <a:pt x="41" y="51"/>
                  </a:moveTo>
                  <a:lnTo>
                    <a:pt x="41" y="0"/>
                  </a:lnTo>
                  <a:lnTo>
                    <a:pt x="0" y="15"/>
                  </a:lnTo>
                  <a:lnTo>
                    <a:pt x="0" y="67"/>
                  </a:lnTo>
                  <a:lnTo>
                    <a:pt x="41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7" name="Freeform 63"/>
            <p:cNvSpPr>
              <a:spLocks/>
            </p:cNvSpPr>
            <p:nvPr/>
          </p:nvSpPr>
          <p:spPr bwMode="auto">
            <a:xfrm>
              <a:off x="3910" y="1594"/>
              <a:ext cx="42" cy="65"/>
            </a:xfrm>
            <a:custGeom>
              <a:avLst/>
              <a:gdLst>
                <a:gd name="T0" fmla="*/ 41 w 42"/>
                <a:gd name="T1" fmla="*/ 49 h 65"/>
                <a:gd name="T2" fmla="*/ 41 w 42"/>
                <a:gd name="T3" fmla="*/ 0 h 65"/>
                <a:gd name="T4" fmla="*/ 0 w 42"/>
                <a:gd name="T5" fmla="*/ 14 h 65"/>
                <a:gd name="T6" fmla="*/ 0 w 42"/>
                <a:gd name="T7" fmla="*/ 64 h 65"/>
                <a:gd name="T8" fmla="*/ 41 w 42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5">
                  <a:moveTo>
                    <a:pt x="41" y="49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1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8" name="Freeform 64"/>
            <p:cNvSpPr>
              <a:spLocks/>
            </p:cNvSpPr>
            <p:nvPr/>
          </p:nvSpPr>
          <p:spPr bwMode="auto">
            <a:xfrm>
              <a:off x="3971" y="1576"/>
              <a:ext cx="47" cy="61"/>
            </a:xfrm>
            <a:custGeom>
              <a:avLst/>
              <a:gdLst>
                <a:gd name="T0" fmla="*/ 46 w 47"/>
                <a:gd name="T1" fmla="*/ 46 h 61"/>
                <a:gd name="T2" fmla="*/ 46 w 47"/>
                <a:gd name="T3" fmla="*/ 0 h 61"/>
                <a:gd name="T4" fmla="*/ 0 w 47"/>
                <a:gd name="T5" fmla="*/ 13 h 61"/>
                <a:gd name="T6" fmla="*/ 0 w 47"/>
                <a:gd name="T7" fmla="*/ 60 h 61"/>
                <a:gd name="T8" fmla="*/ 46 w 47"/>
                <a:gd name="T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1">
                  <a:moveTo>
                    <a:pt x="46" y="46"/>
                  </a:moveTo>
                  <a:lnTo>
                    <a:pt x="46" y="0"/>
                  </a:lnTo>
                  <a:lnTo>
                    <a:pt x="0" y="13"/>
                  </a:lnTo>
                  <a:lnTo>
                    <a:pt x="0" y="60"/>
                  </a:lnTo>
                  <a:lnTo>
                    <a:pt x="46" y="4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69" name="Freeform 65"/>
            <p:cNvSpPr>
              <a:spLocks/>
            </p:cNvSpPr>
            <p:nvPr/>
          </p:nvSpPr>
          <p:spPr bwMode="auto">
            <a:xfrm>
              <a:off x="3729" y="1723"/>
              <a:ext cx="40" cy="68"/>
            </a:xfrm>
            <a:custGeom>
              <a:avLst/>
              <a:gdLst>
                <a:gd name="T0" fmla="*/ 39 w 40"/>
                <a:gd name="T1" fmla="*/ 52 h 68"/>
                <a:gd name="T2" fmla="*/ 39 w 40"/>
                <a:gd name="T3" fmla="*/ 0 h 68"/>
                <a:gd name="T4" fmla="*/ 0 w 40"/>
                <a:gd name="T5" fmla="*/ 14 h 68"/>
                <a:gd name="T6" fmla="*/ 0 w 40"/>
                <a:gd name="T7" fmla="*/ 67 h 68"/>
                <a:gd name="T8" fmla="*/ 39 w 40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8">
                  <a:moveTo>
                    <a:pt x="39" y="52"/>
                  </a:moveTo>
                  <a:lnTo>
                    <a:pt x="39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39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0" name="Freeform 66"/>
            <p:cNvSpPr>
              <a:spLocks/>
            </p:cNvSpPr>
            <p:nvPr/>
          </p:nvSpPr>
          <p:spPr bwMode="auto">
            <a:xfrm>
              <a:off x="3786" y="1702"/>
              <a:ext cx="43" cy="68"/>
            </a:xfrm>
            <a:custGeom>
              <a:avLst/>
              <a:gdLst>
                <a:gd name="T0" fmla="*/ 42 w 43"/>
                <a:gd name="T1" fmla="*/ 51 h 68"/>
                <a:gd name="T2" fmla="*/ 42 w 43"/>
                <a:gd name="T3" fmla="*/ 0 h 68"/>
                <a:gd name="T4" fmla="*/ 0 w 43"/>
                <a:gd name="T5" fmla="*/ 15 h 68"/>
                <a:gd name="T6" fmla="*/ 0 w 43"/>
                <a:gd name="T7" fmla="*/ 67 h 68"/>
                <a:gd name="T8" fmla="*/ 42 w 43"/>
                <a:gd name="T9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8">
                  <a:moveTo>
                    <a:pt x="42" y="51"/>
                  </a:moveTo>
                  <a:lnTo>
                    <a:pt x="42" y="0"/>
                  </a:lnTo>
                  <a:lnTo>
                    <a:pt x="0" y="15"/>
                  </a:lnTo>
                  <a:lnTo>
                    <a:pt x="0" y="67"/>
                  </a:lnTo>
                  <a:lnTo>
                    <a:pt x="42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1" name="Freeform 67"/>
            <p:cNvSpPr>
              <a:spLocks/>
            </p:cNvSpPr>
            <p:nvPr/>
          </p:nvSpPr>
          <p:spPr bwMode="auto">
            <a:xfrm>
              <a:off x="3851" y="1682"/>
              <a:ext cx="42" cy="67"/>
            </a:xfrm>
            <a:custGeom>
              <a:avLst/>
              <a:gdLst>
                <a:gd name="T0" fmla="*/ 41 w 42"/>
                <a:gd name="T1" fmla="*/ 51 h 67"/>
                <a:gd name="T2" fmla="*/ 41 w 42"/>
                <a:gd name="T3" fmla="*/ 0 h 67"/>
                <a:gd name="T4" fmla="*/ 0 w 42"/>
                <a:gd name="T5" fmla="*/ 14 h 67"/>
                <a:gd name="T6" fmla="*/ 0 w 42"/>
                <a:gd name="T7" fmla="*/ 66 h 67"/>
                <a:gd name="T8" fmla="*/ 41 w 42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7">
                  <a:moveTo>
                    <a:pt x="41" y="51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1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2" name="Freeform 68"/>
            <p:cNvSpPr>
              <a:spLocks/>
            </p:cNvSpPr>
            <p:nvPr/>
          </p:nvSpPr>
          <p:spPr bwMode="auto">
            <a:xfrm>
              <a:off x="3910" y="1666"/>
              <a:ext cx="42" cy="62"/>
            </a:xfrm>
            <a:custGeom>
              <a:avLst/>
              <a:gdLst>
                <a:gd name="T0" fmla="*/ 41 w 42"/>
                <a:gd name="T1" fmla="*/ 47 h 63"/>
                <a:gd name="T2" fmla="*/ 41 w 42"/>
                <a:gd name="T3" fmla="*/ 0 h 63"/>
                <a:gd name="T4" fmla="*/ 0 w 42"/>
                <a:gd name="T5" fmla="*/ 14 h 63"/>
                <a:gd name="T6" fmla="*/ 0 w 42"/>
                <a:gd name="T7" fmla="*/ 62 h 63"/>
                <a:gd name="T8" fmla="*/ 41 w 42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3">
                  <a:moveTo>
                    <a:pt x="41" y="47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1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3" name="Freeform 69"/>
            <p:cNvSpPr>
              <a:spLocks/>
            </p:cNvSpPr>
            <p:nvPr/>
          </p:nvSpPr>
          <p:spPr bwMode="auto">
            <a:xfrm>
              <a:off x="3971" y="1643"/>
              <a:ext cx="47" cy="65"/>
            </a:xfrm>
            <a:custGeom>
              <a:avLst/>
              <a:gdLst>
                <a:gd name="T0" fmla="*/ 46 w 47"/>
                <a:gd name="T1" fmla="*/ 49 h 65"/>
                <a:gd name="T2" fmla="*/ 46 w 47"/>
                <a:gd name="T3" fmla="*/ 0 h 65"/>
                <a:gd name="T4" fmla="*/ 0 w 47"/>
                <a:gd name="T5" fmla="*/ 14 h 65"/>
                <a:gd name="T6" fmla="*/ 0 w 47"/>
                <a:gd name="T7" fmla="*/ 64 h 65"/>
                <a:gd name="T8" fmla="*/ 46 w 47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6" y="49"/>
                  </a:moveTo>
                  <a:lnTo>
                    <a:pt x="46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6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4" name="Freeform 70"/>
            <p:cNvSpPr>
              <a:spLocks/>
            </p:cNvSpPr>
            <p:nvPr/>
          </p:nvSpPr>
          <p:spPr bwMode="auto">
            <a:xfrm>
              <a:off x="3729" y="1797"/>
              <a:ext cx="40" cy="62"/>
            </a:xfrm>
            <a:custGeom>
              <a:avLst/>
              <a:gdLst>
                <a:gd name="T0" fmla="*/ 39 w 40"/>
                <a:gd name="T1" fmla="*/ 47 h 63"/>
                <a:gd name="T2" fmla="*/ 39 w 40"/>
                <a:gd name="T3" fmla="*/ 0 h 63"/>
                <a:gd name="T4" fmla="*/ 0 w 40"/>
                <a:gd name="T5" fmla="*/ 14 h 63"/>
                <a:gd name="T6" fmla="*/ 0 w 40"/>
                <a:gd name="T7" fmla="*/ 62 h 63"/>
                <a:gd name="T8" fmla="*/ 39 w 40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3">
                  <a:moveTo>
                    <a:pt x="39" y="47"/>
                  </a:moveTo>
                  <a:lnTo>
                    <a:pt x="39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39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5" name="Freeform 71"/>
            <p:cNvSpPr>
              <a:spLocks/>
            </p:cNvSpPr>
            <p:nvPr/>
          </p:nvSpPr>
          <p:spPr bwMode="auto">
            <a:xfrm>
              <a:off x="3786" y="1774"/>
              <a:ext cx="43" cy="63"/>
            </a:xfrm>
            <a:custGeom>
              <a:avLst/>
              <a:gdLst>
                <a:gd name="T0" fmla="*/ 42 w 43"/>
                <a:gd name="T1" fmla="*/ 48 h 63"/>
                <a:gd name="T2" fmla="*/ 42 w 43"/>
                <a:gd name="T3" fmla="*/ 0 h 63"/>
                <a:gd name="T4" fmla="*/ 0 w 43"/>
                <a:gd name="T5" fmla="*/ 13 h 63"/>
                <a:gd name="T6" fmla="*/ 0 w 43"/>
                <a:gd name="T7" fmla="*/ 62 h 63"/>
                <a:gd name="T8" fmla="*/ 42 w 43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42" y="48"/>
                  </a:moveTo>
                  <a:lnTo>
                    <a:pt x="42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2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6" name="Freeform 72"/>
            <p:cNvSpPr>
              <a:spLocks/>
            </p:cNvSpPr>
            <p:nvPr/>
          </p:nvSpPr>
          <p:spPr bwMode="auto">
            <a:xfrm>
              <a:off x="3851" y="1754"/>
              <a:ext cx="42" cy="62"/>
            </a:xfrm>
            <a:custGeom>
              <a:avLst/>
              <a:gdLst>
                <a:gd name="T0" fmla="*/ 41 w 42"/>
                <a:gd name="T1" fmla="*/ 47 h 63"/>
                <a:gd name="T2" fmla="*/ 41 w 42"/>
                <a:gd name="T3" fmla="*/ 0 h 63"/>
                <a:gd name="T4" fmla="*/ 0 w 42"/>
                <a:gd name="T5" fmla="*/ 14 h 63"/>
                <a:gd name="T6" fmla="*/ 0 w 42"/>
                <a:gd name="T7" fmla="*/ 62 h 63"/>
                <a:gd name="T8" fmla="*/ 41 w 42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3">
                  <a:moveTo>
                    <a:pt x="41" y="47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1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7" name="Freeform 73"/>
            <p:cNvSpPr>
              <a:spLocks/>
            </p:cNvSpPr>
            <p:nvPr/>
          </p:nvSpPr>
          <p:spPr bwMode="auto">
            <a:xfrm>
              <a:off x="3910" y="1730"/>
              <a:ext cx="42" cy="68"/>
            </a:xfrm>
            <a:custGeom>
              <a:avLst/>
              <a:gdLst>
                <a:gd name="T0" fmla="*/ 41 w 42"/>
                <a:gd name="T1" fmla="*/ 52 h 68"/>
                <a:gd name="T2" fmla="*/ 41 w 42"/>
                <a:gd name="T3" fmla="*/ 0 h 68"/>
                <a:gd name="T4" fmla="*/ 0 w 42"/>
                <a:gd name="T5" fmla="*/ 14 h 68"/>
                <a:gd name="T6" fmla="*/ 0 w 42"/>
                <a:gd name="T7" fmla="*/ 67 h 68"/>
                <a:gd name="T8" fmla="*/ 41 w 42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8">
                  <a:moveTo>
                    <a:pt x="41" y="52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1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8" name="Freeform 74"/>
            <p:cNvSpPr>
              <a:spLocks/>
            </p:cNvSpPr>
            <p:nvPr/>
          </p:nvSpPr>
          <p:spPr bwMode="auto">
            <a:xfrm>
              <a:off x="3971" y="1708"/>
              <a:ext cx="47" cy="67"/>
            </a:xfrm>
            <a:custGeom>
              <a:avLst/>
              <a:gdLst>
                <a:gd name="T0" fmla="*/ 46 w 47"/>
                <a:gd name="T1" fmla="*/ 51 h 67"/>
                <a:gd name="T2" fmla="*/ 46 w 47"/>
                <a:gd name="T3" fmla="*/ 0 h 67"/>
                <a:gd name="T4" fmla="*/ 0 w 47"/>
                <a:gd name="T5" fmla="*/ 15 h 67"/>
                <a:gd name="T6" fmla="*/ 0 w 47"/>
                <a:gd name="T7" fmla="*/ 66 h 67"/>
                <a:gd name="T8" fmla="*/ 46 w 47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7">
                  <a:moveTo>
                    <a:pt x="46" y="51"/>
                  </a:moveTo>
                  <a:lnTo>
                    <a:pt x="46" y="0"/>
                  </a:lnTo>
                  <a:lnTo>
                    <a:pt x="0" y="15"/>
                  </a:lnTo>
                  <a:lnTo>
                    <a:pt x="0" y="66"/>
                  </a:lnTo>
                  <a:lnTo>
                    <a:pt x="46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79" name="Freeform 75"/>
            <p:cNvSpPr>
              <a:spLocks/>
            </p:cNvSpPr>
            <p:nvPr/>
          </p:nvSpPr>
          <p:spPr bwMode="auto">
            <a:xfrm>
              <a:off x="3729" y="1864"/>
              <a:ext cx="40" cy="66"/>
            </a:xfrm>
            <a:custGeom>
              <a:avLst/>
              <a:gdLst>
                <a:gd name="T0" fmla="*/ 39 w 40"/>
                <a:gd name="T1" fmla="*/ 50 h 66"/>
                <a:gd name="T2" fmla="*/ 39 w 40"/>
                <a:gd name="T3" fmla="*/ 0 h 66"/>
                <a:gd name="T4" fmla="*/ 0 w 40"/>
                <a:gd name="T5" fmla="*/ 14 h 66"/>
                <a:gd name="T6" fmla="*/ 0 w 40"/>
                <a:gd name="T7" fmla="*/ 65 h 66"/>
                <a:gd name="T8" fmla="*/ 39 w 40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6">
                  <a:moveTo>
                    <a:pt x="39" y="50"/>
                  </a:moveTo>
                  <a:lnTo>
                    <a:pt x="39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39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0" name="Freeform 76"/>
            <p:cNvSpPr>
              <a:spLocks/>
            </p:cNvSpPr>
            <p:nvPr/>
          </p:nvSpPr>
          <p:spPr bwMode="auto">
            <a:xfrm>
              <a:off x="3786" y="1842"/>
              <a:ext cx="43" cy="67"/>
            </a:xfrm>
            <a:custGeom>
              <a:avLst/>
              <a:gdLst>
                <a:gd name="T0" fmla="*/ 42 w 43"/>
                <a:gd name="T1" fmla="*/ 51 h 67"/>
                <a:gd name="T2" fmla="*/ 42 w 43"/>
                <a:gd name="T3" fmla="*/ 0 h 67"/>
                <a:gd name="T4" fmla="*/ 0 w 43"/>
                <a:gd name="T5" fmla="*/ 14 h 67"/>
                <a:gd name="T6" fmla="*/ 0 w 43"/>
                <a:gd name="T7" fmla="*/ 66 h 67"/>
                <a:gd name="T8" fmla="*/ 42 w 43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42" y="51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2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1" name="Freeform 77"/>
            <p:cNvSpPr>
              <a:spLocks/>
            </p:cNvSpPr>
            <p:nvPr/>
          </p:nvSpPr>
          <p:spPr bwMode="auto">
            <a:xfrm>
              <a:off x="3851" y="1823"/>
              <a:ext cx="42" cy="65"/>
            </a:xfrm>
            <a:custGeom>
              <a:avLst/>
              <a:gdLst>
                <a:gd name="T0" fmla="*/ 41 w 42"/>
                <a:gd name="T1" fmla="*/ 49 h 65"/>
                <a:gd name="T2" fmla="*/ 41 w 42"/>
                <a:gd name="T3" fmla="*/ 0 h 65"/>
                <a:gd name="T4" fmla="*/ 0 w 42"/>
                <a:gd name="T5" fmla="*/ 14 h 65"/>
                <a:gd name="T6" fmla="*/ 0 w 42"/>
                <a:gd name="T7" fmla="*/ 64 h 65"/>
                <a:gd name="T8" fmla="*/ 41 w 42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5">
                  <a:moveTo>
                    <a:pt x="41" y="49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1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2" name="Freeform 78"/>
            <p:cNvSpPr>
              <a:spLocks/>
            </p:cNvSpPr>
            <p:nvPr/>
          </p:nvSpPr>
          <p:spPr bwMode="auto">
            <a:xfrm>
              <a:off x="3910" y="1802"/>
              <a:ext cx="42" cy="66"/>
            </a:xfrm>
            <a:custGeom>
              <a:avLst/>
              <a:gdLst>
                <a:gd name="T0" fmla="*/ 41 w 42"/>
                <a:gd name="T1" fmla="*/ 50 h 66"/>
                <a:gd name="T2" fmla="*/ 41 w 42"/>
                <a:gd name="T3" fmla="*/ 0 h 66"/>
                <a:gd name="T4" fmla="*/ 0 w 42"/>
                <a:gd name="T5" fmla="*/ 15 h 66"/>
                <a:gd name="T6" fmla="*/ 0 w 42"/>
                <a:gd name="T7" fmla="*/ 65 h 66"/>
                <a:gd name="T8" fmla="*/ 41 w 42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41" y="50"/>
                  </a:moveTo>
                  <a:lnTo>
                    <a:pt x="41" y="0"/>
                  </a:lnTo>
                  <a:lnTo>
                    <a:pt x="0" y="15"/>
                  </a:lnTo>
                  <a:lnTo>
                    <a:pt x="0" y="65"/>
                  </a:lnTo>
                  <a:lnTo>
                    <a:pt x="41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3" name="Freeform 79"/>
            <p:cNvSpPr>
              <a:spLocks/>
            </p:cNvSpPr>
            <p:nvPr/>
          </p:nvSpPr>
          <p:spPr bwMode="auto">
            <a:xfrm>
              <a:off x="3971" y="1780"/>
              <a:ext cx="47" cy="63"/>
            </a:xfrm>
            <a:custGeom>
              <a:avLst/>
              <a:gdLst>
                <a:gd name="T0" fmla="*/ 46 w 47"/>
                <a:gd name="T1" fmla="*/ 47 h 63"/>
                <a:gd name="T2" fmla="*/ 46 w 47"/>
                <a:gd name="T3" fmla="*/ 0 h 63"/>
                <a:gd name="T4" fmla="*/ 0 w 47"/>
                <a:gd name="T5" fmla="*/ 13 h 63"/>
                <a:gd name="T6" fmla="*/ 0 w 47"/>
                <a:gd name="T7" fmla="*/ 62 h 63"/>
                <a:gd name="T8" fmla="*/ 46 w 47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3">
                  <a:moveTo>
                    <a:pt x="46" y="47"/>
                  </a:moveTo>
                  <a:lnTo>
                    <a:pt x="46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6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4" name="Freeform 80"/>
            <p:cNvSpPr>
              <a:spLocks/>
            </p:cNvSpPr>
            <p:nvPr/>
          </p:nvSpPr>
          <p:spPr bwMode="auto">
            <a:xfrm>
              <a:off x="3729" y="1931"/>
              <a:ext cx="40" cy="69"/>
            </a:xfrm>
            <a:custGeom>
              <a:avLst/>
              <a:gdLst>
                <a:gd name="T0" fmla="*/ 39 w 40"/>
                <a:gd name="T1" fmla="*/ 51 h 68"/>
                <a:gd name="T2" fmla="*/ 39 w 40"/>
                <a:gd name="T3" fmla="*/ 0 h 68"/>
                <a:gd name="T4" fmla="*/ 0 w 40"/>
                <a:gd name="T5" fmla="*/ 15 h 68"/>
                <a:gd name="T6" fmla="*/ 0 w 40"/>
                <a:gd name="T7" fmla="*/ 67 h 68"/>
                <a:gd name="T8" fmla="*/ 39 w 40"/>
                <a:gd name="T9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8">
                  <a:moveTo>
                    <a:pt x="39" y="51"/>
                  </a:moveTo>
                  <a:lnTo>
                    <a:pt x="39" y="0"/>
                  </a:lnTo>
                  <a:lnTo>
                    <a:pt x="0" y="15"/>
                  </a:lnTo>
                  <a:lnTo>
                    <a:pt x="0" y="67"/>
                  </a:lnTo>
                  <a:lnTo>
                    <a:pt x="39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5" name="Freeform 81"/>
            <p:cNvSpPr>
              <a:spLocks/>
            </p:cNvSpPr>
            <p:nvPr/>
          </p:nvSpPr>
          <p:spPr bwMode="auto">
            <a:xfrm>
              <a:off x="3786" y="1911"/>
              <a:ext cx="43" cy="64"/>
            </a:xfrm>
            <a:custGeom>
              <a:avLst/>
              <a:gdLst>
                <a:gd name="T0" fmla="*/ 42 w 43"/>
                <a:gd name="T1" fmla="*/ 49 h 65"/>
                <a:gd name="T2" fmla="*/ 42 w 43"/>
                <a:gd name="T3" fmla="*/ 0 h 65"/>
                <a:gd name="T4" fmla="*/ 0 w 43"/>
                <a:gd name="T5" fmla="*/ 14 h 65"/>
                <a:gd name="T6" fmla="*/ 0 w 43"/>
                <a:gd name="T7" fmla="*/ 64 h 65"/>
                <a:gd name="T8" fmla="*/ 42 w 43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5">
                  <a:moveTo>
                    <a:pt x="42" y="49"/>
                  </a:moveTo>
                  <a:lnTo>
                    <a:pt x="42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2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6" name="Freeform 82"/>
            <p:cNvSpPr>
              <a:spLocks/>
            </p:cNvSpPr>
            <p:nvPr/>
          </p:nvSpPr>
          <p:spPr bwMode="auto">
            <a:xfrm>
              <a:off x="3851" y="1895"/>
              <a:ext cx="42" cy="63"/>
            </a:xfrm>
            <a:custGeom>
              <a:avLst/>
              <a:gdLst>
                <a:gd name="T0" fmla="*/ 41 w 42"/>
                <a:gd name="T1" fmla="*/ 47 h 63"/>
                <a:gd name="T2" fmla="*/ 41 w 42"/>
                <a:gd name="T3" fmla="*/ 0 h 63"/>
                <a:gd name="T4" fmla="*/ 0 w 42"/>
                <a:gd name="T5" fmla="*/ 14 h 63"/>
                <a:gd name="T6" fmla="*/ 0 w 42"/>
                <a:gd name="T7" fmla="*/ 62 h 63"/>
                <a:gd name="T8" fmla="*/ 41 w 42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3">
                  <a:moveTo>
                    <a:pt x="41" y="47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1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7" name="Freeform 83"/>
            <p:cNvSpPr>
              <a:spLocks/>
            </p:cNvSpPr>
            <p:nvPr/>
          </p:nvSpPr>
          <p:spPr bwMode="auto">
            <a:xfrm>
              <a:off x="3910" y="1870"/>
              <a:ext cx="42" cy="65"/>
            </a:xfrm>
            <a:custGeom>
              <a:avLst/>
              <a:gdLst>
                <a:gd name="T0" fmla="*/ 41 w 42"/>
                <a:gd name="T1" fmla="*/ 48 h 65"/>
                <a:gd name="T2" fmla="*/ 41 w 42"/>
                <a:gd name="T3" fmla="*/ 0 h 65"/>
                <a:gd name="T4" fmla="*/ 0 w 42"/>
                <a:gd name="T5" fmla="*/ 14 h 65"/>
                <a:gd name="T6" fmla="*/ 0 w 42"/>
                <a:gd name="T7" fmla="*/ 64 h 65"/>
                <a:gd name="T8" fmla="*/ 41 w 42"/>
                <a:gd name="T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5">
                  <a:moveTo>
                    <a:pt x="41" y="48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1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88" name="Freeform 84"/>
            <p:cNvSpPr>
              <a:spLocks/>
            </p:cNvSpPr>
            <p:nvPr/>
          </p:nvSpPr>
          <p:spPr bwMode="auto">
            <a:xfrm>
              <a:off x="3971" y="1849"/>
              <a:ext cx="47" cy="66"/>
            </a:xfrm>
            <a:custGeom>
              <a:avLst/>
              <a:gdLst>
                <a:gd name="T0" fmla="*/ 46 w 47"/>
                <a:gd name="T1" fmla="*/ 50 h 66"/>
                <a:gd name="T2" fmla="*/ 46 w 47"/>
                <a:gd name="T3" fmla="*/ 0 h 66"/>
                <a:gd name="T4" fmla="*/ 0 w 47"/>
                <a:gd name="T5" fmla="*/ 14 h 66"/>
                <a:gd name="T6" fmla="*/ 0 w 47"/>
                <a:gd name="T7" fmla="*/ 65 h 66"/>
                <a:gd name="T8" fmla="*/ 46 w 47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46" y="50"/>
                  </a:moveTo>
                  <a:lnTo>
                    <a:pt x="46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6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8" name="Group 85"/>
          <p:cNvGrpSpPr>
            <a:grpSpLocks/>
          </p:cNvGrpSpPr>
          <p:nvPr/>
        </p:nvGrpSpPr>
        <p:grpSpPr bwMode="auto">
          <a:xfrm>
            <a:off x="2051050" y="2781300"/>
            <a:ext cx="5400675" cy="935038"/>
            <a:chOff x="3837" y="1594"/>
            <a:chExt cx="349" cy="591"/>
          </a:xfrm>
        </p:grpSpPr>
        <p:sp>
          <p:nvSpPr>
            <p:cNvPr id="98390" name="Freeform 86"/>
            <p:cNvSpPr>
              <a:spLocks/>
            </p:cNvSpPr>
            <p:nvPr/>
          </p:nvSpPr>
          <p:spPr bwMode="auto">
            <a:xfrm>
              <a:off x="3837" y="1594"/>
              <a:ext cx="349" cy="591"/>
            </a:xfrm>
            <a:custGeom>
              <a:avLst/>
              <a:gdLst>
                <a:gd name="T0" fmla="*/ 348 w 349"/>
                <a:gd name="T1" fmla="*/ 470 h 591"/>
                <a:gd name="T2" fmla="*/ 0 w 349"/>
                <a:gd name="T3" fmla="*/ 590 h 591"/>
                <a:gd name="T4" fmla="*/ 0 w 349"/>
                <a:gd name="T5" fmla="*/ 119 h 591"/>
                <a:gd name="T6" fmla="*/ 348 w 349"/>
                <a:gd name="T7" fmla="*/ 0 h 591"/>
                <a:gd name="T8" fmla="*/ 348 w 349"/>
                <a:gd name="T9" fmla="*/ 47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91">
                  <a:moveTo>
                    <a:pt x="348" y="470"/>
                  </a:moveTo>
                  <a:lnTo>
                    <a:pt x="0" y="590"/>
                  </a:lnTo>
                  <a:lnTo>
                    <a:pt x="0" y="119"/>
                  </a:lnTo>
                  <a:lnTo>
                    <a:pt x="348" y="0"/>
                  </a:lnTo>
                  <a:lnTo>
                    <a:pt x="348" y="47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1" name="Freeform 87"/>
            <p:cNvSpPr>
              <a:spLocks/>
            </p:cNvSpPr>
            <p:nvPr/>
          </p:nvSpPr>
          <p:spPr bwMode="auto">
            <a:xfrm>
              <a:off x="3851" y="1617"/>
              <a:ext cx="320" cy="542"/>
            </a:xfrm>
            <a:custGeom>
              <a:avLst/>
              <a:gdLst>
                <a:gd name="T0" fmla="*/ 319 w 320"/>
                <a:gd name="T1" fmla="*/ 431 h 542"/>
                <a:gd name="T2" fmla="*/ 0 w 320"/>
                <a:gd name="T3" fmla="*/ 541 h 542"/>
                <a:gd name="T4" fmla="*/ 0 w 320"/>
                <a:gd name="T5" fmla="*/ 109 h 542"/>
                <a:gd name="T6" fmla="*/ 319 w 320"/>
                <a:gd name="T7" fmla="*/ 0 h 542"/>
                <a:gd name="T8" fmla="*/ 319 w 320"/>
                <a:gd name="T9" fmla="*/ 4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542">
                  <a:moveTo>
                    <a:pt x="319" y="431"/>
                  </a:moveTo>
                  <a:lnTo>
                    <a:pt x="0" y="541"/>
                  </a:lnTo>
                  <a:lnTo>
                    <a:pt x="0" y="109"/>
                  </a:lnTo>
                  <a:lnTo>
                    <a:pt x="319" y="0"/>
                  </a:lnTo>
                  <a:lnTo>
                    <a:pt x="319" y="431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2" name="Freeform 88"/>
            <p:cNvSpPr>
              <a:spLocks/>
            </p:cNvSpPr>
            <p:nvPr/>
          </p:nvSpPr>
          <p:spPr bwMode="auto">
            <a:xfrm>
              <a:off x="3864" y="1723"/>
              <a:ext cx="47" cy="64"/>
            </a:xfrm>
            <a:custGeom>
              <a:avLst/>
              <a:gdLst>
                <a:gd name="T0" fmla="*/ 46 w 47"/>
                <a:gd name="T1" fmla="*/ 49 h 65"/>
                <a:gd name="T2" fmla="*/ 46 w 47"/>
                <a:gd name="T3" fmla="*/ 0 h 65"/>
                <a:gd name="T4" fmla="*/ 0 w 47"/>
                <a:gd name="T5" fmla="*/ 15 h 65"/>
                <a:gd name="T6" fmla="*/ 0 w 47"/>
                <a:gd name="T7" fmla="*/ 64 h 65"/>
                <a:gd name="T8" fmla="*/ 46 w 47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6" y="49"/>
                  </a:moveTo>
                  <a:lnTo>
                    <a:pt x="46" y="0"/>
                  </a:lnTo>
                  <a:lnTo>
                    <a:pt x="0" y="15"/>
                  </a:lnTo>
                  <a:lnTo>
                    <a:pt x="0" y="64"/>
                  </a:lnTo>
                  <a:lnTo>
                    <a:pt x="46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3" name="Freeform 89"/>
            <p:cNvSpPr>
              <a:spLocks/>
            </p:cNvSpPr>
            <p:nvPr/>
          </p:nvSpPr>
          <p:spPr bwMode="auto">
            <a:xfrm>
              <a:off x="3927" y="1702"/>
              <a:ext cx="45" cy="65"/>
            </a:xfrm>
            <a:custGeom>
              <a:avLst/>
              <a:gdLst>
                <a:gd name="T0" fmla="*/ 44 w 45"/>
                <a:gd name="T1" fmla="*/ 50 h 66"/>
                <a:gd name="T2" fmla="*/ 44 w 45"/>
                <a:gd name="T3" fmla="*/ 0 h 66"/>
                <a:gd name="T4" fmla="*/ 0 w 45"/>
                <a:gd name="T5" fmla="*/ 14 h 66"/>
                <a:gd name="T6" fmla="*/ 0 w 45"/>
                <a:gd name="T7" fmla="*/ 65 h 66"/>
                <a:gd name="T8" fmla="*/ 44 w 45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6">
                  <a:moveTo>
                    <a:pt x="44" y="50"/>
                  </a:moveTo>
                  <a:lnTo>
                    <a:pt x="44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4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4" name="Freeform 90"/>
            <p:cNvSpPr>
              <a:spLocks/>
            </p:cNvSpPr>
            <p:nvPr/>
          </p:nvSpPr>
          <p:spPr bwMode="auto">
            <a:xfrm>
              <a:off x="3994" y="1682"/>
              <a:ext cx="42" cy="66"/>
            </a:xfrm>
            <a:custGeom>
              <a:avLst/>
              <a:gdLst>
                <a:gd name="T0" fmla="*/ 41 w 42"/>
                <a:gd name="T1" fmla="*/ 51 h 67"/>
                <a:gd name="T2" fmla="*/ 41 w 42"/>
                <a:gd name="T3" fmla="*/ 0 h 67"/>
                <a:gd name="T4" fmla="*/ 0 w 42"/>
                <a:gd name="T5" fmla="*/ 14 h 67"/>
                <a:gd name="T6" fmla="*/ 0 w 42"/>
                <a:gd name="T7" fmla="*/ 66 h 67"/>
                <a:gd name="T8" fmla="*/ 41 w 42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7">
                  <a:moveTo>
                    <a:pt x="41" y="51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1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5" name="Freeform 91"/>
            <p:cNvSpPr>
              <a:spLocks/>
            </p:cNvSpPr>
            <p:nvPr/>
          </p:nvSpPr>
          <p:spPr bwMode="auto">
            <a:xfrm>
              <a:off x="4049" y="1661"/>
              <a:ext cx="44" cy="63"/>
            </a:xfrm>
            <a:custGeom>
              <a:avLst/>
              <a:gdLst>
                <a:gd name="T0" fmla="*/ 43 w 44"/>
                <a:gd name="T1" fmla="*/ 47 h 63"/>
                <a:gd name="T2" fmla="*/ 43 w 44"/>
                <a:gd name="T3" fmla="*/ 0 h 63"/>
                <a:gd name="T4" fmla="*/ 0 w 44"/>
                <a:gd name="T5" fmla="*/ 14 h 63"/>
                <a:gd name="T6" fmla="*/ 0 w 44"/>
                <a:gd name="T7" fmla="*/ 62 h 63"/>
                <a:gd name="T8" fmla="*/ 43 w 44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43" y="47"/>
                  </a:moveTo>
                  <a:lnTo>
                    <a:pt x="43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3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6" name="Freeform 92"/>
            <p:cNvSpPr>
              <a:spLocks/>
            </p:cNvSpPr>
            <p:nvPr/>
          </p:nvSpPr>
          <p:spPr bwMode="auto">
            <a:xfrm>
              <a:off x="4111" y="1643"/>
              <a:ext cx="46" cy="63"/>
            </a:xfrm>
            <a:custGeom>
              <a:avLst/>
              <a:gdLst>
                <a:gd name="T0" fmla="*/ 45 w 46"/>
                <a:gd name="T1" fmla="*/ 48 h 63"/>
                <a:gd name="T2" fmla="*/ 45 w 46"/>
                <a:gd name="T3" fmla="*/ 0 h 63"/>
                <a:gd name="T4" fmla="*/ 0 w 46"/>
                <a:gd name="T5" fmla="*/ 13 h 63"/>
                <a:gd name="T6" fmla="*/ 0 w 46"/>
                <a:gd name="T7" fmla="*/ 62 h 63"/>
                <a:gd name="T8" fmla="*/ 45 w 46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3">
                  <a:moveTo>
                    <a:pt x="45" y="48"/>
                  </a:moveTo>
                  <a:lnTo>
                    <a:pt x="45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5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7" name="Freeform 93"/>
            <p:cNvSpPr>
              <a:spLocks/>
            </p:cNvSpPr>
            <p:nvPr/>
          </p:nvSpPr>
          <p:spPr bwMode="auto">
            <a:xfrm>
              <a:off x="3864" y="1795"/>
              <a:ext cx="47" cy="60"/>
            </a:xfrm>
            <a:custGeom>
              <a:avLst/>
              <a:gdLst>
                <a:gd name="T0" fmla="*/ 46 w 47"/>
                <a:gd name="T1" fmla="*/ 45 h 60"/>
                <a:gd name="T2" fmla="*/ 46 w 47"/>
                <a:gd name="T3" fmla="*/ 0 h 60"/>
                <a:gd name="T4" fmla="*/ 0 w 47"/>
                <a:gd name="T5" fmla="*/ 13 h 60"/>
                <a:gd name="T6" fmla="*/ 0 w 47"/>
                <a:gd name="T7" fmla="*/ 59 h 60"/>
                <a:gd name="T8" fmla="*/ 46 w 47"/>
                <a:gd name="T9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0">
                  <a:moveTo>
                    <a:pt x="46" y="45"/>
                  </a:moveTo>
                  <a:lnTo>
                    <a:pt x="46" y="0"/>
                  </a:lnTo>
                  <a:lnTo>
                    <a:pt x="0" y="13"/>
                  </a:lnTo>
                  <a:lnTo>
                    <a:pt x="0" y="59"/>
                  </a:lnTo>
                  <a:lnTo>
                    <a:pt x="46" y="4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8" name="Freeform 94"/>
            <p:cNvSpPr>
              <a:spLocks/>
            </p:cNvSpPr>
            <p:nvPr/>
          </p:nvSpPr>
          <p:spPr bwMode="auto">
            <a:xfrm>
              <a:off x="3927" y="1774"/>
              <a:ext cx="45" cy="63"/>
            </a:xfrm>
            <a:custGeom>
              <a:avLst/>
              <a:gdLst>
                <a:gd name="T0" fmla="*/ 44 w 45"/>
                <a:gd name="T1" fmla="*/ 48 h 63"/>
                <a:gd name="T2" fmla="*/ 44 w 45"/>
                <a:gd name="T3" fmla="*/ 0 h 63"/>
                <a:gd name="T4" fmla="*/ 0 w 45"/>
                <a:gd name="T5" fmla="*/ 13 h 63"/>
                <a:gd name="T6" fmla="*/ 0 w 45"/>
                <a:gd name="T7" fmla="*/ 62 h 63"/>
                <a:gd name="T8" fmla="*/ 44 w 45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3">
                  <a:moveTo>
                    <a:pt x="44" y="48"/>
                  </a:moveTo>
                  <a:lnTo>
                    <a:pt x="44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4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399" name="Freeform 95"/>
            <p:cNvSpPr>
              <a:spLocks/>
            </p:cNvSpPr>
            <p:nvPr/>
          </p:nvSpPr>
          <p:spPr bwMode="auto">
            <a:xfrm>
              <a:off x="3994" y="1751"/>
              <a:ext cx="42" cy="66"/>
            </a:xfrm>
            <a:custGeom>
              <a:avLst/>
              <a:gdLst>
                <a:gd name="T0" fmla="*/ 41 w 42"/>
                <a:gd name="T1" fmla="*/ 50 h 66"/>
                <a:gd name="T2" fmla="*/ 41 w 42"/>
                <a:gd name="T3" fmla="*/ 0 h 66"/>
                <a:gd name="T4" fmla="*/ 0 w 42"/>
                <a:gd name="T5" fmla="*/ 14 h 66"/>
                <a:gd name="T6" fmla="*/ 0 w 42"/>
                <a:gd name="T7" fmla="*/ 65 h 66"/>
                <a:gd name="T8" fmla="*/ 41 w 42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41" y="50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1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0" name="Freeform 96"/>
            <p:cNvSpPr>
              <a:spLocks/>
            </p:cNvSpPr>
            <p:nvPr/>
          </p:nvSpPr>
          <p:spPr bwMode="auto">
            <a:xfrm>
              <a:off x="4049" y="1730"/>
              <a:ext cx="44" cy="65"/>
            </a:xfrm>
            <a:custGeom>
              <a:avLst/>
              <a:gdLst>
                <a:gd name="T0" fmla="*/ 43 w 44"/>
                <a:gd name="T1" fmla="*/ 50 h 66"/>
                <a:gd name="T2" fmla="*/ 43 w 44"/>
                <a:gd name="T3" fmla="*/ 0 h 66"/>
                <a:gd name="T4" fmla="*/ 0 w 44"/>
                <a:gd name="T5" fmla="*/ 14 h 66"/>
                <a:gd name="T6" fmla="*/ 0 w 44"/>
                <a:gd name="T7" fmla="*/ 65 h 66"/>
                <a:gd name="T8" fmla="*/ 43 w 44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6">
                  <a:moveTo>
                    <a:pt x="43" y="50"/>
                  </a:moveTo>
                  <a:lnTo>
                    <a:pt x="43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3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1" name="Freeform 97"/>
            <p:cNvSpPr>
              <a:spLocks/>
            </p:cNvSpPr>
            <p:nvPr/>
          </p:nvSpPr>
          <p:spPr bwMode="auto">
            <a:xfrm>
              <a:off x="4111" y="1712"/>
              <a:ext cx="46" cy="62"/>
            </a:xfrm>
            <a:custGeom>
              <a:avLst/>
              <a:gdLst>
                <a:gd name="T0" fmla="*/ 45 w 46"/>
                <a:gd name="T1" fmla="*/ 47 h 63"/>
                <a:gd name="T2" fmla="*/ 45 w 46"/>
                <a:gd name="T3" fmla="*/ 0 h 63"/>
                <a:gd name="T4" fmla="*/ 0 w 46"/>
                <a:gd name="T5" fmla="*/ 14 h 63"/>
                <a:gd name="T6" fmla="*/ 0 w 46"/>
                <a:gd name="T7" fmla="*/ 62 h 63"/>
                <a:gd name="T8" fmla="*/ 45 w 46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3">
                  <a:moveTo>
                    <a:pt x="45" y="47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5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2" name="Freeform 98"/>
            <p:cNvSpPr>
              <a:spLocks/>
            </p:cNvSpPr>
            <p:nvPr/>
          </p:nvSpPr>
          <p:spPr bwMode="auto">
            <a:xfrm>
              <a:off x="3864" y="1862"/>
              <a:ext cx="47" cy="68"/>
            </a:xfrm>
            <a:custGeom>
              <a:avLst/>
              <a:gdLst>
                <a:gd name="T0" fmla="*/ 46 w 47"/>
                <a:gd name="T1" fmla="*/ 52 h 68"/>
                <a:gd name="T2" fmla="*/ 46 w 47"/>
                <a:gd name="T3" fmla="*/ 0 h 68"/>
                <a:gd name="T4" fmla="*/ 0 w 47"/>
                <a:gd name="T5" fmla="*/ 14 h 68"/>
                <a:gd name="T6" fmla="*/ 0 w 47"/>
                <a:gd name="T7" fmla="*/ 67 h 68"/>
                <a:gd name="T8" fmla="*/ 46 w 47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8">
                  <a:moveTo>
                    <a:pt x="46" y="52"/>
                  </a:moveTo>
                  <a:lnTo>
                    <a:pt x="46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6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3" name="Freeform 99"/>
            <p:cNvSpPr>
              <a:spLocks/>
            </p:cNvSpPr>
            <p:nvPr/>
          </p:nvSpPr>
          <p:spPr bwMode="auto">
            <a:xfrm>
              <a:off x="3927" y="1841"/>
              <a:ext cx="45" cy="65"/>
            </a:xfrm>
            <a:custGeom>
              <a:avLst/>
              <a:gdLst>
                <a:gd name="T0" fmla="*/ 44 w 45"/>
                <a:gd name="T1" fmla="*/ 49 h 65"/>
                <a:gd name="T2" fmla="*/ 44 w 45"/>
                <a:gd name="T3" fmla="*/ 0 h 65"/>
                <a:gd name="T4" fmla="*/ 0 w 45"/>
                <a:gd name="T5" fmla="*/ 14 h 65"/>
                <a:gd name="T6" fmla="*/ 0 w 45"/>
                <a:gd name="T7" fmla="*/ 64 h 65"/>
                <a:gd name="T8" fmla="*/ 44 w 45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4" y="49"/>
                  </a:moveTo>
                  <a:lnTo>
                    <a:pt x="44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4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4" name="Freeform 100"/>
            <p:cNvSpPr>
              <a:spLocks/>
            </p:cNvSpPr>
            <p:nvPr/>
          </p:nvSpPr>
          <p:spPr bwMode="auto">
            <a:xfrm>
              <a:off x="3994" y="1823"/>
              <a:ext cx="42" cy="63"/>
            </a:xfrm>
            <a:custGeom>
              <a:avLst/>
              <a:gdLst>
                <a:gd name="T0" fmla="*/ 41 w 42"/>
                <a:gd name="T1" fmla="*/ 48 h 63"/>
                <a:gd name="T2" fmla="*/ 41 w 42"/>
                <a:gd name="T3" fmla="*/ 0 h 63"/>
                <a:gd name="T4" fmla="*/ 0 w 42"/>
                <a:gd name="T5" fmla="*/ 13 h 63"/>
                <a:gd name="T6" fmla="*/ 0 w 42"/>
                <a:gd name="T7" fmla="*/ 62 h 63"/>
                <a:gd name="T8" fmla="*/ 41 w 42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3">
                  <a:moveTo>
                    <a:pt x="41" y="48"/>
                  </a:moveTo>
                  <a:lnTo>
                    <a:pt x="41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1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5" name="Freeform 101"/>
            <p:cNvSpPr>
              <a:spLocks/>
            </p:cNvSpPr>
            <p:nvPr/>
          </p:nvSpPr>
          <p:spPr bwMode="auto">
            <a:xfrm>
              <a:off x="4049" y="1802"/>
              <a:ext cx="44" cy="63"/>
            </a:xfrm>
            <a:custGeom>
              <a:avLst/>
              <a:gdLst>
                <a:gd name="T0" fmla="*/ 43 w 44"/>
                <a:gd name="T1" fmla="*/ 47 h 63"/>
                <a:gd name="T2" fmla="*/ 43 w 44"/>
                <a:gd name="T3" fmla="*/ 0 h 63"/>
                <a:gd name="T4" fmla="*/ 0 w 44"/>
                <a:gd name="T5" fmla="*/ 14 h 63"/>
                <a:gd name="T6" fmla="*/ 0 w 44"/>
                <a:gd name="T7" fmla="*/ 62 h 63"/>
                <a:gd name="T8" fmla="*/ 43 w 44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43" y="47"/>
                  </a:moveTo>
                  <a:lnTo>
                    <a:pt x="43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3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6" name="Freeform 102"/>
            <p:cNvSpPr>
              <a:spLocks/>
            </p:cNvSpPr>
            <p:nvPr/>
          </p:nvSpPr>
          <p:spPr bwMode="auto">
            <a:xfrm>
              <a:off x="4111" y="1779"/>
              <a:ext cx="46" cy="64"/>
            </a:xfrm>
            <a:custGeom>
              <a:avLst/>
              <a:gdLst>
                <a:gd name="T0" fmla="*/ 45 w 46"/>
                <a:gd name="T1" fmla="*/ 48 h 64"/>
                <a:gd name="T2" fmla="*/ 45 w 46"/>
                <a:gd name="T3" fmla="*/ 0 h 64"/>
                <a:gd name="T4" fmla="*/ 0 w 46"/>
                <a:gd name="T5" fmla="*/ 14 h 64"/>
                <a:gd name="T6" fmla="*/ 0 w 46"/>
                <a:gd name="T7" fmla="*/ 63 h 64"/>
                <a:gd name="T8" fmla="*/ 45 w 46"/>
                <a:gd name="T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4">
                  <a:moveTo>
                    <a:pt x="45" y="48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3"/>
                  </a:lnTo>
                  <a:lnTo>
                    <a:pt x="45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7" name="Freeform 103"/>
            <p:cNvSpPr>
              <a:spLocks/>
            </p:cNvSpPr>
            <p:nvPr/>
          </p:nvSpPr>
          <p:spPr bwMode="auto">
            <a:xfrm>
              <a:off x="3864" y="1934"/>
              <a:ext cx="47" cy="63"/>
            </a:xfrm>
            <a:custGeom>
              <a:avLst/>
              <a:gdLst>
                <a:gd name="T0" fmla="*/ 46 w 47"/>
                <a:gd name="T1" fmla="*/ 47 h 63"/>
                <a:gd name="T2" fmla="*/ 46 w 47"/>
                <a:gd name="T3" fmla="*/ 0 h 63"/>
                <a:gd name="T4" fmla="*/ 0 w 47"/>
                <a:gd name="T5" fmla="*/ 14 h 63"/>
                <a:gd name="T6" fmla="*/ 0 w 47"/>
                <a:gd name="T7" fmla="*/ 62 h 63"/>
                <a:gd name="T8" fmla="*/ 46 w 47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3">
                  <a:moveTo>
                    <a:pt x="46" y="47"/>
                  </a:moveTo>
                  <a:lnTo>
                    <a:pt x="46" y="0"/>
                  </a:lnTo>
                  <a:lnTo>
                    <a:pt x="0" y="14"/>
                  </a:lnTo>
                  <a:lnTo>
                    <a:pt x="0" y="62"/>
                  </a:lnTo>
                  <a:lnTo>
                    <a:pt x="46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8" name="Freeform 104"/>
            <p:cNvSpPr>
              <a:spLocks/>
            </p:cNvSpPr>
            <p:nvPr/>
          </p:nvSpPr>
          <p:spPr bwMode="auto">
            <a:xfrm>
              <a:off x="3927" y="1911"/>
              <a:ext cx="45" cy="65"/>
            </a:xfrm>
            <a:custGeom>
              <a:avLst/>
              <a:gdLst>
                <a:gd name="T0" fmla="*/ 44 w 45"/>
                <a:gd name="T1" fmla="*/ 49 h 65"/>
                <a:gd name="T2" fmla="*/ 44 w 45"/>
                <a:gd name="T3" fmla="*/ 0 h 65"/>
                <a:gd name="T4" fmla="*/ 0 w 45"/>
                <a:gd name="T5" fmla="*/ 14 h 65"/>
                <a:gd name="T6" fmla="*/ 0 w 45"/>
                <a:gd name="T7" fmla="*/ 64 h 65"/>
                <a:gd name="T8" fmla="*/ 44 w 45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5">
                  <a:moveTo>
                    <a:pt x="44" y="49"/>
                  </a:moveTo>
                  <a:lnTo>
                    <a:pt x="44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4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09" name="Freeform 105"/>
            <p:cNvSpPr>
              <a:spLocks/>
            </p:cNvSpPr>
            <p:nvPr/>
          </p:nvSpPr>
          <p:spPr bwMode="auto">
            <a:xfrm>
              <a:off x="3994" y="1890"/>
              <a:ext cx="42" cy="66"/>
            </a:xfrm>
            <a:custGeom>
              <a:avLst/>
              <a:gdLst>
                <a:gd name="T0" fmla="*/ 41 w 42"/>
                <a:gd name="T1" fmla="*/ 50 h 66"/>
                <a:gd name="T2" fmla="*/ 41 w 42"/>
                <a:gd name="T3" fmla="*/ 0 h 66"/>
                <a:gd name="T4" fmla="*/ 0 w 42"/>
                <a:gd name="T5" fmla="*/ 14 h 66"/>
                <a:gd name="T6" fmla="*/ 0 w 42"/>
                <a:gd name="T7" fmla="*/ 65 h 66"/>
                <a:gd name="T8" fmla="*/ 41 w 42"/>
                <a:gd name="T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41" y="50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5"/>
                  </a:lnTo>
                  <a:lnTo>
                    <a:pt x="41" y="5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0" name="Freeform 106"/>
            <p:cNvSpPr>
              <a:spLocks/>
            </p:cNvSpPr>
            <p:nvPr/>
          </p:nvSpPr>
          <p:spPr bwMode="auto">
            <a:xfrm>
              <a:off x="4049" y="1867"/>
              <a:ext cx="44" cy="68"/>
            </a:xfrm>
            <a:custGeom>
              <a:avLst/>
              <a:gdLst>
                <a:gd name="T0" fmla="*/ 43 w 44"/>
                <a:gd name="T1" fmla="*/ 52 h 68"/>
                <a:gd name="T2" fmla="*/ 43 w 44"/>
                <a:gd name="T3" fmla="*/ 0 h 68"/>
                <a:gd name="T4" fmla="*/ 0 w 44"/>
                <a:gd name="T5" fmla="*/ 14 h 68"/>
                <a:gd name="T6" fmla="*/ 0 w 44"/>
                <a:gd name="T7" fmla="*/ 67 h 68"/>
                <a:gd name="T8" fmla="*/ 43 w 44"/>
                <a:gd name="T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8">
                  <a:moveTo>
                    <a:pt x="43" y="52"/>
                  </a:moveTo>
                  <a:lnTo>
                    <a:pt x="43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3" y="5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1" name="Freeform 107"/>
            <p:cNvSpPr>
              <a:spLocks/>
            </p:cNvSpPr>
            <p:nvPr/>
          </p:nvSpPr>
          <p:spPr bwMode="auto">
            <a:xfrm>
              <a:off x="4111" y="1847"/>
              <a:ext cx="46" cy="65"/>
            </a:xfrm>
            <a:custGeom>
              <a:avLst/>
              <a:gdLst>
                <a:gd name="T0" fmla="*/ 45 w 46"/>
                <a:gd name="T1" fmla="*/ 49 h 65"/>
                <a:gd name="T2" fmla="*/ 45 w 46"/>
                <a:gd name="T3" fmla="*/ 0 h 65"/>
                <a:gd name="T4" fmla="*/ 0 w 46"/>
                <a:gd name="T5" fmla="*/ 15 h 65"/>
                <a:gd name="T6" fmla="*/ 0 w 46"/>
                <a:gd name="T7" fmla="*/ 64 h 65"/>
                <a:gd name="T8" fmla="*/ 45 w 46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49"/>
                  </a:moveTo>
                  <a:lnTo>
                    <a:pt x="45" y="0"/>
                  </a:lnTo>
                  <a:lnTo>
                    <a:pt x="0" y="15"/>
                  </a:lnTo>
                  <a:lnTo>
                    <a:pt x="0" y="64"/>
                  </a:lnTo>
                  <a:lnTo>
                    <a:pt x="45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2" name="Freeform 108"/>
            <p:cNvSpPr>
              <a:spLocks/>
            </p:cNvSpPr>
            <p:nvPr/>
          </p:nvSpPr>
          <p:spPr bwMode="auto">
            <a:xfrm>
              <a:off x="3864" y="2001"/>
              <a:ext cx="47" cy="62"/>
            </a:xfrm>
            <a:custGeom>
              <a:avLst/>
              <a:gdLst>
                <a:gd name="T0" fmla="*/ 46 w 47"/>
                <a:gd name="T1" fmla="*/ 48 h 63"/>
                <a:gd name="T2" fmla="*/ 46 w 47"/>
                <a:gd name="T3" fmla="*/ 0 h 63"/>
                <a:gd name="T4" fmla="*/ 0 w 47"/>
                <a:gd name="T5" fmla="*/ 13 h 63"/>
                <a:gd name="T6" fmla="*/ 0 w 47"/>
                <a:gd name="T7" fmla="*/ 62 h 63"/>
                <a:gd name="T8" fmla="*/ 46 w 47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3">
                  <a:moveTo>
                    <a:pt x="46" y="48"/>
                  </a:moveTo>
                  <a:lnTo>
                    <a:pt x="46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6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3" name="Freeform 109"/>
            <p:cNvSpPr>
              <a:spLocks/>
            </p:cNvSpPr>
            <p:nvPr/>
          </p:nvSpPr>
          <p:spPr bwMode="auto">
            <a:xfrm>
              <a:off x="3927" y="1983"/>
              <a:ext cx="45" cy="59"/>
            </a:xfrm>
            <a:custGeom>
              <a:avLst/>
              <a:gdLst>
                <a:gd name="T0" fmla="*/ 44 w 45"/>
                <a:gd name="T1" fmla="*/ 45 h 60"/>
                <a:gd name="T2" fmla="*/ 44 w 45"/>
                <a:gd name="T3" fmla="*/ 0 h 60"/>
                <a:gd name="T4" fmla="*/ 0 w 45"/>
                <a:gd name="T5" fmla="*/ 13 h 60"/>
                <a:gd name="T6" fmla="*/ 0 w 45"/>
                <a:gd name="T7" fmla="*/ 59 h 60"/>
                <a:gd name="T8" fmla="*/ 44 w 45"/>
                <a:gd name="T9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4" y="45"/>
                  </a:moveTo>
                  <a:lnTo>
                    <a:pt x="44" y="0"/>
                  </a:lnTo>
                  <a:lnTo>
                    <a:pt x="0" y="13"/>
                  </a:lnTo>
                  <a:lnTo>
                    <a:pt x="0" y="59"/>
                  </a:lnTo>
                  <a:lnTo>
                    <a:pt x="44" y="4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4" name="Freeform 110"/>
            <p:cNvSpPr>
              <a:spLocks/>
            </p:cNvSpPr>
            <p:nvPr/>
          </p:nvSpPr>
          <p:spPr bwMode="auto">
            <a:xfrm>
              <a:off x="3994" y="1960"/>
              <a:ext cx="42" cy="63"/>
            </a:xfrm>
            <a:custGeom>
              <a:avLst/>
              <a:gdLst>
                <a:gd name="T0" fmla="*/ 41 w 42"/>
                <a:gd name="T1" fmla="*/ 48 h 63"/>
                <a:gd name="T2" fmla="*/ 41 w 42"/>
                <a:gd name="T3" fmla="*/ 0 h 63"/>
                <a:gd name="T4" fmla="*/ 0 w 42"/>
                <a:gd name="T5" fmla="*/ 13 h 63"/>
                <a:gd name="T6" fmla="*/ 0 w 42"/>
                <a:gd name="T7" fmla="*/ 62 h 63"/>
                <a:gd name="T8" fmla="*/ 41 w 42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3">
                  <a:moveTo>
                    <a:pt x="41" y="48"/>
                  </a:moveTo>
                  <a:lnTo>
                    <a:pt x="41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1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5" name="Freeform 111"/>
            <p:cNvSpPr>
              <a:spLocks/>
            </p:cNvSpPr>
            <p:nvPr/>
          </p:nvSpPr>
          <p:spPr bwMode="auto">
            <a:xfrm>
              <a:off x="4049" y="1939"/>
              <a:ext cx="44" cy="65"/>
            </a:xfrm>
            <a:custGeom>
              <a:avLst/>
              <a:gdLst>
                <a:gd name="T0" fmla="*/ 43 w 44"/>
                <a:gd name="T1" fmla="*/ 49 h 65"/>
                <a:gd name="T2" fmla="*/ 43 w 44"/>
                <a:gd name="T3" fmla="*/ 0 h 65"/>
                <a:gd name="T4" fmla="*/ 0 w 44"/>
                <a:gd name="T5" fmla="*/ 15 h 65"/>
                <a:gd name="T6" fmla="*/ 0 w 44"/>
                <a:gd name="T7" fmla="*/ 64 h 65"/>
                <a:gd name="T8" fmla="*/ 43 w 44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5">
                  <a:moveTo>
                    <a:pt x="43" y="49"/>
                  </a:moveTo>
                  <a:lnTo>
                    <a:pt x="43" y="0"/>
                  </a:lnTo>
                  <a:lnTo>
                    <a:pt x="0" y="15"/>
                  </a:lnTo>
                  <a:lnTo>
                    <a:pt x="0" y="64"/>
                  </a:lnTo>
                  <a:lnTo>
                    <a:pt x="43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6" name="Freeform 112"/>
            <p:cNvSpPr>
              <a:spLocks/>
            </p:cNvSpPr>
            <p:nvPr/>
          </p:nvSpPr>
          <p:spPr bwMode="auto">
            <a:xfrm>
              <a:off x="4111" y="1916"/>
              <a:ext cx="46" cy="68"/>
            </a:xfrm>
            <a:custGeom>
              <a:avLst/>
              <a:gdLst>
                <a:gd name="T0" fmla="*/ 45 w 46"/>
                <a:gd name="T1" fmla="*/ 51 h 68"/>
                <a:gd name="T2" fmla="*/ 45 w 46"/>
                <a:gd name="T3" fmla="*/ 0 h 68"/>
                <a:gd name="T4" fmla="*/ 0 w 46"/>
                <a:gd name="T5" fmla="*/ 14 h 68"/>
                <a:gd name="T6" fmla="*/ 0 w 46"/>
                <a:gd name="T7" fmla="*/ 67 h 68"/>
                <a:gd name="T8" fmla="*/ 45 w 46"/>
                <a:gd name="T9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8">
                  <a:moveTo>
                    <a:pt x="45" y="51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7"/>
                  </a:lnTo>
                  <a:lnTo>
                    <a:pt x="45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7" name="Freeform 113"/>
            <p:cNvSpPr>
              <a:spLocks/>
            </p:cNvSpPr>
            <p:nvPr/>
          </p:nvSpPr>
          <p:spPr bwMode="auto">
            <a:xfrm>
              <a:off x="3864" y="2068"/>
              <a:ext cx="47" cy="68"/>
            </a:xfrm>
            <a:custGeom>
              <a:avLst/>
              <a:gdLst>
                <a:gd name="T0" fmla="*/ 46 w 47"/>
                <a:gd name="T1" fmla="*/ 51 h 68"/>
                <a:gd name="T2" fmla="*/ 46 w 47"/>
                <a:gd name="T3" fmla="*/ 0 h 68"/>
                <a:gd name="T4" fmla="*/ 0 w 47"/>
                <a:gd name="T5" fmla="*/ 15 h 68"/>
                <a:gd name="T6" fmla="*/ 0 w 47"/>
                <a:gd name="T7" fmla="*/ 67 h 68"/>
                <a:gd name="T8" fmla="*/ 46 w 47"/>
                <a:gd name="T9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8">
                  <a:moveTo>
                    <a:pt x="46" y="51"/>
                  </a:moveTo>
                  <a:lnTo>
                    <a:pt x="46" y="0"/>
                  </a:lnTo>
                  <a:lnTo>
                    <a:pt x="0" y="15"/>
                  </a:lnTo>
                  <a:lnTo>
                    <a:pt x="0" y="67"/>
                  </a:lnTo>
                  <a:lnTo>
                    <a:pt x="46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8" name="Freeform 114"/>
            <p:cNvSpPr>
              <a:spLocks/>
            </p:cNvSpPr>
            <p:nvPr/>
          </p:nvSpPr>
          <p:spPr bwMode="auto">
            <a:xfrm>
              <a:off x="3927" y="2048"/>
              <a:ext cx="45" cy="63"/>
            </a:xfrm>
            <a:custGeom>
              <a:avLst/>
              <a:gdLst>
                <a:gd name="T0" fmla="*/ 44 w 45"/>
                <a:gd name="T1" fmla="*/ 48 h 63"/>
                <a:gd name="T2" fmla="*/ 44 w 45"/>
                <a:gd name="T3" fmla="*/ 0 h 63"/>
                <a:gd name="T4" fmla="*/ 0 w 45"/>
                <a:gd name="T5" fmla="*/ 13 h 63"/>
                <a:gd name="T6" fmla="*/ 0 w 45"/>
                <a:gd name="T7" fmla="*/ 62 h 63"/>
                <a:gd name="T8" fmla="*/ 44 w 45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3">
                  <a:moveTo>
                    <a:pt x="44" y="48"/>
                  </a:moveTo>
                  <a:lnTo>
                    <a:pt x="44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4" y="4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19" name="Freeform 115"/>
            <p:cNvSpPr>
              <a:spLocks/>
            </p:cNvSpPr>
            <p:nvPr/>
          </p:nvSpPr>
          <p:spPr bwMode="auto">
            <a:xfrm>
              <a:off x="3994" y="2030"/>
              <a:ext cx="42" cy="66"/>
            </a:xfrm>
            <a:custGeom>
              <a:avLst/>
              <a:gdLst>
                <a:gd name="T0" fmla="*/ 41 w 42"/>
                <a:gd name="T1" fmla="*/ 51 h 67"/>
                <a:gd name="T2" fmla="*/ 41 w 42"/>
                <a:gd name="T3" fmla="*/ 0 h 67"/>
                <a:gd name="T4" fmla="*/ 0 w 42"/>
                <a:gd name="T5" fmla="*/ 14 h 67"/>
                <a:gd name="T6" fmla="*/ 0 w 42"/>
                <a:gd name="T7" fmla="*/ 66 h 67"/>
                <a:gd name="T8" fmla="*/ 41 w 42"/>
                <a:gd name="T9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7">
                  <a:moveTo>
                    <a:pt x="41" y="51"/>
                  </a:moveTo>
                  <a:lnTo>
                    <a:pt x="41" y="0"/>
                  </a:lnTo>
                  <a:lnTo>
                    <a:pt x="0" y="14"/>
                  </a:lnTo>
                  <a:lnTo>
                    <a:pt x="0" y="66"/>
                  </a:lnTo>
                  <a:lnTo>
                    <a:pt x="41" y="5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20" name="Freeform 116"/>
            <p:cNvSpPr>
              <a:spLocks/>
            </p:cNvSpPr>
            <p:nvPr/>
          </p:nvSpPr>
          <p:spPr bwMode="auto">
            <a:xfrm>
              <a:off x="4049" y="2009"/>
              <a:ext cx="44" cy="62"/>
            </a:xfrm>
            <a:custGeom>
              <a:avLst/>
              <a:gdLst>
                <a:gd name="T0" fmla="*/ 43 w 44"/>
                <a:gd name="T1" fmla="*/ 47 h 63"/>
                <a:gd name="T2" fmla="*/ 43 w 44"/>
                <a:gd name="T3" fmla="*/ 0 h 63"/>
                <a:gd name="T4" fmla="*/ 0 w 44"/>
                <a:gd name="T5" fmla="*/ 13 h 63"/>
                <a:gd name="T6" fmla="*/ 0 w 44"/>
                <a:gd name="T7" fmla="*/ 62 h 63"/>
                <a:gd name="T8" fmla="*/ 43 w 44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43" y="47"/>
                  </a:moveTo>
                  <a:lnTo>
                    <a:pt x="43" y="0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43" y="4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421" name="Freeform 117"/>
            <p:cNvSpPr>
              <a:spLocks/>
            </p:cNvSpPr>
            <p:nvPr/>
          </p:nvSpPr>
          <p:spPr bwMode="auto">
            <a:xfrm>
              <a:off x="4111" y="1986"/>
              <a:ext cx="46" cy="64"/>
            </a:xfrm>
            <a:custGeom>
              <a:avLst/>
              <a:gdLst>
                <a:gd name="T0" fmla="*/ 45 w 46"/>
                <a:gd name="T1" fmla="*/ 49 h 65"/>
                <a:gd name="T2" fmla="*/ 45 w 46"/>
                <a:gd name="T3" fmla="*/ 0 h 65"/>
                <a:gd name="T4" fmla="*/ 0 w 46"/>
                <a:gd name="T5" fmla="*/ 14 h 65"/>
                <a:gd name="T6" fmla="*/ 0 w 46"/>
                <a:gd name="T7" fmla="*/ 64 h 65"/>
                <a:gd name="T8" fmla="*/ 45 w 46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49"/>
                  </a:moveTo>
                  <a:lnTo>
                    <a:pt x="45" y="0"/>
                  </a:lnTo>
                  <a:lnTo>
                    <a:pt x="0" y="14"/>
                  </a:lnTo>
                  <a:lnTo>
                    <a:pt x="0" y="64"/>
                  </a:lnTo>
                  <a:lnTo>
                    <a:pt x="45" y="4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8422" name="Text Box 118"/>
          <p:cNvSpPr txBox="1">
            <a:spLocks noChangeArrowheads="1"/>
          </p:cNvSpPr>
          <p:nvPr/>
        </p:nvSpPr>
        <p:spPr bwMode="auto">
          <a:xfrm>
            <a:off x="2195513" y="3068638"/>
            <a:ext cx="1031875" cy="366712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11163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2232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3507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462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103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560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0178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475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F7462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Segment</a:t>
            </a:r>
          </a:p>
        </p:txBody>
      </p:sp>
      <p:sp>
        <p:nvSpPr>
          <p:cNvPr id="98423" name="Text Box 119"/>
          <p:cNvSpPr txBox="1">
            <a:spLocks noChangeArrowheads="1"/>
          </p:cNvSpPr>
          <p:nvPr/>
        </p:nvSpPr>
        <p:spPr bwMode="auto">
          <a:xfrm>
            <a:off x="2268538" y="4076700"/>
            <a:ext cx="1031875" cy="36671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11163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2232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3507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462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103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560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0178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475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F7462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Segment</a:t>
            </a:r>
          </a:p>
        </p:txBody>
      </p:sp>
      <p:sp>
        <p:nvSpPr>
          <p:cNvPr id="98424" name="Text Box 120"/>
          <p:cNvSpPr txBox="1">
            <a:spLocks noChangeArrowheads="1"/>
          </p:cNvSpPr>
          <p:nvPr/>
        </p:nvSpPr>
        <p:spPr bwMode="auto">
          <a:xfrm>
            <a:off x="3851275" y="4941888"/>
            <a:ext cx="1031875" cy="366712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11163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2232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3507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462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103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560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0178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475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F7462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Segment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创建数据库表空间 </a:t>
            </a:r>
            <a:r>
              <a:rPr lang="en-US" altLang="zh-CN" smtClean="0"/>
              <a:t>Tablespaces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070600" y="2438400"/>
            <a:ext cx="1841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24000"/>
              </a:lnSpc>
              <a:spcBef>
                <a:spcPct val="0"/>
              </a:spcBef>
            </a:pPr>
            <a:endParaRPr lang="en-US" altLang="zh-CN" b="0">
              <a:solidFill>
                <a:schemeClr val="tx1"/>
              </a:solidFill>
              <a:latin typeface="Times" charset="0"/>
            </a:endParaRPr>
          </a:p>
          <a:p>
            <a:pPr algn="l">
              <a:spcBef>
                <a:spcPct val="0"/>
              </a:spcBef>
            </a:pPr>
            <a:endParaRPr lang="en-US" altLang="zh-CN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71538" y="1355725"/>
            <a:ext cx="7427912" cy="35337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CREATE TABLESPACE app_data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DATAFILE '/DISK4/app_data_01.dbf'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			SIZE 100M,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       '/DISK5/app data_ 02.dbf'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			SIZE 100M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MINIMUM EXTENT 500K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DEFAULT STORAGE (	INITIAL 			500K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				NEXT				500K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				MAXEXTENTS		500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				PCTINCREASE		0 );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表空间的空间管理方法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3336925"/>
          </a:xfrm>
          <a:noFill/>
        </p:spPr>
        <p:txBody>
          <a:bodyPr/>
          <a:lstStyle/>
          <a:p>
            <a:r>
              <a:rPr lang="zh-CN" altLang="en-US" smtClean="0"/>
              <a:t>字典管理的表空间 </a:t>
            </a:r>
            <a:r>
              <a:rPr lang="en-US" altLang="zh-CN" smtClean="0"/>
              <a:t>(dictionary-managed):</a:t>
            </a:r>
          </a:p>
          <a:p>
            <a:pPr lvl="1"/>
            <a:r>
              <a:rPr lang="en-US" altLang="zh-CN" smtClean="0"/>
              <a:t>Default technique</a:t>
            </a:r>
          </a:p>
          <a:p>
            <a:pPr lvl="1"/>
            <a:r>
              <a:rPr lang="en-US" altLang="zh-CN" smtClean="0"/>
              <a:t>Free extents recorded in data dictionary tables</a:t>
            </a:r>
          </a:p>
          <a:p>
            <a:r>
              <a:rPr lang="zh-CN" altLang="en-US" smtClean="0"/>
              <a:t>本地管理的表空间 </a:t>
            </a:r>
            <a:r>
              <a:rPr lang="en-US" altLang="zh-CN" smtClean="0"/>
              <a:t>(locally-managed):</a:t>
            </a:r>
          </a:p>
          <a:p>
            <a:pPr lvl="1"/>
            <a:r>
              <a:rPr lang="en-US" altLang="zh-CN" smtClean="0"/>
              <a:t>Free extents recorded in bitmap</a:t>
            </a:r>
          </a:p>
          <a:p>
            <a:pPr lvl="1"/>
            <a:r>
              <a:rPr lang="en-US" altLang="zh-CN" smtClean="0"/>
              <a:t>Each bit corresponds to a block or group of blocks</a:t>
            </a:r>
          </a:p>
          <a:p>
            <a:pPr lvl="1"/>
            <a:r>
              <a:rPr lang="en-US" altLang="zh-CN" smtClean="0"/>
              <a:t>Bit value indicates free or used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本地管理的表空间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3567113"/>
            <a:ext cx="7385050" cy="1714500"/>
          </a:xfrm>
          <a:noFill/>
        </p:spPr>
        <p:txBody>
          <a:bodyPr/>
          <a:lstStyle/>
          <a:p>
            <a:r>
              <a:rPr lang="en-US" altLang="zh-CN" smtClean="0"/>
              <a:t> Reduced recursive space management</a:t>
            </a:r>
          </a:p>
          <a:p>
            <a:r>
              <a:rPr lang="en-US" altLang="zh-CN" smtClean="0"/>
              <a:t> Reduced contention on data dictionary tables</a:t>
            </a:r>
          </a:p>
          <a:p>
            <a:r>
              <a:rPr lang="en-US" altLang="zh-CN" smtClean="0"/>
              <a:t> No rollback generated</a:t>
            </a:r>
          </a:p>
          <a:p>
            <a:r>
              <a:rPr lang="en-US" altLang="zh-CN" smtClean="0"/>
              <a:t> No coalescing required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17600" y="1384300"/>
            <a:ext cx="7040563" cy="18192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CREATE TABLESPACE user_data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DATAFILE '/DISK2/user_data_01.dbf'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SIZE 500M 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EXTENT MANAGEMENT LOCAL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UNIFORM SIZE 10M;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临时表空间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1714500"/>
          </a:xfrm>
          <a:noFill/>
        </p:spPr>
        <p:txBody>
          <a:bodyPr/>
          <a:lstStyle/>
          <a:p>
            <a:r>
              <a:rPr lang="en-US" altLang="zh-CN" smtClean="0"/>
              <a:t>Used for sort operations</a:t>
            </a:r>
          </a:p>
          <a:p>
            <a:r>
              <a:rPr lang="en-US" altLang="zh-CN" smtClean="0"/>
              <a:t>Cannot contain any permanent objects</a:t>
            </a:r>
          </a:p>
          <a:p>
            <a:r>
              <a:rPr lang="en-US" altLang="zh-CN" smtClean="0"/>
              <a:t>Locally managed extents recommended</a:t>
            </a:r>
          </a:p>
          <a:p>
            <a:r>
              <a:rPr lang="en-US" altLang="zh-CN" smtClean="0"/>
              <a:t>UNIFORM SIZE = SORT_AREA_SIZE * 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20775" y="3675063"/>
            <a:ext cx="6943725" cy="18192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CREATE TEMPORARY TABLESPACE temp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TEMPFILE '/DISK2/temp_01.dbf'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SIZE 500M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EXTENT MANAGEMENT LOCAL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UNIFORM SIZE 10M;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改变表空间的存储设置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52638" y="1663700"/>
            <a:ext cx="5321300" cy="7905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TABLESPACE app_data 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MINIMUM EXTENT 2M;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52638" y="3392488"/>
            <a:ext cx="5321300" cy="18192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TABLESPACE app_data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DEFAULT STORAGE (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INITIAL		2M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NEXT				2M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MAXEXTENTS	999 );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改变表空间的大小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1714500"/>
          </a:xfrm>
          <a:noFill/>
        </p:spPr>
        <p:txBody>
          <a:bodyPr/>
          <a:lstStyle/>
          <a:p>
            <a:r>
              <a:rPr lang="en-US" altLang="zh-CN" smtClean="0"/>
              <a:t>Change the size of a data file:</a:t>
            </a:r>
          </a:p>
          <a:p>
            <a:pPr lvl="1"/>
            <a:r>
              <a:rPr lang="en-US" altLang="zh-CN" smtClean="0"/>
              <a:t>Automatically</a:t>
            </a:r>
          </a:p>
          <a:p>
            <a:pPr lvl="1"/>
            <a:r>
              <a:rPr lang="en-US" altLang="zh-CN" smtClean="0"/>
              <a:t>Manually</a:t>
            </a:r>
          </a:p>
          <a:p>
            <a:r>
              <a:rPr lang="en-US" altLang="zh-CN" smtClean="0"/>
              <a:t>Add a data file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99000" y="3571875"/>
            <a:ext cx="2725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Tablespace APP_DATA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675063" y="3379788"/>
            <a:ext cx="4546600" cy="2641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5275263" y="4833938"/>
            <a:ext cx="1277937" cy="869950"/>
            <a:chOff x="3323" y="3045"/>
            <a:chExt cx="805" cy="548"/>
          </a:xfrm>
        </p:grpSpPr>
        <p:sp>
          <p:nvSpPr>
            <p:cNvPr id="77831" name="Oval 7"/>
            <p:cNvSpPr>
              <a:spLocks noChangeArrowheads="1"/>
            </p:cNvSpPr>
            <p:nvPr/>
          </p:nvSpPr>
          <p:spPr bwMode="auto">
            <a:xfrm>
              <a:off x="3323" y="3443"/>
              <a:ext cx="805" cy="15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325" y="3120"/>
              <a:ext cx="803" cy="407"/>
            </a:xfrm>
            <a:prstGeom prst="rect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33" name="Oval 9"/>
            <p:cNvSpPr>
              <a:spLocks noChangeArrowheads="1"/>
            </p:cNvSpPr>
            <p:nvPr/>
          </p:nvSpPr>
          <p:spPr bwMode="auto">
            <a:xfrm>
              <a:off x="3323" y="3045"/>
              <a:ext cx="805" cy="15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4" name="Rectangle 10"/>
            <p:cNvSpPr>
              <a:spLocks noChangeArrowheads="1"/>
            </p:cNvSpPr>
            <p:nvPr/>
          </p:nvSpPr>
          <p:spPr bwMode="auto">
            <a:xfrm>
              <a:off x="3601" y="3222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100M</a:t>
              </a:r>
            </a:p>
          </p:txBody>
        </p:sp>
      </p:grp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5275263" y="4224338"/>
            <a:ext cx="1277937" cy="869950"/>
            <a:chOff x="3323" y="2661"/>
            <a:chExt cx="805" cy="548"/>
          </a:xfrm>
        </p:grpSpPr>
        <p:sp>
          <p:nvSpPr>
            <p:cNvPr id="77836" name="Oval 12"/>
            <p:cNvSpPr>
              <a:spLocks noChangeArrowheads="1"/>
            </p:cNvSpPr>
            <p:nvPr/>
          </p:nvSpPr>
          <p:spPr bwMode="ltGray">
            <a:xfrm>
              <a:off x="3323" y="3059"/>
              <a:ext cx="805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ltGray">
            <a:xfrm>
              <a:off x="3325" y="2736"/>
              <a:ext cx="803" cy="407"/>
            </a:xfrm>
            <a:prstGeom prst="rect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38" name="Oval 14"/>
            <p:cNvSpPr>
              <a:spLocks noChangeArrowheads="1"/>
            </p:cNvSpPr>
            <p:nvPr/>
          </p:nvSpPr>
          <p:spPr bwMode="ltGray">
            <a:xfrm>
              <a:off x="3323" y="2661"/>
              <a:ext cx="805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5241925" y="458311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app_data_02.dbf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grpSp>
        <p:nvGrpSpPr>
          <p:cNvPr id="20489" name="Group 16"/>
          <p:cNvGrpSpPr>
            <a:grpSpLocks/>
          </p:cNvGrpSpPr>
          <p:nvPr/>
        </p:nvGrpSpPr>
        <p:grpSpPr bwMode="auto">
          <a:xfrm>
            <a:off x="3825875" y="4224338"/>
            <a:ext cx="1279525" cy="869950"/>
            <a:chOff x="2410" y="2661"/>
            <a:chExt cx="806" cy="548"/>
          </a:xfrm>
        </p:grpSpPr>
        <p:sp>
          <p:nvSpPr>
            <p:cNvPr id="77841" name="Oval 17"/>
            <p:cNvSpPr>
              <a:spLocks noChangeArrowheads="1"/>
            </p:cNvSpPr>
            <p:nvPr/>
          </p:nvSpPr>
          <p:spPr bwMode="ltGray">
            <a:xfrm>
              <a:off x="2410" y="3059"/>
              <a:ext cx="806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ltGray">
            <a:xfrm>
              <a:off x="2413" y="2736"/>
              <a:ext cx="803" cy="407"/>
            </a:xfrm>
            <a:prstGeom prst="rect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843" name="Oval 19"/>
            <p:cNvSpPr>
              <a:spLocks noChangeArrowheads="1"/>
            </p:cNvSpPr>
            <p:nvPr/>
          </p:nvSpPr>
          <p:spPr bwMode="ltGray">
            <a:xfrm>
              <a:off x="2410" y="2661"/>
              <a:ext cx="806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90" name="Rectangle 20"/>
          <p:cNvSpPr>
            <a:spLocks noChangeArrowheads="1"/>
          </p:cNvSpPr>
          <p:nvPr/>
        </p:nvSpPr>
        <p:spPr bwMode="auto">
          <a:xfrm>
            <a:off x="3795713" y="458311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app_data_01.dbf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6745288" y="4870450"/>
            <a:ext cx="1246187" cy="242888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6750050" y="4346575"/>
            <a:ext cx="1241425" cy="660400"/>
          </a:xfrm>
          <a:prstGeom prst="rect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>
            <a:off x="6745288" y="4224338"/>
            <a:ext cx="1246187" cy="242887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4" name="Rectangle 24"/>
          <p:cNvSpPr>
            <a:spLocks noChangeArrowheads="1"/>
          </p:cNvSpPr>
          <p:nvPr/>
        </p:nvSpPr>
        <p:spPr bwMode="auto">
          <a:xfrm>
            <a:off x="6604000" y="4502150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app_data_03.dbf 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200M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启动数据文件的自动扩展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00200" y="1635125"/>
            <a:ext cx="6057900" cy="21621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TABLESPACE app_data 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ADD	DATAFILE '/DISK6/app_data_04.dbf'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SIZE 200M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  AUTOEXTEND ON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NEXT 10M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MAXSIZE 500M;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606550" y="4116388"/>
            <a:ext cx="6105525" cy="2032000"/>
            <a:chOff x="1012" y="2593"/>
            <a:chExt cx="3846" cy="1280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2148" y="2714"/>
              <a:ext cx="17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defRPr/>
              </a:pPr>
              <a:r>
                <a:rPr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Tablespace APP_DATA</a:t>
              </a:r>
            </a:p>
          </p:txBody>
        </p:sp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012" y="2593"/>
              <a:ext cx="3846" cy="128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11" name="Group 7"/>
            <p:cNvGrpSpPr>
              <a:grpSpLocks/>
            </p:cNvGrpSpPr>
            <p:nvPr/>
          </p:nvGrpSpPr>
          <p:grpSpPr bwMode="auto">
            <a:xfrm>
              <a:off x="2066" y="3125"/>
              <a:ext cx="742" cy="548"/>
              <a:chOff x="2066" y="3125"/>
              <a:chExt cx="742" cy="548"/>
            </a:xfrm>
          </p:grpSpPr>
          <p:sp>
            <p:nvSpPr>
              <p:cNvPr id="79880" name="Oval 8"/>
              <p:cNvSpPr>
                <a:spLocks noChangeArrowheads="1"/>
              </p:cNvSpPr>
              <p:nvPr/>
            </p:nvSpPr>
            <p:spPr bwMode="ltGray">
              <a:xfrm>
                <a:off x="2066" y="3523"/>
                <a:ext cx="742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1" name="Rectangle 9"/>
              <p:cNvSpPr>
                <a:spLocks noChangeArrowheads="1"/>
              </p:cNvSpPr>
              <p:nvPr/>
            </p:nvSpPr>
            <p:spPr bwMode="ltGray">
              <a:xfrm>
                <a:off x="2068" y="3200"/>
                <a:ext cx="740" cy="40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2" name="Oval 10"/>
              <p:cNvSpPr>
                <a:spLocks noChangeArrowheads="1"/>
              </p:cNvSpPr>
              <p:nvPr/>
            </p:nvSpPr>
            <p:spPr bwMode="ltGray">
              <a:xfrm>
                <a:off x="2066" y="3125"/>
                <a:ext cx="742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12" name="Rectangle 11"/>
            <p:cNvSpPr>
              <a:spLocks noChangeArrowheads="1"/>
            </p:cNvSpPr>
            <p:nvPr/>
          </p:nvSpPr>
          <p:spPr bwMode="auto">
            <a:xfrm>
              <a:off x="2024" y="3330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app_data_02.dbf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100M</a:t>
              </a:r>
            </a:p>
          </p:txBody>
        </p:sp>
        <p:grpSp>
          <p:nvGrpSpPr>
            <p:cNvPr id="21513" name="Group 12"/>
            <p:cNvGrpSpPr>
              <a:grpSpLocks/>
            </p:cNvGrpSpPr>
            <p:nvPr/>
          </p:nvGrpSpPr>
          <p:grpSpPr bwMode="auto">
            <a:xfrm>
              <a:off x="1153" y="3125"/>
              <a:ext cx="743" cy="548"/>
              <a:chOff x="1153" y="3125"/>
              <a:chExt cx="743" cy="548"/>
            </a:xfrm>
          </p:grpSpPr>
          <p:sp>
            <p:nvSpPr>
              <p:cNvPr id="79885" name="Oval 13"/>
              <p:cNvSpPr>
                <a:spLocks noChangeArrowheads="1"/>
              </p:cNvSpPr>
              <p:nvPr/>
            </p:nvSpPr>
            <p:spPr bwMode="ltGray">
              <a:xfrm>
                <a:off x="1153" y="3523"/>
                <a:ext cx="743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6" name="Rectangle 14"/>
              <p:cNvSpPr>
                <a:spLocks noChangeArrowheads="1"/>
              </p:cNvSpPr>
              <p:nvPr/>
            </p:nvSpPr>
            <p:spPr bwMode="ltGray">
              <a:xfrm>
                <a:off x="1156" y="3200"/>
                <a:ext cx="740" cy="40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87" name="Oval 15"/>
              <p:cNvSpPr>
                <a:spLocks noChangeArrowheads="1"/>
              </p:cNvSpPr>
              <p:nvPr/>
            </p:nvSpPr>
            <p:spPr bwMode="ltGray">
              <a:xfrm>
                <a:off x="1153" y="3125"/>
                <a:ext cx="743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14" name="Rectangle 16"/>
            <p:cNvSpPr>
              <a:spLocks noChangeArrowheads="1"/>
            </p:cNvSpPr>
            <p:nvPr/>
          </p:nvSpPr>
          <p:spPr bwMode="auto">
            <a:xfrm>
              <a:off x="1113" y="3330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app_data_01.dbf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100M</a:t>
              </a:r>
            </a:p>
          </p:txBody>
        </p:sp>
        <p:grpSp>
          <p:nvGrpSpPr>
            <p:cNvPr id="21515" name="Group 17"/>
            <p:cNvGrpSpPr>
              <a:grpSpLocks/>
            </p:cNvGrpSpPr>
            <p:nvPr/>
          </p:nvGrpSpPr>
          <p:grpSpPr bwMode="auto">
            <a:xfrm>
              <a:off x="3902" y="3125"/>
              <a:ext cx="742" cy="560"/>
              <a:chOff x="3902" y="3125"/>
              <a:chExt cx="742" cy="560"/>
            </a:xfrm>
          </p:grpSpPr>
          <p:sp>
            <p:nvSpPr>
              <p:cNvPr id="79890" name="Oval 18"/>
              <p:cNvSpPr>
                <a:spLocks noChangeArrowheads="1"/>
              </p:cNvSpPr>
              <p:nvPr/>
            </p:nvSpPr>
            <p:spPr bwMode="auto">
              <a:xfrm>
                <a:off x="3902" y="3532"/>
                <a:ext cx="742" cy="15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1" name="Rectangle 19"/>
              <p:cNvSpPr>
                <a:spLocks noChangeArrowheads="1"/>
              </p:cNvSpPr>
              <p:nvPr/>
            </p:nvSpPr>
            <p:spPr bwMode="auto">
              <a:xfrm>
                <a:off x="3905" y="3202"/>
                <a:ext cx="739" cy="416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2" name="Oval 20"/>
              <p:cNvSpPr>
                <a:spLocks noChangeArrowheads="1"/>
              </p:cNvSpPr>
              <p:nvPr/>
            </p:nvSpPr>
            <p:spPr bwMode="auto">
              <a:xfrm>
                <a:off x="3902" y="3125"/>
                <a:ext cx="742" cy="15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16" name="Rectangle 21"/>
            <p:cNvSpPr>
              <a:spLocks noChangeArrowheads="1"/>
            </p:cNvSpPr>
            <p:nvPr/>
          </p:nvSpPr>
          <p:spPr bwMode="auto">
            <a:xfrm>
              <a:off x="3841" y="3330"/>
              <a:ext cx="8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app_data_04.dbf 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200M</a:t>
              </a:r>
            </a:p>
          </p:txBody>
        </p:sp>
        <p:grpSp>
          <p:nvGrpSpPr>
            <p:cNvPr id="21517" name="Group 22"/>
            <p:cNvGrpSpPr>
              <a:grpSpLocks/>
            </p:cNvGrpSpPr>
            <p:nvPr/>
          </p:nvGrpSpPr>
          <p:grpSpPr bwMode="auto">
            <a:xfrm>
              <a:off x="2987" y="3125"/>
              <a:ext cx="742" cy="548"/>
              <a:chOff x="2987" y="3125"/>
              <a:chExt cx="742" cy="548"/>
            </a:xfrm>
          </p:grpSpPr>
          <p:sp>
            <p:nvSpPr>
              <p:cNvPr id="79895" name="Oval 23"/>
              <p:cNvSpPr>
                <a:spLocks noChangeArrowheads="1"/>
              </p:cNvSpPr>
              <p:nvPr/>
            </p:nvSpPr>
            <p:spPr bwMode="ltGray">
              <a:xfrm>
                <a:off x="2987" y="3523"/>
                <a:ext cx="742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6" name="Rectangle 24"/>
              <p:cNvSpPr>
                <a:spLocks noChangeArrowheads="1"/>
              </p:cNvSpPr>
              <p:nvPr/>
            </p:nvSpPr>
            <p:spPr bwMode="ltGray">
              <a:xfrm>
                <a:off x="2989" y="3200"/>
                <a:ext cx="740" cy="40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97" name="Oval 25"/>
              <p:cNvSpPr>
                <a:spLocks noChangeArrowheads="1"/>
              </p:cNvSpPr>
              <p:nvPr/>
            </p:nvSpPr>
            <p:spPr bwMode="ltGray">
              <a:xfrm>
                <a:off x="2987" y="3125"/>
                <a:ext cx="742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18" name="Rectangle 26"/>
            <p:cNvSpPr>
              <a:spLocks noChangeArrowheads="1"/>
            </p:cNvSpPr>
            <p:nvPr/>
          </p:nvSpPr>
          <p:spPr bwMode="auto">
            <a:xfrm>
              <a:off x="2939" y="3330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app_data_03.dbf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200M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738" y="1774825"/>
            <a:ext cx="5692775" cy="1133475"/>
          </a:xfrm>
          <a:solidFill>
            <a:srgbClr val="DDDDDD"/>
          </a:solidFill>
          <a:ln w="12700" cap="flat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ALTER DATABASE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		DATAFILE '/DISK5/app_data_02.dbf'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		RESIZE 200M;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46138" y="111125"/>
            <a:ext cx="7299325" cy="8810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344863" y="3560763"/>
            <a:ext cx="2725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Tablespace APP_DATA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512888" y="3368675"/>
            <a:ext cx="6162675" cy="2641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3201988" y="5454650"/>
            <a:ext cx="1177925" cy="238125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205163" y="4941888"/>
            <a:ext cx="1174750" cy="646112"/>
          </a:xfrm>
          <a:prstGeom prst="rect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3201988" y="4822825"/>
            <a:ext cx="1177925" cy="238125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544888" y="5103813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 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ltGray">
          <a:xfrm>
            <a:off x="3201988" y="4845050"/>
            <a:ext cx="1177925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ltGray">
          <a:xfrm>
            <a:off x="3205163" y="4332288"/>
            <a:ext cx="1174750" cy="646112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ltGray">
          <a:xfrm>
            <a:off x="3201988" y="4213225"/>
            <a:ext cx="1177925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135313" y="453866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app_data_02.dbf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ltGray">
          <a:xfrm>
            <a:off x="1752600" y="4845050"/>
            <a:ext cx="1179513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ltGray">
          <a:xfrm>
            <a:off x="1757363" y="4332288"/>
            <a:ext cx="1174750" cy="646112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ltGray">
          <a:xfrm>
            <a:off x="1752600" y="4213225"/>
            <a:ext cx="1179513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677988" y="453866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app_data_01.dbf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ltGray">
          <a:xfrm>
            <a:off x="6142038" y="4859338"/>
            <a:ext cx="1177925" cy="242887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ltGray">
          <a:xfrm>
            <a:off x="6146800" y="4335463"/>
            <a:ext cx="1173163" cy="6604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ltGray">
          <a:xfrm>
            <a:off x="6142038" y="4213225"/>
            <a:ext cx="1177925" cy="242888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045200" y="4538663"/>
            <a:ext cx="1392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app_data_04.dbf 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200M</a:t>
            </a:r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ltGray">
          <a:xfrm>
            <a:off x="4689475" y="4845050"/>
            <a:ext cx="1177925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ltGray">
          <a:xfrm>
            <a:off x="4692650" y="4332288"/>
            <a:ext cx="1174750" cy="646112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ltGray">
          <a:xfrm>
            <a:off x="4689475" y="4213225"/>
            <a:ext cx="1177925" cy="238125"/>
          </a:xfrm>
          <a:prstGeom prst="ellipse">
            <a:avLst/>
          </a:prstGeom>
          <a:gradFill rotWithShape="0">
            <a:gsLst>
              <a:gs pos="0">
                <a:srgbClr val="6699FF">
                  <a:gamma/>
                  <a:shade val="89804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633913" y="453866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app_data_03.dbf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200M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074738" y="682625"/>
            <a:ext cx="7299325" cy="8810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7BEAEA"/>
                </a:solidFill>
              </a:rPr>
              <a:t>手工改变数据文件的大小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向表空间添加数据文件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74713" y="1949450"/>
            <a:ext cx="7432675" cy="11334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TABLESPACE app_data 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ADD	DATAFILE '/DISK5/app_data_03.dbf'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			SIZE 200M;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367088" y="4122738"/>
            <a:ext cx="2725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Tablespace APP_DATA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343150" y="3930650"/>
            <a:ext cx="4546600" cy="199866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3943350" y="4775200"/>
            <a:ext cx="1177925" cy="869950"/>
            <a:chOff x="2484" y="3008"/>
            <a:chExt cx="742" cy="548"/>
          </a:xfrm>
        </p:grpSpPr>
        <p:sp>
          <p:nvSpPr>
            <p:cNvPr id="83975" name="Oval 7"/>
            <p:cNvSpPr>
              <a:spLocks noChangeArrowheads="1"/>
            </p:cNvSpPr>
            <p:nvPr/>
          </p:nvSpPr>
          <p:spPr bwMode="ltGray">
            <a:xfrm>
              <a:off x="2484" y="3406"/>
              <a:ext cx="742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ltGray">
            <a:xfrm>
              <a:off x="2486" y="3083"/>
              <a:ext cx="740" cy="407"/>
            </a:xfrm>
            <a:prstGeom prst="rect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977" name="Oval 9"/>
            <p:cNvSpPr>
              <a:spLocks noChangeArrowheads="1"/>
            </p:cNvSpPr>
            <p:nvPr/>
          </p:nvSpPr>
          <p:spPr bwMode="ltGray">
            <a:xfrm>
              <a:off x="2484" y="3008"/>
              <a:ext cx="742" cy="150"/>
            </a:xfrm>
            <a:prstGeom prst="ellipse">
              <a:avLst/>
            </a:prstGeom>
            <a:gradFill rotWithShape="0">
              <a:gsLst>
                <a:gs pos="0">
                  <a:srgbClr val="6699FF">
                    <a:gamma/>
                    <a:shade val="89804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3910013" y="5133975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app_data_02.dbf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100M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2463800" y="4775200"/>
            <a:ext cx="1327150" cy="869950"/>
            <a:chOff x="1552" y="3008"/>
            <a:chExt cx="836" cy="548"/>
          </a:xfrm>
        </p:grpSpPr>
        <p:grpSp>
          <p:nvGrpSpPr>
            <p:cNvPr id="23566" name="Group 12"/>
            <p:cNvGrpSpPr>
              <a:grpSpLocks/>
            </p:cNvGrpSpPr>
            <p:nvPr/>
          </p:nvGrpSpPr>
          <p:grpSpPr bwMode="auto">
            <a:xfrm>
              <a:off x="1571" y="3008"/>
              <a:ext cx="743" cy="548"/>
              <a:chOff x="1571" y="3008"/>
              <a:chExt cx="743" cy="548"/>
            </a:xfrm>
          </p:grpSpPr>
          <p:sp>
            <p:nvSpPr>
              <p:cNvPr id="83981" name="Oval 13"/>
              <p:cNvSpPr>
                <a:spLocks noChangeArrowheads="1"/>
              </p:cNvSpPr>
              <p:nvPr/>
            </p:nvSpPr>
            <p:spPr bwMode="ltGray">
              <a:xfrm>
                <a:off x="1571" y="3406"/>
                <a:ext cx="743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82" name="Rectangle 14"/>
              <p:cNvSpPr>
                <a:spLocks noChangeArrowheads="1"/>
              </p:cNvSpPr>
              <p:nvPr/>
            </p:nvSpPr>
            <p:spPr bwMode="ltGray">
              <a:xfrm>
                <a:off x="1574" y="3083"/>
                <a:ext cx="740" cy="407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83" name="Oval 15"/>
              <p:cNvSpPr>
                <a:spLocks noChangeArrowheads="1"/>
              </p:cNvSpPr>
              <p:nvPr/>
            </p:nvSpPr>
            <p:spPr bwMode="ltGray">
              <a:xfrm>
                <a:off x="1571" y="3008"/>
                <a:ext cx="743" cy="150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67" name="Rectangle 16"/>
            <p:cNvSpPr>
              <a:spLocks noChangeArrowheads="1"/>
            </p:cNvSpPr>
            <p:nvPr/>
          </p:nvSpPr>
          <p:spPr bwMode="auto">
            <a:xfrm>
              <a:off x="1552" y="3234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app_data_01.dbf</a:t>
              </a:r>
              <a:b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000">
                  <a:solidFill>
                    <a:schemeClr val="bg2"/>
                  </a:solidFill>
                  <a:latin typeface="Courier New" pitchFamily="49" charset="0"/>
                </a:rPr>
                <a:t>100M</a:t>
              </a:r>
            </a:p>
          </p:txBody>
        </p:sp>
      </p:grpSp>
      <p:grpSp>
        <p:nvGrpSpPr>
          <p:cNvPr id="23561" name="Group 17"/>
          <p:cNvGrpSpPr>
            <a:grpSpLocks/>
          </p:cNvGrpSpPr>
          <p:nvPr/>
        </p:nvGrpSpPr>
        <p:grpSpPr bwMode="auto">
          <a:xfrm>
            <a:off x="5410200" y="4775200"/>
            <a:ext cx="1177925" cy="889000"/>
            <a:chOff x="3408" y="3008"/>
            <a:chExt cx="742" cy="560"/>
          </a:xfrm>
        </p:grpSpPr>
        <p:sp>
          <p:nvSpPr>
            <p:cNvPr id="83986" name="Oval 18"/>
            <p:cNvSpPr>
              <a:spLocks noChangeArrowheads="1"/>
            </p:cNvSpPr>
            <p:nvPr/>
          </p:nvSpPr>
          <p:spPr bwMode="auto">
            <a:xfrm>
              <a:off x="3408" y="3415"/>
              <a:ext cx="742" cy="153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987" name="Rectangle 19"/>
            <p:cNvSpPr>
              <a:spLocks noChangeArrowheads="1"/>
            </p:cNvSpPr>
            <p:nvPr/>
          </p:nvSpPr>
          <p:spPr bwMode="auto">
            <a:xfrm>
              <a:off x="3411" y="3085"/>
              <a:ext cx="739" cy="416"/>
            </a:xfrm>
            <a:prstGeom prst="rect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988" name="Oval 20"/>
            <p:cNvSpPr>
              <a:spLocks noChangeArrowheads="1"/>
            </p:cNvSpPr>
            <p:nvPr/>
          </p:nvSpPr>
          <p:spPr bwMode="auto">
            <a:xfrm>
              <a:off x="3408" y="3008"/>
              <a:ext cx="742" cy="153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562" name="Rectangle 21"/>
          <p:cNvSpPr>
            <a:spLocks noChangeArrowheads="1"/>
          </p:cNvSpPr>
          <p:nvPr/>
        </p:nvSpPr>
        <p:spPr bwMode="auto">
          <a:xfrm>
            <a:off x="5313363" y="5100638"/>
            <a:ext cx="1392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app_data_03.dbf </a:t>
            </a:r>
            <a:b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1000">
                <a:solidFill>
                  <a:schemeClr val="bg2"/>
                </a:solidFill>
                <a:latin typeface="Courier New" pitchFamily="49" charset="0"/>
              </a:rPr>
              <a:t>200M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blackWhite">
          <a:xfrm>
            <a:off x="3295650" y="4243388"/>
            <a:ext cx="2959100" cy="1971675"/>
          </a:xfrm>
          <a:prstGeom prst="rect">
            <a:avLst/>
          </a:prstGeom>
          <a:gradFill rotWithShape="0">
            <a:gsLst>
              <a:gs pos="0">
                <a:srgbClr val="E5E584"/>
              </a:gs>
              <a:gs pos="50000">
                <a:srgbClr val="FFFF93"/>
              </a:gs>
              <a:gs pos="100000">
                <a:srgbClr val="E5E584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r>
              <a:rPr lang="en-US" altLang="zh-CN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Oracle </a:t>
            </a:r>
            <a:r>
              <a:rPr lang="zh-CN" altLang="en-US" smtClean="0"/>
              <a:t>数据库结构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654550" y="3717925"/>
            <a:ext cx="1588" cy="523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blackWhite">
          <a:xfrm>
            <a:off x="2571750" y="1035050"/>
            <a:ext cx="4949825" cy="2667000"/>
          </a:xfrm>
          <a:prstGeom prst="rect">
            <a:avLst/>
          </a:prstGeom>
          <a:gradFill rotWithShape="0">
            <a:gsLst>
              <a:gs pos="0">
                <a:srgbClr val="A3A3CC"/>
              </a:gs>
              <a:gs pos="100000">
                <a:srgbClr val="CCCCFF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solidFill>
                  <a:schemeClr val="bg2"/>
                </a:solidFill>
              </a:rPr>
              <a:t>Instance</a:t>
            </a: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</a:pP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blackWhite">
          <a:xfrm>
            <a:off x="2687638" y="1354138"/>
            <a:ext cx="4610100" cy="1804987"/>
          </a:xfrm>
          <a:prstGeom prst="rect">
            <a:avLst/>
          </a:prstGeom>
          <a:gradFill rotWithShape="0">
            <a:gsLst>
              <a:gs pos="0">
                <a:srgbClr val="93CCAF"/>
              </a:gs>
              <a:gs pos="50000">
                <a:srgbClr val="B8FFDB"/>
              </a:gs>
              <a:gs pos="100000">
                <a:srgbClr val="93CCAF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SGA</a:t>
            </a: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blackWhite">
          <a:xfrm>
            <a:off x="5868988" y="1884363"/>
            <a:ext cx="1325562" cy="1139825"/>
          </a:xfrm>
          <a:prstGeom prst="rect">
            <a:avLst/>
          </a:prstGeom>
          <a:solidFill>
            <a:srgbClr val="FF9BCE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Redo log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buffer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blackWhite">
          <a:xfrm>
            <a:off x="4452938" y="1884363"/>
            <a:ext cx="1323975" cy="1139825"/>
          </a:xfrm>
          <a:prstGeom prst="rect">
            <a:avLst/>
          </a:prstGeom>
          <a:solidFill>
            <a:srgbClr val="FF9BCE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Data buffer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cache</a:t>
            </a:r>
          </a:p>
        </p:txBody>
      </p:sp>
      <p:grpSp>
        <p:nvGrpSpPr>
          <p:cNvPr id="4105" name="Group 12"/>
          <p:cNvGrpSpPr>
            <a:grpSpLocks/>
          </p:cNvGrpSpPr>
          <p:nvPr/>
        </p:nvGrpSpPr>
        <p:grpSpPr bwMode="auto">
          <a:xfrm>
            <a:off x="2808288" y="1500188"/>
            <a:ext cx="1573212" cy="1614487"/>
            <a:chOff x="1769" y="945"/>
            <a:chExt cx="991" cy="1017"/>
          </a:xfrm>
        </p:grpSpPr>
        <p:sp>
          <p:nvSpPr>
            <p:cNvPr id="4160" name="Rectangle 9"/>
            <p:cNvSpPr>
              <a:spLocks noChangeArrowheads="1"/>
            </p:cNvSpPr>
            <p:nvPr/>
          </p:nvSpPr>
          <p:spPr bwMode="blackWhite">
            <a:xfrm>
              <a:off x="1769" y="945"/>
              <a:ext cx="991" cy="1017"/>
            </a:xfrm>
            <a:prstGeom prst="rect">
              <a:avLst/>
            </a:prstGeom>
            <a:solidFill>
              <a:srgbClr val="FFFF9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>
                  <a:solidFill>
                    <a:schemeClr val="bg2"/>
                  </a:solidFill>
                </a:rPr>
                <a:t>Shared pool</a:t>
              </a: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4161" name="Rectangle 10"/>
            <p:cNvSpPr>
              <a:spLocks noChangeArrowheads="1"/>
            </p:cNvSpPr>
            <p:nvPr/>
          </p:nvSpPr>
          <p:spPr bwMode="blackWhite">
            <a:xfrm>
              <a:off x="1852" y="1565"/>
              <a:ext cx="836" cy="340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>
                  <a:solidFill>
                    <a:schemeClr val="bg2"/>
                  </a:solidFill>
                </a:rPr>
                <a:t>Data dict.</a:t>
              </a:r>
              <a:br>
                <a:rPr lang="en-US" altLang="zh-CN">
                  <a:solidFill>
                    <a:schemeClr val="bg2"/>
                  </a:solidFill>
                </a:rPr>
              </a:br>
              <a:r>
                <a:rPr lang="en-US" altLang="zh-CN">
                  <a:solidFill>
                    <a:schemeClr val="bg2"/>
                  </a:solidFill>
                </a:rPr>
                <a:t>cache</a:t>
              </a:r>
            </a:p>
          </p:txBody>
        </p:sp>
        <p:sp>
          <p:nvSpPr>
            <p:cNvPr id="4162" name="Rectangle 11"/>
            <p:cNvSpPr>
              <a:spLocks noChangeArrowheads="1"/>
            </p:cNvSpPr>
            <p:nvPr/>
          </p:nvSpPr>
          <p:spPr bwMode="blackWhite">
            <a:xfrm>
              <a:off x="1852" y="1182"/>
              <a:ext cx="836" cy="339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Library</a:t>
              </a:r>
            </a:p>
            <a:p>
              <a:pPr defTabSz="822325"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cache</a:t>
              </a:r>
            </a:p>
          </p:txBody>
        </p:sp>
      </p:grpSp>
      <p:sp>
        <p:nvSpPr>
          <p:cNvPr id="4106" name="Oval 13"/>
          <p:cNvSpPr>
            <a:spLocks noChangeArrowheads="1"/>
          </p:cNvSpPr>
          <p:nvPr/>
        </p:nvSpPr>
        <p:spPr bwMode="blackWhite">
          <a:xfrm>
            <a:off x="4237038" y="3221038"/>
            <a:ext cx="790575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 PMON</a:t>
            </a:r>
          </a:p>
        </p:txBody>
      </p:sp>
      <p:sp>
        <p:nvSpPr>
          <p:cNvPr id="4107" name="Oval 14"/>
          <p:cNvSpPr>
            <a:spLocks noChangeArrowheads="1"/>
          </p:cNvSpPr>
          <p:nvPr/>
        </p:nvSpPr>
        <p:spPr bwMode="blackWhite">
          <a:xfrm>
            <a:off x="3414713" y="3235325"/>
            <a:ext cx="771525" cy="427038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 sz="1700">
                <a:solidFill>
                  <a:schemeClr val="bg2"/>
                </a:solidFill>
              </a:rPr>
              <a:t>DBW0</a:t>
            </a:r>
          </a:p>
        </p:txBody>
      </p:sp>
      <p:sp>
        <p:nvSpPr>
          <p:cNvPr id="4108" name="Oval 15"/>
          <p:cNvSpPr>
            <a:spLocks noChangeArrowheads="1"/>
          </p:cNvSpPr>
          <p:nvPr/>
        </p:nvSpPr>
        <p:spPr bwMode="blackWhite">
          <a:xfrm>
            <a:off x="2609850" y="3221038"/>
            <a:ext cx="763588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SMON</a:t>
            </a:r>
          </a:p>
        </p:txBody>
      </p:sp>
      <p:sp>
        <p:nvSpPr>
          <p:cNvPr id="4109" name="Oval 16"/>
          <p:cNvSpPr>
            <a:spLocks noChangeArrowheads="1"/>
          </p:cNvSpPr>
          <p:nvPr/>
        </p:nvSpPr>
        <p:spPr bwMode="blackWhite">
          <a:xfrm>
            <a:off x="5865813" y="3221038"/>
            <a:ext cx="815975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 LGWR</a:t>
            </a:r>
          </a:p>
        </p:txBody>
      </p:sp>
      <p:sp>
        <p:nvSpPr>
          <p:cNvPr id="4110" name="Oval 17"/>
          <p:cNvSpPr>
            <a:spLocks noChangeArrowheads="1"/>
          </p:cNvSpPr>
          <p:nvPr/>
        </p:nvSpPr>
        <p:spPr bwMode="blackWhite">
          <a:xfrm>
            <a:off x="5056188" y="3221038"/>
            <a:ext cx="784225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CKPT</a:t>
            </a:r>
          </a:p>
        </p:txBody>
      </p:sp>
      <p:sp>
        <p:nvSpPr>
          <p:cNvPr id="4111" name="Oval 18"/>
          <p:cNvSpPr>
            <a:spLocks noChangeArrowheads="1"/>
          </p:cNvSpPr>
          <p:nvPr/>
        </p:nvSpPr>
        <p:spPr bwMode="blackWhite">
          <a:xfrm>
            <a:off x="6708775" y="3221038"/>
            <a:ext cx="757238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Others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1671638" y="1604963"/>
            <a:ext cx="0" cy="6842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3" name="Oval 20"/>
          <p:cNvSpPr>
            <a:spLocks noChangeArrowheads="1"/>
          </p:cNvSpPr>
          <p:nvPr/>
        </p:nvSpPr>
        <p:spPr bwMode="blackWhite">
          <a:xfrm>
            <a:off x="1103313" y="1108075"/>
            <a:ext cx="1062037" cy="762000"/>
          </a:xfrm>
          <a:prstGeom prst="ellipse">
            <a:avLst/>
          </a:prstGeom>
          <a:gradFill rotWithShape="0">
            <a:gsLst>
              <a:gs pos="0">
                <a:srgbClr val="E5E584"/>
              </a:gs>
              <a:gs pos="50000">
                <a:srgbClr val="FFFF93"/>
              </a:gs>
              <a:gs pos="100000">
                <a:srgbClr val="E5E584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User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838325" y="2700338"/>
            <a:ext cx="715963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5" name="Oval 22"/>
          <p:cNvSpPr>
            <a:spLocks noChangeArrowheads="1"/>
          </p:cNvSpPr>
          <p:nvPr/>
        </p:nvSpPr>
        <p:spPr bwMode="blackWhite">
          <a:xfrm>
            <a:off x="1150938" y="2319338"/>
            <a:ext cx="1019175" cy="762000"/>
          </a:xfrm>
          <a:prstGeom prst="ellipse">
            <a:avLst/>
          </a:prstGeom>
          <a:gradFill rotWithShape="0">
            <a:gsLst>
              <a:gs pos="0">
                <a:srgbClr val="E5B5D7"/>
              </a:gs>
              <a:gs pos="50000">
                <a:srgbClr val="FFC9EF"/>
              </a:gs>
              <a:gs pos="100000">
                <a:srgbClr val="E5B5D7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Server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4116" name="Rectangle 23"/>
          <p:cNvSpPr>
            <a:spLocks noChangeArrowheads="1"/>
          </p:cNvSpPr>
          <p:nvPr/>
        </p:nvSpPr>
        <p:spPr bwMode="blackWhite">
          <a:xfrm>
            <a:off x="1692275" y="2957513"/>
            <a:ext cx="587375" cy="3111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 sz="1700">
                <a:solidFill>
                  <a:schemeClr val="bg2"/>
                </a:solidFill>
              </a:rPr>
              <a:t>PGA</a:t>
            </a:r>
          </a:p>
        </p:txBody>
      </p:sp>
      <p:grpSp>
        <p:nvGrpSpPr>
          <p:cNvPr id="4117" name="Group 27"/>
          <p:cNvGrpSpPr>
            <a:grpSpLocks/>
          </p:cNvGrpSpPr>
          <p:nvPr/>
        </p:nvGrpSpPr>
        <p:grpSpPr bwMode="auto">
          <a:xfrm>
            <a:off x="4344988" y="4262438"/>
            <a:ext cx="844550" cy="654050"/>
            <a:chOff x="2737" y="2685"/>
            <a:chExt cx="532" cy="412"/>
          </a:xfrm>
        </p:grpSpPr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2737" y="2769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2737" y="2685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2737" y="2939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18" name="Group 31"/>
          <p:cNvGrpSpPr>
            <a:grpSpLocks/>
          </p:cNvGrpSpPr>
          <p:nvPr/>
        </p:nvGrpSpPr>
        <p:grpSpPr bwMode="auto">
          <a:xfrm>
            <a:off x="5311775" y="4905375"/>
            <a:ext cx="844550" cy="654050"/>
            <a:chOff x="3346" y="3090"/>
            <a:chExt cx="532" cy="412"/>
          </a:xfrm>
        </p:grpSpPr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3346" y="3174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3346" y="309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3346" y="3344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19" name="Group 35"/>
          <p:cNvGrpSpPr>
            <a:grpSpLocks/>
          </p:cNvGrpSpPr>
          <p:nvPr/>
        </p:nvGrpSpPr>
        <p:grpSpPr bwMode="auto">
          <a:xfrm>
            <a:off x="5311775" y="4262438"/>
            <a:ext cx="844550" cy="654050"/>
            <a:chOff x="3346" y="2685"/>
            <a:chExt cx="532" cy="412"/>
          </a:xfrm>
        </p:grpSpPr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3346" y="2769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3346" y="2685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3346" y="2939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20" name="Group 39"/>
          <p:cNvGrpSpPr>
            <a:grpSpLocks/>
          </p:cNvGrpSpPr>
          <p:nvPr/>
        </p:nvGrpSpPr>
        <p:grpSpPr bwMode="auto">
          <a:xfrm>
            <a:off x="3378200" y="5543550"/>
            <a:ext cx="844550" cy="654050"/>
            <a:chOff x="2128" y="3492"/>
            <a:chExt cx="532" cy="412"/>
          </a:xfrm>
        </p:grpSpPr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2128" y="3576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2128" y="3492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2128" y="374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21" name="Group 43"/>
          <p:cNvGrpSpPr>
            <a:grpSpLocks/>
          </p:cNvGrpSpPr>
          <p:nvPr/>
        </p:nvGrpSpPr>
        <p:grpSpPr bwMode="auto">
          <a:xfrm>
            <a:off x="3378200" y="4905375"/>
            <a:ext cx="844550" cy="654050"/>
            <a:chOff x="2128" y="3090"/>
            <a:chExt cx="532" cy="412"/>
          </a:xfrm>
        </p:grpSpPr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128" y="3174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2128" y="309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2128" y="3344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22" name="Group 47"/>
          <p:cNvGrpSpPr>
            <a:grpSpLocks/>
          </p:cNvGrpSpPr>
          <p:nvPr/>
        </p:nvGrpSpPr>
        <p:grpSpPr bwMode="auto">
          <a:xfrm>
            <a:off x="3378200" y="4262438"/>
            <a:ext cx="844550" cy="654050"/>
            <a:chOff x="2128" y="2685"/>
            <a:chExt cx="532" cy="412"/>
          </a:xfrm>
        </p:grpSpPr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2128" y="2769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7" name="Oval 45"/>
            <p:cNvSpPr>
              <a:spLocks noChangeArrowheads="1"/>
            </p:cNvSpPr>
            <p:nvPr/>
          </p:nvSpPr>
          <p:spPr bwMode="auto">
            <a:xfrm>
              <a:off x="2128" y="2685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2128" y="2939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23" name="Rectangle 48"/>
          <p:cNvSpPr>
            <a:spLocks noChangeArrowheads="1"/>
          </p:cNvSpPr>
          <p:nvPr/>
        </p:nvSpPr>
        <p:spPr bwMode="auto">
          <a:xfrm>
            <a:off x="4259263" y="4398963"/>
            <a:ext cx="10826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Control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4124" name="Rectangle 49"/>
          <p:cNvSpPr>
            <a:spLocks noChangeArrowheads="1"/>
          </p:cNvSpPr>
          <p:nvPr/>
        </p:nvSpPr>
        <p:spPr bwMode="auto">
          <a:xfrm>
            <a:off x="3398838" y="4398963"/>
            <a:ext cx="796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Data files </a:t>
            </a:r>
          </a:p>
        </p:txBody>
      </p:sp>
      <p:sp>
        <p:nvSpPr>
          <p:cNvPr id="4125" name="Rectangle 50"/>
          <p:cNvSpPr>
            <a:spLocks noChangeArrowheads="1"/>
          </p:cNvSpPr>
          <p:nvPr/>
        </p:nvSpPr>
        <p:spPr bwMode="auto">
          <a:xfrm>
            <a:off x="5321300" y="4398963"/>
            <a:ext cx="91122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Redo log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 flipV="1">
            <a:off x="4929188" y="3717925"/>
            <a:ext cx="1587" cy="523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27" name="Group 55"/>
          <p:cNvGrpSpPr>
            <a:grpSpLocks/>
          </p:cNvGrpSpPr>
          <p:nvPr/>
        </p:nvGrpSpPr>
        <p:grpSpPr bwMode="auto">
          <a:xfrm>
            <a:off x="2058988" y="5211763"/>
            <a:ext cx="1119187" cy="866775"/>
            <a:chOff x="1297" y="3283"/>
            <a:chExt cx="705" cy="546"/>
          </a:xfrm>
        </p:grpSpPr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1297" y="3394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5" name="Oval 53"/>
            <p:cNvSpPr>
              <a:spLocks noChangeArrowheads="1"/>
            </p:cNvSpPr>
            <p:nvPr/>
          </p:nvSpPr>
          <p:spPr bwMode="auto">
            <a:xfrm>
              <a:off x="1297" y="328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6" name="Oval 54"/>
            <p:cNvSpPr>
              <a:spLocks noChangeArrowheads="1"/>
            </p:cNvSpPr>
            <p:nvPr/>
          </p:nvSpPr>
          <p:spPr bwMode="auto">
            <a:xfrm>
              <a:off x="1297" y="3620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28" name="Group 59"/>
          <p:cNvGrpSpPr>
            <a:grpSpLocks/>
          </p:cNvGrpSpPr>
          <p:nvPr/>
        </p:nvGrpSpPr>
        <p:grpSpPr bwMode="auto">
          <a:xfrm>
            <a:off x="2058988" y="4449763"/>
            <a:ext cx="1119187" cy="866775"/>
            <a:chOff x="1297" y="2803"/>
            <a:chExt cx="705" cy="546"/>
          </a:xfrm>
        </p:grpSpPr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1297" y="2914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9" name="Oval 57"/>
            <p:cNvSpPr>
              <a:spLocks noChangeArrowheads="1"/>
            </p:cNvSpPr>
            <p:nvPr/>
          </p:nvSpPr>
          <p:spPr bwMode="auto">
            <a:xfrm>
              <a:off x="1297" y="280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50" name="Oval 58"/>
            <p:cNvSpPr>
              <a:spLocks noChangeArrowheads="1"/>
            </p:cNvSpPr>
            <p:nvPr/>
          </p:nvSpPr>
          <p:spPr bwMode="auto">
            <a:xfrm>
              <a:off x="1297" y="3140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29" name="Group 63"/>
          <p:cNvGrpSpPr>
            <a:grpSpLocks/>
          </p:cNvGrpSpPr>
          <p:nvPr/>
        </p:nvGrpSpPr>
        <p:grpSpPr bwMode="auto">
          <a:xfrm>
            <a:off x="6353175" y="5211763"/>
            <a:ext cx="1119188" cy="866775"/>
            <a:chOff x="4002" y="3283"/>
            <a:chExt cx="705" cy="546"/>
          </a:xfrm>
        </p:grpSpPr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4002" y="3394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53" name="Oval 61"/>
            <p:cNvSpPr>
              <a:spLocks noChangeArrowheads="1"/>
            </p:cNvSpPr>
            <p:nvPr/>
          </p:nvSpPr>
          <p:spPr bwMode="auto">
            <a:xfrm>
              <a:off x="4002" y="328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54" name="Oval 62"/>
            <p:cNvSpPr>
              <a:spLocks noChangeArrowheads="1"/>
            </p:cNvSpPr>
            <p:nvPr/>
          </p:nvSpPr>
          <p:spPr bwMode="auto">
            <a:xfrm>
              <a:off x="4002" y="3620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30" name="Rectangle 64"/>
          <p:cNvSpPr>
            <a:spLocks noChangeArrowheads="1"/>
          </p:cNvSpPr>
          <p:nvPr/>
        </p:nvSpPr>
        <p:spPr bwMode="auto">
          <a:xfrm>
            <a:off x="6305550" y="5264150"/>
            <a:ext cx="12731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888" tIns="57150" rIns="115888" bIns="57150">
            <a:spAutoFit/>
          </a:bodyPr>
          <a:lstStyle/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Archived </a:t>
            </a:r>
          </a:p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log files</a:t>
            </a:r>
          </a:p>
        </p:txBody>
      </p:sp>
      <p:sp>
        <p:nvSpPr>
          <p:cNvPr id="4131" name="Rectangle 65"/>
          <p:cNvSpPr>
            <a:spLocks noChangeArrowheads="1"/>
          </p:cNvSpPr>
          <p:nvPr/>
        </p:nvSpPr>
        <p:spPr bwMode="auto">
          <a:xfrm>
            <a:off x="1968500" y="4738688"/>
            <a:ext cx="13493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888" tIns="57150" rIns="115888" bIns="57150">
            <a:spAutoFit/>
          </a:bodyPr>
          <a:lstStyle/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Parameter</a:t>
            </a:r>
          </a:p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  <p:sp>
        <p:nvSpPr>
          <p:cNvPr id="4132" name="Rectangle 66"/>
          <p:cNvSpPr>
            <a:spLocks noChangeArrowheads="1"/>
          </p:cNvSpPr>
          <p:nvPr/>
        </p:nvSpPr>
        <p:spPr bwMode="auto">
          <a:xfrm>
            <a:off x="1987550" y="5491163"/>
            <a:ext cx="13112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888" tIns="57150" rIns="115888" bIns="57150">
            <a:spAutoFit/>
          </a:bodyPr>
          <a:lstStyle/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Password</a:t>
            </a:r>
          </a:p>
          <a:p>
            <a:pPr defTabSz="1428750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更改数据文件的位置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tablespace must be offline.</a:t>
            </a:r>
          </a:p>
          <a:p>
            <a:r>
              <a:rPr lang="en-US" altLang="zh-CN" smtClean="0"/>
              <a:t>The target data files must exist.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89025" y="3363913"/>
            <a:ext cx="6981825" cy="14763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TABLESPACE app_data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RENAME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DATAFILE	'/DISK4/app_data_01.dbf'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TO			'/DISK5/app_data_01.dbf';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更改数据文件的位置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557212"/>
          </a:xfrm>
          <a:noFill/>
        </p:spPr>
        <p:txBody>
          <a:bodyPr/>
          <a:lstStyle/>
          <a:p>
            <a:r>
              <a:rPr lang="en-US" altLang="zh-CN" smtClean="0"/>
              <a:t>The database must be mounted.  </a:t>
            </a:r>
          </a:p>
          <a:p>
            <a:r>
              <a:rPr lang="en-US" altLang="zh-CN" smtClean="0"/>
              <a:t>The target data file must exist.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65213" y="3255963"/>
            <a:ext cx="6802437" cy="11334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DATABASE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RENAME FILE '/DISK1/system_01.dbf'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    TO '/DISK2/system_01.dbf';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获取表空间的信息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3889375"/>
          </a:xfrm>
          <a:noFill/>
        </p:spPr>
        <p:txBody>
          <a:bodyPr/>
          <a:lstStyle/>
          <a:p>
            <a:r>
              <a:rPr lang="en-US" altLang="zh-CN" smtClean="0"/>
              <a:t>Tablespace information:</a:t>
            </a:r>
          </a:p>
          <a:p>
            <a:pPr lvl="1"/>
            <a:r>
              <a:rPr lang="en-US" altLang="zh-CN" smtClean="0"/>
              <a:t>DBA_TABLESPACES</a:t>
            </a:r>
          </a:p>
          <a:p>
            <a:pPr lvl="1"/>
            <a:r>
              <a:rPr lang="en-US" altLang="zh-CN" smtClean="0"/>
              <a:t>V$TABLESPACE</a:t>
            </a:r>
          </a:p>
          <a:p>
            <a:r>
              <a:rPr lang="en-US" altLang="zh-CN" smtClean="0"/>
              <a:t>Data file information:</a:t>
            </a:r>
          </a:p>
          <a:p>
            <a:pPr lvl="1"/>
            <a:r>
              <a:rPr lang="en-US" altLang="zh-CN" smtClean="0"/>
              <a:t>DBA_DATA_FILES</a:t>
            </a:r>
          </a:p>
          <a:p>
            <a:pPr lvl="1"/>
            <a:r>
              <a:rPr lang="en-US" altLang="zh-CN" smtClean="0"/>
              <a:t>V$DATAFILE</a:t>
            </a:r>
          </a:p>
          <a:p>
            <a:r>
              <a:rPr lang="en-US" altLang="zh-CN" smtClean="0"/>
              <a:t>Tempfile information:</a:t>
            </a:r>
          </a:p>
          <a:p>
            <a:pPr lvl="1"/>
            <a:r>
              <a:rPr lang="en-US" altLang="zh-CN" smtClean="0"/>
              <a:t>DBA_TEMP_FILES</a:t>
            </a:r>
          </a:p>
          <a:p>
            <a:pPr lvl="1"/>
            <a:r>
              <a:rPr lang="en-US" altLang="zh-CN" smtClean="0"/>
              <a:t>V$TEMPFILE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表空间的空间使用情况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2784475"/>
          </a:xfrm>
          <a:noFill/>
        </p:spPr>
        <p:txBody>
          <a:bodyPr/>
          <a:lstStyle/>
          <a:p>
            <a:r>
              <a:rPr lang="zh-CN" altLang="en-US" smtClean="0"/>
              <a:t>表空间的大小 </a:t>
            </a:r>
            <a:r>
              <a:rPr lang="en-US" altLang="zh-CN" smtClean="0"/>
              <a:t>dba_data_files</a:t>
            </a:r>
          </a:p>
          <a:p>
            <a:pPr lvl="1"/>
            <a:r>
              <a:rPr lang="en-US" altLang="zh-CN" smtClean="0"/>
              <a:t>Select  tablespace_name, sum(bytes) from dba_data_files group by tablespace_name</a:t>
            </a:r>
          </a:p>
          <a:p>
            <a:pPr lvl="1">
              <a:buFontTx/>
              <a:buNone/>
            </a:pPr>
            <a:endParaRPr lang="en-US" altLang="zh-CN" smtClean="0"/>
          </a:p>
          <a:p>
            <a:r>
              <a:rPr lang="zh-CN" altLang="en-US" smtClean="0"/>
              <a:t>剩余空间  </a:t>
            </a:r>
            <a:r>
              <a:rPr lang="en-US" altLang="zh-CN" smtClean="0"/>
              <a:t>dba_free_space	</a:t>
            </a:r>
          </a:p>
          <a:p>
            <a:pPr lvl="1"/>
            <a:r>
              <a:rPr lang="en-US" altLang="zh-CN" smtClean="0"/>
              <a:t>Select tablespace_name , sum(bytes) from dba_free_space group by tablespace_name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数据表类型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700213" y="2997200"/>
            <a:ext cx="18303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Regular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5399088" y="3971925"/>
            <a:ext cx="1270000" cy="1909763"/>
            <a:chOff x="3401" y="2502"/>
            <a:chExt cx="800" cy="1203"/>
          </a:xfrm>
        </p:grpSpPr>
        <p:grpSp>
          <p:nvGrpSpPr>
            <p:cNvPr id="28789" name="Group 5"/>
            <p:cNvGrpSpPr>
              <a:grpSpLocks/>
            </p:cNvGrpSpPr>
            <p:nvPr/>
          </p:nvGrpSpPr>
          <p:grpSpPr bwMode="auto">
            <a:xfrm>
              <a:off x="3401" y="2502"/>
              <a:ext cx="800" cy="940"/>
              <a:chOff x="3401" y="2502"/>
              <a:chExt cx="800" cy="940"/>
            </a:xfrm>
          </p:grpSpPr>
          <p:grpSp>
            <p:nvGrpSpPr>
              <p:cNvPr id="28791" name="Group 6"/>
              <p:cNvGrpSpPr>
                <a:grpSpLocks/>
              </p:cNvGrpSpPr>
              <p:nvPr/>
            </p:nvGrpSpPr>
            <p:grpSpPr bwMode="auto">
              <a:xfrm>
                <a:off x="3401" y="2502"/>
                <a:ext cx="656" cy="796"/>
                <a:chOff x="3401" y="2502"/>
                <a:chExt cx="656" cy="796"/>
              </a:xfrm>
            </p:grpSpPr>
            <p:sp>
              <p:nvSpPr>
                <p:cNvPr id="112647" name="Freeform 7"/>
                <p:cNvSpPr>
                  <a:spLocks/>
                </p:cNvSpPr>
                <p:nvPr/>
              </p:nvSpPr>
              <p:spPr bwMode="auto">
                <a:xfrm>
                  <a:off x="3401" y="2502"/>
                  <a:ext cx="656" cy="796"/>
                </a:xfrm>
                <a:custGeom>
                  <a:avLst/>
                  <a:gdLst>
                    <a:gd name="T0" fmla="*/ 655 w 656"/>
                    <a:gd name="T1" fmla="*/ 615 h 796"/>
                    <a:gd name="T2" fmla="*/ 655 w 656"/>
                    <a:gd name="T3" fmla="*/ 0 h 796"/>
                    <a:gd name="T4" fmla="*/ 0 w 656"/>
                    <a:gd name="T5" fmla="*/ 179 h 796"/>
                    <a:gd name="T6" fmla="*/ 0 w 656"/>
                    <a:gd name="T7" fmla="*/ 795 h 796"/>
                    <a:gd name="T8" fmla="*/ 655 w 656"/>
                    <a:gd name="T9" fmla="*/ 615 h 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6" h="796">
                      <a:moveTo>
                        <a:pt x="655" y="615"/>
                      </a:moveTo>
                      <a:lnTo>
                        <a:pt x="655" y="0"/>
                      </a:lnTo>
                      <a:lnTo>
                        <a:pt x="0" y="179"/>
                      </a:lnTo>
                      <a:lnTo>
                        <a:pt x="0" y="795"/>
                      </a:lnTo>
                      <a:lnTo>
                        <a:pt x="655" y="615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48" name="Freeform 8"/>
                <p:cNvSpPr>
                  <a:spLocks/>
                </p:cNvSpPr>
                <p:nvPr/>
              </p:nvSpPr>
              <p:spPr bwMode="white">
                <a:xfrm>
                  <a:off x="3424" y="2532"/>
                  <a:ext cx="610" cy="736"/>
                </a:xfrm>
                <a:custGeom>
                  <a:avLst/>
                  <a:gdLst>
                    <a:gd name="T0" fmla="*/ 609 w 610"/>
                    <a:gd name="T1" fmla="*/ 571 h 736"/>
                    <a:gd name="T2" fmla="*/ 609 w 610"/>
                    <a:gd name="T3" fmla="*/ 0 h 736"/>
                    <a:gd name="T4" fmla="*/ 0 w 610"/>
                    <a:gd name="T5" fmla="*/ 162 h 736"/>
                    <a:gd name="T6" fmla="*/ 0 w 610"/>
                    <a:gd name="T7" fmla="*/ 735 h 736"/>
                    <a:gd name="T8" fmla="*/ 609 w 610"/>
                    <a:gd name="T9" fmla="*/ 571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0" h="736">
                      <a:moveTo>
                        <a:pt x="609" y="571"/>
                      </a:moveTo>
                      <a:lnTo>
                        <a:pt x="609" y="0"/>
                      </a:lnTo>
                      <a:lnTo>
                        <a:pt x="0" y="162"/>
                      </a:lnTo>
                      <a:lnTo>
                        <a:pt x="0" y="735"/>
                      </a:lnTo>
                      <a:lnTo>
                        <a:pt x="609" y="571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49" name="Freeform 9"/>
                <p:cNvSpPr>
                  <a:spLocks/>
                </p:cNvSpPr>
                <p:nvPr/>
              </p:nvSpPr>
              <p:spPr bwMode="auto">
                <a:xfrm>
                  <a:off x="3459" y="2679"/>
                  <a:ext cx="537" cy="534"/>
                </a:xfrm>
                <a:custGeom>
                  <a:avLst/>
                  <a:gdLst>
                    <a:gd name="T0" fmla="*/ 536 w 537"/>
                    <a:gd name="T1" fmla="*/ 391 h 534"/>
                    <a:gd name="T2" fmla="*/ 536 w 537"/>
                    <a:gd name="T3" fmla="*/ 0 h 534"/>
                    <a:gd name="T4" fmla="*/ 0 w 537"/>
                    <a:gd name="T5" fmla="*/ 141 h 534"/>
                    <a:gd name="T6" fmla="*/ 0 w 537"/>
                    <a:gd name="T7" fmla="*/ 533 h 534"/>
                    <a:gd name="T8" fmla="*/ 536 w 537"/>
                    <a:gd name="T9" fmla="*/ 391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534">
                      <a:moveTo>
                        <a:pt x="536" y="391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533"/>
                      </a:lnTo>
                      <a:lnTo>
                        <a:pt x="536" y="391"/>
                      </a:lnTo>
                    </a:path>
                  </a:pathLst>
                </a:cu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0" name="Freeform 10"/>
                <p:cNvSpPr>
                  <a:spLocks/>
                </p:cNvSpPr>
                <p:nvPr/>
              </p:nvSpPr>
              <p:spPr bwMode="auto">
                <a:xfrm>
                  <a:off x="3459" y="2574"/>
                  <a:ext cx="537" cy="211"/>
                </a:xfrm>
                <a:custGeom>
                  <a:avLst/>
                  <a:gdLst>
                    <a:gd name="T0" fmla="*/ 536 w 537"/>
                    <a:gd name="T1" fmla="*/ 69 h 211"/>
                    <a:gd name="T2" fmla="*/ 536 w 537"/>
                    <a:gd name="T3" fmla="*/ 0 h 211"/>
                    <a:gd name="T4" fmla="*/ 0 w 537"/>
                    <a:gd name="T5" fmla="*/ 141 h 211"/>
                    <a:gd name="T6" fmla="*/ 0 w 537"/>
                    <a:gd name="T7" fmla="*/ 210 h 211"/>
                    <a:gd name="T8" fmla="*/ 536 w 537"/>
                    <a:gd name="T9" fmla="*/ 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11">
                      <a:moveTo>
                        <a:pt x="536" y="69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210"/>
                      </a:lnTo>
                      <a:lnTo>
                        <a:pt x="536" y="6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1" name="Freeform 11"/>
                <p:cNvSpPr>
                  <a:spLocks/>
                </p:cNvSpPr>
                <p:nvPr/>
              </p:nvSpPr>
              <p:spPr bwMode="auto">
                <a:xfrm>
                  <a:off x="3495" y="2836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2" name="Freeform 12"/>
                <p:cNvSpPr>
                  <a:spLocks/>
                </p:cNvSpPr>
                <p:nvPr/>
              </p:nvSpPr>
              <p:spPr bwMode="auto">
                <a:xfrm>
                  <a:off x="3566" y="2817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3" name="Freeform 13"/>
                <p:cNvSpPr>
                  <a:spLocks/>
                </p:cNvSpPr>
                <p:nvPr/>
              </p:nvSpPr>
              <p:spPr bwMode="auto">
                <a:xfrm>
                  <a:off x="3635" y="2799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4" name="Freeform 14"/>
                <p:cNvSpPr>
                  <a:spLocks/>
                </p:cNvSpPr>
                <p:nvPr/>
              </p:nvSpPr>
              <p:spPr bwMode="auto">
                <a:xfrm>
                  <a:off x="3706" y="2780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5" name="Freeform 15"/>
                <p:cNvSpPr>
                  <a:spLocks/>
                </p:cNvSpPr>
                <p:nvPr/>
              </p:nvSpPr>
              <p:spPr bwMode="auto">
                <a:xfrm>
                  <a:off x="3778" y="2760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6" name="Freeform 16"/>
                <p:cNvSpPr>
                  <a:spLocks/>
                </p:cNvSpPr>
                <p:nvPr/>
              </p:nvSpPr>
              <p:spPr bwMode="auto">
                <a:xfrm>
                  <a:off x="3848" y="2742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7" name="Freeform 17"/>
                <p:cNvSpPr>
                  <a:spLocks/>
                </p:cNvSpPr>
                <p:nvPr/>
              </p:nvSpPr>
              <p:spPr bwMode="auto">
                <a:xfrm>
                  <a:off x="3919" y="2722"/>
                  <a:ext cx="50" cy="64"/>
                </a:xfrm>
                <a:custGeom>
                  <a:avLst/>
                  <a:gdLst>
                    <a:gd name="T0" fmla="*/ 49 w 50"/>
                    <a:gd name="T1" fmla="*/ 50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50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8" name="Freeform 18"/>
                <p:cNvSpPr>
                  <a:spLocks/>
                </p:cNvSpPr>
                <p:nvPr/>
              </p:nvSpPr>
              <p:spPr bwMode="auto">
                <a:xfrm>
                  <a:off x="3495" y="2904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59" name="Freeform 19"/>
                <p:cNvSpPr>
                  <a:spLocks/>
                </p:cNvSpPr>
                <p:nvPr/>
              </p:nvSpPr>
              <p:spPr bwMode="auto">
                <a:xfrm>
                  <a:off x="3566" y="2886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0" name="Freeform 20"/>
                <p:cNvSpPr>
                  <a:spLocks/>
                </p:cNvSpPr>
                <p:nvPr/>
              </p:nvSpPr>
              <p:spPr bwMode="auto">
                <a:xfrm>
                  <a:off x="3635" y="2867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1" name="Freeform 21"/>
                <p:cNvSpPr>
                  <a:spLocks/>
                </p:cNvSpPr>
                <p:nvPr/>
              </p:nvSpPr>
              <p:spPr bwMode="auto">
                <a:xfrm>
                  <a:off x="3706" y="2847"/>
                  <a:ext cx="51" cy="64"/>
                </a:xfrm>
                <a:custGeom>
                  <a:avLst/>
                  <a:gdLst>
                    <a:gd name="T0" fmla="*/ 50 w 51"/>
                    <a:gd name="T1" fmla="*/ 49 h 64"/>
                    <a:gd name="T2" fmla="*/ 50 w 51"/>
                    <a:gd name="T3" fmla="*/ 0 h 64"/>
                    <a:gd name="T4" fmla="*/ 0 w 51"/>
                    <a:gd name="T5" fmla="*/ 12 h 64"/>
                    <a:gd name="T6" fmla="*/ 0 w 51"/>
                    <a:gd name="T7" fmla="*/ 63 h 64"/>
                    <a:gd name="T8" fmla="*/ 50 w 51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3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2" name="Freeform 22"/>
                <p:cNvSpPr>
                  <a:spLocks/>
                </p:cNvSpPr>
                <p:nvPr/>
              </p:nvSpPr>
              <p:spPr bwMode="auto">
                <a:xfrm>
                  <a:off x="3778" y="2829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3" name="Freeform 23"/>
                <p:cNvSpPr>
                  <a:spLocks/>
                </p:cNvSpPr>
                <p:nvPr/>
              </p:nvSpPr>
              <p:spPr bwMode="auto">
                <a:xfrm>
                  <a:off x="3848" y="2809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4" name="Freeform 24"/>
                <p:cNvSpPr>
                  <a:spLocks/>
                </p:cNvSpPr>
                <p:nvPr/>
              </p:nvSpPr>
              <p:spPr bwMode="auto">
                <a:xfrm>
                  <a:off x="3919" y="2791"/>
                  <a:ext cx="50" cy="63"/>
                </a:xfrm>
                <a:custGeom>
                  <a:avLst/>
                  <a:gdLst>
                    <a:gd name="T0" fmla="*/ 49 w 50"/>
                    <a:gd name="T1" fmla="*/ 49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5" name="Freeform 25"/>
                <p:cNvSpPr>
                  <a:spLocks/>
                </p:cNvSpPr>
                <p:nvPr/>
              </p:nvSpPr>
              <p:spPr bwMode="auto">
                <a:xfrm>
                  <a:off x="3495" y="2972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6" name="Freeform 26"/>
                <p:cNvSpPr>
                  <a:spLocks/>
                </p:cNvSpPr>
                <p:nvPr/>
              </p:nvSpPr>
              <p:spPr bwMode="auto">
                <a:xfrm>
                  <a:off x="3566" y="2953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7" name="Freeform 27"/>
                <p:cNvSpPr>
                  <a:spLocks/>
                </p:cNvSpPr>
                <p:nvPr/>
              </p:nvSpPr>
              <p:spPr bwMode="auto">
                <a:xfrm>
                  <a:off x="3635" y="2935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8" name="Freeform 28"/>
                <p:cNvSpPr>
                  <a:spLocks/>
                </p:cNvSpPr>
                <p:nvPr/>
              </p:nvSpPr>
              <p:spPr bwMode="auto">
                <a:xfrm>
                  <a:off x="3706" y="2916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69" name="Freeform 29"/>
                <p:cNvSpPr>
                  <a:spLocks/>
                </p:cNvSpPr>
                <p:nvPr/>
              </p:nvSpPr>
              <p:spPr bwMode="auto">
                <a:xfrm>
                  <a:off x="3778" y="2897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0" name="Freeform 30"/>
                <p:cNvSpPr>
                  <a:spLocks/>
                </p:cNvSpPr>
                <p:nvPr/>
              </p:nvSpPr>
              <p:spPr bwMode="auto">
                <a:xfrm>
                  <a:off x="3848" y="2877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1" name="Freeform 31"/>
                <p:cNvSpPr>
                  <a:spLocks/>
                </p:cNvSpPr>
                <p:nvPr/>
              </p:nvSpPr>
              <p:spPr bwMode="auto">
                <a:xfrm>
                  <a:off x="3919" y="2858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2" name="Freeform 32"/>
                <p:cNvSpPr>
                  <a:spLocks/>
                </p:cNvSpPr>
                <p:nvPr/>
              </p:nvSpPr>
              <p:spPr bwMode="auto">
                <a:xfrm>
                  <a:off x="3495" y="3040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3" name="Freeform 33"/>
                <p:cNvSpPr>
                  <a:spLocks/>
                </p:cNvSpPr>
                <p:nvPr/>
              </p:nvSpPr>
              <p:spPr bwMode="auto">
                <a:xfrm>
                  <a:off x="3566" y="3021"/>
                  <a:ext cx="49" cy="64"/>
                </a:xfrm>
                <a:custGeom>
                  <a:avLst/>
                  <a:gdLst>
                    <a:gd name="T0" fmla="*/ 48 w 49"/>
                    <a:gd name="T1" fmla="*/ 50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50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4" name="Freeform 34"/>
                <p:cNvSpPr>
                  <a:spLocks/>
                </p:cNvSpPr>
                <p:nvPr/>
              </p:nvSpPr>
              <p:spPr bwMode="auto">
                <a:xfrm>
                  <a:off x="3635" y="3003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5" name="Freeform 35"/>
                <p:cNvSpPr>
                  <a:spLocks/>
                </p:cNvSpPr>
                <p:nvPr/>
              </p:nvSpPr>
              <p:spPr bwMode="auto">
                <a:xfrm>
                  <a:off x="3706" y="2984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6" name="Freeform 36"/>
                <p:cNvSpPr>
                  <a:spLocks/>
                </p:cNvSpPr>
                <p:nvPr/>
              </p:nvSpPr>
              <p:spPr bwMode="auto">
                <a:xfrm>
                  <a:off x="3778" y="2964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7" name="Freeform 37"/>
                <p:cNvSpPr>
                  <a:spLocks/>
                </p:cNvSpPr>
                <p:nvPr/>
              </p:nvSpPr>
              <p:spPr bwMode="auto">
                <a:xfrm>
                  <a:off x="3848" y="2946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8" name="Freeform 38"/>
                <p:cNvSpPr>
                  <a:spLocks/>
                </p:cNvSpPr>
                <p:nvPr/>
              </p:nvSpPr>
              <p:spPr bwMode="auto">
                <a:xfrm>
                  <a:off x="3919" y="2926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79" name="Freeform 39"/>
                <p:cNvSpPr>
                  <a:spLocks/>
                </p:cNvSpPr>
                <p:nvPr/>
              </p:nvSpPr>
              <p:spPr bwMode="auto">
                <a:xfrm>
                  <a:off x="3495" y="3108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0" name="Freeform 40"/>
                <p:cNvSpPr>
                  <a:spLocks/>
                </p:cNvSpPr>
                <p:nvPr/>
              </p:nvSpPr>
              <p:spPr bwMode="auto">
                <a:xfrm>
                  <a:off x="3566" y="3090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792" name="Group 41"/>
              <p:cNvGrpSpPr>
                <a:grpSpLocks/>
              </p:cNvGrpSpPr>
              <p:nvPr/>
            </p:nvGrpSpPr>
            <p:grpSpPr bwMode="auto">
              <a:xfrm>
                <a:off x="3473" y="2574"/>
                <a:ext cx="656" cy="796"/>
                <a:chOff x="3473" y="2574"/>
                <a:chExt cx="656" cy="796"/>
              </a:xfrm>
            </p:grpSpPr>
            <p:sp>
              <p:nvSpPr>
                <p:cNvPr id="112682" name="Freeform 42"/>
                <p:cNvSpPr>
                  <a:spLocks/>
                </p:cNvSpPr>
                <p:nvPr/>
              </p:nvSpPr>
              <p:spPr bwMode="auto">
                <a:xfrm>
                  <a:off x="3473" y="2574"/>
                  <a:ext cx="656" cy="796"/>
                </a:xfrm>
                <a:custGeom>
                  <a:avLst/>
                  <a:gdLst>
                    <a:gd name="T0" fmla="*/ 655 w 656"/>
                    <a:gd name="T1" fmla="*/ 615 h 796"/>
                    <a:gd name="T2" fmla="*/ 655 w 656"/>
                    <a:gd name="T3" fmla="*/ 0 h 796"/>
                    <a:gd name="T4" fmla="*/ 0 w 656"/>
                    <a:gd name="T5" fmla="*/ 179 h 796"/>
                    <a:gd name="T6" fmla="*/ 0 w 656"/>
                    <a:gd name="T7" fmla="*/ 795 h 796"/>
                    <a:gd name="T8" fmla="*/ 655 w 656"/>
                    <a:gd name="T9" fmla="*/ 615 h 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6" h="796">
                      <a:moveTo>
                        <a:pt x="655" y="615"/>
                      </a:moveTo>
                      <a:lnTo>
                        <a:pt x="655" y="0"/>
                      </a:lnTo>
                      <a:lnTo>
                        <a:pt x="0" y="179"/>
                      </a:lnTo>
                      <a:lnTo>
                        <a:pt x="0" y="795"/>
                      </a:lnTo>
                      <a:lnTo>
                        <a:pt x="655" y="615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3" name="Freeform 43"/>
                <p:cNvSpPr>
                  <a:spLocks/>
                </p:cNvSpPr>
                <p:nvPr/>
              </p:nvSpPr>
              <p:spPr bwMode="white">
                <a:xfrm>
                  <a:off x="3496" y="2604"/>
                  <a:ext cx="610" cy="736"/>
                </a:xfrm>
                <a:custGeom>
                  <a:avLst/>
                  <a:gdLst>
                    <a:gd name="T0" fmla="*/ 609 w 610"/>
                    <a:gd name="T1" fmla="*/ 571 h 736"/>
                    <a:gd name="T2" fmla="*/ 609 w 610"/>
                    <a:gd name="T3" fmla="*/ 0 h 736"/>
                    <a:gd name="T4" fmla="*/ 0 w 610"/>
                    <a:gd name="T5" fmla="*/ 162 h 736"/>
                    <a:gd name="T6" fmla="*/ 0 w 610"/>
                    <a:gd name="T7" fmla="*/ 735 h 736"/>
                    <a:gd name="T8" fmla="*/ 609 w 610"/>
                    <a:gd name="T9" fmla="*/ 571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0" h="736">
                      <a:moveTo>
                        <a:pt x="609" y="571"/>
                      </a:moveTo>
                      <a:lnTo>
                        <a:pt x="609" y="0"/>
                      </a:lnTo>
                      <a:lnTo>
                        <a:pt x="0" y="162"/>
                      </a:lnTo>
                      <a:lnTo>
                        <a:pt x="0" y="735"/>
                      </a:lnTo>
                      <a:lnTo>
                        <a:pt x="609" y="571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4" name="Freeform 44"/>
                <p:cNvSpPr>
                  <a:spLocks/>
                </p:cNvSpPr>
                <p:nvPr/>
              </p:nvSpPr>
              <p:spPr bwMode="auto">
                <a:xfrm>
                  <a:off x="3531" y="2751"/>
                  <a:ext cx="537" cy="534"/>
                </a:xfrm>
                <a:custGeom>
                  <a:avLst/>
                  <a:gdLst>
                    <a:gd name="T0" fmla="*/ 536 w 537"/>
                    <a:gd name="T1" fmla="*/ 391 h 534"/>
                    <a:gd name="T2" fmla="*/ 536 w 537"/>
                    <a:gd name="T3" fmla="*/ 0 h 534"/>
                    <a:gd name="T4" fmla="*/ 0 w 537"/>
                    <a:gd name="T5" fmla="*/ 141 h 534"/>
                    <a:gd name="T6" fmla="*/ 0 w 537"/>
                    <a:gd name="T7" fmla="*/ 533 h 534"/>
                    <a:gd name="T8" fmla="*/ 536 w 537"/>
                    <a:gd name="T9" fmla="*/ 391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534">
                      <a:moveTo>
                        <a:pt x="536" y="391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533"/>
                      </a:lnTo>
                      <a:lnTo>
                        <a:pt x="536" y="391"/>
                      </a:lnTo>
                    </a:path>
                  </a:pathLst>
                </a:cu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5" name="Freeform 45"/>
                <p:cNvSpPr>
                  <a:spLocks/>
                </p:cNvSpPr>
                <p:nvPr/>
              </p:nvSpPr>
              <p:spPr bwMode="auto">
                <a:xfrm>
                  <a:off x="3531" y="2646"/>
                  <a:ext cx="537" cy="211"/>
                </a:xfrm>
                <a:custGeom>
                  <a:avLst/>
                  <a:gdLst>
                    <a:gd name="T0" fmla="*/ 536 w 537"/>
                    <a:gd name="T1" fmla="*/ 69 h 211"/>
                    <a:gd name="T2" fmla="*/ 536 w 537"/>
                    <a:gd name="T3" fmla="*/ 0 h 211"/>
                    <a:gd name="T4" fmla="*/ 0 w 537"/>
                    <a:gd name="T5" fmla="*/ 141 h 211"/>
                    <a:gd name="T6" fmla="*/ 0 w 537"/>
                    <a:gd name="T7" fmla="*/ 210 h 211"/>
                    <a:gd name="T8" fmla="*/ 536 w 537"/>
                    <a:gd name="T9" fmla="*/ 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11">
                      <a:moveTo>
                        <a:pt x="536" y="69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210"/>
                      </a:lnTo>
                      <a:lnTo>
                        <a:pt x="536" y="6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6" name="Freeform 46"/>
                <p:cNvSpPr>
                  <a:spLocks/>
                </p:cNvSpPr>
                <p:nvPr/>
              </p:nvSpPr>
              <p:spPr bwMode="auto">
                <a:xfrm>
                  <a:off x="3567" y="2908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7" name="Freeform 47"/>
                <p:cNvSpPr>
                  <a:spLocks/>
                </p:cNvSpPr>
                <p:nvPr/>
              </p:nvSpPr>
              <p:spPr bwMode="auto">
                <a:xfrm>
                  <a:off x="3638" y="2889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8" name="Freeform 48"/>
                <p:cNvSpPr>
                  <a:spLocks/>
                </p:cNvSpPr>
                <p:nvPr/>
              </p:nvSpPr>
              <p:spPr bwMode="auto">
                <a:xfrm>
                  <a:off x="3707" y="2871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89" name="Freeform 49"/>
                <p:cNvSpPr>
                  <a:spLocks/>
                </p:cNvSpPr>
                <p:nvPr/>
              </p:nvSpPr>
              <p:spPr bwMode="auto">
                <a:xfrm>
                  <a:off x="3778" y="2852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0" name="Freeform 50"/>
                <p:cNvSpPr>
                  <a:spLocks/>
                </p:cNvSpPr>
                <p:nvPr/>
              </p:nvSpPr>
              <p:spPr bwMode="auto">
                <a:xfrm>
                  <a:off x="3850" y="2832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1" name="Freeform 51"/>
                <p:cNvSpPr>
                  <a:spLocks/>
                </p:cNvSpPr>
                <p:nvPr/>
              </p:nvSpPr>
              <p:spPr bwMode="auto">
                <a:xfrm>
                  <a:off x="3920" y="2814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2" name="Freeform 52"/>
                <p:cNvSpPr>
                  <a:spLocks/>
                </p:cNvSpPr>
                <p:nvPr/>
              </p:nvSpPr>
              <p:spPr bwMode="auto">
                <a:xfrm>
                  <a:off x="3991" y="2794"/>
                  <a:ext cx="50" cy="64"/>
                </a:xfrm>
                <a:custGeom>
                  <a:avLst/>
                  <a:gdLst>
                    <a:gd name="T0" fmla="*/ 49 w 50"/>
                    <a:gd name="T1" fmla="*/ 50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50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3" name="Freeform 53"/>
                <p:cNvSpPr>
                  <a:spLocks/>
                </p:cNvSpPr>
                <p:nvPr/>
              </p:nvSpPr>
              <p:spPr bwMode="auto">
                <a:xfrm>
                  <a:off x="3567" y="2976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4" name="Freeform 54"/>
                <p:cNvSpPr>
                  <a:spLocks/>
                </p:cNvSpPr>
                <p:nvPr/>
              </p:nvSpPr>
              <p:spPr bwMode="auto">
                <a:xfrm>
                  <a:off x="3638" y="2958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5" name="Freeform 55"/>
                <p:cNvSpPr>
                  <a:spLocks/>
                </p:cNvSpPr>
                <p:nvPr/>
              </p:nvSpPr>
              <p:spPr bwMode="auto">
                <a:xfrm>
                  <a:off x="3707" y="2939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6" name="Freeform 56"/>
                <p:cNvSpPr>
                  <a:spLocks/>
                </p:cNvSpPr>
                <p:nvPr/>
              </p:nvSpPr>
              <p:spPr bwMode="auto">
                <a:xfrm>
                  <a:off x="3778" y="2919"/>
                  <a:ext cx="51" cy="64"/>
                </a:xfrm>
                <a:custGeom>
                  <a:avLst/>
                  <a:gdLst>
                    <a:gd name="T0" fmla="*/ 50 w 51"/>
                    <a:gd name="T1" fmla="*/ 49 h 64"/>
                    <a:gd name="T2" fmla="*/ 50 w 51"/>
                    <a:gd name="T3" fmla="*/ 0 h 64"/>
                    <a:gd name="T4" fmla="*/ 0 w 51"/>
                    <a:gd name="T5" fmla="*/ 12 h 64"/>
                    <a:gd name="T6" fmla="*/ 0 w 51"/>
                    <a:gd name="T7" fmla="*/ 63 h 64"/>
                    <a:gd name="T8" fmla="*/ 50 w 51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3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7" name="Freeform 57"/>
                <p:cNvSpPr>
                  <a:spLocks/>
                </p:cNvSpPr>
                <p:nvPr/>
              </p:nvSpPr>
              <p:spPr bwMode="auto">
                <a:xfrm>
                  <a:off x="3850" y="2901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8" name="Freeform 58"/>
                <p:cNvSpPr>
                  <a:spLocks/>
                </p:cNvSpPr>
                <p:nvPr/>
              </p:nvSpPr>
              <p:spPr bwMode="auto">
                <a:xfrm>
                  <a:off x="3920" y="2881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699" name="Freeform 59"/>
                <p:cNvSpPr>
                  <a:spLocks/>
                </p:cNvSpPr>
                <p:nvPr/>
              </p:nvSpPr>
              <p:spPr bwMode="auto">
                <a:xfrm>
                  <a:off x="3991" y="2863"/>
                  <a:ext cx="50" cy="63"/>
                </a:xfrm>
                <a:custGeom>
                  <a:avLst/>
                  <a:gdLst>
                    <a:gd name="T0" fmla="*/ 49 w 50"/>
                    <a:gd name="T1" fmla="*/ 49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0" name="Freeform 60"/>
                <p:cNvSpPr>
                  <a:spLocks/>
                </p:cNvSpPr>
                <p:nvPr/>
              </p:nvSpPr>
              <p:spPr bwMode="auto">
                <a:xfrm>
                  <a:off x="3567" y="3044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1" name="Freeform 61"/>
                <p:cNvSpPr>
                  <a:spLocks/>
                </p:cNvSpPr>
                <p:nvPr/>
              </p:nvSpPr>
              <p:spPr bwMode="auto">
                <a:xfrm>
                  <a:off x="3638" y="3025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2" name="Freeform 62"/>
                <p:cNvSpPr>
                  <a:spLocks/>
                </p:cNvSpPr>
                <p:nvPr/>
              </p:nvSpPr>
              <p:spPr bwMode="auto">
                <a:xfrm>
                  <a:off x="3707" y="3007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3" name="Freeform 63"/>
                <p:cNvSpPr>
                  <a:spLocks/>
                </p:cNvSpPr>
                <p:nvPr/>
              </p:nvSpPr>
              <p:spPr bwMode="auto">
                <a:xfrm>
                  <a:off x="3778" y="2988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4" name="Freeform 64"/>
                <p:cNvSpPr>
                  <a:spLocks/>
                </p:cNvSpPr>
                <p:nvPr/>
              </p:nvSpPr>
              <p:spPr bwMode="auto">
                <a:xfrm>
                  <a:off x="3850" y="2969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5" name="Freeform 65"/>
                <p:cNvSpPr>
                  <a:spLocks/>
                </p:cNvSpPr>
                <p:nvPr/>
              </p:nvSpPr>
              <p:spPr bwMode="auto">
                <a:xfrm>
                  <a:off x="3920" y="2949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6" name="Freeform 66"/>
                <p:cNvSpPr>
                  <a:spLocks/>
                </p:cNvSpPr>
                <p:nvPr/>
              </p:nvSpPr>
              <p:spPr bwMode="auto">
                <a:xfrm>
                  <a:off x="3991" y="2930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7" name="Freeform 67"/>
                <p:cNvSpPr>
                  <a:spLocks/>
                </p:cNvSpPr>
                <p:nvPr/>
              </p:nvSpPr>
              <p:spPr bwMode="auto">
                <a:xfrm>
                  <a:off x="3567" y="3112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8" name="Freeform 68"/>
                <p:cNvSpPr>
                  <a:spLocks/>
                </p:cNvSpPr>
                <p:nvPr/>
              </p:nvSpPr>
              <p:spPr bwMode="auto">
                <a:xfrm>
                  <a:off x="3638" y="3093"/>
                  <a:ext cx="49" cy="64"/>
                </a:xfrm>
                <a:custGeom>
                  <a:avLst/>
                  <a:gdLst>
                    <a:gd name="T0" fmla="*/ 48 w 49"/>
                    <a:gd name="T1" fmla="*/ 50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50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09" name="Freeform 69"/>
                <p:cNvSpPr>
                  <a:spLocks/>
                </p:cNvSpPr>
                <p:nvPr/>
              </p:nvSpPr>
              <p:spPr bwMode="auto">
                <a:xfrm>
                  <a:off x="3707" y="3075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0" name="Freeform 70"/>
                <p:cNvSpPr>
                  <a:spLocks/>
                </p:cNvSpPr>
                <p:nvPr/>
              </p:nvSpPr>
              <p:spPr bwMode="auto">
                <a:xfrm>
                  <a:off x="3778" y="3056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1" name="Freeform 71"/>
                <p:cNvSpPr>
                  <a:spLocks/>
                </p:cNvSpPr>
                <p:nvPr/>
              </p:nvSpPr>
              <p:spPr bwMode="auto">
                <a:xfrm>
                  <a:off x="3850" y="3036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2" name="Freeform 72"/>
                <p:cNvSpPr>
                  <a:spLocks/>
                </p:cNvSpPr>
                <p:nvPr/>
              </p:nvSpPr>
              <p:spPr bwMode="auto">
                <a:xfrm>
                  <a:off x="3920" y="3018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3" name="Freeform 73"/>
                <p:cNvSpPr>
                  <a:spLocks/>
                </p:cNvSpPr>
                <p:nvPr/>
              </p:nvSpPr>
              <p:spPr bwMode="auto">
                <a:xfrm>
                  <a:off x="3991" y="2998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4" name="Freeform 74"/>
                <p:cNvSpPr>
                  <a:spLocks/>
                </p:cNvSpPr>
                <p:nvPr/>
              </p:nvSpPr>
              <p:spPr bwMode="auto">
                <a:xfrm>
                  <a:off x="3567" y="3180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5" name="Freeform 75"/>
                <p:cNvSpPr>
                  <a:spLocks/>
                </p:cNvSpPr>
                <p:nvPr/>
              </p:nvSpPr>
              <p:spPr bwMode="auto">
                <a:xfrm>
                  <a:off x="3638" y="3162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793" name="Group 76"/>
              <p:cNvGrpSpPr>
                <a:grpSpLocks/>
              </p:cNvGrpSpPr>
              <p:nvPr/>
            </p:nvGrpSpPr>
            <p:grpSpPr bwMode="auto">
              <a:xfrm>
                <a:off x="3545" y="2646"/>
                <a:ext cx="656" cy="796"/>
                <a:chOff x="3545" y="2646"/>
                <a:chExt cx="656" cy="796"/>
              </a:xfrm>
            </p:grpSpPr>
            <p:sp>
              <p:nvSpPr>
                <p:cNvPr id="112717" name="Freeform 77"/>
                <p:cNvSpPr>
                  <a:spLocks/>
                </p:cNvSpPr>
                <p:nvPr/>
              </p:nvSpPr>
              <p:spPr bwMode="auto">
                <a:xfrm>
                  <a:off x="3545" y="2646"/>
                  <a:ext cx="656" cy="796"/>
                </a:xfrm>
                <a:custGeom>
                  <a:avLst/>
                  <a:gdLst>
                    <a:gd name="T0" fmla="*/ 655 w 656"/>
                    <a:gd name="T1" fmla="*/ 615 h 796"/>
                    <a:gd name="T2" fmla="*/ 655 w 656"/>
                    <a:gd name="T3" fmla="*/ 0 h 796"/>
                    <a:gd name="T4" fmla="*/ 0 w 656"/>
                    <a:gd name="T5" fmla="*/ 179 h 796"/>
                    <a:gd name="T6" fmla="*/ 0 w 656"/>
                    <a:gd name="T7" fmla="*/ 795 h 796"/>
                    <a:gd name="T8" fmla="*/ 655 w 656"/>
                    <a:gd name="T9" fmla="*/ 615 h 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6" h="796">
                      <a:moveTo>
                        <a:pt x="655" y="615"/>
                      </a:moveTo>
                      <a:lnTo>
                        <a:pt x="655" y="0"/>
                      </a:lnTo>
                      <a:lnTo>
                        <a:pt x="0" y="179"/>
                      </a:lnTo>
                      <a:lnTo>
                        <a:pt x="0" y="795"/>
                      </a:lnTo>
                      <a:lnTo>
                        <a:pt x="655" y="615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8" name="Freeform 78"/>
                <p:cNvSpPr>
                  <a:spLocks/>
                </p:cNvSpPr>
                <p:nvPr/>
              </p:nvSpPr>
              <p:spPr bwMode="white">
                <a:xfrm>
                  <a:off x="3568" y="2676"/>
                  <a:ext cx="610" cy="736"/>
                </a:xfrm>
                <a:custGeom>
                  <a:avLst/>
                  <a:gdLst>
                    <a:gd name="T0" fmla="*/ 609 w 610"/>
                    <a:gd name="T1" fmla="*/ 571 h 736"/>
                    <a:gd name="T2" fmla="*/ 609 w 610"/>
                    <a:gd name="T3" fmla="*/ 0 h 736"/>
                    <a:gd name="T4" fmla="*/ 0 w 610"/>
                    <a:gd name="T5" fmla="*/ 162 h 736"/>
                    <a:gd name="T6" fmla="*/ 0 w 610"/>
                    <a:gd name="T7" fmla="*/ 735 h 736"/>
                    <a:gd name="T8" fmla="*/ 609 w 610"/>
                    <a:gd name="T9" fmla="*/ 571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0" h="736">
                      <a:moveTo>
                        <a:pt x="609" y="571"/>
                      </a:moveTo>
                      <a:lnTo>
                        <a:pt x="609" y="0"/>
                      </a:lnTo>
                      <a:lnTo>
                        <a:pt x="0" y="162"/>
                      </a:lnTo>
                      <a:lnTo>
                        <a:pt x="0" y="735"/>
                      </a:lnTo>
                      <a:lnTo>
                        <a:pt x="609" y="571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19" name="Freeform 79"/>
                <p:cNvSpPr>
                  <a:spLocks/>
                </p:cNvSpPr>
                <p:nvPr/>
              </p:nvSpPr>
              <p:spPr bwMode="auto">
                <a:xfrm>
                  <a:off x="3603" y="2823"/>
                  <a:ext cx="537" cy="534"/>
                </a:xfrm>
                <a:custGeom>
                  <a:avLst/>
                  <a:gdLst>
                    <a:gd name="T0" fmla="*/ 536 w 537"/>
                    <a:gd name="T1" fmla="*/ 391 h 534"/>
                    <a:gd name="T2" fmla="*/ 536 w 537"/>
                    <a:gd name="T3" fmla="*/ 0 h 534"/>
                    <a:gd name="T4" fmla="*/ 0 w 537"/>
                    <a:gd name="T5" fmla="*/ 141 h 534"/>
                    <a:gd name="T6" fmla="*/ 0 w 537"/>
                    <a:gd name="T7" fmla="*/ 533 h 534"/>
                    <a:gd name="T8" fmla="*/ 536 w 537"/>
                    <a:gd name="T9" fmla="*/ 391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534">
                      <a:moveTo>
                        <a:pt x="536" y="391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533"/>
                      </a:lnTo>
                      <a:lnTo>
                        <a:pt x="536" y="391"/>
                      </a:lnTo>
                    </a:path>
                  </a:pathLst>
                </a:cu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0" name="Freeform 80"/>
                <p:cNvSpPr>
                  <a:spLocks/>
                </p:cNvSpPr>
                <p:nvPr/>
              </p:nvSpPr>
              <p:spPr bwMode="auto">
                <a:xfrm>
                  <a:off x="3603" y="2718"/>
                  <a:ext cx="537" cy="211"/>
                </a:xfrm>
                <a:custGeom>
                  <a:avLst/>
                  <a:gdLst>
                    <a:gd name="T0" fmla="*/ 536 w 537"/>
                    <a:gd name="T1" fmla="*/ 69 h 211"/>
                    <a:gd name="T2" fmla="*/ 536 w 537"/>
                    <a:gd name="T3" fmla="*/ 0 h 211"/>
                    <a:gd name="T4" fmla="*/ 0 w 537"/>
                    <a:gd name="T5" fmla="*/ 141 h 211"/>
                    <a:gd name="T6" fmla="*/ 0 w 537"/>
                    <a:gd name="T7" fmla="*/ 210 h 211"/>
                    <a:gd name="T8" fmla="*/ 536 w 537"/>
                    <a:gd name="T9" fmla="*/ 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11">
                      <a:moveTo>
                        <a:pt x="536" y="69"/>
                      </a:moveTo>
                      <a:lnTo>
                        <a:pt x="536" y="0"/>
                      </a:lnTo>
                      <a:lnTo>
                        <a:pt x="0" y="141"/>
                      </a:lnTo>
                      <a:lnTo>
                        <a:pt x="0" y="210"/>
                      </a:lnTo>
                      <a:lnTo>
                        <a:pt x="536" y="6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1" name="Freeform 81"/>
                <p:cNvSpPr>
                  <a:spLocks/>
                </p:cNvSpPr>
                <p:nvPr/>
              </p:nvSpPr>
              <p:spPr bwMode="auto">
                <a:xfrm>
                  <a:off x="3639" y="2980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2" name="Freeform 82"/>
                <p:cNvSpPr>
                  <a:spLocks/>
                </p:cNvSpPr>
                <p:nvPr/>
              </p:nvSpPr>
              <p:spPr bwMode="auto">
                <a:xfrm>
                  <a:off x="3710" y="2961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3" name="Freeform 83"/>
                <p:cNvSpPr>
                  <a:spLocks/>
                </p:cNvSpPr>
                <p:nvPr/>
              </p:nvSpPr>
              <p:spPr bwMode="auto">
                <a:xfrm>
                  <a:off x="3779" y="2943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4" name="Freeform 84"/>
                <p:cNvSpPr>
                  <a:spLocks/>
                </p:cNvSpPr>
                <p:nvPr/>
              </p:nvSpPr>
              <p:spPr bwMode="auto">
                <a:xfrm>
                  <a:off x="3850" y="2924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5" name="Freeform 85"/>
                <p:cNvSpPr>
                  <a:spLocks/>
                </p:cNvSpPr>
                <p:nvPr/>
              </p:nvSpPr>
              <p:spPr bwMode="auto">
                <a:xfrm>
                  <a:off x="3922" y="2904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6" name="Freeform 86"/>
                <p:cNvSpPr>
                  <a:spLocks/>
                </p:cNvSpPr>
                <p:nvPr/>
              </p:nvSpPr>
              <p:spPr bwMode="auto">
                <a:xfrm>
                  <a:off x="3992" y="2886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7" name="Freeform 87"/>
                <p:cNvSpPr>
                  <a:spLocks/>
                </p:cNvSpPr>
                <p:nvPr/>
              </p:nvSpPr>
              <p:spPr bwMode="auto">
                <a:xfrm>
                  <a:off x="4063" y="2866"/>
                  <a:ext cx="50" cy="64"/>
                </a:xfrm>
                <a:custGeom>
                  <a:avLst/>
                  <a:gdLst>
                    <a:gd name="T0" fmla="*/ 49 w 50"/>
                    <a:gd name="T1" fmla="*/ 50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50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8" name="Freeform 88"/>
                <p:cNvSpPr>
                  <a:spLocks/>
                </p:cNvSpPr>
                <p:nvPr/>
              </p:nvSpPr>
              <p:spPr bwMode="auto">
                <a:xfrm>
                  <a:off x="3639" y="3048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9" name="Freeform 89"/>
                <p:cNvSpPr>
                  <a:spLocks/>
                </p:cNvSpPr>
                <p:nvPr/>
              </p:nvSpPr>
              <p:spPr bwMode="auto">
                <a:xfrm>
                  <a:off x="3710" y="3030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0" name="Freeform 90"/>
                <p:cNvSpPr>
                  <a:spLocks/>
                </p:cNvSpPr>
                <p:nvPr/>
              </p:nvSpPr>
              <p:spPr bwMode="auto">
                <a:xfrm>
                  <a:off x="3779" y="3011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1" name="Freeform 91"/>
                <p:cNvSpPr>
                  <a:spLocks/>
                </p:cNvSpPr>
                <p:nvPr/>
              </p:nvSpPr>
              <p:spPr bwMode="auto">
                <a:xfrm>
                  <a:off x="3850" y="2991"/>
                  <a:ext cx="51" cy="64"/>
                </a:xfrm>
                <a:custGeom>
                  <a:avLst/>
                  <a:gdLst>
                    <a:gd name="T0" fmla="*/ 50 w 51"/>
                    <a:gd name="T1" fmla="*/ 49 h 64"/>
                    <a:gd name="T2" fmla="*/ 50 w 51"/>
                    <a:gd name="T3" fmla="*/ 0 h 64"/>
                    <a:gd name="T4" fmla="*/ 0 w 51"/>
                    <a:gd name="T5" fmla="*/ 12 h 64"/>
                    <a:gd name="T6" fmla="*/ 0 w 51"/>
                    <a:gd name="T7" fmla="*/ 63 h 64"/>
                    <a:gd name="T8" fmla="*/ 50 w 51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3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2" name="Freeform 92"/>
                <p:cNvSpPr>
                  <a:spLocks/>
                </p:cNvSpPr>
                <p:nvPr/>
              </p:nvSpPr>
              <p:spPr bwMode="auto">
                <a:xfrm>
                  <a:off x="3922" y="2973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3" name="Freeform 93"/>
                <p:cNvSpPr>
                  <a:spLocks/>
                </p:cNvSpPr>
                <p:nvPr/>
              </p:nvSpPr>
              <p:spPr bwMode="auto">
                <a:xfrm>
                  <a:off x="3992" y="2953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4" name="Freeform 94"/>
                <p:cNvSpPr>
                  <a:spLocks/>
                </p:cNvSpPr>
                <p:nvPr/>
              </p:nvSpPr>
              <p:spPr bwMode="auto">
                <a:xfrm>
                  <a:off x="4063" y="2935"/>
                  <a:ext cx="50" cy="63"/>
                </a:xfrm>
                <a:custGeom>
                  <a:avLst/>
                  <a:gdLst>
                    <a:gd name="T0" fmla="*/ 49 w 50"/>
                    <a:gd name="T1" fmla="*/ 49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5" name="Freeform 95"/>
                <p:cNvSpPr>
                  <a:spLocks/>
                </p:cNvSpPr>
                <p:nvPr/>
              </p:nvSpPr>
              <p:spPr bwMode="auto">
                <a:xfrm>
                  <a:off x="3639" y="3116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6" name="Freeform 96"/>
                <p:cNvSpPr>
                  <a:spLocks/>
                </p:cNvSpPr>
                <p:nvPr/>
              </p:nvSpPr>
              <p:spPr bwMode="auto">
                <a:xfrm>
                  <a:off x="3710" y="3097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7" name="Freeform 97"/>
                <p:cNvSpPr>
                  <a:spLocks/>
                </p:cNvSpPr>
                <p:nvPr/>
              </p:nvSpPr>
              <p:spPr bwMode="auto">
                <a:xfrm>
                  <a:off x="3779" y="3079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8" name="Freeform 98"/>
                <p:cNvSpPr>
                  <a:spLocks/>
                </p:cNvSpPr>
                <p:nvPr/>
              </p:nvSpPr>
              <p:spPr bwMode="auto">
                <a:xfrm>
                  <a:off x="3850" y="3060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9" name="Freeform 99"/>
                <p:cNvSpPr>
                  <a:spLocks/>
                </p:cNvSpPr>
                <p:nvPr/>
              </p:nvSpPr>
              <p:spPr bwMode="auto">
                <a:xfrm>
                  <a:off x="3922" y="3041"/>
                  <a:ext cx="49" cy="63"/>
                </a:xfrm>
                <a:custGeom>
                  <a:avLst/>
                  <a:gdLst>
                    <a:gd name="T0" fmla="*/ 48 w 49"/>
                    <a:gd name="T1" fmla="*/ 48 h 63"/>
                    <a:gd name="T2" fmla="*/ 48 w 49"/>
                    <a:gd name="T3" fmla="*/ 0 h 63"/>
                    <a:gd name="T4" fmla="*/ 0 w 49"/>
                    <a:gd name="T5" fmla="*/ 13 h 63"/>
                    <a:gd name="T6" fmla="*/ 0 w 49"/>
                    <a:gd name="T7" fmla="*/ 62 h 63"/>
                    <a:gd name="T8" fmla="*/ 48 w 49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3">
                      <a:moveTo>
                        <a:pt x="48" y="48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0" name="Freeform 100"/>
                <p:cNvSpPr>
                  <a:spLocks/>
                </p:cNvSpPr>
                <p:nvPr/>
              </p:nvSpPr>
              <p:spPr bwMode="auto">
                <a:xfrm>
                  <a:off x="3992" y="3021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1" name="Freeform 101"/>
                <p:cNvSpPr>
                  <a:spLocks/>
                </p:cNvSpPr>
                <p:nvPr/>
              </p:nvSpPr>
              <p:spPr bwMode="auto">
                <a:xfrm>
                  <a:off x="4063" y="3002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2" name="Freeform 102"/>
                <p:cNvSpPr>
                  <a:spLocks/>
                </p:cNvSpPr>
                <p:nvPr/>
              </p:nvSpPr>
              <p:spPr bwMode="auto">
                <a:xfrm>
                  <a:off x="3639" y="3184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3" name="Freeform 103"/>
                <p:cNvSpPr>
                  <a:spLocks/>
                </p:cNvSpPr>
                <p:nvPr/>
              </p:nvSpPr>
              <p:spPr bwMode="auto">
                <a:xfrm>
                  <a:off x="3710" y="3165"/>
                  <a:ext cx="49" cy="64"/>
                </a:xfrm>
                <a:custGeom>
                  <a:avLst/>
                  <a:gdLst>
                    <a:gd name="T0" fmla="*/ 48 w 49"/>
                    <a:gd name="T1" fmla="*/ 50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50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50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4" name="Freeform 104"/>
                <p:cNvSpPr>
                  <a:spLocks/>
                </p:cNvSpPr>
                <p:nvPr/>
              </p:nvSpPr>
              <p:spPr bwMode="auto">
                <a:xfrm>
                  <a:off x="3779" y="3147"/>
                  <a:ext cx="51" cy="62"/>
                </a:xfrm>
                <a:custGeom>
                  <a:avLst/>
                  <a:gdLst>
                    <a:gd name="T0" fmla="*/ 50 w 51"/>
                    <a:gd name="T1" fmla="*/ 48 h 62"/>
                    <a:gd name="T2" fmla="*/ 50 w 51"/>
                    <a:gd name="T3" fmla="*/ 0 h 62"/>
                    <a:gd name="T4" fmla="*/ 0 w 51"/>
                    <a:gd name="T5" fmla="*/ 12 h 62"/>
                    <a:gd name="T6" fmla="*/ 0 w 51"/>
                    <a:gd name="T7" fmla="*/ 61 h 62"/>
                    <a:gd name="T8" fmla="*/ 50 w 51"/>
                    <a:gd name="T9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2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1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5" name="Freeform 105"/>
                <p:cNvSpPr>
                  <a:spLocks/>
                </p:cNvSpPr>
                <p:nvPr/>
              </p:nvSpPr>
              <p:spPr bwMode="auto">
                <a:xfrm>
                  <a:off x="3850" y="3128"/>
                  <a:ext cx="51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2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2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6" name="Freeform 106"/>
                <p:cNvSpPr>
                  <a:spLocks/>
                </p:cNvSpPr>
                <p:nvPr/>
              </p:nvSpPr>
              <p:spPr bwMode="auto">
                <a:xfrm>
                  <a:off x="3922" y="3108"/>
                  <a:ext cx="49" cy="64"/>
                </a:xfrm>
                <a:custGeom>
                  <a:avLst/>
                  <a:gdLst>
                    <a:gd name="T0" fmla="*/ 48 w 49"/>
                    <a:gd name="T1" fmla="*/ 49 h 64"/>
                    <a:gd name="T2" fmla="*/ 48 w 49"/>
                    <a:gd name="T3" fmla="*/ 0 h 64"/>
                    <a:gd name="T4" fmla="*/ 0 w 49"/>
                    <a:gd name="T5" fmla="*/ 13 h 64"/>
                    <a:gd name="T6" fmla="*/ 0 w 49"/>
                    <a:gd name="T7" fmla="*/ 63 h 64"/>
                    <a:gd name="T8" fmla="*/ 48 w 49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4">
                      <a:moveTo>
                        <a:pt x="48" y="49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8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7" name="Freeform 107"/>
                <p:cNvSpPr>
                  <a:spLocks/>
                </p:cNvSpPr>
                <p:nvPr/>
              </p:nvSpPr>
              <p:spPr bwMode="auto">
                <a:xfrm>
                  <a:off x="3992" y="3090"/>
                  <a:ext cx="50" cy="62"/>
                </a:xfrm>
                <a:custGeom>
                  <a:avLst/>
                  <a:gdLst>
                    <a:gd name="T0" fmla="*/ 49 w 50"/>
                    <a:gd name="T1" fmla="*/ 47 h 62"/>
                    <a:gd name="T2" fmla="*/ 49 w 50"/>
                    <a:gd name="T3" fmla="*/ 0 h 62"/>
                    <a:gd name="T4" fmla="*/ 0 w 50"/>
                    <a:gd name="T5" fmla="*/ 13 h 62"/>
                    <a:gd name="T6" fmla="*/ 0 w 50"/>
                    <a:gd name="T7" fmla="*/ 61 h 62"/>
                    <a:gd name="T8" fmla="*/ 49 w 50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2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8" name="Freeform 108"/>
                <p:cNvSpPr>
                  <a:spLocks/>
                </p:cNvSpPr>
                <p:nvPr/>
              </p:nvSpPr>
              <p:spPr bwMode="auto">
                <a:xfrm>
                  <a:off x="4063" y="3070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49" name="Freeform 109"/>
                <p:cNvSpPr>
                  <a:spLocks/>
                </p:cNvSpPr>
                <p:nvPr/>
              </p:nvSpPr>
              <p:spPr bwMode="auto">
                <a:xfrm>
                  <a:off x="3639" y="3252"/>
                  <a:ext cx="50" cy="64"/>
                </a:xfrm>
                <a:custGeom>
                  <a:avLst/>
                  <a:gdLst>
                    <a:gd name="T0" fmla="*/ 49 w 50"/>
                    <a:gd name="T1" fmla="*/ 49 h 64"/>
                    <a:gd name="T2" fmla="*/ 49 w 50"/>
                    <a:gd name="T3" fmla="*/ 0 h 64"/>
                    <a:gd name="T4" fmla="*/ 0 w 50"/>
                    <a:gd name="T5" fmla="*/ 13 h 64"/>
                    <a:gd name="T6" fmla="*/ 0 w 50"/>
                    <a:gd name="T7" fmla="*/ 63 h 64"/>
                    <a:gd name="T8" fmla="*/ 49 w 50"/>
                    <a:gd name="T9" fmla="*/ 4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4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3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50" name="Freeform 110"/>
                <p:cNvSpPr>
                  <a:spLocks/>
                </p:cNvSpPr>
                <p:nvPr/>
              </p:nvSpPr>
              <p:spPr bwMode="auto">
                <a:xfrm>
                  <a:off x="3710" y="3234"/>
                  <a:ext cx="49" cy="62"/>
                </a:xfrm>
                <a:custGeom>
                  <a:avLst/>
                  <a:gdLst>
                    <a:gd name="T0" fmla="*/ 48 w 49"/>
                    <a:gd name="T1" fmla="*/ 47 h 62"/>
                    <a:gd name="T2" fmla="*/ 48 w 49"/>
                    <a:gd name="T3" fmla="*/ 0 h 62"/>
                    <a:gd name="T4" fmla="*/ 0 w 49"/>
                    <a:gd name="T5" fmla="*/ 13 h 62"/>
                    <a:gd name="T6" fmla="*/ 0 w 49"/>
                    <a:gd name="T7" fmla="*/ 61 h 62"/>
                    <a:gd name="T8" fmla="*/ 48 w 49"/>
                    <a:gd name="T9" fmla="*/ 4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48" y="47"/>
                      </a:moveTo>
                      <a:lnTo>
                        <a:pt x="48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8" y="47"/>
                      </a:lnTo>
                    </a:path>
                  </a:pathLst>
                </a:custGeom>
                <a:solidFill>
                  <a:srgbClr val="3399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12751" name="Rectangle 111"/>
            <p:cNvSpPr>
              <a:spLocks noChangeArrowheads="1"/>
            </p:cNvSpPr>
            <p:nvPr/>
          </p:nvSpPr>
          <p:spPr bwMode="auto">
            <a:xfrm>
              <a:off x="3451" y="3480"/>
              <a:ext cx="69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/>
            <a:p>
              <a:pPr defTabSz="822325">
                <a:defRPr/>
              </a:pPr>
              <a:r>
                <a:rPr lang="en-US" altLang="zh-CN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Cluster</a:t>
              </a:r>
            </a:p>
          </p:txBody>
        </p:sp>
      </p:grpSp>
      <p:sp>
        <p:nvSpPr>
          <p:cNvPr id="112752" name="Rectangle 112"/>
          <p:cNvSpPr>
            <a:spLocks noChangeArrowheads="1"/>
          </p:cNvSpPr>
          <p:nvPr/>
        </p:nvSpPr>
        <p:spPr bwMode="auto">
          <a:xfrm>
            <a:off x="5003800" y="2986088"/>
            <a:ext cx="2057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Partitioned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grpSp>
        <p:nvGrpSpPr>
          <p:cNvPr id="28678" name="Group 113"/>
          <p:cNvGrpSpPr>
            <a:grpSpLocks/>
          </p:cNvGrpSpPr>
          <p:nvPr/>
        </p:nvGrpSpPr>
        <p:grpSpPr bwMode="auto">
          <a:xfrm>
            <a:off x="1547813" y="4327525"/>
            <a:ext cx="2135187" cy="1585913"/>
            <a:chOff x="975" y="2726"/>
            <a:chExt cx="1345" cy="999"/>
          </a:xfrm>
        </p:grpSpPr>
        <p:grpSp>
          <p:nvGrpSpPr>
            <p:cNvPr id="28755" name="Group 114"/>
            <p:cNvGrpSpPr>
              <a:grpSpLocks/>
            </p:cNvGrpSpPr>
            <p:nvPr/>
          </p:nvGrpSpPr>
          <p:grpSpPr bwMode="auto">
            <a:xfrm>
              <a:off x="975" y="2726"/>
              <a:ext cx="1345" cy="999"/>
              <a:chOff x="975" y="2726"/>
              <a:chExt cx="1345" cy="999"/>
            </a:xfrm>
          </p:grpSpPr>
          <p:grpSp>
            <p:nvGrpSpPr>
              <p:cNvPr id="28762" name="Group 115"/>
              <p:cNvGrpSpPr>
                <a:grpSpLocks/>
              </p:cNvGrpSpPr>
              <p:nvPr/>
            </p:nvGrpSpPr>
            <p:grpSpPr bwMode="auto">
              <a:xfrm>
                <a:off x="1135" y="2726"/>
                <a:ext cx="1026" cy="586"/>
                <a:chOff x="1135" y="2726"/>
                <a:chExt cx="1026" cy="586"/>
              </a:xfrm>
            </p:grpSpPr>
            <p:sp>
              <p:nvSpPr>
                <p:cNvPr id="112756" name="Freeform 116"/>
                <p:cNvSpPr>
                  <a:spLocks/>
                </p:cNvSpPr>
                <p:nvPr/>
              </p:nvSpPr>
              <p:spPr bwMode="auto">
                <a:xfrm>
                  <a:off x="1350" y="2890"/>
                  <a:ext cx="329" cy="177"/>
                </a:xfrm>
                <a:custGeom>
                  <a:avLst/>
                  <a:gdLst>
                    <a:gd name="T0" fmla="*/ 286 w 329"/>
                    <a:gd name="T1" fmla="*/ 128 h 177"/>
                    <a:gd name="T2" fmla="*/ 325 w 329"/>
                    <a:gd name="T3" fmla="*/ 118 h 177"/>
                    <a:gd name="T4" fmla="*/ 328 w 329"/>
                    <a:gd name="T5" fmla="*/ 176 h 177"/>
                    <a:gd name="T6" fmla="*/ 189 w 329"/>
                    <a:gd name="T7" fmla="*/ 155 h 177"/>
                    <a:gd name="T8" fmla="*/ 231 w 329"/>
                    <a:gd name="T9" fmla="*/ 143 h 177"/>
                    <a:gd name="T10" fmla="*/ 0 w 329"/>
                    <a:gd name="T11" fmla="*/ 17 h 177"/>
                    <a:gd name="T12" fmla="*/ 59 w 329"/>
                    <a:gd name="T13" fmla="*/ 0 h 177"/>
                    <a:gd name="T14" fmla="*/ 286 w 329"/>
                    <a:gd name="T15" fmla="*/ 128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77">
                      <a:moveTo>
                        <a:pt x="286" y="128"/>
                      </a:moveTo>
                      <a:lnTo>
                        <a:pt x="325" y="118"/>
                      </a:lnTo>
                      <a:lnTo>
                        <a:pt x="328" y="176"/>
                      </a:lnTo>
                      <a:lnTo>
                        <a:pt x="189" y="155"/>
                      </a:lnTo>
                      <a:lnTo>
                        <a:pt x="231" y="143"/>
                      </a:lnTo>
                      <a:lnTo>
                        <a:pt x="0" y="17"/>
                      </a:lnTo>
                      <a:lnTo>
                        <a:pt x="59" y="0"/>
                      </a:lnTo>
                      <a:lnTo>
                        <a:pt x="286" y="128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57" name="Freeform 117"/>
                <p:cNvSpPr>
                  <a:spLocks/>
                </p:cNvSpPr>
                <p:nvPr/>
              </p:nvSpPr>
              <p:spPr bwMode="auto">
                <a:xfrm>
                  <a:off x="1241" y="2884"/>
                  <a:ext cx="633" cy="243"/>
                </a:xfrm>
                <a:custGeom>
                  <a:avLst/>
                  <a:gdLst>
                    <a:gd name="T0" fmla="*/ 0 w 633"/>
                    <a:gd name="T1" fmla="*/ 139 h 243"/>
                    <a:gd name="T2" fmla="*/ 128 w 633"/>
                    <a:gd name="T3" fmla="*/ 208 h 243"/>
                    <a:gd name="T4" fmla="*/ 86 w 633"/>
                    <a:gd name="T5" fmla="*/ 221 h 243"/>
                    <a:gd name="T6" fmla="*/ 225 w 633"/>
                    <a:gd name="T7" fmla="*/ 242 h 243"/>
                    <a:gd name="T8" fmla="*/ 221 w 633"/>
                    <a:gd name="T9" fmla="*/ 183 h 243"/>
                    <a:gd name="T10" fmla="*/ 183 w 633"/>
                    <a:gd name="T11" fmla="*/ 194 h 243"/>
                    <a:gd name="T12" fmla="*/ 102 w 633"/>
                    <a:gd name="T13" fmla="*/ 148 h 243"/>
                    <a:gd name="T14" fmla="*/ 453 w 633"/>
                    <a:gd name="T15" fmla="*/ 42 h 243"/>
                    <a:gd name="T16" fmla="*/ 535 w 633"/>
                    <a:gd name="T17" fmla="*/ 86 h 243"/>
                    <a:gd name="T18" fmla="*/ 493 w 633"/>
                    <a:gd name="T19" fmla="*/ 99 h 243"/>
                    <a:gd name="T20" fmla="*/ 632 w 633"/>
                    <a:gd name="T21" fmla="*/ 120 h 243"/>
                    <a:gd name="T22" fmla="*/ 628 w 633"/>
                    <a:gd name="T23" fmla="*/ 61 h 243"/>
                    <a:gd name="T24" fmla="*/ 590 w 633"/>
                    <a:gd name="T25" fmla="*/ 71 h 243"/>
                    <a:gd name="T26" fmla="*/ 465 w 633"/>
                    <a:gd name="T27" fmla="*/ 0 h 243"/>
                    <a:gd name="T28" fmla="*/ 0 w 633"/>
                    <a:gd name="T29" fmla="*/ 13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3" h="243">
                      <a:moveTo>
                        <a:pt x="0" y="139"/>
                      </a:moveTo>
                      <a:lnTo>
                        <a:pt x="128" y="208"/>
                      </a:lnTo>
                      <a:lnTo>
                        <a:pt x="86" y="221"/>
                      </a:lnTo>
                      <a:lnTo>
                        <a:pt x="225" y="242"/>
                      </a:lnTo>
                      <a:lnTo>
                        <a:pt x="221" y="183"/>
                      </a:lnTo>
                      <a:lnTo>
                        <a:pt x="183" y="194"/>
                      </a:lnTo>
                      <a:lnTo>
                        <a:pt x="102" y="148"/>
                      </a:lnTo>
                      <a:lnTo>
                        <a:pt x="453" y="42"/>
                      </a:lnTo>
                      <a:lnTo>
                        <a:pt x="535" y="86"/>
                      </a:lnTo>
                      <a:lnTo>
                        <a:pt x="493" y="99"/>
                      </a:lnTo>
                      <a:lnTo>
                        <a:pt x="632" y="120"/>
                      </a:lnTo>
                      <a:lnTo>
                        <a:pt x="628" y="61"/>
                      </a:lnTo>
                      <a:lnTo>
                        <a:pt x="590" y="71"/>
                      </a:lnTo>
                      <a:lnTo>
                        <a:pt x="465" y="0"/>
                      </a:lnTo>
                      <a:lnTo>
                        <a:pt x="0" y="139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8766" name="Group 118"/>
                <p:cNvGrpSpPr>
                  <a:grpSpLocks/>
                </p:cNvGrpSpPr>
                <p:nvPr/>
              </p:nvGrpSpPr>
              <p:grpSpPr bwMode="auto">
                <a:xfrm>
                  <a:off x="1241" y="2877"/>
                  <a:ext cx="633" cy="243"/>
                  <a:chOff x="1241" y="2877"/>
                  <a:chExt cx="633" cy="243"/>
                </a:xfrm>
              </p:grpSpPr>
              <p:sp>
                <p:nvSpPr>
                  <p:cNvPr id="112759" name="Freeform 119"/>
                  <p:cNvSpPr>
                    <a:spLocks/>
                  </p:cNvSpPr>
                  <p:nvPr/>
                </p:nvSpPr>
                <p:spPr bwMode="auto">
                  <a:xfrm>
                    <a:off x="1350" y="2884"/>
                    <a:ext cx="329" cy="177"/>
                  </a:xfrm>
                  <a:custGeom>
                    <a:avLst/>
                    <a:gdLst>
                      <a:gd name="T0" fmla="*/ 286 w 329"/>
                      <a:gd name="T1" fmla="*/ 128 h 177"/>
                      <a:gd name="T2" fmla="*/ 325 w 329"/>
                      <a:gd name="T3" fmla="*/ 117 h 177"/>
                      <a:gd name="T4" fmla="*/ 328 w 329"/>
                      <a:gd name="T5" fmla="*/ 176 h 177"/>
                      <a:gd name="T6" fmla="*/ 189 w 329"/>
                      <a:gd name="T7" fmla="*/ 155 h 177"/>
                      <a:gd name="T8" fmla="*/ 231 w 329"/>
                      <a:gd name="T9" fmla="*/ 142 h 177"/>
                      <a:gd name="T10" fmla="*/ 0 w 329"/>
                      <a:gd name="T11" fmla="*/ 16 h 177"/>
                      <a:gd name="T12" fmla="*/ 59 w 329"/>
                      <a:gd name="T13" fmla="*/ 0 h 177"/>
                      <a:gd name="T14" fmla="*/ 286 w 329"/>
                      <a:gd name="T15" fmla="*/ 128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9" h="177">
                        <a:moveTo>
                          <a:pt x="286" y="128"/>
                        </a:moveTo>
                        <a:lnTo>
                          <a:pt x="325" y="117"/>
                        </a:lnTo>
                        <a:lnTo>
                          <a:pt x="328" y="176"/>
                        </a:lnTo>
                        <a:lnTo>
                          <a:pt x="189" y="155"/>
                        </a:lnTo>
                        <a:lnTo>
                          <a:pt x="231" y="142"/>
                        </a:lnTo>
                        <a:lnTo>
                          <a:pt x="0" y="16"/>
                        </a:lnTo>
                        <a:lnTo>
                          <a:pt x="59" y="0"/>
                        </a:lnTo>
                        <a:lnTo>
                          <a:pt x="286" y="128"/>
                        </a:lnTo>
                      </a:path>
                    </a:pathLst>
                  </a:custGeom>
                  <a:solidFill>
                    <a:srgbClr val="FFCC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0" name="Freeform 120"/>
                  <p:cNvSpPr>
                    <a:spLocks/>
                  </p:cNvSpPr>
                  <p:nvPr/>
                </p:nvSpPr>
                <p:spPr bwMode="auto">
                  <a:xfrm>
                    <a:off x="1241" y="2877"/>
                    <a:ext cx="633" cy="243"/>
                  </a:xfrm>
                  <a:custGeom>
                    <a:avLst/>
                    <a:gdLst>
                      <a:gd name="T0" fmla="*/ 0 w 633"/>
                      <a:gd name="T1" fmla="*/ 139 h 243"/>
                      <a:gd name="T2" fmla="*/ 128 w 633"/>
                      <a:gd name="T3" fmla="*/ 209 h 243"/>
                      <a:gd name="T4" fmla="*/ 86 w 633"/>
                      <a:gd name="T5" fmla="*/ 221 h 243"/>
                      <a:gd name="T6" fmla="*/ 225 w 633"/>
                      <a:gd name="T7" fmla="*/ 242 h 243"/>
                      <a:gd name="T8" fmla="*/ 221 w 633"/>
                      <a:gd name="T9" fmla="*/ 184 h 243"/>
                      <a:gd name="T10" fmla="*/ 183 w 633"/>
                      <a:gd name="T11" fmla="*/ 194 h 243"/>
                      <a:gd name="T12" fmla="*/ 102 w 633"/>
                      <a:gd name="T13" fmla="*/ 148 h 243"/>
                      <a:gd name="T14" fmla="*/ 453 w 633"/>
                      <a:gd name="T15" fmla="*/ 43 h 243"/>
                      <a:gd name="T16" fmla="*/ 535 w 633"/>
                      <a:gd name="T17" fmla="*/ 87 h 243"/>
                      <a:gd name="T18" fmla="*/ 493 w 633"/>
                      <a:gd name="T19" fmla="*/ 99 h 243"/>
                      <a:gd name="T20" fmla="*/ 632 w 633"/>
                      <a:gd name="T21" fmla="*/ 120 h 243"/>
                      <a:gd name="T22" fmla="*/ 628 w 633"/>
                      <a:gd name="T23" fmla="*/ 62 h 243"/>
                      <a:gd name="T24" fmla="*/ 590 w 633"/>
                      <a:gd name="T25" fmla="*/ 72 h 243"/>
                      <a:gd name="T26" fmla="*/ 465 w 633"/>
                      <a:gd name="T27" fmla="*/ 0 h 243"/>
                      <a:gd name="T28" fmla="*/ 0 w 633"/>
                      <a:gd name="T29" fmla="*/ 139 h 2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3" h="243">
                        <a:moveTo>
                          <a:pt x="0" y="139"/>
                        </a:moveTo>
                        <a:lnTo>
                          <a:pt x="128" y="209"/>
                        </a:lnTo>
                        <a:lnTo>
                          <a:pt x="86" y="221"/>
                        </a:lnTo>
                        <a:lnTo>
                          <a:pt x="225" y="242"/>
                        </a:lnTo>
                        <a:lnTo>
                          <a:pt x="221" y="184"/>
                        </a:lnTo>
                        <a:lnTo>
                          <a:pt x="183" y="194"/>
                        </a:lnTo>
                        <a:lnTo>
                          <a:pt x="102" y="148"/>
                        </a:lnTo>
                        <a:lnTo>
                          <a:pt x="453" y="43"/>
                        </a:lnTo>
                        <a:lnTo>
                          <a:pt x="535" y="87"/>
                        </a:lnTo>
                        <a:lnTo>
                          <a:pt x="493" y="99"/>
                        </a:lnTo>
                        <a:lnTo>
                          <a:pt x="632" y="120"/>
                        </a:lnTo>
                        <a:lnTo>
                          <a:pt x="628" y="62"/>
                        </a:lnTo>
                        <a:lnTo>
                          <a:pt x="590" y="72"/>
                        </a:lnTo>
                        <a:lnTo>
                          <a:pt x="465" y="0"/>
                        </a:lnTo>
                        <a:lnTo>
                          <a:pt x="0" y="139"/>
                        </a:lnTo>
                      </a:path>
                    </a:pathLst>
                  </a:custGeom>
                  <a:solidFill>
                    <a:srgbClr val="FFCC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8767" name="Group 121"/>
                <p:cNvGrpSpPr>
                  <a:grpSpLocks/>
                </p:cNvGrpSpPr>
                <p:nvPr/>
              </p:nvGrpSpPr>
              <p:grpSpPr bwMode="auto">
                <a:xfrm>
                  <a:off x="1135" y="2726"/>
                  <a:ext cx="352" cy="205"/>
                  <a:chOff x="1135" y="2726"/>
                  <a:chExt cx="352" cy="205"/>
                </a:xfrm>
              </p:grpSpPr>
              <p:sp>
                <p:nvSpPr>
                  <p:cNvPr id="112762" name="Freeform 122"/>
                  <p:cNvSpPr>
                    <a:spLocks/>
                  </p:cNvSpPr>
                  <p:nvPr/>
                </p:nvSpPr>
                <p:spPr bwMode="auto">
                  <a:xfrm>
                    <a:off x="1135" y="2778"/>
                    <a:ext cx="352" cy="153"/>
                  </a:xfrm>
                  <a:custGeom>
                    <a:avLst/>
                    <a:gdLst>
                      <a:gd name="T0" fmla="*/ 351 w 352"/>
                      <a:gd name="T1" fmla="*/ 108 h 153"/>
                      <a:gd name="T2" fmla="*/ 152 w 352"/>
                      <a:gd name="T3" fmla="*/ 0 h 153"/>
                      <a:gd name="T4" fmla="*/ 0 w 352"/>
                      <a:gd name="T5" fmla="*/ 38 h 153"/>
                      <a:gd name="T6" fmla="*/ 190 w 352"/>
                      <a:gd name="T7" fmla="*/ 152 h 153"/>
                      <a:gd name="T8" fmla="*/ 351 w 352"/>
                      <a:gd name="T9" fmla="*/ 108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3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8"/>
                        </a:lnTo>
                        <a:lnTo>
                          <a:pt x="190" y="152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66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3" name="Freeform 123"/>
                  <p:cNvSpPr>
                    <a:spLocks/>
                  </p:cNvSpPr>
                  <p:nvPr/>
                </p:nvSpPr>
                <p:spPr bwMode="auto">
                  <a:xfrm>
                    <a:off x="1135" y="2764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7 h 152"/>
                      <a:gd name="T2" fmla="*/ 152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7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7"/>
                        </a:moveTo>
                        <a:lnTo>
                          <a:pt x="152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7"/>
                        </a:lnTo>
                      </a:path>
                    </a:pathLst>
                  </a:cu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4" name="Freeform 124"/>
                  <p:cNvSpPr>
                    <a:spLocks/>
                  </p:cNvSpPr>
                  <p:nvPr/>
                </p:nvSpPr>
                <p:spPr bwMode="auto">
                  <a:xfrm>
                    <a:off x="1135" y="2744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2 w 352"/>
                      <a:gd name="T3" fmla="*/ 0 h 152"/>
                      <a:gd name="T4" fmla="*/ 0 w 352"/>
                      <a:gd name="T5" fmla="*/ 38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8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5" name="Freeform 125"/>
                  <p:cNvSpPr>
                    <a:spLocks/>
                  </p:cNvSpPr>
                  <p:nvPr/>
                </p:nvSpPr>
                <p:spPr bwMode="auto">
                  <a:xfrm>
                    <a:off x="1135" y="2726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2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8768" name="Group 126"/>
                <p:cNvGrpSpPr>
                  <a:grpSpLocks/>
                </p:cNvGrpSpPr>
                <p:nvPr/>
              </p:nvGrpSpPr>
              <p:grpSpPr bwMode="auto">
                <a:xfrm>
                  <a:off x="1605" y="3042"/>
                  <a:ext cx="352" cy="205"/>
                  <a:chOff x="1605" y="3042"/>
                  <a:chExt cx="352" cy="205"/>
                </a:xfrm>
              </p:grpSpPr>
              <p:sp>
                <p:nvSpPr>
                  <p:cNvPr id="112767" name="Freeform 127"/>
                  <p:cNvSpPr>
                    <a:spLocks/>
                  </p:cNvSpPr>
                  <p:nvPr/>
                </p:nvSpPr>
                <p:spPr bwMode="auto">
                  <a:xfrm>
                    <a:off x="1605" y="3095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2 w 352"/>
                      <a:gd name="T3" fmla="*/ 0 h 152"/>
                      <a:gd name="T4" fmla="*/ 0 w 352"/>
                      <a:gd name="T5" fmla="*/ 38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8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66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8" name="Freeform 128"/>
                  <p:cNvSpPr>
                    <a:spLocks/>
                  </p:cNvSpPr>
                  <p:nvPr/>
                </p:nvSpPr>
                <p:spPr bwMode="auto">
                  <a:xfrm>
                    <a:off x="1605" y="3080"/>
                    <a:ext cx="352" cy="153"/>
                  </a:xfrm>
                  <a:custGeom>
                    <a:avLst/>
                    <a:gdLst>
                      <a:gd name="T0" fmla="*/ 351 w 352"/>
                      <a:gd name="T1" fmla="*/ 108 h 153"/>
                      <a:gd name="T2" fmla="*/ 152 w 352"/>
                      <a:gd name="T3" fmla="*/ 0 h 153"/>
                      <a:gd name="T4" fmla="*/ 0 w 352"/>
                      <a:gd name="T5" fmla="*/ 38 h 153"/>
                      <a:gd name="T6" fmla="*/ 190 w 352"/>
                      <a:gd name="T7" fmla="*/ 152 h 153"/>
                      <a:gd name="T8" fmla="*/ 351 w 352"/>
                      <a:gd name="T9" fmla="*/ 108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3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8"/>
                        </a:lnTo>
                        <a:lnTo>
                          <a:pt x="190" y="152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69" name="Freeform 129"/>
                  <p:cNvSpPr>
                    <a:spLocks/>
                  </p:cNvSpPr>
                  <p:nvPr/>
                </p:nvSpPr>
                <p:spPr bwMode="auto">
                  <a:xfrm>
                    <a:off x="1605" y="3061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2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0" name="Freeform 130"/>
                  <p:cNvSpPr>
                    <a:spLocks/>
                  </p:cNvSpPr>
                  <p:nvPr/>
                </p:nvSpPr>
                <p:spPr bwMode="auto">
                  <a:xfrm>
                    <a:off x="1605" y="3042"/>
                    <a:ext cx="352" cy="153"/>
                  </a:xfrm>
                  <a:custGeom>
                    <a:avLst/>
                    <a:gdLst>
                      <a:gd name="T0" fmla="*/ 351 w 352"/>
                      <a:gd name="T1" fmla="*/ 108 h 153"/>
                      <a:gd name="T2" fmla="*/ 152 w 352"/>
                      <a:gd name="T3" fmla="*/ 0 h 153"/>
                      <a:gd name="T4" fmla="*/ 0 w 352"/>
                      <a:gd name="T5" fmla="*/ 38 h 153"/>
                      <a:gd name="T6" fmla="*/ 190 w 352"/>
                      <a:gd name="T7" fmla="*/ 152 h 153"/>
                      <a:gd name="T8" fmla="*/ 351 w 352"/>
                      <a:gd name="T9" fmla="*/ 108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3">
                        <a:moveTo>
                          <a:pt x="351" y="108"/>
                        </a:moveTo>
                        <a:lnTo>
                          <a:pt x="152" y="0"/>
                        </a:lnTo>
                        <a:lnTo>
                          <a:pt x="0" y="38"/>
                        </a:lnTo>
                        <a:lnTo>
                          <a:pt x="190" y="152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8769" name="Group 131"/>
                <p:cNvGrpSpPr>
                  <a:grpSpLocks/>
                </p:cNvGrpSpPr>
                <p:nvPr/>
              </p:nvGrpSpPr>
              <p:grpSpPr bwMode="auto">
                <a:xfrm>
                  <a:off x="1809" y="2980"/>
                  <a:ext cx="352" cy="205"/>
                  <a:chOff x="1809" y="2980"/>
                  <a:chExt cx="352" cy="205"/>
                </a:xfrm>
              </p:grpSpPr>
              <p:sp>
                <p:nvSpPr>
                  <p:cNvPr id="112772" name="Freeform 132"/>
                  <p:cNvSpPr>
                    <a:spLocks/>
                  </p:cNvSpPr>
                  <p:nvPr/>
                </p:nvSpPr>
                <p:spPr bwMode="auto">
                  <a:xfrm>
                    <a:off x="1809" y="3032"/>
                    <a:ext cx="352" cy="153"/>
                  </a:xfrm>
                  <a:custGeom>
                    <a:avLst/>
                    <a:gdLst>
                      <a:gd name="T0" fmla="*/ 351 w 352"/>
                      <a:gd name="T1" fmla="*/ 108 h 153"/>
                      <a:gd name="T2" fmla="*/ 153 w 352"/>
                      <a:gd name="T3" fmla="*/ 0 h 153"/>
                      <a:gd name="T4" fmla="*/ 0 w 352"/>
                      <a:gd name="T5" fmla="*/ 38 h 153"/>
                      <a:gd name="T6" fmla="*/ 190 w 352"/>
                      <a:gd name="T7" fmla="*/ 152 h 153"/>
                      <a:gd name="T8" fmla="*/ 351 w 352"/>
                      <a:gd name="T9" fmla="*/ 108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3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8"/>
                        </a:lnTo>
                        <a:lnTo>
                          <a:pt x="190" y="152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66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3" name="Freeform 133"/>
                  <p:cNvSpPr>
                    <a:spLocks/>
                  </p:cNvSpPr>
                  <p:nvPr/>
                </p:nvSpPr>
                <p:spPr bwMode="auto">
                  <a:xfrm>
                    <a:off x="1809" y="3018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7 h 152"/>
                      <a:gd name="T2" fmla="*/ 153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7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7"/>
                        </a:moveTo>
                        <a:lnTo>
                          <a:pt x="153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7"/>
                        </a:lnTo>
                      </a:path>
                    </a:pathLst>
                  </a:cu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4" name="Freeform 134"/>
                  <p:cNvSpPr>
                    <a:spLocks/>
                  </p:cNvSpPr>
                  <p:nvPr/>
                </p:nvSpPr>
                <p:spPr bwMode="auto">
                  <a:xfrm>
                    <a:off x="1809" y="2998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3 w 352"/>
                      <a:gd name="T3" fmla="*/ 0 h 152"/>
                      <a:gd name="T4" fmla="*/ 0 w 352"/>
                      <a:gd name="T5" fmla="*/ 38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8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5" name="Freeform 135"/>
                  <p:cNvSpPr>
                    <a:spLocks/>
                  </p:cNvSpPr>
                  <p:nvPr/>
                </p:nvSpPr>
                <p:spPr bwMode="auto">
                  <a:xfrm>
                    <a:off x="1809" y="2980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3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8770" name="Group 136"/>
                <p:cNvGrpSpPr>
                  <a:grpSpLocks/>
                </p:cNvGrpSpPr>
                <p:nvPr/>
              </p:nvGrpSpPr>
              <p:grpSpPr bwMode="auto">
                <a:xfrm>
                  <a:off x="1389" y="3107"/>
                  <a:ext cx="352" cy="205"/>
                  <a:chOff x="1389" y="3107"/>
                  <a:chExt cx="352" cy="205"/>
                </a:xfrm>
              </p:grpSpPr>
              <p:sp>
                <p:nvSpPr>
                  <p:cNvPr id="112777" name="Freeform 137"/>
                  <p:cNvSpPr>
                    <a:spLocks/>
                  </p:cNvSpPr>
                  <p:nvPr/>
                </p:nvSpPr>
                <p:spPr bwMode="auto">
                  <a:xfrm>
                    <a:off x="1389" y="3159"/>
                    <a:ext cx="352" cy="153"/>
                  </a:xfrm>
                  <a:custGeom>
                    <a:avLst/>
                    <a:gdLst>
                      <a:gd name="T0" fmla="*/ 351 w 352"/>
                      <a:gd name="T1" fmla="*/ 108 h 153"/>
                      <a:gd name="T2" fmla="*/ 153 w 352"/>
                      <a:gd name="T3" fmla="*/ 0 h 153"/>
                      <a:gd name="T4" fmla="*/ 0 w 352"/>
                      <a:gd name="T5" fmla="*/ 38 h 153"/>
                      <a:gd name="T6" fmla="*/ 190 w 352"/>
                      <a:gd name="T7" fmla="*/ 152 h 153"/>
                      <a:gd name="T8" fmla="*/ 351 w 352"/>
                      <a:gd name="T9" fmla="*/ 108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3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8"/>
                        </a:lnTo>
                        <a:lnTo>
                          <a:pt x="190" y="152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66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8" name="Freeform 138"/>
                  <p:cNvSpPr>
                    <a:spLocks/>
                  </p:cNvSpPr>
                  <p:nvPr/>
                </p:nvSpPr>
                <p:spPr bwMode="auto">
                  <a:xfrm>
                    <a:off x="1389" y="3145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3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00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79" name="Freeform 139"/>
                  <p:cNvSpPr>
                    <a:spLocks/>
                  </p:cNvSpPr>
                  <p:nvPr/>
                </p:nvSpPr>
                <p:spPr bwMode="auto">
                  <a:xfrm>
                    <a:off x="1389" y="3125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3 w 352"/>
                      <a:gd name="T3" fmla="*/ 0 h 152"/>
                      <a:gd name="T4" fmla="*/ 0 w 352"/>
                      <a:gd name="T5" fmla="*/ 38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8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99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2780" name="Freeform 140"/>
                  <p:cNvSpPr>
                    <a:spLocks/>
                  </p:cNvSpPr>
                  <p:nvPr/>
                </p:nvSpPr>
                <p:spPr bwMode="auto">
                  <a:xfrm>
                    <a:off x="1389" y="3107"/>
                    <a:ext cx="352" cy="152"/>
                  </a:xfrm>
                  <a:custGeom>
                    <a:avLst/>
                    <a:gdLst>
                      <a:gd name="T0" fmla="*/ 351 w 352"/>
                      <a:gd name="T1" fmla="*/ 108 h 152"/>
                      <a:gd name="T2" fmla="*/ 153 w 352"/>
                      <a:gd name="T3" fmla="*/ 0 h 152"/>
                      <a:gd name="T4" fmla="*/ 0 w 352"/>
                      <a:gd name="T5" fmla="*/ 37 h 152"/>
                      <a:gd name="T6" fmla="*/ 190 w 352"/>
                      <a:gd name="T7" fmla="*/ 151 h 152"/>
                      <a:gd name="T8" fmla="*/ 351 w 352"/>
                      <a:gd name="T9" fmla="*/ 108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152">
                        <a:moveTo>
                          <a:pt x="351" y="108"/>
                        </a:moveTo>
                        <a:lnTo>
                          <a:pt x="153" y="0"/>
                        </a:lnTo>
                        <a:lnTo>
                          <a:pt x="0" y="37"/>
                        </a:lnTo>
                        <a:lnTo>
                          <a:pt x="190" y="151"/>
                        </a:lnTo>
                        <a:lnTo>
                          <a:pt x="351" y="108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2781" name="Rectangle 141"/>
              <p:cNvSpPr>
                <a:spLocks noChangeArrowheads="1"/>
              </p:cNvSpPr>
              <p:nvPr/>
            </p:nvSpPr>
            <p:spPr bwMode="auto">
              <a:xfrm>
                <a:off x="975" y="3327"/>
                <a:ext cx="1345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550" tIns="41275" rIns="82550" bIns="41275">
                <a:spAutoFit/>
              </a:bodyPr>
              <a:lstStyle/>
              <a:p>
                <a:pPr defTabSz="822325">
                  <a:defRPr/>
                </a:pPr>
                <a:r>
                  <a:rPr lang="en-US" altLang="zh-CN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Index-organized</a:t>
                </a:r>
                <a:br>
                  <a:rPr lang="en-US" altLang="zh-CN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n-US" altLang="zh-CN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table</a:t>
                </a:r>
              </a:p>
            </p:txBody>
          </p:sp>
        </p:grpSp>
        <p:sp>
          <p:nvSpPr>
            <p:cNvPr id="112782" name="Freeform 142"/>
            <p:cNvSpPr>
              <a:spLocks/>
            </p:cNvSpPr>
            <p:nvPr/>
          </p:nvSpPr>
          <p:spPr bwMode="auto">
            <a:xfrm>
              <a:off x="1665" y="3066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3" name="Freeform 143"/>
            <p:cNvSpPr>
              <a:spLocks/>
            </p:cNvSpPr>
            <p:nvPr/>
          </p:nvSpPr>
          <p:spPr bwMode="auto">
            <a:xfrm>
              <a:off x="1761" y="3114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4" name="Freeform 144"/>
            <p:cNvSpPr>
              <a:spLocks/>
            </p:cNvSpPr>
            <p:nvPr/>
          </p:nvSpPr>
          <p:spPr bwMode="auto">
            <a:xfrm>
              <a:off x="1953" y="3066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5" name="Freeform 145"/>
            <p:cNvSpPr>
              <a:spLocks/>
            </p:cNvSpPr>
            <p:nvPr/>
          </p:nvSpPr>
          <p:spPr bwMode="auto">
            <a:xfrm>
              <a:off x="1884" y="3000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6" name="Freeform 146"/>
            <p:cNvSpPr>
              <a:spLocks/>
            </p:cNvSpPr>
            <p:nvPr/>
          </p:nvSpPr>
          <p:spPr bwMode="auto">
            <a:xfrm>
              <a:off x="1473" y="3114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7" name="Freeform 147"/>
            <p:cNvSpPr>
              <a:spLocks/>
            </p:cNvSpPr>
            <p:nvPr/>
          </p:nvSpPr>
          <p:spPr bwMode="auto">
            <a:xfrm>
              <a:off x="1521" y="3162"/>
              <a:ext cx="134" cy="70"/>
            </a:xfrm>
            <a:custGeom>
              <a:avLst/>
              <a:gdLst>
                <a:gd name="T0" fmla="*/ 133 w 134"/>
                <a:gd name="T1" fmla="*/ 33 h 70"/>
                <a:gd name="T2" fmla="*/ 133 w 134"/>
                <a:gd name="T3" fmla="*/ 0 h 70"/>
                <a:gd name="T4" fmla="*/ 0 w 134"/>
                <a:gd name="T5" fmla="*/ 35 h 70"/>
                <a:gd name="T6" fmla="*/ 0 w 134"/>
                <a:gd name="T7" fmla="*/ 69 h 70"/>
                <a:gd name="T8" fmla="*/ 133 w 134"/>
                <a:gd name="T9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">
                  <a:moveTo>
                    <a:pt x="133" y="33"/>
                  </a:moveTo>
                  <a:lnTo>
                    <a:pt x="133" y="0"/>
                  </a:lnTo>
                  <a:lnTo>
                    <a:pt x="0" y="35"/>
                  </a:lnTo>
                  <a:lnTo>
                    <a:pt x="0" y="69"/>
                  </a:lnTo>
                  <a:lnTo>
                    <a:pt x="133" y="33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9" name="Group 148"/>
          <p:cNvGrpSpPr>
            <a:grpSpLocks/>
          </p:cNvGrpSpPr>
          <p:nvPr/>
        </p:nvGrpSpPr>
        <p:grpSpPr bwMode="auto">
          <a:xfrm>
            <a:off x="5445125" y="1296988"/>
            <a:ext cx="1227138" cy="1641475"/>
            <a:chOff x="3430" y="817"/>
            <a:chExt cx="773" cy="1034"/>
          </a:xfrm>
        </p:grpSpPr>
        <p:sp>
          <p:nvSpPr>
            <p:cNvPr id="112789" name="Freeform 149"/>
            <p:cNvSpPr>
              <a:spLocks/>
            </p:cNvSpPr>
            <p:nvPr/>
          </p:nvSpPr>
          <p:spPr bwMode="auto">
            <a:xfrm>
              <a:off x="3898" y="1144"/>
              <a:ext cx="303" cy="588"/>
            </a:xfrm>
            <a:custGeom>
              <a:avLst/>
              <a:gdLst>
                <a:gd name="T0" fmla="*/ 302 w 303"/>
                <a:gd name="T1" fmla="*/ 506 h 588"/>
                <a:gd name="T2" fmla="*/ 302 w 303"/>
                <a:gd name="T3" fmla="*/ 0 h 588"/>
                <a:gd name="T4" fmla="*/ 0 w 303"/>
                <a:gd name="T5" fmla="*/ 80 h 588"/>
                <a:gd name="T6" fmla="*/ 0 w 303"/>
                <a:gd name="T7" fmla="*/ 587 h 588"/>
                <a:gd name="T8" fmla="*/ 302 w 303"/>
                <a:gd name="T9" fmla="*/ 50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88">
                  <a:moveTo>
                    <a:pt x="302" y="506"/>
                  </a:moveTo>
                  <a:lnTo>
                    <a:pt x="302" y="0"/>
                  </a:lnTo>
                  <a:lnTo>
                    <a:pt x="0" y="80"/>
                  </a:lnTo>
                  <a:lnTo>
                    <a:pt x="0" y="587"/>
                  </a:lnTo>
                  <a:lnTo>
                    <a:pt x="302" y="506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0" name="Freeform 150"/>
            <p:cNvSpPr>
              <a:spLocks/>
            </p:cNvSpPr>
            <p:nvPr/>
          </p:nvSpPr>
          <p:spPr bwMode="auto">
            <a:xfrm>
              <a:off x="3898" y="1144"/>
              <a:ext cx="303" cy="588"/>
            </a:xfrm>
            <a:custGeom>
              <a:avLst/>
              <a:gdLst>
                <a:gd name="T0" fmla="*/ 302 w 303"/>
                <a:gd name="T1" fmla="*/ 506 h 588"/>
                <a:gd name="T2" fmla="*/ 302 w 303"/>
                <a:gd name="T3" fmla="*/ 0 h 588"/>
                <a:gd name="T4" fmla="*/ 0 w 303"/>
                <a:gd name="T5" fmla="*/ 80 h 588"/>
                <a:gd name="T6" fmla="*/ 0 w 303"/>
                <a:gd name="T7" fmla="*/ 587 h 588"/>
                <a:gd name="T8" fmla="*/ 302 w 303"/>
                <a:gd name="T9" fmla="*/ 50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88">
                  <a:moveTo>
                    <a:pt x="302" y="506"/>
                  </a:moveTo>
                  <a:lnTo>
                    <a:pt x="302" y="0"/>
                  </a:lnTo>
                  <a:lnTo>
                    <a:pt x="0" y="80"/>
                  </a:lnTo>
                  <a:lnTo>
                    <a:pt x="0" y="587"/>
                  </a:lnTo>
                  <a:lnTo>
                    <a:pt x="302" y="506"/>
                  </a:lnTo>
                </a:path>
              </a:pathLst>
            </a:custGeom>
            <a:solidFill>
              <a:srgbClr val="FFFFCC"/>
            </a:solidFill>
            <a:ln w="25400" cap="rnd" cmpd="sng">
              <a:solidFill>
                <a:srgbClr val="B2B2B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1" name="Freeform 151"/>
            <p:cNvSpPr>
              <a:spLocks/>
            </p:cNvSpPr>
            <p:nvPr/>
          </p:nvSpPr>
          <p:spPr bwMode="auto">
            <a:xfrm>
              <a:off x="3430" y="908"/>
              <a:ext cx="434" cy="623"/>
            </a:xfrm>
            <a:custGeom>
              <a:avLst/>
              <a:gdLst>
                <a:gd name="T0" fmla="*/ 433 w 434"/>
                <a:gd name="T1" fmla="*/ 505 h 623"/>
                <a:gd name="T2" fmla="*/ 433 w 434"/>
                <a:gd name="T3" fmla="*/ 0 h 623"/>
                <a:gd name="T4" fmla="*/ 0 w 434"/>
                <a:gd name="T5" fmla="*/ 115 h 623"/>
                <a:gd name="T6" fmla="*/ 0 w 434"/>
                <a:gd name="T7" fmla="*/ 622 h 623"/>
                <a:gd name="T8" fmla="*/ 433 w 434"/>
                <a:gd name="T9" fmla="*/ 505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623">
                  <a:moveTo>
                    <a:pt x="433" y="505"/>
                  </a:moveTo>
                  <a:lnTo>
                    <a:pt x="433" y="0"/>
                  </a:lnTo>
                  <a:lnTo>
                    <a:pt x="0" y="115"/>
                  </a:lnTo>
                  <a:lnTo>
                    <a:pt x="0" y="622"/>
                  </a:lnTo>
                  <a:lnTo>
                    <a:pt x="433" y="505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2" name="Freeform 152"/>
            <p:cNvSpPr>
              <a:spLocks/>
            </p:cNvSpPr>
            <p:nvPr/>
          </p:nvSpPr>
          <p:spPr bwMode="auto">
            <a:xfrm>
              <a:off x="3430" y="908"/>
              <a:ext cx="434" cy="623"/>
            </a:xfrm>
            <a:custGeom>
              <a:avLst/>
              <a:gdLst>
                <a:gd name="T0" fmla="*/ 433 w 434"/>
                <a:gd name="T1" fmla="*/ 505 h 623"/>
                <a:gd name="T2" fmla="*/ 433 w 434"/>
                <a:gd name="T3" fmla="*/ 0 h 623"/>
                <a:gd name="T4" fmla="*/ 0 w 434"/>
                <a:gd name="T5" fmla="*/ 115 h 623"/>
                <a:gd name="T6" fmla="*/ 0 w 434"/>
                <a:gd name="T7" fmla="*/ 622 h 623"/>
                <a:gd name="T8" fmla="*/ 433 w 434"/>
                <a:gd name="T9" fmla="*/ 505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623">
                  <a:moveTo>
                    <a:pt x="433" y="505"/>
                  </a:moveTo>
                  <a:lnTo>
                    <a:pt x="433" y="0"/>
                  </a:lnTo>
                  <a:lnTo>
                    <a:pt x="0" y="115"/>
                  </a:lnTo>
                  <a:lnTo>
                    <a:pt x="0" y="622"/>
                  </a:lnTo>
                  <a:lnTo>
                    <a:pt x="433" y="505"/>
                  </a:lnTo>
                </a:path>
              </a:pathLst>
            </a:custGeom>
            <a:solidFill>
              <a:srgbClr val="FFFFCC"/>
            </a:solidFill>
            <a:ln w="25400" cap="rnd" cmpd="sng">
              <a:solidFill>
                <a:srgbClr val="B2B2B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3" name="Freeform 153"/>
            <p:cNvSpPr>
              <a:spLocks/>
            </p:cNvSpPr>
            <p:nvPr/>
          </p:nvSpPr>
          <p:spPr bwMode="auto">
            <a:xfrm>
              <a:off x="3430" y="1456"/>
              <a:ext cx="434" cy="395"/>
            </a:xfrm>
            <a:custGeom>
              <a:avLst/>
              <a:gdLst>
                <a:gd name="T0" fmla="*/ 433 w 434"/>
                <a:gd name="T1" fmla="*/ 278 h 395"/>
                <a:gd name="T2" fmla="*/ 433 w 434"/>
                <a:gd name="T3" fmla="*/ 0 h 395"/>
                <a:gd name="T4" fmla="*/ 0 w 434"/>
                <a:gd name="T5" fmla="*/ 115 h 395"/>
                <a:gd name="T6" fmla="*/ 0 w 434"/>
                <a:gd name="T7" fmla="*/ 394 h 395"/>
                <a:gd name="T8" fmla="*/ 433 w 434"/>
                <a:gd name="T9" fmla="*/ 27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395">
                  <a:moveTo>
                    <a:pt x="433" y="278"/>
                  </a:moveTo>
                  <a:lnTo>
                    <a:pt x="433" y="0"/>
                  </a:lnTo>
                  <a:lnTo>
                    <a:pt x="0" y="115"/>
                  </a:lnTo>
                  <a:lnTo>
                    <a:pt x="0" y="394"/>
                  </a:lnTo>
                  <a:lnTo>
                    <a:pt x="433" y="27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4" name="Freeform 154"/>
            <p:cNvSpPr>
              <a:spLocks/>
            </p:cNvSpPr>
            <p:nvPr/>
          </p:nvSpPr>
          <p:spPr bwMode="auto">
            <a:xfrm>
              <a:off x="3430" y="1456"/>
              <a:ext cx="434" cy="395"/>
            </a:xfrm>
            <a:custGeom>
              <a:avLst/>
              <a:gdLst>
                <a:gd name="T0" fmla="*/ 433 w 434"/>
                <a:gd name="T1" fmla="*/ 278 h 395"/>
                <a:gd name="T2" fmla="*/ 433 w 434"/>
                <a:gd name="T3" fmla="*/ 0 h 395"/>
                <a:gd name="T4" fmla="*/ 0 w 434"/>
                <a:gd name="T5" fmla="*/ 115 h 395"/>
                <a:gd name="T6" fmla="*/ 0 w 434"/>
                <a:gd name="T7" fmla="*/ 394 h 395"/>
                <a:gd name="T8" fmla="*/ 433 w 434"/>
                <a:gd name="T9" fmla="*/ 27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395">
                  <a:moveTo>
                    <a:pt x="433" y="278"/>
                  </a:moveTo>
                  <a:lnTo>
                    <a:pt x="433" y="0"/>
                  </a:lnTo>
                  <a:lnTo>
                    <a:pt x="0" y="115"/>
                  </a:lnTo>
                  <a:lnTo>
                    <a:pt x="0" y="394"/>
                  </a:lnTo>
                  <a:lnTo>
                    <a:pt x="433" y="278"/>
                  </a:lnTo>
                </a:path>
              </a:pathLst>
            </a:custGeom>
            <a:solidFill>
              <a:srgbClr val="FFFFCC"/>
            </a:solidFill>
            <a:ln w="25400" cap="rnd" cmpd="sng">
              <a:solidFill>
                <a:srgbClr val="B2B2B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5" name="Freeform 155"/>
            <p:cNvSpPr>
              <a:spLocks/>
            </p:cNvSpPr>
            <p:nvPr/>
          </p:nvSpPr>
          <p:spPr bwMode="auto">
            <a:xfrm>
              <a:off x="3896" y="817"/>
              <a:ext cx="307" cy="352"/>
            </a:xfrm>
            <a:custGeom>
              <a:avLst/>
              <a:gdLst>
                <a:gd name="T0" fmla="*/ 0 w 307"/>
                <a:gd name="T1" fmla="*/ 351 h 352"/>
                <a:gd name="T2" fmla="*/ 0 w 307"/>
                <a:gd name="T3" fmla="*/ 82 h 352"/>
                <a:gd name="T4" fmla="*/ 306 w 307"/>
                <a:gd name="T5" fmla="*/ 0 h 352"/>
                <a:gd name="T6" fmla="*/ 306 w 307"/>
                <a:gd name="T7" fmla="*/ 267 h 352"/>
                <a:gd name="T8" fmla="*/ 0 w 307"/>
                <a:gd name="T9" fmla="*/ 3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52">
                  <a:moveTo>
                    <a:pt x="0" y="351"/>
                  </a:moveTo>
                  <a:lnTo>
                    <a:pt x="0" y="82"/>
                  </a:lnTo>
                  <a:lnTo>
                    <a:pt x="306" y="0"/>
                  </a:lnTo>
                  <a:lnTo>
                    <a:pt x="306" y="267"/>
                  </a:lnTo>
                  <a:lnTo>
                    <a:pt x="0" y="351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6" name="Freeform 156"/>
            <p:cNvSpPr>
              <a:spLocks/>
            </p:cNvSpPr>
            <p:nvPr/>
          </p:nvSpPr>
          <p:spPr bwMode="auto">
            <a:xfrm>
              <a:off x="3896" y="817"/>
              <a:ext cx="307" cy="352"/>
            </a:xfrm>
            <a:custGeom>
              <a:avLst/>
              <a:gdLst>
                <a:gd name="T0" fmla="*/ 0 w 307"/>
                <a:gd name="T1" fmla="*/ 351 h 352"/>
                <a:gd name="T2" fmla="*/ 0 w 307"/>
                <a:gd name="T3" fmla="*/ 82 h 352"/>
                <a:gd name="T4" fmla="*/ 306 w 307"/>
                <a:gd name="T5" fmla="*/ 0 h 352"/>
                <a:gd name="T6" fmla="*/ 306 w 307"/>
                <a:gd name="T7" fmla="*/ 267 h 352"/>
                <a:gd name="T8" fmla="*/ 0 w 307"/>
                <a:gd name="T9" fmla="*/ 3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52">
                  <a:moveTo>
                    <a:pt x="0" y="351"/>
                  </a:moveTo>
                  <a:lnTo>
                    <a:pt x="0" y="82"/>
                  </a:lnTo>
                  <a:lnTo>
                    <a:pt x="306" y="0"/>
                  </a:lnTo>
                  <a:lnTo>
                    <a:pt x="306" y="267"/>
                  </a:lnTo>
                  <a:lnTo>
                    <a:pt x="0" y="351"/>
                  </a:lnTo>
                </a:path>
              </a:pathLst>
            </a:custGeom>
            <a:solidFill>
              <a:srgbClr val="FFFFCC"/>
            </a:solidFill>
            <a:ln w="25400" cap="rnd" cmpd="sng">
              <a:solidFill>
                <a:srgbClr val="B2B2B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7" name="Freeform 157"/>
            <p:cNvSpPr>
              <a:spLocks/>
            </p:cNvSpPr>
            <p:nvPr/>
          </p:nvSpPr>
          <p:spPr bwMode="auto">
            <a:xfrm>
              <a:off x="3465" y="1020"/>
              <a:ext cx="94" cy="111"/>
            </a:xfrm>
            <a:custGeom>
              <a:avLst/>
              <a:gdLst>
                <a:gd name="T0" fmla="*/ 93 w 94"/>
                <a:gd name="T1" fmla="*/ 84 h 111"/>
                <a:gd name="T2" fmla="*/ 93 w 94"/>
                <a:gd name="T3" fmla="*/ 0 h 111"/>
                <a:gd name="T4" fmla="*/ 0 w 94"/>
                <a:gd name="T5" fmla="*/ 24 h 111"/>
                <a:gd name="T6" fmla="*/ 0 w 94"/>
                <a:gd name="T7" fmla="*/ 110 h 111"/>
                <a:gd name="T8" fmla="*/ 93 w 94"/>
                <a:gd name="T9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1">
                  <a:moveTo>
                    <a:pt x="93" y="84"/>
                  </a:moveTo>
                  <a:lnTo>
                    <a:pt x="93" y="0"/>
                  </a:lnTo>
                  <a:lnTo>
                    <a:pt x="0" y="24"/>
                  </a:lnTo>
                  <a:lnTo>
                    <a:pt x="0" y="110"/>
                  </a:lnTo>
                  <a:lnTo>
                    <a:pt x="93" y="8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8" name="Freeform 158"/>
            <p:cNvSpPr>
              <a:spLocks/>
            </p:cNvSpPr>
            <p:nvPr/>
          </p:nvSpPr>
          <p:spPr bwMode="auto">
            <a:xfrm>
              <a:off x="3599" y="984"/>
              <a:ext cx="94" cy="111"/>
            </a:xfrm>
            <a:custGeom>
              <a:avLst/>
              <a:gdLst>
                <a:gd name="T0" fmla="*/ 93 w 94"/>
                <a:gd name="T1" fmla="*/ 84 h 111"/>
                <a:gd name="T2" fmla="*/ 93 w 94"/>
                <a:gd name="T3" fmla="*/ 0 h 111"/>
                <a:gd name="T4" fmla="*/ 0 w 94"/>
                <a:gd name="T5" fmla="*/ 25 h 111"/>
                <a:gd name="T6" fmla="*/ 0 w 94"/>
                <a:gd name="T7" fmla="*/ 110 h 111"/>
                <a:gd name="T8" fmla="*/ 93 w 94"/>
                <a:gd name="T9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1">
                  <a:moveTo>
                    <a:pt x="93" y="84"/>
                  </a:moveTo>
                  <a:lnTo>
                    <a:pt x="93" y="0"/>
                  </a:lnTo>
                  <a:lnTo>
                    <a:pt x="0" y="25"/>
                  </a:lnTo>
                  <a:lnTo>
                    <a:pt x="0" y="110"/>
                  </a:lnTo>
                  <a:lnTo>
                    <a:pt x="93" y="8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9" name="Freeform 159"/>
            <p:cNvSpPr>
              <a:spLocks/>
            </p:cNvSpPr>
            <p:nvPr/>
          </p:nvSpPr>
          <p:spPr bwMode="auto">
            <a:xfrm>
              <a:off x="3733" y="947"/>
              <a:ext cx="94" cy="113"/>
            </a:xfrm>
            <a:custGeom>
              <a:avLst/>
              <a:gdLst>
                <a:gd name="T0" fmla="*/ 93 w 94"/>
                <a:gd name="T1" fmla="*/ 85 h 113"/>
                <a:gd name="T2" fmla="*/ 93 w 94"/>
                <a:gd name="T3" fmla="*/ 0 h 113"/>
                <a:gd name="T4" fmla="*/ 0 w 94"/>
                <a:gd name="T5" fmla="*/ 26 h 113"/>
                <a:gd name="T6" fmla="*/ 0 w 94"/>
                <a:gd name="T7" fmla="*/ 112 h 113"/>
                <a:gd name="T8" fmla="*/ 93 w 94"/>
                <a:gd name="T9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3">
                  <a:moveTo>
                    <a:pt x="93" y="85"/>
                  </a:moveTo>
                  <a:lnTo>
                    <a:pt x="93" y="0"/>
                  </a:lnTo>
                  <a:lnTo>
                    <a:pt x="0" y="26"/>
                  </a:lnTo>
                  <a:lnTo>
                    <a:pt x="0" y="112"/>
                  </a:lnTo>
                  <a:lnTo>
                    <a:pt x="93" y="8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8724" name="Group 160"/>
            <p:cNvGrpSpPr>
              <a:grpSpLocks/>
            </p:cNvGrpSpPr>
            <p:nvPr/>
          </p:nvGrpSpPr>
          <p:grpSpPr bwMode="auto">
            <a:xfrm>
              <a:off x="3465" y="1066"/>
              <a:ext cx="362" cy="422"/>
              <a:chOff x="3465" y="1066"/>
              <a:chExt cx="362" cy="422"/>
            </a:xfrm>
          </p:grpSpPr>
          <p:sp>
            <p:nvSpPr>
              <p:cNvPr id="112801" name="Freeform 161"/>
              <p:cNvSpPr>
                <a:spLocks/>
              </p:cNvSpPr>
              <p:nvPr/>
            </p:nvSpPr>
            <p:spPr bwMode="auto">
              <a:xfrm>
                <a:off x="3465" y="1377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2" name="Freeform 162"/>
              <p:cNvSpPr>
                <a:spLocks/>
              </p:cNvSpPr>
              <p:nvPr/>
            </p:nvSpPr>
            <p:spPr bwMode="auto">
              <a:xfrm>
                <a:off x="3599" y="1341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3" name="Freeform 163"/>
              <p:cNvSpPr>
                <a:spLocks/>
              </p:cNvSpPr>
              <p:nvPr/>
            </p:nvSpPr>
            <p:spPr bwMode="auto">
              <a:xfrm>
                <a:off x="3733" y="1305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4" name="Freeform 164"/>
              <p:cNvSpPr>
                <a:spLocks/>
              </p:cNvSpPr>
              <p:nvPr/>
            </p:nvSpPr>
            <p:spPr bwMode="auto">
              <a:xfrm>
                <a:off x="3465" y="1138"/>
                <a:ext cx="94" cy="112"/>
              </a:xfrm>
              <a:custGeom>
                <a:avLst/>
                <a:gdLst>
                  <a:gd name="T0" fmla="*/ 93 w 94"/>
                  <a:gd name="T1" fmla="*/ 86 h 112"/>
                  <a:gd name="T2" fmla="*/ 93 w 94"/>
                  <a:gd name="T3" fmla="*/ 0 h 112"/>
                  <a:gd name="T4" fmla="*/ 0 w 94"/>
                  <a:gd name="T5" fmla="*/ 24 h 112"/>
                  <a:gd name="T6" fmla="*/ 0 w 94"/>
                  <a:gd name="T7" fmla="*/ 111 h 112"/>
                  <a:gd name="T8" fmla="*/ 93 w 94"/>
                  <a:gd name="T9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6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1"/>
                    </a:lnTo>
                    <a:lnTo>
                      <a:pt x="93" y="86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5" name="Freeform 165"/>
              <p:cNvSpPr>
                <a:spLocks/>
              </p:cNvSpPr>
              <p:nvPr/>
            </p:nvSpPr>
            <p:spPr bwMode="auto">
              <a:xfrm>
                <a:off x="3599" y="1102"/>
                <a:ext cx="94" cy="113"/>
              </a:xfrm>
              <a:custGeom>
                <a:avLst/>
                <a:gdLst>
                  <a:gd name="T0" fmla="*/ 93 w 94"/>
                  <a:gd name="T1" fmla="*/ 85 h 113"/>
                  <a:gd name="T2" fmla="*/ 93 w 94"/>
                  <a:gd name="T3" fmla="*/ 0 h 113"/>
                  <a:gd name="T4" fmla="*/ 0 w 94"/>
                  <a:gd name="T5" fmla="*/ 24 h 113"/>
                  <a:gd name="T6" fmla="*/ 0 w 94"/>
                  <a:gd name="T7" fmla="*/ 112 h 113"/>
                  <a:gd name="T8" fmla="*/ 93 w 94"/>
                  <a:gd name="T9" fmla="*/ 8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3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2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6" name="Freeform 166"/>
              <p:cNvSpPr>
                <a:spLocks/>
              </p:cNvSpPr>
              <p:nvPr/>
            </p:nvSpPr>
            <p:spPr bwMode="auto">
              <a:xfrm>
                <a:off x="3733" y="1066"/>
                <a:ext cx="94" cy="113"/>
              </a:xfrm>
              <a:custGeom>
                <a:avLst/>
                <a:gdLst>
                  <a:gd name="T0" fmla="*/ 93 w 94"/>
                  <a:gd name="T1" fmla="*/ 85 h 113"/>
                  <a:gd name="T2" fmla="*/ 93 w 94"/>
                  <a:gd name="T3" fmla="*/ 0 h 113"/>
                  <a:gd name="T4" fmla="*/ 0 w 94"/>
                  <a:gd name="T5" fmla="*/ 24 h 113"/>
                  <a:gd name="T6" fmla="*/ 0 w 94"/>
                  <a:gd name="T7" fmla="*/ 112 h 113"/>
                  <a:gd name="T8" fmla="*/ 93 w 94"/>
                  <a:gd name="T9" fmla="*/ 8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3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2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7" name="Freeform 167"/>
              <p:cNvSpPr>
                <a:spLocks/>
              </p:cNvSpPr>
              <p:nvPr/>
            </p:nvSpPr>
            <p:spPr bwMode="auto">
              <a:xfrm>
                <a:off x="3465" y="1257"/>
                <a:ext cx="94" cy="112"/>
              </a:xfrm>
              <a:custGeom>
                <a:avLst/>
                <a:gdLst>
                  <a:gd name="T0" fmla="*/ 93 w 94"/>
                  <a:gd name="T1" fmla="*/ 86 h 112"/>
                  <a:gd name="T2" fmla="*/ 93 w 94"/>
                  <a:gd name="T3" fmla="*/ 0 h 112"/>
                  <a:gd name="T4" fmla="*/ 0 w 94"/>
                  <a:gd name="T5" fmla="*/ 24 h 112"/>
                  <a:gd name="T6" fmla="*/ 0 w 94"/>
                  <a:gd name="T7" fmla="*/ 111 h 112"/>
                  <a:gd name="T8" fmla="*/ 93 w 94"/>
                  <a:gd name="T9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6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1"/>
                    </a:lnTo>
                    <a:lnTo>
                      <a:pt x="93" y="86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8" name="Freeform 168"/>
              <p:cNvSpPr>
                <a:spLocks/>
              </p:cNvSpPr>
              <p:nvPr/>
            </p:nvSpPr>
            <p:spPr bwMode="auto">
              <a:xfrm>
                <a:off x="3599" y="1221"/>
                <a:ext cx="94" cy="112"/>
              </a:xfrm>
              <a:custGeom>
                <a:avLst/>
                <a:gdLst>
                  <a:gd name="T0" fmla="*/ 93 w 94"/>
                  <a:gd name="T1" fmla="*/ 86 h 112"/>
                  <a:gd name="T2" fmla="*/ 93 w 94"/>
                  <a:gd name="T3" fmla="*/ 0 h 112"/>
                  <a:gd name="T4" fmla="*/ 0 w 94"/>
                  <a:gd name="T5" fmla="*/ 24 h 112"/>
                  <a:gd name="T6" fmla="*/ 0 w 94"/>
                  <a:gd name="T7" fmla="*/ 111 h 112"/>
                  <a:gd name="T8" fmla="*/ 93 w 94"/>
                  <a:gd name="T9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6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1"/>
                    </a:lnTo>
                    <a:lnTo>
                      <a:pt x="93" y="86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9" name="Freeform 169"/>
              <p:cNvSpPr>
                <a:spLocks/>
              </p:cNvSpPr>
              <p:nvPr/>
            </p:nvSpPr>
            <p:spPr bwMode="auto">
              <a:xfrm>
                <a:off x="3733" y="1186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725" name="Group 170"/>
            <p:cNvGrpSpPr>
              <a:grpSpLocks/>
            </p:cNvGrpSpPr>
            <p:nvPr/>
          </p:nvGrpSpPr>
          <p:grpSpPr bwMode="auto">
            <a:xfrm>
              <a:off x="3935" y="858"/>
              <a:ext cx="228" cy="266"/>
              <a:chOff x="3935" y="858"/>
              <a:chExt cx="228" cy="266"/>
            </a:xfrm>
          </p:grpSpPr>
          <p:sp>
            <p:nvSpPr>
              <p:cNvPr id="112811" name="Freeform 171"/>
              <p:cNvSpPr>
                <a:spLocks/>
              </p:cNvSpPr>
              <p:nvPr/>
            </p:nvSpPr>
            <p:spPr bwMode="auto">
              <a:xfrm>
                <a:off x="3935" y="894"/>
                <a:ext cx="95" cy="110"/>
              </a:xfrm>
              <a:custGeom>
                <a:avLst/>
                <a:gdLst>
                  <a:gd name="T0" fmla="*/ 94 w 95"/>
                  <a:gd name="T1" fmla="*/ 84 h 110"/>
                  <a:gd name="T2" fmla="*/ 94 w 95"/>
                  <a:gd name="T3" fmla="*/ 0 h 110"/>
                  <a:gd name="T4" fmla="*/ 0 w 95"/>
                  <a:gd name="T5" fmla="*/ 24 h 110"/>
                  <a:gd name="T6" fmla="*/ 0 w 95"/>
                  <a:gd name="T7" fmla="*/ 109 h 110"/>
                  <a:gd name="T8" fmla="*/ 94 w 95"/>
                  <a:gd name="T9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0">
                    <a:moveTo>
                      <a:pt x="94" y="84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09"/>
                    </a:lnTo>
                    <a:lnTo>
                      <a:pt x="94" y="84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2" name="Freeform 172"/>
              <p:cNvSpPr>
                <a:spLocks/>
              </p:cNvSpPr>
              <p:nvPr/>
            </p:nvSpPr>
            <p:spPr bwMode="auto">
              <a:xfrm>
                <a:off x="4069" y="858"/>
                <a:ext cx="94" cy="110"/>
              </a:xfrm>
              <a:custGeom>
                <a:avLst/>
                <a:gdLst>
                  <a:gd name="T0" fmla="*/ 93 w 94"/>
                  <a:gd name="T1" fmla="*/ 84 h 110"/>
                  <a:gd name="T2" fmla="*/ 93 w 94"/>
                  <a:gd name="T3" fmla="*/ 0 h 110"/>
                  <a:gd name="T4" fmla="*/ 0 w 94"/>
                  <a:gd name="T5" fmla="*/ 24 h 110"/>
                  <a:gd name="T6" fmla="*/ 0 w 94"/>
                  <a:gd name="T7" fmla="*/ 109 h 110"/>
                  <a:gd name="T8" fmla="*/ 93 w 94"/>
                  <a:gd name="T9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0">
                    <a:moveTo>
                      <a:pt x="93" y="84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09"/>
                    </a:lnTo>
                    <a:lnTo>
                      <a:pt x="93" y="84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3" name="Freeform 173"/>
              <p:cNvSpPr>
                <a:spLocks/>
              </p:cNvSpPr>
              <p:nvPr/>
            </p:nvSpPr>
            <p:spPr bwMode="auto">
              <a:xfrm>
                <a:off x="3935" y="1013"/>
                <a:ext cx="95" cy="111"/>
              </a:xfrm>
              <a:custGeom>
                <a:avLst/>
                <a:gdLst>
                  <a:gd name="T0" fmla="*/ 94 w 95"/>
                  <a:gd name="T1" fmla="*/ 85 h 111"/>
                  <a:gd name="T2" fmla="*/ 94 w 95"/>
                  <a:gd name="T3" fmla="*/ 0 h 111"/>
                  <a:gd name="T4" fmla="*/ 0 w 95"/>
                  <a:gd name="T5" fmla="*/ 24 h 111"/>
                  <a:gd name="T6" fmla="*/ 0 w 95"/>
                  <a:gd name="T7" fmla="*/ 110 h 111"/>
                  <a:gd name="T8" fmla="*/ 94 w 95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1">
                    <a:moveTo>
                      <a:pt x="94" y="85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4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4" name="Freeform 174"/>
              <p:cNvSpPr>
                <a:spLocks/>
              </p:cNvSpPr>
              <p:nvPr/>
            </p:nvSpPr>
            <p:spPr bwMode="auto">
              <a:xfrm>
                <a:off x="4069" y="977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726" name="Group 175"/>
            <p:cNvGrpSpPr>
              <a:grpSpLocks/>
            </p:cNvGrpSpPr>
            <p:nvPr/>
          </p:nvGrpSpPr>
          <p:grpSpPr bwMode="auto">
            <a:xfrm>
              <a:off x="3465" y="1503"/>
              <a:ext cx="362" cy="301"/>
              <a:chOff x="3465" y="1503"/>
              <a:chExt cx="362" cy="301"/>
            </a:xfrm>
          </p:grpSpPr>
          <p:sp>
            <p:nvSpPr>
              <p:cNvPr id="112816" name="Freeform 176"/>
              <p:cNvSpPr>
                <a:spLocks/>
              </p:cNvSpPr>
              <p:nvPr/>
            </p:nvSpPr>
            <p:spPr bwMode="auto">
              <a:xfrm>
                <a:off x="3733" y="1503"/>
                <a:ext cx="94" cy="112"/>
              </a:xfrm>
              <a:custGeom>
                <a:avLst/>
                <a:gdLst>
                  <a:gd name="T0" fmla="*/ 93 w 94"/>
                  <a:gd name="T1" fmla="*/ 85 h 112"/>
                  <a:gd name="T2" fmla="*/ 93 w 94"/>
                  <a:gd name="T3" fmla="*/ 0 h 112"/>
                  <a:gd name="T4" fmla="*/ 0 w 94"/>
                  <a:gd name="T5" fmla="*/ 25 h 112"/>
                  <a:gd name="T6" fmla="*/ 0 w 94"/>
                  <a:gd name="T7" fmla="*/ 111 h 112"/>
                  <a:gd name="T8" fmla="*/ 93 w 94"/>
                  <a:gd name="T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5"/>
                    </a:moveTo>
                    <a:lnTo>
                      <a:pt x="93" y="0"/>
                    </a:lnTo>
                    <a:lnTo>
                      <a:pt x="0" y="25"/>
                    </a:lnTo>
                    <a:lnTo>
                      <a:pt x="0" y="111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7" name="Freeform 177"/>
              <p:cNvSpPr>
                <a:spLocks/>
              </p:cNvSpPr>
              <p:nvPr/>
            </p:nvSpPr>
            <p:spPr bwMode="auto">
              <a:xfrm>
                <a:off x="3733" y="1622"/>
                <a:ext cx="94" cy="112"/>
              </a:xfrm>
              <a:custGeom>
                <a:avLst/>
                <a:gdLst>
                  <a:gd name="T0" fmla="*/ 93 w 94"/>
                  <a:gd name="T1" fmla="*/ 85 h 112"/>
                  <a:gd name="T2" fmla="*/ 93 w 94"/>
                  <a:gd name="T3" fmla="*/ 0 h 112"/>
                  <a:gd name="T4" fmla="*/ 0 w 94"/>
                  <a:gd name="T5" fmla="*/ 24 h 112"/>
                  <a:gd name="T6" fmla="*/ 0 w 94"/>
                  <a:gd name="T7" fmla="*/ 111 h 112"/>
                  <a:gd name="T8" fmla="*/ 93 w 94"/>
                  <a:gd name="T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1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8" name="Freeform 178"/>
              <p:cNvSpPr>
                <a:spLocks/>
              </p:cNvSpPr>
              <p:nvPr/>
            </p:nvSpPr>
            <p:spPr bwMode="auto">
              <a:xfrm>
                <a:off x="3465" y="1575"/>
                <a:ext cx="94" cy="112"/>
              </a:xfrm>
              <a:custGeom>
                <a:avLst/>
                <a:gdLst>
                  <a:gd name="T0" fmla="*/ 93 w 94"/>
                  <a:gd name="T1" fmla="*/ 85 h 112"/>
                  <a:gd name="T2" fmla="*/ 93 w 94"/>
                  <a:gd name="T3" fmla="*/ 0 h 112"/>
                  <a:gd name="T4" fmla="*/ 0 w 94"/>
                  <a:gd name="T5" fmla="*/ 25 h 112"/>
                  <a:gd name="T6" fmla="*/ 0 w 94"/>
                  <a:gd name="T7" fmla="*/ 111 h 112"/>
                  <a:gd name="T8" fmla="*/ 93 w 94"/>
                  <a:gd name="T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5"/>
                    </a:moveTo>
                    <a:lnTo>
                      <a:pt x="93" y="0"/>
                    </a:lnTo>
                    <a:lnTo>
                      <a:pt x="0" y="25"/>
                    </a:lnTo>
                    <a:lnTo>
                      <a:pt x="0" y="111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9" name="Freeform 179"/>
              <p:cNvSpPr>
                <a:spLocks/>
              </p:cNvSpPr>
              <p:nvPr/>
            </p:nvSpPr>
            <p:spPr bwMode="auto">
              <a:xfrm>
                <a:off x="3599" y="1539"/>
                <a:ext cx="94" cy="112"/>
              </a:xfrm>
              <a:custGeom>
                <a:avLst/>
                <a:gdLst>
                  <a:gd name="T0" fmla="*/ 93 w 94"/>
                  <a:gd name="T1" fmla="*/ 85 h 112"/>
                  <a:gd name="T2" fmla="*/ 93 w 94"/>
                  <a:gd name="T3" fmla="*/ 0 h 112"/>
                  <a:gd name="T4" fmla="*/ 0 w 94"/>
                  <a:gd name="T5" fmla="*/ 25 h 112"/>
                  <a:gd name="T6" fmla="*/ 0 w 94"/>
                  <a:gd name="T7" fmla="*/ 111 h 112"/>
                  <a:gd name="T8" fmla="*/ 93 w 94"/>
                  <a:gd name="T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2">
                    <a:moveTo>
                      <a:pt x="93" y="85"/>
                    </a:moveTo>
                    <a:lnTo>
                      <a:pt x="93" y="0"/>
                    </a:lnTo>
                    <a:lnTo>
                      <a:pt x="0" y="25"/>
                    </a:lnTo>
                    <a:lnTo>
                      <a:pt x="0" y="111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0" name="Freeform 180"/>
              <p:cNvSpPr>
                <a:spLocks/>
              </p:cNvSpPr>
              <p:nvPr/>
            </p:nvSpPr>
            <p:spPr bwMode="auto">
              <a:xfrm>
                <a:off x="3465" y="1694"/>
                <a:ext cx="94" cy="110"/>
              </a:xfrm>
              <a:custGeom>
                <a:avLst/>
                <a:gdLst>
                  <a:gd name="T0" fmla="*/ 93 w 94"/>
                  <a:gd name="T1" fmla="*/ 84 h 110"/>
                  <a:gd name="T2" fmla="*/ 93 w 94"/>
                  <a:gd name="T3" fmla="*/ 0 h 110"/>
                  <a:gd name="T4" fmla="*/ 0 w 94"/>
                  <a:gd name="T5" fmla="*/ 24 h 110"/>
                  <a:gd name="T6" fmla="*/ 0 w 94"/>
                  <a:gd name="T7" fmla="*/ 109 h 110"/>
                  <a:gd name="T8" fmla="*/ 93 w 94"/>
                  <a:gd name="T9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0">
                    <a:moveTo>
                      <a:pt x="93" y="84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09"/>
                    </a:lnTo>
                    <a:lnTo>
                      <a:pt x="93" y="84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1" name="Freeform 181"/>
              <p:cNvSpPr>
                <a:spLocks/>
              </p:cNvSpPr>
              <p:nvPr/>
            </p:nvSpPr>
            <p:spPr bwMode="auto">
              <a:xfrm>
                <a:off x="3599" y="1658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727" name="Group 182"/>
            <p:cNvGrpSpPr>
              <a:grpSpLocks/>
            </p:cNvGrpSpPr>
            <p:nvPr/>
          </p:nvGrpSpPr>
          <p:grpSpPr bwMode="auto">
            <a:xfrm>
              <a:off x="3935" y="1185"/>
              <a:ext cx="228" cy="504"/>
              <a:chOff x="3935" y="1185"/>
              <a:chExt cx="228" cy="504"/>
            </a:xfrm>
          </p:grpSpPr>
          <p:sp>
            <p:nvSpPr>
              <p:cNvPr id="112823" name="Freeform 183"/>
              <p:cNvSpPr>
                <a:spLocks/>
              </p:cNvSpPr>
              <p:nvPr/>
            </p:nvSpPr>
            <p:spPr bwMode="auto">
              <a:xfrm>
                <a:off x="3935" y="1578"/>
                <a:ext cx="95" cy="111"/>
              </a:xfrm>
              <a:custGeom>
                <a:avLst/>
                <a:gdLst>
                  <a:gd name="T0" fmla="*/ 94 w 95"/>
                  <a:gd name="T1" fmla="*/ 85 h 111"/>
                  <a:gd name="T2" fmla="*/ 94 w 95"/>
                  <a:gd name="T3" fmla="*/ 0 h 111"/>
                  <a:gd name="T4" fmla="*/ 0 w 95"/>
                  <a:gd name="T5" fmla="*/ 24 h 111"/>
                  <a:gd name="T6" fmla="*/ 0 w 95"/>
                  <a:gd name="T7" fmla="*/ 110 h 111"/>
                  <a:gd name="T8" fmla="*/ 94 w 95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1">
                    <a:moveTo>
                      <a:pt x="94" y="85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4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4" name="Freeform 184"/>
              <p:cNvSpPr>
                <a:spLocks/>
              </p:cNvSpPr>
              <p:nvPr/>
            </p:nvSpPr>
            <p:spPr bwMode="auto">
              <a:xfrm>
                <a:off x="4069" y="1542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5" name="Freeform 185"/>
              <p:cNvSpPr>
                <a:spLocks/>
              </p:cNvSpPr>
              <p:nvPr/>
            </p:nvSpPr>
            <p:spPr bwMode="auto">
              <a:xfrm>
                <a:off x="3935" y="1221"/>
                <a:ext cx="95" cy="111"/>
              </a:xfrm>
              <a:custGeom>
                <a:avLst/>
                <a:gdLst>
                  <a:gd name="T0" fmla="*/ 94 w 95"/>
                  <a:gd name="T1" fmla="*/ 85 h 111"/>
                  <a:gd name="T2" fmla="*/ 94 w 95"/>
                  <a:gd name="T3" fmla="*/ 0 h 111"/>
                  <a:gd name="T4" fmla="*/ 0 w 95"/>
                  <a:gd name="T5" fmla="*/ 24 h 111"/>
                  <a:gd name="T6" fmla="*/ 0 w 95"/>
                  <a:gd name="T7" fmla="*/ 110 h 111"/>
                  <a:gd name="T8" fmla="*/ 94 w 95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1">
                    <a:moveTo>
                      <a:pt x="94" y="85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4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6" name="Freeform 186"/>
              <p:cNvSpPr>
                <a:spLocks/>
              </p:cNvSpPr>
              <p:nvPr/>
            </p:nvSpPr>
            <p:spPr bwMode="auto">
              <a:xfrm>
                <a:off x="4069" y="1185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7" name="Freeform 187"/>
              <p:cNvSpPr>
                <a:spLocks/>
              </p:cNvSpPr>
              <p:nvPr/>
            </p:nvSpPr>
            <p:spPr bwMode="auto">
              <a:xfrm>
                <a:off x="3935" y="1340"/>
                <a:ext cx="95" cy="110"/>
              </a:xfrm>
              <a:custGeom>
                <a:avLst/>
                <a:gdLst>
                  <a:gd name="T0" fmla="*/ 94 w 95"/>
                  <a:gd name="T1" fmla="*/ 84 h 110"/>
                  <a:gd name="T2" fmla="*/ 94 w 95"/>
                  <a:gd name="T3" fmla="*/ 0 h 110"/>
                  <a:gd name="T4" fmla="*/ 0 w 95"/>
                  <a:gd name="T5" fmla="*/ 24 h 110"/>
                  <a:gd name="T6" fmla="*/ 0 w 95"/>
                  <a:gd name="T7" fmla="*/ 109 h 110"/>
                  <a:gd name="T8" fmla="*/ 94 w 95"/>
                  <a:gd name="T9" fmla="*/ 8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0">
                    <a:moveTo>
                      <a:pt x="94" y="84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09"/>
                    </a:lnTo>
                    <a:lnTo>
                      <a:pt x="94" y="84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8" name="Freeform 188"/>
              <p:cNvSpPr>
                <a:spLocks/>
              </p:cNvSpPr>
              <p:nvPr/>
            </p:nvSpPr>
            <p:spPr bwMode="auto">
              <a:xfrm>
                <a:off x="4069" y="1304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9" name="Freeform 189"/>
              <p:cNvSpPr>
                <a:spLocks/>
              </p:cNvSpPr>
              <p:nvPr/>
            </p:nvSpPr>
            <p:spPr bwMode="auto">
              <a:xfrm>
                <a:off x="3935" y="1459"/>
                <a:ext cx="95" cy="111"/>
              </a:xfrm>
              <a:custGeom>
                <a:avLst/>
                <a:gdLst>
                  <a:gd name="T0" fmla="*/ 94 w 95"/>
                  <a:gd name="T1" fmla="*/ 85 h 111"/>
                  <a:gd name="T2" fmla="*/ 94 w 95"/>
                  <a:gd name="T3" fmla="*/ 0 h 111"/>
                  <a:gd name="T4" fmla="*/ 0 w 95"/>
                  <a:gd name="T5" fmla="*/ 24 h 111"/>
                  <a:gd name="T6" fmla="*/ 0 w 95"/>
                  <a:gd name="T7" fmla="*/ 110 h 111"/>
                  <a:gd name="T8" fmla="*/ 94 w 95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1">
                    <a:moveTo>
                      <a:pt x="94" y="85"/>
                    </a:moveTo>
                    <a:lnTo>
                      <a:pt x="94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4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0" name="Freeform 190"/>
              <p:cNvSpPr>
                <a:spLocks/>
              </p:cNvSpPr>
              <p:nvPr/>
            </p:nvSpPr>
            <p:spPr bwMode="auto">
              <a:xfrm>
                <a:off x="4069" y="1423"/>
                <a:ext cx="94" cy="111"/>
              </a:xfrm>
              <a:custGeom>
                <a:avLst/>
                <a:gdLst>
                  <a:gd name="T0" fmla="*/ 93 w 94"/>
                  <a:gd name="T1" fmla="*/ 85 h 111"/>
                  <a:gd name="T2" fmla="*/ 93 w 94"/>
                  <a:gd name="T3" fmla="*/ 0 h 111"/>
                  <a:gd name="T4" fmla="*/ 0 w 94"/>
                  <a:gd name="T5" fmla="*/ 24 h 111"/>
                  <a:gd name="T6" fmla="*/ 0 w 94"/>
                  <a:gd name="T7" fmla="*/ 110 h 111"/>
                  <a:gd name="T8" fmla="*/ 93 w 94"/>
                  <a:gd name="T9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1">
                    <a:moveTo>
                      <a:pt x="93" y="85"/>
                    </a:moveTo>
                    <a:lnTo>
                      <a:pt x="93" y="0"/>
                    </a:lnTo>
                    <a:lnTo>
                      <a:pt x="0" y="24"/>
                    </a:lnTo>
                    <a:lnTo>
                      <a:pt x="0" y="110"/>
                    </a:lnTo>
                    <a:lnTo>
                      <a:pt x="93" y="85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8680" name="Group 191"/>
          <p:cNvGrpSpPr>
            <a:grpSpLocks/>
          </p:cNvGrpSpPr>
          <p:nvPr/>
        </p:nvGrpSpPr>
        <p:grpSpPr bwMode="auto">
          <a:xfrm>
            <a:off x="1993900" y="1463675"/>
            <a:ext cx="1171575" cy="1552575"/>
            <a:chOff x="1256" y="922"/>
            <a:chExt cx="738" cy="978"/>
          </a:xfrm>
        </p:grpSpPr>
        <p:sp>
          <p:nvSpPr>
            <p:cNvPr id="112832" name="Freeform 192"/>
            <p:cNvSpPr>
              <a:spLocks/>
            </p:cNvSpPr>
            <p:nvPr/>
          </p:nvSpPr>
          <p:spPr bwMode="auto">
            <a:xfrm>
              <a:off x="1256" y="922"/>
              <a:ext cx="738" cy="978"/>
            </a:xfrm>
            <a:custGeom>
              <a:avLst/>
              <a:gdLst>
                <a:gd name="T0" fmla="*/ 737 w 738"/>
                <a:gd name="T1" fmla="*/ 779 h 978"/>
                <a:gd name="T2" fmla="*/ 0 w 738"/>
                <a:gd name="T3" fmla="*/ 977 h 978"/>
                <a:gd name="T4" fmla="*/ 0 w 738"/>
                <a:gd name="T5" fmla="*/ 197 h 978"/>
                <a:gd name="T6" fmla="*/ 737 w 738"/>
                <a:gd name="T7" fmla="*/ 0 h 978"/>
                <a:gd name="T8" fmla="*/ 737 w 738"/>
                <a:gd name="T9" fmla="*/ 779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78">
                  <a:moveTo>
                    <a:pt x="737" y="779"/>
                  </a:moveTo>
                  <a:lnTo>
                    <a:pt x="0" y="977"/>
                  </a:lnTo>
                  <a:lnTo>
                    <a:pt x="0" y="197"/>
                  </a:lnTo>
                  <a:lnTo>
                    <a:pt x="737" y="0"/>
                  </a:lnTo>
                  <a:lnTo>
                    <a:pt x="737" y="77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3" name="Freeform 193"/>
            <p:cNvSpPr>
              <a:spLocks/>
            </p:cNvSpPr>
            <p:nvPr/>
          </p:nvSpPr>
          <p:spPr bwMode="auto">
            <a:xfrm>
              <a:off x="1286" y="964"/>
              <a:ext cx="676" cy="896"/>
            </a:xfrm>
            <a:custGeom>
              <a:avLst/>
              <a:gdLst>
                <a:gd name="T0" fmla="*/ 675 w 676"/>
                <a:gd name="T1" fmla="*/ 714 h 896"/>
                <a:gd name="T2" fmla="*/ 0 w 676"/>
                <a:gd name="T3" fmla="*/ 895 h 896"/>
                <a:gd name="T4" fmla="*/ 0 w 676"/>
                <a:gd name="T5" fmla="*/ 180 h 896"/>
                <a:gd name="T6" fmla="*/ 675 w 676"/>
                <a:gd name="T7" fmla="*/ 0 h 896"/>
                <a:gd name="T8" fmla="*/ 675 w 676"/>
                <a:gd name="T9" fmla="*/ 714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896">
                  <a:moveTo>
                    <a:pt x="675" y="714"/>
                  </a:moveTo>
                  <a:lnTo>
                    <a:pt x="0" y="895"/>
                  </a:lnTo>
                  <a:lnTo>
                    <a:pt x="0" y="180"/>
                  </a:lnTo>
                  <a:lnTo>
                    <a:pt x="675" y="0"/>
                  </a:lnTo>
                  <a:lnTo>
                    <a:pt x="675" y="714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4" name="Freeform 194"/>
            <p:cNvSpPr>
              <a:spLocks/>
            </p:cNvSpPr>
            <p:nvPr/>
          </p:nvSpPr>
          <p:spPr bwMode="auto">
            <a:xfrm>
              <a:off x="1317" y="1139"/>
              <a:ext cx="90" cy="107"/>
            </a:xfrm>
            <a:custGeom>
              <a:avLst/>
              <a:gdLst>
                <a:gd name="T0" fmla="*/ 89 w 90"/>
                <a:gd name="T1" fmla="*/ 82 h 107"/>
                <a:gd name="T2" fmla="*/ 89 w 90"/>
                <a:gd name="T3" fmla="*/ 0 h 107"/>
                <a:gd name="T4" fmla="*/ 0 w 90"/>
                <a:gd name="T5" fmla="*/ 25 h 107"/>
                <a:gd name="T6" fmla="*/ 0 w 90"/>
                <a:gd name="T7" fmla="*/ 106 h 107"/>
                <a:gd name="T8" fmla="*/ 89 w 90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7">
                  <a:moveTo>
                    <a:pt x="89" y="82"/>
                  </a:moveTo>
                  <a:lnTo>
                    <a:pt x="89" y="0"/>
                  </a:lnTo>
                  <a:lnTo>
                    <a:pt x="0" y="25"/>
                  </a:lnTo>
                  <a:lnTo>
                    <a:pt x="0" y="106"/>
                  </a:lnTo>
                  <a:lnTo>
                    <a:pt x="89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5" name="Freeform 195"/>
            <p:cNvSpPr>
              <a:spLocks/>
            </p:cNvSpPr>
            <p:nvPr/>
          </p:nvSpPr>
          <p:spPr bwMode="auto">
            <a:xfrm>
              <a:off x="1447" y="1105"/>
              <a:ext cx="91" cy="106"/>
            </a:xfrm>
            <a:custGeom>
              <a:avLst/>
              <a:gdLst>
                <a:gd name="T0" fmla="*/ 90 w 91"/>
                <a:gd name="T1" fmla="*/ 81 h 106"/>
                <a:gd name="T2" fmla="*/ 90 w 91"/>
                <a:gd name="T3" fmla="*/ 0 h 106"/>
                <a:gd name="T4" fmla="*/ 0 w 91"/>
                <a:gd name="T5" fmla="*/ 23 h 106"/>
                <a:gd name="T6" fmla="*/ 0 w 91"/>
                <a:gd name="T7" fmla="*/ 105 h 106"/>
                <a:gd name="T8" fmla="*/ 90 w 91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6">
                  <a:moveTo>
                    <a:pt x="90" y="81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90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6" name="Freeform 196"/>
            <p:cNvSpPr>
              <a:spLocks/>
            </p:cNvSpPr>
            <p:nvPr/>
          </p:nvSpPr>
          <p:spPr bwMode="auto">
            <a:xfrm>
              <a:off x="1577" y="1069"/>
              <a:ext cx="88" cy="109"/>
            </a:xfrm>
            <a:custGeom>
              <a:avLst/>
              <a:gdLst>
                <a:gd name="T0" fmla="*/ 87 w 88"/>
                <a:gd name="T1" fmla="*/ 83 h 109"/>
                <a:gd name="T2" fmla="*/ 87 w 88"/>
                <a:gd name="T3" fmla="*/ 0 h 109"/>
                <a:gd name="T4" fmla="*/ 0 w 88"/>
                <a:gd name="T5" fmla="*/ 24 h 109"/>
                <a:gd name="T6" fmla="*/ 0 w 88"/>
                <a:gd name="T7" fmla="*/ 108 h 109"/>
                <a:gd name="T8" fmla="*/ 87 w 88"/>
                <a:gd name="T9" fmla="*/ 8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9">
                  <a:moveTo>
                    <a:pt x="87" y="83"/>
                  </a:moveTo>
                  <a:lnTo>
                    <a:pt x="87" y="0"/>
                  </a:lnTo>
                  <a:lnTo>
                    <a:pt x="0" y="24"/>
                  </a:lnTo>
                  <a:lnTo>
                    <a:pt x="0" y="108"/>
                  </a:lnTo>
                  <a:lnTo>
                    <a:pt x="87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7" name="Freeform 197"/>
            <p:cNvSpPr>
              <a:spLocks/>
            </p:cNvSpPr>
            <p:nvPr/>
          </p:nvSpPr>
          <p:spPr bwMode="auto">
            <a:xfrm>
              <a:off x="1705" y="1035"/>
              <a:ext cx="91" cy="107"/>
            </a:xfrm>
            <a:custGeom>
              <a:avLst/>
              <a:gdLst>
                <a:gd name="T0" fmla="*/ 90 w 91"/>
                <a:gd name="T1" fmla="*/ 81 h 107"/>
                <a:gd name="T2" fmla="*/ 90 w 91"/>
                <a:gd name="T3" fmla="*/ 0 h 107"/>
                <a:gd name="T4" fmla="*/ 0 w 91"/>
                <a:gd name="T5" fmla="*/ 24 h 107"/>
                <a:gd name="T6" fmla="*/ 0 w 91"/>
                <a:gd name="T7" fmla="*/ 106 h 107"/>
                <a:gd name="T8" fmla="*/ 90 w 91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7">
                  <a:moveTo>
                    <a:pt x="90" y="81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90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8" name="Freeform 198"/>
            <p:cNvSpPr>
              <a:spLocks/>
            </p:cNvSpPr>
            <p:nvPr/>
          </p:nvSpPr>
          <p:spPr bwMode="auto">
            <a:xfrm>
              <a:off x="1832" y="1003"/>
              <a:ext cx="92" cy="105"/>
            </a:xfrm>
            <a:custGeom>
              <a:avLst/>
              <a:gdLst>
                <a:gd name="T0" fmla="*/ 91 w 92"/>
                <a:gd name="T1" fmla="*/ 80 h 105"/>
                <a:gd name="T2" fmla="*/ 91 w 92"/>
                <a:gd name="T3" fmla="*/ 0 h 105"/>
                <a:gd name="T4" fmla="*/ 0 w 92"/>
                <a:gd name="T5" fmla="*/ 23 h 105"/>
                <a:gd name="T6" fmla="*/ 0 w 92"/>
                <a:gd name="T7" fmla="*/ 104 h 105"/>
                <a:gd name="T8" fmla="*/ 91 w 92"/>
                <a:gd name="T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5">
                  <a:moveTo>
                    <a:pt x="91" y="80"/>
                  </a:moveTo>
                  <a:lnTo>
                    <a:pt x="91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91" y="8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9" name="Freeform 199"/>
            <p:cNvSpPr>
              <a:spLocks/>
            </p:cNvSpPr>
            <p:nvPr/>
          </p:nvSpPr>
          <p:spPr bwMode="auto">
            <a:xfrm>
              <a:off x="1317" y="1253"/>
              <a:ext cx="90" cy="108"/>
            </a:xfrm>
            <a:custGeom>
              <a:avLst/>
              <a:gdLst>
                <a:gd name="T0" fmla="*/ 89 w 90"/>
                <a:gd name="T1" fmla="*/ 81 h 108"/>
                <a:gd name="T2" fmla="*/ 89 w 90"/>
                <a:gd name="T3" fmla="*/ 0 h 108"/>
                <a:gd name="T4" fmla="*/ 0 w 90"/>
                <a:gd name="T5" fmla="*/ 23 h 108"/>
                <a:gd name="T6" fmla="*/ 0 w 90"/>
                <a:gd name="T7" fmla="*/ 107 h 108"/>
                <a:gd name="T8" fmla="*/ 89 w 90"/>
                <a:gd name="T9" fmla="*/ 8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8">
                  <a:moveTo>
                    <a:pt x="89" y="81"/>
                  </a:moveTo>
                  <a:lnTo>
                    <a:pt x="89" y="0"/>
                  </a:lnTo>
                  <a:lnTo>
                    <a:pt x="0" y="23"/>
                  </a:lnTo>
                  <a:lnTo>
                    <a:pt x="0" y="107"/>
                  </a:lnTo>
                  <a:lnTo>
                    <a:pt x="89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0" name="Freeform 200"/>
            <p:cNvSpPr>
              <a:spLocks/>
            </p:cNvSpPr>
            <p:nvPr/>
          </p:nvSpPr>
          <p:spPr bwMode="auto">
            <a:xfrm>
              <a:off x="1447" y="1217"/>
              <a:ext cx="91" cy="108"/>
            </a:xfrm>
            <a:custGeom>
              <a:avLst/>
              <a:gdLst>
                <a:gd name="T0" fmla="*/ 90 w 91"/>
                <a:gd name="T1" fmla="*/ 83 h 108"/>
                <a:gd name="T2" fmla="*/ 90 w 91"/>
                <a:gd name="T3" fmla="*/ 0 h 108"/>
                <a:gd name="T4" fmla="*/ 0 w 91"/>
                <a:gd name="T5" fmla="*/ 23 h 108"/>
                <a:gd name="T6" fmla="*/ 0 w 91"/>
                <a:gd name="T7" fmla="*/ 107 h 108"/>
                <a:gd name="T8" fmla="*/ 90 w 91"/>
                <a:gd name="T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90" y="83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7"/>
                  </a:lnTo>
                  <a:lnTo>
                    <a:pt x="90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1" name="Freeform 201"/>
            <p:cNvSpPr>
              <a:spLocks/>
            </p:cNvSpPr>
            <p:nvPr/>
          </p:nvSpPr>
          <p:spPr bwMode="auto">
            <a:xfrm>
              <a:off x="1577" y="1185"/>
              <a:ext cx="88" cy="105"/>
            </a:xfrm>
            <a:custGeom>
              <a:avLst/>
              <a:gdLst>
                <a:gd name="T0" fmla="*/ 87 w 88"/>
                <a:gd name="T1" fmla="*/ 80 h 105"/>
                <a:gd name="T2" fmla="*/ 87 w 88"/>
                <a:gd name="T3" fmla="*/ 0 h 105"/>
                <a:gd name="T4" fmla="*/ 0 w 88"/>
                <a:gd name="T5" fmla="*/ 23 h 105"/>
                <a:gd name="T6" fmla="*/ 0 w 88"/>
                <a:gd name="T7" fmla="*/ 104 h 105"/>
                <a:gd name="T8" fmla="*/ 87 w 88"/>
                <a:gd name="T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5">
                  <a:moveTo>
                    <a:pt x="87" y="80"/>
                  </a:moveTo>
                  <a:lnTo>
                    <a:pt x="87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87" y="8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2" name="Freeform 202"/>
            <p:cNvSpPr>
              <a:spLocks/>
            </p:cNvSpPr>
            <p:nvPr/>
          </p:nvSpPr>
          <p:spPr bwMode="auto">
            <a:xfrm>
              <a:off x="1705" y="1149"/>
              <a:ext cx="91" cy="110"/>
            </a:xfrm>
            <a:custGeom>
              <a:avLst/>
              <a:gdLst>
                <a:gd name="T0" fmla="*/ 90 w 91"/>
                <a:gd name="T1" fmla="*/ 84 h 110"/>
                <a:gd name="T2" fmla="*/ 90 w 91"/>
                <a:gd name="T3" fmla="*/ 0 h 110"/>
                <a:gd name="T4" fmla="*/ 0 w 91"/>
                <a:gd name="T5" fmla="*/ 24 h 110"/>
                <a:gd name="T6" fmla="*/ 0 w 91"/>
                <a:gd name="T7" fmla="*/ 109 h 110"/>
                <a:gd name="T8" fmla="*/ 90 w 91"/>
                <a:gd name="T9" fmla="*/ 8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0">
                  <a:moveTo>
                    <a:pt x="90" y="84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109"/>
                  </a:lnTo>
                  <a:lnTo>
                    <a:pt x="90" y="8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3" name="Freeform 203"/>
            <p:cNvSpPr>
              <a:spLocks/>
            </p:cNvSpPr>
            <p:nvPr/>
          </p:nvSpPr>
          <p:spPr bwMode="auto">
            <a:xfrm>
              <a:off x="1832" y="1117"/>
              <a:ext cx="92" cy="106"/>
            </a:xfrm>
            <a:custGeom>
              <a:avLst/>
              <a:gdLst>
                <a:gd name="T0" fmla="*/ 91 w 92"/>
                <a:gd name="T1" fmla="*/ 81 h 106"/>
                <a:gd name="T2" fmla="*/ 91 w 92"/>
                <a:gd name="T3" fmla="*/ 0 h 106"/>
                <a:gd name="T4" fmla="*/ 0 w 92"/>
                <a:gd name="T5" fmla="*/ 23 h 106"/>
                <a:gd name="T6" fmla="*/ 0 w 92"/>
                <a:gd name="T7" fmla="*/ 105 h 106"/>
                <a:gd name="T8" fmla="*/ 91 w 92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6">
                  <a:moveTo>
                    <a:pt x="91" y="81"/>
                  </a:moveTo>
                  <a:lnTo>
                    <a:pt x="91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91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4" name="Freeform 204"/>
            <p:cNvSpPr>
              <a:spLocks/>
            </p:cNvSpPr>
            <p:nvPr/>
          </p:nvSpPr>
          <p:spPr bwMode="auto">
            <a:xfrm>
              <a:off x="1317" y="1367"/>
              <a:ext cx="90" cy="109"/>
            </a:xfrm>
            <a:custGeom>
              <a:avLst/>
              <a:gdLst>
                <a:gd name="T0" fmla="*/ 89 w 90"/>
                <a:gd name="T1" fmla="*/ 83 h 109"/>
                <a:gd name="T2" fmla="*/ 89 w 90"/>
                <a:gd name="T3" fmla="*/ 0 h 109"/>
                <a:gd name="T4" fmla="*/ 0 w 90"/>
                <a:gd name="T5" fmla="*/ 24 h 109"/>
                <a:gd name="T6" fmla="*/ 0 w 90"/>
                <a:gd name="T7" fmla="*/ 108 h 109"/>
                <a:gd name="T8" fmla="*/ 89 w 90"/>
                <a:gd name="T9" fmla="*/ 8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89" y="83"/>
                  </a:moveTo>
                  <a:lnTo>
                    <a:pt x="89" y="0"/>
                  </a:lnTo>
                  <a:lnTo>
                    <a:pt x="0" y="24"/>
                  </a:lnTo>
                  <a:lnTo>
                    <a:pt x="0" y="108"/>
                  </a:lnTo>
                  <a:lnTo>
                    <a:pt x="89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5" name="Freeform 205"/>
            <p:cNvSpPr>
              <a:spLocks/>
            </p:cNvSpPr>
            <p:nvPr/>
          </p:nvSpPr>
          <p:spPr bwMode="auto">
            <a:xfrm>
              <a:off x="1447" y="1332"/>
              <a:ext cx="91" cy="108"/>
            </a:xfrm>
            <a:custGeom>
              <a:avLst/>
              <a:gdLst>
                <a:gd name="T0" fmla="*/ 90 w 91"/>
                <a:gd name="T1" fmla="*/ 82 h 108"/>
                <a:gd name="T2" fmla="*/ 90 w 91"/>
                <a:gd name="T3" fmla="*/ 0 h 108"/>
                <a:gd name="T4" fmla="*/ 0 w 91"/>
                <a:gd name="T5" fmla="*/ 24 h 108"/>
                <a:gd name="T6" fmla="*/ 0 w 91"/>
                <a:gd name="T7" fmla="*/ 107 h 108"/>
                <a:gd name="T8" fmla="*/ 90 w 91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90" y="8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90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6" name="Freeform 206"/>
            <p:cNvSpPr>
              <a:spLocks/>
            </p:cNvSpPr>
            <p:nvPr/>
          </p:nvSpPr>
          <p:spPr bwMode="auto">
            <a:xfrm>
              <a:off x="1577" y="1300"/>
              <a:ext cx="88" cy="107"/>
            </a:xfrm>
            <a:custGeom>
              <a:avLst/>
              <a:gdLst>
                <a:gd name="T0" fmla="*/ 87 w 88"/>
                <a:gd name="T1" fmla="*/ 82 h 107"/>
                <a:gd name="T2" fmla="*/ 87 w 88"/>
                <a:gd name="T3" fmla="*/ 0 h 107"/>
                <a:gd name="T4" fmla="*/ 0 w 88"/>
                <a:gd name="T5" fmla="*/ 23 h 107"/>
                <a:gd name="T6" fmla="*/ 0 w 88"/>
                <a:gd name="T7" fmla="*/ 106 h 107"/>
                <a:gd name="T8" fmla="*/ 87 w 88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7">
                  <a:moveTo>
                    <a:pt x="87" y="82"/>
                  </a:moveTo>
                  <a:lnTo>
                    <a:pt x="87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87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7" name="Freeform 207"/>
            <p:cNvSpPr>
              <a:spLocks/>
            </p:cNvSpPr>
            <p:nvPr/>
          </p:nvSpPr>
          <p:spPr bwMode="auto">
            <a:xfrm>
              <a:off x="1705" y="1265"/>
              <a:ext cx="91" cy="108"/>
            </a:xfrm>
            <a:custGeom>
              <a:avLst/>
              <a:gdLst>
                <a:gd name="T0" fmla="*/ 90 w 91"/>
                <a:gd name="T1" fmla="*/ 82 h 108"/>
                <a:gd name="T2" fmla="*/ 90 w 91"/>
                <a:gd name="T3" fmla="*/ 0 h 108"/>
                <a:gd name="T4" fmla="*/ 0 w 91"/>
                <a:gd name="T5" fmla="*/ 24 h 108"/>
                <a:gd name="T6" fmla="*/ 0 w 91"/>
                <a:gd name="T7" fmla="*/ 107 h 108"/>
                <a:gd name="T8" fmla="*/ 90 w 91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90" y="8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90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8" name="Freeform 208"/>
            <p:cNvSpPr>
              <a:spLocks/>
            </p:cNvSpPr>
            <p:nvPr/>
          </p:nvSpPr>
          <p:spPr bwMode="auto">
            <a:xfrm>
              <a:off x="1832" y="1229"/>
              <a:ext cx="92" cy="109"/>
            </a:xfrm>
            <a:custGeom>
              <a:avLst/>
              <a:gdLst>
                <a:gd name="T0" fmla="*/ 91 w 92"/>
                <a:gd name="T1" fmla="*/ 83 h 109"/>
                <a:gd name="T2" fmla="*/ 91 w 92"/>
                <a:gd name="T3" fmla="*/ 0 h 109"/>
                <a:gd name="T4" fmla="*/ 0 w 92"/>
                <a:gd name="T5" fmla="*/ 24 h 109"/>
                <a:gd name="T6" fmla="*/ 0 w 92"/>
                <a:gd name="T7" fmla="*/ 108 h 109"/>
                <a:gd name="T8" fmla="*/ 91 w 92"/>
                <a:gd name="T9" fmla="*/ 8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9">
                  <a:moveTo>
                    <a:pt x="91" y="83"/>
                  </a:moveTo>
                  <a:lnTo>
                    <a:pt x="91" y="0"/>
                  </a:lnTo>
                  <a:lnTo>
                    <a:pt x="0" y="24"/>
                  </a:lnTo>
                  <a:lnTo>
                    <a:pt x="0" y="108"/>
                  </a:lnTo>
                  <a:lnTo>
                    <a:pt x="91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9" name="Freeform 209"/>
            <p:cNvSpPr>
              <a:spLocks/>
            </p:cNvSpPr>
            <p:nvPr/>
          </p:nvSpPr>
          <p:spPr bwMode="auto">
            <a:xfrm>
              <a:off x="1317" y="1484"/>
              <a:ext cx="90" cy="104"/>
            </a:xfrm>
            <a:custGeom>
              <a:avLst/>
              <a:gdLst>
                <a:gd name="T0" fmla="*/ 89 w 90"/>
                <a:gd name="T1" fmla="*/ 79 h 104"/>
                <a:gd name="T2" fmla="*/ 89 w 90"/>
                <a:gd name="T3" fmla="*/ 0 h 104"/>
                <a:gd name="T4" fmla="*/ 0 w 90"/>
                <a:gd name="T5" fmla="*/ 23 h 104"/>
                <a:gd name="T6" fmla="*/ 0 w 90"/>
                <a:gd name="T7" fmla="*/ 103 h 104"/>
                <a:gd name="T8" fmla="*/ 89 w 90"/>
                <a:gd name="T9" fmla="*/ 7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4">
                  <a:moveTo>
                    <a:pt x="89" y="79"/>
                  </a:moveTo>
                  <a:lnTo>
                    <a:pt x="89" y="0"/>
                  </a:lnTo>
                  <a:lnTo>
                    <a:pt x="0" y="23"/>
                  </a:lnTo>
                  <a:lnTo>
                    <a:pt x="0" y="103"/>
                  </a:lnTo>
                  <a:lnTo>
                    <a:pt x="89" y="7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0" name="Freeform 210"/>
            <p:cNvSpPr>
              <a:spLocks/>
            </p:cNvSpPr>
            <p:nvPr/>
          </p:nvSpPr>
          <p:spPr bwMode="auto">
            <a:xfrm>
              <a:off x="1447" y="1448"/>
              <a:ext cx="91" cy="107"/>
            </a:xfrm>
            <a:custGeom>
              <a:avLst/>
              <a:gdLst>
                <a:gd name="T0" fmla="*/ 90 w 91"/>
                <a:gd name="T1" fmla="*/ 82 h 107"/>
                <a:gd name="T2" fmla="*/ 90 w 91"/>
                <a:gd name="T3" fmla="*/ 0 h 107"/>
                <a:gd name="T4" fmla="*/ 0 w 91"/>
                <a:gd name="T5" fmla="*/ 23 h 107"/>
                <a:gd name="T6" fmla="*/ 0 w 91"/>
                <a:gd name="T7" fmla="*/ 106 h 107"/>
                <a:gd name="T8" fmla="*/ 90 w 91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7">
                  <a:moveTo>
                    <a:pt x="90" y="8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90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1" name="Freeform 211"/>
            <p:cNvSpPr>
              <a:spLocks/>
            </p:cNvSpPr>
            <p:nvPr/>
          </p:nvSpPr>
          <p:spPr bwMode="auto">
            <a:xfrm>
              <a:off x="1577" y="1413"/>
              <a:ext cx="88" cy="108"/>
            </a:xfrm>
            <a:custGeom>
              <a:avLst/>
              <a:gdLst>
                <a:gd name="T0" fmla="*/ 87 w 88"/>
                <a:gd name="T1" fmla="*/ 82 h 108"/>
                <a:gd name="T2" fmla="*/ 87 w 88"/>
                <a:gd name="T3" fmla="*/ 0 h 108"/>
                <a:gd name="T4" fmla="*/ 0 w 88"/>
                <a:gd name="T5" fmla="*/ 24 h 108"/>
                <a:gd name="T6" fmla="*/ 0 w 88"/>
                <a:gd name="T7" fmla="*/ 107 h 108"/>
                <a:gd name="T8" fmla="*/ 87 w 88"/>
                <a:gd name="T9" fmla="*/ 8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8">
                  <a:moveTo>
                    <a:pt x="87" y="82"/>
                  </a:moveTo>
                  <a:lnTo>
                    <a:pt x="87" y="0"/>
                  </a:lnTo>
                  <a:lnTo>
                    <a:pt x="0" y="24"/>
                  </a:lnTo>
                  <a:lnTo>
                    <a:pt x="0" y="107"/>
                  </a:lnTo>
                  <a:lnTo>
                    <a:pt x="87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2" name="Freeform 212"/>
            <p:cNvSpPr>
              <a:spLocks/>
            </p:cNvSpPr>
            <p:nvPr/>
          </p:nvSpPr>
          <p:spPr bwMode="auto">
            <a:xfrm>
              <a:off x="1705" y="1379"/>
              <a:ext cx="91" cy="107"/>
            </a:xfrm>
            <a:custGeom>
              <a:avLst/>
              <a:gdLst>
                <a:gd name="T0" fmla="*/ 90 w 91"/>
                <a:gd name="T1" fmla="*/ 82 h 107"/>
                <a:gd name="T2" fmla="*/ 90 w 91"/>
                <a:gd name="T3" fmla="*/ 0 h 107"/>
                <a:gd name="T4" fmla="*/ 0 w 91"/>
                <a:gd name="T5" fmla="*/ 23 h 107"/>
                <a:gd name="T6" fmla="*/ 0 w 91"/>
                <a:gd name="T7" fmla="*/ 106 h 107"/>
                <a:gd name="T8" fmla="*/ 90 w 91"/>
                <a:gd name="T9" fmla="*/ 8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7">
                  <a:moveTo>
                    <a:pt x="90" y="8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6"/>
                  </a:lnTo>
                  <a:lnTo>
                    <a:pt x="90" y="8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3" name="Freeform 213"/>
            <p:cNvSpPr>
              <a:spLocks/>
            </p:cNvSpPr>
            <p:nvPr/>
          </p:nvSpPr>
          <p:spPr bwMode="auto">
            <a:xfrm>
              <a:off x="1832" y="1343"/>
              <a:ext cx="92" cy="108"/>
            </a:xfrm>
            <a:custGeom>
              <a:avLst/>
              <a:gdLst>
                <a:gd name="T0" fmla="*/ 91 w 92"/>
                <a:gd name="T1" fmla="*/ 83 h 108"/>
                <a:gd name="T2" fmla="*/ 91 w 92"/>
                <a:gd name="T3" fmla="*/ 0 h 108"/>
                <a:gd name="T4" fmla="*/ 0 w 92"/>
                <a:gd name="T5" fmla="*/ 25 h 108"/>
                <a:gd name="T6" fmla="*/ 0 w 92"/>
                <a:gd name="T7" fmla="*/ 107 h 108"/>
                <a:gd name="T8" fmla="*/ 91 w 92"/>
                <a:gd name="T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8">
                  <a:moveTo>
                    <a:pt x="91" y="83"/>
                  </a:moveTo>
                  <a:lnTo>
                    <a:pt x="91" y="0"/>
                  </a:lnTo>
                  <a:lnTo>
                    <a:pt x="0" y="25"/>
                  </a:lnTo>
                  <a:lnTo>
                    <a:pt x="0" y="107"/>
                  </a:lnTo>
                  <a:lnTo>
                    <a:pt x="91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4" name="Freeform 214"/>
            <p:cNvSpPr>
              <a:spLocks/>
            </p:cNvSpPr>
            <p:nvPr/>
          </p:nvSpPr>
          <p:spPr bwMode="auto">
            <a:xfrm>
              <a:off x="1317" y="1598"/>
              <a:ext cx="90" cy="105"/>
            </a:xfrm>
            <a:custGeom>
              <a:avLst/>
              <a:gdLst>
                <a:gd name="T0" fmla="*/ 89 w 90"/>
                <a:gd name="T1" fmla="*/ 80 h 105"/>
                <a:gd name="T2" fmla="*/ 89 w 90"/>
                <a:gd name="T3" fmla="*/ 0 h 105"/>
                <a:gd name="T4" fmla="*/ 0 w 90"/>
                <a:gd name="T5" fmla="*/ 23 h 105"/>
                <a:gd name="T6" fmla="*/ 0 w 90"/>
                <a:gd name="T7" fmla="*/ 104 h 105"/>
                <a:gd name="T8" fmla="*/ 89 w 90"/>
                <a:gd name="T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5">
                  <a:moveTo>
                    <a:pt x="89" y="80"/>
                  </a:moveTo>
                  <a:lnTo>
                    <a:pt x="89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89" y="8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5" name="Freeform 215"/>
            <p:cNvSpPr>
              <a:spLocks/>
            </p:cNvSpPr>
            <p:nvPr/>
          </p:nvSpPr>
          <p:spPr bwMode="auto">
            <a:xfrm>
              <a:off x="1447" y="1563"/>
              <a:ext cx="91" cy="105"/>
            </a:xfrm>
            <a:custGeom>
              <a:avLst/>
              <a:gdLst>
                <a:gd name="T0" fmla="*/ 90 w 91"/>
                <a:gd name="T1" fmla="*/ 80 h 105"/>
                <a:gd name="T2" fmla="*/ 90 w 91"/>
                <a:gd name="T3" fmla="*/ 0 h 105"/>
                <a:gd name="T4" fmla="*/ 0 w 91"/>
                <a:gd name="T5" fmla="*/ 23 h 105"/>
                <a:gd name="T6" fmla="*/ 0 w 91"/>
                <a:gd name="T7" fmla="*/ 104 h 105"/>
                <a:gd name="T8" fmla="*/ 90 w 91"/>
                <a:gd name="T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0" y="80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90" y="8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6" name="Freeform 216"/>
            <p:cNvSpPr>
              <a:spLocks/>
            </p:cNvSpPr>
            <p:nvPr/>
          </p:nvSpPr>
          <p:spPr bwMode="auto">
            <a:xfrm>
              <a:off x="1577" y="1527"/>
              <a:ext cx="88" cy="108"/>
            </a:xfrm>
            <a:custGeom>
              <a:avLst/>
              <a:gdLst>
                <a:gd name="T0" fmla="*/ 87 w 88"/>
                <a:gd name="T1" fmla="*/ 83 h 108"/>
                <a:gd name="T2" fmla="*/ 87 w 88"/>
                <a:gd name="T3" fmla="*/ 0 h 108"/>
                <a:gd name="T4" fmla="*/ 0 w 88"/>
                <a:gd name="T5" fmla="*/ 23 h 108"/>
                <a:gd name="T6" fmla="*/ 0 w 88"/>
                <a:gd name="T7" fmla="*/ 107 h 108"/>
                <a:gd name="T8" fmla="*/ 87 w 88"/>
                <a:gd name="T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8">
                  <a:moveTo>
                    <a:pt x="87" y="83"/>
                  </a:moveTo>
                  <a:lnTo>
                    <a:pt x="87" y="0"/>
                  </a:lnTo>
                  <a:lnTo>
                    <a:pt x="0" y="23"/>
                  </a:lnTo>
                  <a:lnTo>
                    <a:pt x="0" y="107"/>
                  </a:lnTo>
                  <a:lnTo>
                    <a:pt x="87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7" name="Freeform 217"/>
            <p:cNvSpPr>
              <a:spLocks/>
            </p:cNvSpPr>
            <p:nvPr/>
          </p:nvSpPr>
          <p:spPr bwMode="auto">
            <a:xfrm>
              <a:off x="1705" y="1492"/>
              <a:ext cx="91" cy="108"/>
            </a:xfrm>
            <a:custGeom>
              <a:avLst/>
              <a:gdLst>
                <a:gd name="T0" fmla="*/ 90 w 91"/>
                <a:gd name="T1" fmla="*/ 83 h 108"/>
                <a:gd name="T2" fmla="*/ 90 w 91"/>
                <a:gd name="T3" fmla="*/ 0 h 108"/>
                <a:gd name="T4" fmla="*/ 0 w 91"/>
                <a:gd name="T5" fmla="*/ 25 h 108"/>
                <a:gd name="T6" fmla="*/ 0 w 91"/>
                <a:gd name="T7" fmla="*/ 107 h 108"/>
                <a:gd name="T8" fmla="*/ 90 w 91"/>
                <a:gd name="T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90" y="83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107"/>
                  </a:lnTo>
                  <a:lnTo>
                    <a:pt x="90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8" name="Freeform 218"/>
            <p:cNvSpPr>
              <a:spLocks/>
            </p:cNvSpPr>
            <p:nvPr/>
          </p:nvSpPr>
          <p:spPr bwMode="auto">
            <a:xfrm>
              <a:off x="1832" y="1457"/>
              <a:ext cx="92" cy="110"/>
            </a:xfrm>
            <a:custGeom>
              <a:avLst/>
              <a:gdLst>
                <a:gd name="T0" fmla="*/ 91 w 92"/>
                <a:gd name="T1" fmla="*/ 83 h 110"/>
                <a:gd name="T2" fmla="*/ 91 w 92"/>
                <a:gd name="T3" fmla="*/ 0 h 110"/>
                <a:gd name="T4" fmla="*/ 0 w 92"/>
                <a:gd name="T5" fmla="*/ 24 h 110"/>
                <a:gd name="T6" fmla="*/ 0 w 92"/>
                <a:gd name="T7" fmla="*/ 109 h 110"/>
                <a:gd name="T8" fmla="*/ 91 w 92"/>
                <a:gd name="T9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10">
                  <a:moveTo>
                    <a:pt x="91" y="83"/>
                  </a:moveTo>
                  <a:lnTo>
                    <a:pt x="91" y="0"/>
                  </a:lnTo>
                  <a:lnTo>
                    <a:pt x="0" y="24"/>
                  </a:lnTo>
                  <a:lnTo>
                    <a:pt x="0" y="109"/>
                  </a:lnTo>
                  <a:lnTo>
                    <a:pt x="91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9" name="Freeform 219"/>
            <p:cNvSpPr>
              <a:spLocks/>
            </p:cNvSpPr>
            <p:nvPr/>
          </p:nvSpPr>
          <p:spPr bwMode="auto">
            <a:xfrm>
              <a:off x="1317" y="1710"/>
              <a:ext cx="90" cy="107"/>
            </a:xfrm>
            <a:custGeom>
              <a:avLst/>
              <a:gdLst>
                <a:gd name="T0" fmla="*/ 89 w 90"/>
                <a:gd name="T1" fmla="*/ 81 h 107"/>
                <a:gd name="T2" fmla="*/ 89 w 90"/>
                <a:gd name="T3" fmla="*/ 0 h 107"/>
                <a:gd name="T4" fmla="*/ 0 w 90"/>
                <a:gd name="T5" fmla="*/ 24 h 107"/>
                <a:gd name="T6" fmla="*/ 0 w 90"/>
                <a:gd name="T7" fmla="*/ 106 h 107"/>
                <a:gd name="T8" fmla="*/ 89 w 90"/>
                <a:gd name="T9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7">
                  <a:moveTo>
                    <a:pt x="89" y="81"/>
                  </a:moveTo>
                  <a:lnTo>
                    <a:pt x="89" y="0"/>
                  </a:lnTo>
                  <a:lnTo>
                    <a:pt x="0" y="24"/>
                  </a:lnTo>
                  <a:lnTo>
                    <a:pt x="0" y="106"/>
                  </a:lnTo>
                  <a:lnTo>
                    <a:pt x="89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0" name="Freeform 220"/>
            <p:cNvSpPr>
              <a:spLocks/>
            </p:cNvSpPr>
            <p:nvPr/>
          </p:nvSpPr>
          <p:spPr bwMode="auto">
            <a:xfrm>
              <a:off x="1447" y="1676"/>
              <a:ext cx="91" cy="106"/>
            </a:xfrm>
            <a:custGeom>
              <a:avLst/>
              <a:gdLst>
                <a:gd name="T0" fmla="*/ 90 w 91"/>
                <a:gd name="T1" fmla="*/ 81 h 106"/>
                <a:gd name="T2" fmla="*/ 90 w 91"/>
                <a:gd name="T3" fmla="*/ 0 h 106"/>
                <a:gd name="T4" fmla="*/ 0 w 91"/>
                <a:gd name="T5" fmla="*/ 23 h 106"/>
                <a:gd name="T6" fmla="*/ 0 w 91"/>
                <a:gd name="T7" fmla="*/ 105 h 106"/>
                <a:gd name="T8" fmla="*/ 90 w 91"/>
                <a:gd name="T9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6">
                  <a:moveTo>
                    <a:pt x="90" y="81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5"/>
                  </a:lnTo>
                  <a:lnTo>
                    <a:pt x="90" y="8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1" name="Freeform 221"/>
            <p:cNvSpPr>
              <a:spLocks/>
            </p:cNvSpPr>
            <p:nvPr/>
          </p:nvSpPr>
          <p:spPr bwMode="auto">
            <a:xfrm>
              <a:off x="1577" y="1643"/>
              <a:ext cx="88" cy="105"/>
            </a:xfrm>
            <a:custGeom>
              <a:avLst/>
              <a:gdLst>
                <a:gd name="T0" fmla="*/ 87 w 88"/>
                <a:gd name="T1" fmla="*/ 80 h 105"/>
                <a:gd name="T2" fmla="*/ 87 w 88"/>
                <a:gd name="T3" fmla="*/ 0 h 105"/>
                <a:gd name="T4" fmla="*/ 0 w 88"/>
                <a:gd name="T5" fmla="*/ 23 h 105"/>
                <a:gd name="T6" fmla="*/ 0 w 88"/>
                <a:gd name="T7" fmla="*/ 104 h 105"/>
                <a:gd name="T8" fmla="*/ 87 w 88"/>
                <a:gd name="T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5">
                  <a:moveTo>
                    <a:pt x="87" y="80"/>
                  </a:moveTo>
                  <a:lnTo>
                    <a:pt x="87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87" y="8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2" name="Freeform 222"/>
            <p:cNvSpPr>
              <a:spLocks/>
            </p:cNvSpPr>
            <p:nvPr/>
          </p:nvSpPr>
          <p:spPr bwMode="auto">
            <a:xfrm>
              <a:off x="1705" y="1608"/>
              <a:ext cx="91" cy="105"/>
            </a:xfrm>
            <a:custGeom>
              <a:avLst/>
              <a:gdLst>
                <a:gd name="T0" fmla="*/ 90 w 91"/>
                <a:gd name="T1" fmla="*/ 79 h 105"/>
                <a:gd name="T2" fmla="*/ 90 w 91"/>
                <a:gd name="T3" fmla="*/ 0 h 105"/>
                <a:gd name="T4" fmla="*/ 0 w 91"/>
                <a:gd name="T5" fmla="*/ 23 h 105"/>
                <a:gd name="T6" fmla="*/ 0 w 91"/>
                <a:gd name="T7" fmla="*/ 104 h 105"/>
                <a:gd name="T8" fmla="*/ 90 w 91"/>
                <a:gd name="T9" fmla="*/ 7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0" y="79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4"/>
                  </a:lnTo>
                  <a:lnTo>
                    <a:pt x="90" y="7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3" name="Freeform 223"/>
            <p:cNvSpPr>
              <a:spLocks/>
            </p:cNvSpPr>
            <p:nvPr/>
          </p:nvSpPr>
          <p:spPr bwMode="auto">
            <a:xfrm>
              <a:off x="1832" y="1571"/>
              <a:ext cx="92" cy="109"/>
            </a:xfrm>
            <a:custGeom>
              <a:avLst/>
              <a:gdLst>
                <a:gd name="T0" fmla="*/ 91 w 92"/>
                <a:gd name="T1" fmla="*/ 83 h 109"/>
                <a:gd name="T2" fmla="*/ 91 w 92"/>
                <a:gd name="T3" fmla="*/ 0 h 109"/>
                <a:gd name="T4" fmla="*/ 0 w 92"/>
                <a:gd name="T5" fmla="*/ 24 h 109"/>
                <a:gd name="T6" fmla="*/ 0 w 92"/>
                <a:gd name="T7" fmla="*/ 108 h 109"/>
                <a:gd name="T8" fmla="*/ 91 w 92"/>
                <a:gd name="T9" fmla="*/ 8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9">
                  <a:moveTo>
                    <a:pt x="91" y="83"/>
                  </a:moveTo>
                  <a:lnTo>
                    <a:pt x="91" y="0"/>
                  </a:lnTo>
                  <a:lnTo>
                    <a:pt x="0" y="24"/>
                  </a:lnTo>
                  <a:lnTo>
                    <a:pt x="0" y="108"/>
                  </a:lnTo>
                  <a:lnTo>
                    <a:pt x="91" y="8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Oracle </a:t>
            </a:r>
            <a:r>
              <a:rPr lang="zh-CN" altLang="en-US" smtClean="0"/>
              <a:t>数据类型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354138" y="3275013"/>
            <a:ext cx="2432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CHAR(N), NCHAR(N)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VARCHAR2(N),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NVARCHAR2(N)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NUMBER(P,S)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RAW(N)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BLOB, CLOB,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NCLOB, BFILE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LONG, LONG RAW</a:t>
            </a:r>
          </a:p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ROWID, UROWID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 flipV="1">
            <a:off x="1166813" y="3009900"/>
            <a:ext cx="7937" cy="29146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174750" y="3448050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1174750" y="3708400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1174750" y="4799013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1174750" y="5634038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1174750" y="5091113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3878263" y="3275013"/>
            <a:ext cx="1149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VARRAY</a:t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3748088" y="2938463"/>
            <a:ext cx="171450" cy="1054100"/>
            <a:chOff x="2361" y="1851"/>
            <a:chExt cx="108" cy="664"/>
          </a:xfrm>
        </p:grpSpPr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 flipH="1" flipV="1">
              <a:off x="2361" y="1851"/>
              <a:ext cx="2" cy="659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2363" y="2186"/>
              <a:ext cx="106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2363" y="2515"/>
              <a:ext cx="106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6357938" y="2947988"/>
            <a:ext cx="0" cy="4953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365875" y="3436938"/>
            <a:ext cx="13652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519863" y="32750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</a:t>
            </a:r>
          </a:p>
        </p:txBody>
      </p:sp>
      <p:sp>
        <p:nvSpPr>
          <p:cNvPr id="116754" name="Freeform 18"/>
          <p:cNvSpPr>
            <a:spLocks/>
          </p:cNvSpPr>
          <p:nvPr/>
        </p:nvSpPr>
        <p:spPr bwMode="auto">
          <a:xfrm>
            <a:off x="2533650" y="1765300"/>
            <a:ext cx="2052638" cy="922338"/>
          </a:xfrm>
          <a:custGeom>
            <a:avLst/>
            <a:gdLst>
              <a:gd name="T0" fmla="*/ 0 w 1293"/>
              <a:gd name="T1" fmla="*/ 200 h 581"/>
              <a:gd name="T2" fmla="*/ 0 w 1293"/>
              <a:gd name="T3" fmla="*/ 0 h 581"/>
              <a:gd name="T4" fmla="*/ 1292 w 1293"/>
              <a:gd name="T5" fmla="*/ 0 h 581"/>
              <a:gd name="T6" fmla="*/ 1292 w 1293"/>
              <a:gd name="T7" fmla="*/ 580 h 581"/>
              <a:gd name="T8" fmla="*/ 1292 w 1293"/>
              <a:gd name="T9" fmla="*/ 176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3" h="581">
                <a:moveTo>
                  <a:pt x="0" y="200"/>
                </a:moveTo>
                <a:lnTo>
                  <a:pt x="0" y="0"/>
                </a:lnTo>
                <a:lnTo>
                  <a:pt x="1292" y="0"/>
                </a:lnTo>
                <a:lnTo>
                  <a:pt x="1292" y="580"/>
                </a:lnTo>
                <a:lnTo>
                  <a:pt x="1292" y="176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3556000" y="1538288"/>
            <a:ext cx="0" cy="2222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blackWhite">
          <a:xfrm>
            <a:off x="2714625" y="1225550"/>
            <a:ext cx="1711325" cy="38100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Data type</a:t>
            </a:r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blackWhite">
          <a:xfrm>
            <a:off x="3582988" y="1866900"/>
            <a:ext cx="2176462" cy="46990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Built-in</a:t>
            </a:r>
          </a:p>
        </p:txBody>
      </p:sp>
      <p:sp>
        <p:nvSpPr>
          <p:cNvPr id="29715" name="Rectangle 22"/>
          <p:cNvSpPr>
            <a:spLocks noChangeArrowheads="1"/>
          </p:cNvSpPr>
          <p:nvPr/>
        </p:nvSpPr>
        <p:spPr bwMode="blackWhite">
          <a:xfrm>
            <a:off x="1416050" y="1866900"/>
            <a:ext cx="2070100" cy="45085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User-defined</a:t>
            </a:r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2127250" y="2482850"/>
            <a:ext cx="5145088" cy="242888"/>
          </a:xfrm>
          <a:custGeom>
            <a:avLst/>
            <a:gdLst>
              <a:gd name="T0" fmla="*/ 0 w 3241"/>
              <a:gd name="T1" fmla="*/ 120 h 153"/>
              <a:gd name="T2" fmla="*/ 0 w 3241"/>
              <a:gd name="T3" fmla="*/ 0 h 153"/>
              <a:gd name="T4" fmla="*/ 3240 w 3241"/>
              <a:gd name="T5" fmla="*/ 0 h 153"/>
              <a:gd name="T6" fmla="*/ 3240 w 3241"/>
              <a:gd name="T7" fmla="*/ 152 h 153"/>
              <a:gd name="T8" fmla="*/ 3230 w 3241"/>
              <a:gd name="T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1" h="153">
                <a:moveTo>
                  <a:pt x="0" y="120"/>
                </a:moveTo>
                <a:lnTo>
                  <a:pt x="0" y="0"/>
                </a:lnTo>
                <a:lnTo>
                  <a:pt x="3240" y="0"/>
                </a:lnTo>
                <a:lnTo>
                  <a:pt x="3240" y="152"/>
                </a:lnTo>
                <a:lnTo>
                  <a:pt x="3230" y="152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17" name="Rectangle 24"/>
          <p:cNvSpPr>
            <a:spLocks noChangeArrowheads="1"/>
          </p:cNvSpPr>
          <p:nvPr/>
        </p:nvSpPr>
        <p:spPr bwMode="blackWhite">
          <a:xfrm>
            <a:off x="942975" y="2609850"/>
            <a:ext cx="2176463" cy="37465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Scalar</a:t>
            </a:r>
          </a:p>
        </p:txBody>
      </p:sp>
      <p:sp>
        <p:nvSpPr>
          <p:cNvPr id="29718" name="Rectangle 25"/>
          <p:cNvSpPr>
            <a:spLocks noChangeArrowheads="1"/>
          </p:cNvSpPr>
          <p:nvPr/>
        </p:nvSpPr>
        <p:spPr bwMode="blackWhite">
          <a:xfrm>
            <a:off x="6021388" y="2609850"/>
            <a:ext cx="2176462" cy="37465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Relationship</a:t>
            </a:r>
          </a:p>
        </p:txBody>
      </p:sp>
      <p:sp>
        <p:nvSpPr>
          <p:cNvPr id="29719" name="Rectangle 26"/>
          <p:cNvSpPr>
            <a:spLocks noChangeArrowheads="1"/>
          </p:cNvSpPr>
          <p:nvPr/>
        </p:nvSpPr>
        <p:spPr bwMode="blackWhite">
          <a:xfrm>
            <a:off x="3392488" y="2609850"/>
            <a:ext cx="2176462" cy="374650"/>
          </a:xfrm>
          <a:prstGeom prst="rect">
            <a:avLst/>
          </a:prstGeom>
          <a:gradFill rotWithShape="0">
            <a:gsLst>
              <a:gs pos="0">
                <a:srgbClr val="9CC0E5"/>
              </a:gs>
              <a:gs pos="50000">
                <a:srgbClr val="AED6FF"/>
              </a:gs>
              <a:gs pos="100000">
                <a:srgbClr val="9CC0E5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Collection</a:t>
            </a:r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1174750" y="5907088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1174750" y="4254500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1174750" y="4529138"/>
            <a:ext cx="18097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创建数据库表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54125" y="1657350"/>
            <a:ext cx="6540500" cy="28479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CREATE TABLE employee(</a:t>
            </a:r>
          </a:p>
          <a:p>
            <a:pPr lvl="1"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id				NUMBER(7), </a:t>
            </a:r>
          </a:p>
          <a:p>
            <a:pPr lvl="1"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last_name	VARCHAR2(25),	</a:t>
            </a:r>
          </a:p>
          <a:p>
            <a:pPr lvl="1"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dept_id		NUMBER(7))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PCTFREE 20 PCTUSED 50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STORAGE(INITIAL 200K NEXT 200K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	PCTINCREASE 0	 MAXEXTENTS 50)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TABLESPACE data;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创建临时表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4254500"/>
          </a:xfrm>
          <a:noFill/>
        </p:spPr>
        <p:txBody>
          <a:bodyPr/>
          <a:lstStyle/>
          <a:p>
            <a:r>
              <a:rPr lang="en-US" altLang="zh-CN" smtClean="0"/>
              <a:t>The rows are private to the session.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Tables retain data only for the duration of a transaction or session.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DML locks are not acquired on the data.</a:t>
            </a:r>
          </a:p>
          <a:p>
            <a:r>
              <a:rPr lang="en-US" altLang="zh-CN" smtClean="0"/>
              <a:t>DMLs do not generate redo logs.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74775" y="4397375"/>
            <a:ext cx="6540500" cy="447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ON COMMIT PRESERVE ROWS;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370013" y="2363788"/>
            <a:ext cx="6540500" cy="790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CREATE GLOBAL TEMPORARY TABLE employee_temp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AS SELECT * FROM employee;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创建表的要素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2232025"/>
          </a:xfrm>
          <a:noFill/>
        </p:spPr>
        <p:txBody>
          <a:bodyPr/>
          <a:lstStyle/>
          <a:p>
            <a:r>
              <a:rPr lang="en-US" altLang="zh-CN" smtClean="0"/>
              <a:t>Use a few standard extent sizes for tables to reduce tablespace fragmentation.</a:t>
            </a:r>
          </a:p>
          <a:p>
            <a:r>
              <a:rPr lang="en-US" altLang="zh-CN" smtClean="0"/>
              <a:t>Use locally managed tablespaces to avoid fragmentation.</a:t>
            </a:r>
          </a:p>
          <a:p>
            <a:r>
              <a:rPr lang="en-US" altLang="zh-CN" smtClean="0"/>
              <a:t>Use the CACHE clause for frequently used, small tables.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块空间的使用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203325" y="19859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Inserts</a:t>
            </a:r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4899025" y="1752600"/>
            <a:ext cx="0" cy="331788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V="1">
            <a:off x="6129338" y="1881188"/>
            <a:ext cx="0" cy="33655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2" name="Freeform 6"/>
          <p:cNvSpPr>
            <a:spLocks/>
          </p:cNvSpPr>
          <p:nvPr/>
        </p:nvSpPr>
        <p:spPr bwMode="auto">
          <a:xfrm>
            <a:off x="5443538" y="2224088"/>
            <a:ext cx="700087" cy="1468437"/>
          </a:xfrm>
          <a:custGeom>
            <a:avLst/>
            <a:gdLst>
              <a:gd name="T0" fmla="*/ 440 w 441"/>
              <a:gd name="T1" fmla="*/ 0 h 925"/>
              <a:gd name="T2" fmla="*/ 440 w 441"/>
              <a:gd name="T3" fmla="*/ 807 h 925"/>
              <a:gd name="T4" fmla="*/ 0 w 441"/>
              <a:gd name="T5" fmla="*/ 924 h 925"/>
              <a:gd name="T6" fmla="*/ 0 w 441"/>
              <a:gd name="T7" fmla="*/ 117 h 925"/>
              <a:gd name="T8" fmla="*/ 440 w 441"/>
              <a:gd name="T9" fmla="*/ 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925">
                <a:moveTo>
                  <a:pt x="440" y="0"/>
                </a:moveTo>
                <a:lnTo>
                  <a:pt x="440" y="807"/>
                </a:lnTo>
                <a:lnTo>
                  <a:pt x="0" y="924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3" name="Freeform 7"/>
          <p:cNvSpPr>
            <a:spLocks/>
          </p:cNvSpPr>
          <p:nvPr/>
        </p:nvSpPr>
        <p:spPr bwMode="auto">
          <a:xfrm>
            <a:off x="5443538" y="2224088"/>
            <a:ext cx="700087" cy="1468437"/>
          </a:xfrm>
          <a:custGeom>
            <a:avLst/>
            <a:gdLst>
              <a:gd name="T0" fmla="*/ 440 w 441"/>
              <a:gd name="T1" fmla="*/ 0 h 925"/>
              <a:gd name="T2" fmla="*/ 440 w 441"/>
              <a:gd name="T3" fmla="*/ 807 h 925"/>
              <a:gd name="T4" fmla="*/ 0 w 441"/>
              <a:gd name="T5" fmla="*/ 924 h 925"/>
              <a:gd name="T6" fmla="*/ 0 w 441"/>
              <a:gd name="T7" fmla="*/ 117 h 925"/>
              <a:gd name="T8" fmla="*/ 440 w 441"/>
              <a:gd name="T9" fmla="*/ 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925">
                <a:moveTo>
                  <a:pt x="440" y="0"/>
                </a:moveTo>
                <a:lnTo>
                  <a:pt x="440" y="807"/>
                </a:lnTo>
                <a:lnTo>
                  <a:pt x="0" y="924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4" name="Freeform 8"/>
          <p:cNvSpPr>
            <a:spLocks/>
          </p:cNvSpPr>
          <p:nvPr/>
        </p:nvSpPr>
        <p:spPr bwMode="auto">
          <a:xfrm>
            <a:off x="4886325" y="2087563"/>
            <a:ext cx="558800" cy="1604962"/>
          </a:xfrm>
          <a:custGeom>
            <a:avLst/>
            <a:gdLst>
              <a:gd name="T0" fmla="*/ 0 w 352"/>
              <a:gd name="T1" fmla="*/ 0 h 1011"/>
              <a:gd name="T2" fmla="*/ 0 w 352"/>
              <a:gd name="T3" fmla="*/ 807 h 1011"/>
              <a:gd name="T4" fmla="*/ 351 w 352"/>
              <a:gd name="T5" fmla="*/ 1010 h 1011"/>
              <a:gd name="T6" fmla="*/ 351 w 352"/>
              <a:gd name="T7" fmla="*/ 203 h 1011"/>
              <a:gd name="T8" fmla="*/ 0 w 352"/>
              <a:gd name="T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1011">
                <a:moveTo>
                  <a:pt x="0" y="0"/>
                </a:moveTo>
                <a:lnTo>
                  <a:pt x="0" y="807"/>
                </a:lnTo>
                <a:lnTo>
                  <a:pt x="351" y="1010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5" name="Freeform 9"/>
          <p:cNvSpPr>
            <a:spLocks/>
          </p:cNvSpPr>
          <p:nvPr/>
        </p:nvSpPr>
        <p:spPr bwMode="auto">
          <a:xfrm>
            <a:off x="4886325" y="2087563"/>
            <a:ext cx="558800" cy="1604962"/>
          </a:xfrm>
          <a:custGeom>
            <a:avLst/>
            <a:gdLst>
              <a:gd name="T0" fmla="*/ 0 w 352"/>
              <a:gd name="T1" fmla="*/ 0 h 1011"/>
              <a:gd name="T2" fmla="*/ 0 w 352"/>
              <a:gd name="T3" fmla="*/ 807 h 1011"/>
              <a:gd name="T4" fmla="*/ 351 w 352"/>
              <a:gd name="T5" fmla="*/ 1010 h 1011"/>
              <a:gd name="T6" fmla="*/ 351 w 352"/>
              <a:gd name="T7" fmla="*/ 203 h 1011"/>
              <a:gd name="T8" fmla="*/ 0 w 352"/>
              <a:gd name="T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1011">
                <a:moveTo>
                  <a:pt x="0" y="0"/>
                </a:moveTo>
                <a:lnTo>
                  <a:pt x="0" y="807"/>
                </a:lnTo>
                <a:lnTo>
                  <a:pt x="351" y="1010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6" name="Freeform 10"/>
          <p:cNvSpPr>
            <a:spLocks/>
          </p:cNvSpPr>
          <p:nvPr/>
        </p:nvSpPr>
        <p:spPr bwMode="auto">
          <a:xfrm>
            <a:off x="5584825" y="1901825"/>
            <a:ext cx="558800" cy="1604963"/>
          </a:xfrm>
          <a:custGeom>
            <a:avLst/>
            <a:gdLst>
              <a:gd name="T0" fmla="*/ 0 w 352"/>
              <a:gd name="T1" fmla="*/ 0 h 1011"/>
              <a:gd name="T2" fmla="*/ 0 w 352"/>
              <a:gd name="T3" fmla="*/ 807 h 1011"/>
              <a:gd name="T4" fmla="*/ 351 w 352"/>
              <a:gd name="T5" fmla="*/ 1010 h 1011"/>
              <a:gd name="T6" fmla="*/ 351 w 352"/>
              <a:gd name="T7" fmla="*/ 203 h 1011"/>
              <a:gd name="T8" fmla="*/ 0 w 352"/>
              <a:gd name="T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1011">
                <a:moveTo>
                  <a:pt x="0" y="0"/>
                </a:moveTo>
                <a:lnTo>
                  <a:pt x="0" y="807"/>
                </a:lnTo>
                <a:lnTo>
                  <a:pt x="351" y="1010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7" name="Freeform 11"/>
          <p:cNvSpPr>
            <a:spLocks/>
          </p:cNvSpPr>
          <p:nvPr/>
        </p:nvSpPr>
        <p:spPr bwMode="auto">
          <a:xfrm>
            <a:off x="4886325" y="1901825"/>
            <a:ext cx="700088" cy="1468438"/>
          </a:xfrm>
          <a:custGeom>
            <a:avLst/>
            <a:gdLst>
              <a:gd name="T0" fmla="*/ 440 w 441"/>
              <a:gd name="T1" fmla="*/ 0 h 925"/>
              <a:gd name="T2" fmla="*/ 440 w 441"/>
              <a:gd name="T3" fmla="*/ 807 h 925"/>
              <a:gd name="T4" fmla="*/ 0 w 441"/>
              <a:gd name="T5" fmla="*/ 924 h 925"/>
              <a:gd name="T6" fmla="*/ 0 w 441"/>
              <a:gd name="T7" fmla="*/ 117 h 925"/>
              <a:gd name="T8" fmla="*/ 440 w 441"/>
              <a:gd name="T9" fmla="*/ 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925">
                <a:moveTo>
                  <a:pt x="440" y="0"/>
                </a:moveTo>
                <a:lnTo>
                  <a:pt x="440" y="807"/>
                </a:lnTo>
                <a:lnTo>
                  <a:pt x="0" y="924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8" name="Freeform 12"/>
          <p:cNvSpPr>
            <a:spLocks/>
          </p:cNvSpPr>
          <p:nvPr/>
        </p:nvSpPr>
        <p:spPr bwMode="auto">
          <a:xfrm>
            <a:off x="4886325" y="1901825"/>
            <a:ext cx="1257300" cy="509588"/>
          </a:xfrm>
          <a:custGeom>
            <a:avLst/>
            <a:gdLst>
              <a:gd name="T0" fmla="*/ 0 w 792"/>
              <a:gd name="T1" fmla="*/ 117 h 321"/>
              <a:gd name="T2" fmla="*/ 440 w 792"/>
              <a:gd name="T3" fmla="*/ 0 h 321"/>
              <a:gd name="T4" fmla="*/ 791 w 792"/>
              <a:gd name="T5" fmla="*/ 203 h 321"/>
              <a:gd name="T6" fmla="*/ 351 w 792"/>
              <a:gd name="T7" fmla="*/ 320 h 321"/>
              <a:gd name="T8" fmla="*/ 0 w 792"/>
              <a:gd name="T9" fmla="*/ 11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1">
                <a:moveTo>
                  <a:pt x="0" y="117"/>
                </a:moveTo>
                <a:lnTo>
                  <a:pt x="440" y="0"/>
                </a:lnTo>
                <a:lnTo>
                  <a:pt x="791" y="203"/>
                </a:lnTo>
                <a:lnTo>
                  <a:pt x="351" y="320"/>
                </a:lnTo>
                <a:lnTo>
                  <a:pt x="0" y="117"/>
                </a:lnTo>
              </a:path>
            </a:pathLst>
          </a:cu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886325" y="1901825"/>
            <a:ext cx="1257300" cy="509588"/>
          </a:xfrm>
          <a:custGeom>
            <a:avLst/>
            <a:gdLst>
              <a:gd name="T0" fmla="*/ 0 w 792"/>
              <a:gd name="T1" fmla="*/ 117 h 321"/>
              <a:gd name="T2" fmla="*/ 440 w 792"/>
              <a:gd name="T3" fmla="*/ 0 h 321"/>
              <a:gd name="T4" fmla="*/ 791 w 792"/>
              <a:gd name="T5" fmla="*/ 203 h 321"/>
              <a:gd name="T6" fmla="*/ 351 w 792"/>
              <a:gd name="T7" fmla="*/ 320 h 321"/>
              <a:gd name="T8" fmla="*/ 0 w 792"/>
              <a:gd name="T9" fmla="*/ 11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1">
                <a:moveTo>
                  <a:pt x="0" y="117"/>
                </a:moveTo>
                <a:lnTo>
                  <a:pt x="440" y="0"/>
                </a:lnTo>
                <a:lnTo>
                  <a:pt x="791" y="203"/>
                </a:lnTo>
                <a:lnTo>
                  <a:pt x="351" y="320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5443538" y="2071688"/>
            <a:ext cx="0" cy="32385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5584825" y="1738313"/>
            <a:ext cx="0" cy="149225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2" name="Freeform 16"/>
          <p:cNvSpPr>
            <a:spLocks/>
          </p:cNvSpPr>
          <p:nvPr/>
        </p:nvSpPr>
        <p:spPr bwMode="auto">
          <a:xfrm>
            <a:off x="4886325" y="1577975"/>
            <a:ext cx="1257300" cy="511175"/>
          </a:xfrm>
          <a:custGeom>
            <a:avLst/>
            <a:gdLst>
              <a:gd name="T0" fmla="*/ 440 w 792"/>
              <a:gd name="T1" fmla="*/ 0 h 322"/>
              <a:gd name="T2" fmla="*/ 791 w 792"/>
              <a:gd name="T3" fmla="*/ 204 h 322"/>
              <a:gd name="T4" fmla="*/ 351 w 792"/>
              <a:gd name="T5" fmla="*/ 321 h 322"/>
              <a:gd name="T6" fmla="*/ 0 w 792"/>
              <a:gd name="T7" fmla="*/ 117 h 322"/>
              <a:gd name="T8" fmla="*/ 440 w 792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2">
                <a:moveTo>
                  <a:pt x="440" y="0"/>
                </a:moveTo>
                <a:lnTo>
                  <a:pt x="791" y="204"/>
                </a:lnTo>
                <a:lnTo>
                  <a:pt x="351" y="321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3" name="Freeform 17"/>
          <p:cNvSpPr>
            <a:spLocks/>
          </p:cNvSpPr>
          <p:nvPr/>
        </p:nvSpPr>
        <p:spPr bwMode="auto">
          <a:xfrm>
            <a:off x="4886325" y="1577975"/>
            <a:ext cx="1257300" cy="511175"/>
          </a:xfrm>
          <a:custGeom>
            <a:avLst/>
            <a:gdLst>
              <a:gd name="T0" fmla="*/ 440 w 792"/>
              <a:gd name="T1" fmla="*/ 0 h 322"/>
              <a:gd name="T2" fmla="*/ 791 w 792"/>
              <a:gd name="T3" fmla="*/ 204 h 322"/>
              <a:gd name="T4" fmla="*/ 351 w 792"/>
              <a:gd name="T5" fmla="*/ 321 h 322"/>
              <a:gd name="T6" fmla="*/ 0 w 792"/>
              <a:gd name="T7" fmla="*/ 117 h 322"/>
              <a:gd name="T8" fmla="*/ 440 w 792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2">
                <a:moveTo>
                  <a:pt x="440" y="0"/>
                </a:moveTo>
                <a:lnTo>
                  <a:pt x="791" y="204"/>
                </a:lnTo>
                <a:lnTo>
                  <a:pt x="351" y="321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4" name="Freeform 18"/>
          <p:cNvSpPr>
            <a:spLocks/>
          </p:cNvSpPr>
          <p:nvPr/>
        </p:nvSpPr>
        <p:spPr bwMode="auto">
          <a:xfrm>
            <a:off x="5443538" y="1706563"/>
            <a:ext cx="700087" cy="382587"/>
          </a:xfrm>
          <a:custGeom>
            <a:avLst/>
            <a:gdLst>
              <a:gd name="T0" fmla="*/ 440 w 441"/>
              <a:gd name="T1" fmla="*/ 0 h 241"/>
              <a:gd name="T2" fmla="*/ 440 w 441"/>
              <a:gd name="T3" fmla="*/ 123 h 241"/>
              <a:gd name="T4" fmla="*/ 0 w 441"/>
              <a:gd name="T5" fmla="*/ 240 h 241"/>
              <a:gd name="T6" fmla="*/ 0 w 441"/>
              <a:gd name="T7" fmla="*/ 117 h 241"/>
              <a:gd name="T8" fmla="*/ 440 w 441"/>
              <a:gd name="T9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241">
                <a:moveTo>
                  <a:pt x="440" y="0"/>
                </a:moveTo>
                <a:lnTo>
                  <a:pt x="440" y="123"/>
                </a:lnTo>
                <a:lnTo>
                  <a:pt x="0" y="240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solidFill>
            <a:srgbClr val="00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5" name="Freeform 19"/>
          <p:cNvSpPr>
            <a:spLocks/>
          </p:cNvSpPr>
          <p:nvPr/>
        </p:nvSpPr>
        <p:spPr bwMode="auto">
          <a:xfrm>
            <a:off x="5443538" y="1706563"/>
            <a:ext cx="700087" cy="382587"/>
          </a:xfrm>
          <a:custGeom>
            <a:avLst/>
            <a:gdLst>
              <a:gd name="T0" fmla="*/ 440 w 441"/>
              <a:gd name="T1" fmla="*/ 0 h 241"/>
              <a:gd name="T2" fmla="*/ 440 w 441"/>
              <a:gd name="T3" fmla="*/ 123 h 241"/>
              <a:gd name="T4" fmla="*/ 0 w 441"/>
              <a:gd name="T5" fmla="*/ 240 h 241"/>
              <a:gd name="T6" fmla="*/ 0 w 441"/>
              <a:gd name="T7" fmla="*/ 117 h 241"/>
              <a:gd name="T8" fmla="*/ 440 w 441"/>
              <a:gd name="T9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241">
                <a:moveTo>
                  <a:pt x="440" y="0"/>
                </a:moveTo>
                <a:lnTo>
                  <a:pt x="440" y="123"/>
                </a:lnTo>
                <a:lnTo>
                  <a:pt x="0" y="240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6" name="Freeform 20"/>
          <p:cNvSpPr>
            <a:spLocks/>
          </p:cNvSpPr>
          <p:nvPr/>
        </p:nvSpPr>
        <p:spPr bwMode="auto">
          <a:xfrm>
            <a:off x="4886325" y="1570038"/>
            <a:ext cx="558800" cy="519112"/>
          </a:xfrm>
          <a:custGeom>
            <a:avLst/>
            <a:gdLst>
              <a:gd name="T0" fmla="*/ 0 w 352"/>
              <a:gd name="T1" fmla="*/ 0 h 327"/>
              <a:gd name="T2" fmla="*/ 0 w 352"/>
              <a:gd name="T3" fmla="*/ 122 h 327"/>
              <a:gd name="T4" fmla="*/ 351 w 352"/>
              <a:gd name="T5" fmla="*/ 326 h 327"/>
              <a:gd name="T6" fmla="*/ 351 w 352"/>
              <a:gd name="T7" fmla="*/ 203 h 327"/>
              <a:gd name="T8" fmla="*/ 0 w 352"/>
              <a:gd name="T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27">
                <a:moveTo>
                  <a:pt x="0" y="0"/>
                </a:moveTo>
                <a:lnTo>
                  <a:pt x="0" y="122"/>
                </a:lnTo>
                <a:lnTo>
                  <a:pt x="351" y="326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7" name="Freeform 21"/>
          <p:cNvSpPr>
            <a:spLocks/>
          </p:cNvSpPr>
          <p:nvPr/>
        </p:nvSpPr>
        <p:spPr bwMode="auto">
          <a:xfrm>
            <a:off x="4886325" y="1570038"/>
            <a:ext cx="558800" cy="519112"/>
          </a:xfrm>
          <a:custGeom>
            <a:avLst/>
            <a:gdLst>
              <a:gd name="T0" fmla="*/ 0 w 352"/>
              <a:gd name="T1" fmla="*/ 0 h 327"/>
              <a:gd name="T2" fmla="*/ 0 w 352"/>
              <a:gd name="T3" fmla="*/ 122 h 327"/>
              <a:gd name="T4" fmla="*/ 351 w 352"/>
              <a:gd name="T5" fmla="*/ 326 h 327"/>
              <a:gd name="T6" fmla="*/ 351 w 352"/>
              <a:gd name="T7" fmla="*/ 203 h 327"/>
              <a:gd name="T8" fmla="*/ 0 w 352"/>
              <a:gd name="T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27">
                <a:moveTo>
                  <a:pt x="0" y="0"/>
                </a:moveTo>
                <a:lnTo>
                  <a:pt x="0" y="122"/>
                </a:lnTo>
                <a:lnTo>
                  <a:pt x="351" y="326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8" name="Freeform 22"/>
          <p:cNvSpPr>
            <a:spLocks/>
          </p:cNvSpPr>
          <p:nvPr/>
        </p:nvSpPr>
        <p:spPr bwMode="auto">
          <a:xfrm>
            <a:off x="4886325" y="1384300"/>
            <a:ext cx="1257300" cy="509588"/>
          </a:xfrm>
          <a:custGeom>
            <a:avLst/>
            <a:gdLst>
              <a:gd name="T0" fmla="*/ 440 w 792"/>
              <a:gd name="T1" fmla="*/ 0 h 321"/>
              <a:gd name="T2" fmla="*/ 791 w 792"/>
              <a:gd name="T3" fmla="*/ 203 h 321"/>
              <a:gd name="T4" fmla="*/ 351 w 792"/>
              <a:gd name="T5" fmla="*/ 320 h 321"/>
              <a:gd name="T6" fmla="*/ 0 w 792"/>
              <a:gd name="T7" fmla="*/ 117 h 321"/>
              <a:gd name="T8" fmla="*/ 440 w 792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1">
                <a:moveTo>
                  <a:pt x="440" y="0"/>
                </a:moveTo>
                <a:lnTo>
                  <a:pt x="791" y="203"/>
                </a:lnTo>
                <a:lnTo>
                  <a:pt x="351" y="320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9" name="Freeform 23"/>
          <p:cNvSpPr>
            <a:spLocks/>
          </p:cNvSpPr>
          <p:nvPr/>
        </p:nvSpPr>
        <p:spPr bwMode="auto">
          <a:xfrm>
            <a:off x="4886325" y="1384300"/>
            <a:ext cx="1257300" cy="509588"/>
          </a:xfrm>
          <a:custGeom>
            <a:avLst/>
            <a:gdLst>
              <a:gd name="T0" fmla="*/ 440 w 792"/>
              <a:gd name="T1" fmla="*/ 0 h 321"/>
              <a:gd name="T2" fmla="*/ 791 w 792"/>
              <a:gd name="T3" fmla="*/ 203 h 321"/>
              <a:gd name="T4" fmla="*/ 351 w 792"/>
              <a:gd name="T5" fmla="*/ 320 h 321"/>
              <a:gd name="T6" fmla="*/ 0 w 792"/>
              <a:gd name="T7" fmla="*/ 117 h 321"/>
              <a:gd name="T8" fmla="*/ 440 w 792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321">
                <a:moveTo>
                  <a:pt x="440" y="0"/>
                </a:moveTo>
                <a:lnTo>
                  <a:pt x="791" y="203"/>
                </a:lnTo>
                <a:lnTo>
                  <a:pt x="351" y="320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0" name="Freeform 24"/>
          <p:cNvSpPr>
            <a:spLocks/>
          </p:cNvSpPr>
          <p:nvPr/>
        </p:nvSpPr>
        <p:spPr bwMode="auto">
          <a:xfrm>
            <a:off x="5584825" y="1384300"/>
            <a:ext cx="558800" cy="519113"/>
          </a:xfrm>
          <a:custGeom>
            <a:avLst/>
            <a:gdLst>
              <a:gd name="T0" fmla="*/ 0 w 352"/>
              <a:gd name="T1" fmla="*/ 0 h 327"/>
              <a:gd name="T2" fmla="*/ 0 w 352"/>
              <a:gd name="T3" fmla="*/ 122 h 327"/>
              <a:gd name="T4" fmla="*/ 351 w 352"/>
              <a:gd name="T5" fmla="*/ 326 h 327"/>
              <a:gd name="T6" fmla="*/ 351 w 352"/>
              <a:gd name="T7" fmla="*/ 203 h 327"/>
              <a:gd name="T8" fmla="*/ 0 w 352"/>
              <a:gd name="T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27">
                <a:moveTo>
                  <a:pt x="0" y="0"/>
                </a:moveTo>
                <a:lnTo>
                  <a:pt x="0" y="122"/>
                </a:lnTo>
                <a:lnTo>
                  <a:pt x="351" y="326"/>
                </a:lnTo>
                <a:lnTo>
                  <a:pt x="351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1" name="Freeform 25"/>
          <p:cNvSpPr>
            <a:spLocks/>
          </p:cNvSpPr>
          <p:nvPr/>
        </p:nvSpPr>
        <p:spPr bwMode="auto">
          <a:xfrm>
            <a:off x="4886325" y="1384300"/>
            <a:ext cx="700088" cy="381000"/>
          </a:xfrm>
          <a:custGeom>
            <a:avLst/>
            <a:gdLst>
              <a:gd name="T0" fmla="*/ 440 w 441"/>
              <a:gd name="T1" fmla="*/ 0 h 240"/>
              <a:gd name="T2" fmla="*/ 440 w 441"/>
              <a:gd name="T3" fmla="*/ 122 h 240"/>
              <a:gd name="T4" fmla="*/ 0 w 441"/>
              <a:gd name="T5" fmla="*/ 239 h 240"/>
              <a:gd name="T6" fmla="*/ 0 w 441"/>
              <a:gd name="T7" fmla="*/ 117 h 240"/>
              <a:gd name="T8" fmla="*/ 440 w 441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240">
                <a:moveTo>
                  <a:pt x="440" y="0"/>
                </a:moveTo>
                <a:lnTo>
                  <a:pt x="440" y="122"/>
                </a:lnTo>
                <a:lnTo>
                  <a:pt x="0" y="239"/>
                </a:lnTo>
                <a:lnTo>
                  <a:pt x="0" y="117"/>
                </a:lnTo>
                <a:lnTo>
                  <a:pt x="4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2144713" y="3073400"/>
            <a:ext cx="5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>
            <a:off x="6211888" y="5689600"/>
            <a:ext cx="5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4" name="Rectangle 28"/>
          <p:cNvSpPr>
            <a:spLocks noChangeArrowheads="1"/>
          </p:cNvSpPr>
          <p:nvPr/>
        </p:nvSpPr>
        <p:spPr bwMode="auto">
          <a:xfrm>
            <a:off x="6829425" y="47672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Inserts</a:t>
            </a:r>
          </a:p>
        </p:txBody>
      </p:sp>
      <p:sp>
        <p:nvSpPr>
          <p:cNvPr id="167965" name="Oval 29"/>
          <p:cNvSpPr>
            <a:spLocks noChangeArrowheads="1"/>
          </p:cNvSpPr>
          <p:nvPr/>
        </p:nvSpPr>
        <p:spPr bwMode="auto">
          <a:xfrm>
            <a:off x="6905625" y="1647825"/>
            <a:ext cx="933450" cy="933450"/>
          </a:xfrm>
          <a:prstGeom prst="ellipse">
            <a:avLst/>
          </a:prstGeom>
          <a:solidFill>
            <a:srgbClr val="FF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67966" name="Oval 30"/>
          <p:cNvSpPr>
            <a:spLocks noChangeArrowheads="1"/>
          </p:cNvSpPr>
          <p:nvPr/>
        </p:nvSpPr>
        <p:spPr bwMode="auto">
          <a:xfrm>
            <a:off x="6977063" y="1724025"/>
            <a:ext cx="785812" cy="785813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7" name="Rectangle 31"/>
          <p:cNvSpPr>
            <a:spLocks noChangeArrowheads="1"/>
          </p:cNvSpPr>
          <p:nvPr/>
        </p:nvSpPr>
        <p:spPr bwMode="auto">
          <a:xfrm>
            <a:off x="6926263" y="19859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Inserts</a:t>
            </a:r>
          </a:p>
        </p:txBody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 rot="2580000">
            <a:off x="6937375" y="2071688"/>
            <a:ext cx="862013" cy="69850"/>
          </a:xfrm>
          <a:prstGeom prst="rect">
            <a:avLst/>
          </a:prstGeom>
          <a:solidFill>
            <a:srgbClr val="FF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69" name="Oval 33"/>
          <p:cNvSpPr>
            <a:spLocks noChangeArrowheads="1"/>
          </p:cNvSpPr>
          <p:nvPr/>
        </p:nvSpPr>
        <p:spPr bwMode="auto">
          <a:xfrm>
            <a:off x="1042988" y="4362450"/>
            <a:ext cx="933450" cy="933450"/>
          </a:xfrm>
          <a:prstGeom prst="ellipse">
            <a:avLst/>
          </a:prstGeom>
          <a:solidFill>
            <a:srgbClr val="FF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67970" name="Oval 34"/>
          <p:cNvSpPr>
            <a:spLocks noChangeArrowheads="1"/>
          </p:cNvSpPr>
          <p:nvPr/>
        </p:nvSpPr>
        <p:spPr bwMode="auto">
          <a:xfrm>
            <a:off x="1114425" y="4438650"/>
            <a:ext cx="785813" cy="785813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71" name="Rectangle 35"/>
          <p:cNvSpPr>
            <a:spLocks noChangeArrowheads="1"/>
          </p:cNvSpPr>
          <p:nvPr/>
        </p:nvSpPr>
        <p:spPr bwMode="auto">
          <a:xfrm>
            <a:off x="1063625" y="47005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Inserts</a:t>
            </a:r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 rot="2580000">
            <a:off x="1074738" y="4786313"/>
            <a:ext cx="862012" cy="69850"/>
          </a:xfrm>
          <a:prstGeom prst="rect">
            <a:avLst/>
          </a:prstGeom>
          <a:solidFill>
            <a:srgbClr val="FF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29" name="Group 37"/>
          <p:cNvGrpSpPr>
            <a:grpSpLocks/>
          </p:cNvGrpSpPr>
          <p:nvPr/>
        </p:nvGrpSpPr>
        <p:grpSpPr bwMode="auto">
          <a:xfrm>
            <a:off x="2686050" y="1384300"/>
            <a:ext cx="1258888" cy="2276475"/>
            <a:chOff x="1692" y="872"/>
            <a:chExt cx="793" cy="1434"/>
          </a:xfrm>
        </p:grpSpPr>
        <p:sp>
          <p:nvSpPr>
            <p:cNvPr id="167974" name="Freeform 38"/>
            <p:cNvSpPr>
              <a:spLocks/>
            </p:cNvSpPr>
            <p:nvPr/>
          </p:nvSpPr>
          <p:spPr bwMode="auto">
            <a:xfrm>
              <a:off x="2044" y="1518"/>
              <a:ext cx="441" cy="788"/>
            </a:xfrm>
            <a:custGeom>
              <a:avLst/>
              <a:gdLst>
                <a:gd name="T0" fmla="*/ 440 w 441"/>
                <a:gd name="T1" fmla="*/ 0 h 788"/>
                <a:gd name="T2" fmla="*/ 440 w 441"/>
                <a:gd name="T3" fmla="*/ 671 h 788"/>
                <a:gd name="T4" fmla="*/ 0 w 441"/>
                <a:gd name="T5" fmla="*/ 787 h 788"/>
                <a:gd name="T6" fmla="*/ 0 w 441"/>
                <a:gd name="T7" fmla="*/ 117 h 788"/>
                <a:gd name="T8" fmla="*/ 440 w 441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8">
                  <a:moveTo>
                    <a:pt x="440" y="0"/>
                  </a:moveTo>
                  <a:lnTo>
                    <a:pt x="440" y="671"/>
                  </a:lnTo>
                  <a:lnTo>
                    <a:pt x="0" y="787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75" name="Freeform 39"/>
            <p:cNvSpPr>
              <a:spLocks/>
            </p:cNvSpPr>
            <p:nvPr/>
          </p:nvSpPr>
          <p:spPr bwMode="auto">
            <a:xfrm>
              <a:off x="2044" y="1518"/>
              <a:ext cx="441" cy="788"/>
            </a:xfrm>
            <a:custGeom>
              <a:avLst/>
              <a:gdLst>
                <a:gd name="T0" fmla="*/ 440 w 441"/>
                <a:gd name="T1" fmla="*/ 0 h 788"/>
                <a:gd name="T2" fmla="*/ 440 w 441"/>
                <a:gd name="T3" fmla="*/ 671 h 788"/>
                <a:gd name="T4" fmla="*/ 0 w 441"/>
                <a:gd name="T5" fmla="*/ 787 h 788"/>
                <a:gd name="T6" fmla="*/ 0 w 441"/>
                <a:gd name="T7" fmla="*/ 117 h 788"/>
                <a:gd name="T8" fmla="*/ 440 w 441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8">
                  <a:moveTo>
                    <a:pt x="440" y="0"/>
                  </a:moveTo>
                  <a:lnTo>
                    <a:pt x="440" y="671"/>
                  </a:lnTo>
                  <a:lnTo>
                    <a:pt x="0" y="787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76" name="Freeform 40"/>
            <p:cNvSpPr>
              <a:spLocks/>
            </p:cNvSpPr>
            <p:nvPr/>
          </p:nvSpPr>
          <p:spPr bwMode="auto">
            <a:xfrm>
              <a:off x="1692" y="1431"/>
              <a:ext cx="353" cy="875"/>
            </a:xfrm>
            <a:custGeom>
              <a:avLst/>
              <a:gdLst>
                <a:gd name="T0" fmla="*/ 0 w 353"/>
                <a:gd name="T1" fmla="*/ 0 h 875"/>
                <a:gd name="T2" fmla="*/ 0 w 353"/>
                <a:gd name="T3" fmla="*/ 671 h 875"/>
                <a:gd name="T4" fmla="*/ 352 w 353"/>
                <a:gd name="T5" fmla="*/ 874 h 875"/>
                <a:gd name="T6" fmla="*/ 352 w 353"/>
                <a:gd name="T7" fmla="*/ 204 h 875"/>
                <a:gd name="T8" fmla="*/ 0 w 353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5">
                  <a:moveTo>
                    <a:pt x="0" y="0"/>
                  </a:moveTo>
                  <a:lnTo>
                    <a:pt x="0" y="671"/>
                  </a:lnTo>
                  <a:lnTo>
                    <a:pt x="352" y="874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77" name="Freeform 41"/>
            <p:cNvSpPr>
              <a:spLocks/>
            </p:cNvSpPr>
            <p:nvPr/>
          </p:nvSpPr>
          <p:spPr bwMode="auto">
            <a:xfrm>
              <a:off x="1692" y="1431"/>
              <a:ext cx="353" cy="875"/>
            </a:xfrm>
            <a:custGeom>
              <a:avLst/>
              <a:gdLst>
                <a:gd name="T0" fmla="*/ 0 w 353"/>
                <a:gd name="T1" fmla="*/ 0 h 875"/>
                <a:gd name="T2" fmla="*/ 0 w 353"/>
                <a:gd name="T3" fmla="*/ 671 h 875"/>
                <a:gd name="T4" fmla="*/ 352 w 353"/>
                <a:gd name="T5" fmla="*/ 874 h 875"/>
                <a:gd name="T6" fmla="*/ 352 w 353"/>
                <a:gd name="T7" fmla="*/ 204 h 875"/>
                <a:gd name="T8" fmla="*/ 0 w 353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5">
                  <a:moveTo>
                    <a:pt x="0" y="0"/>
                  </a:moveTo>
                  <a:lnTo>
                    <a:pt x="0" y="671"/>
                  </a:lnTo>
                  <a:lnTo>
                    <a:pt x="352" y="874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78" name="Freeform 42"/>
            <p:cNvSpPr>
              <a:spLocks/>
            </p:cNvSpPr>
            <p:nvPr/>
          </p:nvSpPr>
          <p:spPr bwMode="auto">
            <a:xfrm>
              <a:off x="2132" y="1314"/>
              <a:ext cx="353" cy="876"/>
            </a:xfrm>
            <a:custGeom>
              <a:avLst/>
              <a:gdLst>
                <a:gd name="T0" fmla="*/ 0 w 353"/>
                <a:gd name="T1" fmla="*/ 0 h 876"/>
                <a:gd name="T2" fmla="*/ 0 w 353"/>
                <a:gd name="T3" fmla="*/ 671 h 876"/>
                <a:gd name="T4" fmla="*/ 352 w 353"/>
                <a:gd name="T5" fmla="*/ 875 h 876"/>
                <a:gd name="T6" fmla="*/ 352 w 353"/>
                <a:gd name="T7" fmla="*/ 204 h 876"/>
                <a:gd name="T8" fmla="*/ 0 w 353"/>
                <a:gd name="T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6">
                  <a:moveTo>
                    <a:pt x="0" y="0"/>
                  </a:moveTo>
                  <a:lnTo>
                    <a:pt x="0" y="671"/>
                  </a:lnTo>
                  <a:lnTo>
                    <a:pt x="352" y="875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79" name="Freeform 43"/>
            <p:cNvSpPr>
              <a:spLocks/>
            </p:cNvSpPr>
            <p:nvPr/>
          </p:nvSpPr>
          <p:spPr bwMode="auto">
            <a:xfrm>
              <a:off x="1692" y="1314"/>
              <a:ext cx="441" cy="789"/>
            </a:xfrm>
            <a:custGeom>
              <a:avLst/>
              <a:gdLst>
                <a:gd name="T0" fmla="*/ 440 w 441"/>
                <a:gd name="T1" fmla="*/ 0 h 789"/>
                <a:gd name="T2" fmla="*/ 440 w 441"/>
                <a:gd name="T3" fmla="*/ 671 h 789"/>
                <a:gd name="T4" fmla="*/ 0 w 441"/>
                <a:gd name="T5" fmla="*/ 788 h 789"/>
                <a:gd name="T6" fmla="*/ 0 w 441"/>
                <a:gd name="T7" fmla="*/ 117 h 789"/>
                <a:gd name="T8" fmla="*/ 440 w 441"/>
                <a:gd name="T9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9">
                  <a:moveTo>
                    <a:pt x="440" y="0"/>
                  </a:moveTo>
                  <a:lnTo>
                    <a:pt x="440" y="671"/>
                  </a:lnTo>
                  <a:lnTo>
                    <a:pt x="0" y="788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0" name="Freeform 44"/>
            <p:cNvSpPr>
              <a:spLocks/>
            </p:cNvSpPr>
            <p:nvPr/>
          </p:nvSpPr>
          <p:spPr bwMode="auto">
            <a:xfrm>
              <a:off x="1692" y="1314"/>
              <a:ext cx="793" cy="322"/>
            </a:xfrm>
            <a:custGeom>
              <a:avLst/>
              <a:gdLst>
                <a:gd name="T0" fmla="*/ 0 w 793"/>
                <a:gd name="T1" fmla="*/ 117 h 322"/>
                <a:gd name="T2" fmla="*/ 440 w 793"/>
                <a:gd name="T3" fmla="*/ 0 h 322"/>
                <a:gd name="T4" fmla="*/ 792 w 793"/>
                <a:gd name="T5" fmla="*/ 204 h 322"/>
                <a:gd name="T6" fmla="*/ 352 w 793"/>
                <a:gd name="T7" fmla="*/ 321 h 322"/>
                <a:gd name="T8" fmla="*/ 0 w 793"/>
                <a:gd name="T9" fmla="*/ 1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2">
                  <a:moveTo>
                    <a:pt x="0" y="117"/>
                  </a:moveTo>
                  <a:lnTo>
                    <a:pt x="440" y="0"/>
                  </a:lnTo>
                  <a:lnTo>
                    <a:pt x="792" y="204"/>
                  </a:lnTo>
                  <a:lnTo>
                    <a:pt x="352" y="321"/>
                  </a:lnTo>
                  <a:lnTo>
                    <a:pt x="0" y="117"/>
                  </a:lnTo>
                </a:path>
              </a:pathLst>
            </a:cu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1" name="Freeform 45"/>
            <p:cNvSpPr>
              <a:spLocks/>
            </p:cNvSpPr>
            <p:nvPr/>
          </p:nvSpPr>
          <p:spPr bwMode="auto">
            <a:xfrm>
              <a:off x="1692" y="1314"/>
              <a:ext cx="793" cy="322"/>
            </a:xfrm>
            <a:custGeom>
              <a:avLst/>
              <a:gdLst>
                <a:gd name="T0" fmla="*/ 0 w 793"/>
                <a:gd name="T1" fmla="*/ 117 h 322"/>
                <a:gd name="T2" fmla="*/ 440 w 793"/>
                <a:gd name="T3" fmla="*/ 0 h 322"/>
                <a:gd name="T4" fmla="*/ 792 w 793"/>
                <a:gd name="T5" fmla="*/ 204 h 322"/>
                <a:gd name="T6" fmla="*/ 352 w 793"/>
                <a:gd name="T7" fmla="*/ 321 h 322"/>
                <a:gd name="T8" fmla="*/ 0 w 793"/>
                <a:gd name="T9" fmla="*/ 1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2">
                  <a:moveTo>
                    <a:pt x="0" y="117"/>
                  </a:moveTo>
                  <a:lnTo>
                    <a:pt x="440" y="0"/>
                  </a:lnTo>
                  <a:lnTo>
                    <a:pt x="792" y="204"/>
                  </a:lnTo>
                  <a:lnTo>
                    <a:pt x="352" y="321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 flipV="1">
              <a:off x="2472" y="1192"/>
              <a:ext cx="0" cy="335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3" name="Line 47"/>
            <p:cNvSpPr>
              <a:spLocks noChangeShapeType="1"/>
            </p:cNvSpPr>
            <p:nvPr/>
          </p:nvSpPr>
          <p:spPr bwMode="auto">
            <a:xfrm flipV="1">
              <a:off x="2044" y="1264"/>
              <a:ext cx="0" cy="371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4" name="Freeform 48"/>
            <p:cNvSpPr>
              <a:spLocks/>
            </p:cNvSpPr>
            <p:nvPr/>
          </p:nvSpPr>
          <p:spPr bwMode="auto">
            <a:xfrm>
              <a:off x="1692" y="994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7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5" name="Freeform 49"/>
            <p:cNvSpPr>
              <a:spLocks/>
            </p:cNvSpPr>
            <p:nvPr/>
          </p:nvSpPr>
          <p:spPr bwMode="auto">
            <a:xfrm>
              <a:off x="1692" y="994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7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6" name="Freeform 50"/>
            <p:cNvSpPr>
              <a:spLocks/>
            </p:cNvSpPr>
            <p:nvPr/>
          </p:nvSpPr>
          <p:spPr bwMode="auto">
            <a:xfrm>
              <a:off x="2044" y="1075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7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00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7" name="Freeform 51"/>
            <p:cNvSpPr>
              <a:spLocks/>
            </p:cNvSpPr>
            <p:nvPr/>
          </p:nvSpPr>
          <p:spPr bwMode="auto">
            <a:xfrm>
              <a:off x="2044" y="1075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7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8" name="Freeform 52"/>
            <p:cNvSpPr>
              <a:spLocks/>
            </p:cNvSpPr>
            <p:nvPr/>
          </p:nvSpPr>
          <p:spPr bwMode="auto">
            <a:xfrm>
              <a:off x="1692" y="989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89" name="Freeform 53"/>
            <p:cNvSpPr>
              <a:spLocks/>
            </p:cNvSpPr>
            <p:nvPr/>
          </p:nvSpPr>
          <p:spPr bwMode="auto">
            <a:xfrm>
              <a:off x="1692" y="989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90" name="Freeform 54"/>
            <p:cNvSpPr>
              <a:spLocks/>
            </p:cNvSpPr>
            <p:nvPr/>
          </p:nvSpPr>
          <p:spPr bwMode="auto">
            <a:xfrm>
              <a:off x="1692" y="872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9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91" name="Freeform 55"/>
            <p:cNvSpPr>
              <a:spLocks/>
            </p:cNvSpPr>
            <p:nvPr/>
          </p:nvSpPr>
          <p:spPr bwMode="auto">
            <a:xfrm>
              <a:off x="1692" y="872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9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92" name="Freeform 56"/>
            <p:cNvSpPr>
              <a:spLocks/>
            </p:cNvSpPr>
            <p:nvPr/>
          </p:nvSpPr>
          <p:spPr bwMode="auto">
            <a:xfrm>
              <a:off x="2132" y="872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93" name="Freeform 57"/>
            <p:cNvSpPr>
              <a:spLocks/>
            </p:cNvSpPr>
            <p:nvPr/>
          </p:nvSpPr>
          <p:spPr bwMode="auto">
            <a:xfrm>
              <a:off x="1692" y="872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9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994" name="Line 58"/>
            <p:cNvSpPr>
              <a:spLocks noChangeShapeType="1"/>
            </p:cNvSpPr>
            <p:nvPr/>
          </p:nvSpPr>
          <p:spPr bwMode="auto">
            <a:xfrm flipV="1">
              <a:off x="1702" y="1112"/>
              <a:ext cx="0" cy="316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7995" name="Line 59"/>
          <p:cNvSpPr>
            <a:spLocks noChangeShapeType="1"/>
          </p:cNvSpPr>
          <p:nvPr/>
        </p:nvSpPr>
        <p:spPr bwMode="auto">
          <a:xfrm flipH="1">
            <a:off x="2147888" y="5689600"/>
            <a:ext cx="5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31" name="Oval 60"/>
          <p:cNvSpPr>
            <a:spLocks noChangeArrowheads="1"/>
          </p:cNvSpPr>
          <p:nvPr/>
        </p:nvSpPr>
        <p:spPr bwMode="auto">
          <a:xfrm>
            <a:off x="1519238" y="2820988"/>
            <a:ext cx="506412" cy="506412"/>
          </a:xfrm>
          <a:prstGeom prst="ellipse">
            <a:avLst/>
          </a:prstGeom>
          <a:solidFill>
            <a:srgbClr val="D3EAF8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 defTabSz="1111250">
              <a:spcBef>
                <a:spcPct val="0"/>
              </a:spcBef>
            </a:pPr>
            <a:r>
              <a:rPr lang="en-US" altLang="zh-CN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32" name="Oval 61"/>
          <p:cNvSpPr>
            <a:spLocks noChangeArrowheads="1"/>
          </p:cNvSpPr>
          <p:nvPr/>
        </p:nvSpPr>
        <p:spPr bwMode="auto">
          <a:xfrm>
            <a:off x="6804025" y="2820988"/>
            <a:ext cx="503238" cy="506412"/>
          </a:xfrm>
          <a:prstGeom prst="ellipse">
            <a:avLst/>
          </a:prstGeom>
          <a:solidFill>
            <a:srgbClr val="D3EAF8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 defTabSz="1111250">
              <a:spcBef>
                <a:spcPct val="0"/>
              </a:spcBef>
            </a:pPr>
            <a:r>
              <a:rPr lang="en-US" altLang="zh-CN" sz="2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833" name="Oval 62"/>
          <p:cNvSpPr>
            <a:spLocks noChangeArrowheads="1"/>
          </p:cNvSpPr>
          <p:nvPr/>
        </p:nvSpPr>
        <p:spPr bwMode="auto">
          <a:xfrm>
            <a:off x="1582738" y="5437188"/>
            <a:ext cx="506412" cy="506412"/>
          </a:xfrm>
          <a:prstGeom prst="ellipse">
            <a:avLst/>
          </a:prstGeom>
          <a:solidFill>
            <a:srgbClr val="D3EAF8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 defTabSz="1111250">
              <a:spcBef>
                <a:spcPct val="0"/>
              </a:spcBef>
            </a:pPr>
            <a:r>
              <a:rPr lang="en-US" altLang="zh-CN" sz="28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3834" name="Oval 63"/>
          <p:cNvSpPr>
            <a:spLocks noChangeArrowheads="1"/>
          </p:cNvSpPr>
          <p:nvPr/>
        </p:nvSpPr>
        <p:spPr bwMode="auto">
          <a:xfrm>
            <a:off x="6815138" y="5437188"/>
            <a:ext cx="506412" cy="506412"/>
          </a:xfrm>
          <a:prstGeom prst="ellipse">
            <a:avLst/>
          </a:prstGeom>
          <a:solidFill>
            <a:srgbClr val="D3EAF8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 defTabSz="1111250">
              <a:spcBef>
                <a:spcPct val="0"/>
              </a:spcBef>
            </a:pPr>
            <a:r>
              <a:rPr lang="en-US" altLang="zh-CN" sz="28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8000" name="Line 64"/>
          <p:cNvSpPr>
            <a:spLocks noChangeShapeType="1"/>
          </p:cNvSpPr>
          <p:nvPr/>
        </p:nvSpPr>
        <p:spPr bwMode="auto">
          <a:xfrm>
            <a:off x="6186488" y="3073400"/>
            <a:ext cx="5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01" name="Freeform 65"/>
          <p:cNvSpPr>
            <a:spLocks/>
          </p:cNvSpPr>
          <p:nvPr/>
        </p:nvSpPr>
        <p:spPr bwMode="auto">
          <a:xfrm>
            <a:off x="6527800" y="4614863"/>
            <a:ext cx="446088" cy="444500"/>
          </a:xfrm>
          <a:custGeom>
            <a:avLst/>
            <a:gdLst>
              <a:gd name="T0" fmla="*/ 41 w 281"/>
              <a:gd name="T1" fmla="*/ 216 h 280"/>
              <a:gd name="T2" fmla="*/ 48 w 281"/>
              <a:gd name="T3" fmla="*/ 220 h 280"/>
              <a:gd name="T4" fmla="*/ 58 w 281"/>
              <a:gd name="T5" fmla="*/ 228 h 280"/>
              <a:gd name="T6" fmla="*/ 69 w 281"/>
              <a:gd name="T7" fmla="*/ 239 h 280"/>
              <a:gd name="T8" fmla="*/ 77 w 281"/>
              <a:gd name="T9" fmla="*/ 252 h 280"/>
              <a:gd name="T10" fmla="*/ 84 w 281"/>
              <a:gd name="T11" fmla="*/ 264 h 280"/>
              <a:gd name="T12" fmla="*/ 89 w 281"/>
              <a:gd name="T13" fmla="*/ 273 h 280"/>
              <a:gd name="T14" fmla="*/ 92 w 281"/>
              <a:gd name="T15" fmla="*/ 278 h 280"/>
              <a:gd name="T16" fmla="*/ 93 w 281"/>
              <a:gd name="T17" fmla="*/ 275 h 280"/>
              <a:gd name="T18" fmla="*/ 98 w 281"/>
              <a:gd name="T19" fmla="*/ 254 h 280"/>
              <a:gd name="T20" fmla="*/ 110 w 281"/>
              <a:gd name="T21" fmla="*/ 219 h 280"/>
              <a:gd name="T22" fmla="*/ 126 w 281"/>
              <a:gd name="T23" fmla="*/ 179 h 280"/>
              <a:gd name="T24" fmla="*/ 155 w 281"/>
              <a:gd name="T25" fmla="*/ 127 h 280"/>
              <a:gd name="T26" fmla="*/ 191 w 281"/>
              <a:gd name="T27" fmla="*/ 77 h 280"/>
              <a:gd name="T28" fmla="*/ 221 w 281"/>
              <a:gd name="T29" fmla="*/ 46 h 280"/>
              <a:gd name="T30" fmla="*/ 240 w 281"/>
              <a:gd name="T31" fmla="*/ 30 h 280"/>
              <a:gd name="T32" fmla="*/ 247 w 281"/>
              <a:gd name="T33" fmla="*/ 26 h 280"/>
              <a:gd name="T34" fmla="*/ 256 w 281"/>
              <a:gd name="T35" fmla="*/ 19 h 280"/>
              <a:gd name="T36" fmla="*/ 268 w 281"/>
              <a:gd name="T37" fmla="*/ 10 h 280"/>
              <a:gd name="T38" fmla="*/ 278 w 281"/>
              <a:gd name="T39" fmla="*/ 3 h 280"/>
              <a:gd name="T40" fmla="*/ 276 w 281"/>
              <a:gd name="T41" fmla="*/ 0 h 280"/>
              <a:gd name="T42" fmla="*/ 248 w 281"/>
              <a:gd name="T43" fmla="*/ 12 h 280"/>
              <a:gd name="T44" fmla="*/ 201 w 281"/>
              <a:gd name="T45" fmla="*/ 43 h 280"/>
              <a:gd name="T46" fmla="*/ 150 w 281"/>
              <a:gd name="T47" fmla="*/ 88 h 280"/>
              <a:gd name="T48" fmla="*/ 123 w 281"/>
              <a:gd name="T49" fmla="*/ 122 h 280"/>
              <a:gd name="T50" fmla="*/ 109 w 281"/>
              <a:gd name="T51" fmla="*/ 142 h 280"/>
              <a:gd name="T52" fmla="*/ 92 w 281"/>
              <a:gd name="T53" fmla="*/ 166 h 280"/>
              <a:gd name="T54" fmla="*/ 81 w 281"/>
              <a:gd name="T55" fmla="*/ 182 h 280"/>
              <a:gd name="T56" fmla="*/ 78 w 281"/>
              <a:gd name="T57" fmla="*/ 183 h 280"/>
              <a:gd name="T58" fmla="*/ 67 w 281"/>
              <a:gd name="T59" fmla="*/ 173 h 280"/>
              <a:gd name="T60" fmla="*/ 51 w 281"/>
              <a:gd name="T61" fmla="*/ 162 h 280"/>
              <a:gd name="T62" fmla="*/ 34 w 281"/>
              <a:gd name="T63" fmla="*/ 156 h 280"/>
              <a:gd name="T64" fmla="*/ 20 w 281"/>
              <a:gd name="T65" fmla="*/ 163 h 280"/>
              <a:gd name="T66" fmla="*/ 9 w 281"/>
              <a:gd name="T67" fmla="*/ 176 h 280"/>
              <a:gd name="T68" fmla="*/ 3 w 281"/>
              <a:gd name="T69" fmla="*/ 188 h 280"/>
              <a:gd name="T70" fmla="*/ 0 w 281"/>
              <a:gd name="T71" fmla="*/ 197 h 280"/>
              <a:gd name="T72" fmla="*/ 40 w 281"/>
              <a:gd name="T73" fmla="*/ 2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1" h="280">
                <a:moveTo>
                  <a:pt x="40" y="216"/>
                </a:moveTo>
                <a:lnTo>
                  <a:pt x="41" y="216"/>
                </a:lnTo>
                <a:lnTo>
                  <a:pt x="44" y="218"/>
                </a:lnTo>
                <a:lnTo>
                  <a:pt x="48" y="220"/>
                </a:lnTo>
                <a:lnTo>
                  <a:pt x="53" y="223"/>
                </a:lnTo>
                <a:lnTo>
                  <a:pt x="58" y="228"/>
                </a:lnTo>
                <a:lnTo>
                  <a:pt x="63" y="233"/>
                </a:lnTo>
                <a:lnTo>
                  <a:pt x="69" y="239"/>
                </a:lnTo>
                <a:lnTo>
                  <a:pt x="73" y="245"/>
                </a:lnTo>
                <a:lnTo>
                  <a:pt x="77" y="252"/>
                </a:lnTo>
                <a:lnTo>
                  <a:pt x="81" y="259"/>
                </a:lnTo>
                <a:lnTo>
                  <a:pt x="84" y="264"/>
                </a:lnTo>
                <a:lnTo>
                  <a:pt x="87" y="269"/>
                </a:lnTo>
                <a:lnTo>
                  <a:pt x="89" y="273"/>
                </a:lnTo>
                <a:lnTo>
                  <a:pt x="90" y="275"/>
                </a:lnTo>
                <a:lnTo>
                  <a:pt x="92" y="278"/>
                </a:lnTo>
                <a:lnTo>
                  <a:pt x="92" y="279"/>
                </a:lnTo>
                <a:lnTo>
                  <a:pt x="93" y="275"/>
                </a:lnTo>
                <a:lnTo>
                  <a:pt x="95" y="267"/>
                </a:lnTo>
                <a:lnTo>
                  <a:pt x="98" y="254"/>
                </a:lnTo>
                <a:lnTo>
                  <a:pt x="104" y="238"/>
                </a:lnTo>
                <a:lnTo>
                  <a:pt x="110" y="219"/>
                </a:lnTo>
                <a:lnTo>
                  <a:pt x="117" y="199"/>
                </a:lnTo>
                <a:lnTo>
                  <a:pt x="126" y="179"/>
                </a:lnTo>
                <a:lnTo>
                  <a:pt x="136" y="159"/>
                </a:lnTo>
                <a:lnTo>
                  <a:pt x="155" y="127"/>
                </a:lnTo>
                <a:lnTo>
                  <a:pt x="173" y="99"/>
                </a:lnTo>
                <a:lnTo>
                  <a:pt x="191" y="77"/>
                </a:lnTo>
                <a:lnTo>
                  <a:pt x="207" y="59"/>
                </a:lnTo>
                <a:lnTo>
                  <a:pt x="221" y="46"/>
                </a:lnTo>
                <a:lnTo>
                  <a:pt x="232" y="36"/>
                </a:lnTo>
                <a:lnTo>
                  <a:pt x="240" y="30"/>
                </a:lnTo>
                <a:lnTo>
                  <a:pt x="245" y="27"/>
                </a:lnTo>
                <a:lnTo>
                  <a:pt x="247" y="26"/>
                </a:lnTo>
                <a:lnTo>
                  <a:pt x="250" y="23"/>
                </a:lnTo>
                <a:lnTo>
                  <a:pt x="256" y="19"/>
                </a:lnTo>
                <a:lnTo>
                  <a:pt x="262" y="15"/>
                </a:lnTo>
                <a:lnTo>
                  <a:pt x="268" y="10"/>
                </a:lnTo>
                <a:lnTo>
                  <a:pt x="273" y="7"/>
                </a:lnTo>
                <a:lnTo>
                  <a:pt x="278" y="3"/>
                </a:lnTo>
                <a:lnTo>
                  <a:pt x="280" y="1"/>
                </a:lnTo>
                <a:lnTo>
                  <a:pt x="276" y="0"/>
                </a:lnTo>
                <a:lnTo>
                  <a:pt x="265" y="3"/>
                </a:lnTo>
                <a:lnTo>
                  <a:pt x="248" y="12"/>
                </a:lnTo>
                <a:lnTo>
                  <a:pt x="226" y="26"/>
                </a:lnTo>
                <a:lnTo>
                  <a:pt x="201" y="43"/>
                </a:lnTo>
                <a:lnTo>
                  <a:pt x="175" y="64"/>
                </a:lnTo>
                <a:lnTo>
                  <a:pt x="150" y="88"/>
                </a:lnTo>
                <a:lnTo>
                  <a:pt x="128" y="116"/>
                </a:lnTo>
                <a:lnTo>
                  <a:pt x="123" y="122"/>
                </a:lnTo>
                <a:lnTo>
                  <a:pt x="116" y="131"/>
                </a:lnTo>
                <a:lnTo>
                  <a:pt x="109" y="142"/>
                </a:lnTo>
                <a:lnTo>
                  <a:pt x="100" y="154"/>
                </a:lnTo>
                <a:lnTo>
                  <a:pt x="92" y="166"/>
                </a:lnTo>
                <a:lnTo>
                  <a:pt x="86" y="175"/>
                </a:lnTo>
                <a:lnTo>
                  <a:pt x="81" y="182"/>
                </a:lnTo>
                <a:lnTo>
                  <a:pt x="80" y="185"/>
                </a:lnTo>
                <a:lnTo>
                  <a:pt x="78" y="183"/>
                </a:lnTo>
                <a:lnTo>
                  <a:pt x="73" y="179"/>
                </a:lnTo>
                <a:lnTo>
                  <a:pt x="67" y="173"/>
                </a:lnTo>
                <a:lnTo>
                  <a:pt x="60" y="167"/>
                </a:lnTo>
                <a:lnTo>
                  <a:pt x="51" y="162"/>
                </a:lnTo>
                <a:lnTo>
                  <a:pt x="43" y="157"/>
                </a:lnTo>
                <a:lnTo>
                  <a:pt x="34" y="156"/>
                </a:lnTo>
                <a:lnTo>
                  <a:pt x="26" y="158"/>
                </a:lnTo>
                <a:lnTo>
                  <a:pt x="20" y="163"/>
                </a:lnTo>
                <a:lnTo>
                  <a:pt x="14" y="169"/>
                </a:lnTo>
                <a:lnTo>
                  <a:pt x="9" y="176"/>
                </a:lnTo>
                <a:lnTo>
                  <a:pt x="6" y="182"/>
                </a:lnTo>
                <a:lnTo>
                  <a:pt x="3" y="188"/>
                </a:lnTo>
                <a:lnTo>
                  <a:pt x="1" y="194"/>
                </a:lnTo>
                <a:lnTo>
                  <a:pt x="0" y="197"/>
                </a:lnTo>
                <a:lnTo>
                  <a:pt x="0" y="199"/>
                </a:lnTo>
                <a:lnTo>
                  <a:pt x="40" y="216"/>
                </a:lnTo>
              </a:path>
            </a:pathLst>
          </a:cu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02" name="Freeform 66"/>
          <p:cNvSpPr>
            <a:spLocks/>
          </p:cNvSpPr>
          <p:nvPr/>
        </p:nvSpPr>
        <p:spPr bwMode="auto">
          <a:xfrm>
            <a:off x="901700" y="1820863"/>
            <a:ext cx="446088" cy="444500"/>
          </a:xfrm>
          <a:custGeom>
            <a:avLst/>
            <a:gdLst>
              <a:gd name="T0" fmla="*/ 41 w 281"/>
              <a:gd name="T1" fmla="*/ 216 h 280"/>
              <a:gd name="T2" fmla="*/ 48 w 281"/>
              <a:gd name="T3" fmla="*/ 220 h 280"/>
              <a:gd name="T4" fmla="*/ 58 w 281"/>
              <a:gd name="T5" fmla="*/ 228 h 280"/>
              <a:gd name="T6" fmla="*/ 69 w 281"/>
              <a:gd name="T7" fmla="*/ 239 h 280"/>
              <a:gd name="T8" fmla="*/ 77 w 281"/>
              <a:gd name="T9" fmla="*/ 252 h 280"/>
              <a:gd name="T10" fmla="*/ 84 w 281"/>
              <a:gd name="T11" fmla="*/ 264 h 280"/>
              <a:gd name="T12" fmla="*/ 89 w 281"/>
              <a:gd name="T13" fmla="*/ 273 h 280"/>
              <a:gd name="T14" fmla="*/ 92 w 281"/>
              <a:gd name="T15" fmla="*/ 278 h 280"/>
              <a:gd name="T16" fmla="*/ 93 w 281"/>
              <a:gd name="T17" fmla="*/ 275 h 280"/>
              <a:gd name="T18" fmla="*/ 98 w 281"/>
              <a:gd name="T19" fmla="*/ 254 h 280"/>
              <a:gd name="T20" fmla="*/ 110 w 281"/>
              <a:gd name="T21" fmla="*/ 219 h 280"/>
              <a:gd name="T22" fmla="*/ 126 w 281"/>
              <a:gd name="T23" fmla="*/ 179 h 280"/>
              <a:gd name="T24" fmla="*/ 155 w 281"/>
              <a:gd name="T25" fmla="*/ 127 h 280"/>
              <a:gd name="T26" fmla="*/ 191 w 281"/>
              <a:gd name="T27" fmla="*/ 77 h 280"/>
              <a:gd name="T28" fmla="*/ 221 w 281"/>
              <a:gd name="T29" fmla="*/ 46 h 280"/>
              <a:gd name="T30" fmla="*/ 240 w 281"/>
              <a:gd name="T31" fmla="*/ 30 h 280"/>
              <a:gd name="T32" fmla="*/ 247 w 281"/>
              <a:gd name="T33" fmla="*/ 26 h 280"/>
              <a:gd name="T34" fmla="*/ 256 w 281"/>
              <a:gd name="T35" fmla="*/ 19 h 280"/>
              <a:gd name="T36" fmla="*/ 268 w 281"/>
              <a:gd name="T37" fmla="*/ 10 h 280"/>
              <a:gd name="T38" fmla="*/ 278 w 281"/>
              <a:gd name="T39" fmla="*/ 3 h 280"/>
              <a:gd name="T40" fmla="*/ 276 w 281"/>
              <a:gd name="T41" fmla="*/ 0 h 280"/>
              <a:gd name="T42" fmla="*/ 248 w 281"/>
              <a:gd name="T43" fmla="*/ 12 h 280"/>
              <a:gd name="T44" fmla="*/ 201 w 281"/>
              <a:gd name="T45" fmla="*/ 43 h 280"/>
              <a:gd name="T46" fmla="*/ 150 w 281"/>
              <a:gd name="T47" fmla="*/ 88 h 280"/>
              <a:gd name="T48" fmla="*/ 123 w 281"/>
              <a:gd name="T49" fmla="*/ 122 h 280"/>
              <a:gd name="T50" fmla="*/ 109 w 281"/>
              <a:gd name="T51" fmla="*/ 142 h 280"/>
              <a:gd name="T52" fmla="*/ 92 w 281"/>
              <a:gd name="T53" fmla="*/ 166 h 280"/>
              <a:gd name="T54" fmla="*/ 81 w 281"/>
              <a:gd name="T55" fmla="*/ 182 h 280"/>
              <a:gd name="T56" fmla="*/ 78 w 281"/>
              <a:gd name="T57" fmla="*/ 183 h 280"/>
              <a:gd name="T58" fmla="*/ 67 w 281"/>
              <a:gd name="T59" fmla="*/ 173 h 280"/>
              <a:gd name="T60" fmla="*/ 51 w 281"/>
              <a:gd name="T61" fmla="*/ 162 h 280"/>
              <a:gd name="T62" fmla="*/ 34 w 281"/>
              <a:gd name="T63" fmla="*/ 156 h 280"/>
              <a:gd name="T64" fmla="*/ 20 w 281"/>
              <a:gd name="T65" fmla="*/ 163 h 280"/>
              <a:gd name="T66" fmla="*/ 9 w 281"/>
              <a:gd name="T67" fmla="*/ 176 h 280"/>
              <a:gd name="T68" fmla="*/ 3 w 281"/>
              <a:gd name="T69" fmla="*/ 188 h 280"/>
              <a:gd name="T70" fmla="*/ 0 w 281"/>
              <a:gd name="T71" fmla="*/ 197 h 280"/>
              <a:gd name="T72" fmla="*/ 40 w 281"/>
              <a:gd name="T73" fmla="*/ 2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1" h="280">
                <a:moveTo>
                  <a:pt x="40" y="216"/>
                </a:moveTo>
                <a:lnTo>
                  <a:pt x="41" y="216"/>
                </a:lnTo>
                <a:lnTo>
                  <a:pt x="44" y="218"/>
                </a:lnTo>
                <a:lnTo>
                  <a:pt x="48" y="220"/>
                </a:lnTo>
                <a:lnTo>
                  <a:pt x="53" y="223"/>
                </a:lnTo>
                <a:lnTo>
                  <a:pt x="58" y="228"/>
                </a:lnTo>
                <a:lnTo>
                  <a:pt x="63" y="233"/>
                </a:lnTo>
                <a:lnTo>
                  <a:pt x="69" y="239"/>
                </a:lnTo>
                <a:lnTo>
                  <a:pt x="73" y="245"/>
                </a:lnTo>
                <a:lnTo>
                  <a:pt x="77" y="252"/>
                </a:lnTo>
                <a:lnTo>
                  <a:pt x="81" y="259"/>
                </a:lnTo>
                <a:lnTo>
                  <a:pt x="84" y="264"/>
                </a:lnTo>
                <a:lnTo>
                  <a:pt x="87" y="269"/>
                </a:lnTo>
                <a:lnTo>
                  <a:pt x="89" y="273"/>
                </a:lnTo>
                <a:lnTo>
                  <a:pt x="90" y="275"/>
                </a:lnTo>
                <a:lnTo>
                  <a:pt x="92" y="278"/>
                </a:lnTo>
                <a:lnTo>
                  <a:pt x="92" y="279"/>
                </a:lnTo>
                <a:lnTo>
                  <a:pt x="93" y="275"/>
                </a:lnTo>
                <a:lnTo>
                  <a:pt x="95" y="267"/>
                </a:lnTo>
                <a:lnTo>
                  <a:pt x="98" y="254"/>
                </a:lnTo>
                <a:lnTo>
                  <a:pt x="104" y="238"/>
                </a:lnTo>
                <a:lnTo>
                  <a:pt x="110" y="219"/>
                </a:lnTo>
                <a:lnTo>
                  <a:pt x="117" y="199"/>
                </a:lnTo>
                <a:lnTo>
                  <a:pt x="126" y="179"/>
                </a:lnTo>
                <a:lnTo>
                  <a:pt x="136" y="159"/>
                </a:lnTo>
                <a:lnTo>
                  <a:pt x="155" y="127"/>
                </a:lnTo>
                <a:lnTo>
                  <a:pt x="173" y="99"/>
                </a:lnTo>
                <a:lnTo>
                  <a:pt x="191" y="77"/>
                </a:lnTo>
                <a:lnTo>
                  <a:pt x="207" y="59"/>
                </a:lnTo>
                <a:lnTo>
                  <a:pt x="221" y="46"/>
                </a:lnTo>
                <a:lnTo>
                  <a:pt x="232" y="36"/>
                </a:lnTo>
                <a:lnTo>
                  <a:pt x="240" y="30"/>
                </a:lnTo>
                <a:lnTo>
                  <a:pt x="245" y="27"/>
                </a:lnTo>
                <a:lnTo>
                  <a:pt x="247" y="26"/>
                </a:lnTo>
                <a:lnTo>
                  <a:pt x="250" y="23"/>
                </a:lnTo>
                <a:lnTo>
                  <a:pt x="256" y="19"/>
                </a:lnTo>
                <a:lnTo>
                  <a:pt x="262" y="15"/>
                </a:lnTo>
                <a:lnTo>
                  <a:pt x="268" y="10"/>
                </a:lnTo>
                <a:lnTo>
                  <a:pt x="273" y="7"/>
                </a:lnTo>
                <a:lnTo>
                  <a:pt x="278" y="3"/>
                </a:lnTo>
                <a:lnTo>
                  <a:pt x="280" y="1"/>
                </a:lnTo>
                <a:lnTo>
                  <a:pt x="276" y="0"/>
                </a:lnTo>
                <a:lnTo>
                  <a:pt x="265" y="3"/>
                </a:lnTo>
                <a:lnTo>
                  <a:pt x="248" y="12"/>
                </a:lnTo>
                <a:lnTo>
                  <a:pt x="226" y="26"/>
                </a:lnTo>
                <a:lnTo>
                  <a:pt x="201" y="43"/>
                </a:lnTo>
                <a:lnTo>
                  <a:pt x="175" y="64"/>
                </a:lnTo>
                <a:lnTo>
                  <a:pt x="150" y="88"/>
                </a:lnTo>
                <a:lnTo>
                  <a:pt x="128" y="116"/>
                </a:lnTo>
                <a:lnTo>
                  <a:pt x="123" y="122"/>
                </a:lnTo>
                <a:lnTo>
                  <a:pt x="116" y="131"/>
                </a:lnTo>
                <a:lnTo>
                  <a:pt x="109" y="142"/>
                </a:lnTo>
                <a:lnTo>
                  <a:pt x="100" y="154"/>
                </a:lnTo>
                <a:lnTo>
                  <a:pt x="92" y="166"/>
                </a:lnTo>
                <a:lnTo>
                  <a:pt x="86" y="175"/>
                </a:lnTo>
                <a:lnTo>
                  <a:pt x="81" y="182"/>
                </a:lnTo>
                <a:lnTo>
                  <a:pt x="80" y="185"/>
                </a:lnTo>
                <a:lnTo>
                  <a:pt x="78" y="183"/>
                </a:lnTo>
                <a:lnTo>
                  <a:pt x="73" y="179"/>
                </a:lnTo>
                <a:lnTo>
                  <a:pt x="67" y="173"/>
                </a:lnTo>
                <a:lnTo>
                  <a:pt x="60" y="167"/>
                </a:lnTo>
                <a:lnTo>
                  <a:pt x="51" y="162"/>
                </a:lnTo>
                <a:lnTo>
                  <a:pt x="43" y="157"/>
                </a:lnTo>
                <a:lnTo>
                  <a:pt x="34" y="156"/>
                </a:lnTo>
                <a:lnTo>
                  <a:pt x="26" y="158"/>
                </a:lnTo>
                <a:lnTo>
                  <a:pt x="20" y="163"/>
                </a:lnTo>
                <a:lnTo>
                  <a:pt x="14" y="169"/>
                </a:lnTo>
                <a:lnTo>
                  <a:pt x="9" y="176"/>
                </a:lnTo>
                <a:lnTo>
                  <a:pt x="6" y="182"/>
                </a:lnTo>
                <a:lnTo>
                  <a:pt x="3" y="188"/>
                </a:lnTo>
                <a:lnTo>
                  <a:pt x="1" y="194"/>
                </a:lnTo>
                <a:lnTo>
                  <a:pt x="0" y="197"/>
                </a:lnTo>
                <a:lnTo>
                  <a:pt x="0" y="199"/>
                </a:lnTo>
                <a:lnTo>
                  <a:pt x="40" y="216"/>
                </a:lnTo>
              </a:path>
            </a:pathLst>
          </a:cu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03" name="Rectangle 67"/>
          <p:cNvSpPr>
            <a:spLocks noChangeArrowheads="1"/>
          </p:cNvSpPr>
          <p:nvPr/>
        </p:nvSpPr>
        <p:spPr bwMode="auto">
          <a:xfrm>
            <a:off x="1216025" y="1020763"/>
            <a:ext cx="659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PCTFREE=20					PCTUSED=40</a:t>
            </a:r>
          </a:p>
        </p:txBody>
      </p:sp>
      <p:sp>
        <p:nvSpPr>
          <p:cNvPr id="168004" name="Rectangle 68"/>
          <p:cNvSpPr>
            <a:spLocks noChangeArrowheads="1"/>
          </p:cNvSpPr>
          <p:nvPr/>
        </p:nvSpPr>
        <p:spPr bwMode="auto">
          <a:xfrm>
            <a:off x="4086225" y="19605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80%</a:t>
            </a:r>
          </a:p>
        </p:txBody>
      </p:sp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3924300" y="2324100"/>
            <a:ext cx="9398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06" name="Rectangle 70"/>
          <p:cNvSpPr>
            <a:spLocks noChangeArrowheads="1"/>
          </p:cNvSpPr>
          <p:nvPr/>
        </p:nvSpPr>
        <p:spPr bwMode="auto">
          <a:xfrm>
            <a:off x="4073525" y="43989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80%</a:t>
            </a:r>
          </a:p>
        </p:txBody>
      </p:sp>
      <p:sp>
        <p:nvSpPr>
          <p:cNvPr id="168007" name="Line 71"/>
          <p:cNvSpPr>
            <a:spLocks noChangeShapeType="1"/>
          </p:cNvSpPr>
          <p:nvPr/>
        </p:nvSpPr>
        <p:spPr bwMode="auto">
          <a:xfrm>
            <a:off x="3924300" y="4762500"/>
            <a:ext cx="9398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08" name="Rectangle 72"/>
          <p:cNvSpPr>
            <a:spLocks noChangeArrowheads="1"/>
          </p:cNvSpPr>
          <p:nvPr/>
        </p:nvSpPr>
        <p:spPr bwMode="auto">
          <a:xfrm>
            <a:off x="4073525" y="49323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40%</a:t>
            </a:r>
          </a:p>
        </p:txBody>
      </p:sp>
      <p:sp>
        <p:nvSpPr>
          <p:cNvPr id="168009" name="Line 73"/>
          <p:cNvSpPr>
            <a:spLocks noChangeShapeType="1"/>
          </p:cNvSpPr>
          <p:nvPr/>
        </p:nvSpPr>
        <p:spPr bwMode="auto">
          <a:xfrm>
            <a:off x="3924300" y="5270500"/>
            <a:ext cx="9398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45" name="Group 74"/>
          <p:cNvGrpSpPr>
            <a:grpSpLocks/>
          </p:cNvGrpSpPr>
          <p:nvPr/>
        </p:nvGrpSpPr>
        <p:grpSpPr bwMode="auto">
          <a:xfrm>
            <a:off x="2714625" y="3951288"/>
            <a:ext cx="1258888" cy="2276475"/>
            <a:chOff x="1710" y="2489"/>
            <a:chExt cx="793" cy="1434"/>
          </a:xfrm>
        </p:grpSpPr>
        <p:sp>
          <p:nvSpPr>
            <p:cNvPr id="168011" name="Line 75"/>
            <p:cNvSpPr>
              <a:spLocks noChangeShapeType="1"/>
            </p:cNvSpPr>
            <p:nvPr/>
          </p:nvSpPr>
          <p:spPr bwMode="auto">
            <a:xfrm>
              <a:off x="2154" y="2608"/>
              <a:ext cx="0" cy="312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2" name="Line 76"/>
            <p:cNvSpPr>
              <a:spLocks noChangeShapeType="1"/>
            </p:cNvSpPr>
            <p:nvPr/>
          </p:nvSpPr>
          <p:spPr bwMode="auto">
            <a:xfrm flipV="1">
              <a:off x="2490" y="2812"/>
              <a:ext cx="0" cy="332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3" name="Line 77"/>
            <p:cNvSpPr>
              <a:spLocks noChangeShapeType="1"/>
            </p:cNvSpPr>
            <p:nvPr/>
          </p:nvSpPr>
          <p:spPr bwMode="auto">
            <a:xfrm>
              <a:off x="1722" y="2730"/>
              <a:ext cx="0" cy="330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4" name="Freeform 78"/>
            <p:cNvSpPr>
              <a:spLocks/>
            </p:cNvSpPr>
            <p:nvPr/>
          </p:nvSpPr>
          <p:spPr bwMode="auto">
            <a:xfrm>
              <a:off x="2062" y="3135"/>
              <a:ext cx="441" cy="788"/>
            </a:xfrm>
            <a:custGeom>
              <a:avLst/>
              <a:gdLst>
                <a:gd name="T0" fmla="*/ 440 w 441"/>
                <a:gd name="T1" fmla="*/ 0 h 788"/>
                <a:gd name="T2" fmla="*/ 440 w 441"/>
                <a:gd name="T3" fmla="*/ 671 h 788"/>
                <a:gd name="T4" fmla="*/ 0 w 441"/>
                <a:gd name="T5" fmla="*/ 787 h 788"/>
                <a:gd name="T6" fmla="*/ 0 w 441"/>
                <a:gd name="T7" fmla="*/ 117 h 788"/>
                <a:gd name="T8" fmla="*/ 440 w 441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8">
                  <a:moveTo>
                    <a:pt x="440" y="0"/>
                  </a:moveTo>
                  <a:lnTo>
                    <a:pt x="440" y="671"/>
                  </a:lnTo>
                  <a:lnTo>
                    <a:pt x="0" y="787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5" name="Freeform 79"/>
            <p:cNvSpPr>
              <a:spLocks/>
            </p:cNvSpPr>
            <p:nvPr/>
          </p:nvSpPr>
          <p:spPr bwMode="auto">
            <a:xfrm>
              <a:off x="2062" y="3135"/>
              <a:ext cx="441" cy="788"/>
            </a:xfrm>
            <a:custGeom>
              <a:avLst/>
              <a:gdLst>
                <a:gd name="T0" fmla="*/ 440 w 441"/>
                <a:gd name="T1" fmla="*/ 0 h 788"/>
                <a:gd name="T2" fmla="*/ 440 w 441"/>
                <a:gd name="T3" fmla="*/ 671 h 788"/>
                <a:gd name="T4" fmla="*/ 0 w 441"/>
                <a:gd name="T5" fmla="*/ 787 h 788"/>
                <a:gd name="T6" fmla="*/ 0 w 441"/>
                <a:gd name="T7" fmla="*/ 117 h 788"/>
                <a:gd name="T8" fmla="*/ 440 w 441"/>
                <a:gd name="T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8">
                  <a:moveTo>
                    <a:pt x="440" y="0"/>
                  </a:moveTo>
                  <a:lnTo>
                    <a:pt x="440" y="671"/>
                  </a:lnTo>
                  <a:lnTo>
                    <a:pt x="0" y="787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6" name="Freeform 80"/>
            <p:cNvSpPr>
              <a:spLocks/>
            </p:cNvSpPr>
            <p:nvPr/>
          </p:nvSpPr>
          <p:spPr bwMode="auto">
            <a:xfrm>
              <a:off x="1710" y="3048"/>
              <a:ext cx="353" cy="875"/>
            </a:xfrm>
            <a:custGeom>
              <a:avLst/>
              <a:gdLst>
                <a:gd name="T0" fmla="*/ 0 w 353"/>
                <a:gd name="T1" fmla="*/ 0 h 875"/>
                <a:gd name="T2" fmla="*/ 0 w 353"/>
                <a:gd name="T3" fmla="*/ 671 h 875"/>
                <a:gd name="T4" fmla="*/ 352 w 353"/>
                <a:gd name="T5" fmla="*/ 874 h 875"/>
                <a:gd name="T6" fmla="*/ 352 w 353"/>
                <a:gd name="T7" fmla="*/ 204 h 875"/>
                <a:gd name="T8" fmla="*/ 0 w 353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5">
                  <a:moveTo>
                    <a:pt x="0" y="0"/>
                  </a:moveTo>
                  <a:lnTo>
                    <a:pt x="0" y="671"/>
                  </a:lnTo>
                  <a:lnTo>
                    <a:pt x="352" y="874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7" name="Freeform 81"/>
            <p:cNvSpPr>
              <a:spLocks/>
            </p:cNvSpPr>
            <p:nvPr/>
          </p:nvSpPr>
          <p:spPr bwMode="auto">
            <a:xfrm>
              <a:off x="1710" y="3048"/>
              <a:ext cx="353" cy="875"/>
            </a:xfrm>
            <a:custGeom>
              <a:avLst/>
              <a:gdLst>
                <a:gd name="T0" fmla="*/ 0 w 353"/>
                <a:gd name="T1" fmla="*/ 0 h 875"/>
                <a:gd name="T2" fmla="*/ 0 w 353"/>
                <a:gd name="T3" fmla="*/ 671 h 875"/>
                <a:gd name="T4" fmla="*/ 352 w 353"/>
                <a:gd name="T5" fmla="*/ 874 h 875"/>
                <a:gd name="T6" fmla="*/ 352 w 353"/>
                <a:gd name="T7" fmla="*/ 204 h 875"/>
                <a:gd name="T8" fmla="*/ 0 w 353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5">
                  <a:moveTo>
                    <a:pt x="0" y="0"/>
                  </a:moveTo>
                  <a:lnTo>
                    <a:pt x="0" y="671"/>
                  </a:lnTo>
                  <a:lnTo>
                    <a:pt x="352" y="874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8" name="Freeform 82"/>
            <p:cNvSpPr>
              <a:spLocks/>
            </p:cNvSpPr>
            <p:nvPr/>
          </p:nvSpPr>
          <p:spPr bwMode="auto">
            <a:xfrm>
              <a:off x="2150" y="2931"/>
              <a:ext cx="353" cy="876"/>
            </a:xfrm>
            <a:custGeom>
              <a:avLst/>
              <a:gdLst>
                <a:gd name="T0" fmla="*/ 0 w 353"/>
                <a:gd name="T1" fmla="*/ 0 h 876"/>
                <a:gd name="T2" fmla="*/ 0 w 353"/>
                <a:gd name="T3" fmla="*/ 671 h 876"/>
                <a:gd name="T4" fmla="*/ 352 w 353"/>
                <a:gd name="T5" fmla="*/ 875 h 876"/>
                <a:gd name="T6" fmla="*/ 352 w 353"/>
                <a:gd name="T7" fmla="*/ 204 h 876"/>
                <a:gd name="T8" fmla="*/ 0 w 353"/>
                <a:gd name="T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76">
                  <a:moveTo>
                    <a:pt x="0" y="0"/>
                  </a:moveTo>
                  <a:lnTo>
                    <a:pt x="0" y="671"/>
                  </a:lnTo>
                  <a:lnTo>
                    <a:pt x="352" y="875"/>
                  </a:lnTo>
                  <a:lnTo>
                    <a:pt x="352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19" name="Freeform 83"/>
            <p:cNvSpPr>
              <a:spLocks/>
            </p:cNvSpPr>
            <p:nvPr/>
          </p:nvSpPr>
          <p:spPr bwMode="auto">
            <a:xfrm>
              <a:off x="1710" y="2931"/>
              <a:ext cx="441" cy="789"/>
            </a:xfrm>
            <a:custGeom>
              <a:avLst/>
              <a:gdLst>
                <a:gd name="T0" fmla="*/ 440 w 441"/>
                <a:gd name="T1" fmla="*/ 0 h 789"/>
                <a:gd name="T2" fmla="*/ 440 w 441"/>
                <a:gd name="T3" fmla="*/ 671 h 789"/>
                <a:gd name="T4" fmla="*/ 0 w 441"/>
                <a:gd name="T5" fmla="*/ 788 h 789"/>
                <a:gd name="T6" fmla="*/ 0 w 441"/>
                <a:gd name="T7" fmla="*/ 117 h 789"/>
                <a:gd name="T8" fmla="*/ 440 w 441"/>
                <a:gd name="T9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789">
                  <a:moveTo>
                    <a:pt x="440" y="0"/>
                  </a:moveTo>
                  <a:lnTo>
                    <a:pt x="440" y="671"/>
                  </a:lnTo>
                  <a:lnTo>
                    <a:pt x="0" y="788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0" name="Freeform 84"/>
            <p:cNvSpPr>
              <a:spLocks/>
            </p:cNvSpPr>
            <p:nvPr/>
          </p:nvSpPr>
          <p:spPr bwMode="auto">
            <a:xfrm>
              <a:off x="1710" y="2931"/>
              <a:ext cx="793" cy="322"/>
            </a:xfrm>
            <a:custGeom>
              <a:avLst/>
              <a:gdLst>
                <a:gd name="T0" fmla="*/ 0 w 793"/>
                <a:gd name="T1" fmla="*/ 117 h 322"/>
                <a:gd name="T2" fmla="*/ 440 w 793"/>
                <a:gd name="T3" fmla="*/ 0 h 322"/>
                <a:gd name="T4" fmla="*/ 792 w 793"/>
                <a:gd name="T5" fmla="*/ 204 h 322"/>
                <a:gd name="T6" fmla="*/ 352 w 793"/>
                <a:gd name="T7" fmla="*/ 321 h 322"/>
                <a:gd name="T8" fmla="*/ 0 w 793"/>
                <a:gd name="T9" fmla="*/ 1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2">
                  <a:moveTo>
                    <a:pt x="0" y="117"/>
                  </a:moveTo>
                  <a:lnTo>
                    <a:pt x="440" y="0"/>
                  </a:lnTo>
                  <a:lnTo>
                    <a:pt x="792" y="204"/>
                  </a:lnTo>
                  <a:lnTo>
                    <a:pt x="352" y="321"/>
                  </a:lnTo>
                  <a:lnTo>
                    <a:pt x="0" y="117"/>
                  </a:lnTo>
                </a:path>
              </a:pathLst>
            </a:cu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1" name="Freeform 85"/>
            <p:cNvSpPr>
              <a:spLocks/>
            </p:cNvSpPr>
            <p:nvPr/>
          </p:nvSpPr>
          <p:spPr bwMode="auto">
            <a:xfrm>
              <a:off x="1710" y="2931"/>
              <a:ext cx="793" cy="322"/>
            </a:xfrm>
            <a:custGeom>
              <a:avLst/>
              <a:gdLst>
                <a:gd name="T0" fmla="*/ 0 w 793"/>
                <a:gd name="T1" fmla="*/ 117 h 322"/>
                <a:gd name="T2" fmla="*/ 440 w 793"/>
                <a:gd name="T3" fmla="*/ 0 h 322"/>
                <a:gd name="T4" fmla="*/ 792 w 793"/>
                <a:gd name="T5" fmla="*/ 204 h 322"/>
                <a:gd name="T6" fmla="*/ 352 w 793"/>
                <a:gd name="T7" fmla="*/ 321 h 322"/>
                <a:gd name="T8" fmla="*/ 0 w 793"/>
                <a:gd name="T9" fmla="*/ 1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2">
                  <a:moveTo>
                    <a:pt x="0" y="117"/>
                  </a:moveTo>
                  <a:lnTo>
                    <a:pt x="440" y="0"/>
                  </a:lnTo>
                  <a:lnTo>
                    <a:pt x="792" y="204"/>
                  </a:lnTo>
                  <a:lnTo>
                    <a:pt x="352" y="321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2" name="Line 86"/>
            <p:cNvSpPr>
              <a:spLocks noChangeShapeType="1"/>
            </p:cNvSpPr>
            <p:nvPr/>
          </p:nvSpPr>
          <p:spPr bwMode="auto">
            <a:xfrm flipV="1">
              <a:off x="2062" y="2928"/>
              <a:ext cx="0" cy="324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3" name="Freeform 87"/>
            <p:cNvSpPr>
              <a:spLocks/>
            </p:cNvSpPr>
            <p:nvPr/>
          </p:nvSpPr>
          <p:spPr bwMode="auto">
            <a:xfrm>
              <a:off x="1710" y="2611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7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4" name="Freeform 88"/>
            <p:cNvSpPr>
              <a:spLocks/>
            </p:cNvSpPr>
            <p:nvPr/>
          </p:nvSpPr>
          <p:spPr bwMode="auto">
            <a:xfrm>
              <a:off x="1710" y="2611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7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5" name="Freeform 89"/>
            <p:cNvSpPr>
              <a:spLocks/>
            </p:cNvSpPr>
            <p:nvPr/>
          </p:nvSpPr>
          <p:spPr bwMode="auto">
            <a:xfrm>
              <a:off x="2062" y="2692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7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00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6" name="Freeform 90"/>
            <p:cNvSpPr>
              <a:spLocks/>
            </p:cNvSpPr>
            <p:nvPr/>
          </p:nvSpPr>
          <p:spPr bwMode="auto">
            <a:xfrm>
              <a:off x="2062" y="2692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7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7" name="Freeform 91"/>
            <p:cNvSpPr>
              <a:spLocks/>
            </p:cNvSpPr>
            <p:nvPr/>
          </p:nvSpPr>
          <p:spPr bwMode="auto">
            <a:xfrm>
              <a:off x="1710" y="2606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8" name="Freeform 92"/>
            <p:cNvSpPr>
              <a:spLocks/>
            </p:cNvSpPr>
            <p:nvPr/>
          </p:nvSpPr>
          <p:spPr bwMode="auto">
            <a:xfrm>
              <a:off x="1710" y="2606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29" name="Freeform 93"/>
            <p:cNvSpPr>
              <a:spLocks/>
            </p:cNvSpPr>
            <p:nvPr/>
          </p:nvSpPr>
          <p:spPr bwMode="auto">
            <a:xfrm>
              <a:off x="1710" y="2489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9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0" name="Freeform 94"/>
            <p:cNvSpPr>
              <a:spLocks/>
            </p:cNvSpPr>
            <p:nvPr/>
          </p:nvSpPr>
          <p:spPr bwMode="auto">
            <a:xfrm>
              <a:off x="1710" y="2489"/>
              <a:ext cx="793" cy="321"/>
            </a:xfrm>
            <a:custGeom>
              <a:avLst/>
              <a:gdLst>
                <a:gd name="T0" fmla="*/ 440 w 793"/>
                <a:gd name="T1" fmla="*/ 0 h 321"/>
                <a:gd name="T2" fmla="*/ 792 w 793"/>
                <a:gd name="T3" fmla="*/ 203 h 321"/>
                <a:gd name="T4" fmla="*/ 352 w 793"/>
                <a:gd name="T5" fmla="*/ 320 h 321"/>
                <a:gd name="T6" fmla="*/ 0 w 793"/>
                <a:gd name="T7" fmla="*/ 119 h 321"/>
                <a:gd name="T8" fmla="*/ 440 w 793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321">
                  <a:moveTo>
                    <a:pt x="440" y="0"/>
                  </a:moveTo>
                  <a:lnTo>
                    <a:pt x="792" y="203"/>
                  </a:lnTo>
                  <a:lnTo>
                    <a:pt x="352" y="320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1" name="Freeform 95"/>
            <p:cNvSpPr>
              <a:spLocks/>
            </p:cNvSpPr>
            <p:nvPr/>
          </p:nvSpPr>
          <p:spPr bwMode="auto">
            <a:xfrm>
              <a:off x="2150" y="2489"/>
              <a:ext cx="353" cy="326"/>
            </a:xfrm>
            <a:custGeom>
              <a:avLst/>
              <a:gdLst>
                <a:gd name="T0" fmla="*/ 0 w 353"/>
                <a:gd name="T1" fmla="*/ 0 h 326"/>
                <a:gd name="T2" fmla="*/ 0 w 353"/>
                <a:gd name="T3" fmla="*/ 122 h 326"/>
                <a:gd name="T4" fmla="*/ 352 w 353"/>
                <a:gd name="T5" fmla="*/ 325 h 326"/>
                <a:gd name="T6" fmla="*/ 352 w 353"/>
                <a:gd name="T7" fmla="*/ 203 h 326"/>
                <a:gd name="T8" fmla="*/ 0 w 353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26">
                  <a:moveTo>
                    <a:pt x="0" y="0"/>
                  </a:moveTo>
                  <a:lnTo>
                    <a:pt x="0" y="122"/>
                  </a:lnTo>
                  <a:lnTo>
                    <a:pt x="352" y="325"/>
                  </a:lnTo>
                  <a:lnTo>
                    <a:pt x="352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2" name="Freeform 96"/>
            <p:cNvSpPr>
              <a:spLocks/>
            </p:cNvSpPr>
            <p:nvPr/>
          </p:nvSpPr>
          <p:spPr bwMode="auto">
            <a:xfrm>
              <a:off x="1710" y="2489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9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9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846" name="Group 97"/>
          <p:cNvGrpSpPr>
            <a:grpSpLocks/>
          </p:cNvGrpSpPr>
          <p:nvPr/>
        </p:nvGrpSpPr>
        <p:grpSpPr bwMode="auto">
          <a:xfrm>
            <a:off x="4908550" y="3914775"/>
            <a:ext cx="1257300" cy="2312988"/>
            <a:chOff x="3092" y="2466"/>
            <a:chExt cx="792" cy="1457"/>
          </a:xfrm>
        </p:grpSpPr>
        <p:sp>
          <p:nvSpPr>
            <p:cNvPr id="168034" name="Line 98"/>
            <p:cNvSpPr>
              <a:spLocks noChangeShapeType="1"/>
            </p:cNvSpPr>
            <p:nvPr/>
          </p:nvSpPr>
          <p:spPr bwMode="auto">
            <a:xfrm>
              <a:off x="3104" y="2708"/>
              <a:ext cx="0" cy="655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5" name="Line 99"/>
            <p:cNvSpPr>
              <a:spLocks noChangeShapeType="1"/>
            </p:cNvSpPr>
            <p:nvPr/>
          </p:nvSpPr>
          <p:spPr bwMode="auto">
            <a:xfrm flipV="1">
              <a:off x="3875" y="2788"/>
              <a:ext cx="0" cy="654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6" name="Line 100"/>
            <p:cNvSpPr>
              <a:spLocks noChangeShapeType="1"/>
            </p:cNvSpPr>
            <p:nvPr/>
          </p:nvSpPr>
          <p:spPr bwMode="auto">
            <a:xfrm>
              <a:off x="3532" y="2604"/>
              <a:ext cx="0" cy="651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7" name="Freeform 101"/>
            <p:cNvSpPr>
              <a:spLocks/>
            </p:cNvSpPr>
            <p:nvPr/>
          </p:nvSpPr>
          <p:spPr bwMode="auto">
            <a:xfrm>
              <a:off x="3443" y="3450"/>
              <a:ext cx="441" cy="473"/>
            </a:xfrm>
            <a:custGeom>
              <a:avLst/>
              <a:gdLst>
                <a:gd name="T0" fmla="*/ 440 w 441"/>
                <a:gd name="T1" fmla="*/ 0 h 473"/>
                <a:gd name="T2" fmla="*/ 440 w 441"/>
                <a:gd name="T3" fmla="*/ 356 h 473"/>
                <a:gd name="T4" fmla="*/ 0 w 441"/>
                <a:gd name="T5" fmla="*/ 472 h 473"/>
                <a:gd name="T6" fmla="*/ 0 w 441"/>
                <a:gd name="T7" fmla="*/ 117 h 473"/>
                <a:gd name="T8" fmla="*/ 440 w 441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473">
                  <a:moveTo>
                    <a:pt x="440" y="0"/>
                  </a:moveTo>
                  <a:lnTo>
                    <a:pt x="440" y="356"/>
                  </a:lnTo>
                  <a:lnTo>
                    <a:pt x="0" y="472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8" name="Freeform 102"/>
            <p:cNvSpPr>
              <a:spLocks/>
            </p:cNvSpPr>
            <p:nvPr/>
          </p:nvSpPr>
          <p:spPr bwMode="auto">
            <a:xfrm>
              <a:off x="3443" y="3450"/>
              <a:ext cx="441" cy="473"/>
            </a:xfrm>
            <a:custGeom>
              <a:avLst/>
              <a:gdLst>
                <a:gd name="T0" fmla="*/ 440 w 441"/>
                <a:gd name="T1" fmla="*/ 0 h 473"/>
                <a:gd name="T2" fmla="*/ 440 w 441"/>
                <a:gd name="T3" fmla="*/ 356 h 473"/>
                <a:gd name="T4" fmla="*/ 0 w 441"/>
                <a:gd name="T5" fmla="*/ 472 h 473"/>
                <a:gd name="T6" fmla="*/ 0 w 441"/>
                <a:gd name="T7" fmla="*/ 117 h 473"/>
                <a:gd name="T8" fmla="*/ 440 w 441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473">
                  <a:moveTo>
                    <a:pt x="440" y="0"/>
                  </a:moveTo>
                  <a:lnTo>
                    <a:pt x="440" y="356"/>
                  </a:lnTo>
                  <a:lnTo>
                    <a:pt x="0" y="472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39" name="Freeform 103"/>
            <p:cNvSpPr>
              <a:spLocks/>
            </p:cNvSpPr>
            <p:nvPr/>
          </p:nvSpPr>
          <p:spPr bwMode="auto">
            <a:xfrm>
              <a:off x="3092" y="3364"/>
              <a:ext cx="352" cy="559"/>
            </a:xfrm>
            <a:custGeom>
              <a:avLst/>
              <a:gdLst>
                <a:gd name="T0" fmla="*/ 0 w 352"/>
                <a:gd name="T1" fmla="*/ 0 h 559"/>
                <a:gd name="T2" fmla="*/ 0 w 352"/>
                <a:gd name="T3" fmla="*/ 356 h 559"/>
                <a:gd name="T4" fmla="*/ 351 w 352"/>
                <a:gd name="T5" fmla="*/ 558 h 559"/>
                <a:gd name="T6" fmla="*/ 351 w 352"/>
                <a:gd name="T7" fmla="*/ 203 h 559"/>
                <a:gd name="T8" fmla="*/ 0 w 352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559">
                  <a:moveTo>
                    <a:pt x="0" y="0"/>
                  </a:moveTo>
                  <a:lnTo>
                    <a:pt x="0" y="356"/>
                  </a:lnTo>
                  <a:lnTo>
                    <a:pt x="351" y="558"/>
                  </a:lnTo>
                  <a:lnTo>
                    <a:pt x="351" y="203"/>
                  </a:lnTo>
                  <a:lnTo>
                    <a:pt x="0" y="0"/>
                  </a:lnTo>
                </a:path>
              </a:pathLst>
            </a:cu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0" name="Freeform 104"/>
            <p:cNvSpPr>
              <a:spLocks/>
            </p:cNvSpPr>
            <p:nvPr/>
          </p:nvSpPr>
          <p:spPr bwMode="auto">
            <a:xfrm>
              <a:off x="3092" y="3364"/>
              <a:ext cx="352" cy="559"/>
            </a:xfrm>
            <a:custGeom>
              <a:avLst/>
              <a:gdLst>
                <a:gd name="T0" fmla="*/ 0 w 352"/>
                <a:gd name="T1" fmla="*/ 0 h 559"/>
                <a:gd name="T2" fmla="*/ 0 w 352"/>
                <a:gd name="T3" fmla="*/ 356 h 559"/>
                <a:gd name="T4" fmla="*/ 351 w 352"/>
                <a:gd name="T5" fmla="*/ 558 h 559"/>
                <a:gd name="T6" fmla="*/ 351 w 352"/>
                <a:gd name="T7" fmla="*/ 203 h 559"/>
                <a:gd name="T8" fmla="*/ 0 w 352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559">
                  <a:moveTo>
                    <a:pt x="0" y="0"/>
                  </a:moveTo>
                  <a:lnTo>
                    <a:pt x="0" y="356"/>
                  </a:lnTo>
                  <a:lnTo>
                    <a:pt x="351" y="558"/>
                  </a:lnTo>
                  <a:lnTo>
                    <a:pt x="351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1" name="Freeform 105"/>
            <p:cNvSpPr>
              <a:spLocks/>
            </p:cNvSpPr>
            <p:nvPr/>
          </p:nvSpPr>
          <p:spPr bwMode="auto">
            <a:xfrm>
              <a:off x="3532" y="3247"/>
              <a:ext cx="352" cy="560"/>
            </a:xfrm>
            <a:custGeom>
              <a:avLst/>
              <a:gdLst>
                <a:gd name="T0" fmla="*/ 0 w 352"/>
                <a:gd name="T1" fmla="*/ 0 h 560"/>
                <a:gd name="T2" fmla="*/ 0 w 352"/>
                <a:gd name="T3" fmla="*/ 356 h 560"/>
                <a:gd name="T4" fmla="*/ 351 w 352"/>
                <a:gd name="T5" fmla="*/ 559 h 560"/>
                <a:gd name="T6" fmla="*/ 351 w 352"/>
                <a:gd name="T7" fmla="*/ 203 h 560"/>
                <a:gd name="T8" fmla="*/ 0 w 352"/>
                <a:gd name="T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560">
                  <a:moveTo>
                    <a:pt x="0" y="0"/>
                  </a:moveTo>
                  <a:lnTo>
                    <a:pt x="0" y="356"/>
                  </a:lnTo>
                  <a:lnTo>
                    <a:pt x="351" y="559"/>
                  </a:lnTo>
                  <a:lnTo>
                    <a:pt x="351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2" name="Freeform 106"/>
            <p:cNvSpPr>
              <a:spLocks/>
            </p:cNvSpPr>
            <p:nvPr/>
          </p:nvSpPr>
          <p:spPr bwMode="auto">
            <a:xfrm>
              <a:off x="3092" y="3247"/>
              <a:ext cx="441" cy="474"/>
            </a:xfrm>
            <a:custGeom>
              <a:avLst/>
              <a:gdLst>
                <a:gd name="T0" fmla="*/ 440 w 441"/>
                <a:gd name="T1" fmla="*/ 0 h 474"/>
                <a:gd name="T2" fmla="*/ 440 w 441"/>
                <a:gd name="T3" fmla="*/ 356 h 474"/>
                <a:gd name="T4" fmla="*/ 0 w 441"/>
                <a:gd name="T5" fmla="*/ 473 h 474"/>
                <a:gd name="T6" fmla="*/ 0 w 441"/>
                <a:gd name="T7" fmla="*/ 117 h 474"/>
                <a:gd name="T8" fmla="*/ 440 w 441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474">
                  <a:moveTo>
                    <a:pt x="440" y="0"/>
                  </a:moveTo>
                  <a:lnTo>
                    <a:pt x="440" y="356"/>
                  </a:lnTo>
                  <a:lnTo>
                    <a:pt x="0" y="473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3" name="Freeform 107"/>
            <p:cNvSpPr>
              <a:spLocks/>
            </p:cNvSpPr>
            <p:nvPr/>
          </p:nvSpPr>
          <p:spPr bwMode="auto">
            <a:xfrm>
              <a:off x="3092" y="3247"/>
              <a:ext cx="792" cy="321"/>
            </a:xfrm>
            <a:custGeom>
              <a:avLst/>
              <a:gdLst>
                <a:gd name="T0" fmla="*/ 0 w 792"/>
                <a:gd name="T1" fmla="*/ 117 h 321"/>
                <a:gd name="T2" fmla="*/ 440 w 792"/>
                <a:gd name="T3" fmla="*/ 0 h 321"/>
                <a:gd name="T4" fmla="*/ 791 w 792"/>
                <a:gd name="T5" fmla="*/ 203 h 321"/>
                <a:gd name="T6" fmla="*/ 351 w 792"/>
                <a:gd name="T7" fmla="*/ 320 h 321"/>
                <a:gd name="T8" fmla="*/ 0 w 792"/>
                <a:gd name="T9" fmla="*/ 11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1">
                  <a:moveTo>
                    <a:pt x="0" y="117"/>
                  </a:moveTo>
                  <a:lnTo>
                    <a:pt x="440" y="0"/>
                  </a:lnTo>
                  <a:lnTo>
                    <a:pt x="791" y="203"/>
                  </a:lnTo>
                  <a:lnTo>
                    <a:pt x="351" y="320"/>
                  </a:lnTo>
                  <a:lnTo>
                    <a:pt x="0" y="117"/>
                  </a:lnTo>
                </a:path>
              </a:pathLst>
            </a:cu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4" name="Freeform 108"/>
            <p:cNvSpPr>
              <a:spLocks/>
            </p:cNvSpPr>
            <p:nvPr/>
          </p:nvSpPr>
          <p:spPr bwMode="auto">
            <a:xfrm>
              <a:off x="3092" y="3247"/>
              <a:ext cx="792" cy="321"/>
            </a:xfrm>
            <a:custGeom>
              <a:avLst/>
              <a:gdLst>
                <a:gd name="T0" fmla="*/ 0 w 792"/>
                <a:gd name="T1" fmla="*/ 117 h 321"/>
                <a:gd name="T2" fmla="*/ 440 w 792"/>
                <a:gd name="T3" fmla="*/ 0 h 321"/>
                <a:gd name="T4" fmla="*/ 791 w 792"/>
                <a:gd name="T5" fmla="*/ 203 h 321"/>
                <a:gd name="T6" fmla="*/ 351 w 792"/>
                <a:gd name="T7" fmla="*/ 320 h 321"/>
                <a:gd name="T8" fmla="*/ 0 w 792"/>
                <a:gd name="T9" fmla="*/ 11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1">
                  <a:moveTo>
                    <a:pt x="0" y="117"/>
                  </a:moveTo>
                  <a:lnTo>
                    <a:pt x="440" y="0"/>
                  </a:lnTo>
                  <a:lnTo>
                    <a:pt x="791" y="203"/>
                  </a:lnTo>
                  <a:lnTo>
                    <a:pt x="351" y="320"/>
                  </a:lnTo>
                  <a:lnTo>
                    <a:pt x="0" y="1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5" name="Line 109"/>
            <p:cNvSpPr>
              <a:spLocks noChangeShapeType="1"/>
            </p:cNvSpPr>
            <p:nvPr/>
          </p:nvSpPr>
          <p:spPr bwMode="auto">
            <a:xfrm flipV="1">
              <a:off x="3443" y="2904"/>
              <a:ext cx="0" cy="657"/>
            </a:xfrm>
            <a:prstGeom prst="line">
              <a:avLst/>
            </a:prstGeom>
            <a:noFill/>
            <a:ln w="25400">
              <a:solidFill>
                <a:srgbClr val="FFFF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6" name="Freeform 110"/>
            <p:cNvSpPr>
              <a:spLocks/>
            </p:cNvSpPr>
            <p:nvPr/>
          </p:nvSpPr>
          <p:spPr bwMode="auto">
            <a:xfrm>
              <a:off x="3092" y="2588"/>
              <a:ext cx="792" cy="321"/>
            </a:xfrm>
            <a:custGeom>
              <a:avLst/>
              <a:gdLst>
                <a:gd name="T0" fmla="*/ 440 w 792"/>
                <a:gd name="T1" fmla="*/ 0 h 321"/>
                <a:gd name="T2" fmla="*/ 791 w 792"/>
                <a:gd name="T3" fmla="*/ 203 h 321"/>
                <a:gd name="T4" fmla="*/ 351 w 792"/>
                <a:gd name="T5" fmla="*/ 320 h 321"/>
                <a:gd name="T6" fmla="*/ 0 w 792"/>
                <a:gd name="T7" fmla="*/ 117 h 321"/>
                <a:gd name="T8" fmla="*/ 440 w 792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1">
                  <a:moveTo>
                    <a:pt x="440" y="0"/>
                  </a:moveTo>
                  <a:lnTo>
                    <a:pt x="791" y="203"/>
                  </a:lnTo>
                  <a:lnTo>
                    <a:pt x="351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7" name="Freeform 111"/>
            <p:cNvSpPr>
              <a:spLocks/>
            </p:cNvSpPr>
            <p:nvPr/>
          </p:nvSpPr>
          <p:spPr bwMode="auto">
            <a:xfrm>
              <a:off x="3092" y="2588"/>
              <a:ext cx="792" cy="321"/>
            </a:xfrm>
            <a:custGeom>
              <a:avLst/>
              <a:gdLst>
                <a:gd name="T0" fmla="*/ 440 w 792"/>
                <a:gd name="T1" fmla="*/ 0 h 321"/>
                <a:gd name="T2" fmla="*/ 791 w 792"/>
                <a:gd name="T3" fmla="*/ 203 h 321"/>
                <a:gd name="T4" fmla="*/ 351 w 792"/>
                <a:gd name="T5" fmla="*/ 320 h 321"/>
                <a:gd name="T6" fmla="*/ 0 w 792"/>
                <a:gd name="T7" fmla="*/ 117 h 321"/>
                <a:gd name="T8" fmla="*/ 440 w 792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1">
                  <a:moveTo>
                    <a:pt x="440" y="0"/>
                  </a:moveTo>
                  <a:lnTo>
                    <a:pt x="791" y="203"/>
                  </a:lnTo>
                  <a:lnTo>
                    <a:pt x="351" y="320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8" name="Freeform 112"/>
            <p:cNvSpPr>
              <a:spLocks/>
            </p:cNvSpPr>
            <p:nvPr/>
          </p:nvSpPr>
          <p:spPr bwMode="auto">
            <a:xfrm>
              <a:off x="3443" y="2669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6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6"/>
                  </a:lnTo>
                  <a:lnTo>
                    <a:pt x="440" y="0"/>
                  </a:lnTo>
                </a:path>
              </a:pathLst>
            </a:custGeom>
            <a:solidFill>
              <a:srgbClr val="00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49" name="Freeform 113"/>
            <p:cNvSpPr>
              <a:spLocks/>
            </p:cNvSpPr>
            <p:nvPr/>
          </p:nvSpPr>
          <p:spPr bwMode="auto">
            <a:xfrm>
              <a:off x="3443" y="2669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6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6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0" name="Freeform 114"/>
            <p:cNvSpPr>
              <a:spLocks/>
            </p:cNvSpPr>
            <p:nvPr/>
          </p:nvSpPr>
          <p:spPr bwMode="auto">
            <a:xfrm>
              <a:off x="3092" y="2583"/>
              <a:ext cx="352" cy="326"/>
            </a:xfrm>
            <a:custGeom>
              <a:avLst/>
              <a:gdLst>
                <a:gd name="T0" fmla="*/ 0 w 352"/>
                <a:gd name="T1" fmla="*/ 0 h 326"/>
                <a:gd name="T2" fmla="*/ 0 w 352"/>
                <a:gd name="T3" fmla="*/ 122 h 326"/>
                <a:gd name="T4" fmla="*/ 351 w 352"/>
                <a:gd name="T5" fmla="*/ 325 h 326"/>
                <a:gd name="T6" fmla="*/ 351 w 352"/>
                <a:gd name="T7" fmla="*/ 202 h 326"/>
                <a:gd name="T8" fmla="*/ 0 w 352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326">
                  <a:moveTo>
                    <a:pt x="0" y="0"/>
                  </a:moveTo>
                  <a:lnTo>
                    <a:pt x="0" y="122"/>
                  </a:lnTo>
                  <a:lnTo>
                    <a:pt x="351" y="325"/>
                  </a:lnTo>
                  <a:lnTo>
                    <a:pt x="351" y="202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1" name="Freeform 115"/>
            <p:cNvSpPr>
              <a:spLocks/>
            </p:cNvSpPr>
            <p:nvPr/>
          </p:nvSpPr>
          <p:spPr bwMode="auto">
            <a:xfrm>
              <a:off x="3092" y="2583"/>
              <a:ext cx="352" cy="326"/>
            </a:xfrm>
            <a:custGeom>
              <a:avLst/>
              <a:gdLst>
                <a:gd name="T0" fmla="*/ 0 w 352"/>
                <a:gd name="T1" fmla="*/ 0 h 326"/>
                <a:gd name="T2" fmla="*/ 0 w 352"/>
                <a:gd name="T3" fmla="*/ 122 h 326"/>
                <a:gd name="T4" fmla="*/ 351 w 352"/>
                <a:gd name="T5" fmla="*/ 325 h 326"/>
                <a:gd name="T6" fmla="*/ 351 w 352"/>
                <a:gd name="T7" fmla="*/ 202 h 326"/>
                <a:gd name="T8" fmla="*/ 0 w 352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326">
                  <a:moveTo>
                    <a:pt x="0" y="0"/>
                  </a:moveTo>
                  <a:lnTo>
                    <a:pt x="0" y="122"/>
                  </a:lnTo>
                  <a:lnTo>
                    <a:pt x="351" y="325"/>
                  </a:lnTo>
                  <a:lnTo>
                    <a:pt x="351" y="20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2" name="Freeform 116"/>
            <p:cNvSpPr>
              <a:spLocks/>
            </p:cNvSpPr>
            <p:nvPr/>
          </p:nvSpPr>
          <p:spPr bwMode="auto">
            <a:xfrm>
              <a:off x="3092" y="2466"/>
              <a:ext cx="792" cy="320"/>
            </a:xfrm>
            <a:custGeom>
              <a:avLst/>
              <a:gdLst>
                <a:gd name="T0" fmla="*/ 440 w 792"/>
                <a:gd name="T1" fmla="*/ 0 h 320"/>
                <a:gd name="T2" fmla="*/ 791 w 792"/>
                <a:gd name="T3" fmla="*/ 203 h 320"/>
                <a:gd name="T4" fmla="*/ 351 w 792"/>
                <a:gd name="T5" fmla="*/ 319 h 320"/>
                <a:gd name="T6" fmla="*/ 0 w 792"/>
                <a:gd name="T7" fmla="*/ 117 h 320"/>
                <a:gd name="T8" fmla="*/ 440 w 792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0">
                  <a:moveTo>
                    <a:pt x="440" y="0"/>
                  </a:moveTo>
                  <a:lnTo>
                    <a:pt x="791" y="203"/>
                  </a:lnTo>
                  <a:lnTo>
                    <a:pt x="351" y="31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3" name="Freeform 117"/>
            <p:cNvSpPr>
              <a:spLocks/>
            </p:cNvSpPr>
            <p:nvPr/>
          </p:nvSpPr>
          <p:spPr bwMode="auto">
            <a:xfrm>
              <a:off x="3092" y="2466"/>
              <a:ext cx="792" cy="320"/>
            </a:xfrm>
            <a:custGeom>
              <a:avLst/>
              <a:gdLst>
                <a:gd name="T0" fmla="*/ 440 w 792"/>
                <a:gd name="T1" fmla="*/ 0 h 320"/>
                <a:gd name="T2" fmla="*/ 791 w 792"/>
                <a:gd name="T3" fmla="*/ 203 h 320"/>
                <a:gd name="T4" fmla="*/ 351 w 792"/>
                <a:gd name="T5" fmla="*/ 319 h 320"/>
                <a:gd name="T6" fmla="*/ 0 w 792"/>
                <a:gd name="T7" fmla="*/ 117 h 320"/>
                <a:gd name="T8" fmla="*/ 440 w 792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320">
                  <a:moveTo>
                    <a:pt x="440" y="0"/>
                  </a:moveTo>
                  <a:lnTo>
                    <a:pt x="791" y="203"/>
                  </a:lnTo>
                  <a:lnTo>
                    <a:pt x="351" y="31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4" name="Freeform 118"/>
            <p:cNvSpPr>
              <a:spLocks/>
            </p:cNvSpPr>
            <p:nvPr/>
          </p:nvSpPr>
          <p:spPr bwMode="auto">
            <a:xfrm>
              <a:off x="3532" y="2466"/>
              <a:ext cx="352" cy="326"/>
            </a:xfrm>
            <a:custGeom>
              <a:avLst/>
              <a:gdLst>
                <a:gd name="T0" fmla="*/ 0 w 352"/>
                <a:gd name="T1" fmla="*/ 0 h 326"/>
                <a:gd name="T2" fmla="*/ 0 w 352"/>
                <a:gd name="T3" fmla="*/ 122 h 326"/>
                <a:gd name="T4" fmla="*/ 351 w 352"/>
                <a:gd name="T5" fmla="*/ 325 h 326"/>
                <a:gd name="T6" fmla="*/ 351 w 352"/>
                <a:gd name="T7" fmla="*/ 203 h 326"/>
                <a:gd name="T8" fmla="*/ 0 w 352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326">
                  <a:moveTo>
                    <a:pt x="0" y="0"/>
                  </a:moveTo>
                  <a:lnTo>
                    <a:pt x="0" y="122"/>
                  </a:lnTo>
                  <a:lnTo>
                    <a:pt x="351" y="325"/>
                  </a:lnTo>
                  <a:lnTo>
                    <a:pt x="351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055" name="Freeform 119"/>
            <p:cNvSpPr>
              <a:spLocks/>
            </p:cNvSpPr>
            <p:nvPr/>
          </p:nvSpPr>
          <p:spPr bwMode="auto">
            <a:xfrm>
              <a:off x="3092" y="2466"/>
              <a:ext cx="441" cy="240"/>
            </a:xfrm>
            <a:custGeom>
              <a:avLst/>
              <a:gdLst>
                <a:gd name="T0" fmla="*/ 440 w 441"/>
                <a:gd name="T1" fmla="*/ 0 h 240"/>
                <a:gd name="T2" fmla="*/ 440 w 441"/>
                <a:gd name="T3" fmla="*/ 122 h 240"/>
                <a:gd name="T4" fmla="*/ 0 w 441"/>
                <a:gd name="T5" fmla="*/ 239 h 240"/>
                <a:gd name="T6" fmla="*/ 0 w 441"/>
                <a:gd name="T7" fmla="*/ 117 h 240"/>
                <a:gd name="T8" fmla="*/ 440 w 4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0">
                  <a:moveTo>
                    <a:pt x="440" y="0"/>
                  </a:moveTo>
                  <a:lnTo>
                    <a:pt x="440" y="122"/>
                  </a:lnTo>
                  <a:lnTo>
                    <a:pt x="0" y="239"/>
                  </a:lnTo>
                  <a:lnTo>
                    <a:pt x="0" y="117"/>
                  </a:lnTo>
                  <a:lnTo>
                    <a:pt x="4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"/>
          <p:cNvGrpSpPr>
            <a:grpSpLocks/>
          </p:cNvGrpSpPr>
          <p:nvPr/>
        </p:nvGrpSpPr>
        <p:grpSpPr bwMode="auto">
          <a:xfrm>
            <a:off x="7035800" y="3814763"/>
            <a:ext cx="1119188" cy="866775"/>
            <a:chOff x="4432" y="2403"/>
            <a:chExt cx="705" cy="546"/>
          </a:xfrm>
        </p:grpSpPr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4432" y="2514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4432" y="240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4432" y="2740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23" name="Group 9"/>
          <p:cNvGrpSpPr>
            <a:grpSpLocks/>
          </p:cNvGrpSpPr>
          <p:nvPr/>
        </p:nvGrpSpPr>
        <p:grpSpPr bwMode="auto">
          <a:xfrm>
            <a:off x="1030288" y="2747963"/>
            <a:ext cx="1119187" cy="866775"/>
            <a:chOff x="649" y="1731"/>
            <a:chExt cx="705" cy="546"/>
          </a:xfrm>
        </p:grpSpPr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649" y="1842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649" y="1731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649" y="2068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24" name="Group 13"/>
          <p:cNvGrpSpPr>
            <a:grpSpLocks/>
          </p:cNvGrpSpPr>
          <p:nvPr/>
        </p:nvGrpSpPr>
        <p:grpSpPr bwMode="auto">
          <a:xfrm>
            <a:off x="1030288" y="3814763"/>
            <a:ext cx="1119187" cy="866775"/>
            <a:chOff x="649" y="2403"/>
            <a:chExt cx="705" cy="546"/>
          </a:xfrm>
        </p:grpSpPr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649" y="2514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649" y="240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649" y="2740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Oracle </a:t>
            </a:r>
            <a:r>
              <a:rPr lang="zh-CN" altLang="en-US" smtClean="0"/>
              <a:t>数据文件</a:t>
            </a:r>
          </a:p>
        </p:txBody>
      </p:sp>
      <p:sp>
        <p:nvSpPr>
          <p:cNvPr id="5126" name="Rectangle 15"/>
          <p:cNvSpPr>
            <a:spLocks noChangeArrowheads="1"/>
          </p:cNvSpPr>
          <p:nvPr/>
        </p:nvSpPr>
        <p:spPr bwMode="auto">
          <a:xfrm>
            <a:off x="911225" y="4094163"/>
            <a:ext cx="13557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Password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  <p:sp>
        <p:nvSpPr>
          <p:cNvPr id="5127" name="Rectangle 16"/>
          <p:cNvSpPr>
            <a:spLocks noChangeArrowheads="1"/>
          </p:cNvSpPr>
          <p:nvPr/>
        </p:nvSpPr>
        <p:spPr bwMode="blackWhite">
          <a:xfrm>
            <a:off x="892175" y="2925763"/>
            <a:ext cx="13938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Parameter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  <p:sp>
        <p:nvSpPr>
          <p:cNvPr id="5128" name="Rectangle 17"/>
          <p:cNvSpPr>
            <a:spLocks noChangeArrowheads="1"/>
          </p:cNvSpPr>
          <p:nvPr/>
        </p:nvSpPr>
        <p:spPr bwMode="auto">
          <a:xfrm>
            <a:off x="6967538" y="4079875"/>
            <a:ext cx="12541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1851025"/>
            <a:r>
              <a:rPr lang="en-US" altLang="zh-CN">
                <a:solidFill>
                  <a:schemeClr val="bg2"/>
                </a:solidFill>
              </a:rPr>
              <a:t>Archived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log files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blackWhite">
          <a:xfrm>
            <a:off x="2535238" y="1989138"/>
            <a:ext cx="4073525" cy="2790825"/>
          </a:xfrm>
          <a:prstGeom prst="rect">
            <a:avLst/>
          </a:prstGeom>
          <a:gradFill rotWithShape="0">
            <a:gsLst>
              <a:gs pos="0">
                <a:srgbClr val="FFFF93">
                  <a:gamma/>
                  <a:shade val="89804"/>
                  <a:invGamma/>
                </a:srgbClr>
              </a:gs>
              <a:gs pos="50000">
                <a:srgbClr val="FFFF93"/>
              </a:gs>
              <a:gs pos="100000">
                <a:srgbClr val="FFFF93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30" name="Group 22"/>
          <p:cNvGrpSpPr>
            <a:grpSpLocks/>
          </p:cNvGrpSpPr>
          <p:nvPr/>
        </p:nvGrpSpPr>
        <p:grpSpPr bwMode="auto">
          <a:xfrm>
            <a:off x="5322888" y="2884488"/>
            <a:ext cx="1160462" cy="900112"/>
            <a:chOff x="3353" y="1817"/>
            <a:chExt cx="731" cy="567"/>
          </a:xfrm>
        </p:grpSpPr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353" y="1933"/>
              <a:ext cx="731" cy="338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0" name="Oval 20"/>
            <p:cNvSpPr>
              <a:spLocks noChangeArrowheads="1"/>
            </p:cNvSpPr>
            <p:nvPr/>
          </p:nvSpPr>
          <p:spPr bwMode="auto">
            <a:xfrm>
              <a:off x="3353" y="1817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>
              <a:off x="3353" y="2166"/>
              <a:ext cx="731" cy="21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31" name="Group 26"/>
          <p:cNvGrpSpPr>
            <a:grpSpLocks/>
          </p:cNvGrpSpPr>
          <p:nvPr/>
        </p:nvGrpSpPr>
        <p:grpSpPr bwMode="auto">
          <a:xfrm>
            <a:off x="5322888" y="2092325"/>
            <a:ext cx="1160462" cy="898525"/>
            <a:chOff x="3353" y="1318"/>
            <a:chExt cx="731" cy="566"/>
          </a:xfrm>
        </p:grpSpPr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353" y="1433"/>
              <a:ext cx="731" cy="339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>
              <a:off x="3353" y="1318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5" name="Oval 25"/>
            <p:cNvSpPr>
              <a:spLocks noChangeArrowheads="1"/>
            </p:cNvSpPr>
            <p:nvPr/>
          </p:nvSpPr>
          <p:spPr bwMode="auto">
            <a:xfrm>
              <a:off x="3353" y="1667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32" name="Group 30"/>
          <p:cNvGrpSpPr>
            <a:grpSpLocks/>
          </p:cNvGrpSpPr>
          <p:nvPr/>
        </p:nvGrpSpPr>
        <p:grpSpPr bwMode="auto">
          <a:xfrm>
            <a:off x="3967163" y="2092325"/>
            <a:ext cx="1160462" cy="900113"/>
            <a:chOff x="2499" y="1318"/>
            <a:chExt cx="731" cy="567"/>
          </a:xfrm>
        </p:grpSpPr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2499" y="1434"/>
              <a:ext cx="731" cy="338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2499" y="1318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>
              <a:off x="2499" y="1667"/>
              <a:ext cx="731" cy="21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33" name="Rectangle 31"/>
          <p:cNvSpPr>
            <a:spLocks noChangeArrowheads="1"/>
          </p:cNvSpPr>
          <p:nvPr/>
        </p:nvSpPr>
        <p:spPr bwMode="auto">
          <a:xfrm>
            <a:off x="4030663" y="2422525"/>
            <a:ext cx="10826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Control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files</a:t>
            </a:r>
          </a:p>
        </p:txBody>
      </p:sp>
      <p:grpSp>
        <p:nvGrpSpPr>
          <p:cNvPr id="5134" name="Group 35"/>
          <p:cNvGrpSpPr>
            <a:grpSpLocks/>
          </p:cNvGrpSpPr>
          <p:nvPr/>
        </p:nvGrpSpPr>
        <p:grpSpPr bwMode="auto">
          <a:xfrm>
            <a:off x="2641600" y="3686175"/>
            <a:ext cx="1160463" cy="900113"/>
            <a:chOff x="1664" y="2322"/>
            <a:chExt cx="731" cy="567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1664" y="2438"/>
              <a:ext cx="731" cy="338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3" name="Oval 33"/>
            <p:cNvSpPr>
              <a:spLocks noChangeArrowheads="1"/>
            </p:cNvSpPr>
            <p:nvPr/>
          </p:nvSpPr>
          <p:spPr bwMode="auto">
            <a:xfrm>
              <a:off x="1664" y="2322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4" name="Oval 34"/>
            <p:cNvSpPr>
              <a:spLocks noChangeArrowheads="1"/>
            </p:cNvSpPr>
            <p:nvPr/>
          </p:nvSpPr>
          <p:spPr bwMode="auto">
            <a:xfrm>
              <a:off x="1664" y="2671"/>
              <a:ext cx="731" cy="21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35" name="Group 39"/>
          <p:cNvGrpSpPr>
            <a:grpSpLocks/>
          </p:cNvGrpSpPr>
          <p:nvPr/>
        </p:nvGrpSpPr>
        <p:grpSpPr bwMode="auto">
          <a:xfrm>
            <a:off x="2641600" y="2884488"/>
            <a:ext cx="1160463" cy="900112"/>
            <a:chOff x="1664" y="1817"/>
            <a:chExt cx="731" cy="567"/>
          </a:xfrm>
        </p:grpSpPr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1664" y="1933"/>
              <a:ext cx="731" cy="338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7" name="Oval 37"/>
            <p:cNvSpPr>
              <a:spLocks noChangeArrowheads="1"/>
            </p:cNvSpPr>
            <p:nvPr/>
          </p:nvSpPr>
          <p:spPr bwMode="auto">
            <a:xfrm>
              <a:off x="1664" y="1817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8" name="Oval 38"/>
            <p:cNvSpPr>
              <a:spLocks noChangeArrowheads="1"/>
            </p:cNvSpPr>
            <p:nvPr/>
          </p:nvSpPr>
          <p:spPr bwMode="auto">
            <a:xfrm>
              <a:off x="1664" y="2166"/>
              <a:ext cx="731" cy="21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36" name="Group 43"/>
          <p:cNvGrpSpPr>
            <a:grpSpLocks/>
          </p:cNvGrpSpPr>
          <p:nvPr/>
        </p:nvGrpSpPr>
        <p:grpSpPr bwMode="auto">
          <a:xfrm>
            <a:off x="2641600" y="2092325"/>
            <a:ext cx="1160463" cy="900113"/>
            <a:chOff x="1664" y="1318"/>
            <a:chExt cx="731" cy="567"/>
          </a:xfrm>
        </p:grpSpPr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664" y="1434"/>
              <a:ext cx="731" cy="338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1664" y="1318"/>
              <a:ext cx="731" cy="21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1664" y="1667"/>
              <a:ext cx="731" cy="21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37" name="Rectangle 44"/>
          <p:cNvSpPr>
            <a:spLocks noChangeArrowheads="1"/>
          </p:cNvSpPr>
          <p:nvPr/>
        </p:nvSpPr>
        <p:spPr bwMode="auto">
          <a:xfrm>
            <a:off x="2692400" y="2422525"/>
            <a:ext cx="10953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Data files </a:t>
            </a:r>
          </a:p>
        </p:txBody>
      </p:sp>
      <p:sp>
        <p:nvSpPr>
          <p:cNvPr id="5138" name="Rectangle 45"/>
          <p:cNvSpPr>
            <a:spLocks noChangeArrowheads="1"/>
          </p:cNvSpPr>
          <p:nvPr/>
        </p:nvSpPr>
        <p:spPr bwMode="auto">
          <a:xfrm>
            <a:off x="5335588" y="2422525"/>
            <a:ext cx="12525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88" tIns="52388" rIns="103188" bIns="52388">
            <a:spAutoFit/>
          </a:bodyPr>
          <a:lstStyle/>
          <a:p>
            <a:pPr defTabSz="1041400">
              <a:lnSpc>
                <a:spcPct val="85000"/>
              </a:lnSpc>
            </a:pPr>
            <a:r>
              <a:rPr lang="en-US" altLang="zh-CN">
                <a:solidFill>
                  <a:schemeClr val="bg2"/>
                </a:solidFill>
              </a:rPr>
              <a:t>Redo log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5139" name="Rectangle 46"/>
          <p:cNvSpPr>
            <a:spLocks noChangeArrowheads="1"/>
          </p:cNvSpPr>
          <p:nvPr/>
        </p:nvSpPr>
        <p:spPr bwMode="auto">
          <a:xfrm>
            <a:off x="3971925" y="412273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/>
            <a:r>
              <a:rPr lang="en-US" altLang="zh-CN">
                <a:solidFill>
                  <a:schemeClr val="bg2"/>
                </a:solidFill>
              </a:rPr>
              <a:t>Database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reeform 2"/>
          <p:cNvSpPr>
            <a:spLocks/>
          </p:cNvSpPr>
          <p:nvPr/>
        </p:nvSpPr>
        <p:spPr bwMode="auto">
          <a:xfrm>
            <a:off x="5429250" y="29972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1" name="Freeform 3"/>
          <p:cNvSpPr>
            <a:spLocks/>
          </p:cNvSpPr>
          <p:nvPr/>
        </p:nvSpPr>
        <p:spPr bwMode="auto">
          <a:xfrm>
            <a:off x="5429250" y="29972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2" name="Freeform 4"/>
          <p:cNvSpPr>
            <a:spLocks/>
          </p:cNvSpPr>
          <p:nvPr/>
        </p:nvSpPr>
        <p:spPr bwMode="auto">
          <a:xfrm>
            <a:off x="4606925" y="27606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4606925" y="27606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4" name="Freeform 6"/>
          <p:cNvSpPr>
            <a:spLocks/>
          </p:cNvSpPr>
          <p:nvPr/>
        </p:nvSpPr>
        <p:spPr bwMode="auto">
          <a:xfrm>
            <a:off x="5637213" y="2438400"/>
            <a:ext cx="823912" cy="2405063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5" name="Freeform 7"/>
          <p:cNvSpPr>
            <a:spLocks/>
          </p:cNvSpPr>
          <p:nvPr/>
        </p:nvSpPr>
        <p:spPr bwMode="auto">
          <a:xfrm>
            <a:off x="4606925" y="2438400"/>
            <a:ext cx="1031875" cy="2166938"/>
          </a:xfrm>
          <a:custGeom>
            <a:avLst/>
            <a:gdLst>
              <a:gd name="T0" fmla="*/ 649 w 650"/>
              <a:gd name="T1" fmla="*/ 0 h 1365"/>
              <a:gd name="T2" fmla="*/ 649 w 650"/>
              <a:gd name="T3" fmla="*/ 1161 h 1365"/>
              <a:gd name="T4" fmla="*/ 0 w 650"/>
              <a:gd name="T5" fmla="*/ 1364 h 1365"/>
              <a:gd name="T6" fmla="*/ 0 w 650"/>
              <a:gd name="T7" fmla="*/ 202 h 1365"/>
              <a:gd name="T8" fmla="*/ 649 w 650"/>
              <a:gd name="T9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5">
                <a:moveTo>
                  <a:pt x="649" y="0"/>
                </a:moveTo>
                <a:lnTo>
                  <a:pt x="649" y="1161"/>
                </a:lnTo>
                <a:lnTo>
                  <a:pt x="0" y="1364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6" name="Freeform 8"/>
          <p:cNvSpPr>
            <a:spLocks/>
          </p:cNvSpPr>
          <p:nvPr/>
        </p:nvSpPr>
        <p:spPr bwMode="auto">
          <a:xfrm>
            <a:off x="4606925" y="24384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7" name="Freeform 9"/>
          <p:cNvSpPr>
            <a:spLocks/>
          </p:cNvSpPr>
          <p:nvPr/>
        </p:nvSpPr>
        <p:spPr bwMode="auto">
          <a:xfrm>
            <a:off x="4606925" y="24384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 flipV="1">
            <a:off x="5429250" y="2447925"/>
            <a:ext cx="0" cy="871538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行迁移和连接 </a:t>
            </a:r>
            <a:r>
              <a:rPr lang="en-US" altLang="zh-CN" smtClean="0"/>
              <a:t>Migration and Chaining</a:t>
            </a: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4632325" y="2349500"/>
            <a:ext cx="0" cy="4699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6434138" y="2552700"/>
            <a:ext cx="0" cy="4191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2" name="Freeform 14"/>
          <p:cNvSpPr>
            <a:spLocks/>
          </p:cNvSpPr>
          <p:nvPr/>
        </p:nvSpPr>
        <p:spPr bwMode="auto">
          <a:xfrm>
            <a:off x="4606925" y="21177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3" name="Freeform 15"/>
          <p:cNvSpPr>
            <a:spLocks/>
          </p:cNvSpPr>
          <p:nvPr/>
        </p:nvSpPr>
        <p:spPr bwMode="auto">
          <a:xfrm>
            <a:off x="4606925" y="21177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4" name="Freeform 16"/>
          <p:cNvSpPr>
            <a:spLocks/>
          </p:cNvSpPr>
          <p:nvPr/>
        </p:nvSpPr>
        <p:spPr bwMode="auto">
          <a:xfrm>
            <a:off x="5429250" y="23050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solidFill>
            <a:srgbClr val="00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5" name="Freeform 17"/>
          <p:cNvSpPr>
            <a:spLocks/>
          </p:cNvSpPr>
          <p:nvPr/>
        </p:nvSpPr>
        <p:spPr bwMode="auto">
          <a:xfrm>
            <a:off x="5429250" y="23050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6" name="Freeform 18"/>
          <p:cNvSpPr>
            <a:spLocks/>
          </p:cNvSpPr>
          <p:nvPr/>
        </p:nvSpPr>
        <p:spPr bwMode="auto">
          <a:xfrm>
            <a:off x="4606925" y="21050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7" name="Freeform 19"/>
          <p:cNvSpPr>
            <a:spLocks/>
          </p:cNvSpPr>
          <p:nvPr/>
        </p:nvSpPr>
        <p:spPr bwMode="auto">
          <a:xfrm>
            <a:off x="4606925" y="21050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8" name="Freeform 20"/>
          <p:cNvSpPr>
            <a:spLocks/>
          </p:cNvSpPr>
          <p:nvPr/>
        </p:nvSpPr>
        <p:spPr bwMode="auto">
          <a:xfrm>
            <a:off x="4606925" y="18335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9" name="Freeform 21"/>
          <p:cNvSpPr>
            <a:spLocks/>
          </p:cNvSpPr>
          <p:nvPr/>
        </p:nvSpPr>
        <p:spPr bwMode="auto">
          <a:xfrm>
            <a:off x="4606925" y="18335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0" name="Freeform 22"/>
          <p:cNvSpPr>
            <a:spLocks/>
          </p:cNvSpPr>
          <p:nvPr/>
        </p:nvSpPr>
        <p:spPr bwMode="auto">
          <a:xfrm>
            <a:off x="5637213" y="1833563"/>
            <a:ext cx="823912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7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1" name="Freeform 23"/>
          <p:cNvSpPr>
            <a:spLocks/>
          </p:cNvSpPr>
          <p:nvPr/>
        </p:nvSpPr>
        <p:spPr bwMode="auto">
          <a:xfrm>
            <a:off x="4606925" y="1833563"/>
            <a:ext cx="1031875" cy="557212"/>
          </a:xfrm>
          <a:custGeom>
            <a:avLst/>
            <a:gdLst>
              <a:gd name="T0" fmla="*/ 649 w 650"/>
              <a:gd name="T1" fmla="*/ 0 h 351"/>
              <a:gd name="T2" fmla="*/ 649 w 650"/>
              <a:gd name="T3" fmla="*/ 179 h 351"/>
              <a:gd name="T4" fmla="*/ 0 w 650"/>
              <a:gd name="T5" fmla="*/ 350 h 351"/>
              <a:gd name="T6" fmla="*/ 0 w 650"/>
              <a:gd name="T7" fmla="*/ 175 h 351"/>
              <a:gd name="T8" fmla="*/ 649 w 650"/>
              <a:gd name="T9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1">
                <a:moveTo>
                  <a:pt x="649" y="0"/>
                </a:moveTo>
                <a:lnTo>
                  <a:pt x="649" y="179"/>
                </a:lnTo>
                <a:lnTo>
                  <a:pt x="0" y="350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2" name="Freeform 24"/>
          <p:cNvSpPr>
            <a:spLocks/>
          </p:cNvSpPr>
          <p:nvPr/>
        </p:nvSpPr>
        <p:spPr bwMode="auto">
          <a:xfrm>
            <a:off x="1835150" y="35560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3" name="Freeform 25"/>
          <p:cNvSpPr>
            <a:spLocks/>
          </p:cNvSpPr>
          <p:nvPr/>
        </p:nvSpPr>
        <p:spPr bwMode="auto">
          <a:xfrm>
            <a:off x="1835150" y="35560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4" name="Freeform 26"/>
          <p:cNvSpPr>
            <a:spLocks/>
          </p:cNvSpPr>
          <p:nvPr/>
        </p:nvSpPr>
        <p:spPr bwMode="auto">
          <a:xfrm>
            <a:off x="1012825" y="33194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5" name="Freeform 27"/>
          <p:cNvSpPr>
            <a:spLocks/>
          </p:cNvSpPr>
          <p:nvPr/>
        </p:nvSpPr>
        <p:spPr bwMode="auto">
          <a:xfrm>
            <a:off x="1012825" y="33194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6" name="Freeform 28"/>
          <p:cNvSpPr>
            <a:spLocks/>
          </p:cNvSpPr>
          <p:nvPr/>
        </p:nvSpPr>
        <p:spPr bwMode="auto">
          <a:xfrm>
            <a:off x="2043113" y="2997200"/>
            <a:ext cx="823912" cy="2405063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7" name="Freeform 29"/>
          <p:cNvSpPr>
            <a:spLocks/>
          </p:cNvSpPr>
          <p:nvPr/>
        </p:nvSpPr>
        <p:spPr bwMode="auto">
          <a:xfrm>
            <a:off x="1012825" y="2997200"/>
            <a:ext cx="1031875" cy="2166938"/>
          </a:xfrm>
          <a:custGeom>
            <a:avLst/>
            <a:gdLst>
              <a:gd name="T0" fmla="*/ 649 w 650"/>
              <a:gd name="T1" fmla="*/ 0 h 1365"/>
              <a:gd name="T2" fmla="*/ 649 w 650"/>
              <a:gd name="T3" fmla="*/ 1161 h 1365"/>
              <a:gd name="T4" fmla="*/ 0 w 650"/>
              <a:gd name="T5" fmla="*/ 1364 h 1365"/>
              <a:gd name="T6" fmla="*/ 0 w 650"/>
              <a:gd name="T7" fmla="*/ 202 h 1365"/>
              <a:gd name="T8" fmla="*/ 649 w 650"/>
              <a:gd name="T9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5">
                <a:moveTo>
                  <a:pt x="649" y="0"/>
                </a:moveTo>
                <a:lnTo>
                  <a:pt x="649" y="1161"/>
                </a:lnTo>
                <a:lnTo>
                  <a:pt x="0" y="1364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8" name="Freeform 30"/>
          <p:cNvSpPr>
            <a:spLocks/>
          </p:cNvSpPr>
          <p:nvPr/>
        </p:nvSpPr>
        <p:spPr bwMode="auto">
          <a:xfrm>
            <a:off x="1012825" y="29972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9" name="Freeform 31"/>
          <p:cNvSpPr>
            <a:spLocks/>
          </p:cNvSpPr>
          <p:nvPr/>
        </p:nvSpPr>
        <p:spPr bwMode="auto">
          <a:xfrm>
            <a:off x="1012825" y="29972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0" name="Line 32"/>
          <p:cNvSpPr>
            <a:spLocks noChangeShapeType="1"/>
          </p:cNvSpPr>
          <p:nvPr/>
        </p:nvSpPr>
        <p:spPr bwMode="auto">
          <a:xfrm flipV="1">
            <a:off x="1835150" y="3006725"/>
            <a:ext cx="0" cy="871538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1841500" y="4391025"/>
            <a:ext cx="1004888" cy="400050"/>
            <a:chOff x="1160" y="2766"/>
            <a:chExt cx="633" cy="252"/>
          </a:xfrm>
        </p:grpSpPr>
        <p:sp>
          <p:nvSpPr>
            <p:cNvPr id="135202" name="Freeform 34"/>
            <p:cNvSpPr>
              <a:spLocks/>
            </p:cNvSpPr>
            <p:nvPr/>
          </p:nvSpPr>
          <p:spPr bwMode="auto">
            <a:xfrm>
              <a:off x="1160" y="2766"/>
              <a:ext cx="633" cy="135"/>
            </a:xfrm>
            <a:custGeom>
              <a:avLst/>
              <a:gdLst>
                <a:gd name="T0" fmla="*/ 500 w 633"/>
                <a:gd name="T1" fmla="*/ 0 h 135"/>
                <a:gd name="T2" fmla="*/ 632 w 633"/>
                <a:gd name="T3" fmla="*/ 48 h 135"/>
                <a:gd name="T4" fmla="*/ 124 w 633"/>
                <a:gd name="T5" fmla="*/ 134 h 135"/>
                <a:gd name="T6" fmla="*/ 0 w 633"/>
                <a:gd name="T7" fmla="*/ 85 h 135"/>
                <a:gd name="T8" fmla="*/ 500 w 63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35">
                  <a:moveTo>
                    <a:pt x="500" y="0"/>
                  </a:moveTo>
                  <a:lnTo>
                    <a:pt x="632" y="48"/>
                  </a:lnTo>
                  <a:lnTo>
                    <a:pt x="124" y="134"/>
                  </a:lnTo>
                  <a:lnTo>
                    <a:pt x="0" y="85"/>
                  </a:lnTo>
                  <a:lnTo>
                    <a:pt x="50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03" name="Freeform 35"/>
            <p:cNvSpPr>
              <a:spLocks/>
            </p:cNvSpPr>
            <p:nvPr/>
          </p:nvSpPr>
          <p:spPr bwMode="auto">
            <a:xfrm>
              <a:off x="1160" y="2766"/>
              <a:ext cx="633" cy="135"/>
            </a:xfrm>
            <a:custGeom>
              <a:avLst/>
              <a:gdLst>
                <a:gd name="T0" fmla="*/ 500 w 633"/>
                <a:gd name="T1" fmla="*/ 0 h 135"/>
                <a:gd name="T2" fmla="*/ 632 w 633"/>
                <a:gd name="T3" fmla="*/ 48 h 135"/>
                <a:gd name="T4" fmla="*/ 124 w 633"/>
                <a:gd name="T5" fmla="*/ 134 h 135"/>
                <a:gd name="T6" fmla="*/ 0 w 633"/>
                <a:gd name="T7" fmla="*/ 85 h 135"/>
                <a:gd name="T8" fmla="*/ 500 w 63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35">
                  <a:moveTo>
                    <a:pt x="500" y="0"/>
                  </a:moveTo>
                  <a:lnTo>
                    <a:pt x="632" y="48"/>
                  </a:lnTo>
                  <a:lnTo>
                    <a:pt x="124" y="134"/>
                  </a:lnTo>
                  <a:lnTo>
                    <a:pt x="0" y="85"/>
                  </a:lnTo>
                  <a:lnTo>
                    <a:pt x="50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04" name="Freeform 36"/>
            <p:cNvSpPr>
              <a:spLocks/>
            </p:cNvSpPr>
            <p:nvPr/>
          </p:nvSpPr>
          <p:spPr bwMode="auto">
            <a:xfrm>
              <a:off x="1160" y="2857"/>
              <a:ext cx="126" cy="161"/>
            </a:xfrm>
            <a:custGeom>
              <a:avLst/>
              <a:gdLst>
                <a:gd name="T0" fmla="*/ 0 w 126"/>
                <a:gd name="T1" fmla="*/ 0 h 161"/>
                <a:gd name="T2" fmla="*/ 0 w 126"/>
                <a:gd name="T3" fmla="*/ 111 h 161"/>
                <a:gd name="T4" fmla="*/ 125 w 126"/>
                <a:gd name="T5" fmla="*/ 160 h 161"/>
                <a:gd name="T6" fmla="*/ 125 w 126"/>
                <a:gd name="T7" fmla="*/ 43 h 161"/>
                <a:gd name="T8" fmla="*/ 0 w 12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1">
                  <a:moveTo>
                    <a:pt x="0" y="0"/>
                  </a:moveTo>
                  <a:lnTo>
                    <a:pt x="0" y="111"/>
                  </a:lnTo>
                  <a:lnTo>
                    <a:pt x="125" y="160"/>
                  </a:lnTo>
                  <a:lnTo>
                    <a:pt x="125" y="43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05" name="Freeform 37"/>
            <p:cNvSpPr>
              <a:spLocks/>
            </p:cNvSpPr>
            <p:nvPr/>
          </p:nvSpPr>
          <p:spPr bwMode="auto">
            <a:xfrm>
              <a:off x="1160" y="2857"/>
              <a:ext cx="126" cy="161"/>
            </a:xfrm>
            <a:custGeom>
              <a:avLst/>
              <a:gdLst>
                <a:gd name="T0" fmla="*/ 0 w 126"/>
                <a:gd name="T1" fmla="*/ 0 h 161"/>
                <a:gd name="T2" fmla="*/ 0 w 126"/>
                <a:gd name="T3" fmla="*/ 111 h 161"/>
                <a:gd name="T4" fmla="*/ 125 w 126"/>
                <a:gd name="T5" fmla="*/ 160 h 161"/>
                <a:gd name="T6" fmla="*/ 125 w 126"/>
                <a:gd name="T7" fmla="*/ 43 h 161"/>
                <a:gd name="T8" fmla="*/ 0 w 12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1">
                  <a:moveTo>
                    <a:pt x="0" y="0"/>
                  </a:moveTo>
                  <a:lnTo>
                    <a:pt x="0" y="111"/>
                  </a:lnTo>
                  <a:lnTo>
                    <a:pt x="125" y="160"/>
                  </a:lnTo>
                  <a:lnTo>
                    <a:pt x="125" y="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06" name="Freeform 38"/>
            <p:cNvSpPr>
              <a:spLocks/>
            </p:cNvSpPr>
            <p:nvPr/>
          </p:nvSpPr>
          <p:spPr bwMode="auto">
            <a:xfrm>
              <a:off x="1285" y="2814"/>
              <a:ext cx="501" cy="204"/>
            </a:xfrm>
            <a:custGeom>
              <a:avLst/>
              <a:gdLst>
                <a:gd name="T0" fmla="*/ 500 w 501"/>
                <a:gd name="T1" fmla="*/ 0 h 204"/>
                <a:gd name="T2" fmla="*/ 500 w 501"/>
                <a:gd name="T3" fmla="*/ 111 h 204"/>
                <a:gd name="T4" fmla="*/ 0 w 501"/>
                <a:gd name="T5" fmla="*/ 203 h 204"/>
                <a:gd name="T6" fmla="*/ 0 w 501"/>
                <a:gd name="T7" fmla="*/ 86 h 204"/>
                <a:gd name="T8" fmla="*/ 500 w 501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4">
                  <a:moveTo>
                    <a:pt x="500" y="0"/>
                  </a:moveTo>
                  <a:lnTo>
                    <a:pt x="500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50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07" name="Freeform 39"/>
            <p:cNvSpPr>
              <a:spLocks/>
            </p:cNvSpPr>
            <p:nvPr/>
          </p:nvSpPr>
          <p:spPr bwMode="auto">
            <a:xfrm>
              <a:off x="1285" y="2814"/>
              <a:ext cx="501" cy="204"/>
            </a:xfrm>
            <a:custGeom>
              <a:avLst/>
              <a:gdLst>
                <a:gd name="T0" fmla="*/ 500 w 501"/>
                <a:gd name="T1" fmla="*/ 0 h 204"/>
                <a:gd name="T2" fmla="*/ 500 w 501"/>
                <a:gd name="T3" fmla="*/ 111 h 204"/>
                <a:gd name="T4" fmla="*/ 0 w 501"/>
                <a:gd name="T5" fmla="*/ 203 h 204"/>
                <a:gd name="T6" fmla="*/ 0 w 501"/>
                <a:gd name="T7" fmla="*/ 86 h 204"/>
                <a:gd name="T8" fmla="*/ 500 w 501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4">
                  <a:moveTo>
                    <a:pt x="500" y="0"/>
                  </a:moveTo>
                  <a:lnTo>
                    <a:pt x="500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50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1038225" y="2908300"/>
            <a:ext cx="0" cy="4699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 flipV="1">
            <a:off x="2840038" y="3111500"/>
            <a:ext cx="0" cy="4191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0" name="Freeform 42"/>
          <p:cNvSpPr>
            <a:spLocks/>
          </p:cNvSpPr>
          <p:nvPr/>
        </p:nvSpPr>
        <p:spPr bwMode="auto">
          <a:xfrm>
            <a:off x="1012825" y="26765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1" name="Freeform 43"/>
          <p:cNvSpPr>
            <a:spLocks/>
          </p:cNvSpPr>
          <p:nvPr/>
        </p:nvSpPr>
        <p:spPr bwMode="auto">
          <a:xfrm>
            <a:off x="1012825" y="26765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2" name="Freeform 44"/>
          <p:cNvSpPr>
            <a:spLocks/>
          </p:cNvSpPr>
          <p:nvPr/>
        </p:nvSpPr>
        <p:spPr bwMode="auto">
          <a:xfrm>
            <a:off x="1835150" y="28638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solidFill>
            <a:srgbClr val="00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3" name="Freeform 45"/>
          <p:cNvSpPr>
            <a:spLocks/>
          </p:cNvSpPr>
          <p:nvPr/>
        </p:nvSpPr>
        <p:spPr bwMode="auto">
          <a:xfrm>
            <a:off x="1835150" y="28638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4" name="Freeform 46"/>
          <p:cNvSpPr>
            <a:spLocks/>
          </p:cNvSpPr>
          <p:nvPr/>
        </p:nvSpPr>
        <p:spPr bwMode="auto">
          <a:xfrm>
            <a:off x="1012825" y="26638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5" name="Freeform 47"/>
          <p:cNvSpPr>
            <a:spLocks/>
          </p:cNvSpPr>
          <p:nvPr/>
        </p:nvSpPr>
        <p:spPr bwMode="auto">
          <a:xfrm>
            <a:off x="1012825" y="26638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6" name="Freeform 48"/>
          <p:cNvSpPr>
            <a:spLocks/>
          </p:cNvSpPr>
          <p:nvPr/>
        </p:nvSpPr>
        <p:spPr bwMode="auto">
          <a:xfrm>
            <a:off x="1012825" y="23923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7" name="Freeform 49"/>
          <p:cNvSpPr>
            <a:spLocks/>
          </p:cNvSpPr>
          <p:nvPr/>
        </p:nvSpPr>
        <p:spPr bwMode="auto">
          <a:xfrm>
            <a:off x="1012825" y="23923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8" name="Freeform 50"/>
          <p:cNvSpPr>
            <a:spLocks/>
          </p:cNvSpPr>
          <p:nvPr/>
        </p:nvSpPr>
        <p:spPr bwMode="auto">
          <a:xfrm>
            <a:off x="2043113" y="2392363"/>
            <a:ext cx="823912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7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19" name="Freeform 51"/>
          <p:cNvSpPr>
            <a:spLocks/>
          </p:cNvSpPr>
          <p:nvPr/>
        </p:nvSpPr>
        <p:spPr bwMode="auto">
          <a:xfrm>
            <a:off x="1012825" y="2392363"/>
            <a:ext cx="1031875" cy="557212"/>
          </a:xfrm>
          <a:custGeom>
            <a:avLst/>
            <a:gdLst>
              <a:gd name="T0" fmla="*/ 649 w 650"/>
              <a:gd name="T1" fmla="*/ 0 h 351"/>
              <a:gd name="T2" fmla="*/ 649 w 650"/>
              <a:gd name="T3" fmla="*/ 179 h 351"/>
              <a:gd name="T4" fmla="*/ 0 w 650"/>
              <a:gd name="T5" fmla="*/ 350 h 351"/>
              <a:gd name="T6" fmla="*/ 0 w 650"/>
              <a:gd name="T7" fmla="*/ 175 h 351"/>
              <a:gd name="T8" fmla="*/ 649 w 650"/>
              <a:gd name="T9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1">
                <a:moveTo>
                  <a:pt x="649" y="0"/>
                </a:moveTo>
                <a:lnTo>
                  <a:pt x="649" y="179"/>
                </a:lnTo>
                <a:lnTo>
                  <a:pt x="0" y="350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0" name="Freeform 52"/>
          <p:cNvSpPr>
            <a:spLocks/>
          </p:cNvSpPr>
          <p:nvPr/>
        </p:nvSpPr>
        <p:spPr bwMode="auto">
          <a:xfrm>
            <a:off x="7448550" y="39624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1" name="Freeform 53"/>
          <p:cNvSpPr>
            <a:spLocks/>
          </p:cNvSpPr>
          <p:nvPr/>
        </p:nvSpPr>
        <p:spPr bwMode="auto">
          <a:xfrm>
            <a:off x="7448550" y="3962400"/>
            <a:ext cx="1031875" cy="2168525"/>
          </a:xfrm>
          <a:custGeom>
            <a:avLst/>
            <a:gdLst>
              <a:gd name="T0" fmla="*/ 649 w 650"/>
              <a:gd name="T1" fmla="*/ 0 h 1366"/>
              <a:gd name="T2" fmla="*/ 649 w 650"/>
              <a:gd name="T3" fmla="*/ 1162 h 1366"/>
              <a:gd name="T4" fmla="*/ 0 w 650"/>
              <a:gd name="T5" fmla="*/ 1365 h 1366"/>
              <a:gd name="T6" fmla="*/ 0 w 650"/>
              <a:gd name="T7" fmla="*/ 202 h 1366"/>
              <a:gd name="T8" fmla="*/ 649 w 650"/>
              <a:gd name="T9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6">
                <a:moveTo>
                  <a:pt x="649" y="0"/>
                </a:moveTo>
                <a:lnTo>
                  <a:pt x="649" y="1162"/>
                </a:lnTo>
                <a:lnTo>
                  <a:pt x="0" y="1365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2" name="Freeform 54"/>
          <p:cNvSpPr>
            <a:spLocks/>
          </p:cNvSpPr>
          <p:nvPr/>
        </p:nvSpPr>
        <p:spPr bwMode="auto">
          <a:xfrm>
            <a:off x="6626225" y="37258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3" name="Freeform 55"/>
          <p:cNvSpPr>
            <a:spLocks/>
          </p:cNvSpPr>
          <p:nvPr/>
        </p:nvSpPr>
        <p:spPr bwMode="auto">
          <a:xfrm>
            <a:off x="6626225" y="3725863"/>
            <a:ext cx="823913" cy="2405062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4" name="Freeform 56"/>
          <p:cNvSpPr>
            <a:spLocks/>
          </p:cNvSpPr>
          <p:nvPr/>
        </p:nvSpPr>
        <p:spPr bwMode="auto">
          <a:xfrm>
            <a:off x="7656513" y="3403600"/>
            <a:ext cx="823912" cy="2405063"/>
          </a:xfrm>
          <a:custGeom>
            <a:avLst/>
            <a:gdLst>
              <a:gd name="T0" fmla="*/ 0 w 519"/>
              <a:gd name="T1" fmla="*/ 0 h 1515"/>
              <a:gd name="T2" fmla="*/ 0 w 519"/>
              <a:gd name="T3" fmla="*/ 1161 h 1515"/>
              <a:gd name="T4" fmla="*/ 518 w 519"/>
              <a:gd name="T5" fmla="*/ 1514 h 1515"/>
              <a:gd name="T6" fmla="*/ 518 w 519"/>
              <a:gd name="T7" fmla="*/ 351 h 1515"/>
              <a:gd name="T8" fmla="*/ 0 w 519"/>
              <a:gd name="T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15">
                <a:moveTo>
                  <a:pt x="0" y="0"/>
                </a:moveTo>
                <a:lnTo>
                  <a:pt x="0" y="1161"/>
                </a:lnTo>
                <a:lnTo>
                  <a:pt x="518" y="1514"/>
                </a:lnTo>
                <a:lnTo>
                  <a:pt x="518" y="35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5" name="Freeform 57"/>
          <p:cNvSpPr>
            <a:spLocks/>
          </p:cNvSpPr>
          <p:nvPr/>
        </p:nvSpPr>
        <p:spPr bwMode="auto">
          <a:xfrm>
            <a:off x="6626225" y="3403600"/>
            <a:ext cx="1031875" cy="2166938"/>
          </a:xfrm>
          <a:custGeom>
            <a:avLst/>
            <a:gdLst>
              <a:gd name="T0" fmla="*/ 649 w 650"/>
              <a:gd name="T1" fmla="*/ 0 h 1365"/>
              <a:gd name="T2" fmla="*/ 649 w 650"/>
              <a:gd name="T3" fmla="*/ 1161 h 1365"/>
              <a:gd name="T4" fmla="*/ 0 w 650"/>
              <a:gd name="T5" fmla="*/ 1364 h 1365"/>
              <a:gd name="T6" fmla="*/ 0 w 650"/>
              <a:gd name="T7" fmla="*/ 202 h 1365"/>
              <a:gd name="T8" fmla="*/ 649 w 650"/>
              <a:gd name="T9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1365">
                <a:moveTo>
                  <a:pt x="649" y="0"/>
                </a:moveTo>
                <a:lnTo>
                  <a:pt x="649" y="1161"/>
                </a:lnTo>
                <a:lnTo>
                  <a:pt x="0" y="1364"/>
                </a:lnTo>
                <a:lnTo>
                  <a:pt x="0" y="20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6" name="Freeform 58"/>
          <p:cNvSpPr>
            <a:spLocks/>
          </p:cNvSpPr>
          <p:nvPr/>
        </p:nvSpPr>
        <p:spPr bwMode="auto">
          <a:xfrm>
            <a:off x="6626225" y="34036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7" name="Freeform 59"/>
          <p:cNvSpPr>
            <a:spLocks/>
          </p:cNvSpPr>
          <p:nvPr/>
        </p:nvSpPr>
        <p:spPr bwMode="auto">
          <a:xfrm>
            <a:off x="6626225" y="3403600"/>
            <a:ext cx="1854200" cy="882650"/>
          </a:xfrm>
          <a:custGeom>
            <a:avLst/>
            <a:gdLst>
              <a:gd name="T0" fmla="*/ 0 w 1168"/>
              <a:gd name="T1" fmla="*/ 202 h 556"/>
              <a:gd name="T2" fmla="*/ 649 w 1168"/>
              <a:gd name="T3" fmla="*/ 0 h 556"/>
              <a:gd name="T4" fmla="*/ 1167 w 1168"/>
              <a:gd name="T5" fmla="*/ 352 h 556"/>
              <a:gd name="T6" fmla="*/ 518 w 1168"/>
              <a:gd name="T7" fmla="*/ 555 h 556"/>
              <a:gd name="T8" fmla="*/ 0 w 1168"/>
              <a:gd name="T9" fmla="*/ 20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556">
                <a:moveTo>
                  <a:pt x="0" y="202"/>
                </a:moveTo>
                <a:lnTo>
                  <a:pt x="649" y="0"/>
                </a:lnTo>
                <a:lnTo>
                  <a:pt x="1167" y="352"/>
                </a:lnTo>
                <a:lnTo>
                  <a:pt x="518" y="555"/>
                </a:lnTo>
                <a:lnTo>
                  <a:pt x="0" y="20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28" name="Line 60"/>
          <p:cNvSpPr>
            <a:spLocks noChangeShapeType="1"/>
          </p:cNvSpPr>
          <p:nvPr/>
        </p:nvSpPr>
        <p:spPr bwMode="auto">
          <a:xfrm flipV="1">
            <a:off x="7448550" y="3413125"/>
            <a:ext cx="0" cy="871538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95" name="Group 61"/>
          <p:cNvGrpSpPr>
            <a:grpSpLocks/>
          </p:cNvGrpSpPr>
          <p:nvPr/>
        </p:nvGrpSpPr>
        <p:grpSpPr bwMode="auto">
          <a:xfrm>
            <a:off x="7353300" y="4645025"/>
            <a:ext cx="1004888" cy="400050"/>
            <a:chOff x="4632" y="2926"/>
            <a:chExt cx="633" cy="252"/>
          </a:xfrm>
        </p:grpSpPr>
        <p:sp>
          <p:nvSpPr>
            <p:cNvPr id="135230" name="Freeform 62"/>
            <p:cNvSpPr>
              <a:spLocks/>
            </p:cNvSpPr>
            <p:nvPr/>
          </p:nvSpPr>
          <p:spPr bwMode="auto">
            <a:xfrm>
              <a:off x="4632" y="2926"/>
              <a:ext cx="633" cy="135"/>
            </a:xfrm>
            <a:custGeom>
              <a:avLst/>
              <a:gdLst>
                <a:gd name="T0" fmla="*/ 500 w 633"/>
                <a:gd name="T1" fmla="*/ 0 h 135"/>
                <a:gd name="T2" fmla="*/ 632 w 633"/>
                <a:gd name="T3" fmla="*/ 48 h 135"/>
                <a:gd name="T4" fmla="*/ 124 w 633"/>
                <a:gd name="T5" fmla="*/ 134 h 135"/>
                <a:gd name="T6" fmla="*/ 0 w 633"/>
                <a:gd name="T7" fmla="*/ 85 h 135"/>
                <a:gd name="T8" fmla="*/ 500 w 63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35">
                  <a:moveTo>
                    <a:pt x="500" y="0"/>
                  </a:moveTo>
                  <a:lnTo>
                    <a:pt x="632" y="48"/>
                  </a:lnTo>
                  <a:lnTo>
                    <a:pt x="124" y="134"/>
                  </a:lnTo>
                  <a:lnTo>
                    <a:pt x="0" y="85"/>
                  </a:lnTo>
                  <a:lnTo>
                    <a:pt x="50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31" name="Freeform 63"/>
            <p:cNvSpPr>
              <a:spLocks/>
            </p:cNvSpPr>
            <p:nvPr/>
          </p:nvSpPr>
          <p:spPr bwMode="auto">
            <a:xfrm>
              <a:off x="4632" y="2926"/>
              <a:ext cx="633" cy="135"/>
            </a:xfrm>
            <a:custGeom>
              <a:avLst/>
              <a:gdLst>
                <a:gd name="T0" fmla="*/ 500 w 633"/>
                <a:gd name="T1" fmla="*/ 0 h 135"/>
                <a:gd name="T2" fmla="*/ 632 w 633"/>
                <a:gd name="T3" fmla="*/ 48 h 135"/>
                <a:gd name="T4" fmla="*/ 124 w 633"/>
                <a:gd name="T5" fmla="*/ 134 h 135"/>
                <a:gd name="T6" fmla="*/ 0 w 633"/>
                <a:gd name="T7" fmla="*/ 85 h 135"/>
                <a:gd name="T8" fmla="*/ 500 w 63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35">
                  <a:moveTo>
                    <a:pt x="500" y="0"/>
                  </a:moveTo>
                  <a:lnTo>
                    <a:pt x="632" y="48"/>
                  </a:lnTo>
                  <a:lnTo>
                    <a:pt x="124" y="134"/>
                  </a:lnTo>
                  <a:lnTo>
                    <a:pt x="0" y="85"/>
                  </a:lnTo>
                  <a:lnTo>
                    <a:pt x="50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32" name="Freeform 64"/>
            <p:cNvSpPr>
              <a:spLocks/>
            </p:cNvSpPr>
            <p:nvPr/>
          </p:nvSpPr>
          <p:spPr bwMode="auto">
            <a:xfrm>
              <a:off x="4632" y="3017"/>
              <a:ext cx="126" cy="161"/>
            </a:xfrm>
            <a:custGeom>
              <a:avLst/>
              <a:gdLst>
                <a:gd name="T0" fmla="*/ 0 w 126"/>
                <a:gd name="T1" fmla="*/ 0 h 161"/>
                <a:gd name="T2" fmla="*/ 0 w 126"/>
                <a:gd name="T3" fmla="*/ 111 h 161"/>
                <a:gd name="T4" fmla="*/ 125 w 126"/>
                <a:gd name="T5" fmla="*/ 160 h 161"/>
                <a:gd name="T6" fmla="*/ 125 w 126"/>
                <a:gd name="T7" fmla="*/ 43 h 161"/>
                <a:gd name="T8" fmla="*/ 0 w 12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1">
                  <a:moveTo>
                    <a:pt x="0" y="0"/>
                  </a:moveTo>
                  <a:lnTo>
                    <a:pt x="0" y="111"/>
                  </a:lnTo>
                  <a:lnTo>
                    <a:pt x="125" y="160"/>
                  </a:lnTo>
                  <a:lnTo>
                    <a:pt x="125" y="43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33" name="Freeform 65"/>
            <p:cNvSpPr>
              <a:spLocks/>
            </p:cNvSpPr>
            <p:nvPr/>
          </p:nvSpPr>
          <p:spPr bwMode="auto">
            <a:xfrm>
              <a:off x="4632" y="3017"/>
              <a:ext cx="126" cy="161"/>
            </a:xfrm>
            <a:custGeom>
              <a:avLst/>
              <a:gdLst>
                <a:gd name="T0" fmla="*/ 0 w 126"/>
                <a:gd name="T1" fmla="*/ 0 h 161"/>
                <a:gd name="T2" fmla="*/ 0 w 126"/>
                <a:gd name="T3" fmla="*/ 111 h 161"/>
                <a:gd name="T4" fmla="*/ 125 w 126"/>
                <a:gd name="T5" fmla="*/ 160 h 161"/>
                <a:gd name="T6" fmla="*/ 125 w 126"/>
                <a:gd name="T7" fmla="*/ 43 h 161"/>
                <a:gd name="T8" fmla="*/ 0 w 12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1">
                  <a:moveTo>
                    <a:pt x="0" y="0"/>
                  </a:moveTo>
                  <a:lnTo>
                    <a:pt x="0" y="111"/>
                  </a:lnTo>
                  <a:lnTo>
                    <a:pt x="125" y="160"/>
                  </a:lnTo>
                  <a:lnTo>
                    <a:pt x="125" y="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34" name="Freeform 66"/>
            <p:cNvSpPr>
              <a:spLocks/>
            </p:cNvSpPr>
            <p:nvPr/>
          </p:nvSpPr>
          <p:spPr bwMode="auto">
            <a:xfrm>
              <a:off x="4757" y="2974"/>
              <a:ext cx="501" cy="204"/>
            </a:xfrm>
            <a:custGeom>
              <a:avLst/>
              <a:gdLst>
                <a:gd name="T0" fmla="*/ 500 w 501"/>
                <a:gd name="T1" fmla="*/ 0 h 204"/>
                <a:gd name="T2" fmla="*/ 500 w 501"/>
                <a:gd name="T3" fmla="*/ 111 h 204"/>
                <a:gd name="T4" fmla="*/ 0 w 501"/>
                <a:gd name="T5" fmla="*/ 203 h 204"/>
                <a:gd name="T6" fmla="*/ 0 w 501"/>
                <a:gd name="T7" fmla="*/ 86 h 204"/>
                <a:gd name="T8" fmla="*/ 500 w 501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4">
                  <a:moveTo>
                    <a:pt x="500" y="0"/>
                  </a:moveTo>
                  <a:lnTo>
                    <a:pt x="500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50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35" name="Freeform 67"/>
            <p:cNvSpPr>
              <a:spLocks/>
            </p:cNvSpPr>
            <p:nvPr/>
          </p:nvSpPr>
          <p:spPr bwMode="auto">
            <a:xfrm>
              <a:off x="4757" y="2974"/>
              <a:ext cx="501" cy="204"/>
            </a:xfrm>
            <a:custGeom>
              <a:avLst/>
              <a:gdLst>
                <a:gd name="T0" fmla="*/ 500 w 501"/>
                <a:gd name="T1" fmla="*/ 0 h 204"/>
                <a:gd name="T2" fmla="*/ 500 w 501"/>
                <a:gd name="T3" fmla="*/ 111 h 204"/>
                <a:gd name="T4" fmla="*/ 0 w 501"/>
                <a:gd name="T5" fmla="*/ 203 h 204"/>
                <a:gd name="T6" fmla="*/ 0 w 501"/>
                <a:gd name="T7" fmla="*/ 86 h 204"/>
                <a:gd name="T8" fmla="*/ 500 w 501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204">
                  <a:moveTo>
                    <a:pt x="500" y="0"/>
                  </a:moveTo>
                  <a:lnTo>
                    <a:pt x="500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50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236" name="Line 68"/>
          <p:cNvSpPr>
            <a:spLocks noChangeShapeType="1"/>
          </p:cNvSpPr>
          <p:nvPr/>
        </p:nvSpPr>
        <p:spPr bwMode="auto">
          <a:xfrm>
            <a:off x="6651625" y="3314700"/>
            <a:ext cx="0" cy="4699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37" name="Line 69"/>
          <p:cNvSpPr>
            <a:spLocks noChangeShapeType="1"/>
          </p:cNvSpPr>
          <p:nvPr/>
        </p:nvSpPr>
        <p:spPr bwMode="auto">
          <a:xfrm flipV="1">
            <a:off x="8453438" y="3517900"/>
            <a:ext cx="0" cy="41910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38" name="Freeform 70"/>
          <p:cNvSpPr>
            <a:spLocks/>
          </p:cNvSpPr>
          <p:nvPr/>
        </p:nvSpPr>
        <p:spPr bwMode="auto">
          <a:xfrm>
            <a:off x="6626225" y="30829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39" name="Freeform 71"/>
          <p:cNvSpPr>
            <a:spLocks/>
          </p:cNvSpPr>
          <p:nvPr/>
        </p:nvSpPr>
        <p:spPr bwMode="auto">
          <a:xfrm>
            <a:off x="6626225" y="3082925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8 h 470"/>
              <a:gd name="T4" fmla="*/ 518 w 1168"/>
              <a:gd name="T5" fmla="*/ 469 h 470"/>
              <a:gd name="T6" fmla="*/ 0 w 1168"/>
              <a:gd name="T7" fmla="*/ 171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8"/>
                </a:lnTo>
                <a:lnTo>
                  <a:pt x="518" y="469"/>
                </a:lnTo>
                <a:lnTo>
                  <a:pt x="0" y="171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0" name="Freeform 72"/>
          <p:cNvSpPr>
            <a:spLocks/>
          </p:cNvSpPr>
          <p:nvPr/>
        </p:nvSpPr>
        <p:spPr bwMode="auto">
          <a:xfrm>
            <a:off x="7448550" y="32702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solidFill>
            <a:srgbClr val="00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1" name="Freeform 73"/>
          <p:cNvSpPr>
            <a:spLocks/>
          </p:cNvSpPr>
          <p:nvPr/>
        </p:nvSpPr>
        <p:spPr bwMode="auto">
          <a:xfrm>
            <a:off x="7448550" y="3270250"/>
            <a:ext cx="1031875" cy="558800"/>
          </a:xfrm>
          <a:custGeom>
            <a:avLst/>
            <a:gdLst>
              <a:gd name="T0" fmla="*/ 649 w 650"/>
              <a:gd name="T1" fmla="*/ 0 h 352"/>
              <a:gd name="T2" fmla="*/ 649 w 650"/>
              <a:gd name="T3" fmla="*/ 180 h 352"/>
              <a:gd name="T4" fmla="*/ 0 w 650"/>
              <a:gd name="T5" fmla="*/ 351 h 352"/>
              <a:gd name="T6" fmla="*/ 0 w 650"/>
              <a:gd name="T7" fmla="*/ 172 h 352"/>
              <a:gd name="T8" fmla="*/ 649 w 650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2">
                <a:moveTo>
                  <a:pt x="649" y="0"/>
                </a:moveTo>
                <a:lnTo>
                  <a:pt x="649" y="180"/>
                </a:lnTo>
                <a:lnTo>
                  <a:pt x="0" y="351"/>
                </a:lnTo>
                <a:lnTo>
                  <a:pt x="0" y="172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2" name="Freeform 74"/>
          <p:cNvSpPr>
            <a:spLocks/>
          </p:cNvSpPr>
          <p:nvPr/>
        </p:nvSpPr>
        <p:spPr bwMode="auto">
          <a:xfrm>
            <a:off x="6626225" y="30702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3" name="Freeform 75"/>
          <p:cNvSpPr>
            <a:spLocks/>
          </p:cNvSpPr>
          <p:nvPr/>
        </p:nvSpPr>
        <p:spPr bwMode="auto">
          <a:xfrm>
            <a:off x="6626225" y="3070225"/>
            <a:ext cx="823913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8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4" name="Freeform 76"/>
          <p:cNvSpPr>
            <a:spLocks/>
          </p:cNvSpPr>
          <p:nvPr/>
        </p:nvSpPr>
        <p:spPr bwMode="auto">
          <a:xfrm>
            <a:off x="6626225" y="27987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5" name="Freeform 77"/>
          <p:cNvSpPr>
            <a:spLocks/>
          </p:cNvSpPr>
          <p:nvPr/>
        </p:nvSpPr>
        <p:spPr bwMode="auto">
          <a:xfrm>
            <a:off x="6626225" y="2798763"/>
            <a:ext cx="1854200" cy="746125"/>
          </a:xfrm>
          <a:custGeom>
            <a:avLst/>
            <a:gdLst>
              <a:gd name="T0" fmla="*/ 649 w 1168"/>
              <a:gd name="T1" fmla="*/ 0 h 470"/>
              <a:gd name="T2" fmla="*/ 1167 w 1168"/>
              <a:gd name="T3" fmla="*/ 297 h 470"/>
              <a:gd name="T4" fmla="*/ 518 w 1168"/>
              <a:gd name="T5" fmla="*/ 469 h 470"/>
              <a:gd name="T6" fmla="*/ 0 w 1168"/>
              <a:gd name="T7" fmla="*/ 175 h 470"/>
              <a:gd name="T8" fmla="*/ 649 w 1168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8" h="470">
                <a:moveTo>
                  <a:pt x="649" y="0"/>
                </a:moveTo>
                <a:lnTo>
                  <a:pt x="1167" y="297"/>
                </a:lnTo>
                <a:lnTo>
                  <a:pt x="518" y="469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6" name="Freeform 78"/>
          <p:cNvSpPr>
            <a:spLocks/>
          </p:cNvSpPr>
          <p:nvPr/>
        </p:nvSpPr>
        <p:spPr bwMode="auto">
          <a:xfrm>
            <a:off x="7656513" y="2798763"/>
            <a:ext cx="823912" cy="758825"/>
          </a:xfrm>
          <a:custGeom>
            <a:avLst/>
            <a:gdLst>
              <a:gd name="T0" fmla="*/ 0 w 519"/>
              <a:gd name="T1" fmla="*/ 0 h 478"/>
              <a:gd name="T2" fmla="*/ 0 w 519"/>
              <a:gd name="T3" fmla="*/ 179 h 478"/>
              <a:gd name="T4" fmla="*/ 518 w 519"/>
              <a:gd name="T5" fmla="*/ 477 h 478"/>
              <a:gd name="T6" fmla="*/ 518 w 519"/>
              <a:gd name="T7" fmla="*/ 297 h 478"/>
              <a:gd name="T8" fmla="*/ 0 w 519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478">
                <a:moveTo>
                  <a:pt x="0" y="0"/>
                </a:moveTo>
                <a:lnTo>
                  <a:pt x="0" y="179"/>
                </a:lnTo>
                <a:lnTo>
                  <a:pt x="518" y="477"/>
                </a:lnTo>
                <a:lnTo>
                  <a:pt x="518" y="29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7" name="Freeform 79"/>
          <p:cNvSpPr>
            <a:spLocks/>
          </p:cNvSpPr>
          <p:nvPr/>
        </p:nvSpPr>
        <p:spPr bwMode="auto">
          <a:xfrm>
            <a:off x="6626225" y="2798763"/>
            <a:ext cx="1031875" cy="557212"/>
          </a:xfrm>
          <a:custGeom>
            <a:avLst/>
            <a:gdLst>
              <a:gd name="T0" fmla="*/ 649 w 650"/>
              <a:gd name="T1" fmla="*/ 0 h 351"/>
              <a:gd name="T2" fmla="*/ 649 w 650"/>
              <a:gd name="T3" fmla="*/ 179 h 351"/>
              <a:gd name="T4" fmla="*/ 0 w 650"/>
              <a:gd name="T5" fmla="*/ 350 h 351"/>
              <a:gd name="T6" fmla="*/ 0 w 650"/>
              <a:gd name="T7" fmla="*/ 175 h 351"/>
              <a:gd name="T8" fmla="*/ 649 w 650"/>
              <a:gd name="T9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351">
                <a:moveTo>
                  <a:pt x="649" y="0"/>
                </a:moveTo>
                <a:lnTo>
                  <a:pt x="649" y="179"/>
                </a:lnTo>
                <a:lnTo>
                  <a:pt x="0" y="350"/>
                </a:lnTo>
                <a:lnTo>
                  <a:pt x="0" y="175"/>
                </a:lnTo>
                <a:lnTo>
                  <a:pt x="64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48" name="AutoShape 80"/>
          <p:cNvSpPr>
            <a:spLocks noChangeArrowheads="1"/>
          </p:cNvSpPr>
          <p:nvPr/>
        </p:nvSpPr>
        <p:spPr bwMode="auto">
          <a:xfrm rot="1500000">
            <a:off x="5664200" y="4211638"/>
            <a:ext cx="1857375" cy="406400"/>
          </a:xfrm>
          <a:prstGeom prst="rightArrow">
            <a:avLst>
              <a:gd name="adj1" fmla="val 50000"/>
              <a:gd name="adj2" fmla="val 228537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909" name="Group 81"/>
          <p:cNvGrpSpPr>
            <a:grpSpLocks/>
          </p:cNvGrpSpPr>
          <p:nvPr/>
        </p:nvGrpSpPr>
        <p:grpSpPr bwMode="auto">
          <a:xfrm>
            <a:off x="5435600" y="3832225"/>
            <a:ext cx="277813" cy="400050"/>
            <a:chOff x="3424" y="2414"/>
            <a:chExt cx="175" cy="252"/>
          </a:xfrm>
        </p:grpSpPr>
        <p:sp>
          <p:nvSpPr>
            <p:cNvPr id="135250" name="Freeform 82"/>
            <p:cNvSpPr>
              <a:spLocks/>
            </p:cNvSpPr>
            <p:nvPr/>
          </p:nvSpPr>
          <p:spPr bwMode="auto">
            <a:xfrm>
              <a:off x="3424" y="2414"/>
              <a:ext cx="175" cy="135"/>
            </a:xfrm>
            <a:custGeom>
              <a:avLst/>
              <a:gdLst>
                <a:gd name="T0" fmla="*/ 137 w 175"/>
                <a:gd name="T1" fmla="*/ 0 h 135"/>
                <a:gd name="T2" fmla="*/ 174 w 175"/>
                <a:gd name="T3" fmla="*/ 48 h 135"/>
                <a:gd name="T4" fmla="*/ 34 w 175"/>
                <a:gd name="T5" fmla="*/ 134 h 135"/>
                <a:gd name="T6" fmla="*/ 0 w 175"/>
                <a:gd name="T7" fmla="*/ 85 h 135"/>
                <a:gd name="T8" fmla="*/ 137 w 17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5">
                  <a:moveTo>
                    <a:pt x="137" y="0"/>
                  </a:moveTo>
                  <a:lnTo>
                    <a:pt x="174" y="48"/>
                  </a:lnTo>
                  <a:lnTo>
                    <a:pt x="34" y="134"/>
                  </a:lnTo>
                  <a:lnTo>
                    <a:pt x="0" y="85"/>
                  </a:lnTo>
                  <a:lnTo>
                    <a:pt x="137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51" name="Freeform 83"/>
            <p:cNvSpPr>
              <a:spLocks/>
            </p:cNvSpPr>
            <p:nvPr/>
          </p:nvSpPr>
          <p:spPr bwMode="auto">
            <a:xfrm>
              <a:off x="3424" y="2414"/>
              <a:ext cx="175" cy="135"/>
            </a:xfrm>
            <a:custGeom>
              <a:avLst/>
              <a:gdLst>
                <a:gd name="T0" fmla="*/ 137 w 175"/>
                <a:gd name="T1" fmla="*/ 0 h 135"/>
                <a:gd name="T2" fmla="*/ 174 w 175"/>
                <a:gd name="T3" fmla="*/ 48 h 135"/>
                <a:gd name="T4" fmla="*/ 34 w 175"/>
                <a:gd name="T5" fmla="*/ 134 h 135"/>
                <a:gd name="T6" fmla="*/ 0 w 175"/>
                <a:gd name="T7" fmla="*/ 85 h 135"/>
                <a:gd name="T8" fmla="*/ 137 w 17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5">
                  <a:moveTo>
                    <a:pt x="137" y="0"/>
                  </a:moveTo>
                  <a:lnTo>
                    <a:pt x="174" y="48"/>
                  </a:lnTo>
                  <a:lnTo>
                    <a:pt x="34" y="134"/>
                  </a:lnTo>
                  <a:lnTo>
                    <a:pt x="0" y="85"/>
                  </a:lnTo>
                  <a:lnTo>
                    <a:pt x="1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52" name="Freeform 84"/>
            <p:cNvSpPr>
              <a:spLocks/>
            </p:cNvSpPr>
            <p:nvPr/>
          </p:nvSpPr>
          <p:spPr bwMode="auto">
            <a:xfrm>
              <a:off x="3424" y="2505"/>
              <a:ext cx="36" cy="161"/>
            </a:xfrm>
            <a:custGeom>
              <a:avLst/>
              <a:gdLst>
                <a:gd name="T0" fmla="*/ 0 w 36"/>
                <a:gd name="T1" fmla="*/ 0 h 161"/>
                <a:gd name="T2" fmla="*/ 0 w 36"/>
                <a:gd name="T3" fmla="*/ 111 h 161"/>
                <a:gd name="T4" fmla="*/ 35 w 36"/>
                <a:gd name="T5" fmla="*/ 160 h 161"/>
                <a:gd name="T6" fmla="*/ 35 w 36"/>
                <a:gd name="T7" fmla="*/ 43 h 161"/>
                <a:gd name="T8" fmla="*/ 0 w 3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61">
                  <a:moveTo>
                    <a:pt x="0" y="0"/>
                  </a:moveTo>
                  <a:lnTo>
                    <a:pt x="0" y="111"/>
                  </a:lnTo>
                  <a:lnTo>
                    <a:pt x="35" y="160"/>
                  </a:lnTo>
                  <a:lnTo>
                    <a:pt x="35" y="43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53" name="Freeform 85"/>
            <p:cNvSpPr>
              <a:spLocks/>
            </p:cNvSpPr>
            <p:nvPr/>
          </p:nvSpPr>
          <p:spPr bwMode="auto">
            <a:xfrm>
              <a:off x="3424" y="2505"/>
              <a:ext cx="36" cy="161"/>
            </a:xfrm>
            <a:custGeom>
              <a:avLst/>
              <a:gdLst>
                <a:gd name="T0" fmla="*/ 0 w 36"/>
                <a:gd name="T1" fmla="*/ 0 h 161"/>
                <a:gd name="T2" fmla="*/ 0 w 36"/>
                <a:gd name="T3" fmla="*/ 111 h 161"/>
                <a:gd name="T4" fmla="*/ 35 w 36"/>
                <a:gd name="T5" fmla="*/ 160 h 161"/>
                <a:gd name="T6" fmla="*/ 35 w 36"/>
                <a:gd name="T7" fmla="*/ 43 h 161"/>
                <a:gd name="T8" fmla="*/ 0 w 36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61">
                  <a:moveTo>
                    <a:pt x="0" y="0"/>
                  </a:moveTo>
                  <a:lnTo>
                    <a:pt x="0" y="111"/>
                  </a:lnTo>
                  <a:lnTo>
                    <a:pt x="35" y="160"/>
                  </a:lnTo>
                  <a:lnTo>
                    <a:pt x="35" y="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54" name="Freeform 86"/>
            <p:cNvSpPr>
              <a:spLocks/>
            </p:cNvSpPr>
            <p:nvPr/>
          </p:nvSpPr>
          <p:spPr bwMode="auto">
            <a:xfrm>
              <a:off x="3459" y="2462"/>
              <a:ext cx="138" cy="204"/>
            </a:xfrm>
            <a:custGeom>
              <a:avLst/>
              <a:gdLst>
                <a:gd name="T0" fmla="*/ 137 w 138"/>
                <a:gd name="T1" fmla="*/ 0 h 204"/>
                <a:gd name="T2" fmla="*/ 137 w 138"/>
                <a:gd name="T3" fmla="*/ 111 h 204"/>
                <a:gd name="T4" fmla="*/ 0 w 138"/>
                <a:gd name="T5" fmla="*/ 203 h 204"/>
                <a:gd name="T6" fmla="*/ 0 w 138"/>
                <a:gd name="T7" fmla="*/ 86 h 204"/>
                <a:gd name="T8" fmla="*/ 137 w 138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04">
                  <a:moveTo>
                    <a:pt x="137" y="0"/>
                  </a:moveTo>
                  <a:lnTo>
                    <a:pt x="137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1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255" name="Freeform 87"/>
            <p:cNvSpPr>
              <a:spLocks/>
            </p:cNvSpPr>
            <p:nvPr/>
          </p:nvSpPr>
          <p:spPr bwMode="auto">
            <a:xfrm>
              <a:off x="3459" y="2462"/>
              <a:ext cx="138" cy="204"/>
            </a:xfrm>
            <a:custGeom>
              <a:avLst/>
              <a:gdLst>
                <a:gd name="T0" fmla="*/ 137 w 138"/>
                <a:gd name="T1" fmla="*/ 0 h 204"/>
                <a:gd name="T2" fmla="*/ 137 w 138"/>
                <a:gd name="T3" fmla="*/ 111 h 204"/>
                <a:gd name="T4" fmla="*/ 0 w 138"/>
                <a:gd name="T5" fmla="*/ 203 h 204"/>
                <a:gd name="T6" fmla="*/ 0 w 138"/>
                <a:gd name="T7" fmla="*/ 86 h 204"/>
                <a:gd name="T8" fmla="*/ 137 w 138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04">
                  <a:moveTo>
                    <a:pt x="137" y="0"/>
                  </a:moveTo>
                  <a:lnTo>
                    <a:pt x="137" y="111"/>
                  </a:lnTo>
                  <a:lnTo>
                    <a:pt x="0" y="203"/>
                  </a:lnTo>
                  <a:lnTo>
                    <a:pt x="0" y="86"/>
                  </a:lnTo>
                  <a:lnTo>
                    <a:pt x="137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256" name="Rectangle 88"/>
          <p:cNvSpPr>
            <a:spLocks noChangeArrowheads="1"/>
          </p:cNvSpPr>
          <p:nvPr/>
        </p:nvSpPr>
        <p:spPr bwMode="auto">
          <a:xfrm>
            <a:off x="1019175" y="1770063"/>
            <a:ext cx="2239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 update</a:t>
            </a:r>
          </a:p>
        </p:txBody>
      </p:sp>
      <p:sp>
        <p:nvSpPr>
          <p:cNvPr id="135257" name="Rectangle 89"/>
          <p:cNvSpPr>
            <a:spLocks noChangeArrowheads="1"/>
          </p:cNvSpPr>
          <p:nvPr/>
        </p:nvSpPr>
        <p:spPr bwMode="auto">
          <a:xfrm>
            <a:off x="6261100" y="1770063"/>
            <a:ext cx="1820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 update</a:t>
            </a:r>
          </a:p>
        </p:txBody>
      </p:sp>
      <p:sp>
        <p:nvSpPr>
          <p:cNvPr id="35912" name="Rectangle 90"/>
          <p:cNvSpPr>
            <a:spLocks noChangeArrowheads="1"/>
          </p:cNvSpPr>
          <p:nvPr/>
        </p:nvSpPr>
        <p:spPr bwMode="auto">
          <a:xfrm>
            <a:off x="5402263" y="3575050"/>
            <a:ext cx="104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/>
            <a:r>
              <a:rPr lang="en-US" altLang="zh-CN">
                <a:solidFill>
                  <a:schemeClr val="bg2"/>
                </a:solidFill>
              </a:rPr>
              <a:t>Pointer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更改表的存储参数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2466975"/>
            <a:ext cx="6413500" cy="2162175"/>
          </a:xfrm>
          <a:solidFill>
            <a:srgbClr val="DDDDDD"/>
          </a:solidFill>
          <a:ln w="12700" cap="flat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ALTER TABLE summit.employee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PCTFREE 30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PCTUSED 50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STORAGE(NEXT 500K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MINEXTENTS 2</a:t>
            </a:r>
          </a:p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MAXEXTENTS 100);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非分区表的重构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60475" y="1870075"/>
            <a:ext cx="6540500" cy="790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 employee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MOVE TABLESPACE data1;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81063" y="3182938"/>
            <a:ext cx="7334250" cy="17970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404813" indent="-404813" algn="l" defTabSz="346075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>
                <a:solidFill>
                  <a:schemeClr val="tx1"/>
                </a:solidFill>
              </a:rPr>
              <a:t>Moves data into a new segment while preserving indexes, constraints, privileges, and so on, on the table</a:t>
            </a:r>
          </a:p>
          <a:p>
            <a:pPr marL="404813" indent="-404813" algn="l" defTabSz="346075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>
                <a:solidFill>
                  <a:schemeClr val="tx1"/>
                </a:solidFill>
              </a:rPr>
              <a:t>Is being used to move a table to a different tablespace or to reorganize extents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Truncate </a:t>
            </a:r>
            <a:r>
              <a:rPr lang="zh-CN" altLang="en-US" smtClean="0"/>
              <a:t>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839913"/>
            <a:ext cx="7346950" cy="447675"/>
          </a:xfrm>
          <a:solidFill>
            <a:srgbClr val="DDDDDD"/>
          </a:solidFill>
          <a:ln w="12700" cap="flat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defTabSz="400050">
              <a:lnSpc>
                <a:spcPct val="125000"/>
              </a:lnSpc>
              <a:spcBef>
                <a:spcPct val="0"/>
              </a:spcBef>
              <a:buFont typeface="Arial" pitchFamily="34" charset="0"/>
              <a:buNone/>
              <a:tabLst>
                <a:tab pos="400050" algn="r"/>
                <a:tab pos="673100" algn="l"/>
              </a:tabLst>
            </a:pPr>
            <a:r>
              <a:rPr lang="en-US" altLang="zh-CN" sz="1800" smtClean="0">
                <a:solidFill>
                  <a:schemeClr val="bg2"/>
                </a:solidFill>
                <a:latin typeface="Courier New" pitchFamily="49" charset="0"/>
              </a:rPr>
              <a:t>TRUNCATE TABLE summit.employee;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428750" y="3302000"/>
            <a:ext cx="72088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>
              <a:tabLst>
                <a:tab pos="1714500" algn="r"/>
                <a:tab pos="2401888" algn="r"/>
                <a:tab pos="3429000" algn="r"/>
                <a:tab pos="4857750" algn="r"/>
                <a:tab pos="5662613" algn="r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Extent ID	 0	1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006475" y="5038725"/>
            <a:ext cx="1803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High-water mark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168900" y="4800600"/>
            <a:ext cx="18034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Free space</a:t>
            </a:r>
          </a:p>
        </p:txBody>
      </p: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3590925" y="3598863"/>
            <a:ext cx="376238" cy="814387"/>
            <a:chOff x="2262" y="2267"/>
            <a:chExt cx="237" cy="513"/>
          </a:xfrm>
        </p:grpSpPr>
        <p:sp>
          <p:nvSpPr>
            <p:cNvPr id="149512" name="Rectangle 8"/>
            <p:cNvSpPr>
              <a:spLocks noChangeArrowheads="1"/>
            </p:cNvSpPr>
            <p:nvPr/>
          </p:nvSpPr>
          <p:spPr bwMode="blackWhite">
            <a:xfrm>
              <a:off x="2266" y="2267"/>
              <a:ext cx="228" cy="513"/>
            </a:xfrm>
            <a:prstGeom prst="rect">
              <a:avLst/>
            </a:prstGeom>
            <a:gradFill rotWithShape="0">
              <a:gsLst>
                <a:gs pos="0">
                  <a:srgbClr val="DBB8FF">
                    <a:gamma/>
                    <a:shade val="89804"/>
                    <a:invGamma/>
                  </a:srgbClr>
                </a:gs>
                <a:gs pos="50000">
                  <a:srgbClr val="DBB8FF"/>
                </a:gs>
                <a:gs pos="100000">
                  <a:srgbClr val="DBB8FF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3" name="Line 9"/>
            <p:cNvSpPr>
              <a:spLocks noChangeShapeType="1"/>
            </p:cNvSpPr>
            <p:nvPr/>
          </p:nvSpPr>
          <p:spPr bwMode="blackWhite">
            <a:xfrm>
              <a:off x="2262" y="2364"/>
              <a:ext cx="235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blackWhite">
            <a:xfrm>
              <a:off x="2262" y="2473"/>
              <a:ext cx="23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blackWhite">
            <a:xfrm>
              <a:off x="2262" y="2579"/>
              <a:ext cx="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blackWhite">
            <a:xfrm>
              <a:off x="2262" y="2680"/>
              <a:ext cx="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44" name="Group 13"/>
          <p:cNvGrpSpPr>
            <a:grpSpLocks/>
          </p:cNvGrpSpPr>
          <p:nvPr/>
        </p:nvGrpSpPr>
        <p:grpSpPr bwMode="auto">
          <a:xfrm>
            <a:off x="2865438" y="3598863"/>
            <a:ext cx="376237" cy="814387"/>
            <a:chOff x="1805" y="2267"/>
            <a:chExt cx="237" cy="513"/>
          </a:xfrm>
        </p:grpSpPr>
        <p:sp>
          <p:nvSpPr>
            <p:cNvPr id="149518" name="Rectangle 14"/>
            <p:cNvSpPr>
              <a:spLocks noChangeArrowheads="1"/>
            </p:cNvSpPr>
            <p:nvPr/>
          </p:nvSpPr>
          <p:spPr bwMode="blackWhite">
            <a:xfrm>
              <a:off x="1809" y="2267"/>
              <a:ext cx="228" cy="513"/>
            </a:xfrm>
            <a:prstGeom prst="rect">
              <a:avLst/>
            </a:prstGeom>
            <a:gradFill rotWithShape="0">
              <a:gsLst>
                <a:gs pos="0">
                  <a:srgbClr val="DBB8FF">
                    <a:gamma/>
                    <a:shade val="89804"/>
                    <a:invGamma/>
                  </a:srgbClr>
                </a:gs>
                <a:gs pos="50000">
                  <a:srgbClr val="DBB8FF"/>
                </a:gs>
                <a:gs pos="100000">
                  <a:srgbClr val="DBB8FF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blackWhite">
            <a:xfrm>
              <a:off x="1805" y="2364"/>
              <a:ext cx="235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blackWhite">
            <a:xfrm>
              <a:off x="1805" y="2473"/>
              <a:ext cx="23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21" name="Line 17"/>
            <p:cNvSpPr>
              <a:spLocks noChangeShapeType="1"/>
            </p:cNvSpPr>
            <p:nvPr/>
          </p:nvSpPr>
          <p:spPr bwMode="blackWhite">
            <a:xfrm>
              <a:off x="1805" y="2579"/>
              <a:ext cx="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blackWhite">
            <a:xfrm>
              <a:off x="1805" y="2680"/>
              <a:ext cx="2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9523" name="Freeform 19"/>
          <p:cNvSpPr>
            <a:spLocks/>
          </p:cNvSpPr>
          <p:nvPr/>
        </p:nvSpPr>
        <p:spPr bwMode="auto">
          <a:xfrm>
            <a:off x="2582863" y="4483100"/>
            <a:ext cx="369887" cy="712788"/>
          </a:xfrm>
          <a:custGeom>
            <a:avLst/>
            <a:gdLst>
              <a:gd name="T0" fmla="*/ 0 w 233"/>
              <a:gd name="T1" fmla="*/ 448 h 449"/>
              <a:gd name="T2" fmla="*/ 232 w 233"/>
              <a:gd name="T3" fmla="*/ 448 h 449"/>
              <a:gd name="T4" fmla="*/ 232 w 233"/>
              <a:gd name="T5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" h="449">
                <a:moveTo>
                  <a:pt x="0" y="448"/>
                </a:moveTo>
                <a:lnTo>
                  <a:pt x="232" y="448"/>
                </a:lnTo>
                <a:lnTo>
                  <a:pt x="232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blackWhite">
          <a:xfrm>
            <a:off x="4613275" y="4892675"/>
            <a:ext cx="601663" cy="160338"/>
          </a:xfrm>
          <a:prstGeom prst="rect">
            <a:avLst/>
          </a:prstGeom>
          <a:gradFill rotWithShape="0">
            <a:gsLst>
              <a:gs pos="0">
                <a:srgbClr val="DBB8FF">
                  <a:gamma/>
                  <a:shade val="89804"/>
                  <a:invGamma/>
                </a:srgbClr>
              </a:gs>
              <a:gs pos="50000">
                <a:srgbClr val="DBB8FF"/>
              </a:gs>
              <a:gs pos="100000">
                <a:srgbClr val="DBB8FF">
                  <a:gamma/>
                  <a:shade val="8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删除表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92250" y="2305050"/>
            <a:ext cx="6146800" cy="7905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DROP TABLE summit.department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CASCADE CONSTRAINTS;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删除列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89038" y="2341563"/>
            <a:ext cx="6540500" cy="1133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ALTER TABLE employee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DROP COLUMN comments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CASCADE CONSTRAINTS CHECKPOINT 1000;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85825" y="1673225"/>
            <a:ext cx="7334250" cy="40957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404813" indent="-4048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altLang="zh-CN" sz="2200">
                <a:solidFill>
                  <a:schemeClr val="tx1"/>
                </a:solidFill>
              </a:rPr>
              <a:t>Remove a column from a table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81063" y="3654425"/>
            <a:ext cx="7334250" cy="14795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404813" indent="-404813" algn="l" defTabSz="346075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>
                <a:solidFill>
                  <a:schemeClr val="tx1"/>
                </a:solidFill>
              </a:rPr>
              <a:t>This removes the column length and data from each row, freeing space in the data block.</a:t>
            </a:r>
          </a:p>
          <a:p>
            <a:pPr marL="404813" indent="-404813" algn="l" defTabSz="346075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>
                <a:solidFill>
                  <a:schemeClr val="tx1"/>
                </a:solidFill>
              </a:rPr>
              <a:t>Dropping a column in a large table takes a considerable amount of time.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250" name="Group 2"/>
          <p:cNvGrpSpPr>
            <a:grpSpLocks/>
          </p:cNvGrpSpPr>
          <p:nvPr/>
        </p:nvGrpSpPr>
        <p:grpSpPr bwMode="auto">
          <a:xfrm>
            <a:off x="1044575" y="1706563"/>
            <a:ext cx="2981325" cy="1936750"/>
            <a:chOff x="658" y="1003"/>
            <a:chExt cx="1878" cy="1139"/>
          </a:xfrm>
        </p:grpSpPr>
        <p:sp>
          <p:nvSpPr>
            <p:cNvPr id="437251" name="Rectangle 3"/>
            <p:cNvSpPr>
              <a:spLocks noChangeArrowheads="1"/>
            </p:cNvSpPr>
            <p:nvPr/>
          </p:nvSpPr>
          <p:spPr bwMode="auto">
            <a:xfrm>
              <a:off x="680" y="1038"/>
              <a:ext cx="1856" cy="1104"/>
            </a:xfrm>
            <a:prstGeom prst="rect">
              <a:avLst/>
            </a:prstGeom>
            <a:solidFill>
              <a:srgbClr val="6666FF"/>
            </a:solidFill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8" name="Rectangle 4"/>
            <p:cNvSpPr>
              <a:spLocks noChangeArrowheads="1"/>
            </p:cNvSpPr>
            <p:nvPr/>
          </p:nvSpPr>
          <p:spPr bwMode="auto">
            <a:xfrm>
              <a:off x="658" y="1003"/>
              <a:ext cx="9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2000">
                  <a:solidFill>
                    <a:schemeClr val="bg2"/>
                  </a:solidFill>
                </a:rPr>
                <a:t>Tablespace</a:t>
              </a:r>
            </a:p>
          </p:txBody>
        </p:sp>
      </p:grp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>
          <a:xfrm>
            <a:off x="820738" y="530225"/>
            <a:ext cx="7502525" cy="881063"/>
          </a:xfrm>
          <a:noFill/>
        </p:spPr>
        <p:txBody>
          <a:bodyPr/>
          <a:lstStyle/>
          <a:p>
            <a:r>
              <a:rPr lang="zh-CN" altLang="en-US" smtClean="0"/>
              <a:t>数据库存储的层次结构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1917700" y="2071688"/>
            <a:ext cx="1727200" cy="1343025"/>
          </a:xfrm>
          <a:prstGeom prst="rect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 w="25400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2298700" y="2300288"/>
            <a:ext cx="1727200" cy="1343025"/>
          </a:xfrm>
          <a:prstGeom prst="rect">
            <a:avLst/>
          </a:prstGeom>
          <a:gradFill rotWithShape="0">
            <a:gsLst>
              <a:gs pos="0">
                <a:srgbClr val="B7E5B7"/>
              </a:gs>
              <a:gs pos="50000">
                <a:srgbClr val="CCFFCC"/>
              </a:gs>
              <a:gs pos="100000">
                <a:srgbClr val="B7E5B7"/>
              </a:gs>
            </a:gsLst>
            <a:lin ang="0" scaled="1"/>
          </a:gradFill>
          <a:ln w="25400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bg2"/>
                </a:solidFill>
              </a:rPr>
              <a:t>Segments</a:t>
            </a:r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4584700" y="3443288"/>
            <a:ext cx="1727200" cy="1382712"/>
          </a:xfrm>
          <a:prstGeom prst="rect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 w="25400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7" name="Line 9"/>
          <p:cNvSpPr>
            <a:spLocks noChangeShapeType="1"/>
          </p:cNvSpPr>
          <p:nvPr/>
        </p:nvSpPr>
        <p:spPr bwMode="auto">
          <a:xfrm flipH="1" flipV="1">
            <a:off x="4038600" y="3657600"/>
            <a:ext cx="2286000" cy="1143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 flipH="1" flipV="1">
            <a:off x="2286000" y="3657600"/>
            <a:ext cx="2286000" cy="1143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9" name="Line 11"/>
          <p:cNvSpPr>
            <a:spLocks noChangeShapeType="1"/>
          </p:cNvSpPr>
          <p:nvPr/>
        </p:nvSpPr>
        <p:spPr bwMode="auto">
          <a:xfrm flipH="1" flipV="1">
            <a:off x="4038600" y="2286000"/>
            <a:ext cx="2286000" cy="1143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 flipH="1" flipV="1">
            <a:off x="2286000" y="2286000"/>
            <a:ext cx="2286000" cy="1143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 flipH="1" flipV="1">
            <a:off x="6219825" y="4781550"/>
            <a:ext cx="1524000" cy="6858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6527800" y="4483100"/>
            <a:ext cx="1431925" cy="998538"/>
          </a:xfrm>
          <a:prstGeom prst="rect">
            <a:avLst/>
          </a:prstGeom>
          <a:solidFill>
            <a:srgbClr val="CC9900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3" name="Line 15"/>
          <p:cNvSpPr>
            <a:spLocks noChangeShapeType="1"/>
          </p:cNvSpPr>
          <p:nvPr/>
        </p:nvSpPr>
        <p:spPr bwMode="auto">
          <a:xfrm>
            <a:off x="6523038" y="4552950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6523038" y="4616450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6523038" y="4681538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6523038" y="4754563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>
            <a:off x="6523038" y="4816475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>
            <a:off x="6523038" y="4887913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6523038" y="4956175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6523038" y="5019675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1" name="Line 23"/>
          <p:cNvSpPr>
            <a:spLocks noChangeShapeType="1"/>
          </p:cNvSpPr>
          <p:nvPr/>
        </p:nvSpPr>
        <p:spPr bwMode="auto">
          <a:xfrm>
            <a:off x="6523038" y="5086350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2" name="Line 24"/>
          <p:cNvSpPr>
            <a:spLocks noChangeShapeType="1"/>
          </p:cNvSpPr>
          <p:nvPr/>
        </p:nvSpPr>
        <p:spPr bwMode="auto">
          <a:xfrm>
            <a:off x="6523038" y="5154613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3" name="Line 25"/>
          <p:cNvSpPr>
            <a:spLocks noChangeShapeType="1"/>
          </p:cNvSpPr>
          <p:nvPr/>
        </p:nvSpPr>
        <p:spPr bwMode="auto">
          <a:xfrm>
            <a:off x="6523038" y="5286375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4" name="Line 26"/>
          <p:cNvSpPr>
            <a:spLocks noChangeShapeType="1"/>
          </p:cNvSpPr>
          <p:nvPr/>
        </p:nvSpPr>
        <p:spPr bwMode="auto">
          <a:xfrm>
            <a:off x="6523038" y="5351463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5" name="Line 27"/>
          <p:cNvSpPr>
            <a:spLocks noChangeShapeType="1"/>
          </p:cNvSpPr>
          <p:nvPr/>
        </p:nvSpPr>
        <p:spPr bwMode="auto">
          <a:xfrm>
            <a:off x="6523038" y="5421313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6" name="Line 28"/>
          <p:cNvSpPr>
            <a:spLocks noChangeShapeType="1"/>
          </p:cNvSpPr>
          <p:nvPr/>
        </p:nvSpPr>
        <p:spPr bwMode="auto">
          <a:xfrm>
            <a:off x="6999288" y="4471988"/>
            <a:ext cx="1587" cy="9953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7" name="Line 29"/>
          <p:cNvSpPr>
            <a:spLocks noChangeShapeType="1"/>
          </p:cNvSpPr>
          <p:nvPr/>
        </p:nvSpPr>
        <p:spPr bwMode="auto">
          <a:xfrm flipH="1">
            <a:off x="7486650" y="4471988"/>
            <a:ext cx="1588" cy="1012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8" name="Line 30"/>
          <p:cNvSpPr>
            <a:spLocks noChangeShapeType="1"/>
          </p:cNvSpPr>
          <p:nvPr/>
        </p:nvSpPr>
        <p:spPr bwMode="auto">
          <a:xfrm flipH="1" flipV="1">
            <a:off x="4924425" y="4781550"/>
            <a:ext cx="1600200" cy="6858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79" name="Line 31"/>
          <p:cNvSpPr>
            <a:spLocks noChangeShapeType="1"/>
          </p:cNvSpPr>
          <p:nvPr/>
        </p:nvSpPr>
        <p:spPr bwMode="auto">
          <a:xfrm flipH="1" flipV="1">
            <a:off x="6219825" y="3790950"/>
            <a:ext cx="1752600" cy="6858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80" name="Rectangle 32"/>
          <p:cNvSpPr>
            <a:spLocks noChangeArrowheads="1"/>
          </p:cNvSpPr>
          <p:nvPr/>
        </p:nvSpPr>
        <p:spPr bwMode="auto">
          <a:xfrm>
            <a:off x="6696075" y="5475288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Blocks</a:t>
            </a:r>
          </a:p>
        </p:txBody>
      </p:sp>
      <p:sp>
        <p:nvSpPr>
          <p:cNvPr id="437281" name="Line 33"/>
          <p:cNvSpPr>
            <a:spLocks noChangeShapeType="1"/>
          </p:cNvSpPr>
          <p:nvPr/>
        </p:nvSpPr>
        <p:spPr bwMode="auto">
          <a:xfrm>
            <a:off x="6542088" y="5222875"/>
            <a:ext cx="143351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472" name="Group 34"/>
          <p:cNvGrpSpPr>
            <a:grpSpLocks/>
          </p:cNvGrpSpPr>
          <p:nvPr/>
        </p:nvGrpSpPr>
        <p:grpSpPr bwMode="auto">
          <a:xfrm>
            <a:off x="4622800" y="3478213"/>
            <a:ext cx="1574800" cy="1301750"/>
            <a:chOff x="2912" y="2045"/>
            <a:chExt cx="992" cy="765"/>
          </a:xfrm>
        </p:grpSpPr>
        <p:sp>
          <p:nvSpPr>
            <p:cNvPr id="61474" name="Rectangle 35"/>
            <p:cNvSpPr>
              <a:spLocks noChangeArrowheads="1"/>
            </p:cNvSpPr>
            <p:nvPr/>
          </p:nvSpPr>
          <p:spPr bwMode="auto">
            <a:xfrm>
              <a:off x="2912" y="2045"/>
              <a:ext cx="800" cy="58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 sz="2000">
                  <a:solidFill>
                    <a:schemeClr val="bg2"/>
                  </a:solidFill>
                </a:rPr>
                <a:t>Extents</a:t>
              </a:r>
            </a:p>
          </p:txBody>
        </p:sp>
        <p:sp>
          <p:nvSpPr>
            <p:cNvPr id="61475" name="Rectangle 36"/>
            <p:cNvSpPr>
              <a:spLocks noChangeArrowheads="1"/>
            </p:cNvSpPr>
            <p:nvPr/>
          </p:nvSpPr>
          <p:spPr bwMode="auto">
            <a:xfrm>
              <a:off x="3008" y="2135"/>
              <a:ext cx="800" cy="585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 sz="2000">
                  <a:solidFill>
                    <a:schemeClr val="bg2"/>
                  </a:solidFill>
                </a:rPr>
                <a:t>Extents</a:t>
              </a:r>
            </a:p>
          </p:txBody>
        </p:sp>
        <p:sp>
          <p:nvSpPr>
            <p:cNvPr id="61476" name="Rectangle 37"/>
            <p:cNvSpPr>
              <a:spLocks noChangeArrowheads="1"/>
            </p:cNvSpPr>
            <p:nvPr/>
          </p:nvSpPr>
          <p:spPr bwMode="auto">
            <a:xfrm>
              <a:off x="3104" y="2225"/>
              <a:ext cx="800" cy="585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 sz="2000">
                  <a:solidFill>
                    <a:schemeClr val="bg2"/>
                  </a:solidFill>
                </a:rPr>
                <a:t>Extents</a:t>
              </a:r>
            </a:p>
          </p:txBody>
        </p:sp>
      </p:grpSp>
      <p:sp>
        <p:nvSpPr>
          <p:cNvPr id="437286" name="Line 38"/>
          <p:cNvSpPr>
            <a:spLocks noChangeShapeType="1"/>
          </p:cNvSpPr>
          <p:nvPr/>
        </p:nvSpPr>
        <p:spPr bwMode="auto">
          <a:xfrm flipH="1" flipV="1">
            <a:off x="4924425" y="3790950"/>
            <a:ext cx="1600200" cy="6858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2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530225"/>
            <a:ext cx="7502525" cy="881063"/>
          </a:xfrm>
          <a:noFill/>
        </p:spPr>
        <p:txBody>
          <a:bodyPr/>
          <a:lstStyle/>
          <a:p>
            <a:r>
              <a:rPr lang="zh-CN" altLang="en-US" sz="2400" smtClean="0">
                <a:solidFill>
                  <a:srgbClr val="FF9900"/>
                </a:solidFill>
              </a:rPr>
              <a:t>数据块迁移和连接</a:t>
            </a:r>
            <a:br>
              <a:rPr lang="zh-CN" altLang="en-US" sz="2400" smtClean="0">
                <a:solidFill>
                  <a:srgbClr val="FF9900"/>
                </a:solidFill>
              </a:rPr>
            </a:br>
            <a:r>
              <a:rPr lang="en-US" altLang="zh-CN" sz="2400" smtClean="0">
                <a:solidFill>
                  <a:srgbClr val="FF9900"/>
                </a:solidFill>
              </a:rPr>
              <a:t>Migration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solidFill>
                  <a:srgbClr val="CC99FF"/>
                </a:solidFill>
              </a:rPr>
              <a:t>Chaining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692150" y="1990725"/>
            <a:ext cx="2654300" cy="2776538"/>
            <a:chOff x="436" y="1170"/>
            <a:chExt cx="1672" cy="1633"/>
          </a:xfrm>
        </p:grpSpPr>
        <p:sp>
          <p:nvSpPr>
            <p:cNvPr id="453636" name="Freeform 4"/>
            <p:cNvSpPr>
              <a:spLocks/>
            </p:cNvSpPr>
            <p:nvPr/>
          </p:nvSpPr>
          <p:spPr bwMode="auto">
            <a:xfrm>
              <a:off x="695" y="1719"/>
              <a:ext cx="560" cy="670"/>
            </a:xfrm>
            <a:custGeom>
              <a:avLst/>
              <a:gdLst>
                <a:gd name="T0" fmla="*/ 559 w 560"/>
                <a:gd name="T1" fmla="*/ 245 h 670"/>
                <a:gd name="T2" fmla="*/ 559 w 560"/>
                <a:gd name="T3" fmla="*/ 495 h 670"/>
                <a:gd name="T4" fmla="*/ 559 w 560"/>
                <a:gd name="T5" fmla="*/ 0 h 670"/>
                <a:gd name="T6" fmla="*/ 0 w 560"/>
                <a:gd name="T7" fmla="*/ 173 h 670"/>
                <a:gd name="T8" fmla="*/ 0 w 560"/>
                <a:gd name="T9" fmla="*/ 669 h 670"/>
                <a:gd name="T10" fmla="*/ 0 w 560"/>
                <a:gd name="T11" fmla="*/ 4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670">
                  <a:moveTo>
                    <a:pt x="559" y="245"/>
                  </a:moveTo>
                  <a:lnTo>
                    <a:pt x="559" y="495"/>
                  </a:lnTo>
                  <a:lnTo>
                    <a:pt x="559" y="0"/>
                  </a:lnTo>
                  <a:lnTo>
                    <a:pt x="0" y="173"/>
                  </a:lnTo>
                  <a:lnTo>
                    <a:pt x="0" y="669"/>
                  </a:lnTo>
                  <a:lnTo>
                    <a:pt x="0" y="419"/>
                  </a:lnTo>
                </a:path>
              </a:pathLst>
            </a:custGeom>
            <a:noFill/>
            <a:ln w="25400" cap="rnd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37" name="Freeform 5"/>
            <p:cNvSpPr>
              <a:spLocks/>
            </p:cNvSpPr>
            <p:nvPr/>
          </p:nvSpPr>
          <p:spPr bwMode="auto">
            <a:xfrm>
              <a:off x="1029" y="2157"/>
              <a:ext cx="408" cy="331"/>
            </a:xfrm>
            <a:custGeom>
              <a:avLst/>
              <a:gdLst>
                <a:gd name="T0" fmla="*/ 407 w 408"/>
                <a:gd name="T1" fmla="*/ 107 h 330"/>
                <a:gd name="T2" fmla="*/ 407 w 408"/>
                <a:gd name="T3" fmla="*/ 0 h 330"/>
                <a:gd name="T4" fmla="*/ 0 w 408"/>
                <a:gd name="T5" fmla="*/ 124 h 330"/>
                <a:gd name="T6" fmla="*/ 0 w 408"/>
                <a:gd name="T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30">
                  <a:moveTo>
                    <a:pt x="407" y="107"/>
                  </a:moveTo>
                  <a:lnTo>
                    <a:pt x="407" y="0"/>
                  </a:lnTo>
                  <a:lnTo>
                    <a:pt x="0" y="124"/>
                  </a:lnTo>
                  <a:lnTo>
                    <a:pt x="0" y="329"/>
                  </a:lnTo>
                </a:path>
              </a:pathLst>
            </a:custGeom>
            <a:noFill/>
            <a:ln w="25400" cap="rnd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>
              <a:off x="1025" y="2486"/>
              <a:ext cx="1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>
              <a:off x="899" y="2536"/>
              <a:ext cx="1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537" name="Group 8"/>
            <p:cNvGrpSpPr>
              <a:grpSpLocks/>
            </p:cNvGrpSpPr>
            <p:nvPr/>
          </p:nvGrpSpPr>
          <p:grpSpPr bwMode="auto">
            <a:xfrm>
              <a:off x="1195" y="1170"/>
              <a:ext cx="105" cy="194"/>
              <a:chOff x="1195" y="1170"/>
              <a:chExt cx="105" cy="194"/>
            </a:xfrm>
          </p:grpSpPr>
          <p:sp>
            <p:nvSpPr>
              <p:cNvPr id="453641" name="Freeform 9"/>
              <p:cNvSpPr>
                <a:spLocks/>
              </p:cNvSpPr>
              <p:nvPr/>
            </p:nvSpPr>
            <p:spPr bwMode="auto">
              <a:xfrm>
                <a:off x="1195" y="1188"/>
                <a:ext cx="32" cy="176"/>
              </a:xfrm>
              <a:custGeom>
                <a:avLst/>
                <a:gdLst>
                  <a:gd name="T0" fmla="*/ 0 w 32"/>
                  <a:gd name="T1" fmla="*/ 0 h 176"/>
                  <a:gd name="T2" fmla="*/ 0 w 32"/>
                  <a:gd name="T3" fmla="*/ 154 h 176"/>
                  <a:gd name="T4" fmla="*/ 31 w 32"/>
                  <a:gd name="T5" fmla="*/ 175 h 176"/>
                  <a:gd name="T6" fmla="*/ 31 w 32"/>
                  <a:gd name="T7" fmla="*/ 17 h 176"/>
                  <a:gd name="T8" fmla="*/ 0 w 32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1" y="175"/>
                    </a:lnTo>
                    <a:lnTo>
                      <a:pt x="3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42" name="Freeform 10"/>
              <p:cNvSpPr>
                <a:spLocks/>
              </p:cNvSpPr>
              <p:nvPr/>
            </p:nvSpPr>
            <p:spPr bwMode="auto">
              <a:xfrm>
                <a:off x="1195" y="1175"/>
                <a:ext cx="105" cy="63"/>
              </a:xfrm>
              <a:custGeom>
                <a:avLst/>
                <a:gdLst>
                  <a:gd name="T0" fmla="*/ 0 w 105"/>
                  <a:gd name="T1" fmla="*/ 25 h 62"/>
                  <a:gd name="T2" fmla="*/ 72 w 105"/>
                  <a:gd name="T3" fmla="*/ 0 h 62"/>
                  <a:gd name="T4" fmla="*/ 104 w 105"/>
                  <a:gd name="T5" fmla="*/ 20 h 62"/>
                  <a:gd name="T6" fmla="*/ 68 w 105"/>
                  <a:gd name="T7" fmla="*/ 61 h 62"/>
                  <a:gd name="T8" fmla="*/ 30 w 105"/>
                  <a:gd name="T9" fmla="*/ 43 h 62"/>
                  <a:gd name="T10" fmla="*/ 0 w 105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4" y="20"/>
                    </a:lnTo>
                    <a:lnTo>
                      <a:pt x="68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43" name="Freeform 11"/>
              <p:cNvSpPr>
                <a:spLocks/>
              </p:cNvSpPr>
              <p:nvPr/>
            </p:nvSpPr>
            <p:spPr bwMode="auto">
              <a:xfrm>
                <a:off x="1222" y="1170"/>
                <a:ext cx="76" cy="182"/>
              </a:xfrm>
              <a:custGeom>
                <a:avLst/>
                <a:gdLst>
                  <a:gd name="T0" fmla="*/ 75 w 76"/>
                  <a:gd name="T1" fmla="*/ 0 h 182"/>
                  <a:gd name="T2" fmla="*/ 0 w 76"/>
                  <a:gd name="T3" fmla="*/ 23 h 182"/>
                  <a:gd name="T4" fmla="*/ 0 w 76"/>
                  <a:gd name="T5" fmla="*/ 181 h 182"/>
                  <a:gd name="T6" fmla="*/ 75 w 76"/>
                  <a:gd name="T7" fmla="*/ 157 h 182"/>
                  <a:gd name="T8" fmla="*/ 75 w 7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2">
                    <a:moveTo>
                      <a:pt x="75" y="0"/>
                    </a:moveTo>
                    <a:lnTo>
                      <a:pt x="0" y="23"/>
                    </a:lnTo>
                    <a:lnTo>
                      <a:pt x="0" y="181"/>
                    </a:lnTo>
                    <a:lnTo>
                      <a:pt x="75" y="157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53644" name="Freeform 12"/>
            <p:cNvSpPr>
              <a:spLocks/>
            </p:cNvSpPr>
            <p:nvPr/>
          </p:nvSpPr>
          <p:spPr bwMode="auto">
            <a:xfrm>
              <a:off x="1648" y="1949"/>
              <a:ext cx="406" cy="331"/>
            </a:xfrm>
            <a:custGeom>
              <a:avLst/>
              <a:gdLst>
                <a:gd name="T0" fmla="*/ 405 w 406"/>
                <a:gd name="T1" fmla="*/ 107 h 330"/>
                <a:gd name="T2" fmla="*/ 405 w 406"/>
                <a:gd name="T3" fmla="*/ 0 h 330"/>
                <a:gd name="T4" fmla="*/ 0 w 406"/>
                <a:gd name="T5" fmla="*/ 124 h 330"/>
                <a:gd name="T6" fmla="*/ 0 w 406"/>
                <a:gd name="T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330">
                  <a:moveTo>
                    <a:pt x="405" y="107"/>
                  </a:moveTo>
                  <a:lnTo>
                    <a:pt x="405" y="0"/>
                  </a:lnTo>
                  <a:lnTo>
                    <a:pt x="0" y="124"/>
                  </a:lnTo>
                  <a:lnTo>
                    <a:pt x="0" y="329"/>
                  </a:lnTo>
                </a:path>
              </a:pathLst>
            </a:custGeom>
            <a:noFill/>
            <a:ln w="25400" cap="rnd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45" name="Freeform 13"/>
            <p:cNvSpPr>
              <a:spLocks/>
            </p:cNvSpPr>
            <p:nvPr/>
          </p:nvSpPr>
          <p:spPr bwMode="auto">
            <a:xfrm>
              <a:off x="1258" y="1522"/>
              <a:ext cx="562" cy="670"/>
            </a:xfrm>
            <a:custGeom>
              <a:avLst/>
              <a:gdLst>
                <a:gd name="T0" fmla="*/ 561 w 562"/>
                <a:gd name="T1" fmla="*/ 245 h 670"/>
                <a:gd name="T2" fmla="*/ 561 w 562"/>
                <a:gd name="T3" fmla="*/ 495 h 670"/>
                <a:gd name="T4" fmla="*/ 561 w 562"/>
                <a:gd name="T5" fmla="*/ 0 h 670"/>
                <a:gd name="T6" fmla="*/ 0 w 562"/>
                <a:gd name="T7" fmla="*/ 173 h 670"/>
                <a:gd name="T8" fmla="*/ 0 w 562"/>
                <a:gd name="T9" fmla="*/ 669 h 670"/>
                <a:gd name="T10" fmla="*/ 0 w 562"/>
                <a:gd name="T11" fmla="*/ 41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670">
                  <a:moveTo>
                    <a:pt x="561" y="245"/>
                  </a:moveTo>
                  <a:lnTo>
                    <a:pt x="561" y="495"/>
                  </a:lnTo>
                  <a:lnTo>
                    <a:pt x="561" y="0"/>
                  </a:lnTo>
                  <a:lnTo>
                    <a:pt x="0" y="173"/>
                  </a:lnTo>
                  <a:lnTo>
                    <a:pt x="0" y="669"/>
                  </a:lnTo>
                  <a:lnTo>
                    <a:pt x="0" y="419"/>
                  </a:lnTo>
                </a:path>
              </a:pathLst>
            </a:custGeom>
            <a:noFill/>
            <a:ln w="25400" cap="rnd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46" name="Line 14"/>
            <p:cNvSpPr>
              <a:spLocks noChangeShapeType="1"/>
            </p:cNvSpPr>
            <p:nvPr/>
          </p:nvSpPr>
          <p:spPr bwMode="auto">
            <a:xfrm flipV="1">
              <a:off x="1256" y="1331"/>
              <a:ext cx="0" cy="371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541" name="Group 15"/>
            <p:cNvGrpSpPr>
              <a:grpSpLocks/>
            </p:cNvGrpSpPr>
            <p:nvPr/>
          </p:nvGrpSpPr>
          <p:grpSpPr bwMode="auto">
            <a:xfrm>
              <a:off x="1203" y="1608"/>
              <a:ext cx="106" cy="194"/>
              <a:chOff x="1203" y="1608"/>
              <a:chExt cx="106" cy="194"/>
            </a:xfrm>
          </p:grpSpPr>
          <p:sp>
            <p:nvSpPr>
              <p:cNvPr id="453648" name="Freeform 16"/>
              <p:cNvSpPr>
                <a:spLocks/>
              </p:cNvSpPr>
              <p:nvPr/>
            </p:nvSpPr>
            <p:spPr bwMode="auto">
              <a:xfrm>
                <a:off x="1203" y="1626"/>
                <a:ext cx="32" cy="176"/>
              </a:xfrm>
              <a:custGeom>
                <a:avLst/>
                <a:gdLst>
                  <a:gd name="T0" fmla="*/ 0 w 32"/>
                  <a:gd name="T1" fmla="*/ 0 h 176"/>
                  <a:gd name="T2" fmla="*/ 0 w 32"/>
                  <a:gd name="T3" fmla="*/ 154 h 176"/>
                  <a:gd name="T4" fmla="*/ 31 w 32"/>
                  <a:gd name="T5" fmla="*/ 175 h 176"/>
                  <a:gd name="T6" fmla="*/ 31 w 32"/>
                  <a:gd name="T7" fmla="*/ 17 h 176"/>
                  <a:gd name="T8" fmla="*/ 0 w 32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1" y="175"/>
                    </a:lnTo>
                    <a:lnTo>
                      <a:pt x="3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49" name="Freeform 17"/>
              <p:cNvSpPr>
                <a:spLocks/>
              </p:cNvSpPr>
              <p:nvPr/>
            </p:nvSpPr>
            <p:spPr bwMode="auto">
              <a:xfrm>
                <a:off x="1203" y="1613"/>
                <a:ext cx="106" cy="62"/>
              </a:xfrm>
              <a:custGeom>
                <a:avLst/>
                <a:gdLst>
                  <a:gd name="T0" fmla="*/ 0 w 106"/>
                  <a:gd name="T1" fmla="*/ 24 h 61"/>
                  <a:gd name="T2" fmla="*/ 72 w 106"/>
                  <a:gd name="T3" fmla="*/ 0 h 61"/>
                  <a:gd name="T4" fmla="*/ 105 w 106"/>
                  <a:gd name="T5" fmla="*/ 20 h 61"/>
                  <a:gd name="T6" fmla="*/ 69 w 106"/>
                  <a:gd name="T7" fmla="*/ 60 h 61"/>
                  <a:gd name="T8" fmla="*/ 30 w 106"/>
                  <a:gd name="T9" fmla="*/ 42 h 61"/>
                  <a:gd name="T10" fmla="*/ 0 w 106"/>
                  <a:gd name="T1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1">
                    <a:moveTo>
                      <a:pt x="0" y="24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0"/>
                    </a:lnTo>
                    <a:lnTo>
                      <a:pt x="30" y="4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50" name="Freeform 18"/>
              <p:cNvSpPr>
                <a:spLocks/>
              </p:cNvSpPr>
              <p:nvPr/>
            </p:nvSpPr>
            <p:spPr bwMode="auto">
              <a:xfrm>
                <a:off x="1231" y="1608"/>
                <a:ext cx="75" cy="180"/>
              </a:xfrm>
              <a:custGeom>
                <a:avLst/>
                <a:gdLst>
                  <a:gd name="T0" fmla="*/ 74 w 75"/>
                  <a:gd name="T1" fmla="*/ 0 h 180"/>
                  <a:gd name="T2" fmla="*/ 0 w 75"/>
                  <a:gd name="T3" fmla="*/ 23 h 180"/>
                  <a:gd name="T4" fmla="*/ 0 w 75"/>
                  <a:gd name="T5" fmla="*/ 179 h 180"/>
                  <a:gd name="T6" fmla="*/ 74 w 75"/>
                  <a:gd name="T7" fmla="*/ 155 h 180"/>
                  <a:gd name="T8" fmla="*/ 74 w 75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80">
                    <a:moveTo>
                      <a:pt x="74" y="0"/>
                    </a:moveTo>
                    <a:lnTo>
                      <a:pt x="0" y="23"/>
                    </a:lnTo>
                    <a:lnTo>
                      <a:pt x="0" y="179"/>
                    </a:lnTo>
                    <a:lnTo>
                      <a:pt x="74" y="155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42" name="Group 19"/>
            <p:cNvGrpSpPr>
              <a:grpSpLocks/>
            </p:cNvGrpSpPr>
            <p:nvPr/>
          </p:nvGrpSpPr>
          <p:grpSpPr bwMode="auto">
            <a:xfrm>
              <a:off x="635" y="1787"/>
              <a:ext cx="106" cy="195"/>
              <a:chOff x="635" y="1787"/>
              <a:chExt cx="106" cy="195"/>
            </a:xfrm>
          </p:grpSpPr>
          <p:sp>
            <p:nvSpPr>
              <p:cNvPr id="453652" name="Freeform 20"/>
              <p:cNvSpPr>
                <a:spLocks/>
              </p:cNvSpPr>
              <p:nvPr/>
            </p:nvSpPr>
            <p:spPr bwMode="auto">
              <a:xfrm>
                <a:off x="635" y="1806"/>
                <a:ext cx="32" cy="176"/>
              </a:xfrm>
              <a:custGeom>
                <a:avLst/>
                <a:gdLst>
                  <a:gd name="T0" fmla="*/ 0 w 32"/>
                  <a:gd name="T1" fmla="*/ 0 h 176"/>
                  <a:gd name="T2" fmla="*/ 0 w 32"/>
                  <a:gd name="T3" fmla="*/ 154 h 176"/>
                  <a:gd name="T4" fmla="*/ 31 w 32"/>
                  <a:gd name="T5" fmla="*/ 175 h 176"/>
                  <a:gd name="T6" fmla="*/ 31 w 32"/>
                  <a:gd name="T7" fmla="*/ 17 h 176"/>
                  <a:gd name="T8" fmla="*/ 0 w 32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1" y="175"/>
                    </a:lnTo>
                    <a:lnTo>
                      <a:pt x="3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53" name="Freeform 21"/>
              <p:cNvSpPr>
                <a:spLocks/>
              </p:cNvSpPr>
              <p:nvPr/>
            </p:nvSpPr>
            <p:spPr bwMode="auto">
              <a:xfrm>
                <a:off x="635" y="1792"/>
                <a:ext cx="106" cy="63"/>
              </a:xfrm>
              <a:custGeom>
                <a:avLst/>
                <a:gdLst>
                  <a:gd name="T0" fmla="*/ 0 w 106"/>
                  <a:gd name="T1" fmla="*/ 25 h 62"/>
                  <a:gd name="T2" fmla="*/ 72 w 106"/>
                  <a:gd name="T3" fmla="*/ 0 h 62"/>
                  <a:gd name="T4" fmla="*/ 105 w 106"/>
                  <a:gd name="T5" fmla="*/ 20 h 62"/>
                  <a:gd name="T6" fmla="*/ 69 w 106"/>
                  <a:gd name="T7" fmla="*/ 61 h 62"/>
                  <a:gd name="T8" fmla="*/ 30 w 106"/>
                  <a:gd name="T9" fmla="*/ 43 h 62"/>
                  <a:gd name="T10" fmla="*/ 0 w 106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54" name="Freeform 22"/>
              <p:cNvSpPr>
                <a:spLocks/>
              </p:cNvSpPr>
              <p:nvPr/>
            </p:nvSpPr>
            <p:spPr bwMode="auto">
              <a:xfrm>
                <a:off x="663" y="1787"/>
                <a:ext cx="76" cy="181"/>
              </a:xfrm>
              <a:custGeom>
                <a:avLst/>
                <a:gdLst>
                  <a:gd name="T0" fmla="*/ 75 w 76"/>
                  <a:gd name="T1" fmla="*/ 0 h 181"/>
                  <a:gd name="T2" fmla="*/ 0 w 76"/>
                  <a:gd name="T3" fmla="*/ 23 h 181"/>
                  <a:gd name="T4" fmla="*/ 0 w 76"/>
                  <a:gd name="T5" fmla="*/ 180 h 181"/>
                  <a:gd name="T6" fmla="*/ 75 w 76"/>
                  <a:gd name="T7" fmla="*/ 156 h 181"/>
                  <a:gd name="T8" fmla="*/ 75 w 7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1">
                    <a:moveTo>
                      <a:pt x="75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5" y="156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43" name="Group 23"/>
            <p:cNvGrpSpPr>
              <a:grpSpLocks/>
            </p:cNvGrpSpPr>
            <p:nvPr/>
          </p:nvGrpSpPr>
          <p:grpSpPr bwMode="auto">
            <a:xfrm>
              <a:off x="1766" y="1421"/>
              <a:ext cx="106" cy="192"/>
              <a:chOff x="1766" y="1421"/>
              <a:chExt cx="106" cy="192"/>
            </a:xfrm>
          </p:grpSpPr>
          <p:sp>
            <p:nvSpPr>
              <p:cNvPr id="453656" name="Freeform 24"/>
              <p:cNvSpPr>
                <a:spLocks/>
              </p:cNvSpPr>
              <p:nvPr/>
            </p:nvSpPr>
            <p:spPr bwMode="auto">
              <a:xfrm>
                <a:off x="1766" y="1436"/>
                <a:ext cx="32" cy="176"/>
              </a:xfrm>
              <a:custGeom>
                <a:avLst/>
                <a:gdLst>
                  <a:gd name="T0" fmla="*/ 0 w 32"/>
                  <a:gd name="T1" fmla="*/ 0 h 177"/>
                  <a:gd name="T2" fmla="*/ 0 w 32"/>
                  <a:gd name="T3" fmla="*/ 155 h 177"/>
                  <a:gd name="T4" fmla="*/ 31 w 32"/>
                  <a:gd name="T5" fmla="*/ 176 h 177"/>
                  <a:gd name="T6" fmla="*/ 31 w 32"/>
                  <a:gd name="T7" fmla="*/ 17 h 177"/>
                  <a:gd name="T8" fmla="*/ 0 w 32"/>
                  <a:gd name="T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7">
                    <a:moveTo>
                      <a:pt x="0" y="0"/>
                    </a:moveTo>
                    <a:lnTo>
                      <a:pt x="0" y="155"/>
                    </a:lnTo>
                    <a:lnTo>
                      <a:pt x="31" y="176"/>
                    </a:lnTo>
                    <a:lnTo>
                      <a:pt x="3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57" name="Freeform 25"/>
              <p:cNvSpPr>
                <a:spLocks/>
              </p:cNvSpPr>
              <p:nvPr/>
            </p:nvSpPr>
            <p:spPr bwMode="auto">
              <a:xfrm>
                <a:off x="1766" y="1423"/>
                <a:ext cx="106" cy="62"/>
              </a:xfrm>
              <a:custGeom>
                <a:avLst/>
                <a:gdLst>
                  <a:gd name="T0" fmla="*/ 0 w 106"/>
                  <a:gd name="T1" fmla="*/ 25 h 62"/>
                  <a:gd name="T2" fmla="*/ 72 w 106"/>
                  <a:gd name="T3" fmla="*/ 0 h 62"/>
                  <a:gd name="T4" fmla="*/ 105 w 106"/>
                  <a:gd name="T5" fmla="*/ 20 h 62"/>
                  <a:gd name="T6" fmla="*/ 69 w 106"/>
                  <a:gd name="T7" fmla="*/ 61 h 62"/>
                  <a:gd name="T8" fmla="*/ 30 w 106"/>
                  <a:gd name="T9" fmla="*/ 43 h 62"/>
                  <a:gd name="T10" fmla="*/ 0 w 106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58" name="Freeform 26"/>
              <p:cNvSpPr>
                <a:spLocks/>
              </p:cNvSpPr>
              <p:nvPr/>
            </p:nvSpPr>
            <p:spPr bwMode="auto">
              <a:xfrm>
                <a:off x="1794" y="1421"/>
                <a:ext cx="76" cy="179"/>
              </a:xfrm>
              <a:custGeom>
                <a:avLst/>
                <a:gdLst>
                  <a:gd name="T0" fmla="*/ 75 w 76"/>
                  <a:gd name="T1" fmla="*/ 0 h 180"/>
                  <a:gd name="T2" fmla="*/ 0 w 76"/>
                  <a:gd name="T3" fmla="*/ 23 h 180"/>
                  <a:gd name="T4" fmla="*/ 0 w 76"/>
                  <a:gd name="T5" fmla="*/ 179 h 180"/>
                  <a:gd name="T6" fmla="*/ 75 w 76"/>
                  <a:gd name="T7" fmla="*/ 155 h 180"/>
                  <a:gd name="T8" fmla="*/ 75 w 76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0">
                    <a:moveTo>
                      <a:pt x="75" y="0"/>
                    </a:moveTo>
                    <a:lnTo>
                      <a:pt x="0" y="23"/>
                    </a:lnTo>
                    <a:lnTo>
                      <a:pt x="0" y="179"/>
                    </a:lnTo>
                    <a:lnTo>
                      <a:pt x="75" y="155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53659" name="Line 27"/>
            <p:cNvSpPr>
              <a:spLocks noChangeShapeType="1"/>
            </p:cNvSpPr>
            <p:nvPr/>
          </p:nvSpPr>
          <p:spPr bwMode="auto">
            <a:xfrm flipV="1">
              <a:off x="694" y="2398"/>
              <a:ext cx="0" cy="144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60" name="Line 28"/>
            <p:cNvSpPr>
              <a:spLocks noChangeShapeType="1"/>
            </p:cNvSpPr>
            <p:nvPr/>
          </p:nvSpPr>
          <p:spPr bwMode="auto">
            <a:xfrm flipV="1">
              <a:off x="1264" y="2232"/>
              <a:ext cx="0" cy="144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61" name="Line 29"/>
            <p:cNvSpPr>
              <a:spLocks noChangeShapeType="1"/>
            </p:cNvSpPr>
            <p:nvPr/>
          </p:nvSpPr>
          <p:spPr bwMode="auto">
            <a:xfrm flipV="1">
              <a:off x="1827" y="2028"/>
              <a:ext cx="0" cy="145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62" name="Freeform 30"/>
            <p:cNvSpPr>
              <a:spLocks/>
            </p:cNvSpPr>
            <p:nvPr/>
          </p:nvSpPr>
          <p:spPr bwMode="auto">
            <a:xfrm>
              <a:off x="495" y="2328"/>
              <a:ext cx="407" cy="330"/>
            </a:xfrm>
            <a:custGeom>
              <a:avLst/>
              <a:gdLst>
                <a:gd name="T0" fmla="*/ 406 w 407"/>
                <a:gd name="T1" fmla="*/ 106 h 329"/>
                <a:gd name="T2" fmla="*/ 406 w 407"/>
                <a:gd name="T3" fmla="*/ 0 h 329"/>
                <a:gd name="T4" fmla="*/ 0 w 407"/>
                <a:gd name="T5" fmla="*/ 124 h 329"/>
                <a:gd name="T6" fmla="*/ 0 w 407"/>
                <a:gd name="T7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329">
                  <a:moveTo>
                    <a:pt x="406" y="106"/>
                  </a:moveTo>
                  <a:lnTo>
                    <a:pt x="406" y="0"/>
                  </a:lnTo>
                  <a:lnTo>
                    <a:pt x="0" y="124"/>
                  </a:lnTo>
                  <a:lnTo>
                    <a:pt x="0" y="328"/>
                  </a:lnTo>
                </a:path>
              </a:pathLst>
            </a:custGeom>
            <a:noFill/>
            <a:ln w="25400" cap="rnd" cmpd="sng">
              <a:solidFill>
                <a:srgbClr val="FFFF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548" name="Group 31"/>
            <p:cNvGrpSpPr>
              <a:grpSpLocks/>
            </p:cNvGrpSpPr>
            <p:nvPr/>
          </p:nvGrpSpPr>
          <p:grpSpPr bwMode="auto">
            <a:xfrm>
              <a:off x="436" y="2610"/>
              <a:ext cx="106" cy="193"/>
              <a:chOff x="436" y="2610"/>
              <a:chExt cx="106" cy="193"/>
            </a:xfrm>
          </p:grpSpPr>
          <p:sp>
            <p:nvSpPr>
              <p:cNvPr id="453664" name="Freeform 32"/>
              <p:cNvSpPr>
                <a:spLocks/>
              </p:cNvSpPr>
              <p:nvPr/>
            </p:nvSpPr>
            <p:spPr bwMode="auto">
              <a:xfrm>
                <a:off x="436" y="2627"/>
                <a:ext cx="31" cy="176"/>
              </a:xfrm>
              <a:custGeom>
                <a:avLst/>
                <a:gdLst>
                  <a:gd name="T0" fmla="*/ 0 w 31"/>
                  <a:gd name="T1" fmla="*/ 0 h 176"/>
                  <a:gd name="T2" fmla="*/ 0 w 31"/>
                  <a:gd name="T3" fmla="*/ 154 h 176"/>
                  <a:gd name="T4" fmla="*/ 30 w 31"/>
                  <a:gd name="T5" fmla="*/ 175 h 176"/>
                  <a:gd name="T6" fmla="*/ 30 w 31"/>
                  <a:gd name="T7" fmla="*/ 17 h 176"/>
                  <a:gd name="T8" fmla="*/ 0 w 31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0" y="175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65" name="Freeform 33"/>
              <p:cNvSpPr>
                <a:spLocks/>
              </p:cNvSpPr>
              <p:nvPr/>
            </p:nvSpPr>
            <p:spPr bwMode="auto">
              <a:xfrm>
                <a:off x="436" y="2613"/>
                <a:ext cx="106" cy="63"/>
              </a:xfrm>
              <a:custGeom>
                <a:avLst/>
                <a:gdLst>
                  <a:gd name="T0" fmla="*/ 0 w 106"/>
                  <a:gd name="T1" fmla="*/ 25 h 62"/>
                  <a:gd name="T2" fmla="*/ 72 w 106"/>
                  <a:gd name="T3" fmla="*/ 0 h 62"/>
                  <a:gd name="T4" fmla="*/ 105 w 106"/>
                  <a:gd name="T5" fmla="*/ 20 h 62"/>
                  <a:gd name="T6" fmla="*/ 69 w 106"/>
                  <a:gd name="T7" fmla="*/ 61 h 62"/>
                  <a:gd name="T8" fmla="*/ 30 w 106"/>
                  <a:gd name="T9" fmla="*/ 43 h 62"/>
                  <a:gd name="T10" fmla="*/ 0 w 106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66" name="Freeform 34"/>
              <p:cNvSpPr>
                <a:spLocks/>
              </p:cNvSpPr>
              <p:nvPr/>
            </p:nvSpPr>
            <p:spPr bwMode="auto">
              <a:xfrm>
                <a:off x="464" y="2610"/>
                <a:ext cx="75" cy="181"/>
              </a:xfrm>
              <a:custGeom>
                <a:avLst/>
                <a:gdLst>
                  <a:gd name="T0" fmla="*/ 74 w 75"/>
                  <a:gd name="T1" fmla="*/ 0 h 181"/>
                  <a:gd name="T2" fmla="*/ 0 w 75"/>
                  <a:gd name="T3" fmla="*/ 23 h 181"/>
                  <a:gd name="T4" fmla="*/ 0 w 75"/>
                  <a:gd name="T5" fmla="*/ 180 h 181"/>
                  <a:gd name="T6" fmla="*/ 74 w 75"/>
                  <a:gd name="T7" fmla="*/ 156 h 181"/>
                  <a:gd name="T8" fmla="*/ 74 w 7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81">
                    <a:moveTo>
                      <a:pt x="74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4" y="156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49" name="Group 35"/>
            <p:cNvGrpSpPr>
              <a:grpSpLocks/>
            </p:cNvGrpSpPr>
            <p:nvPr/>
          </p:nvGrpSpPr>
          <p:grpSpPr bwMode="auto">
            <a:xfrm>
              <a:off x="644" y="2517"/>
              <a:ext cx="106" cy="193"/>
              <a:chOff x="644" y="2517"/>
              <a:chExt cx="106" cy="193"/>
            </a:xfrm>
          </p:grpSpPr>
          <p:sp>
            <p:nvSpPr>
              <p:cNvPr id="453668" name="Freeform 36"/>
              <p:cNvSpPr>
                <a:spLocks/>
              </p:cNvSpPr>
              <p:nvPr/>
            </p:nvSpPr>
            <p:spPr bwMode="auto">
              <a:xfrm>
                <a:off x="644" y="2535"/>
                <a:ext cx="31" cy="175"/>
              </a:xfrm>
              <a:custGeom>
                <a:avLst/>
                <a:gdLst>
                  <a:gd name="T0" fmla="*/ 0 w 31"/>
                  <a:gd name="T1" fmla="*/ 0 h 175"/>
                  <a:gd name="T2" fmla="*/ 0 w 31"/>
                  <a:gd name="T3" fmla="*/ 153 h 175"/>
                  <a:gd name="T4" fmla="*/ 30 w 31"/>
                  <a:gd name="T5" fmla="*/ 174 h 175"/>
                  <a:gd name="T6" fmla="*/ 30 w 31"/>
                  <a:gd name="T7" fmla="*/ 17 h 175"/>
                  <a:gd name="T8" fmla="*/ 0 w 31"/>
                  <a:gd name="T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5">
                    <a:moveTo>
                      <a:pt x="0" y="0"/>
                    </a:moveTo>
                    <a:lnTo>
                      <a:pt x="0" y="153"/>
                    </a:lnTo>
                    <a:lnTo>
                      <a:pt x="30" y="174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69" name="Freeform 37"/>
              <p:cNvSpPr>
                <a:spLocks/>
              </p:cNvSpPr>
              <p:nvPr/>
            </p:nvSpPr>
            <p:spPr bwMode="auto">
              <a:xfrm>
                <a:off x="644" y="2522"/>
                <a:ext cx="106" cy="63"/>
              </a:xfrm>
              <a:custGeom>
                <a:avLst/>
                <a:gdLst>
                  <a:gd name="T0" fmla="*/ 0 w 106"/>
                  <a:gd name="T1" fmla="*/ 25 h 62"/>
                  <a:gd name="T2" fmla="*/ 72 w 106"/>
                  <a:gd name="T3" fmla="*/ 0 h 62"/>
                  <a:gd name="T4" fmla="*/ 105 w 106"/>
                  <a:gd name="T5" fmla="*/ 20 h 62"/>
                  <a:gd name="T6" fmla="*/ 69 w 106"/>
                  <a:gd name="T7" fmla="*/ 61 h 62"/>
                  <a:gd name="T8" fmla="*/ 30 w 106"/>
                  <a:gd name="T9" fmla="*/ 43 h 62"/>
                  <a:gd name="T10" fmla="*/ 0 w 106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70" name="Freeform 38"/>
              <p:cNvSpPr>
                <a:spLocks/>
              </p:cNvSpPr>
              <p:nvPr/>
            </p:nvSpPr>
            <p:spPr bwMode="auto">
              <a:xfrm>
                <a:off x="672" y="2517"/>
                <a:ext cx="75" cy="180"/>
              </a:xfrm>
              <a:custGeom>
                <a:avLst/>
                <a:gdLst>
                  <a:gd name="T0" fmla="*/ 74 w 75"/>
                  <a:gd name="T1" fmla="*/ 0 h 181"/>
                  <a:gd name="T2" fmla="*/ 0 w 75"/>
                  <a:gd name="T3" fmla="*/ 23 h 181"/>
                  <a:gd name="T4" fmla="*/ 0 w 75"/>
                  <a:gd name="T5" fmla="*/ 180 h 181"/>
                  <a:gd name="T6" fmla="*/ 74 w 75"/>
                  <a:gd name="T7" fmla="*/ 156 h 181"/>
                  <a:gd name="T8" fmla="*/ 74 w 7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81">
                    <a:moveTo>
                      <a:pt x="74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4" y="156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0" name="Group 39"/>
            <p:cNvGrpSpPr>
              <a:grpSpLocks/>
            </p:cNvGrpSpPr>
            <p:nvPr/>
          </p:nvGrpSpPr>
          <p:grpSpPr bwMode="auto">
            <a:xfrm>
              <a:off x="848" y="2439"/>
              <a:ext cx="105" cy="194"/>
              <a:chOff x="848" y="2439"/>
              <a:chExt cx="105" cy="194"/>
            </a:xfrm>
          </p:grpSpPr>
          <p:sp>
            <p:nvSpPr>
              <p:cNvPr id="453672" name="Freeform 40"/>
              <p:cNvSpPr>
                <a:spLocks/>
              </p:cNvSpPr>
              <p:nvPr/>
            </p:nvSpPr>
            <p:spPr bwMode="auto">
              <a:xfrm>
                <a:off x="848" y="2457"/>
                <a:ext cx="31" cy="176"/>
              </a:xfrm>
              <a:custGeom>
                <a:avLst/>
                <a:gdLst>
                  <a:gd name="T0" fmla="*/ 0 w 31"/>
                  <a:gd name="T1" fmla="*/ 0 h 176"/>
                  <a:gd name="T2" fmla="*/ 0 w 31"/>
                  <a:gd name="T3" fmla="*/ 154 h 176"/>
                  <a:gd name="T4" fmla="*/ 30 w 31"/>
                  <a:gd name="T5" fmla="*/ 175 h 176"/>
                  <a:gd name="T6" fmla="*/ 30 w 31"/>
                  <a:gd name="T7" fmla="*/ 17 h 176"/>
                  <a:gd name="T8" fmla="*/ 0 w 31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0" y="175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73" name="Freeform 41"/>
              <p:cNvSpPr>
                <a:spLocks/>
              </p:cNvSpPr>
              <p:nvPr/>
            </p:nvSpPr>
            <p:spPr bwMode="auto">
              <a:xfrm>
                <a:off x="848" y="2443"/>
                <a:ext cx="105" cy="63"/>
              </a:xfrm>
              <a:custGeom>
                <a:avLst/>
                <a:gdLst>
                  <a:gd name="T0" fmla="*/ 0 w 105"/>
                  <a:gd name="T1" fmla="*/ 25 h 62"/>
                  <a:gd name="T2" fmla="*/ 72 w 105"/>
                  <a:gd name="T3" fmla="*/ 0 h 62"/>
                  <a:gd name="T4" fmla="*/ 104 w 105"/>
                  <a:gd name="T5" fmla="*/ 20 h 62"/>
                  <a:gd name="T6" fmla="*/ 68 w 105"/>
                  <a:gd name="T7" fmla="*/ 61 h 62"/>
                  <a:gd name="T8" fmla="*/ 30 w 105"/>
                  <a:gd name="T9" fmla="*/ 43 h 62"/>
                  <a:gd name="T10" fmla="*/ 0 w 105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4" y="20"/>
                    </a:lnTo>
                    <a:lnTo>
                      <a:pt x="68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74" name="Freeform 42"/>
              <p:cNvSpPr>
                <a:spLocks/>
              </p:cNvSpPr>
              <p:nvPr/>
            </p:nvSpPr>
            <p:spPr bwMode="auto">
              <a:xfrm>
                <a:off x="875" y="2439"/>
                <a:ext cx="76" cy="181"/>
              </a:xfrm>
              <a:custGeom>
                <a:avLst/>
                <a:gdLst>
                  <a:gd name="T0" fmla="*/ 75 w 76"/>
                  <a:gd name="T1" fmla="*/ 0 h 181"/>
                  <a:gd name="T2" fmla="*/ 0 w 76"/>
                  <a:gd name="T3" fmla="*/ 23 h 181"/>
                  <a:gd name="T4" fmla="*/ 0 w 76"/>
                  <a:gd name="T5" fmla="*/ 180 h 181"/>
                  <a:gd name="T6" fmla="*/ 75 w 76"/>
                  <a:gd name="T7" fmla="*/ 156 h 181"/>
                  <a:gd name="T8" fmla="*/ 75 w 7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1">
                    <a:moveTo>
                      <a:pt x="75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5" y="156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1" name="Group 43"/>
            <p:cNvGrpSpPr>
              <a:grpSpLocks/>
            </p:cNvGrpSpPr>
            <p:nvPr/>
          </p:nvGrpSpPr>
          <p:grpSpPr bwMode="auto">
            <a:xfrm>
              <a:off x="1382" y="2249"/>
              <a:ext cx="107" cy="195"/>
              <a:chOff x="1382" y="2249"/>
              <a:chExt cx="107" cy="195"/>
            </a:xfrm>
          </p:grpSpPr>
          <p:sp>
            <p:nvSpPr>
              <p:cNvPr id="453676" name="Freeform 44"/>
              <p:cNvSpPr>
                <a:spLocks/>
              </p:cNvSpPr>
              <p:nvPr/>
            </p:nvSpPr>
            <p:spPr bwMode="auto">
              <a:xfrm>
                <a:off x="1382" y="2267"/>
                <a:ext cx="32" cy="176"/>
              </a:xfrm>
              <a:custGeom>
                <a:avLst/>
                <a:gdLst>
                  <a:gd name="T0" fmla="*/ 0 w 32"/>
                  <a:gd name="T1" fmla="*/ 0 h 177"/>
                  <a:gd name="T2" fmla="*/ 0 w 32"/>
                  <a:gd name="T3" fmla="*/ 155 h 177"/>
                  <a:gd name="T4" fmla="*/ 31 w 32"/>
                  <a:gd name="T5" fmla="*/ 176 h 177"/>
                  <a:gd name="T6" fmla="*/ 31 w 32"/>
                  <a:gd name="T7" fmla="*/ 17 h 177"/>
                  <a:gd name="T8" fmla="*/ 0 w 32"/>
                  <a:gd name="T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7">
                    <a:moveTo>
                      <a:pt x="0" y="0"/>
                    </a:moveTo>
                    <a:lnTo>
                      <a:pt x="0" y="155"/>
                    </a:lnTo>
                    <a:lnTo>
                      <a:pt x="31" y="176"/>
                    </a:lnTo>
                    <a:lnTo>
                      <a:pt x="3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77" name="Freeform 45"/>
              <p:cNvSpPr>
                <a:spLocks/>
              </p:cNvSpPr>
              <p:nvPr/>
            </p:nvSpPr>
            <p:spPr bwMode="auto">
              <a:xfrm>
                <a:off x="1382" y="2254"/>
                <a:ext cx="107" cy="62"/>
              </a:xfrm>
              <a:custGeom>
                <a:avLst/>
                <a:gdLst>
                  <a:gd name="T0" fmla="*/ 0 w 107"/>
                  <a:gd name="T1" fmla="*/ 25 h 62"/>
                  <a:gd name="T2" fmla="*/ 73 w 107"/>
                  <a:gd name="T3" fmla="*/ 0 h 62"/>
                  <a:gd name="T4" fmla="*/ 106 w 107"/>
                  <a:gd name="T5" fmla="*/ 20 h 62"/>
                  <a:gd name="T6" fmla="*/ 69 w 107"/>
                  <a:gd name="T7" fmla="*/ 61 h 62"/>
                  <a:gd name="T8" fmla="*/ 31 w 107"/>
                  <a:gd name="T9" fmla="*/ 43 h 62"/>
                  <a:gd name="T10" fmla="*/ 0 w 107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2">
                    <a:moveTo>
                      <a:pt x="0" y="25"/>
                    </a:moveTo>
                    <a:lnTo>
                      <a:pt x="73" y="0"/>
                    </a:lnTo>
                    <a:lnTo>
                      <a:pt x="106" y="20"/>
                    </a:lnTo>
                    <a:lnTo>
                      <a:pt x="69" y="61"/>
                    </a:lnTo>
                    <a:lnTo>
                      <a:pt x="31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78" name="Freeform 46"/>
              <p:cNvSpPr>
                <a:spLocks/>
              </p:cNvSpPr>
              <p:nvPr/>
            </p:nvSpPr>
            <p:spPr bwMode="auto">
              <a:xfrm>
                <a:off x="1411" y="2249"/>
                <a:ext cx="76" cy="180"/>
              </a:xfrm>
              <a:custGeom>
                <a:avLst/>
                <a:gdLst>
                  <a:gd name="T0" fmla="*/ 75 w 76"/>
                  <a:gd name="T1" fmla="*/ 0 h 181"/>
                  <a:gd name="T2" fmla="*/ 0 w 76"/>
                  <a:gd name="T3" fmla="*/ 23 h 181"/>
                  <a:gd name="T4" fmla="*/ 0 w 76"/>
                  <a:gd name="T5" fmla="*/ 180 h 181"/>
                  <a:gd name="T6" fmla="*/ 75 w 76"/>
                  <a:gd name="T7" fmla="*/ 156 h 181"/>
                  <a:gd name="T8" fmla="*/ 75 w 7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1">
                    <a:moveTo>
                      <a:pt x="75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5" y="156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2" name="Group 47"/>
            <p:cNvGrpSpPr>
              <a:grpSpLocks/>
            </p:cNvGrpSpPr>
            <p:nvPr/>
          </p:nvGrpSpPr>
          <p:grpSpPr bwMode="auto">
            <a:xfrm>
              <a:off x="1212" y="2324"/>
              <a:ext cx="105" cy="192"/>
              <a:chOff x="1212" y="2324"/>
              <a:chExt cx="105" cy="192"/>
            </a:xfrm>
          </p:grpSpPr>
          <p:sp>
            <p:nvSpPr>
              <p:cNvPr id="453680" name="Freeform 48"/>
              <p:cNvSpPr>
                <a:spLocks/>
              </p:cNvSpPr>
              <p:nvPr/>
            </p:nvSpPr>
            <p:spPr bwMode="auto">
              <a:xfrm>
                <a:off x="1212" y="2341"/>
                <a:ext cx="31" cy="176"/>
              </a:xfrm>
              <a:custGeom>
                <a:avLst/>
                <a:gdLst>
                  <a:gd name="T0" fmla="*/ 0 w 31"/>
                  <a:gd name="T1" fmla="*/ 0 h 175"/>
                  <a:gd name="T2" fmla="*/ 0 w 31"/>
                  <a:gd name="T3" fmla="*/ 153 h 175"/>
                  <a:gd name="T4" fmla="*/ 30 w 31"/>
                  <a:gd name="T5" fmla="*/ 174 h 175"/>
                  <a:gd name="T6" fmla="*/ 30 w 31"/>
                  <a:gd name="T7" fmla="*/ 17 h 175"/>
                  <a:gd name="T8" fmla="*/ 0 w 31"/>
                  <a:gd name="T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5">
                    <a:moveTo>
                      <a:pt x="0" y="0"/>
                    </a:moveTo>
                    <a:lnTo>
                      <a:pt x="0" y="153"/>
                    </a:lnTo>
                    <a:lnTo>
                      <a:pt x="30" y="174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81" name="Freeform 49"/>
              <p:cNvSpPr>
                <a:spLocks/>
              </p:cNvSpPr>
              <p:nvPr/>
            </p:nvSpPr>
            <p:spPr bwMode="auto">
              <a:xfrm>
                <a:off x="1212" y="2328"/>
                <a:ext cx="105" cy="62"/>
              </a:xfrm>
              <a:custGeom>
                <a:avLst/>
                <a:gdLst>
                  <a:gd name="T0" fmla="*/ 0 w 105"/>
                  <a:gd name="T1" fmla="*/ 24 h 61"/>
                  <a:gd name="T2" fmla="*/ 72 w 105"/>
                  <a:gd name="T3" fmla="*/ 0 h 61"/>
                  <a:gd name="T4" fmla="*/ 104 w 105"/>
                  <a:gd name="T5" fmla="*/ 20 h 61"/>
                  <a:gd name="T6" fmla="*/ 68 w 105"/>
                  <a:gd name="T7" fmla="*/ 60 h 61"/>
                  <a:gd name="T8" fmla="*/ 30 w 105"/>
                  <a:gd name="T9" fmla="*/ 42 h 61"/>
                  <a:gd name="T10" fmla="*/ 0 w 105"/>
                  <a:gd name="T1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61">
                    <a:moveTo>
                      <a:pt x="0" y="24"/>
                    </a:moveTo>
                    <a:lnTo>
                      <a:pt x="72" y="0"/>
                    </a:lnTo>
                    <a:lnTo>
                      <a:pt x="104" y="20"/>
                    </a:lnTo>
                    <a:lnTo>
                      <a:pt x="68" y="60"/>
                    </a:lnTo>
                    <a:lnTo>
                      <a:pt x="30" y="4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82" name="Freeform 50"/>
              <p:cNvSpPr>
                <a:spLocks/>
              </p:cNvSpPr>
              <p:nvPr/>
            </p:nvSpPr>
            <p:spPr bwMode="auto">
              <a:xfrm>
                <a:off x="1239" y="2324"/>
                <a:ext cx="75" cy="181"/>
              </a:xfrm>
              <a:custGeom>
                <a:avLst/>
                <a:gdLst>
                  <a:gd name="T0" fmla="*/ 74 w 75"/>
                  <a:gd name="T1" fmla="*/ 0 h 181"/>
                  <a:gd name="T2" fmla="*/ 0 w 75"/>
                  <a:gd name="T3" fmla="*/ 23 h 181"/>
                  <a:gd name="T4" fmla="*/ 0 w 75"/>
                  <a:gd name="T5" fmla="*/ 180 h 181"/>
                  <a:gd name="T6" fmla="*/ 74 w 75"/>
                  <a:gd name="T7" fmla="*/ 156 h 181"/>
                  <a:gd name="T8" fmla="*/ 74 w 7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81">
                    <a:moveTo>
                      <a:pt x="74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4" y="156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3" name="Group 51"/>
            <p:cNvGrpSpPr>
              <a:grpSpLocks/>
            </p:cNvGrpSpPr>
            <p:nvPr/>
          </p:nvGrpSpPr>
          <p:grpSpPr bwMode="auto">
            <a:xfrm>
              <a:off x="987" y="2398"/>
              <a:ext cx="107" cy="193"/>
              <a:chOff x="987" y="2398"/>
              <a:chExt cx="107" cy="193"/>
            </a:xfrm>
          </p:grpSpPr>
          <p:sp>
            <p:nvSpPr>
              <p:cNvPr id="453684" name="Freeform 52"/>
              <p:cNvSpPr>
                <a:spLocks/>
              </p:cNvSpPr>
              <p:nvPr/>
            </p:nvSpPr>
            <p:spPr bwMode="auto">
              <a:xfrm>
                <a:off x="987" y="2415"/>
                <a:ext cx="31" cy="176"/>
              </a:xfrm>
              <a:custGeom>
                <a:avLst/>
                <a:gdLst>
                  <a:gd name="T0" fmla="*/ 0 w 31"/>
                  <a:gd name="T1" fmla="*/ 0 h 176"/>
                  <a:gd name="T2" fmla="*/ 0 w 31"/>
                  <a:gd name="T3" fmla="*/ 154 h 176"/>
                  <a:gd name="T4" fmla="*/ 30 w 31"/>
                  <a:gd name="T5" fmla="*/ 175 h 176"/>
                  <a:gd name="T6" fmla="*/ 30 w 31"/>
                  <a:gd name="T7" fmla="*/ 17 h 176"/>
                  <a:gd name="T8" fmla="*/ 0 w 31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0" y="175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85" name="Freeform 53"/>
              <p:cNvSpPr>
                <a:spLocks/>
              </p:cNvSpPr>
              <p:nvPr/>
            </p:nvSpPr>
            <p:spPr bwMode="auto">
              <a:xfrm>
                <a:off x="987" y="2402"/>
                <a:ext cx="107" cy="61"/>
              </a:xfrm>
              <a:custGeom>
                <a:avLst/>
                <a:gdLst>
                  <a:gd name="T0" fmla="*/ 0 w 107"/>
                  <a:gd name="T1" fmla="*/ 24 h 60"/>
                  <a:gd name="T2" fmla="*/ 73 w 107"/>
                  <a:gd name="T3" fmla="*/ 0 h 60"/>
                  <a:gd name="T4" fmla="*/ 106 w 107"/>
                  <a:gd name="T5" fmla="*/ 20 h 60"/>
                  <a:gd name="T6" fmla="*/ 69 w 107"/>
                  <a:gd name="T7" fmla="*/ 59 h 60"/>
                  <a:gd name="T8" fmla="*/ 31 w 107"/>
                  <a:gd name="T9" fmla="*/ 41 h 60"/>
                  <a:gd name="T10" fmla="*/ 0 w 107"/>
                  <a:gd name="T11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0">
                    <a:moveTo>
                      <a:pt x="0" y="24"/>
                    </a:moveTo>
                    <a:lnTo>
                      <a:pt x="73" y="0"/>
                    </a:lnTo>
                    <a:lnTo>
                      <a:pt x="106" y="20"/>
                    </a:lnTo>
                    <a:lnTo>
                      <a:pt x="69" y="59"/>
                    </a:lnTo>
                    <a:lnTo>
                      <a:pt x="31" y="41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86" name="Freeform 54"/>
              <p:cNvSpPr>
                <a:spLocks/>
              </p:cNvSpPr>
              <p:nvPr/>
            </p:nvSpPr>
            <p:spPr bwMode="auto">
              <a:xfrm>
                <a:off x="1015" y="2398"/>
                <a:ext cx="76" cy="181"/>
              </a:xfrm>
              <a:custGeom>
                <a:avLst/>
                <a:gdLst>
                  <a:gd name="T0" fmla="*/ 75 w 76"/>
                  <a:gd name="T1" fmla="*/ 0 h 181"/>
                  <a:gd name="T2" fmla="*/ 0 w 76"/>
                  <a:gd name="T3" fmla="*/ 23 h 181"/>
                  <a:gd name="T4" fmla="*/ 0 w 76"/>
                  <a:gd name="T5" fmla="*/ 180 h 181"/>
                  <a:gd name="T6" fmla="*/ 75 w 76"/>
                  <a:gd name="T7" fmla="*/ 156 h 181"/>
                  <a:gd name="T8" fmla="*/ 75 w 7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1">
                    <a:moveTo>
                      <a:pt x="75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5" y="156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4" name="Group 55"/>
            <p:cNvGrpSpPr>
              <a:grpSpLocks/>
            </p:cNvGrpSpPr>
            <p:nvPr/>
          </p:nvGrpSpPr>
          <p:grpSpPr bwMode="auto">
            <a:xfrm>
              <a:off x="1614" y="2186"/>
              <a:ext cx="107" cy="192"/>
              <a:chOff x="1614" y="2186"/>
              <a:chExt cx="107" cy="192"/>
            </a:xfrm>
          </p:grpSpPr>
          <p:sp>
            <p:nvSpPr>
              <p:cNvPr id="453688" name="Freeform 56"/>
              <p:cNvSpPr>
                <a:spLocks/>
              </p:cNvSpPr>
              <p:nvPr/>
            </p:nvSpPr>
            <p:spPr bwMode="auto">
              <a:xfrm>
                <a:off x="1614" y="2202"/>
                <a:ext cx="33" cy="176"/>
              </a:xfrm>
              <a:custGeom>
                <a:avLst/>
                <a:gdLst>
                  <a:gd name="T0" fmla="*/ 0 w 33"/>
                  <a:gd name="T1" fmla="*/ 0 h 176"/>
                  <a:gd name="T2" fmla="*/ 0 w 33"/>
                  <a:gd name="T3" fmla="*/ 154 h 176"/>
                  <a:gd name="T4" fmla="*/ 32 w 33"/>
                  <a:gd name="T5" fmla="*/ 175 h 176"/>
                  <a:gd name="T6" fmla="*/ 32 w 33"/>
                  <a:gd name="T7" fmla="*/ 17 h 176"/>
                  <a:gd name="T8" fmla="*/ 0 w 33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6">
                    <a:moveTo>
                      <a:pt x="0" y="0"/>
                    </a:moveTo>
                    <a:lnTo>
                      <a:pt x="0" y="154"/>
                    </a:lnTo>
                    <a:lnTo>
                      <a:pt x="32" y="175"/>
                    </a:lnTo>
                    <a:lnTo>
                      <a:pt x="32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89" name="Freeform 57"/>
              <p:cNvSpPr>
                <a:spLocks/>
              </p:cNvSpPr>
              <p:nvPr/>
            </p:nvSpPr>
            <p:spPr bwMode="auto">
              <a:xfrm>
                <a:off x="1614" y="2191"/>
                <a:ext cx="107" cy="60"/>
              </a:xfrm>
              <a:custGeom>
                <a:avLst/>
                <a:gdLst>
                  <a:gd name="T0" fmla="*/ 0 w 107"/>
                  <a:gd name="T1" fmla="*/ 24 h 59"/>
                  <a:gd name="T2" fmla="*/ 73 w 107"/>
                  <a:gd name="T3" fmla="*/ 0 h 59"/>
                  <a:gd name="T4" fmla="*/ 106 w 107"/>
                  <a:gd name="T5" fmla="*/ 19 h 59"/>
                  <a:gd name="T6" fmla="*/ 69 w 107"/>
                  <a:gd name="T7" fmla="*/ 58 h 59"/>
                  <a:gd name="T8" fmla="*/ 31 w 107"/>
                  <a:gd name="T9" fmla="*/ 41 h 59"/>
                  <a:gd name="T10" fmla="*/ 0 w 107"/>
                  <a:gd name="T11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59">
                    <a:moveTo>
                      <a:pt x="0" y="24"/>
                    </a:moveTo>
                    <a:lnTo>
                      <a:pt x="73" y="0"/>
                    </a:lnTo>
                    <a:lnTo>
                      <a:pt x="106" y="19"/>
                    </a:lnTo>
                    <a:lnTo>
                      <a:pt x="69" y="58"/>
                    </a:lnTo>
                    <a:lnTo>
                      <a:pt x="31" y="41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90" name="Freeform 58"/>
              <p:cNvSpPr>
                <a:spLocks/>
              </p:cNvSpPr>
              <p:nvPr/>
            </p:nvSpPr>
            <p:spPr bwMode="auto">
              <a:xfrm>
                <a:off x="1642" y="2186"/>
                <a:ext cx="76" cy="180"/>
              </a:xfrm>
              <a:custGeom>
                <a:avLst/>
                <a:gdLst>
                  <a:gd name="T0" fmla="*/ 75 w 76"/>
                  <a:gd name="T1" fmla="*/ 0 h 180"/>
                  <a:gd name="T2" fmla="*/ 0 w 76"/>
                  <a:gd name="T3" fmla="*/ 23 h 180"/>
                  <a:gd name="T4" fmla="*/ 0 w 76"/>
                  <a:gd name="T5" fmla="*/ 179 h 180"/>
                  <a:gd name="T6" fmla="*/ 75 w 76"/>
                  <a:gd name="T7" fmla="*/ 155 h 180"/>
                  <a:gd name="T8" fmla="*/ 75 w 76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0">
                    <a:moveTo>
                      <a:pt x="75" y="0"/>
                    </a:moveTo>
                    <a:lnTo>
                      <a:pt x="0" y="23"/>
                    </a:lnTo>
                    <a:lnTo>
                      <a:pt x="0" y="179"/>
                    </a:lnTo>
                    <a:lnTo>
                      <a:pt x="75" y="155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5" name="Group 59"/>
            <p:cNvGrpSpPr>
              <a:grpSpLocks/>
            </p:cNvGrpSpPr>
            <p:nvPr/>
          </p:nvGrpSpPr>
          <p:grpSpPr bwMode="auto">
            <a:xfrm>
              <a:off x="1778" y="2121"/>
              <a:ext cx="107" cy="194"/>
              <a:chOff x="1778" y="2121"/>
              <a:chExt cx="107" cy="194"/>
            </a:xfrm>
          </p:grpSpPr>
          <p:sp>
            <p:nvSpPr>
              <p:cNvPr id="453692" name="Freeform 60"/>
              <p:cNvSpPr>
                <a:spLocks/>
              </p:cNvSpPr>
              <p:nvPr/>
            </p:nvSpPr>
            <p:spPr bwMode="auto">
              <a:xfrm>
                <a:off x="1778" y="2138"/>
                <a:ext cx="31" cy="176"/>
              </a:xfrm>
              <a:custGeom>
                <a:avLst/>
                <a:gdLst>
                  <a:gd name="T0" fmla="*/ 0 w 31"/>
                  <a:gd name="T1" fmla="*/ 0 h 177"/>
                  <a:gd name="T2" fmla="*/ 0 w 31"/>
                  <a:gd name="T3" fmla="*/ 155 h 177"/>
                  <a:gd name="T4" fmla="*/ 30 w 31"/>
                  <a:gd name="T5" fmla="*/ 176 h 177"/>
                  <a:gd name="T6" fmla="*/ 30 w 31"/>
                  <a:gd name="T7" fmla="*/ 17 h 177"/>
                  <a:gd name="T8" fmla="*/ 0 w 31"/>
                  <a:gd name="T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7">
                    <a:moveTo>
                      <a:pt x="0" y="0"/>
                    </a:moveTo>
                    <a:lnTo>
                      <a:pt x="0" y="155"/>
                    </a:lnTo>
                    <a:lnTo>
                      <a:pt x="30" y="176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93" name="Freeform 61"/>
              <p:cNvSpPr>
                <a:spLocks/>
              </p:cNvSpPr>
              <p:nvPr/>
            </p:nvSpPr>
            <p:spPr bwMode="auto">
              <a:xfrm>
                <a:off x="1778" y="2125"/>
                <a:ext cx="107" cy="62"/>
              </a:xfrm>
              <a:custGeom>
                <a:avLst/>
                <a:gdLst>
                  <a:gd name="T0" fmla="*/ 0 w 107"/>
                  <a:gd name="T1" fmla="*/ 25 h 62"/>
                  <a:gd name="T2" fmla="*/ 73 w 107"/>
                  <a:gd name="T3" fmla="*/ 0 h 62"/>
                  <a:gd name="T4" fmla="*/ 106 w 107"/>
                  <a:gd name="T5" fmla="*/ 20 h 62"/>
                  <a:gd name="T6" fmla="*/ 69 w 107"/>
                  <a:gd name="T7" fmla="*/ 61 h 62"/>
                  <a:gd name="T8" fmla="*/ 31 w 107"/>
                  <a:gd name="T9" fmla="*/ 43 h 62"/>
                  <a:gd name="T10" fmla="*/ 0 w 107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62">
                    <a:moveTo>
                      <a:pt x="0" y="25"/>
                    </a:moveTo>
                    <a:lnTo>
                      <a:pt x="73" y="0"/>
                    </a:lnTo>
                    <a:lnTo>
                      <a:pt x="106" y="20"/>
                    </a:lnTo>
                    <a:lnTo>
                      <a:pt x="69" y="61"/>
                    </a:lnTo>
                    <a:lnTo>
                      <a:pt x="31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94" name="Freeform 62"/>
              <p:cNvSpPr>
                <a:spLocks/>
              </p:cNvSpPr>
              <p:nvPr/>
            </p:nvSpPr>
            <p:spPr bwMode="auto">
              <a:xfrm>
                <a:off x="1807" y="2121"/>
                <a:ext cx="75" cy="180"/>
              </a:xfrm>
              <a:custGeom>
                <a:avLst/>
                <a:gdLst>
                  <a:gd name="T0" fmla="*/ 74 w 75"/>
                  <a:gd name="T1" fmla="*/ 0 h 181"/>
                  <a:gd name="T2" fmla="*/ 0 w 75"/>
                  <a:gd name="T3" fmla="*/ 23 h 181"/>
                  <a:gd name="T4" fmla="*/ 0 w 75"/>
                  <a:gd name="T5" fmla="*/ 180 h 181"/>
                  <a:gd name="T6" fmla="*/ 74 w 75"/>
                  <a:gd name="T7" fmla="*/ 156 h 181"/>
                  <a:gd name="T8" fmla="*/ 74 w 7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81">
                    <a:moveTo>
                      <a:pt x="74" y="0"/>
                    </a:moveTo>
                    <a:lnTo>
                      <a:pt x="0" y="23"/>
                    </a:lnTo>
                    <a:lnTo>
                      <a:pt x="0" y="180"/>
                    </a:lnTo>
                    <a:lnTo>
                      <a:pt x="74" y="156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556" name="Group 63"/>
            <p:cNvGrpSpPr>
              <a:grpSpLocks/>
            </p:cNvGrpSpPr>
            <p:nvPr/>
          </p:nvGrpSpPr>
          <p:grpSpPr bwMode="auto">
            <a:xfrm>
              <a:off x="2002" y="2023"/>
              <a:ext cx="106" cy="195"/>
              <a:chOff x="2002" y="2023"/>
              <a:chExt cx="106" cy="195"/>
            </a:xfrm>
          </p:grpSpPr>
          <p:sp>
            <p:nvSpPr>
              <p:cNvPr id="453696" name="Freeform 64"/>
              <p:cNvSpPr>
                <a:spLocks/>
              </p:cNvSpPr>
              <p:nvPr/>
            </p:nvSpPr>
            <p:spPr bwMode="auto">
              <a:xfrm>
                <a:off x="2002" y="2041"/>
                <a:ext cx="31" cy="176"/>
              </a:xfrm>
              <a:custGeom>
                <a:avLst/>
                <a:gdLst>
                  <a:gd name="T0" fmla="*/ 0 w 31"/>
                  <a:gd name="T1" fmla="*/ 0 h 177"/>
                  <a:gd name="T2" fmla="*/ 0 w 31"/>
                  <a:gd name="T3" fmla="*/ 155 h 177"/>
                  <a:gd name="T4" fmla="*/ 30 w 31"/>
                  <a:gd name="T5" fmla="*/ 176 h 177"/>
                  <a:gd name="T6" fmla="*/ 30 w 31"/>
                  <a:gd name="T7" fmla="*/ 17 h 177"/>
                  <a:gd name="T8" fmla="*/ 0 w 31"/>
                  <a:gd name="T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7">
                    <a:moveTo>
                      <a:pt x="0" y="0"/>
                    </a:moveTo>
                    <a:lnTo>
                      <a:pt x="0" y="155"/>
                    </a:lnTo>
                    <a:lnTo>
                      <a:pt x="30" y="176"/>
                    </a:lnTo>
                    <a:lnTo>
                      <a:pt x="30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97" name="Freeform 65"/>
              <p:cNvSpPr>
                <a:spLocks/>
              </p:cNvSpPr>
              <p:nvPr/>
            </p:nvSpPr>
            <p:spPr bwMode="auto">
              <a:xfrm>
                <a:off x="2002" y="2028"/>
                <a:ext cx="106" cy="62"/>
              </a:xfrm>
              <a:custGeom>
                <a:avLst/>
                <a:gdLst>
                  <a:gd name="T0" fmla="*/ 0 w 106"/>
                  <a:gd name="T1" fmla="*/ 25 h 62"/>
                  <a:gd name="T2" fmla="*/ 72 w 106"/>
                  <a:gd name="T3" fmla="*/ 0 h 62"/>
                  <a:gd name="T4" fmla="*/ 105 w 106"/>
                  <a:gd name="T5" fmla="*/ 20 h 62"/>
                  <a:gd name="T6" fmla="*/ 69 w 106"/>
                  <a:gd name="T7" fmla="*/ 61 h 62"/>
                  <a:gd name="T8" fmla="*/ 30 w 106"/>
                  <a:gd name="T9" fmla="*/ 43 h 62"/>
                  <a:gd name="T10" fmla="*/ 0 w 106"/>
                  <a:gd name="T11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2">
                    <a:moveTo>
                      <a:pt x="0" y="25"/>
                    </a:moveTo>
                    <a:lnTo>
                      <a:pt x="72" y="0"/>
                    </a:lnTo>
                    <a:lnTo>
                      <a:pt x="105" y="20"/>
                    </a:lnTo>
                    <a:lnTo>
                      <a:pt x="69" y="61"/>
                    </a:lnTo>
                    <a:lnTo>
                      <a:pt x="30" y="4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3698" name="Freeform 66"/>
              <p:cNvSpPr>
                <a:spLocks/>
              </p:cNvSpPr>
              <p:nvPr/>
            </p:nvSpPr>
            <p:spPr bwMode="auto">
              <a:xfrm>
                <a:off x="2030" y="2023"/>
                <a:ext cx="76" cy="181"/>
              </a:xfrm>
              <a:custGeom>
                <a:avLst/>
                <a:gdLst>
                  <a:gd name="T0" fmla="*/ 75 w 76"/>
                  <a:gd name="T1" fmla="*/ 0 h 182"/>
                  <a:gd name="T2" fmla="*/ 0 w 76"/>
                  <a:gd name="T3" fmla="*/ 23 h 182"/>
                  <a:gd name="T4" fmla="*/ 0 w 76"/>
                  <a:gd name="T5" fmla="*/ 181 h 182"/>
                  <a:gd name="T6" fmla="*/ 75 w 76"/>
                  <a:gd name="T7" fmla="*/ 157 h 182"/>
                  <a:gd name="T8" fmla="*/ 75 w 7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2">
                    <a:moveTo>
                      <a:pt x="75" y="0"/>
                    </a:moveTo>
                    <a:lnTo>
                      <a:pt x="0" y="23"/>
                    </a:lnTo>
                    <a:lnTo>
                      <a:pt x="0" y="181"/>
                    </a:lnTo>
                    <a:lnTo>
                      <a:pt x="75" y="157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492" name="Group 67"/>
          <p:cNvGrpSpPr>
            <a:grpSpLocks/>
          </p:cNvGrpSpPr>
          <p:nvPr/>
        </p:nvGrpSpPr>
        <p:grpSpPr bwMode="auto">
          <a:xfrm>
            <a:off x="4178300" y="1217613"/>
            <a:ext cx="4013200" cy="4264025"/>
            <a:chOff x="2632" y="716"/>
            <a:chExt cx="2528" cy="2507"/>
          </a:xfrm>
        </p:grpSpPr>
        <p:sp>
          <p:nvSpPr>
            <p:cNvPr id="453700" name="Freeform 68"/>
            <p:cNvSpPr>
              <a:spLocks/>
            </p:cNvSpPr>
            <p:nvPr/>
          </p:nvSpPr>
          <p:spPr bwMode="auto">
            <a:xfrm>
              <a:off x="2632" y="716"/>
              <a:ext cx="2528" cy="2507"/>
            </a:xfrm>
            <a:custGeom>
              <a:avLst/>
              <a:gdLst>
                <a:gd name="T0" fmla="*/ 2527 w 2528"/>
                <a:gd name="T1" fmla="*/ 1999 h 2507"/>
                <a:gd name="T2" fmla="*/ 0 w 2528"/>
                <a:gd name="T3" fmla="*/ 2506 h 2507"/>
                <a:gd name="T4" fmla="*/ 0 w 2528"/>
                <a:gd name="T5" fmla="*/ 506 h 2507"/>
                <a:gd name="T6" fmla="*/ 2527 w 2528"/>
                <a:gd name="T7" fmla="*/ 0 h 2507"/>
                <a:gd name="T8" fmla="*/ 2527 w 2528"/>
                <a:gd name="T9" fmla="*/ 199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" h="2507">
                  <a:moveTo>
                    <a:pt x="2527" y="1999"/>
                  </a:moveTo>
                  <a:lnTo>
                    <a:pt x="0" y="2506"/>
                  </a:lnTo>
                  <a:lnTo>
                    <a:pt x="0" y="506"/>
                  </a:lnTo>
                  <a:lnTo>
                    <a:pt x="2527" y="0"/>
                  </a:lnTo>
                  <a:lnTo>
                    <a:pt x="2527" y="199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1" name="Freeform 69"/>
            <p:cNvSpPr>
              <a:spLocks/>
            </p:cNvSpPr>
            <p:nvPr/>
          </p:nvSpPr>
          <p:spPr bwMode="auto">
            <a:xfrm>
              <a:off x="2734" y="824"/>
              <a:ext cx="2316" cy="2296"/>
            </a:xfrm>
            <a:custGeom>
              <a:avLst/>
              <a:gdLst>
                <a:gd name="T0" fmla="*/ 2315 w 2316"/>
                <a:gd name="T1" fmla="*/ 1831 h 2296"/>
                <a:gd name="T2" fmla="*/ 0 w 2316"/>
                <a:gd name="T3" fmla="*/ 2295 h 2296"/>
                <a:gd name="T4" fmla="*/ 0 w 2316"/>
                <a:gd name="T5" fmla="*/ 463 h 2296"/>
                <a:gd name="T6" fmla="*/ 2315 w 2316"/>
                <a:gd name="T7" fmla="*/ 0 h 2296"/>
                <a:gd name="T8" fmla="*/ 2315 w 2316"/>
                <a:gd name="T9" fmla="*/ 1831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6" h="2296">
                  <a:moveTo>
                    <a:pt x="2315" y="1831"/>
                  </a:moveTo>
                  <a:lnTo>
                    <a:pt x="0" y="2295"/>
                  </a:lnTo>
                  <a:lnTo>
                    <a:pt x="0" y="463"/>
                  </a:lnTo>
                  <a:lnTo>
                    <a:pt x="2315" y="0"/>
                  </a:lnTo>
                  <a:lnTo>
                    <a:pt x="2315" y="1831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2" name="Freeform 70"/>
            <p:cNvSpPr>
              <a:spLocks/>
            </p:cNvSpPr>
            <p:nvPr/>
          </p:nvSpPr>
          <p:spPr bwMode="auto">
            <a:xfrm>
              <a:off x="2841" y="1273"/>
              <a:ext cx="305" cy="272"/>
            </a:xfrm>
            <a:custGeom>
              <a:avLst/>
              <a:gdLst>
                <a:gd name="T0" fmla="*/ 304 w 305"/>
                <a:gd name="T1" fmla="*/ 210 h 272"/>
                <a:gd name="T2" fmla="*/ 304 w 305"/>
                <a:gd name="T3" fmla="*/ 0 h 272"/>
                <a:gd name="T4" fmla="*/ 0 w 305"/>
                <a:gd name="T5" fmla="*/ 64 h 272"/>
                <a:gd name="T6" fmla="*/ 0 w 305"/>
                <a:gd name="T7" fmla="*/ 271 h 272"/>
                <a:gd name="T8" fmla="*/ 304 w 305"/>
                <a:gd name="T9" fmla="*/ 21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72">
                  <a:moveTo>
                    <a:pt x="304" y="210"/>
                  </a:moveTo>
                  <a:lnTo>
                    <a:pt x="304" y="0"/>
                  </a:lnTo>
                  <a:lnTo>
                    <a:pt x="0" y="64"/>
                  </a:lnTo>
                  <a:lnTo>
                    <a:pt x="0" y="271"/>
                  </a:lnTo>
                  <a:lnTo>
                    <a:pt x="304" y="21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3" name="Freeform 71"/>
            <p:cNvSpPr>
              <a:spLocks/>
            </p:cNvSpPr>
            <p:nvPr/>
          </p:nvSpPr>
          <p:spPr bwMode="auto">
            <a:xfrm>
              <a:off x="3286" y="1185"/>
              <a:ext cx="311" cy="272"/>
            </a:xfrm>
            <a:custGeom>
              <a:avLst/>
              <a:gdLst>
                <a:gd name="T0" fmla="*/ 310 w 311"/>
                <a:gd name="T1" fmla="*/ 208 h 271"/>
                <a:gd name="T2" fmla="*/ 310 w 311"/>
                <a:gd name="T3" fmla="*/ 0 h 271"/>
                <a:gd name="T4" fmla="*/ 0 w 311"/>
                <a:gd name="T5" fmla="*/ 61 h 271"/>
                <a:gd name="T6" fmla="*/ 0 w 311"/>
                <a:gd name="T7" fmla="*/ 270 h 271"/>
                <a:gd name="T8" fmla="*/ 310 w 311"/>
                <a:gd name="T9" fmla="*/ 20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1">
                  <a:moveTo>
                    <a:pt x="310" y="208"/>
                  </a:moveTo>
                  <a:lnTo>
                    <a:pt x="310" y="0"/>
                  </a:lnTo>
                  <a:lnTo>
                    <a:pt x="0" y="61"/>
                  </a:lnTo>
                  <a:lnTo>
                    <a:pt x="0" y="270"/>
                  </a:lnTo>
                  <a:lnTo>
                    <a:pt x="310" y="20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4" name="Freeform 72"/>
            <p:cNvSpPr>
              <a:spLocks/>
            </p:cNvSpPr>
            <p:nvPr/>
          </p:nvSpPr>
          <p:spPr bwMode="auto">
            <a:xfrm>
              <a:off x="3733" y="1093"/>
              <a:ext cx="300" cy="278"/>
            </a:xfrm>
            <a:custGeom>
              <a:avLst/>
              <a:gdLst>
                <a:gd name="T0" fmla="*/ 299 w 300"/>
                <a:gd name="T1" fmla="*/ 215 h 278"/>
                <a:gd name="T2" fmla="*/ 299 w 300"/>
                <a:gd name="T3" fmla="*/ 0 h 278"/>
                <a:gd name="T4" fmla="*/ 0 w 300"/>
                <a:gd name="T5" fmla="*/ 61 h 278"/>
                <a:gd name="T6" fmla="*/ 0 w 300"/>
                <a:gd name="T7" fmla="*/ 277 h 278"/>
                <a:gd name="T8" fmla="*/ 299 w 300"/>
                <a:gd name="T9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78">
                  <a:moveTo>
                    <a:pt x="299" y="215"/>
                  </a:moveTo>
                  <a:lnTo>
                    <a:pt x="299" y="0"/>
                  </a:lnTo>
                  <a:lnTo>
                    <a:pt x="0" y="61"/>
                  </a:lnTo>
                  <a:lnTo>
                    <a:pt x="0" y="277"/>
                  </a:lnTo>
                  <a:lnTo>
                    <a:pt x="299" y="21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5" name="Freeform 73"/>
            <p:cNvSpPr>
              <a:spLocks/>
            </p:cNvSpPr>
            <p:nvPr/>
          </p:nvSpPr>
          <p:spPr bwMode="auto">
            <a:xfrm>
              <a:off x="4170" y="1005"/>
              <a:ext cx="311" cy="273"/>
            </a:xfrm>
            <a:custGeom>
              <a:avLst/>
              <a:gdLst>
                <a:gd name="T0" fmla="*/ 310 w 311"/>
                <a:gd name="T1" fmla="*/ 211 h 274"/>
                <a:gd name="T2" fmla="*/ 310 w 311"/>
                <a:gd name="T3" fmla="*/ 0 h 274"/>
                <a:gd name="T4" fmla="*/ 0 w 311"/>
                <a:gd name="T5" fmla="*/ 61 h 274"/>
                <a:gd name="T6" fmla="*/ 0 w 311"/>
                <a:gd name="T7" fmla="*/ 273 h 274"/>
                <a:gd name="T8" fmla="*/ 310 w 311"/>
                <a:gd name="T9" fmla="*/ 21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4">
                  <a:moveTo>
                    <a:pt x="310" y="211"/>
                  </a:moveTo>
                  <a:lnTo>
                    <a:pt x="310" y="0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10" y="21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6" name="Freeform 74"/>
            <p:cNvSpPr>
              <a:spLocks/>
            </p:cNvSpPr>
            <p:nvPr/>
          </p:nvSpPr>
          <p:spPr bwMode="auto">
            <a:xfrm>
              <a:off x="4607" y="923"/>
              <a:ext cx="314" cy="269"/>
            </a:xfrm>
            <a:custGeom>
              <a:avLst/>
              <a:gdLst>
                <a:gd name="T0" fmla="*/ 313 w 314"/>
                <a:gd name="T1" fmla="*/ 208 h 269"/>
                <a:gd name="T2" fmla="*/ 313 w 314"/>
                <a:gd name="T3" fmla="*/ 0 h 269"/>
                <a:gd name="T4" fmla="*/ 0 w 314"/>
                <a:gd name="T5" fmla="*/ 59 h 269"/>
                <a:gd name="T6" fmla="*/ 0 w 314"/>
                <a:gd name="T7" fmla="*/ 268 h 269"/>
                <a:gd name="T8" fmla="*/ 313 w 314"/>
                <a:gd name="T9" fmla="*/ 20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69">
                  <a:moveTo>
                    <a:pt x="313" y="208"/>
                  </a:moveTo>
                  <a:lnTo>
                    <a:pt x="313" y="0"/>
                  </a:lnTo>
                  <a:lnTo>
                    <a:pt x="0" y="59"/>
                  </a:lnTo>
                  <a:lnTo>
                    <a:pt x="0" y="268"/>
                  </a:lnTo>
                  <a:lnTo>
                    <a:pt x="313" y="20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7" name="Freeform 75"/>
            <p:cNvSpPr>
              <a:spLocks/>
            </p:cNvSpPr>
            <p:nvPr/>
          </p:nvSpPr>
          <p:spPr bwMode="auto">
            <a:xfrm>
              <a:off x="2841" y="1565"/>
              <a:ext cx="305" cy="274"/>
            </a:xfrm>
            <a:custGeom>
              <a:avLst/>
              <a:gdLst>
                <a:gd name="T0" fmla="*/ 304 w 305"/>
                <a:gd name="T1" fmla="*/ 209 h 275"/>
                <a:gd name="T2" fmla="*/ 304 w 305"/>
                <a:gd name="T3" fmla="*/ 0 h 275"/>
                <a:gd name="T4" fmla="*/ 0 w 305"/>
                <a:gd name="T5" fmla="*/ 61 h 275"/>
                <a:gd name="T6" fmla="*/ 0 w 305"/>
                <a:gd name="T7" fmla="*/ 274 h 275"/>
                <a:gd name="T8" fmla="*/ 304 w 305"/>
                <a:gd name="T9" fmla="*/ 20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75">
                  <a:moveTo>
                    <a:pt x="304" y="209"/>
                  </a:moveTo>
                  <a:lnTo>
                    <a:pt x="304" y="0"/>
                  </a:lnTo>
                  <a:lnTo>
                    <a:pt x="0" y="61"/>
                  </a:lnTo>
                  <a:lnTo>
                    <a:pt x="0" y="274"/>
                  </a:lnTo>
                  <a:lnTo>
                    <a:pt x="304" y="20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8" name="Freeform 76"/>
            <p:cNvSpPr>
              <a:spLocks/>
            </p:cNvSpPr>
            <p:nvPr/>
          </p:nvSpPr>
          <p:spPr bwMode="auto">
            <a:xfrm>
              <a:off x="3286" y="1472"/>
              <a:ext cx="311" cy="276"/>
            </a:xfrm>
            <a:custGeom>
              <a:avLst/>
              <a:gdLst>
                <a:gd name="T0" fmla="*/ 310 w 311"/>
                <a:gd name="T1" fmla="*/ 213 h 276"/>
                <a:gd name="T2" fmla="*/ 310 w 311"/>
                <a:gd name="T3" fmla="*/ 0 h 276"/>
                <a:gd name="T4" fmla="*/ 0 w 311"/>
                <a:gd name="T5" fmla="*/ 61 h 276"/>
                <a:gd name="T6" fmla="*/ 0 w 311"/>
                <a:gd name="T7" fmla="*/ 275 h 276"/>
                <a:gd name="T8" fmla="*/ 310 w 311"/>
                <a:gd name="T9" fmla="*/ 2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6">
                  <a:moveTo>
                    <a:pt x="310" y="213"/>
                  </a:moveTo>
                  <a:lnTo>
                    <a:pt x="310" y="0"/>
                  </a:lnTo>
                  <a:lnTo>
                    <a:pt x="0" y="61"/>
                  </a:lnTo>
                  <a:lnTo>
                    <a:pt x="0" y="275"/>
                  </a:lnTo>
                  <a:lnTo>
                    <a:pt x="310" y="21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09" name="Freeform 77"/>
            <p:cNvSpPr>
              <a:spLocks/>
            </p:cNvSpPr>
            <p:nvPr/>
          </p:nvSpPr>
          <p:spPr bwMode="auto">
            <a:xfrm>
              <a:off x="3733" y="1390"/>
              <a:ext cx="300" cy="268"/>
            </a:xfrm>
            <a:custGeom>
              <a:avLst/>
              <a:gdLst>
                <a:gd name="T0" fmla="*/ 299 w 300"/>
                <a:gd name="T1" fmla="*/ 206 h 268"/>
                <a:gd name="T2" fmla="*/ 299 w 300"/>
                <a:gd name="T3" fmla="*/ 0 h 268"/>
                <a:gd name="T4" fmla="*/ 0 w 300"/>
                <a:gd name="T5" fmla="*/ 60 h 268"/>
                <a:gd name="T6" fmla="*/ 0 w 300"/>
                <a:gd name="T7" fmla="*/ 267 h 268"/>
                <a:gd name="T8" fmla="*/ 299 w 300"/>
                <a:gd name="T9" fmla="*/ 20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68">
                  <a:moveTo>
                    <a:pt x="299" y="206"/>
                  </a:moveTo>
                  <a:lnTo>
                    <a:pt x="299" y="0"/>
                  </a:lnTo>
                  <a:lnTo>
                    <a:pt x="0" y="60"/>
                  </a:lnTo>
                  <a:lnTo>
                    <a:pt x="0" y="267"/>
                  </a:lnTo>
                  <a:lnTo>
                    <a:pt x="299" y="20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0" name="Freeform 78"/>
            <p:cNvSpPr>
              <a:spLocks/>
            </p:cNvSpPr>
            <p:nvPr/>
          </p:nvSpPr>
          <p:spPr bwMode="auto">
            <a:xfrm>
              <a:off x="4170" y="1298"/>
              <a:ext cx="311" cy="280"/>
            </a:xfrm>
            <a:custGeom>
              <a:avLst/>
              <a:gdLst>
                <a:gd name="T0" fmla="*/ 310 w 311"/>
                <a:gd name="T1" fmla="*/ 216 h 280"/>
                <a:gd name="T2" fmla="*/ 310 w 311"/>
                <a:gd name="T3" fmla="*/ 0 h 280"/>
                <a:gd name="T4" fmla="*/ 0 w 311"/>
                <a:gd name="T5" fmla="*/ 62 h 280"/>
                <a:gd name="T6" fmla="*/ 0 w 311"/>
                <a:gd name="T7" fmla="*/ 279 h 280"/>
                <a:gd name="T8" fmla="*/ 310 w 311"/>
                <a:gd name="T9" fmla="*/ 21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80">
                  <a:moveTo>
                    <a:pt x="310" y="216"/>
                  </a:moveTo>
                  <a:lnTo>
                    <a:pt x="310" y="0"/>
                  </a:lnTo>
                  <a:lnTo>
                    <a:pt x="0" y="62"/>
                  </a:lnTo>
                  <a:lnTo>
                    <a:pt x="0" y="279"/>
                  </a:lnTo>
                  <a:lnTo>
                    <a:pt x="310" y="21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1" name="Freeform 79"/>
            <p:cNvSpPr>
              <a:spLocks/>
            </p:cNvSpPr>
            <p:nvPr/>
          </p:nvSpPr>
          <p:spPr bwMode="auto">
            <a:xfrm>
              <a:off x="4607" y="1216"/>
              <a:ext cx="314" cy="270"/>
            </a:xfrm>
            <a:custGeom>
              <a:avLst/>
              <a:gdLst>
                <a:gd name="T0" fmla="*/ 313 w 314"/>
                <a:gd name="T1" fmla="*/ 208 h 270"/>
                <a:gd name="T2" fmla="*/ 313 w 314"/>
                <a:gd name="T3" fmla="*/ 0 h 270"/>
                <a:gd name="T4" fmla="*/ 0 w 314"/>
                <a:gd name="T5" fmla="*/ 60 h 270"/>
                <a:gd name="T6" fmla="*/ 0 w 314"/>
                <a:gd name="T7" fmla="*/ 269 h 270"/>
                <a:gd name="T8" fmla="*/ 313 w 314"/>
                <a:gd name="T9" fmla="*/ 20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70">
                  <a:moveTo>
                    <a:pt x="313" y="208"/>
                  </a:moveTo>
                  <a:lnTo>
                    <a:pt x="313" y="0"/>
                  </a:lnTo>
                  <a:lnTo>
                    <a:pt x="0" y="60"/>
                  </a:lnTo>
                  <a:lnTo>
                    <a:pt x="0" y="269"/>
                  </a:lnTo>
                  <a:lnTo>
                    <a:pt x="313" y="20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2" name="Freeform 80"/>
            <p:cNvSpPr>
              <a:spLocks/>
            </p:cNvSpPr>
            <p:nvPr/>
          </p:nvSpPr>
          <p:spPr bwMode="auto">
            <a:xfrm>
              <a:off x="2841" y="1858"/>
              <a:ext cx="305" cy="277"/>
            </a:xfrm>
            <a:custGeom>
              <a:avLst/>
              <a:gdLst>
                <a:gd name="T0" fmla="*/ 304 w 305"/>
                <a:gd name="T1" fmla="*/ 215 h 278"/>
                <a:gd name="T2" fmla="*/ 304 w 305"/>
                <a:gd name="T3" fmla="*/ 0 h 278"/>
                <a:gd name="T4" fmla="*/ 0 w 305"/>
                <a:gd name="T5" fmla="*/ 61 h 278"/>
                <a:gd name="T6" fmla="*/ 0 w 305"/>
                <a:gd name="T7" fmla="*/ 277 h 278"/>
                <a:gd name="T8" fmla="*/ 304 w 305"/>
                <a:gd name="T9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78">
                  <a:moveTo>
                    <a:pt x="304" y="215"/>
                  </a:moveTo>
                  <a:lnTo>
                    <a:pt x="304" y="0"/>
                  </a:lnTo>
                  <a:lnTo>
                    <a:pt x="0" y="61"/>
                  </a:lnTo>
                  <a:lnTo>
                    <a:pt x="0" y="277"/>
                  </a:lnTo>
                  <a:lnTo>
                    <a:pt x="304" y="21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3" name="Freeform 81"/>
            <p:cNvSpPr>
              <a:spLocks/>
            </p:cNvSpPr>
            <p:nvPr/>
          </p:nvSpPr>
          <p:spPr bwMode="auto">
            <a:xfrm>
              <a:off x="3286" y="1767"/>
              <a:ext cx="311" cy="276"/>
            </a:xfrm>
            <a:custGeom>
              <a:avLst/>
              <a:gdLst>
                <a:gd name="T0" fmla="*/ 310 w 311"/>
                <a:gd name="T1" fmla="*/ 212 h 276"/>
                <a:gd name="T2" fmla="*/ 310 w 311"/>
                <a:gd name="T3" fmla="*/ 0 h 276"/>
                <a:gd name="T4" fmla="*/ 0 w 311"/>
                <a:gd name="T5" fmla="*/ 62 h 276"/>
                <a:gd name="T6" fmla="*/ 0 w 311"/>
                <a:gd name="T7" fmla="*/ 275 h 276"/>
                <a:gd name="T8" fmla="*/ 310 w 311"/>
                <a:gd name="T9" fmla="*/ 2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6">
                  <a:moveTo>
                    <a:pt x="310" y="212"/>
                  </a:moveTo>
                  <a:lnTo>
                    <a:pt x="310" y="0"/>
                  </a:lnTo>
                  <a:lnTo>
                    <a:pt x="0" y="62"/>
                  </a:lnTo>
                  <a:lnTo>
                    <a:pt x="0" y="275"/>
                  </a:lnTo>
                  <a:lnTo>
                    <a:pt x="310" y="21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4" name="Freeform 82"/>
            <p:cNvSpPr>
              <a:spLocks/>
            </p:cNvSpPr>
            <p:nvPr/>
          </p:nvSpPr>
          <p:spPr bwMode="auto">
            <a:xfrm>
              <a:off x="3733" y="1686"/>
              <a:ext cx="300" cy="273"/>
            </a:xfrm>
            <a:custGeom>
              <a:avLst/>
              <a:gdLst>
                <a:gd name="T0" fmla="*/ 299 w 300"/>
                <a:gd name="T1" fmla="*/ 210 h 272"/>
                <a:gd name="T2" fmla="*/ 299 w 300"/>
                <a:gd name="T3" fmla="*/ 0 h 272"/>
                <a:gd name="T4" fmla="*/ 0 w 300"/>
                <a:gd name="T5" fmla="*/ 60 h 272"/>
                <a:gd name="T6" fmla="*/ 0 w 300"/>
                <a:gd name="T7" fmla="*/ 271 h 272"/>
                <a:gd name="T8" fmla="*/ 299 w 300"/>
                <a:gd name="T9" fmla="*/ 21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72">
                  <a:moveTo>
                    <a:pt x="299" y="210"/>
                  </a:moveTo>
                  <a:lnTo>
                    <a:pt x="299" y="0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299" y="210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5" name="Freeform 83"/>
            <p:cNvSpPr>
              <a:spLocks/>
            </p:cNvSpPr>
            <p:nvPr/>
          </p:nvSpPr>
          <p:spPr bwMode="auto">
            <a:xfrm>
              <a:off x="4170" y="1596"/>
              <a:ext cx="311" cy="274"/>
            </a:xfrm>
            <a:custGeom>
              <a:avLst/>
              <a:gdLst>
                <a:gd name="T0" fmla="*/ 310 w 311"/>
                <a:gd name="T1" fmla="*/ 211 h 275"/>
                <a:gd name="T2" fmla="*/ 310 w 311"/>
                <a:gd name="T3" fmla="*/ 0 h 275"/>
                <a:gd name="T4" fmla="*/ 0 w 311"/>
                <a:gd name="T5" fmla="*/ 62 h 275"/>
                <a:gd name="T6" fmla="*/ 0 w 311"/>
                <a:gd name="T7" fmla="*/ 274 h 275"/>
                <a:gd name="T8" fmla="*/ 310 w 311"/>
                <a:gd name="T9" fmla="*/ 21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5">
                  <a:moveTo>
                    <a:pt x="310" y="211"/>
                  </a:moveTo>
                  <a:lnTo>
                    <a:pt x="310" y="0"/>
                  </a:lnTo>
                  <a:lnTo>
                    <a:pt x="0" y="62"/>
                  </a:lnTo>
                  <a:lnTo>
                    <a:pt x="0" y="274"/>
                  </a:lnTo>
                  <a:lnTo>
                    <a:pt x="310" y="21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6" name="Freeform 84"/>
            <p:cNvSpPr>
              <a:spLocks/>
            </p:cNvSpPr>
            <p:nvPr/>
          </p:nvSpPr>
          <p:spPr bwMode="auto">
            <a:xfrm>
              <a:off x="4607" y="1504"/>
              <a:ext cx="314" cy="278"/>
            </a:xfrm>
            <a:custGeom>
              <a:avLst/>
              <a:gdLst>
                <a:gd name="T0" fmla="*/ 313 w 314"/>
                <a:gd name="T1" fmla="*/ 215 h 278"/>
                <a:gd name="T2" fmla="*/ 313 w 314"/>
                <a:gd name="T3" fmla="*/ 0 h 278"/>
                <a:gd name="T4" fmla="*/ 0 w 314"/>
                <a:gd name="T5" fmla="*/ 61 h 278"/>
                <a:gd name="T6" fmla="*/ 0 w 314"/>
                <a:gd name="T7" fmla="*/ 277 h 278"/>
                <a:gd name="T8" fmla="*/ 313 w 314"/>
                <a:gd name="T9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78">
                  <a:moveTo>
                    <a:pt x="313" y="215"/>
                  </a:moveTo>
                  <a:lnTo>
                    <a:pt x="313" y="0"/>
                  </a:lnTo>
                  <a:lnTo>
                    <a:pt x="0" y="61"/>
                  </a:lnTo>
                  <a:lnTo>
                    <a:pt x="0" y="277"/>
                  </a:lnTo>
                  <a:lnTo>
                    <a:pt x="313" y="21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7" name="Freeform 85"/>
            <p:cNvSpPr>
              <a:spLocks/>
            </p:cNvSpPr>
            <p:nvPr/>
          </p:nvSpPr>
          <p:spPr bwMode="auto">
            <a:xfrm>
              <a:off x="2841" y="2157"/>
              <a:ext cx="305" cy="265"/>
            </a:xfrm>
            <a:custGeom>
              <a:avLst/>
              <a:gdLst>
                <a:gd name="T0" fmla="*/ 304 w 305"/>
                <a:gd name="T1" fmla="*/ 204 h 265"/>
                <a:gd name="T2" fmla="*/ 304 w 305"/>
                <a:gd name="T3" fmla="*/ 0 h 265"/>
                <a:gd name="T4" fmla="*/ 0 w 305"/>
                <a:gd name="T5" fmla="*/ 59 h 265"/>
                <a:gd name="T6" fmla="*/ 0 w 305"/>
                <a:gd name="T7" fmla="*/ 264 h 265"/>
                <a:gd name="T8" fmla="*/ 304 w 305"/>
                <a:gd name="T9" fmla="*/ 20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65">
                  <a:moveTo>
                    <a:pt x="304" y="204"/>
                  </a:moveTo>
                  <a:lnTo>
                    <a:pt x="304" y="0"/>
                  </a:lnTo>
                  <a:lnTo>
                    <a:pt x="0" y="59"/>
                  </a:lnTo>
                  <a:lnTo>
                    <a:pt x="0" y="264"/>
                  </a:lnTo>
                  <a:lnTo>
                    <a:pt x="304" y="20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8" name="Freeform 86"/>
            <p:cNvSpPr>
              <a:spLocks/>
            </p:cNvSpPr>
            <p:nvPr/>
          </p:nvSpPr>
          <p:spPr bwMode="auto">
            <a:xfrm>
              <a:off x="3286" y="2065"/>
              <a:ext cx="311" cy="273"/>
            </a:xfrm>
            <a:custGeom>
              <a:avLst/>
              <a:gdLst>
                <a:gd name="T0" fmla="*/ 310 w 311"/>
                <a:gd name="T1" fmla="*/ 211 h 273"/>
                <a:gd name="T2" fmla="*/ 310 w 311"/>
                <a:gd name="T3" fmla="*/ 0 h 273"/>
                <a:gd name="T4" fmla="*/ 0 w 311"/>
                <a:gd name="T5" fmla="*/ 60 h 273"/>
                <a:gd name="T6" fmla="*/ 0 w 311"/>
                <a:gd name="T7" fmla="*/ 272 h 273"/>
                <a:gd name="T8" fmla="*/ 310 w 311"/>
                <a:gd name="T9" fmla="*/ 21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3">
                  <a:moveTo>
                    <a:pt x="310" y="211"/>
                  </a:moveTo>
                  <a:lnTo>
                    <a:pt x="310" y="0"/>
                  </a:lnTo>
                  <a:lnTo>
                    <a:pt x="0" y="60"/>
                  </a:lnTo>
                  <a:lnTo>
                    <a:pt x="0" y="272"/>
                  </a:lnTo>
                  <a:lnTo>
                    <a:pt x="310" y="21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19" name="Freeform 87"/>
            <p:cNvSpPr>
              <a:spLocks/>
            </p:cNvSpPr>
            <p:nvPr/>
          </p:nvSpPr>
          <p:spPr bwMode="auto">
            <a:xfrm>
              <a:off x="3733" y="1976"/>
              <a:ext cx="300" cy="275"/>
            </a:xfrm>
            <a:custGeom>
              <a:avLst/>
              <a:gdLst>
                <a:gd name="T0" fmla="*/ 299 w 300"/>
                <a:gd name="T1" fmla="*/ 211 h 275"/>
                <a:gd name="T2" fmla="*/ 299 w 300"/>
                <a:gd name="T3" fmla="*/ 0 h 275"/>
                <a:gd name="T4" fmla="*/ 0 w 300"/>
                <a:gd name="T5" fmla="*/ 62 h 275"/>
                <a:gd name="T6" fmla="*/ 0 w 300"/>
                <a:gd name="T7" fmla="*/ 274 h 275"/>
                <a:gd name="T8" fmla="*/ 299 w 300"/>
                <a:gd name="T9" fmla="*/ 21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75">
                  <a:moveTo>
                    <a:pt x="299" y="211"/>
                  </a:moveTo>
                  <a:lnTo>
                    <a:pt x="299" y="0"/>
                  </a:lnTo>
                  <a:lnTo>
                    <a:pt x="0" y="62"/>
                  </a:lnTo>
                  <a:lnTo>
                    <a:pt x="0" y="274"/>
                  </a:lnTo>
                  <a:lnTo>
                    <a:pt x="299" y="21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0" name="Freeform 88"/>
            <p:cNvSpPr>
              <a:spLocks/>
            </p:cNvSpPr>
            <p:nvPr/>
          </p:nvSpPr>
          <p:spPr bwMode="auto">
            <a:xfrm>
              <a:off x="4170" y="1887"/>
              <a:ext cx="311" cy="274"/>
            </a:xfrm>
            <a:custGeom>
              <a:avLst/>
              <a:gdLst>
                <a:gd name="T0" fmla="*/ 310 w 311"/>
                <a:gd name="T1" fmla="*/ 212 h 275"/>
                <a:gd name="T2" fmla="*/ 310 w 311"/>
                <a:gd name="T3" fmla="*/ 0 h 275"/>
                <a:gd name="T4" fmla="*/ 0 w 311"/>
                <a:gd name="T5" fmla="*/ 61 h 275"/>
                <a:gd name="T6" fmla="*/ 0 w 311"/>
                <a:gd name="T7" fmla="*/ 274 h 275"/>
                <a:gd name="T8" fmla="*/ 310 w 311"/>
                <a:gd name="T9" fmla="*/ 21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5">
                  <a:moveTo>
                    <a:pt x="310" y="212"/>
                  </a:moveTo>
                  <a:lnTo>
                    <a:pt x="310" y="0"/>
                  </a:lnTo>
                  <a:lnTo>
                    <a:pt x="0" y="61"/>
                  </a:lnTo>
                  <a:lnTo>
                    <a:pt x="0" y="274"/>
                  </a:lnTo>
                  <a:lnTo>
                    <a:pt x="310" y="21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1" name="Freeform 89"/>
            <p:cNvSpPr>
              <a:spLocks/>
            </p:cNvSpPr>
            <p:nvPr/>
          </p:nvSpPr>
          <p:spPr bwMode="auto">
            <a:xfrm>
              <a:off x="4607" y="1797"/>
              <a:ext cx="314" cy="273"/>
            </a:xfrm>
            <a:custGeom>
              <a:avLst/>
              <a:gdLst>
                <a:gd name="T0" fmla="*/ 313 w 314"/>
                <a:gd name="T1" fmla="*/ 211 h 273"/>
                <a:gd name="T2" fmla="*/ 313 w 314"/>
                <a:gd name="T3" fmla="*/ 0 h 273"/>
                <a:gd name="T4" fmla="*/ 0 w 314"/>
                <a:gd name="T5" fmla="*/ 64 h 273"/>
                <a:gd name="T6" fmla="*/ 0 w 314"/>
                <a:gd name="T7" fmla="*/ 272 h 273"/>
                <a:gd name="T8" fmla="*/ 313 w 314"/>
                <a:gd name="T9" fmla="*/ 21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73">
                  <a:moveTo>
                    <a:pt x="313" y="211"/>
                  </a:moveTo>
                  <a:lnTo>
                    <a:pt x="313" y="0"/>
                  </a:lnTo>
                  <a:lnTo>
                    <a:pt x="0" y="64"/>
                  </a:lnTo>
                  <a:lnTo>
                    <a:pt x="0" y="272"/>
                  </a:lnTo>
                  <a:lnTo>
                    <a:pt x="313" y="211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2" name="Freeform 90"/>
            <p:cNvSpPr>
              <a:spLocks/>
            </p:cNvSpPr>
            <p:nvPr/>
          </p:nvSpPr>
          <p:spPr bwMode="auto">
            <a:xfrm>
              <a:off x="2841" y="2450"/>
              <a:ext cx="305" cy="267"/>
            </a:xfrm>
            <a:custGeom>
              <a:avLst/>
              <a:gdLst>
                <a:gd name="T0" fmla="*/ 304 w 305"/>
                <a:gd name="T1" fmla="*/ 206 h 267"/>
                <a:gd name="T2" fmla="*/ 304 w 305"/>
                <a:gd name="T3" fmla="*/ 0 h 267"/>
                <a:gd name="T4" fmla="*/ 0 w 305"/>
                <a:gd name="T5" fmla="*/ 59 h 267"/>
                <a:gd name="T6" fmla="*/ 0 w 305"/>
                <a:gd name="T7" fmla="*/ 266 h 267"/>
                <a:gd name="T8" fmla="*/ 304 w 305"/>
                <a:gd name="T9" fmla="*/ 2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67">
                  <a:moveTo>
                    <a:pt x="304" y="206"/>
                  </a:moveTo>
                  <a:lnTo>
                    <a:pt x="304" y="0"/>
                  </a:lnTo>
                  <a:lnTo>
                    <a:pt x="0" y="59"/>
                  </a:lnTo>
                  <a:lnTo>
                    <a:pt x="0" y="266"/>
                  </a:lnTo>
                  <a:lnTo>
                    <a:pt x="304" y="20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3" name="Freeform 91"/>
            <p:cNvSpPr>
              <a:spLocks/>
            </p:cNvSpPr>
            <p:nvPr/>
          </p:nvSpPr>
          <p:spPr bwMode="auto">
            <a:xfrm>
              <a:off x="3286" y="2360"/>
              <a:ext cx="311" cy="267"/>
            </a:xfrm>
            <a:custGeom>
              <a:avLst/>
              <a:gdLst>
                <a:gd name="T0" fmla="*/ 310 w 311"/>
                <a:gd name="T1" fmla="*/ 205 h 267"/>
                <a:gd name="T2" fmla="*/ 310 w 311"/>
                <a:gd name="T3" fmla="*/ 0 h 267"/>
                <a:gd name="T4" fmla="*/ 0 w 311"/>
                <a:gd name="T5" fmla="*/ 60 h 267"/>
                <a:gd name="T6" fmla="*/ 0 w 311"/>
                <a:gd name="T7" fmla="*/ 266 h 267"/>
                <a:gd name="T8" fmla="*/ 310 w 311"/>
                <a:gd name="T9" fmla="*/ 20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7">
                  <a:moveTo>
                    <a:pt x="310" y="205"/>
                  </a:moveTo>
                  <a:lnTo>
                    <a:pt x="310" y="0"/>
                  </a:lnTo>
                  <a:lnTo>
                    <a:pt x="0" y="60"/>
                  </a:lnTo>
                  <a:lnTo>
                    <a:pt x="0" y="266"/>
                  </a:lnTo>
                  <a:lnTo>
                    <a:pt x="310" y="20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4" name="Freeform 92"/>
            <p:cNvSpPr>
              <a:spLocks/>
            </p:cNvSpPr>
            <p:nvPr/>
          </p:nvSpPr>
          <p:spPr bwMode="auto">
            <a:xfrm>
              <a:off x="3733" y="2268"/>
              <a:ext cx="300" cy="274"/>
            </a:xfrm>
            <a:custGeom>
              <a:avLst/>
              <a:gdLst>
                <a:gd name="T0" fmla="*/ 299 w 300"/>
                <a:gd name="T1" fmla="*/ 212 h 275"/>
                <a:gd name="T2" fmla="*/ 299 w 300"/>
                <a:gd name="T3" fmla="*/ 0 h 275"/>
                <a:gd name="T4" fmla="*/ 0 w 300"/>
                <a:gd name="T5" fmla="*/ 61 h 275"/>
                <a:gd name="T6" fmla="*/ 0 w 300"/>
                <a:gd name="T7" fmla="*/ 274 h 275"/>
                <a:gd name="T8" fmla="*/ 299 w 300"/>
                <a:gd name="T9" fmla="*/ 21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75">
                  <a:moveTo>
                    <a:pt x="299" y="212"/>
                  </a:moveTo>
                  <a:lnTo>
                    <a:pt x="299" y="0"/>
                  </a:lnTo>
                  <a:lnTo>
                    <a:pt x="0" y="61"/>
                  </a:lnTo>
                  <a:lnTo>
                    <a:pt x="0" y="274"/>
                  </a:lnTo>
                  <a:lnTo>
                    <a:pt x="299" y="21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5" name="Freeform 93"/>
            <p:cNvSpPr>
              <a:spLocks/>
            </p:cNvSpPr>
            <p:nvPr/>
          </p:nvSpPr>
          <p:spPr bwMode="auto">
            <a:xfrm>
              <a:off x="4170" y="2178"/>
              <a:ext cx="311" cy="276"/>
            </a:xfrm>
            <a:custGeom>
              <a:avLst/>
              <a:gdLst>
                <a:gd name="T0" fmla="*/ 310 w 311"/>
                <a:gd name="T1" fmla="*/ 213 h 276"/>
                <a:gd name="T2" fmla="*/ 310 w 311"/>
                <a:gd name="T3" fmla="*/ 0 h 276"/>
                <a:gd name="T4" fmla="*/ 0 w 311"/>
                <a:gd name="T5" fmla="*/ 65 h 276"/>
                <a:gd name="T6" fmla="*/ 0 w 311"/>
                <a:gd name="T7" fmla="*/ 275 h 276"/>
                <a:gd name="T8" fmla="*/ 310 w 311"/>
                <a:gd name="T9" fmla="*/ 2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6">
                  <a:moveTo>
                    <a:pt x="310" y="213"/>
                  </a:moveTo>
                  <a:lnTo>
                    <a:pt x="310" y="0"/>
                  </a:lnTo>
                  <a:lnTo>
                    <a:pt x="0" y="65"/>
                  </a:lnTo>
                  <a:lnTo>
                    <a:pt x="0" y="275"/>
                  </a:lnTo>
                  <a:lnTo>
                    <a:pt x="310" y="213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6" name="Freeform 94"/>
            <p:cNvSpPr>
              <a:spLocks/>
            </p:cNvSpPr>
            <p:nvPr/>
          </p:nvSpPr>
          <p:spPr bwMode="auto">
            <a:xfrm>
              <a:off x="4607" y="2089"/>
              <a:ext cx="314" cy="280"/>
            </a:xfrm>
            <a:custGeom>
              <a:avLst/>
              <a:gdLst>
                <a:gd name="T0" fmla="*/ 313 w 314"/>
                <a:gd name="T1" fmla="*/ 212 h 280"/>
                <a:gd name="T2" fmla="*/ 313 w 314"/>
                <a:gd name="T3" fmla="*/ 0 h 280"/>
                <a:gd name="T4" fmla="*/ 0 w 314"/>
                <a:gd name="T5" fmla="*/ 62 h 280"/>
                <a:gd name="T6" fmla="*/ 0 w 314"/>
                <a:gd name="T7" fmla="*/ 279 h 280"/>
                <a:gd name="T8" fmla="*/ 313 w 314"/>
                <a:gd name="T9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80">
                  <a:moveTo>
                    <a:pt x="313" y="212"/>
                  </a:moveTo>
                  <a:lnTo>
                    <a:pt x="313" y="0"/>
                  </a:lnTo>
                  <a:lnTo>
                    <a:pt x="0" y="62"/>
                  </a:lnTo>
                  <a:lnTo>
                    <a:pt x="0" y="279"/>
                  </a:lnTo>
                  <a:lnTo>
                    <a:pt x="313" y="212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7" name="Freeform 95"/>
            <p:cNvSpPr>
              <a:spLocks/>
            </p:cNvSpPr>
            <p:nvPr/>
          </p:nvSpPr>
          <p:spPr bwMode="auto">
            <a:xfrm>
              <a:off x="2841" y="2737"/>
              <a:ext cx="305" cy="273"/>
            </a:xfrm>
            <a:custGeom>
              <a:avLst/>
              <a:gdLst>
                <a:gd name="T0" fmla="*/ 304 w 305"/>
                <a:gd name="T1" fmla="*/ 209 h 272"/>
                <a:gd name="T2" fmla="*/ 304 w 305"/>
                <a:gd name="T3" fmla="*/ 0 h 272"/>
                <a:gd name="T4" fmla="*/ 0 w 305"/>
                <a:gd name="T5" fmla="*/ 61 h 272"/>
                <a:gd name="T6" fmla="*/ 0 w 305"/>
                <a:gd name="T7" fmla="*/ 271 h 272"/>
                <a:gd name="T8" fmla="*/ 304 w 305"/>
                <a:gd name="T9" fmla="*/ 20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72">
                  <a:moveTo>
                    <a:pt x="304" y="209"/>
                  </a:moveTo>
                  <a:lnTo>
                    <a:pt x="304" y="0"/>
                  </a:lnTo>
                  <a:lnTo>
                    <a:pt x="0" y="61"/>
                  </a:lnTo>
                  <a:lnTo>
                    <a:pt x="0" y="271"/>
                  </a:lnTo>
                  <a:lnTo>
                    <a:pt x="304" y="20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8" name="Freeform 96"/>
            <p:cNvSpPr>
              <a:spLocks/>
            </p:cNvSpPr>
            <p:nvPr/>
          </p:nvSpPr>
          <p:spPr bwMode="auto">
            <a:xfrm>
              <a:off x="3286" y="2650"/>
              <a:ext cx="311" cy="270"/>
            </a:xfrm>
            <a:custGeom>
              <a:avLst/>
              <a:gdLst>
                <a:gd name="T0" fmla="*/ 310 w 311"/>
                <a:gd name="T1" fmla="*/ 208 h 270"/>
                <a:gd name="T2" fmla="*/ 310 w 311"/>
                <a:gd name="T3" fmla="*/ 0 h 270"/>
                <a:gd name="T4" fmla="*/ 0 w 311"/>
                <a:gd name="T5" fmla="*/ 60 h 270"/>
                <a:gd name="T6" fmla="*/ 0 w 311"/>
                <a:gd name="T7" fmla="*/ 269 h 270"/>
                <a:gd name="T8" fmla="*/ 310 w 311"/>
                <a:gd name="T9" fmla="*/ 20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70">
                  <a:moveTo>
                    <a:pt x="310" y="208"/>
                  </a:moveTo>
                  <a:lnTo>
                    <a:pt x="310" y="0"/>
                  </a:lnTo>
                  <a:lnTo>
                    <a:pt x="0" y="60"/>
                  </a:lnTo>
                  <a:lnTo>
                    <a:pt x="0" y="269"/>
                  </a:lnTo>
                  <a:lnTo>
                    <a:pt x="310" y="20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29" name="Freeform 97"/>
            <p:cNvSpPr>
              <a:spLocks/>
            </p:cNvSpPr>
            <p:nvPr/>
          </p:nvSpPr>
          <p:spPr bwMode="auto">
            <a:xfrm>
              <a:off x="4170" y="2475"/>
              <a:ext cx="311" cy="269"/>
            </a:xfrm>
            <a:custGeom>
              <a:avLst/>
              <a:gdLst>
                <a:gd name="T0" fmla="*/ 310 w 311"/>
                <a:gd name="T1" fmla="*/ 204 h 269"/>
                <a:gd name="T2" fmla="*/ 310 w 311"/>
                <a:gd name="T3" fmla="*/ 0 h 269"/>
                <a:gd name="T4" fmla="*/ 0 w 311"/>
                <a:gd name="T5" fmla="*/ 59 h 269"/>
                <a:gd name="T6" fmla="*/ 0 w 311"/>
                <a:gd name="T7" fmla="*/ 268 h 269"/>
                <a:gd name="T8" fmla="*/ 310 w 311"/>
                <a:gd name="T9" fmla="*/ 20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9">
                  <a:moveTo>
                    <a:pt x="310" y="204"/>
                  </a:moveTo>
                  <a:lnTo>
                    <a:pt x="310" y="0"/>
                  </a:lnTo>
                  <a:lnTo>
                    <a:pt x="0" y="59"/>
                  </a:lnTo>
                  <a:lnTo>
                    <a:pt x="0" y="268"/>
                  </a:lnTo>
                  <a:lnTo>
                    <a:pt x="310" y="20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0" name="Freeform 98"/>
            <p:cNvSpPr>
              <a:spLocks/>
            </p:cNvSpPr>
            <p:nvPr/>
          </p:nvSpPr>
          <p:spPr bwMode="auto">
            <a:xfrm>
              <a:off x="4607" y="2381"/>
              <a:ext cx="314" cy="278"/>
            </a:xfrm>
            <a:custGeom>
              <a:avLst/>
              <a:gdLst>
                <a:gd name="T0" fmla="*/ 313 w 314"/>
                <a:gd name="T1" fmla="*/ 215 h 278"/>
                <a:gd name="T2" fmla="*/ 313 w 314"/>
                <a:gd name="T3" fmla="*/ 0 h 278"/>
                <a:gd name="T4" fmla="*/ 0 w 314"/>
                <a:gd name="T5" fmla="*/ 61 h 278"/>
                <a:gd name="T6" fmla="*/ 0 w 314"/>
                <a:gd name="T7" fmla="*/ 277 h 278"/>
                <a:gd name="T8" fmla="*/ 313 w 314"/>
                <a:gd name="T9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78">
                  <a:moveTo>
                    <a:pt x="313" y="215"/>
                  </a:moveTo>
                  <a:lnTo>
                    <a:pt x="313" y="0"/>
                  </a:lnTo>
                  <a:lnTo>
                    <a:pt x="0" y="61"/>
                  </a:lnTo>
                  <a:lnTo>
                    <a:pt x="0" y="277"/>
                  </a:lnTo>
                  <a:lnTo>
                    <a:pt x="313" y="21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1" name="Freeform 99"/>
            <p:cNvSpPr>
              <a:spLocks/>
            </p:cNvSpPr>
            <p:nvPr/>
          </p:nvSpPr>
          <p:spPr bwMode="auto">
            <a:xfrm>
              <a:off x="4169" y="2508"/>
              <a:ext cx="128" cy="238"/>
            </a:xfrm>
            <a:custGeom>
              <a:avLst/>
              <a:gdLst>
                <a:gd name="T0" fmla="*/ 1 w 128"/>
                <a:gd name="T1" fmla="*/ 24 h 238"/>
                <a:gd name="T2" fmla="*/ 127 w 128"/>
                <a:gd name="T3" fmla="*/ 0 h 238"/>
                <a:gd name="T4" fmla="*/ 127 w 128"/>
                <a:gd name="T5" fmla="*/ 211 h 238"/>
                <a:gd name="T6" fmla="*/ 0 w 128"/>
                <a:gd name="T7" fmla="*/ 237 h 238"/>
                <a:gd name="T8" fmla="*/ 1 w 128"/>
                <a:gd name="T9" fmla="*/ 2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38">
                  <a:moveTo>
                    <a:pt x="1" y="24"/>
                  </a:moveTo>
                  <a:lnTo>
                    <a:pt x="127" y="0"/>
                  </a:lnTo>
                  <a:lnTo>
                    <a:pt x="127" y="211"/>
                  </a:lnTo>
                  <a:lnTo>
                    <a:pt x="0" y="237"/>
                  </a:lnTo>
                  <a:lnTo>
                    <a:pt x="1" y="24"/>
                  </a:lnTo>
                </a:path>
              </a:pathLst>
            </a:custGeom>
            <a:solidFill>
              <a:srgbClr val="CC99FF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2" name="Freeform 100"/>
            <p:cNvSpPr>
              <a:spLocks/>
            </p:cNvSpPr>
            <p:nvPr/>
          </p:nvSpPr>
          <p:spPr bwMode="auto">
            <a:xfrm>
              <a:off x="4686" y="1531"/>
              <a:ext cx="128" cy="238"/>
            </a:xfrm>
            <a:custGeom>
              <a:avLst/>
              <a:gdLst>
                <a:gd name="T0" fmla="*/ 1 w 128"/>
                <a:gd name="T1" fmla="*/ 24 h 238"/>
                <a:gd name="T2" fmla="*/ 127 w 128"/>
                <a:gd name="T3" fmla="*/ 0 h 238"/>
                <a:gd name="T4" fmla="*/ 127 w 128"/>
                <a:gd name="T5" fmla="*/ 211 h 238"/>
                <a:gd name="T6" fmla="*/ 0 w 128"/>
                <a:gd name="T7" fmla="*/ 237 h 238"/>
                <a:gd name="T8" fmla="*/ 1 w 128"/>
                <a:gd name="T9" fmla="*/ 2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38">
                  <a:moveTo>
                    <a:pt x="1" y="24"/>
                  </a:moveTo>
                  <a:lnTo>
                    <a:pt x="127" y="0"/>
                  </a:lnTo>
                  <a:lnTo>
                    <a:pt x="127" y="211"/>
                  </a:lnTo>
                  <a:lnTo>
                    <a:pt x="0" y="237"/>
                  </a:lnTo>
                  <a:lnTo>
                    <a:pt x="1" y="24"/>
                  </a:lnTo>
                </a:path>
              </a:pathLst>
            </a:custGeom>
            <a:solidFill>
              <a:srgbClr val="FF99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3" name="Line 101"/>
            <p:cNvSpPr>
              <a:spLocks noChangeShapeType="1"/>
            </p:cNvSpPr>
            <p:nvPr/>
          </p:nvSpPr>
          <p:spPr bwMode="auto">
            <a:xfrm flipV="1">
              <a:off x="4005" y="2554"/>
              <a:ext cx="177" cy="26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4" name="Freeform 102"/>
            <p:cNvSpPr>
              <a:spLocks/>
            </p:cNvSpPr>
            <p:nvPr/>
          </p:nvSpPr>
          <p:spPr bwMode="auto">
            <a:xfrm>
              <a:off x="3733" y="2565"/>
              <a:ext cx="300" cy="268"/>
            </a:xfrm>
            <a:custGeom>
              <a:avLst/>
              <a:gdLst>
                <a:gd name="T0" fmla="*/ 299 w 300"/>
                <a:gd name="T1" fmla="*/ 206 h 268"/>
                <a:gd name="T2" fmla="*/ 299 w 300"/>
                <a:gd name="T3" fmla="*/ 0 h 268"/>
                <a:gd name="T4" fmla="*/ 0 w 300"/>
                <a:gd name="T5" fmla="*/ 60 h 268"/>
                <a:gd name="T6" fmla="*/ 0 w 300"/>
                <a:gd name="T7" fmla="*/ 267 h 268"/>
                <a:gd name="T8" fmla="*/ 299 w 300"/>
                <a:gd name="T9" fmla="*/ 20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68">
                  <a:moveTo>
                    <a:pt x="299" y="206"/>
                  </a:moveTo>
                  <a:lnTo>
                    <a:pt x="299" y="0"/>
                  </a:lnTo>
                  <a:lnTo>
                    <a:pt x="0" y="60"/>
                  </a:lnTo>
                  <a:lnTo>
                    <a:pt x="0" y="267"/>
                  </a:lnTo>
                  <a:lnTo>
                    <a:pt x="299" y="206"/>
                  </a:lnTo>
                </a:path>
              </a:pathLst>
            </a:custGeom>
            <a:solidFill>
              <a:srgbClr val="CC99FF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735" name="Line 103"/>
            <p:cNvSpPr>
              <a:spLocks noChangeShapeType="1"/>
            </p:cNvSpPr>
            <p:nvPr/>
          </p:nvSpPr>
          <p:spPr bwMode="auto">
            <a:xfrm>
              <a:off x="3750" y="1478"/>
              <a:ext cx="946" cy="77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3736" name="Rectangle 104"/>
          <p:cNvSpPr>
            <a:spLocks noChangeArrowheads="1"/>
          </p:cNvSpPr>
          <p:nvPr/>
        </p:nvSpPr>
        <p:spPr bwMode="auto">
          <a:xfrm>
            <a:off x="1679575" y="5241925"/>
            <a:ext cx="12969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8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</a:t>
            </a:r>
          </a:p>
        </p:txBody>
      </p:sp>
      <p:sp>
        <p:nvSpPr>
          <p:cNvPr id="453737" name="Rectangle 105"/>
          <p:cNvSpPr>
            <a:spLocks noChangeArrowheads="1"/>
          </p:cNvSpPr>
          <p:nvPr/>
        </p:nvSpPr>
        <p:spPr bwMode="auto">
          <a:xfrm>
            <a:off x="6272213" y="5241925"/>
            <a:ext cx="129698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8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sp>
        <p:nvSpPr>
          <p:cNvPr id="453738" name="Line 106"/>
          <p:cNvSpPr>
            <a:spLocks noChangeShapeType="1"/>
          </p:cNvSpPr>
          <p:nvPr/>
        </p:nvSpPr>
        <p:spPr bwMode="auto">
          <a:xfrm>
            <a:off x="2284413" y="4122738"/>
            <a:ext cx="3644900" cy="369887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739" name="Line 107"/>
          <p:cNvSpPr>
            <a:spLocks noChangeShapeType="1"/>
          </p:cNvSpPr>
          <p:nvPr/>
        </p:nvSpPr>
        <p:spPr bwMode="auto">
          <a:xfrm flipV="1">
            <a:off x="3260725" y="2503488"/>
            <a:ext cx="2668588" cy="1214437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369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6656388" y="1193800"/>
            <a:ext cx="825500" cy="1547813"/>
            <a:chOff x="4193" y="752"/>
            <a:chExt cx="520" cy="975"/>
          </a:xfrm>
        </p:grpSpPr>
        <p:sp>
          <p:nvSpPr>
            <p:cNvPr id="501763" name="Freeform 3"/>
            <p:cNvSpPr>
              <a:spLocks/>
            </p:cNvSpPr>
            <p:nvPr/>
          </p:nvSpPr>
          <p:spPr bwMode="auto">
            <a:xfrm>
              <a:off x="4193" y="752"/>
              <a:ext cx="520" cy="975"/>
            </a:xfrm>
            <a:custGeom>
              <a:avLst/>
              <a:gdLst>
                <a:gd name="T0" fmla="*/ 519 w 520"/>
                <a:gd name="T1" fmla="*/ 834 h 975"/>
                <a:gd name="T2" fmla="*/ 519 w 520"/>
                <a:gd name="T3" fmla="*/ 0 h 975"/>
                <a:gd name="T4" fmla="*/ 0 w 520"/>
                <a:gd name="T5" fmla="*/ 139 h 975"/>
                <a:gd name="T6" fmla="*/ 0 w 520"/>
                <a:gd name="T7" fmla="*/ 974 h 975"/>
                <a:gd name="T8" fmla="*/ 519 w 520"/>
                <a:gd name="T9" fmla="*/ 83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975">
                  <a:moveTo>
                    <a:pt x="519" y="834"/>
                  </a:moveTo>
                  <a:lnTo>
                    <a:pt x="519" y="0"/>
                  </a:lnTo>
                  <a:lnTo>
                    <a:pt x="0" y="139"/>
                  </a:lnTo>
                  <a:lnTo>
                    <a:pt x="0" y="974"/>
                  </a:lnTo>
                  <a:lnTo>
                    <a:pt x="519" y="83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4" name="Freeform 4"/>
            <p:cNvSpPr>
              <a:spLocks/>
            </p:cNvSpPr>
            <p:nvPr/>
          </p:nvSpPr>
          <p:spPr bwMode="auto">
            <a:xfrm>
              <a:off x="4224" y="792"/>
              <a:ext cx="458" cy="895"/>
            </a:xfrm>
            <a:custGeom>
              <a:avLst/>
              <a:gdLst>
                <a:gd name="T0" fmla="*/ 457 w 458"/>
                <a:gd name="T1" fmla="*/ 775 h 895"/>
                <a:gd name="T2" fmla="*/ 457 w 458"/>
                <a:gd name="T3" fmla="*/ 0 h 895"/>
                <a:gd name="T4" fmla="*/ 0 w 458"/>
                <a:gd name="T5" fmla="*/ 119 h 895"/>
                <a:gd name="T6" fmla="*/ 0 w 458"/>
                <a:gd name="T7" fmla="*/ 894 h 895"/>
                <a:gd name="T8" fmla="*/ 457 w 458"/>
                <a:gd name="T9" fmla="*/ 77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895">
                  <a:moveTo>
                    <a:pt x="457" y="775"/>
                  </a:moveTo>
                  <a:lnTo>
                    <a:pt x="457" y="0"/>
                  </a:lnTo>
                  <a:lnTo>
                    <a:pt x="0" y="119"/>
                  </a:lnTo>
                  <a:lnTo>
                    <a:pt x="0" y="894"/>
                  </a:lnTo>
                  <a:lnTo>
                    <a:pt x="457" y="77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5" name="Freeform 5"/>
            <p:cNvSpPr>
              <a:spLocks/>
            </p:cNvSpPr>
            <p:nvPr/>
          </p:nvSpPr>
          <p:spPr bwMode="auto">
            <a:xfrm>
              <a:off x="4264" y="937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6" name="Freeform 6"/>
            <p:cNvSpPr>
              <a:spLocks/>
            </p:cNvSpPr>
            <p:nvPr/>
          </p:nvSpPr>
          <p:spPr bwMode="auto">
            <a:xfrm>
              <a:off x="4264" y="1035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1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7" name="Freeform 7"/>
            <p:cNvSpPr>
              <a:spLocks/>
            </p:cNvSpPr>
            <p:nvPr/>
          </p:nvSpPr>
          <p:spPr bwMode="auto">
            <a:xfrm>
              <a:off x="4264" y="1135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8" name="Freeform 8"/>
            <p:cNvSpPr>
              <a:spLocks/>
            </p:cNvSpPr>
            <p:nvPr/>
          </p:nvSpPr>
          <p:spPr bwMode="auto">
            <a:xfrm>
              <a:off x="4264" y="1234"/>
              <a:ext cx="156" cy="80"/>
            </a:xfrm>
            <a:custGeom>
              <a:avLst/>
              <a:gdLst>
                <a:gd name="T0" fmla="*/ 155 w 156"/>
                <a:gd name="T1" fmla="*/ 37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7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69" name="Freeform 9"/>
            <p:cNvSpPr>
              <a:spLocks/>
            </p:cNvSpPr>
            <p:nvPr/>
          </p:nvSpPr>
          <p:spPr bwMode="auto">
            <a:xfrm>
              <a:off x="4264" y="1331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0" name="Freeform 10"/>
            <p:cNvSpPr>
              <a:spLocks/>
            </p:cNvSpPr>
            <p:nvPr/>
          </p:nvSpPr>
          <p:spPr bwMode="auto">
            <a:xfrm>
              <a:off x="4264" y="1430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1" name="Freeform 11"/>
            <p:cNvSpPr>
              <a:spLocks/>
            </p:cNvSpPr>
            <p:nvPr/>
          </p:nvSpPr>
          <p:spPr bwMode="auto">
            <a:xfrm>
              <a:off x="4264" y="1529"/>
              <a:ext cx="156" cy="81"/>
            </a:xfrm>
            <a:custGeom>
              <a:avLst/>
              <a:gdLst>
                <a:gd name="T0" fmla="*/ 155 w 156"/>
                <a:gd name="T1" fmla="*/ 39 h 81"/>
                <a:gd name="T2" fmla="*/ 155 w 156"/>
                <a:gd name="T3" fmla="*/ 0 h 81"/>
                <a:gd name="T4" fmla="*/ 0 w 156"/>
                <a:gd name="T5" fmla="*/ 41 h 81"/>
                <a:gd name="T6" fmla="*/ 0 w 156"/>
                <a:gd name="T7" fmla="*/ 80 h 81"/>
                <a:gd name="T8" fmla="*/ 155 w 156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1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2" name="Freeform 12"/>
            <p:cNvSpPr>
              <a:spLocks/>
            </p:cNvSpPr>
            <p:nvPr/>
          </p:nvSpPr>
          <p:spPr bwMode="auto">
            <a:xfrm>
              <a:off x="4482" y="871"/>
              <a:ext cx="155" cy="83"/>
            </a:xfrm>
            <a:custGeom>
              <a:avLst/>
              <a:gdLst>
                <a:gd name="T0" fmla="*/ 154 w 155"/>
                <a:gd name="T1" fmla="*/ 40 h 83"/>
                <a:gd name="T2" fmla="*/ 154 w 155"/>
                <a:gd name="T3" fmla="*/ 0 h 83"/>
                <a:gd name="T4" fmla="*/ 0 w 155"/>
                <a:gd name="T5" fmla="*/ 41 h 83"/>
                <a:gd name="T6" fmla="*/ 0 w 155"/>
                <a:gd name="T7" fmla="*/ 82 h 83"/>
                <a:gd name="T8" fmla="*/ 154 w 155"/>
                <a:gd name="T9" fmla="*/ 4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3">
                  <a:moveTo>
                    <a:pt x="154" y="40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2"/>
                  </a:lnTo>
                  <a:lnTo>
                    <a:pt x="154" y="4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3" name="Freeform 13"/>
            <p:cNvSpPr>
              <a:spLocks/>
            </p:cNvSpPr>
            <p:nvPr/>
          </p:nvSpPr>
          <p:spPr bwMode="auto">
            <a:xfrm>
              <a:off x="4482" y="971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4" name="Freeform 14"/>
            <p:cNvSpPr>
              <a:spLocks/>
            </p:cNvSpPr>
            <p:nvPr/>
          </p:nvSpPr>
          <p:spPr bwMode="auto">
            <a:xfrm>
              <a:off x="4482" y="1071"/>
              <a:ext cx="155" cy="80"/>
            </a:xfrm>
            <a:custGeom>
              <a:avLst/>
              <a:gdLst>
                <a:gd name="T0" fmla="*/ 154 w 155"/>
                <a:gd name="T1" fmla="*/ 38 h 80"/>
                <a:gd name="T2" fmla="*/ 154 w 155"/>
                <a:gd name="T3" fmla="*/ 0 h 80"/>
                <a:gd name="T4" fmla="*/ 0 w 155"/>
                <a:gd name="T5" fmla="*/ 40 h 80"/>
                <a:gd name="T6" fmla="*/ 0 w 155"/>
                <a:gd name="T7" fmla="*/ 79 h 80"/>
                <a:gd name="T8" fmla="*/ 154 w 155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0">
                  <a:moveTo>
                    <a:pt x="154" y="38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5" name="Freeform 15"/>
            <p:cNvSpPr>
              <a:spLocks/>
            </p:cNvSpPr>
            <p:nvPr/>
          </p:nvSpPr>
          <p:spPr bwMode="auto">
            <a:xfrm>
              <a:off x="4482" y="1169"/>
              <a:ext cx="155" cy="82"/>
            </a:xfrm>
            <a:custGeom>
              <a:avLst/>
              <a:gdLst>
                <a:gd name="T0" fmla="*/ 154 w 155"/>
                <a:gd name="T1" fmla="*/ 38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8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6" name="Freeform 16"/>
            <p:cNvSpPr>
              <a:spLocks/>
            </p:cNvSpPr>
            <p:nvPr/>
          </p:nvSpPr>
          <p:spPr bwMode="auto">
            <a:xfrm>
              <a:off x="4482" y="1268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7" name="Freeform 17"/>
            <p:cNvSpPr>
              <a:spLocks/>
            </p:cNvSpPr>
            <p:nvPr/>
          </p:nvSpPr>
          <p:spPr bwMode="auto">
            <a:xfrm>
              <a:off x="4482" y="1366"/>
              <a:ext cx="155" cy="82"/>
            </a:xfrm>
            <a:custGeom>
              <a:avLst/>
              <a:gdLst>
                <a:gd name="T0" fmla="*/ 154 w 155"/>
                <a:gd name="T1" fmla="*/ 39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78" name="Freeform 18"/>
            <p:cNvSpPr>
              <a:spLocks/>
            </p:cNvSpPr>
            <p:nvPr/>
          </p:nvSpPr>
          <p:spPr bwMode="auto">
            <a:xfrm>
              <a:off x="4482" y="1465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1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539" name="Rectangle 19"/>
          <p:cNvSpPr>
            <a:spLocks noGrp="1" noChangeArrowheads="1"/>
          </p:cNvSpPr>
          <p:nvPr>
            <p:ph type="title"/>
          </p:nvPr>
        </p:nvSpPr>
        <p:spPr>
          <a:xfrm>
            <a:off x="922338" y="377825"/>
            <a:ext cx="7299325" cy="881063"/>
          </a:xfrm>
          <a:noFill/>
        </p:spPr>
        <p:txBody>
          <a:bodyPr/>
          <a:lstStyle/>
          <a:p>
            <a:r>
              <a:rPr lang="zh-CN" altLang="en-US" smtClean="0"/>
              <a:t>回滚段的用途</a:t>
            </a:r>
          </a:p>
        </p:txBody>
      </p:sp>
      <p:sp>
        <p:nvSpPr>
          <p:cNvPr id="501780" name="Rectangle 20"/>
          <p:cNvSpPr>
            <a:spLocks noChangeArrowheads="1"/>
          </p:cNvSpPr>
          <p:nvPr/>
        </p:nvSpPr>
        <p:spPr bwMode="auto">
          <a:xfrm>
            <a:off x="434975" y="2841625"/>
            <a:ext cx="2379663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85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Transaction rollback</a:t>
            </a:r>
          </a:p>
        </p:txBody>
      </p:sp>
      <p:grpSp>
        <p:nvGrpSpPr>
          <p:cNvPr id="65541" name="Group 21"/>
          <p:cNvGrpSpPr>
            <a:grpSpLocks/>
          </p:cNvGrpSpPr>
          <p:nvPr/>
        </p:nvGrpSpPr>
        <p:grpSpPr bwMode="auto">
          <a:xfrm>
            <a:off x="1284288" y="3900488"/>
            <a:ext cx="825500" cy="1547812"/>
            <a:chOff x="809" y="2457"/>
            <a:chExt cx="520" cy="975"/>
          </a:xfrm>
        </p:grpSpPr>
        <p:sp>
          <p:nvSpPr>
            <p:cNvPr id="501782" name="Freeform 22"/>
            <p:cNvSpPr>
              <a:spLocks/>
            </p:cNvSpPr>
            <p:nvPr/>
          </p:nvSpPr>
          <p:spPr bwMode="auto">
            <a:xfrm>
              <a:off x="809" y="2457"/>
              <a:ext cx="520" cy="975"/>
            </a:xfrm>
            <a:custGeom>
              <a:avLst/>
              <a:gdLst>
                <a:gd name="T0" fmla="*/ 519 w 520"/>
                <a:gd name="T1" fmla="*/ 834 h 975"/>
                <a:gd name="T2" fmla="*/ 519 w 520"/>
                <a:gd name="T3" fmla="*/ 0 h 975"/>
                <a:gd name="T4" fmla="*/ 0 w 520"/>
                <a:gd name="T5" fmla="*/ 139 h 975"/>
                <a:gd name="T6" fmla="*/ 0 w 520"/>
                <a:gd name="T7" fmla="*/ 974 h 975"/>
                <a:gd name="T8" fmla="*/ 519 w 520"/>
                <a:gd name="T9" fmla="*/ 83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975">
                  <a:moveTo>
                    <a:pt x="519" y="834"/>
                  </a:moveTo>
                  <a:lnTo>
                    <a:pt x="519" y="0"/>
                  </a:lnTo>
                  <a:lnTo>
                    <a:pt x="0" y="139"/>
                  </a:lnTo>
                  <a:lnTo>
                    <a:pt x="0" y="974"/>
                  </a:lnTo>
                  <a:lnTo>
                    <a:pt x="519" y="83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3" name="Freeform 23"/>
            <p:cNvSpPr>
              <a:spLocks/>
            </p:cNvSpPr>
            <p:nvPr/>
          </p:nvSpPr>
          <p:spPr bwMode="auto">
            <a:xfrm>
              <a:off x="840" y="2497"/>
              <a:ext cx="458" cy="895"/>
            </a:xfrm>
            <a:custGeom>
              <a:avLst/>
              <a:gdLst>
                <a:gd name="T0" fmla="*/ 457 w 458"/>
                <a:gd name="T1" fmla="*/ 775 h 895"/>
                <a:gd name="T2" fmla="*/ 457 w 458"/>
                <a:gd name="T3" fmla="*/ 0 h 895"/>
                <a:gd name="T4" fmla="*/ 0 w 458"/>
                <a:gd name="T5" fmla="*/ 119 h 895"/>
                <a:gd name="T6" fmla="*/ 0 w 458"/>
                <a:gd name="T7" fmla="*/ 894 h 895"/>
                <a:gd name="T8" fmla="*/ 457 w 458"/>
                <a:gd name="T9" fmla="*/ 77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895">
                  <a:moveTo>
                    <a:pt x="457" y="775"/>
                  </a:moveTo>
                  <a:lnTo>
                    <a:pt x="457" y="0"/>
                  </a:lnTo>
                  <a:lnTo>
                    <a:pt x="0" y="119"/>
                  </a:lnTo>
                  <a:lnTo>
                    <a:pt x="0" y="894"/>
                  </a:lnTo>
                  <a:lnTo>
                    <a:pt x="457" y="77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4" name="Freeform 24"/>
            <p:cNvSpPr>
              <a:spLocks/>
            </p:cNvSpPr>
            <p:nvPr/>
          </p:nvSpPr>
          <p:spPr bwMode="auto">
            <a:xfrm>
              <a:off x="880" y="2642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5" name="Freeform 25"/>
            <p:cNvSpPr>
              <a:spLocks/>
            </p:cNvSpPr>
            <p:nvPr/>
          </p:nvSpPr>
          <p:spPr bwMode="auto">
            <a:xfrm>
              <a:off x="880" y="2740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1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6" name="Freeform 26"/>
            <p:cNvSpPr>
              <a:spLocks/>
            </p:cNvSpPr>
            <p:nvPr/>
          </p:nvSpPr>
          <p:spPr bwMode="auto">
            <a:xfrm>
              <a:off x="880" y="2840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7" name="Freeform 27"/>
            <p:cNvSpPr>
              <a:spLocks/>
            </p:cNvSpPr>
            <p:nvPr/>
          </p:nvSpPr>
          <p:spPr bwMode="auto">
            <a:xfrm>
              <a:off x="880" y="2939"/>
              <a:ext cx="156" cy="80"/>
            </a:xfrm>
            <a:custGeom>
              <a:avLst/>
              <a:gdLst>
                <a:gd name="T0" fmla="*/ 155 w 156"/>
                <a:gd name="T1" fmla="*/ 37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7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8" name="Freeform 28"/>
            <p:cNvSpPr>
              <a:spLocks/>
            </p:cNvSpPr>
            <p:nvPr/>
          </p:nvSpPr>
          <p:spPr bwMode="auto">
            <a:xfrm>
              <a:off x="880" y="3036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89" name="Freeform 29"/>
            <p:cNvSpPr>
              <a:spLocks/>
            </p:cNvSpPr>
            <p:nvPr/>
          </p:nvSpPr>
          <p:spPr bwMode="auto">
            <a:xfrm>
              <a:off x="880" y="3135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0" name="Freeform 30"/>
            <p:cNvSpPr>
              <a:spLocks/>
            </p:cNvSpPr>
            <p:nvPr/>
          </p:nvSpPr>
          <p:spPr bwMode="auto">
            <a:xfrm>
              <a:off x="880" y="3234"/>
              <a:ext cx="156" cy="81"/>
            </a:xfrm>
            <a:custGeom>
              <a:avLst/>
              <a:gdLst>
                <a:gd name="T0" fmla="*/ 155 w 156"/>
                <a:gd name="T1" fmla="*/ 39 h 81"/>
                <a:gd name="T2" fmla="*/ 155 w 156"/>
                <a:gd name="T3" fmla="*/ 0 h 81"/>
                <a:gd name="T4" fmla="*/ 0 w 156"/>
                <a:gd name="T5" fmla="*/ 41 h 81"/>
                <a:gd name="T6" fmla="*/ 0 w 156"/>
                <a:gd name="T7" fmla="*/ 80 h 81"/>
                <a:gd name="T8" fmla="*/ 155 w 156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1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1" name="Freeform 31"/>
            <p:cNvSpPr>
              <a:spLocks/>
            </p:cNvSpPr>
            <p:nvPr/>
          </p:nvSpPr>
          <p:spPr bwMode="auto">
            <a:xfrm>
              <a:off x="1098" y="2576"/>
              <a:ext cx="155" cy="83"/>
            </a:xfrm>
            <a:custGeom>
              <a:avLst/>
              <a:gdLst>
                <a:gd name="T0" fmla="*/ 154 w 155"/>
                <a:gd name="T1" fmla="*/ 40 h 83"/>
                <a:gd name="T2" fmla="*/ 154 w 155"/>
                <a:gd name="T3" fmla="*/ 0 h 83"/>
                <a:gd name="T4" fmla="*/ 0 w 155"/>
                <a:gd name="T5" fmla="*/ 41 h 83"/>
                <a:gd name="T6" fmla="*/ 0 w 155"/>
                <a:gd name="T7" fmla="*/ 82 h 83"/>
                <a:gd name="T8" fmla="*/ 154 w 155"/>
                <a:gd name="T9" fmla="*/ 4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3">
                  <a:moveTo>
                    <a:pt x="154" y="40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2"/>
                  </a:lnTo>
                  <a:lnTo>
                    <a:pt x="154" y="4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2" name="Freeform 32"/>
            <p:cNvSpPr>
              <a:spLocks/>
            </p:cNvSpPr>
            <p:nvPr/>
          </p:nvSpPr>
          <p:spPr bwMode="auto">
            <a:xfrm>
              <a:off x="1098" y="2676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3" name="Freeform 33"/>
            <p:cNvSpPr>
              <a:spLocks/>
            </p:cNvSpPr>
            <p:nvPr/>
          </p:nvSpPr>
          <p:spPr bwMode="auto">
            <a:xfrm>
              <a:off x="1098" y="2776"/>
              <a:ext cx="155" cy="80"/>
            </a:xfrm>
            <a:custGeom>
              <a:avLst/>
              <a:gdLst>
                <a:gd name="T0" fmla="*/ 154 w 155"/>
                <a:gd name="T1" fmla="*/ 38 h 80"/>
                <a:gd name="T2" fmla="*/ 154 w 155"/>
                <a:gd name="T3" fmla="*/ 0 h 80"/>
                <a:gd name="T4" fmla="*/ 0 w 155"/>
                <a:gd name="T5" fmla="*/ 40 h 80"/>
                <a:gd name="T6" fmla="*/ 0 w 155"/>
                <a:gd name="T7" fmla="*/ 79 h 80"/>
                <a:gd name="T8" fmla="*/ 154 w 155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0">
                  <a:moveTo>
                    <a:pt x="154" y="38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4" name="Freeform 34"/>
            <p:cNvSpPr>
              <a:spLocks/>
            </p:cNvSpPr>
            <p:nvPr/>
          </p:nvSpPr>
          <p:spPr bwMode="auto">
            <a:xfrm>
              <a:off x="1098" y="2874"/>
              <a:ext cx="155" cy="82"/>
            </a:xfrm>
            <a:custGeom>
              <a:avLst/>
              <a:gdLst>
                <a:gd name="T0" fmla="*/ 154 w 155"/>
                <a:gd name="T1" fmla="*/ 38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8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5" name="Freeform 35"/>
            <p:cNvSpPr>
              <a:spLocks/>
            </p:cNvSpPr>
            <p:nvPr/>
          </p:nvSpPr>
          <p:spPr bwMode="auto">
            <a:xfrm>
              <a:off x="1098" y="2973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6" name="Freeform 36"/>
            <p:cNvSpPr>
              <a:spLocks/>
            </p:cNvSpPr>
            <p:nvPr/>
          </p:nvSpPr>
          <p:spPr bwMode="auto">
            <a:xfrm>
              <a:off x="1098" y="3071"/>
              <a:ext cx="155" cy="82"/>
            </a:xfrm>
            <a:custGeom>
              <a:avLst/>
              <a:gdLst>
                <a:gd name="T0" fmla="*/ 154 w 155"/>
                <a:gd name="T1" fmla="*/ 39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797" name="Freeform 37"/>
            <p:cNvSpPr>
              <a:spLocks/>
            </p:cNvSpPr>
            <p:nvPr/>
          </p:nvSpPr>
          <p:spPr bwMode="auto">
            <a:xfrm>
              <a:off x="1098" y="3170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1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1798" name="Rectangle 38"/>
          <p:cNvSpPr>
            <a:spLocks noChangeArrowheads="1"/>
          </p:cNvSpPr>
          <p:nvPr/>
        </p:nvSpPr>
        <p:spPr bwMode="auto">
          <a:xfrm>
            <a:off x="363538" y="5435600"/>
            <a:ext cx="24511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85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Transaction recovery</a:t>
            </a:r>
          </a:p>
        </p:txBody>
      </p:sp>
      <p:sp>
        <p:nvSpPr>
          <p:cNvPr id="501799" name="Rectangle 39"/>
          <p:cNvSpPr>
            <a:spLocks noChangeArrowheads="1"/>
          </p:cNvSpPr>
          <p:nvPr/>
        </p:nvSpPr>
        <p:spPr bwMode="auto">
          <a:xfrm>
            <a:off x="3530600" y="3311525"/>
            <a:ext cx="223361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lnSpc>
                <a:spcPct val="85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Rollback segment</a:t>
            </a:r>
          </a:p>
        </p:txBody>
      </p:sp>
      <p:grpSp>
        <p:nvGrpSpPr>
          <p:cNvPr id="65544" name="Group 40"/>
          <p:cNvGrpSpPr>
            <a:grpSpLocks/>
          </p:cNvGrpSpPr>
          <p:nvPr/>
        </p:nvGrpSpPr>
        <p:grpSpPr bwMode="auto">
          <a:xfrm>
            <a:off x="1284288" y="1193800"/>
            <a:ext cx="825500" cy="1547813"/>
            <a:chOff x="809" y="752"/>
            <a:chExt cx="520" cy="975"/>
          </a:xfrm>
        </p:grpSpPr>
        <p:sp>
          <p:nvSpPr>
            <p:cNvPr id="501801" name="Freeform 41"/>
            <p:cNvSpPr>
              <a:spLocks/>
            </p:cNvSpPr>
            <p:nvPr/>
          </p:nvSpPr>
          <p:spPr bwMode="auto">
            <a:xfrm>
              <a:off x="809" y="752"/>
              <a:ext cx="520" cy="975"/>
            </a:xfrm>
            <a:custGeom>
              <a:avLst/>
              <a:gdLst>
                <a:gd name="T0" fmla="*/ 519 w 520"/>
                <a:gd name="T1" fmla="*/ 834 h 975"/>
                <a:gd name="T2" fmla="*/ 519 w 520"/>
                <a:gd name="T3" fmla="*/ 0 h 975"/>
                <a:gd name="T4" fmla="*/ 0 w 520"/>
                <a:gd name="T5" fmla="*/ 139 h 975"/>
                <a:gd name="T6" fmla="*/ 0 w 520"/>
                <a:gd name="T7" fmla="*/ 974 h 975"/>
                <a:gd name="T8" fmla="*/ 519 w 520"/>
                <a:gd name="T9" fmla="*/ 83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975">
                  <a:moveTo>
                    <a:pt x="519" y="834"/>
                  </a:moveTo>
                  <a:lnTo>
                    <a:pt x="519" y="0"/>
                  </a:lnTo>
                  <a:lnTo>
                    <a:pt x="0" y="139"/>
                  </a:lnTo>
                  <a:lnTo>
                    <a:pt x="0" y="974"/>
                  </a:lnTo>
                  <a:lnTo>
                    <a:pt x="519" y="83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2" name="Freeform 42"/>
            <p:cNvSpPr>
              <a:spLocks/>
            </p:cNvSpPr>
            <p:nvPr/>
          </p:nvSpPr>
          <p:spPr bwMode="auto">
            <a:xfrm>
              <a:off x="840" y="792"/>
              <a:ext cx="458" cy="895"/>
            </a:xfrm>
            <a:custGeom>
              <a:avLst/>
              <a:gdLst>
                <a:gd name="T0" fmla="*/ 457 w 458"/>
                <a:gd name="T1" fmla="*/ 775 h 895"/>
                <a:gd name="T2" fmla="*/ 457 w 458"/>
                <a:gd name="T3" fmla="*/ 0 h 895"/>
                <a:gd name="T4" fmla="*/ 0 w 458"/>
                <a:gd name="T5" fmla="*/ 119 h 895"/>
                <a:gd name="T6" fmla="*/ 0 w 458"/>
                <a:gd name="T7" fmla="*/ 894 h 895"/>
                <a:gd name="T8" fmla="*/ 457 w 458"/>
                <a:gd name="T9" fmla="*/ 77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895">
                  <a:moveTo>
                    <a:pt x="457" y="775"/>
                  </a:moveTo>
                  <a:lnTo>
                    <a:pt x="457" y="0"/>
                  </a:lnTo>
                  <a:lnTo>
                    <a:pt x="0" y="119"/>
                  </a:lnTo>
                  <a:lnTo>
                    <a:pt x="0" y="894"/>
                  </a:lnTo>
                  <a:lnTo>
                    <a:pt x="457" y="77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3" name="Freeform 43"/>
            <p:cNvSpPr>
              <a:spLocks/>
            </p:cNvSpPr>
            <p:nvPr/>
          </p:nvSpPr>
          <p:spPr bwMode="auto">
            <a:xfrm>
              <a:off x="880" y="937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4" name="Freeform 44"/>
            <p:cNvSpPr>
              <a:spLocks/>
            </p:cNvSpPr>
            <p:nvPr/>
          </p:nvSpPr>
          <p:spPr bwMode="auto">
            <a:xfrm>
              <a:off x="880" y="1035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1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5" name="Freeform 45"/>
            <p:cNvSpPr>
              <a:spLocks/>
            </p:cNvSpPr>
            <p:nvPr/>
          </p:nvSpPr>
          <p:spPr bwMode="auto">
            <a:xfrm>
              <a:off x="880" y="1135"/>
              <a:ext cx="156" cy="80"/>
            </a:xfrm>
            <a:custGeom>
              <a:avLst/>
              <a:gdLst>
                <a:gd name="T0" fmla="*/ 155 w 156"/>
                <a:gd name="T1" fmla="*/ 38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8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6" name="Freeform 46"/>
            <p:cNvSpPr>
              <a:spLocks/>
            </p:cNvSpPr>
            <p:nvPr/>
          </p:nvSpPr>
          <p:spPr bwMode="auto">
            <a:xfrm>
              <a:off x="880" y="1234"/>
              <a:ext cx="156" cy="80"/>
            </a:xfrm>
            <a:custGeom>
              <a:avLst/>
              <a:gdLst>
                <a:gd name="T0" fmla="*/ 155 w 156"/>
                <a:gd name="T1" fmla="*/ 37 h 80"/>
                <a:gd name="T2" fmla="*/ 155 w 156"/>
                <a:gd name="T3" fmla="*/ 0 h 80"/>
                <a:gd name="T4" fmla="*/ 0 w 156"/>
                <a:gd name="T5" fmla="*/ 40 h 80"/>
                <a:gd name="T6" fmla="*/ 0 w 156"/>
                <a:gd name="T7" fmla="*/ 79 h 80"/>
                <a:gd name="T8" fmla="*/ 155 w 156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0">
                  <a:moveTo>
                    <a:pt x="155" y="37"/>
                  </a:moveTo>
                  <a:lnTo>
                    <a:pt x="155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5" y="3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7" name="Freeform 47"/>
            <p:cNvSpPr>
              <a:spLocks/>
            </p:cNvSpPr>
            <p:nvPr/>
          </p:nvSpPr>
          <p:spPr bwMode="auto">
            <a:xfrm>
              <a:off x="880" y="1331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8" name="Freeform 48"/>
            <p:cNvSpPr>
              <a:spLocks/>
            </p:cNvSpPr>
            <p:nvPr/>
          </p:nvSpPr>
          <p:spPr bwMode="auto">
            <a:xfrm>
              <a:off x="880" y="1430"/>
              <a:ext cx="156" cy="82"/>
            </a:xfrm>
            <a:custGeom>
              <a:avLst/>
              <a:gdLst>
                <a:gd name="T0" fmla="*/ 155 w 156"/>
                <a:gd name="T1" fmla="*/ 39 h 82"/>
                <a:gd name="T2" fmla="*/ 155 w 156"/>
                <a:gd name="T3" fmla="*/ 0 h 82"/>
                <a:gd name="T4" fmla="*/ 0 w 156"/>
                <a:gd name="T5" fmla="*/ 41 h 82"/>
                <a:gd name="T6" fmla="*/ 0 w 156"/>
                <a:gd name="T7" fmla="*/ 81 h 82"/>
                <a:gd name="T8" fmla="*/ 155 w 156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2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09" name="Freeform 49"/>
            <p:cNvSpPr>
              <a:spLocks/>
            </p:cNvSpPr>
            <p:nvPr/>
          </p:nvSpPr>
          <p:spPr bwMode="auto">
            <a:xfrm>
              <a:off x="880" y="1529"/>
              <a:ext cx="156" cy="81"/>
            </a:xfrm>
            <a:custGeom>
              <a:avLst/>
              <a:gdLst>
                <a:gd name="T0" fmla="*/ 155 w 156"/>
                <a:gd name="T1" fmla="*/ 39 h 81"/>
                <a:gd name="T2" fmla="*/ 155 w 156"/>
                <a:gd name="T3" fmla="*/ 0 h 81"/>
                <a:gd name="T4" fmla="*/ 0 w 156"/>
                <a:gd name="T5" fmla="*/ 41 h 81"/>
                <a:gd name="T6" fmla="*/ 0 w 156"/>
                <a:gd name="T7" fmla="*/ 80 h 81"/>
                <a:gd name="T8" fmla="*/ 155 w 156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1">
                  <a:moveTo>
                    <a:pt x="155" y="39"/>
                  </a:moveTo>
                  <a:lnTo>
                    <a:pt x="155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5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0" name="Freeform 50"/>
            <p:cNvSpPr>
              <a:spLocks/>
            </p:cNvSpPr>
            <p:nvPr/>
          </p:nvSpPr>
          <p:spPr bwMode="auto">
            <a:xfrm>
              <a:off x="1098" y="871"/>
              <a:ext cx="155" cy="83"/>
            </a:xfrm>
            <a:custGeom>
              <a:avLst/>
              <a:gdLst>
                <a:gd name="T0" fmla="*/ 154 w 155"/>
                <a:gd name="T1" fmla="*/ 40 h 83"/>
                <a:gd name="T2" fmla="*/ 154 w 155"/>
                <a:gd name="T3" fmla="*/ 0 h 83"/>
                <a:gd name="T4" fmla="*/ 0 w 155"/>
                <a:gd name="T5" fmla="*/ 41 h 83"/>
                <a:gd name="T6" fmla="*/ 0 w 155"/>
                <a:gd name="T7" fmla="*/ 82 h 83"/>
                <a:gd name="T8" fmla="*/ 154 w 155"/>
                <a:gd name="T9" fmla="*/ 4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3">
                  <a:moveTo>
                    <a:pt x="154" y="40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2"/>
                  </a:lnTo>
                  <a:lnTo>
                    <a:pt x="154" y="4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1" name="Freeform 51"/>
            <p:cNvSpPr>
              <a:spLocks/>
            </p:cNvSpPr>
            <p:nvPr/>
          </p:nvSpPr>
          <p:spPr bwMode="auto">
            <a:xfrm>
              <a:off x="1098" y="971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2" name="Freeform 52"/>
            <p:cNvSpPr>
              <a:spLocks/>
            </p:cNvSpPr>
            <p:nvPr/>
          </p:nvSpPr>
          <p:spPr bwMode="auto">
            <a:xfrm>
              <a:off x="1098" y="1071"/>
              <a:ext cx="155" cy="80"/>
            </a:xfrm>
            <a:custGeom>
              <a:avLst/>
              <a:gdLst>
                <a:gd name="T0" fmla="*/ 154 w 155"/>
                <a:gd name="T1" fmla="*/ 38 h 80"/>
                <a:gd name="T2" fmla="*/ 154 w 155"/>
                <a:gd name="T3" fmla="*/ 0 h 80"/>
                <a:gd name="T4" fmla="*/ 0 w 155"/>
                <a:gd name="T5" fmla="*/ 40 h 80"/>
                <a:gd name="T6" fmla="*/ 0 w 155"/>
                <a:gd name="T7" fmla="*/ 79 h 80"/>
                <a:gd name="T8" fmla="*/ 154 w 155"/>
                <a:gd name="T9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0">
                  <a:moveTo>
                    <a:pt x="154" y="38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3" name="Freeform 53"/>
            <p:cNvSpPr>
              <a:spLocks/>
            </p:cNvSpPr>
            <p:nvPr/>
          </p:nvSpPr>
          <p:spPr bwMode="auto">
            <a:xfrm>
              <a:off x="1098" y="1169"/>
              <a:ext cx="155" cy="82"/>
            </a:xfrm>
            <a:custGeom>
              <a:avLst/>
              <a:gdLst>
                <a:gd name="T0" fmla="*/ 154 w 155"/>
                <a:gd name="T1" fmla="*/ 38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8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4" name="Freeform 54"/>
            <p:cNvSpPr>
              <a:spLocks/>
            </p:cNvSpPr>
            <p:nvPr/>
          </p:nvSpPr>
          <p:spPr bwMode="auto">
            <a:xfrm>
              <a:off x="1098" y="1268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0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0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5" name="Freeform 55"/>
            <p:cNvSpPr>
              <a:spLocks/>
            </p:cNvSpPr>
            <p:nvPr/>
          </p:nvSpPr>
          <p:spPr bwMode="auto">
            <a:xfrm>
              <a:off x="1098" y="1366"/>
              <a:ext cx="155" cy="82"/>
            </a:xfrm>
            <a:custGeom>
              <a:avLst/>
              <a:gdLst>
                <a:gd name="T0" fmla="*/ 154 w 155"/>
                <a:gd name="T1" fmla="*/ 39 h 82"/>
                <a:gd name="T2" fmla="*/ 154 w 155"/>
                <a:gd name="T3" fmla="*/ 0 h 82"/>
                <a:gd name="T4" fmla="*/ 0 w 155"/>
                <a:gd name="T5" fmla="*/ 41 h 82"/>
                <a:gd name="T6" fmla="*/ 0 w 155"/>
                <a:gd name="T7" fmla="*/ 81 h 82"/>
                <a:gd name="T8" fmla="*/ 154 w 155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2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16" name="Freeform 56"/>
            <p:cNvSpPr>
              <a:spLocks/>
            </p:cNvSpPr>
            <p:nvPr/>
          </p:nvSpPr>
          <p:spPr bwMode="auto">
            <a:xfrm>
              <a:off x="1098" y="1465"/>
              <a:ext cx="155" cy="81"/>
            </a:xfrm>
            <a:custGeom>
              <a:avLst/>
              <a:gdLst>
                <a:gd name="T0" fmla="*/ 154 w 155"/>
                <a:gd name="T1" fmla="*/ 39 h 81"/>
                <a:gd name="T2" fmla="*/ 154 w 155"/>
                <a:gd name="T3" fmla="*/ 0 h 81"/>
                <a:gd name="T4" fmla="*/ 0 w 155"/>
                <a:gd name="T5" fmla="*/ 41 h 81"/>
                <a:gd name="T6" fmla="*/ 0 w 155"/>
                <a:gd name="T7" fmla="*/ 80 h 81"/>
                <a:gd name="T8" fmla="*/ 154 w 155"/>
                <a:gd name="T9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81">
                  <a:moveTo>
                    <a:pt x="154" y="39"/>
                  </a:moveTo>
                  <a:lnTo>
                    <a:pt x="154" y="0"/>
                  </a:lnTo>
                  <a:lnTo>
                    <a:pt x="0" y="41"/>
                  </a:lnTo>
                  <a:lnTo>
                    <a:pt x="0" y="80"/>
                  </a:lnTo>
                  <a:lnTo>
                    <a:pt x="154" y="39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1817" name="Rectangle 57"/>
          <p:cNvSpPr>
            <a:spLocks noChangeArrowheads="1"/>
          </p:cNvSpPr>
          <p:nvPr/>
        </p:nvSpPr>
        <p:spPr bwMode="auto">
          <a:xfrm>
            <a:off x="5929313" y="2841625"/>
            <a:ext cx="24511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85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Read consistency</a:t>
            </a:r>
          </a:p>
        </p:txBody>
      </p:sp>
      <p:sp>
        <p:nvSpPr>
          <p:cNvPr id="501818" name="Freeform 58"/>
          <p:cNvSpPr>
            <a:spLocks/>
          </p:cNvSpPr>
          <p:nvPr/>
        </p:nvSpPr>
        <p:spPr bwMode="auto">
          <a:xfrm>
            <a:off x="3524250" y="2247900"/>
            <a:ext cx="1030288" cy="1031875"/>
          </a:xfrm>
          <a:custGeom>
            <a:avLst/>
            <a:gdLst>
              <a:gd name="T0" fmla="*/ 648 w 649"/>
              <a:gd name="T1" fmla="*/ 269 h 650"/>
              <a:gd name="T2" fmla="*/ 622 w 649"/>
              <a:gd name="T3" fmla="*/ 269 h 650"/>
              <a:gd name="T4" fmla="*/ 594 w 649"/>
              <a:gd name="T5" fmla="*/ 263 h 650"/>
              <a:gd name="T6" fmla="*/ 569 w 649"/>
              <a:gd name="T7" fmla="*/ 257 h 650"/>
              <a:gd name="T8" fmla="*/ 544 w 649"/>
              <a:gd name="T9" fmla="*/ 249 h 650"/>
              <a:gd name="T10" fmla="*/ 519 w 649"/>
              <a:gd name="T11" fmla="*/ 238 h 650"/>
              <a:gd name="T12" fmla="*/ 499 w 649"/>
              <a:gd name="T13" fmla="*/ 224 h 650"/>
              <a:gd name="T14" fmla="*/ 477 w 649"/>
              <a:gd name="T15" fmla="*/ 207 h 650"/>
              <a:gd name="T16" fmla="*/ 457 w 649"/>
              <a:gd name="T17" fmla="*/ 190 h 650"/>
              <a:gd name="T18" fmla="*/ 440 w 649"/>
              <a:gd name="T19" fmla="*/ 171 h 650"/>
              <a:gd name="T20" fmla="*/ 426 w 649"/>
              <a:gd name="T21" fmla="*/ 151 h 650"/>
              <a:gd name="T22" fmla="*/ 412 w 649"/>
              <a:gd name="T23" fmla="*/ 129 h 650"/>
              <a:gd name="T24" fmla="*/ 401 w 649"/>
              <a:gd name="T25" fmla="*/ 106 h 650"/>
              <a:gd name="T26" fmla="*/ 392 w 649"/>
              <a:gd name="T27" fmla="*/ 81 h 650"/>
              <a:gd name="T28" fmla="*/ 384 w 649"/>
              <a:gd name="T29" fmla="*/ 56 h 650"/>
              <a:gd name="T30" fmla="*/ 381 w 649"/>
              <a:gd name="T31" fmla="*/ 28 h 650"/>
              <a:gd name="T32" fmla="*/ 378 w 649"/>
              <a:gd name="T33" fmla="*/ 0 h 650"/>
              <a:gd name="T34" fmla="*/ 0 w 649"/>
              <a:gd name="T35" fmla="*/ 0 h 650"/>
              <a:gd name="T36" fmla="*/ 0 w 649"/>
              <a:gd name="T37" fmla="*/ 34 h 650"/>
              <a:gd name="T38" fmla="*/ 3 w 649"/>
              <a:gd name="T39" fmla="*/ 67 h 650"/>
              <a:gd name="T40" fmla="*/ 8 w 649"/>
              <a:gd name="T41" fmla="*/ 98 h 650"/>
              <a:gd name="T42" fmla="*/ 11 w 649"/>
              <a:gd name="T43" fmla="*/ 131 h 650"/>
              <a:gd name="T44" fmla="*/ 20 w 649"/>
              <a:gd name="T45" fmla="*/ 162 h 650"/>
              <a:gd name="T46" fmla="*/ 28 w 649"/>
              <a:gd name="T47" fmla="*/ 193 h 650"/>
              <a:gd name="T48" fmla="*/ 39 w 649"/>
              <a:gd name="T49" fmla="*/ 224 h 650"/>
              <a:gd name="T50" fmla="*/ 50 w 649"/>
              <a:gd name="T51" fmla="*/ 252 h 650"/>
              <a:gd name="T52" fmla="*/ 64 w 649"/>
              <a:gd name="T53" fmla="*/ 283 h 650"/>
              <a:gd name="T54" fmla="*/ 78 w 649"/>
              <a:gd name="T55" fmla="*/ 308 h 650"/>
              <a:gd name="T56" fmla="*/ 95 w 649"/>
              <a:gd name="T57" fmla="*/ 336 h 650"/>
              <a:gd name="T58" fmla="*/ 112 w 649"/>
              <a:gd name="T59" fmla="*/ 364 h 650"/>
              <a:gd name="T60" fmla="*/ 129 w 649"/>
              <a:gd name="T61" fmla="*/ 389 h 650"/>
              <a:gd name="T62" fmla="*/ 149 w 649"/>
              <a:gd name="T63" fmla="*/ 411 h 650"/>
              <a:gd name="T64" fmla="*/ 168 w 649"/>
              <a:gd name="T65" fmla="*/ 436 h 650"/>
              <a:gd name="T66" fmla="*/ 191 w 649"/>
              <a:gd name="T67" fmla="*/ 459 h 650"/>
              <a:gd name="T68" fmla="*/ 213 w 649"/>
              <a:gd name="T69" fmla="*/ 481 h 650"/>
              <a:gd name="T70" fmla="*/ 235 w 649"/>
              <a:gd name="T71" fmla="*/ 501 h 650"/>
              <a:gd name="T72" fmla="*/ 261 w 649"/>
              <a:gd name="T73" fmla="*/ 520 h 650"/>
              <a:gd name="T74" fmla="*/ 286 w 649"/>
              <a:gd name="T75" fmla="*/ 537 h 650"/>
              <a:gd name="T76" fmla="*/ 311 w 649"/>
              <a:gd name="T77" fmla="*/ 554 h 650"/>
              <a:gd name="T78" fmla="*/ 339 w 649"/>
              <a:gd name="T79" fmla="*/ 571 h 650"/>
              <a:gd name="T80" fmla="*/ 367 w 649"/>
              <a:gd name="T81" fmla="*/ 585 h 650"/>
              <a:gd name="T82" fmla="*/ 395 w 649"/>
              <a:gd name="T83" fmla="*/ 599 h 650"/>
              <a:gd name="T84" fmla="*/ 426 w 649"/>
              <a:gd name="T85" fmla="*/ 610 h 650"/>
              <a:gd name="T86" fmla="*/ 457 w 649"/>
              <a:gd name="T87" fmla="*/ 618 h 650"/>
              <a:gd name="T88" fmla="*/ 488 w 649"/>
              <a:gd name="T89" fmla="*/ 627 h 650"/>
              <a:gd name="T90" fmla="*/ 519 w 649"/>
              <a:gd name="T91" fmla="*/ 635 h 650"/>
              <a:gd name="T92" fmla="*/ 549 w 649"/>
              <a:gd name="T93" fmla="*/ 641 h 650"/>
              <a:gd name="T94" fmla="*/ 583 w 649"/>
              <a:gd name="T95" fmla="*/ 646 h 650"/>
              <a:gd name="T96" fmla="*/ 617 w 649"/>
              <a:gd name="T97" fmla="*/ 649 h 650"/>
              <a:gd name="T98" fmla="*/ 648 w 649"/>
              <a:gd name="T99" fmla="*/ 649 h 650"/>
              <a:gd name="T100" fmla="*/ 648 w 649"/>
              <a:gd name="T101" fmla="*/ 26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9" h="650">
                <a:moveTo>
                  <a:pt x="648" y="269"/>
                </a:moveTo>
                <a:lnTo>
                  <a:pt x="622" y="269"/>
                </a:lnTo>
                <a:lnTo>
                  <a:pt x="594" y="263"/>
                </a:lnTo>
                <a:lnTo>
                  <a:pt x="569" y="257"/>
                </a:lnTo>
                <a:lnTo>
                  <a:pt x="544" y="249"/>
                </a:lnTo>
                <a:lnTo>
                  <a:pt x="519" y="238"/>
                </a:lnTo>
                <a:lnTo>
                  <a:pt x="499" y="224"/>
                </a:lnTo>
                <a:lnTo>
                  <a:pt x="477" y="207"/>
                </a:lnTo>
                <a:lnTo>
                  <a:pt x="457" y="190"/>
                </a:lnTo>
                <a:lnTo>
                  <a:pt x="440" y="171"/>
                </a:lnTo>
                <a:lnTo>
                  <a:pt x="426" y="151"/>
                </a:lnTo>
                <a:lnTo>
                  <a:pt x="412" y="129"/>
                </a:lnTo>
                <a:lnTo>
                  <a:pt x="401" y="106"/>
                </a:lnTo>
                <a:lnTo>
                  <a:pt x="392" y="81"/>
                </a:lnTo>
                <a:lnTo>
                  <a:pt x="384" y="56"/>
                </a:lnTo>
                <a:lnTo>
                  <a:pt x="381" y="28"/>
                </a:lnTo>
                <a:lnTo>
                  <a:pt x="378" y="0"/>
                </a:lnTo>
                <a:lnTo>
                  <a:pt x="0" y="0"/>
                </a:lnTo>
                <a:lnTo>
                  <a:pt x="0" y="34"/>
                </a:lnTo>
                <a:lnTo>
                  <a:pt x="3" y="67"/>
                </a:lnTo>
                <a:lnTo>
                  <a:pt x="8" y="98"/>
                </a:lnTo>
                <a:lnTo>
                  <a:pt x="11" y="131"/>
                </a:lnTo>
                <a:lnTo>
                  <a:pt x="20" y="162"/>
                </a:lnTo>
                <a:lnTo>
                  <a:pt x="28" y="193"/>
                </a:lnTo>
                <a:lnTo>
                  <a:pt x="39" y="224"/>
                </a:lnTo>
                <a:lnTo>
                  <a:pt x="50" y="252"/>
                </a:lnTo>
                <a:lnTo>
                  <a:pt x="64" y="283"/>
                </a:lnTo>
                <a:lnTo>
                  <a:pt x="78" y="308"/>
                </a:lnTo>
                <a:lnTo>
                  <a:pt x="95" y="336"/>
                </a:lnTo>
                <a:lnTo>
                  <a:pt x="112" y="364"/>
                </a:lnTo>
                <a:lnTo>
                  <a:pt x="129" y="389"/>
                </a:lnTo>
                <a:lnTo>
                  <a:pt x="149" y="411"/>
                </a:lnTo>
                <a:lnTo>
                  <a:pt x="168" y="436"/>
                </a:lnTo>
                <a:lnTo>
                  <a:pt x="191" y="459"/>
                </a:lnTo>
                <a:lnTo>
                  <a:pt x="213" y="481"/>
                </a:lnTo>
                <a:lnTo>
                  <a:pt x="235" y="501"/>
                </a:lnTo>
                <a:lnTo>
                  <a:pt x="261" y="520"/>
                </a:lnTo>
                <a:lnTo>
                  <a:pt x="286" y="537"/>
                </a:lnTo>
                <a:lnTo>
                  <a:pt x="311" y="554"/>
                </a:lnTo>
                <a:lnTo>
                  <a:pt x="339" y="571"/>
                </a:lnTo>
                <a:lnTo>
                  <a:pt x="367" y="585"/>
                </a:lnTo>
                <a:lnTo>
                  <a:pt x="395" y="599"/>
                </a:lnTo>
                <a:lnTo>
                  <a:pt x="426" y="610"/>
                </a:lnTo>
                <a:lnTo>
                  <a:pt x="457" y="618"/>
                </a:lnTo>
                <a:lnTo>
                  <a:pt x="488" y="627"/>
                </a:lnTo>
                <a:lnTo>
                  <a:pt x="519" y="635"/>
                </a:lnTo>
                <a:lnTo>
                  <a:pt x="549" y="641"/>
                </a:lnTo>
                <a:lnTo>
                  <a:pt x="583" y="646"/>
                </a:lnTo>
                <a:lnTo>
                  <a:pt x="617" y="649"/>
                </a:lnTo>
                <a:lnTo>
                  <a:pt x="648" y="649"/>
                </a:lnTo>
                <a:lnTo>
                  <a:pt x="648" y="269"/>
                </a:lnTo>
              </a:path>
            </a:pathLst>
          </a:cu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19" name="Freeform 59"/>
          <p:cNvSpPr>
            <a:spLocks/>
          </p:cNvSpPr>
          <p:nvPr/>
        </p:nvSpPr>
        <p:spPr bwMode="auto">
          <a:xfrm>
            <a:off x="4578350" y="2247900"/>
            <a:ext cx="1033463" cy="1031875"/>
          </a:xfrm>
          <a:custGeom>
            <a:avLst/>
            <a:gdLst>
              <a:gd name="T0" fmla="*/ 272 w 651"/>
              <a:gd name="T1" fmla="*/ 0 h 650"/>
              <a:gd name="T2" fmla="*/ 269 w 651"/>
              <a:gd name="T3" fmla="*/ 28 h 650"/>
              <a:gd name="T4" fmla="*/ 266 w 651"/>
              <a:gd name="T5" fmla="*/ 56 h 650"/>
              <a:gd name="T6" fmla="*/ 258 w 651"/>
              <a:gd name="T7" fmla="*/ 81 h 650"/>
              <a:gd name="T8" fmla="*/ 249 w 651"/>
              <a:gd name="T9" fmla="*/ 106 h 650"/>
              <a:gd name="T10" fmla="*/ 238 w 651"/>
              <a:gd name="T11" fmla="*/ 129 h 650"/>
              <a:gd name="T12" fmla="*/ 224 w 651"/>
              <a:gd name="T13" fmla="*/ 151 h 650"/>
              <a:gd name="T14" fmla="*/ 210 w 651"/>
              <a:gd name="T15" fmla="*/ 171 h 650"/>
              <a:gd name="T16" fmla="*/ 190 w 651"/>
              <a:gd name="T17" fmla="*/ 190 h 650"/>
              <a:gd name="T18" fmla="*/ 171 w 651"/>
              <a:gd name="T19" fmla="*/ 207 h 650"/>
              <a:gd name="T20" fmla="*/ 151 w 651"/>
              <a:gd name="T21" fmla="*/ 224 h 650"/>
              <a:gd name="T22" fmla="*/ 129 w 651"/>
              <a:gd name="T23" fmla="*/ 238 h 650"/>
              <a:gd name="T24" fmla="*/ 106 w 651"/>
              <a:gd name="T25" fmla="*/ 249 h 650"/>
              <a:gd name="T26" fmla="*/ 81 w 651"/>
              <a:gd name="T27" fmla="*/ 257 h 650"/>
              <a:gd name="T28" fmla="*/ 56 w 651"/>
              <a:gd name="T29" fmla="*/ 263 h 650"/>
              <a:gd name="T30" fmla="*/ 28 w 651"/>
              <a:gd name="T31" fmla="*/ 269 h 650"/>
              <a:gd name="T32" fmla="*/ 0 w 651"/>
              <a:gd name="T33" fmla="*/ 269 h 650"/>
              <a:gd name="T34" fmla="*/ 0 w 651"/>
              <a:gd name="T35" fmla="*/ 649 h 650"/>
              <a:gd name="T36" fmla="*/ 33 w 651"/>
              <a:gd name="T37" fmla="*/ 649 h 650"/>
              <a:gd name="T38" fmla="*/ 67 w 651"/>
              <a:gd name="T39" fmla="*/ 646 h 650"/>
              <a:gd name="T40" fmla="*/ 101 w 651"/>
              <a:gd name="T41" fmla="*/ 641 h 650"/>
              <a:gd name="T42" fmla="*/ 131 w 651"/>
              <a:gd name="T43" fmla="*/ 635 h 650"/>
              <a:gd name="T44" fmla="*/ 162 w 651"/>
              <a:gd name="T45" fmla="*/ 627 h 650"/>
              <a:gd name="T46" fmla="*/ 193 w 651"/>
              <a:gd name="T47" fmla="*/ 618 h 650"/>
              <a:gd name="T48" fmla="*/ 224 w 651"/>
              <a:gd name="T49" fmla="*/ 610 h 650"/>
              <a:gd name="T50" fmla="*/ 255 w 651"/>
              <a:gd name="T51" fmla="*/ 599 h 650"/>
              <a:gd name="T52" fmla="*/ 283 w 651"/>
              <a:gd name="T53" fmla="*/ 585 h 650"/>
              <a:gd name="T54" fmla="*/ 311 w 651"/>
              <a:gd name="T55" fmla="*/ 571 h 650"/>
              <a:gd name="T56" fmla="*/ 339 w 651"/>
              <a:gd name="T57" fmla="*/ 554 h 650"/>
              <a:gd name="T58" fmla="*/ 364 w 651"/>
              <a:gd name="T59" fmla="*/ 537 h 650"/>
              <a:gd name="T60" fmla="*/ 389 w 651"/>
              <a:gd name="T61" fmla="*/ 520 h 650"/>
              <a:gd name="T62" fmla="*/ 415 w 651"/>
              <a:gd name="T63" fmla="*/ 501 h 650"/>
              <a:gd name="T64" fmla="*/ 437 w 651"/>
              <a:gd name="T65" fmla="*/ 481 h 650"/>
              <a:gd name="T66" fmla="*/ 459 w 651"/>
              <a:gd name="T67" fmla="*/ 459 h 650"/>
              <a:gd name="T68" fmla="*/ 482 w 651"/>
              <a:gd name="T69" fmla="*/ 436 h 650"/>
              <a:gd name="T70" fmla="*/ 501 w 651"/>
              <a:gd name="T71" fmla="*/ 411 h 650"/>
              <a:gd name="T72" fmla="*/ 521 w 651"/>
              <a:gd name="T73" fmla="*/ 389 h 650"/>
              <a:gd name="T74" fmla="*/ 538 w 651"/>
              <a:gd name="T75" fmla="*/ 364 h 650"/>
              <a:gd name="T76" fmla="*/ 555 w 651"/>
              <a:gd name="T77" fmla="*/ 336 h 650"/>
              <a:gd name="T78" fmla="*/ 572 w 651"/>
              <a:gd name="T79" fmla="*/ 308 h 650"/>
              <a:gd name="T80" fmla="*/ 586 w 651"/>
              <a:gd name="T81" fmla="*/ 283 h 650"/>
              <a:gd name="T82" fmla="*/ 600 w 651"/>
              <a:gd name="T83" fmla="*/ 252 h 650"/>
              <a:gd name="T84" fmla="*/ 611 w 651"/>
              <a:gd name="T85" fmla="*/ 224 h 650"/>
              <a:gd name="T86" fmla="*/ 622 w 651"/>
              <a:gd name="T87" fmla="*/ 193 h 650"/>
              <a:gd name="T88" fmla="*/ 630 w 651"/>
              <a:gd name="T89" fmla="*/ 162 h 650"/>
              <a:gd name="T90" fmla="*/ 636 w 651"/>
              <a:gd name="T91" fmla="*/ 131 h 650"/>
              <a:gd name="T92" fmla="*/ 642 w 651"/>
              <a:gd name="T93" fmla="*/ 98 h 650"/>
              <a:gd name="T94" fmla="*/ 647 w 651"/>
              <a:gd name="T95" fmla="*/ 67 h 650"/>
              <a:gd name="T96" fmla="*/ 650 w 651"/>
              <a:gd name="T97" fmla="*/ 34 h 650"/>
              <a:gd name="T98" fmla="*/ 650 w 651"/>
              <a:gd name="T99" fmla="*/ 0 h 650"/>
              <a:gd name="T100" fmla="*/ 272 w 651"/>
              <a:gd name="T10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51" h="650">
                <a:moveTo>
                  <a:pt x="272" y="0"/>
                </a:moveTo>
                <a:lnTo>
                  <a:pt x="269" y="28"/>
                </a:lnTo>
                <a:lnTo>
                  <a:pt x="266" y="56"/>
                </a:lnTo>
                <a:lnTo>
                  <a:pt x="258" y="81"/>
                </a:lnTo>
                <a:lnTo>
                  <a:pt x="249" y="106"/>
                </a:lnTo>
                <a:lnTo>
                  <a:pt x="238" y="129"/>
                </a:lnTo>
                <a:lnTo>
                  <a:pt x="224" y="151"/>
                </a:lnTo>
                <a:lnTo>
                  <a:pt x="210" y="171"/>
                </a:lnTo>
                <a:lnTo>
                  <a:pt x="190" y="190"/>
                </a:lnTo>
                <a:lnTo>
                  <a:pt x="171" y="207"/>
                </a:lnTo>
                <a:lnTo>
                  <a:pt x="151" y="224"/>
                </a:lnTo>
                <a:lnTo>
                  <a:pt x="129" y="238"/>
                </a:lnTo>
                <a:lnTo>
                  <a:pt x="106" y="249"/>
                </a:lnTo>
                <a:lnTo>
                  <a:pt x="81" y="257"/>
                </a:lnTo>
                <a:lnTo>
                  <a:pt x="56" y="263"/>
                </a:lnTo>
                <a:lnTo>
                  <a:pt x="28" y="269"/>
                </a:lnTo>
                <a:lnTo>
                  <a:pt x="0" y="269"/>
                </a:lnTo>
                <a:lnTo>
                  <a:pt x="0" y="649"/>
                </a:lnTo>
                <a:lnTo>
                  <a:pt x="33" y="649"/>
                </a:lnTo>
                <a:lnTo>
                  <a:pt x="67" y="646"/>
                </a:lnTo>
                <a:lnTo>
                  <a:pt x="101" y="641"/>
                </a:lnTo>
                <a:lnTo>
                  <a:pt x="131" y="635"/>
                </a:lnTo>
                <a:lnTo>
                  <a:pt x="162" y="627"/>
                </a:lnTo>
                <a:lnTo>
                  <a:pt x="193" y="618"/>
                </a:lnTo>
                <a:lnTo>
                  <a:pt x="224" y="610"/>
                </a:lnTo>
                <a:lnTo>
                  <a:pt x="255" y="599"/>
                </a:lnTo>
                <a:lnTo>
                  <a:pt x="283" y="585"/>
                </a:lnTo>
                <a:lnTo>
                  <a:pt x="311" y="571"/>
                </a:lnTo>
                <a:lnTo>
                  <a:pt x="339" y="554"/>
                </a:lnTo>
                <a:lnTo>
                  <a:pt x="364" y="537"/>
                </a:lnTo>
                <a:lnTo>
                  <a:pt x="389" y="520"/>
                </a:lnTo>
                <a:lnTo>
                  <a:pt x="415" y="501"/>
                </a:lnTo>
                <a:lnTo>
                  <a:pt x="437" y="481"/>
                </a:lnTo>
                <a:lnTo>
                  <a:pt x="459" y="459"/>
                </a:lnTo>
                <a:lnTo>
                  <a:pt x="482" y="436"/>
                </a:lnTo>
                <a:lnTo>
                  <a:pt x="501" y="411"/>
                </a:lnTo>
                <a:lnTo>
                  <a:pt x="521" y="389"/>
                </a:lnTo>
                <a:lnTo>
                  <a:pt x="538" y="364"/>
                </a:lnTo>
                <a:lnTo>
                  <a:pt x="555" y="336"/>
                </a:lnTo>
                <a:lnTo>
                  <a:pt x="572" y="308"/>
                </a:lnTo>
                <a:lnTo>
                  <a:pt x="586" y="283"/>
                </a:lnTo>
                <a:lnTo>
                  <a:pt x="600" y="252"/>
                </a:lnTo>
                <a:lnTo>
                  <a:pt x="611" y="224"/>
                </a:lnTo>
                <a:lnTo>
                  <a:pt x="622" y="193"/>
                </a:lnTo>
                <a:lnTo>
                  <a:pt x="630" y="162"/>
                </a:lnTo>
                <a:lnTo>
                  <a:pt x="636" y="131"/>
                </a:lnTo>
                <a:lnTo>
                  <a:pt x="642" y="98"/>
                </a:lnTo>
                <a:lnTo>
                  <a:pt x="647" y="67"/>
                </a:lnTo>
                <a:lnTo>
                  <a:pt x="650" y="34"/>
                </a:lnTo>
                <a:lnTo>
                  <a:pt x="650" y="0"/>
                </a:lnTo>
                <a:lnTo>
                  <a:pt x="272" y="0"/>
                </a:lnTo>
              </a:path>
            </a:pathLst>
          </a:cu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20" name="Freeform 60"/>
          <p:cNvSpPr>
            <a:spLocks/>
          </p:cNvSpPr>
          <p:nvPr/>
        </p:nvSpPr>
        <p:spPr bwMode="auto">
          <a:xfrm>
            <a:off x="3524250" y="1192213"/>
            <a:ext cx="1030288" cy="1031875"/>
          </a:xfrm>
          <a:custGeom>
            <a:avLst/>
            <a:gdLst>
              <a:gd name="T0" fmla="*/ 378 w 649"/>
              <a:gd name="T1" fmla="*/ 649 h 650"/>
              <a:gd name="T2" fmla="*/ 381 w 649"/>
              <a:gd name="T3" fmla="*/ 621 h 650"/>
              <a:gd name="T4" fmla="*/ 384 w 649"/>
              <a:gd name="T5" fmla="*/ 593 h 650"/>
              <a:gd name="T6" fmla="*/ 392 w 649"/>
              <a:gd name="T7" fmla="*/ 568 h 650"/>
              <a:gd name="T8" fmla="*/ 401 w 649"/>
              <a:gd name="T9" fmla="*/ 543 h 650"/>
              <a:gd name="T10" fmla="*/ 412 w 649"/>
              <a:gd name="T11" fmla="*/ 520 h 650"/>
              <a:gd name="T12" fmla="*/ 426 w 649"/>
              <a:gd name="T13" fmla="*/ 498 h 650"/>
              <a:gd name="T14" fmla="*/ 440 w 649"/>
              <a:gd name="T15" fmla="*/ 478 h 650"/>
              <a:gd name="T16" fmla="*/ 457 w 649"/>
              <a:gd name="T17" fmla="*/ 459 h 650"/>
              <a:gd name="T18" fmla="*/ 477 w 649"/>
              <a:gd name="T19" fmla="*/ 442 h 650"/>
              <a:gd name="T20" fmla="*/ 499 w 649"/>
              <a:gd name="T21" fmla="*/ 425 h 650"/>
              <a:gd name="T22" fmla="*/ 519 w 649"/>
              <a:gd name="T23" fmla="*/ 411 h 650"/>
              <a:gd name="T24" fmla="*/ 544 w 649"/>
              <a:gd name="T25" fmla="*/ 400 h 650"/>
              <a:gd name="T26" fmla="*/ 569 w 649"/>
              <a:gd name="T27" fmla="*/ 392 h 650"/>
              <a:gd name="T28" fmla="*/ 594 w 649"/>
              <a:gd name="T29" fmla="*/ 386 h 650"/>
              <a:gd name="T30" fmla="*/ 622 w 649"/>
              <a:gd name="T31" fmla="*/ 380 h 650"/>
              <a:gd name="T32" fmla="*/ 648 w 649"/>
              <a:gd name="T33" fmla="*/ 380 h 650"/>
              <a:gd name="T34" fmla="*/ 648 w 649"/>
              <a:gd name="T35" fmla="*/ 0 h 650"/>
              <a:gd name="T36" fmla="*/ 617 w 649"/>
              <a:gd name="T37" fmla="*/ 0 h 650"/>
              <a:gd name="T38" fmla="*/ 583 w 649"/>
              <a:gd name="T39" fmla="*/ 3 h 650"/>
              <a:gd name="T40" fmla="*/ 549 w 649"/>
              <a:gd name="T41" fmla="*/ 8 h 650"/>
              <a:gd name="T42" fmla="*/ 519 w 649"/>
              <a:gd name="T43" fmla="*/ 14 h 650"/>
              <a:gd name="T44" fmla="*/ 488 w 649"/>
              <a:gd name="T45" fmla="*/ 22 h 650"/>
              <a:gd name="T46" fmla="*/ 457 w 649"/>
              <a:gd name="T47" fmla="*/ 31 h 650"/>
              <a:gd name="T48" fmla="*/ 426 w 649"/>
              <a:gd name="T49" fmla="*/ 39 h 650"/>
              <a:gd name="T50" fmla="*/ 395 w 649"/>
              <a:gd name="T51" fmla="*/ 50 h 650"/>
              <a:gd name="T52" fmla="*/ 367 w 649"/>
              <a:gd name="T53" fmla="*/ 64 h 650"/>
              <a:gd name="T54" fmla="*/ 339 w 649"/>
              <a:gd name="T55" fmla="*/ 78 h 650"/>
              <a:gd name="T56" fmla="*/ 311 w 649"/>
              <a:gd name="T57" fmla="*/ 95 h 650"/>
              <a:gd name="T58" fmla="*/ 286 w 649"/>
              <a:gd name="T59" fmla="*/ 112 h 650"/>
              <a:gd name="T60" fmla="*/ 261 w 649"/>
              <a:gd name="T61" fmla="*/ 129 h 650"/>
              <a:gd name="T62" fmla="*/ 235 w 649"/>
              <a:gd name="T63" fmla="*/ 148 h 650"/>
              <a:gd name="T64" fmla="*/ 213 w 649"/>
              <a:gd name="T65" fmla="*/ 168 h 650"/>
              <a:gd name="T66" fmla="*/ 191 w 649"/>
              <a:gd name="T67" fmla="*/ 190 h 650"/>
              <a:gd name="T68" fmla="*/ 168 w 649"/>
              <a:gd name="T69" fmla="*/ 213 h 650"/>
              <a:gd name="T70" fmla="*/ 149 w 649"/>
              <a:gd name="T71" fmla="*/ 238 h 650"/>
              <a:gd name="T72" fmla="*/ 129 w 649"/>
              <a:gd name="T73" fmla="*/ 260 h 650"/>
              <a:gd name="T74" fmla="*/ 112 w 649"/>
              <a:gd name="T75" fmla="*/ 285 h 650"/>
              <a:gd name="T76" fmla="*/ 95 w 649"/>
              <a:gd name="T77" fmla="*/ 313 h 650"/>
              <a:gd name="T78" fmla="*/ 78 w 649"/>
              <a:gd name="T79" fmla="*/ 341 h 650"/>
              <a:gd name="T80" fmla="*/ 64 w 649"/>
              <a:gd name="T81" fmla="*/ 366 h 650"/>
              <a:gd name="T82" fmla="*/ 50 w 649"/>
              <a:gd name="T83" fmla="*/ 397 h 650"/>
              <a:gd name="T84" fmla="*/ 39 w 649"/>
              <a:gd name="T85" fmla="*/ 425 h 650"/>
              <a:gd name="T86" fmla="*/ 28 w 649"/>
              <a:gd name="T87" fmla="*/ 456 h 650"/>
              <a:gd name="T88" fmla="*/ 20 w 649"/>
              <a:gd name="T89" fmla="*/ 487 h 650"/>
              <a:gd name="T90" fmla="*/ 11 w 649"/>
              <a:gd name="T91" fmla="*/ 518 h 650"/>
              <a:gd name="T92" fmla="*/ 8 w 649"/>
              <a:gd name="T93" fmla="*/ 551 h 650"/>
              <a:gd name="T94" fmla="*/ 3 w 649"/>
              <a:gd name="T95" fmla="*/ 582 h 650"/>
              <a:gd name="T96" fmla="*/ 0 w 649"/>
              <a:gd name="T97" fmla="*/ 615 h 650"/>
              <a:gd name="T98" fmla="*/ 0 w 649"/>
              <a:gd name="T99" fmla="*/ 649 h 650"/>
              <a:gd name="T100" fmla="*/ 378 w 649"/>
              <a:gd name="T101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9" h="650">
                <a:moveTo>
                  <a:pt x="378" y="649"/>
                </a:moveTo>
                <a:lnTo>
                  <a:pt x="381" y="621"/>
                </a:lnTo>
                <a:lnTo>
                  <a:pt x="384" y="593"/>
                </a:lnTo>
                <a:lnTo>
                  <a:pt x="392" y="568"/>
                </a:lnTo>
                <a:lnTo>
                  <a:pt x="401" y="543"/>
                </a:lnTo>
                <a:lnTo>
                  <a:pt x="412" y="520"/>
                </a:lnTo>
                <a:lnTo>
                  <a:pt x="426" y="498"/>
                </a:lnTo>
                <a:lnTo>
                  <a:pt x="440" y="478"/>
                </a:lnTo>
                <a:lnTo>
                  <a:pt x="457" y="459"/>
                </a:lnTo>
                <a:lnTo>
                  <a:pt x="477" y="442"/>
                </a:lnTo>
                <a:lnTo>
                  <a:pt x="499" y="425"/>
                </a:lnTo>
                <a:lnTo>
                  <a:pt x="519" y="411"/>
                </a:lnTo>
                <a:lnTo>
                  <a:pt x="544" y="400"/>
                </a:lnTo>
                <a:lnTo>
                  <a:pt x="569" y="392"/>
                </a:lnTo>
                <a:lnTo>
                  <a:pt x="594" y="386"/>
                </a:lnTo>
                <a:lnTo>
                  <a:pt x="622" y="380"/>
                </a:lnTo>
                <a:lnTo>
                  <a:pt x="648" y="380"/>
                </a:lnTo>
                <a:lnTo>
                  <a:pt x="648" y="0"/>
                </a:lnTo>
                <a:lnTo>
                  <a:pt x="617" y="0"/>
                </a:lnTo>
                <a:lnTo>
                  <a:pt x="583" y="3"/>
                </a:lnTo>
                <a:lnTo>
                  <a:pt x="549" y="8"/>
                </a:lnTo>
                <a:lnTo>
                  <a:pt x="519" y="14"/>
                </a:lnTo>
                <a:lnTo>
                  <a:pt x="488" y="22"/>
                </a:lnTo>
                <a:lnTo>
                  <a:pt x="457" y="31"/>
                </a:lnTo>
                <a:lnTo>
                  <a:pt x="426" y="39"/>
                </a:lnTo>
                <a:lnTo>
                  <a:pt x="395" y="50"/>
                </a:lnTo>
                <a:lnTo>
                  <a:pt x="367" y="64"/>
                </a:lnTo>
                <a:lnTo>
                  <a:pt x="339" y="78"/>
                </a:lnTo>
                <a:lnTo>
                  <a:pt x="311" y="95"/>
                </a:lnTo>
                <a:lnTo>
                  <a:pt x="286" y="112"/>
                </a:lnTo>
                <a:lnTo>
                  <a:pt x="261" y="129"/>
                </a:lnTo>
                <a:lnTo>
                  <a:pt x="235" y="148"/>
                </a:lnTo>
                <a:lnTo>
                  <a:pt x="213" y="168"/>
                </a:lnTo>
                <a:lnTo>
                  <a:pt x="191" y="190"/>
                </a:lnTo>
                <a:lnTo>
                  <a:pt x="168" y="213"/>
                </a:lnTo>
                <a:lnTo>
                  <a:pt x="149" y="238"/>
                </a:lnTo>
                <a:lnTo>
                  <a:pt x="129" y="260"/>
                </a:lnTo>
                <a:lnTo>
                  <a:pt x="112" y="285"/>
                </a:lnTo>
                <a:lnTo>
                  <a:pt x="95" y="313"/>
                </a:lnTo>
                <a:lnTo>
                  <a:pt x="78" y="341"/>
                </a:lnTo>
                <a:lnTo>
                  <a:pt x="64" y="366"/>
                </a:lnTo>
                <a:lnTo>
                  <a:pt x="50" y="397"/>
                </a:lnTo>
                <a:lnTo>
                  <a:pt x="39" y="425"/>
                </a:lnTo>
                <a:lnTo>
                  <a:pt x="28" y="456"/>
                </a:lnTo>
                <a:lnTo>
                  <a:pt x="20" y="487"/>
                </a:lnTo>
                <a:lnTo>
                  <a:pt x="11" y="518"/>
                </a:lnTo>
                <a:lnTo>
                  <a:pt x="8" y="551"/>
                </a:lnTo>
                <a:lnTo>
                  <a:pt x="3" y="582"/>
                </a:lnTo>
                <a:lnTo>
                  <a:pt x="0" y="615"/>
                </a:lnTo>
                <a:lnTo>
                  <a:pt x="0" y="649"/>
                </a:lnTo>
                <a:lnTo>
                  <a:pt x="378" y="649"/>
                </a:lnTo>
              </a:path>
            </a:pathLst>
          </a:cu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21" name="Freeform 61"/>
          <p:cNvSpPr>
            <a:spLocks/>
          </p:cNvSpPr>
          <p:nvPr/>
        </p:nvSpPr>
        <p:spPr bwMode="auto">
          <a:xfrm>
            <a:off x="3517900" y="2106613"/>
            <a:ext cx="601663" cy="120650"/>
          </a:xfrm>
          <a:custGeom>
            <a:avLst/>
            <a:gdLst>
              <a:gd name="T0" fmla="*/ 378 w 379"/>
              <a:gd name="T1" fmla="*/ 0 h 76"/>
              <a:gd name="T2" fmla="*/ 7 w 379"/>
              <a:gd name="T3" fmla="*/ 0 h 76"/>
              <a:gd name="T4" fmla="*/ 0 w 379"/>
              <a:gd name="T5" fmla="*/ 75 h 76"/>
              <a:gd name="T6" fmla="*/ 374 w 379"/>
              <a:gd name="T7" fmla="*/ 75 h 76"/>
              <a:gd name="T8" fmla="*/ 378 w 379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6">
                <a:moveTo>
                  <a:pt x="378" y="0"/>
                </a:moveTo>
                <a:lnTo>
                  <a:pt x="7" y="0"/>
                </a:lnTo>
                <a:lnTo>
                  <a:pt x="0" y="75"/>
                </a:lnTo>
                <a:lnTo>
                  <a:pt x="374" y="75"/>
                </a:lnTo>
                <a:lnTo>
                  <a:pt x="378" y="0"/>
                </a:lnTo>
              </a:path>
            </a:pathLst>
          </a:custGeom>
          <a:solidFill>
            <a:srgbClr val="FF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22" name="Rectangle 62"/>
          <p:cNvSpPr>
            <a:spLocks noChangeArrowheads="1"/>
          </p:cNvSpPr>
          <p:nvPr/>
        </p:nvSpPr>
        <p:spPr bwMode="auto">
          <a:xfrm>
            <a:off x="4330700" y="4648200"/>
            <a:ext cx="2744788" cy="14351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89804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89804"/>
                  <a:invGamma/>
                </a:schemeClr>
              </a:gs>
            </a:gsLst>
            <a:lin ang="27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5551" name="Group 63"/>
          <p:cNvGrpSpPr>
            <a:grpSpLocks/>
          </p:cNvGrpSpPr>
          <p:nvPr/>
        </p:nvGrpSpPr>
        <p:grpSpPr bwMode="auto">
          <a:xfrm>
            <a:off x="5300663" y="4740275"/>
            <a:ext cx="771525" cy="436563"/>
            <a:chOff x="3339" y="2986"/>
            <a:chExt cx="486" cy="275"/>
          </a:xfrm>
        </p:grpSpPr>
        <p:sp>
          <p:nvSpPr>
            <p:cNvPr id="501824" name="Oval 64"/>
            <p:cNvSpPr>
              <a:spLocks noChangeArrowheads="1"/>
            </p:cNvSpPr>
            <p:nvPr/>
          </p:nvSpPr>
          <p:spPr bwMode="auto">
            <a:xfrm>
              <a:off x="3339" y="3186"/>
              <a:ext cx="486" cy="75"/>
            </a:xfrm>
            <a:prstGeom prst="ellipse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25" name="Rectangle 65"/>
            <p:cNvSpPr>
              <a:spLocks noChangeArrowheads="1"/>
            </p:cNvSpPr>
            <p:nvPr/>
          </p:nvSpPr>
          <p:spPr bwMode="auto">
            <a:xfrm>
              <a:off x="3340" y="3023"/>
              <a:ext cx="485" cy="205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26" name="Oval 66"/>
            <p:cNvSpPr>
              <a:spLocks noChangeArrowheads="1"/>
            </p:cNvSpPr>
            <p:nvPr/>
          </p:nvSpPr>
          <p:spPr bwMode="auto">
            <a:xfrm>
              <a:off x="3339" y="2986"/>
              <a:ext cx="486" cy="75"/>
            </a:xfrm>
            <a:prstGeom prst="ellipse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552" name="Rectangle 67"/>
          <p:cNvSpPr>
            <a:spLocks noChangeArrowheads="1"/>
          </p:cNvSpPr>
          <p:nvPr/>
        </p:nvSpPr>
        <p:spPr bwMode="ltGray">
          <a:xfrm>
            <a:off x="5270500" y="4741863"/>
            <a:ext cx="8747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tx1"/>
                </a:solidFill>
              </a:rPr>
              <a:t>Control </a:t>
            </a:r>
            <a:br>
              <a:rPr lang="en-US" altLang="zh-CN" sz="1400">
                <a:solidFill>
                  <a:schemeClr val="tx1"/>
                </a:solidFill>
              </a:rPr>
            </a:br>
            <a:r>
              <a:rPr lang="en-US" altLang="zh-CN" sz="1400">
                <a:solidFill>
                  <a:schemeClr val="tx1"/>
                </a:solidFill>
              </a:rPr>
              <a:t>files</a:t>
            </a:r>
          </a:p>
        </p:txBody>
      </p:sp>
      <p:grpSp>
        <p:nvGrpSpPr>
          <p:cNvPr id="65553" name="Group 68"/>
          <p:cNvGrpSpPr>
            <a:grpSpLocks/>
          </p:cNvGrpSpPr>
          <p:nvPr/>
        </p:nvGrpSpPr>
        <p:grpSpPr bwMode="auto">
          <a:xfrm>
            <a:off x="5948363" y="5362575"/>
            <a:ext cx="771525" cy="436563"/>
            <a:chOff x="3747" y="3378"/>
            <a:chExt cx="486" cy="275"/>
          </a:xfrm>
        </p:grpSpPr>
        <p:grpSp>
          <p:nvGrpSpPr>
            <p:cNvPr id="65583" name="Group 69"/>
            <p:cNvGrpSpPr>
              <a:grpSpLocks/>
            </p:cNvGrpSpPr>
            <p:nvPr/>
          </p:nvGrpSpPr>
          <p:grpSpPr bwMode="auto">
            <a:xfrm>
              <a:off x="3747" y="3378"/>
              <a:ext cx="486" cy="275"/>
              <a:chOff x="3747" y="3378"/>
              <a:chExt cx="486" cy="275"/>
            </a:xfrm>
          </p:grpSpPr>
          <p:sp>
            <p:nvSpPr>
              <p:cNvPr id="501830" name="Oval 70"/>
              <p:cNvSpPr>
                <a:spLocks noChangeArrowheads="1"/>
              </p:cNvSpPr>
              <p:nvPr/>
            </p:nvSpPr>
            <p:spPr bwMode="auto">
              <a:xfrm>
                <a:off x="3747" y="3578"/>
                <a:ext cx="486" cy="75"/>
              </a:xfrm>
              <a:prstGeom prst="ellipse">
                <a:avLst/>
              </a:prstGeom>
              <a:solidFill>
                <a:srgbClr val="063D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1831" name="Rectangle 71"/>
              <p:cNvSpPr>
                <a:spLocks noChangeArrowheads="1"/>
              </p:cNvSpPr>
              <p:nvPr/>
            </p:nvSpPr>
            <p:spPr bwMode="auto">
              <a:xfrm>
                <a:off x="3749" y="3415"/>
                <a:ext cx="484" cy="205"/>
              </a:xfrm>
              <a:prstGeom prst="rect">
                <a:avLst/>
              </a:prstGeom>
              <a:solidFill>
                <a:srgbClr val="063D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1832" name="Oval 72"/>
              <p:cNvSpPr>
                <a:spLocks noChangeArrowheads="1"/>
              </p:cNvSpPr>
              <p:nvPr/>
            </p:nvSpPr>
            <p:spPr bwMode="auto">
              <a:xfrm>
                <a:off x="3747" y="3378"/>
                <a:ext cx="486" cy="75"/>
              </a:xfrm>
              <a:prstGeom prst="ellipse">
                <a:avLst/>
              </a:prstGeom>
              <a:solidFill>
                <a:srgbClr val="063D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1833" name="Rectangle 73"/>
            <p:cNvSpPr>
              <a:spLocks noChangeArrowheads="1"/>
            </p:cNvSpPr>
            <p:nvPr/>
          </p:nvSpPr>
          <p:spPr bwMode="auto">
            <a:xfrm>
              <a:off x="3951" y="3456"/>
              <a:ext cx="89" cy="125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5554" name="Group 74"/>
          <p:cNvGrpSpPr>
            <a:grpSpLocks/>
          </p:cNvGrpSpPr>
          <p:nvPr/>
        </p:nvGrpSpPr>
        <p:grpSpPr bwMode="auto">
          <a:xfrm>
            <a:off x="4551363" y="5311775"/>
            <a:ext cx="1082675" cy="715963"/>
            <a:chOff x="2867" y="3346"/>
            <a:chExt cx="682" cy="451"/>
          </a:xfrm>
        </p:grpSpPr>
        <p:grpSp>
          <p:nvGrpSpPr>
            <p:cNvPr id="65565" name="Group 75"/>
            <p:cNvGrpSpPr>
              <a:grpSpLocks/>
            </p:cNvGrpSpPr>
            <p:nvPr/>
          </p:nvGrpSpPr>
          <p:grpSpPr bwMode="auto">
            <a:xfrm>
              <a:off x="2867" y="3346"/>
              <a:ext cx="486" cy="353"/>
              <a:chOff x="2867" y="3346"/>
              <a:chExt cx="486" cy="353"/>
            </a:xfrm>
          </p:grpSpPr>
          <p:grpSp>
            <p:nvGrpSpPr>
              <p:cNvPr id="65578" name="Group 76"/>
              <p:cNvGrpSpPr>
                <a:grpSpLocks/>
              </p:cNvGrpSpPr>
              <p:nvPr/>
            </p:nvGrpSpPr>
            <p:grpSpPr bwMode="auto">
              <a:xfrm>
                <a:off x="2867" y="3346"/>
                <a:ext cx="486" cy="276"/>
                <a:chOff x="2867" y="3346"/>
                <a:chExt cx="486" cy="276"/>
              </a:xfrm>
            </p:grpSpPr>
            <p:sp>
              <p:nvSpPr>
                <p:cNvPr id="501837" name="Oval 77"/>
                <p:cNvSpPr>
                  <a:spLocks noChangeArrowheads="1"/>
                </p:cNvSpPr>
                <p:nvPr/>
              </p:nvSpPr>
              <p:spPr bwMode="auto">
                <a:xfrm>
                  <a:off x="2867" y="3546"/>
                  <a:ext cx="486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38" name="Rectangle 78"/>
                <p:cNvSpPr>
                  <a:spLocks noChangeArrowheads="1"/>
                </p:cNvSpPr>
                <p:nvPr/>
              </p:nvSpPr>
              <p:spPr bwMode="auto">
                <a:xfrm>
                  <a:off x="2868" y="3383"/>
                  <a:ext cx="485" cy="205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39" name="Oval 79"/>
                <p:cNvSpPr>
                  <a:spLocks noChangeArrowheads="1"/>
                </p:cNvSpPr>
                <p:nvPr/>
              </p:nvSpPr>
              <p:spPr bwMode="auto">
                <a:xfrm>
                  <a:off x="2867" y="3346"/>
                  <a:ext cx="486" cy="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5579" name="Rectangle 80"/>
              <p:cNvSpPr>
                <a:spLocks noChangeArrowheads="1"/>
              </p:cNvSpPr>
              <p:nvPr/>
            </p:nvSpPr>
            <p:spPr bwMode="auto">
              <a:xfrm>
                <a:off x="3068" y="3419"/>
                <a:ext cx="10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666750">
                  <a:lnSpc>
                    <a:spcPct val="85000"/>
                  </a:lnSpc>
                </a:pPr>
                <a:r>
                  <a:rPr lang="en-US" altLang="zh-CN" sz="1400">
                    <a:solidFill>
                      <a:schemeClr val="bg2"/>
                    </a:solidFill>
                  </a:rPr>
                  <a:t/>
                </a:r>
                <a:br>
                  <a:rPr lang="en-US" altLang="zh-CN" sz="1400">
                    <a:solidFill>
                      <a:schemeClr val="bg2"/>
                    </a:solidFill>
                  </a:rPr>
                </a:br>
                <a:endParaRPr lang="en-US" altLang="zh-CN" sz="1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5566" name="Group 81"/>
            <p:cNvGrpSpPr>
              <a:grpSpLocks/>
            </p:cNvGrpSpPr>
            <p:nvPr/>
          </p:nvGrpSpPr>
          <p:grpSpPr bwMode="auto">
            <a:xfrm>
              <a:off x="2915" y="3430"/>
              <a:ext cx="486" cy="354"/>
              <a:chOff x="2915" y="3430"/>
              <a:chExt cx="486" cy="354"/>
            </a:xfrm>
          </p:grpSpPr>
          <p:grpSp>
            <p:nvGrpSpPr>
              <p:cNvPr id="65573" name="Group 82"/>
              <p:cNvGrpSpPr>
                <a:grpSpLocks/>
              </p:cNvGrpSpPr>
              <p:nvPr/>
            </p:nvGrpSpPr>
            <p:grpSpPr bwMode="auto">
              <a:xfrm>
                <a:off x="2915" y="3430"/>
                <a:ext cx="486" cy="276"/>
                <a:chOff x="2915" y="3430"/>
                <a:chExt cx="486" cy="276"/>
              </a:xfrm>
            </p:grpSpPr>
            <p:sp>
              <p:nvSpPr>
                <p:cNvPr id="501843" name="Oval 83"/>
                <p:cNvSpPr>
                  <a:spLocks noChangeArrowheads="1"/>
                </p:cNvSpPr>
                <p:nvPr/>
              </p:nvSpPr>
              <p:spPr bwMode="auto">
                <a:xfrm>
                  <a:off x="2915" y="3630"/>
                  <a:ext cx="486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44" name="Rectangle 84"/>
                <p:cNvSpPr>
                  <a:spLocks noChangeArrowheads="1"/>
                </p:cNvSpPr>
                <p:nvPr/>
              </p:nvSpPr>
              <p:spPr bwMode="auto">
                <a:xfrm>
                  <a:off x="2916" y="3467"/>
                  <a:ext cx="485" cy="205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45" name="Oval 85"/>
                <p:cNvSpPr>
                  <a:spLocks noChangeArrowheads="1"/>
                </p:cNvSpPr>
                <p:nvPr/>
              </p:nvSpPr>
              <p:spPr bwMode="auto">
                <a:xfrm>
                  <a:off x="2915" y="3430"/>
                  <a:ext cx="486" cy="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5574" name="Rectangle 86"/>
              <p:cNvSpPr>
                <a:spLocks noChangeArrowheads="1"/>
              </p:cNvSpPr>
              <p:nvPr/>
            </p:nvSpPr>
            <p:spPr bwMode="auto">
              <a:xfrm>
                <a:off x="3117" y="3504"/>
                <a:ext cx="10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666750">
                  <a:lnSpc>
                    <a:spcPct val="85000"/>
                  </a:lnSpc>
                </a:pPr>
                <a:r>
                  <a:rPr lang="en-US" altLang="zh-CN" sz="1400">
                    <a:solidFill>
                      <a:schemeClr val="bg2"/>
                    </a:solidFill>
                  </a:rPr>
                  <a:t/>
                </a:r>
                <a:br>
                  <a:rPr lang="en-US" altLang="zh-CN" sz="1400">
                    <a:solidFill>
                      <a:schemeClr val="bg2"/>
                    </a:solidFill>
                  </a:rPr>
                </a:br>
                <a:endParaRPr lang="en-US" altLang="zh-CN" sz="1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5567" name="Group 87"/>
            <p:cNvGrpSpPr>
              <a:grpSpLocks/>
            </p:cNvGrpSpPr>
            <p:nvPr/>
          </p:nvGrpSpPr>
          <p:grpSpPr bwMode="auto">
            <a:xfrm>
              <a:off x="2885" y="3521"/>
              <a:ext cx="664" cy="276"/>
              <a:chOff x="2885" y="3521"/>
              <a:chExt cx="664" cy="276"/>
            </a:xfrm>
          </p:grpSpPr>
          <p:grpSp>
            <p:nvGrpSpPr>
              <p:cNvPr id="65568" name="Group 88"/>
              <p:cNvGrpSpPr>
                <a:grpSpLocks/>
              </p:cNvGrpSpPr>
              <p:nvPr/>
            </p:nvGrpSpPr>
            <p:grpSpPr bwMode="auto">
              <a:xfrm>
                <a:off x="2963" y="3521"/>
                <a:ext cx="485" cy="276"/>
                <a:chOff x="2963" y="3521"/>
                <a:chExt cx="485" cy="276"/>
              </a:xfrm>
            </p:grpSpPr>
            <p:sp>
              <p:nvSpPr>
                <p:cNvPr id="501849" name="Oval 89"/>
                <p:cNvSpPr>
                  <a:spLocks noChangeArrowheads="1"/>
                </p:cNvSpPr>
                <p:nvPr/>
              </p:nvSpPr>
              <p:spPr bwMode="auto">
                <a:xfrm>
                  <a:off x="2963" y="3721"/>
                  <a:ext cx="485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50" name="Rectangle 90"/>
                <p:cNvSpPr>
                  <a:spLocks noChangeArrowheads="1"/>
                </p:cNvSpPr>
                <p:nvPr/>
              </p:nvSpPr>
              <p:spPr bwMode="auto">
                <a:xfrm>
                  <a:off x="2963" y="3558"/>
                  <a:ext cx="485" cy="205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1851" name="Oval 91"/>
                <p:cNvSpPr>
                  <a:spLocks noChangeArrowheads="1"/>
                </p:cNvSpPr>
                <p:nvPr/>
              </p:nvSpPr>
              <p:spPr bwMode="auto">
                <a:xfrm>
                  <a:off x="2963" y="3521"/>
                  <a:ext cx="485" cy="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CC">
                        <a:gamma/>
                        <a:shade val="89804"/>
                        <a:invGamma/>
                      </a:srgbClr>
                    </a:gs>
                    <a:gs pos="50000">
                      <a:srgbClr val="CCFFCC"/>
                    </a:gs>
                    <a:gs pos="100000">
                      <a:srgbClr val="CCFFCC">
                        <a:gamma/>
                        <a:shade val="8980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5569" name="Rectangle 92"/>
              <p:cNvSpPr>
                <a:spLocks noChangeArrowheads="1"/>
              </p:cNvSpPr>
              <p:nvPr/>
            </p:nvSpPr>
            <p:spPr bwMode="auto">
              <a:xfrm>
                <a:off x="2885" y="3594"/>
                <a:ext cx="664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>
                <a:spAutoFit/>
              </a:bodyPr>
              <a:lstStyle/>
              <a:p>
                <a:pPr defTabSz="666750">
                  <a:lnSpc>
                    <a:spcPct val="85000"/>
                  </a:lnSpc>
                </a:pPr>
                <a:r>
                  <a:rPr lang="en-US" altLang="zh-CN" sz="1400">
                    <a:solidFill>
                      <a:schemeClr val="bg2"/>
                    </a:solidFill>
                  </a:rPr>
                  <a:t> Data files </a:t>
                </a:r>
              </a:p>
            </p:txBody>
          </p:sp>
        </p:grpSp>
      </p:grpSp>
      <p:grpSp>
        <p:nvGrpSpPr>
          <p:cNvPr id="65555" name="Group 93"/>
          <p:cNvGrpSpPr>
            <a:grpSpLocks/>
          </p:cNvGrpSpPr>
          <p:nvPr/>
        </p:nvGrpSpPr>
        <p:grpSpPr bwMode="auto">
          <a:xfrm>
            <a:off x="6088063" y="5514975"/>
            <a:ext cx="771525" cy="438150"/>
            <a:chOff x="3835" y="3474"/>
            <a:chExt cx="486" cy="276"/>
          </a:xfrm>
        </p:grpSpPr>
        <p:sp>
          <p:nvSpPr>
            <p:cNvPr id="501854" name="Oval 94"/>
            <p:cNvSpPr>
              <a:spLocks noChangeArrowheads="1"/>
            </p:cNvSpPr>
            <p:nvPr/>
          </p:nvSpPr>
          <p:spPr bwMode="auto">
            <a:xfrm>
              <a:off x="3835" y="3674"/>
              <a:ext cx="486" cy="76"/>
            </a:xfrm>
            <a:prstGeom prst="ellipse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55" name="Rectangle 95"/>
            <p:cNvSpPr>
              <a:spLocks noChangeArrowheads="1"/>
            </p:cNvSpPr>
            <p:nvPr/>
          </p:nvSpPr>
          <p:spPr bwMode="auto">
            <a:xfrm>
              <a:off x="3837" y="3511"/>
              <a:ext cx="484" cy="205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856" name="Oval 96"/>
            <p:cNvSpPr>
              <a:spLocks noChangeArrowheads="1"/>
            </p:cNvSpPr>
            <p:nvPr/>
          </p:nvSpPr>
          <p:spPr bwMode="auto">
            <a:xfrm>
              <a:off x="3835" y="3474"/>
              <a:ext cx="486" cy="75"/>
            </a:xfrm>
            <a:prstGeom prst="ellipse">
              <a:avLst/>
            </a:prstGeom>
            <a:solidFill>
              <a:srgbClr val="063D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556" name="Rectangle 97"/>
          <p:cNvSpPr>
            <a:spLocks noChangeArrowheads="1"/>
          </p:cNvSpPr>
          <p:nvPr/>
        </p:nvSpPr>
        <p:spPr bwMode="ltGray">
          <a:xfrm>
            <a:off x="6011863" y="5373688"/>
            <a:ext cx="7921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tx1"/>
                </a:solidFill>
              </a:rPr>
              <a:t>Redo log</a:t>
            </a:r>
            <a:br>
              <a:rPr lang="en-US" altLang="zh-CN" sz="1400">
                <a:solidFill>
                  <a:schemeClr val="tx1"/>
                </a:solidFill>
              </a:rPr>
            </a:br>
            <a:r>
              <a:rPr lang="en-US" altLang="zh-CN" sz="140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501858" name="Line 98"/>
          <p:cNvSpPr>
            <a:spLocks noChangeShapeType="1"/>
          </p:cNvSpPr>
          <p:nvPr/>
        </p:nvSpPr>
        <p:spPr bwMode="auto">
          <a:xfrm>
            <a:off x="4572000" y="4114800"/>
            <a:ext cx="233363" cy="990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59" name="Freeform 99"/>
          <p:cNvSpPr>
            <a:spLocks/>
          </p:cNvSpPr>
          <p:nvPr/>
        </p:nvSpPr>
        <p:spPr bwMode="auto">
          <a:xfrm>
            <a:off x="4591050" y="1179513"/>
            <a:ext cx="1030288" cy="1031875"/>
          </a:xfrm>
          <a:custGeom>
            <a:avLst/>
            <a:gdLst>
              <a:gd name="T0" fmla="*/ 0 w 649"/>
              <a:gd name="T1" fmla="*/ 380 h 650"/>
              <a:gd name="T2" fmla="*/ 26 w 649"/>
              <a:gd name="T3" fmla="*/ 380 h 650"/>
              <a:gd name="T4" fmla="*/ 54 w 649"/>
              <a:gd name="T5" fmla="*/ 386 h 650"/>
              <a:gd name="T6" fmla="*/ 79 w 649"/>
              <a:gd name="T7" fmla="*/ 392 h 650"/>
              <a:gd name="T8" fmla="*/ 104 w 649"/>
              <a:gd name="T9" fmla="*/ 400 h 650"/>
              <a:gd name="T10" fmla="*/ 129 w 649"/>
              <a:gd name="T11" fmla="*/ 411 h 650"/>
              <a:gd name="T12" fmla="*/ 149 w 649"/>
              <a:gd name="T13" fmla="*/ 425 h 650"/>
              <a:gd name="T14" fmla="*/ 171 w 649"/>
              <a:gd name="T15" fmla="*/ 442 h 650"/>
              <a:gd name="T16" fmla="*/ 191 w 649"/>
              <a:gd name="T17" fmla="*/ 459 h 650"/>
              <a:gd name="T18" fmla="*/ 208 w 649"/>
              <a:gd name="T19" fmla="*/ 478 h 650"/>
              <a:gd name="T20" fmla="*/ 222 w 649"/>
              <a:gd name="T21" fmla="*/ 498 h 650"/>
              <a:gd name="T22" fmla="*/ 236 w 649"/>
              <a:gd name="T23" fmla="*/ 520 h 650"/>
              <a:gd name="T24" fmla="*/ 247 w 649"/>
              <a:gd name="T25" fmla="*/ 543 h 650"/>
              <a:gd name="T26" fmla="*/ 256 w 649"/>
              <a:gd name="T27" fmla="*/ 568 h 650"/>
              <a:gd name="T28" fmla="*/ 264 w 649"/>
              <a:gd name="T29" fmla="*/ 593 h 650"/>
              <a:gd name="T30" fmla="*/ 267 w 649"/>
              <a:gd name="T31" fmla="*/ 621 h 650"/>
              <a:gd name="T32" fmla="*/ 270 w 649"/>
              <a:gd name="T33" fmla="*/ 649 h 650"/>
              <a:gd name="T34" fmla="*/ 648 w 649"/>
              <a:gd name="T35" fmla="*/ 649 h 650"/>
              <a:gd name="T36" fmla="*/ 648 w 649"/>
              <a:gd name="T37" fmla="*/ 615 h 650"/>
              <a:gd name="T38" fmla="*/ 645 w 649"/>
              <a:gd name="T39" fmla="*/ 582 h 650"/>
              <a:gd name="T40" fmla="*/ 640 w 649"/>
              <a:gd name="T41" fmla="*/ 551 h 650"/>
              <a:gd name="T42" fmla="*/ 637 w 649"/>
              <a:gd name="T43" fmla="*/ 518 h 650"/>
              <a:gd name="T44" fmla="*/ 628 w 649"/>
              <a:gd name="T45" fmla="*/ 487 h 650"/>
              <a:gd name="T46" fmla="*/ 620 w 649"/>
              <a:gd name="T47" fmla="*/ 456 h 650"/>
              <a:gd name="T48" fmla="*/ 609 w 649"/>
              <a:gd name="T49" fmla="*/ 425 h 650"/>
              <a:gd name="T50" fmla="*/ 598 w 649"/>
              <a:gd name="T51" fmla="*/ 397 h 650"/>
              <a:gd name="T52" fmla="*/ 584 w 649"/>
              <a:gd name="T53" fmla="*/ 366 h 650"/>
              <a:gd name="T54" fmla="*/ 570 w 649"/>
              <a:gd name="T55" fmla="*/ 341 h 650"/>
              <a:gd name="T56" fmla="*/ 553 w 649"/>
              <a:gd name="T57" fmla="*/ 313 h 650"/>
              <a:gd name="T58" fmla="*/ 536 w 649"/>
              <a:gd name="T59" fmla="*/ 285 h 650"/>
              <a:gd name="T60" fmla="*/ 519 w 649"/>
              <a:gd name="T61" fmla="*/ 260 h 650"/>
              <a:gd name="T62" fmla="*/ 499 w 649"/>
              <a:gd name="T63" fmla="*/ 238 h 650"/>
              <a:gd name="T64" fmla="*/ 480 w 649"/>
              <a:gd name="T65" fmla="*/ 213 h 650"/>
              <a:gd name="T66" fmla="*/ 457 w 649"/>
              <a:gd name="T67" fmla="*/ 190 h 650"/>
              <a:gd name="T68" fmla="*/ 435 w 649"/>
              <a:gd name="T69" fmla="*/ 168 h 650"/>
              <a:gd name="T70" fmla="*/ 413 w 649"/>
              <a:gd name="T71" fmla="*/ 148 h 650"/>
              <a:gd name="T72" fmla="*/ 387 w 649"/>
              <a:gd name="T73" fmla="*/ 129 h 650"/>
              <a:gd name="T74" fmla="*/ 362 w 649"/>
              <a:gd name="T75" fmla="*/ 112 h 650"/>
              <a:gd name="T76" fmla="*/ 337 w 649"/>
              <a:gd name="T77" fmla="*/ 95 h 650"/>
              <a:gd name="T78" fmla="*/ 309 w 649"/>
              <a:gd name="T79" fmla="*/ 78 h 650"/>
              <a:gd name="T80" fmla="*/ 281 w 649"/>
              <a:gd name="T81" fmla="*/ 64 h 650"/>
              <a:gd name="T82" fmla="*/ 253 w 649"/>
              <a:gd name="T83" fmla="*/ 50 h 650"/>
              <a:gd name="T84" fmla="*/ 222 w 649"/>
              <a:gd name="T85" fmla="*/ 39 h 650"/>
              <a:gd name="T86" fmla="*/ 191 w 649"/>
              <a:gd name="T87" fmla="*/ 31 h 650"/>
              <a:gd name="T88" fmla="*/ 160 w 649"/>
              <a:gd name="T89" fmla="*/ 22 h 650"/>
              <a:gd name="T90" fmla="*/ 129 w 649"/>
              <a:gd name="T91" fmla="*/ 14 h 650"/>
              <a:gd name="T92" fmla="*/ 99 w 649"/>
              <a:gd name="T93" fmla="*/ 8 h 650"/>
              <a:gd name="T94" fmla="*/ 65 w 649"/>
              <a:gd name="T95" fmla="*/ 3 h 650"/>
              <a:gd name="T96" fmla="*/ 31 w 649"/>
              <a:gd name="T97" fmla="*/ 0 h 650"/>
              <a:gd name="T98" fmla="*/ 0 w 649"/>
              <a:gd name="T99" fmla="*/ 0 h 650"/>
              <a:gd name="T100" fmla="*/ 0 w 649"/>
              <a:gd name="T101" fmla="*/ 38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9" h="650">
                <a:moveTo>
                  <a:pt x="0" y="380"/>
                </a:moveTo>
                <a:lnTo>
                  <a:pt x="26" y="380"/>
                </a:lnTo>
                <a:lnTo>
                  <a:pt x="54" y="386"/>
                </a:lnTo>
                <a:lnTo>
                  <a:pt x="79" y="392"/>
                </a:lnTo>
                <a:lnTo>
                  <a:pt x="104" y="400"/>
                </a:lnTo>
                <a:lnTo>
                  <a:pt x="129" y="411"/>
                </a:lnTo>
                <a:lnTo>
                  <a:pt x="149" y="425"/>
                </a:lnTo>
                <a:lnTo>
                  <a:pt x="171" y="442"/>
                </a:lnTo>
                <a:lnTo>
                  <a:pt x="191" y="459"/>
                </a:lnTo>
                <a:lnTo>
                  <a:pt x="208" y="478"/>
                </a:lnTo>
                <a:lnTo>
                  <a:pt x="222" y="498"/>
                </a:lnTo>
                <a:lnTo>
                  <a:pt x="236" y="520"/>
                </a:lnTo>
                <a:lnTo>
                  <a:pt x="247" y="543"/>
                </a:lnTo>
                <a:lnTo>
                  <a:pt x="256" y="568"/>
                </a:lnTo>
                <a:lnTo>
                  <a:pt x="264" y="593"/>
                </a:lnTo>
                <a:lnTo>
                  <a:pt x="267" y="621"/>
                </a:lnTo>
                <a:lnTo>
                  <a:pt x="270" y="649"/>
                </a:lnTo>
                <a:lnTo>
                  <a:pt x="648" y="649"/>
                </a:lnTo>
                <a:lnTo>
                  <a:pt x="648" y="615"/>
                </a:lnTo>
                <a:lnTo>
                  <a:pt x="645" y="582"/>
                </a:lnTo>
                <a:lnTo>
                  <a:pt x="640" y="551"/>
                </a:lnTo>
                <a:lnTo>
                  <a:pt x="637" y="518"/>
                </a:lnTo>
                <a:lnTo>
                  <a:pt x="628" y="487"/>
                </a:lnTo>
                <a:lnTo>
                  <a:pt x="620" y="456"/>
                </a:lnTo>
                <a:lnTo>
                  <a:pt x="609" y="425"/>
                </a:lnTo>
                <a:lnTo>
                  <a:pt x="598" y="397"/>
                </a:lnTo>
                <a:lnTo>
                  <a:pt x="584" y="366"/>
                </a:lnTo>
                <a:lnTo>
                  <a:pt x="570" y="341"/>
                </a:lnTo>
                <a:lnTo>
                  <a:pt x="553" y="313"/>
                </a:lnTo>
                <a:lnTo>
                  <a:pt x="536" y="285"/>
                </a:lnTo>
                <a:lnTo>
                  <a:pt x="519" y="260"/>
                </a:lnTo>
                <a:lnTo>
                  <a:pt x="499" y="238"/>
                </a:lnTo>
                <a:lnTo>
                  <a:pt x="480" y="213"/>
                </a:lnTo>
                <a:lnTo>
                  <a:pt x="457" y="190"/>
                </a:lnTo>
                <a:lnTo>
                  <a:pt x="435" y="168"/>
                </a:lnTo>
                <a:lnTo>
                  <a:pt x="413" y="148"/>
                </a:lnTo>
                <a:lnTo>
                  <a:pt x="387" y="129"/>
                </a:lnTo>
                <a:lnTo>
                  <a:pt x="362" y="112"/>
                </a:lnTo>
                <a:lnTo>
                  <a:pt x="337" y="95"/>
                </a:lnTo>
                <a:lnTo>
                  <a:pt x="309" y="78"/>
                </a:lnTo>
                <a:lnTo>
                  <a:pt x="281" y="64"/>
                </a:lnTo>
                <a:lnTo>
                  <a:pt x="253" y="50"/>
                </a:lnTo>
                <a:lnTo>
                  <a:pt x="222" y="39"/>
                </a:lnTo>
                <a:lnTo>
                  <a:pt x="191" y="31"/>
                </a:lnTo>
                <a:lnTo>
                  <a:pt x="160" y="22"/>
                </a:lnTo>
                <a:lnTo>
                  <a:pt x="129" y="14"/>
                </a:lnTo>
                <a:lnTo>
                  <a:pt x="99" y="8"/>
                </a:lnTo>
                <a:lnTo>
                  <a:pt x="65" y="3"/>
                </a:lnTo>
                <a:lnTo>
                  <a:pt x="31" y="0"/>
                </a:lnTo>
                <a:lnTo>
                  <a:pt x="0" y="0"/>
                </a:lnTo>
                <a:lnTo>
                  <a:pt x="0" y="380"/>
                </a:lnTo>
              </a:path>
            </a:pathLst>
          </a:cu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60" name="Line 100"/>
          <p:cNvSpPr>
            <a:spLocks noChangeShapeType="1"/>
          </p:cNvSpPr>
          <p:nvPr/>
        </p:nvSpPr>
        <p:spPr bwMode="auto">
          <a:xfrm flipH="1">
            <a:off x="2286000" y="2209800"/>
            <a:ext cx="914400" cy="0"/>
          </a:xfrm>
          <a:prstGeom prst="line">
            <a:avLst/>
          </a:prstGeom>
          <a:noFill/>
          <a:ln w="50800">
            <a:solidFill>
              <a:srgbClr val="F6BF6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61" name="Line 101"/>
          <p:cNvSpPr>
            <a:spLocks noChangeShapeType="1"/>
          </p:cNvSpPr>
          <p:nvPr/>
        </p:nvSpPr>
        <p:spPr bwMode="auto">
          <a:xfrm flipH="1">
            <a:off x="2362200" y="3124200"/>
            <a:ext cx="1143000" cy="1143000"/>
          </a:xfrm>
          <a:prstGeom prst="line">
            <a:avLst/>
          </a:prstGeom>
          <a:noFill/>
          <a:ln w="50800">
            <a:solidFill>
              <a:srgbClr val="F6BF6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62" name="Line 102"/>
          <p:cNvSpPr>
            <a:spLocks noChangeShapeType="1"/>
          </p:cNvSpPr>
          <p:nvPr/>
        </p:nvSpPr>
        <p:spPr bwMode="auto">
          <a:xfrm>
            <a:off x="5715000" y="2209800"/>
            <a:ext cx="762000" cy="0"/>
          </a:xfrm>
          <a:prstGeom prst="line">
            <a:avLst/>
          </a:prstGeom>
          <a:noFill/>
          <a:ln w="50800">
            <a:solidFill>
              <a:srgbClr val="F6BF6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791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54200" y="2220913"/>
            <a:ext cx="2808288" cy="3787775"/>
            <a:chOff x="1168" y="1306"/>
            <a:chExt cx="1769" cy="2227"/>
          </a:xfrm>
        </p:grpSpPr>
        <p:sp>
          <p:nvSpPr>
            <p:cNvPr id="612355" name="Line 3"/>
            <p:cNvSpPr>
              <a:spLocks noChangeShapeType="1"/>
            </p:cNvSpPr>
            <p:nvPr/>
          </p:nvSpPr>
          <p:spPr bwMode="auto">
            <a:xfrm>
              <a:off x="1809" y="3101"/>
              <a:ext cx="1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356" name="Line 4"/>
            <p:cNvSpPr>
              <a:spLocks noChangeShapeType="1"/>
            </p:cNvSpPr>
            <p:nvPr/>
          </p:nvSpPr>
          <p:spPr bwMode="auto">
            <a:xfrm>
              <a:off x="1671" y="3169"/>
              <a:ext cx="1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9698" name="Group 5"/>
            <p:cNvGrpSpPr>
              <a:grpSpLocks/>
            </p:cNvGrpSpPr>
            <p:nvPr/>
          </p:nvGrpSpPr>
          <p:grpSpPr bwMode="auto">
            <a:xfrm>
              <a:off x="1993" y="1306"/>
              <a:ext cx="115" cy="264"/>
              <a:chOff x="1993" y="1306"/>
              <a:chExt cx="115" cy="264"/>
            </a:xfrm>
          </p:grpSpPr>
          <p:sp>
            <p:nvSpPr>
              <p:cNvPr id="612358" name="Freeform 6"/>
              <p:cNvSpPr>
                <a:spLocks/>
              </p:cNvSpPr>
              <p:nvPr/>
            </p:nvSpPr>
            <p:spPr bwMode="auto">
              <a:xfrm>
                <a:off x="1993" y="1330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59" name="Freeform 7"/>
              <p:cNvSpPr>
                <a:spLocks/>
              </p:cNvSpPr>
              <p:nvPr/>
            </p:nvSpPr>
            <p:spPr bwMode="auto">
              <a:xfrm>
                <a:off x="1993" y="1312"/>
                <a:ext cx="115" cy="83"/>
              </a:xfrm>
              <a:custGeom>
                <a:avLst/>
                <a:gdLst>
                  <a:gd name="T0" fmla="*/ 0 w 115"/>
                  <a:gd name="T1" fmla="*/ 34 h 83"/>
                  <a:gd name="T2" fmla="*/ 79 w 115"/>
                  <a:gd name="T3" fmla="*/ 0 h 83"/>
                  <a:gd name="T4" fmla="*/ 114 w 115"/>
                  <a:gd name="T5" fmla="*/ 28 h 83"/>
                  <a:gd name="T6" fmla="*/ 75 w 115"/>
                  <a:gd name="T7" fmla="*/ 82 h 83"/>
                  <a:gd name="T8" fmla="*/ 33 w 115"/>
                  <a:gd name="T9" fmla="*/ 58 h 83"/>
                  <a:gd name="T10" fmla="*/ 0 w 115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3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60" name="Freeform 8"/>
              <p:cNvSpPr>
                <a:spLocks/>
              </p:cNvSpPr>
              <p:nvPr/>
            </p:nvSpPr>
            <p:spPr bwMode="auto">
              <a:xfrm>
                <a:off x="2022" y="1306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2361" name="Line 9"/>
            <p:cNvSpPr>
              <a:spLocks noChangeShapeType="1"/>
            </p:cNvSpPr>
            <p:nvPr/>
          </p:nvSpPr>
          <p:spPr bwMode="auto">
            <a:xfrm flipV="1">
              <a:off x="2059" y="1525"/>
              <a:ext cx="0" cy="504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9700" name="Group 10"/>
            <p:cNvGrpSpPr>
              <a:grpSpLocks/>
            </p:cNvGrpSpPr>
            <p:nvPr/>
          </p:nvGrpSpPr>
          <p:grpSpPr bwMode="auto">
            <a:xfrm>
              <a:off x="1394" y="3143"/>
              <a:ext cx="115" cy="264"/>
              <a:chOff x="1394" y="3143"/>
              <a:chExt cx="115" cy="264"/>
            </a:xfrm>
          </p:grpSpPr>
          <p:sp>
            <p:nvSpPr>
              <p:cNvPr id="612363" name="Freeform 11"/>
              <p:cNvSpPr>
                <a:spLocks/>
              </p:cNvSpPr>
              <p:nvPr/>
            </p:nvSpPr>
            <p:spPr bwMode="auto">
              <a:xfrm>
                <a:off x="1394" y="3167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64" name="Freeform 12"/>
              <p:cNvSpPr>
                <a:spLocks/>
              </p:cNvSpPr>
              <p:nvPr/>
            </p:nvSpPr>
            <p:spPr bwMode="auto">
              <a:xfrm>
                <a:off x="1394" y="3148"/>
                <a:ext cx="115" cy="84"/>
              </a:xfrm>
              <a:custGeom>
                <a:avLst/>
                <a:gdLst>
                  <a:gd name="T0" fmla="*/ 0 w 115"/>
                  <a:gd name="T1" fmla="*/ 34 h 84"/>
                  <a:gd name="T2" fmla="*/ 79 w 115"/>
                  <a:gd name="T3" fmla="*/ 0 h 84"/>
                  <a:gd name="T4" fmla="*/ 114 w 115"/>
                  <a:gd name="T5" fmla="*/ 28 h 84"/>
                  <a:gd name="T6" fmla="*/ 75 w 115"/>
                  <a:gd name="T7" fmla="*/ 83 h 84"/>
                  <a:gd name="T8" fmla="*/ 33 w 115"/>
                  <a:gd name="T9" fmla="*/ 58 h 84"/>
                  <a:gd name="T10" fmla="*/ 0 w 115"/>
                  <a:gd name="T11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4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3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65" name="Freeform 13"/>
              <p:cNvSpPr>
                <a:spLocks/>
              </p:cNvSpPr>
              <p:nvPr/>
            </p:nvSpPr>
            <p:spPr bwMode="auto">
              <a:xfrm>
                <a:off x="1424" y="3143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2366" name="Line 14"/>
            <p:cNvSpPr>
              <a:spLocks noChangeShapeType="1"/>
            </p:cNvSpPr>
            <p:nvPr/>
          </p:nvSpPr>
          <p:spPr bwMode="auto">
            <a:xfrm flipH="1">
              <a:off x="1456" y="1517"/>
              <a:ext cx="550" cy="694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367" name="Line 15"/>
            <p:cNvSpPr>
              <a:spLocks noChangeShapeType="1"/>
            </p:cNvSpPr>
            <p:nvPr/>
          </p:nvSpPr>
          <p:spPr bwMode="auto">
            <a:xfrm>
              <a:off x="2102" y="1499"/>
              <a:ext cx="551" cy="296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9703" name="Group 16"/>
            <p:cNvGrpSpPr>
              <a:grpSpLocks/>
            </p:cNvGrpSpPr>
            <p:nvPr/>
          </p:nvGrpSpPr>
          <p:grpSpPr bwMode="auto">
            <a:xfrm>
              <a:off x="2614" y="1646"/>
              <a:ext cx="115" cy="263"/>
              <a:chOff x="2614" y="1646"/>
              <a:chExt cx="115" cy="263"/>
            </a:xfrm>
          </p:grpSpPr>
          <p:sp>
            <p:nvSpPr>
              <p:cNvPr id="612369" name="Freeform 17"/>
              <p:cNvSpPr>
                <a:spLocks/>
              </p:cNvSpPr>
              <p:nvPr/>
            </p:nvSpPr>
            <p:spPr bwMode="auto">
              <a:xfrm>
                <a:off x="2614" y="1669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0" name="Freeform 18"/>
              <p:cNvSpPr>
                <a:spLocks/>
              </p:cNvSpPr>
              <p:nvPr/>
            </p:nvSpPr>
            <p:spPr bwMode="auto">
              <a:xfrm>
                <a:off x="2614" y="1650"/>
                <a:ext cx="115" cy="83"/>
              </a:xfrm>
              <a:custGeom>
                <a:avLst/>
                <a:gdLst>
                  <a:gd name="T0" fmla="*/ 0 w 115"/>
                  <a:gd name="T1" fmla="*/ 34 h 83"/>
                  <a:gd name="T2" fmla="*/ 79 w 115"/>
                  <a:gd name="T3" fmla="*/ 0 h 83"/>
                  <a:gd name="T4" fmla="*/ 114 w 115"/>
                  <a:gd name="T5" fmla="*/ 28 h 83"/>
                  <a:gd name="T6" fmla="*/ 75 w 115"/>
                  <a:gd name="T7" fmla="*/ 82 h 83"/>
                  <a:gd name="T8" fmla="*/ 33 w 115"/>
                  <a:gd name="T9" fmla="*/ 58 h 83"/>
                  <a:gd name="T10" fmla="*/ 0 w 115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3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1" name="Freeform 19"/>
              <p:cNvSpPr>
                <a:spLocks/>
              </p:cNvSpPr>
              <p:nvPr/>
            </p:nvSpPr>
            <p:spPr bwMode="auto">
              <a:xfrm>
                <a:off x="2644" y="1646"/>
                <a:ext cx="82" cy="247"/>
              </a:xfrm>
              <a:custGeom>
                <a:avLst/>
                <a:gdLst>
                  <a:gd name="T0" fmla="*/ 81 w 82"/>
                  <a:gd name="T1" fmla="*/ 0 h 247"/>
                  <a:gd name="T2" fmla="*/ 0 w 82"/>
                  <a:gd name="T3" fmla="*/ 32 h 247"/>
                  <a:gd name="T4" fmla="*/ 0 w 82"/>
                  <a:gd name="T5" fmla="*/ 246 h 247"/>
                  <a:gd name="T6" fmla="*/ 81 w 82"/>
                  <a:gd name="T7" fmla="*/ 213 h 247"/>
                  <a:gd name="T8" fmla="*/ 81 w 82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7">
                    <a:moveTo>
                      <a:pt x="81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1" y="21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4" name="Group 20"/>
            <p:cNvGrpSpPr>
              <a:grpSpLocks/>
            </p:cNvGrpSpPr>
            <p:nvPr/>
          </p:nvGrpSpPr>
          <p:grpSpPr bwMode="auto">
            <a:xfrm>
              <a:off x="1216" y="2368"/>
              <a:ext cx="455" cy="972"/>
              <a:chOff x="1216" y="2368"/>
              <a:chExt cx="455" cy="972"/>
            </a:xfrm>
          </p:grpSpPr>
          <p:sp>
            <p:nvSpPr>
              <p:cNvPr id="612373" name="Line 21"/>
              <p:cNvSpPr>
                <a:spLocks noChangeShapeType="1"/>
              </p:cNvSpPr>
              <p:nvPr/>
            </p:nvSpPr>
            <p:spPr bwMode="auto">
              <a:xfrm flipH="1" flipV="1">
                <a:off x="1444" y="2368"/>
                <a:ext cx="1" cy="822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4" name="Line 22"/>
              <p:cNvSpPr>
                <a:spLocks noChangeShapeType="1"/>
              </p:cNvSpPr>
              <p:nvPr/>
            </p:nvSpPr>
            <p:spPr bwMode="auto">
              <a:xfrm flipH="1" flipV="1">
                <a:off x="1480" y="2368"/>
                <a:ext cx="191" cy="780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5" name="Line 23"/>
              <p:cNvSpPr>
                <a:spLocks noChangeShapeType="1"/>
              </p:cNvSpPr>
              <p:nvPr/>
            </p:nvSpPr>
            <p:spPr bwMode="auto">
              <a:xfrm flipV="1">
                <a:off x="1216" y="2385"/>
                <a:ext cx="192" cy="955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5" name="Group 24"/>
            <p:cNvGrpSpPr>
              <a:grpSpLocks/>
            </p:cNvGrpSpPr>
            <p:nvPr/>
          </p:nvGrpSpPr>
          <p:grpSpPr bwMode="auto">
            <a:xfrm>
              <a:off x="1385" y="2149"/>
              <a:ext cx="114" cy="263"/>
              <a:chOff x="1385" y="2149"/>
              <a:chExt cx="114" cy="263"/>
            </a:xfrm>
          </p:grpSpPr>
          <p:sp>
            <p:nvSpPr>
              <p:cNvPr id="612377" name="Freeform 25"/>
              <p:cNvSpPr>
                <a:spLocks/>
              </p:cNvSpPr>
              <p:nvPr/>
            </p:nvSpPr>
            <p:spPr bwMode="auto">
              <a:xfrm>
                <a:off x="1385" y="2172"/>
                <a:ext cx="35" cy="240"/>
              </a:xfrm>
              <a:custGeom>
                <a:avLst/>
                <a:gdLst>
                  <a:gd name="T0" fmla="*/ 0 w 35"/>
                  <a:gd name="T1" fmla="*/ 0 h 240"/>
                  <a:gd name="T2" fmla="*/ 0 w 35"/>
                  <a:gd name="T3" fmla="*/ 210 h 240"/>
                  <a:gd name="T4" fmla="*/ 34 w 35"/>
                  <a:gd name="T5" fmla="*/ 239 h 240"/>
                  <a:gd name="T6" fmla="*/ 34 w 35"/>
                  <a:gd name="T7" fmla="*/ 24 h 240"/>
                  <a:gd name="T8" fmla="*/ 0 w 35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4" y="239"/>
                    </a:lnTo>
                    <a:lnTo>
                      <a:pt x="34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8" name="Freeform 26"/>
              <p:cNvSpPr>
                <a:spLocks/>
              </p:cNvSpPr>
              <p:nvPr/>
            </p:nvSpPr>
            <p:spPr bwMode="auto">
              <a:xfrm>
                <a:off x="1385" y="2154"/>
                <a:ext cx="114" cy="83"/>
              </a:xfrm>
              <a:custGeom>
                <a:avLst/>
                <a:gdLst>
                  <a:gd name="T0" fmla="*/ 0 w 114"/>
                  <a:gd name="T1" fmla="*/ 34 h 83"/>
                  <a:gd name="T2" fmla="*/ 78 w 114"/>
                  <a:gd name="T3" fmla="*/ 0 h 83"/>
                  <a:gd name="T4" fmla="*/ 113 w 114"/>
                  <a:gd name="T5" fmla="*/ 28 h 83"/>
                  <a:gd name="T6" fmla="*/ 74 w 114"/>
                  <a:gd name="T7" fmla="*/ 82 h 83"/>
                  <a:gd name="T8" fmla="*/ 33 w 114"/>
                  <a:gd name="T9" fmla="*/ 58 h 83"/>
                  <a:gd name="T10" fmla="*/ 0 w 114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83">
                    <a:moveTo>
                      <a:pt x="0" y="34"/>
                    </a:moveTo>
                    <a:lnTo>
                      <a:pt x="78" y="0"/>
                    </a:lnTo>
                    <a:lnTo>
                      <a:pt x="113" y="28"/>
                    </a:lnTo>
                    <a:lnTo>
                      <a:pt x="74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79" name="Freeform 27"/>
              <p:cNvSpPr>
                <a:spLocks/>
              </p:cNvSpPr>
              <p:nvPr/>
            </p:nvSpPr>
            <p:spPr bwMode="auto">
              <a:xfrm>
                <a:off x="1415" y="2149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6" name="Group 28"/>
            <p:cNvGrpSpPr>
              <a:grpSpLocks/>
            </p:cNvGrpSpPr>
            <p:nvPr/>
          </p:nvGrpSpPr>
          <p:grpSpPr bwMode="auto">
            <a:xfrm>
              <a:off x="1168" y="3269"/>
              <a:ext cx="115" cy="264"/>
              <a:chOff x="1168" y="3269"/>
              <a:chExt cx="115" cy="264"/>
            </a:xfrm>
          </p:grpSpPr>
          <p:sp>
            <p:nvSpPr>
              <p:cNvPr id="612381" name="Freeform 29"/>
              <p:cNvSpPr>
                <a:spLocks/>
              </p:cNvSpPr>
              <p:nvPr/>
            </p:nvSpPr>
            <p:spPr bwMode="auto">
              <a:xfrm>
                <a:off x="1168" y="3293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82" name="Freeform 30"/>
              <p:cNvSpPr>
                <a:spLocks/>
              </p:cNvSpPr>
              <p:nvPr/>
            </p:nvSpPr>
            <p:spPr bwMode="auto">
              <a:xfrm>
                <a:off x="1168" y="3274"/>
                <a:ext cx="115" cy="84"/>
              </a:xfrm>
              <a:custGeom>
                <a:avLst/>
                <a:gdLst>
                  <a:gd name="T0" fmla="*/ 0 w 115"/>
                  <a:gd name="T1" fmla="*/ 34 h 84"/>
                  <a:gd name="T2" fmla="*/ 79 w 115"/>
                  <a:gd name="T3" fmla="*/ 0 h 84"/>
                  <a:gd name="T4" fmla="*/ 114 w 115"/>
                  <a:gd name="T5" fmla="*/ 28 h 84"/>
                  <a:gd name="T6" fmla="*/ 75 w 115"/>
                  <a:gd name="T7" fmla="*/ 83 h 84"/>
                  <a:gd name="T8" fmla="*/ 33 w 115"/>
                  <a:gd name="T9" fmla="*/ 58 h 84"/>
                  <a:gd name="T10" fmla="*/ 0 w 115"/>
                  <a:gd name="T11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4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3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83" name="Freeform 31"/>
              <p:cNvSpPr>
                <a:spLocks/>
              </p:cNvSpPr>
              <p:nvPr/>
            </p:nvSpPr>
            <p:spPr bwMode="auto">
              <a:xfrm>
                <a:off x="1198" y="3269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7" name="Group 32"/>
            <p:cNvGrpSpPr>
              <a:grpSpLocks/>
            </p:cNvGrpSpPr>
            <p:nvPr/>
          </p:nvGrpSpPr>
          <p:grpSpPr bwMode="auto">
            <a:xfrm>
              <a:off x="1615" y="3036"/>
              <a:ext cx="115" cy="264"/>
              <a:chOff x="1615" y="3036"/>
              <a:chExt cx="115" cy="264"/>
            </a:xfrm>
          </p:grpSpPr>
          <p:sp>
            <p:nvSpPr>
              <p:cNvPr id="612385" name="Freeform 33"/>
              <p:cNvSpPr>
                <a:spLocks/>
              </p:cNvSpPr>
              <p:nvPr/>
            </p:nvSpPr>
            <p:spPr bwMode="auto">
              <a:xfrm>
                <a:off x="1615" y="3061"/>
                <a:ext cx="34" cy="239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86" name="Freeform 34"/>
              <p:cNvSpPr>
                <a:spLocks/>
              </p:cNvSpPr>
              <p:nvPr/>
            </p:nvSpPr>
            <p:spPr bwMode="auto">
              <a:xfrm>
                <a:off x="1615" y="3043"/>
                <a:ext cx="115" cy="84"/>
              </a:xfrm>
              <a:custGeom>
                <a:avLst/>
                <a:gdLst>
                  <a:gd name="T0" fmla="*/ 0 w 115"/>
                  <a:gd name="T1" fmla="*/ 34 h 84"/>
                  <a:gd name="T2" fmla="*/ 79 w 115"/>
                  <a:gd name="T3" fmla="*/ 0 h 84"/>
                  <a:gd name="T4" fmla="*/ 114 w 115"/>
                  <a:gd name="T5" fmla="*/ 28 h 84"/>
                  <a:gd name="T6" fmla="*/ 75 w 115"/>
                  <a:gd name="T7" fmla="*/ 83 h 84"/>
                  <a:gd name="T8" fmla="*/ 33 w 115"/>
                  <a:gd name="T9" fmla="*/ 58 h 84"/>
                  <a:gd name="T10" fmla="*/ 0 w 115"/>
                  <a:gd name="T11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4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3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87" name="Freeform 35"/>
              <p:cNvSpPr>
                <a:spLocks/>
              </p:cNvSpPr>
              <p:nvPr/>
            </p:nvSpPr>
            <p:spPr bwMode="auto">
              <a:xfrm>
                <a:off x="1645" y="3036"/>
                <a:ext cx="82" cy="246"/>
              </a:xfrm>
              <a:custGeom>
                <a:avLst/>
                <a:gdLst>
                  <a:gd name="T0" fmla="*/ 81 w 82"/>
                  <a:gd name="T1" fmla="*/ 0 h 247"/>
                  <a:gd name="T2" fmla="*/ 0 w 82"/>
                  <a:gd name="T3" fmla="*/ 32 h 247"/>
                  <a:gd name="T4" fmla="*/ 0 w 82"/>
                  <a:gd name="T5" fmla="*/ 246 h 247"/>
                  <a:gd name="T6" fmla="*/ 81 w 82"/>
                  <a:gd name="T7" fmla="*/ 213 h 247"/>
                  <a:gd name="T8" fmla="*/ 81 w 82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7">
                    <a:moveTo>
                      <a:pt x="81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1" y="21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8" name="Group 36"/>
            <p:cNvGrpSpPr>
              <a:grpSpLocks/>
            </p:cNvGrpSpPr>
            <p:nvPr/>
          </p:nvGrpSpPr>
          <p:grpSpPr bwMode="auto">
            <a:xfrm>
              <a:off x="1827" y="2072"/>
              <a:ext cx="455" cy="973"/>
              <a:chOff x="1827" y="2072"/>
              <a:chExt cx="455" cy="973"/>
            </a:xfrm>
          </p:grpSpPr>
          <p:sp>
            <p:nvSpPr>
              <p:cNvPr id="612389" name="Line 37"/>
              <p:cNvSpPr>
                <a:spLocks noChangeShapeType="1"/>
              </p:cNvSpPr>
              <p:nvPr/>
            </p:nvSpPr>
            <p:spPr bwMode="auto">
              <a:xfrm flipH="1" flipV="1">
                <a:off x="2054" y="2072"/>
                <a:ext cx="1" cy="822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0" name="Line 38"/>
              <p:cNvSpPr>
                <a:spLocks noChangeShapeType="1"/>
              </p:cNvSpPr>
              <p:nvPr/>
            </p:nvSpPr>
            <p:spPr bwMode="auto">
              <a:xfrm flipH="1" flipV="1">
                <a:off x="2090" y="2072"/>
                <a:ext cx="192" cy="781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1" name="Line 39"/>
              <p:cNvSpPr>
                <a:spLocks noChangeShapeType="1"/>
              </p:cNvSpPr>
              <p:nvPr/>
            </p:nvSpPr>
            <p:spPr bwMode="auto">
              <a:xfrm flipV="1">
                <a:off x="1827" y="2090"/>
                <a:ext cx="191" cy="955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09" name="Group 40"/>
            <p:cNvGrpSpPr>
              <a:grpSpLocks/>
            </p:cNvGrpSpPr>
            <p:nvPr/>
          </p:nvGrpSpPr>
          <p:grpSpPr bwMode="auto">
            <a:xfrm>
              <a:off x="2437" y="1829"/>
              <a:ext cx="455" cy="973"/>
              <a:chOff x="2437" y="1829"/>
              <a:chExt cx="455" cy="973"/>
            </a:xfrm>
          </p:grpSpPr>
          <p:sp>
            <p:nvSpPr>
              <p:cNvPr id="612393" name="Line 41"/>
              <p:cNvSpPr>
                <a:spLocks noChangeShapeType="1"/>
              </p:cNvSpPr>
              <p:nvPr/>
            </p:nvSpPr>
            <p:spPr bwMode="auto">
              <a:xfrm flipH="1" flipV="1">
                <a:off x="2665" y="1829"/>
                <a:ext cx="2" cy="824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4" name="Line 42"/>
              <p:cNvSpPr>
                <a:spLocks noChangeShapeType="1"/>
              </p:cNvSpPr>
              <p:nvPr/>
            </p:nvSpPr>
            <p:spPr bwMode="auto">
              <a:xfrm flipH="1" flipV="1">
                <a:off x="2701" y="1829"/>
                <a:ext cx="191" cy="782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5" name="Line 43"/>
              <p:cNvSpPr>
                <a:spLocks noChangeShapeType="1"/>
              </p:cNvSpPr>
              <p:nvPr/>
            </p:nvSpPr>
            <p:spPr bwMode="auto">
              <a:xfrm flipV="1">
                <a:off x="2437" y="1845"/>
                <a:ext cx="192" cy="957"/>
              </a:xfrm>
              <a:prstGeom prst="line">
                <a:avLst/>
              </a:prstGeom>
              <a:noFill/>
              <a:ln w="25400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0" name="Group 44"/>
            <p:cNvGrpSpPr>
              <a:grpSpLocks/>
            </p:cNvGrpSpPr>
            <p:nvPr/>
          </p:nvGrpSpPr>
          <p:grpSpPr bwMode="auto">
            <a:xfrm>
              <a:off x="2002" y="1903"/>
              <a:ext cx="114" cy="263"/>
              <a:chOff x="2002" y="1903"/>
              <a:chExt cx="114" cy="263"/>
            </a:xfrm>
          </p:grpSpPr>
          <p:sp>
            <p:nvSpPr>
              <p:cNvPr id="612397" name="Freeform 45"/>
              <p:cNvSpPr>
                <a:spLocks/>
              </p:cNvSpPr>
              <p:nvPr/>
            </p:nvSpPr>
            <p:spPr bwMode="auto">
              <a:xfrm>
                <a:off x="2002" y="1927"/>
                <a:ext cx="33" cy="239"/>
              </a:xfrm>
              <a:custGeom>
                <a:avLst/>
                <a:gdLst>
                  <a:gd name="T0" fmla="*/ 0 w 33"/>
                  <a:gd name="T1" fmla="*/ 0 h 240"/>
                  <a:gd name="T2" fmla="*/ 0 w 33"/>
                  <a:gd name="T3" fmla="*/ 210 h 240"/>
                  <a:gd name="T4" fmla="*/ 32 w 33"/>
                  <a:gd name="T5" fmla="*/ 239 h 240"/>
                  <a:gd name="T6" fmla="*/ 32 w 33"/>
                  <a:gd name="T7" fmla="*/ 24 h 240"/>
                  <a:gd name="T8" fmla="*/ 0 w 33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2" y="239"/>
                    </a:lnTo>
                    <a:lnTo>
                      <a:pt x="32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8" name="Freeform 46"/>
              <p:cNvSpPr>
                <a:spLocks/>
              </p:cNvSpPr>
              <p:nvPr/>
            </p:nvSpPr>
            <p:spPr bwMode="auto">
              <a:xfrm>
                <a:off x="2002" y="1910"/>
                <a:ext cx="114" cy="83"/>
              </a:xfrm>
              <a:custGeom>
                <a:avLst/>
                <a:gdLst>
                  <a:gd name="T0" fmla="*/ 0 w 114"/>
                  <a:gd name="T1" fmla="*/ 34 h 83"/>
                  <a:gd name="T2" fmla="*/ 78 w 114"/>
                  <a:gd name="T3" fmla="*/ 0 h 83"/>
                  <a:gd name="T4" fmla="*/ 113 w 114"/>
                  <a:gd name="T5" fmla="*/ 28 h 83"/>
                  <a:gd name="T6" fmla="*/ 74 w 114"/>
                  <a:gd name="T7" fmla="*/ 82 h 83"/>
                  <a:gd name="T8" fmla="*/ 33 w 114"/>
                  <a:gd name="T9" fmla="*/ 58 h 83"/>
                  <a:gd name="T10" fmla="*/ 0 w 114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83">
                    <a:moveTo>
                      <a:pt x="0" y="34"/>
                    </a:moveTo>
                    <a:lnTo>
                      <a:pt x="78" y="0"/>
                    </a:lnTo>
                    <a:lnTo>
                      <a:pt x="113" y="28"/>
                    </a:lnTo>
                    <a:lnTo>
                      <a:pt x="74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399" name="Freeform 47"/>
              <p:cNvSpPr>
                <a:spLocks/>
              </p:cNvSpPr>
              <p:nvPr/>
            </p:nvSpPr>
            <p:spPr bwMode="auto">
              <a:xfrm>
                <a:off x="2032" y="1903"/>
                <a:ext cx="81" cy="246"/>
              </a:xfrm>
              <a:custGeom>
                <a:avLst/>
                <a:gdLst>
                  <a:gd name="T0" fmla="*/ 80 w 81"/>
                  <a:gd name="T1" fmla="*/ 0 h 247"/>
                  <a:gd name="T2" fmla="*/ 0 w 81"/>
                  <a:gd name="T3" fmla="*/ 32 h 247"/>
                  <a:gd name="T4" fmla="*/ 0 w 81"/>
                  <a:gd name="T5" fmla="*/ 246 h 247"/>
                  <a:gd name="T6" fmla="*/ 80 w 81"/>
                  <a:gd name="T7" fmla="*/ 213 h 247"/>
                  <a:gd name="T8" fmla="*/ 80 w 8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47">
                    <a:moveTo>
                      <a:pt x="80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0" y="213"/>
                    </a:lnTo>
                    <a:lnTo>
                      <a:pt x="80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1" name="Group 48"/>
            <p:cNvGrpSpPr>
              <a:grpSpLocks/>
            </p:cNvGrpSpPr>
            <p:nvPr/>
          </p:nvGrpSpPr>
          <p:grpSpPr bwMode="auto">
            <a:xfrm>
              <a:off x="2196" y="2779"/>
              <a:ext cx="116" cy="263"/>
              <a:chOff x="2196" y="2779"/>
              <a:chExt cx="116" cy="263"/>
            </a:xfrm>
          </p:grpSpPr>
          <p:sp>
            <p:nvSpPr>
              <p:cNvPr id="612401" name="Freeform 49"/>
              <p:cNvSpPr>
                <a:spLocks/>
              </p:cNvSpPr>
              <p:nvPr/>
            </p:nvSpPr>
            <p:spPr bwMode="auto">
              <a:xfrm>
                <a:off x="2196" y="2802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02" name="Freeform 50"/>
              <p:cNvSpPr>
                <a:spLocks/>
              </p:cNvSpPr>
              <p:nvPr/>
            </p:nvSpPr>
            <p:spPr bwMode="auto">
              <a:xfrm>
                <a:off x="2196" y="2784"/>
                <a:ext cx="116" cy="83"/>
              </a:xfrm>
              <a:custGeom>
                <a:avLst/>
                <a:gdLst>
                  <a:gd name="T0" fmla="*/ 0 w 116"/>
                  <a:gd name="T1" fmla="*/ 34 h 83"/>
                  <a:gd name="T2" fmla="*/ 79 w 116"/>
                  <a:gd name="T3" fmla="*/ 0 h 83"/>
                  <a:gd name="T4" fmla="*/ 115 w 116"/>
                  <a:gd name="T5" fmla="*/ 28 h 83"/>
                  <a:gd name="T6" fmla="*/ 75 w 116"/>
                  <a:gd name="T7" fmla="*/ 82 h 83"/>
                  <a:gd name="T8" fmla="*/ 33 w 116"/>
                  <a:gd name="T9" fmla="*/ 58 h 83"/>
                  <a:gd name="T10" fmla="*/ 0 w 116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83">
                    <a:moveTo>
                      <a:pt x="0" y="34"/>
                    </a:moveTo>
                    <a:lnTo>
                      <a:pt x="79" y="0"/>
                    </a:lnTo>
                    <a:lnTo>
                      <a:pt x="115" y="28"/>
                    </a:lnTo>
                    <a:lnTo>
                      <a:pt x="75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03" name="Freeform 51"/>
              <p:cNvSpPr>
                <a:spLocks/>
              </p:cNvSpPr>
              <p:nvPr/>
            </p:nvSpPr>
            <p:spPr bwMode="auto">
              <a:xfrm>
                <a:off x="2228" y="2779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2" name="Group 52"/>
            <p:cNvGrpSpPr>
              <a:grpSpLocks/>
            </p:cNvGrpSpPr>
            <p:nvPr/>
          </p:nvGrpSpPr>
          <p:grpSpPr bwMode="auto">
            <a:xfrm>
              <a:off x="2010" y="2880"/>
              <a:ext cx="115" cy="262"/>
              <a:chOff x="2010" y="2880"/>
              <a:chExt cx="115" cy="262"/>
            </a:xfrm>
          </p:grpSpPr>
          <p:sp>
            <p:nvSpPr>
              <p:cNvPr id="612405" name="Freeform 53"/>
              <p:cNvSpPr>
                <a:spLocks/>
              </p:cNvSpPr>
              <p:nvPr/>
            </p:nvSpPr>
            <p:spPr bwMode="auto">
              <a:xfrm>
                <a:off x="2010" y="2902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06" name="Freeform 54"/>
              <p:cNvSpPr>
                <a:spLocks/>
              </p:cNvSpPr>
              <p:nvPr/>
            </p:nvSpPr>
            <p:spPr bwMode="auto">
              <a:xfrm>
                <a:off x="2010" y="2884"/>
                <a:ext cx="115" cy="83"/>
              </a:xfrm>
              <a:custGeom>
                <a:avLst/>
                <a:gdLst>
                  <a:gd name="T0" fmla="*/ 0 w 115"/>
                  <a:gd name="T1" fmla="*/ 34 h 83"/>
                  <a:gd name="T2" fmla="*/ 79 w 115"/>
                  <a:gd name="T3" fmla="*/ 0 h 83"/>
                  <a:gd name="T4" fmla="*/ 114 w 115"/>
                  <a:gd name="T5" fmla="*/ 28 h 83"/>
                  <a:gd name="T6" fmla="*/ 75 w 115"/>
                  <a:gd name="T7" fmla="*/ 82 h 83"/>
                  <a:gd name="T8" fmla="*/ 33 w 115"/>
                  <a:gd name="T9" fmla="*/ 58 h 83"/>
                  <a:gd name="T10" fmla="*/ 0 w 115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3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07" name="Freeform 55"/>
              <p:cNvSpPr>
                <a:spLocks/>
              </p:cNvSpPr>
              <p:nvPr/>
            </p:nvSpPr>
            <p:spPr bwMode="auto">
              <a:xfrm>
                <a:off x="2041" y="2880"/>
                <a:ext cx="82" cy="247"/>
              </a:xfrm>
              <a:custGeom>
                <a:avLst/>
                <a:gdLst>
                  <a:gd name="T0" fmla="*/ 81 w 82"/>
                  <a:gd name="T1" fmla="*/ 0 h 247"/>
                  <a:gd name="T2" fmla="*/ 0 w 82"/>
                  <a:gd name="T3" fmla="*/ 32 h 247"/>
                  <a:gd name="T4" fmla="*/ 0 w 82"/>
                  <a:gd name="T5" fmla="*/ 246 h 247"/>
                  <a:gd name="T6" fmla="*/ 81 w 82"/>
                  <a:gd name="T7" fmla="*/ 213 h 247"/>
                  <a:gd name="T8" fmla="*/ 81 w 82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7">
                    <a:moveTo>
                      <a:pt x="81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1" y="21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3" name="Group 56"/>
            <p:cNvGrpSpPr>
              <a:grpSpLocks/>
            </p:cNvGrpSpPr>
            <p:nvPr/>
          </p:nvGrpSpPr>
          <p:grpSpPr bwMode="auto">
            <a:xfrm>
              <a:off x="1766" y="2980"/>
              <a:ext cx="117" cy="264"/>
              <a:chOff x="1766" y="2980"/>
              <a:chExt cx="117" cy="264"/>
            </a:xfrm>
          </p:grpSpPr>
          <p:sp>
            <p:nvSpPr>
              <p:cNvPr id="612409" name="Freeform 57"/>
              <p:cNvSpPr>
                <a:spLocks/>
              </p:cNvSpPr>
              <p:nvPr/>
            </p:nvSpPr>
            <p:spPr bwMode="auto">
              <a:xfrm>
                <a:off x="1766" y="3005"/>
                <a:ext cx="34" cy="239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0" name="Freeform 58"/>
              <p:cNvSpPr>
                <a:spLocks/>
              </p:cNvSpPr>
              <p:nvPr/>
            </p:nvSpPr>
            <p:spPr bwMode="auto">
              <a:xfrm>
                <a:off x="1766" y="2987"/>
                <a:ext cx="117" cy="81"/>
              </a:xfrm>
              <a:custGeom>
                <a:avLst/>
                <a:gdLst>
                  <a:gd name="T0" fmla="*/ 0 w 117"/>
                  <a:gd name="T1" fmla="*/ 33 h 81"/>
                  <a:gd name="T2" fmla="*/ 80 w 117"/>
                  <a:gd name="T3" fmla="*/ 0 h 81"/>
                  <a:gd name="T4" fmla="*/ 116 w 117"/>
                  <a:gd name="T5" fmla="*/ 27 h 81"/>
                  <a:gd name="T6" fmla="*/ 76 w 117"/>
                  <a:gd name="T7" fmla="*/ 80 h 81"/>
                  <a:gd name="T8" fmla="*/ 33 w 117"/>
                  <a:gd name="T9" fmla="*/ 56 h 81"/>
                  <a:gd name="T10" fmla="*/ 0 w 117"/>
                  <a:gd name="T11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81">
                    <a:moveTo>
                      <a:pt x="0" y="33"/>
                    </a:moveTo>
                    <a:lnTo>
                      <a:pt x="80" y="0"/>
                    </a:lnTo>
                    <a:lnTo>
                      <a:pt x="116" y="27"/>
                    </a:lnTo>
                    <a:lnTo>
                      <a:pt x="76" y="80"/>
                    </a:lnTo>
                    <a:lnTo>
                      <a:pt x="33" y="56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1" name="Freeform 59"/>
              <p:cNvSpPr>
                <a:spLocks/>
              </p:cNvSpPr>
              <p:nvPr/>
            </p:nvSpPr>
            <p:spPr bwMode="auto">
              <a:xfrm>
                <a:off x="1797" y="2980"/>
                <a:ext cx="83" cy="246"/>
              </a:xfrm>
              <a:custGeom>
                <a:avLst/>
                <a:gdLst>
                  <a:gd name="T0" fmla="*/ 82 w 83"/>
                  <a:gd name="T1" fmla="*/ 0 h 247"/>
                  <a:gd name="T2" fmla="*/ 0 w 83"/>
                  <a:gd name="T3" fmla="*/ 32 h 247"/>
                  <a:gd name="T4" fmla="*/ 0 w 83"/>
                  <a:gd name="T5" fmla="*/ 246 h 247"/>
                  <a:gd name="T6" fmla="*/ 82 w 83"/>
                  <a:gd name="T7" fmla="*/ 213 h 247"/>
                  <a:gd name="T8" fmla="*/ 82 w 83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47">
                    <a:moveTo>
                      <a:pt x="82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2" y="213"/>
                    </a:lnTo>
                    <a:lnTo>
                      <a:pt x="82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4" name="Group 60"/>
            <p:cNvGrpSpPr>
              <a:grpSpLocks/>
            </p:cNvGrpSpPr>
            <p:nvPr/>
          </p:nvGrpSpPr>
          <p:grpSpPr bwMode="auto">
            <a:xfrm>
              <a:off x="2400" y="2692"/>
              <a:ext cx="116" cy="261"/>
              <a:chOff x="2400" y="2692"/>
              <a:chExt cx="116" cy="261"/>
            </a:xfrm>
          </p:grpSpPr>
          <p:sp>
            <p:nvSpPr>
              <p:cNvPr id="612413" name="Freeform 61"/>
              <p:cNvSpPr>
                <a:spLocks/>
              </p:cNvSpPr>
              <p:nvPr/>
            </p:nvSpPr>
            <p:spPr bwMode="auto">
              <a:xfrm>
                <a:off x="2400" y="2714"/>
                <a:ext cx="36" cy="240"/>
              </a:xfrm>
              <a:custGeom>
                <a:avLst/>
                <a:gdLst>
                  <a:gd name="T0" fmla="*/ 0 w 36"/>
                  <a:gd name="T1" fmla="*/ 0 h 240"/>
                  <a:gd name="T2" fmla="*/ 0 w 36"/>
                  <a:gd name="T3" fmla="*/ 210 h 240"/>
                  <a:gd name="T4" fmla="*/ 35 w 36"/>
                  <a:gd name="T5" fmla="*/ 239 h 240"/>
                  <a:gd name="T6" fmla="*/ 35 w 36"/>
                  <a:gd name="T7" fmla="*/ 24 h 240"/>
                  <a:gd name="T8" fmla="*/ 0 w 36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5" y="239"/>
                    </a:lnTo>
                    <a:lnTo>
                      <a:pt x="35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4" name="Freeform 62"/>
              <p:cNvSpPr>
                <a:spLocks/>
              </p:cNvSpPr>
              <p:nvPr/>
            </p:nvSpPr>
            <p:spPr bwMode="auto">
              <a:xfrm>
                <a:off x="2400" y="2697"/>
                <a:ext cx="116" cy="83"/>
              </a:xfrm>
              <a:custGeom>
                <a:avLst/>
                <a:gdLst>
                  <a:gd name="T0" fmla="*/ 0 w 116"/>
                  <a:gd name="T1" fmla="*/ 34 h 83"/>
                  <a:gd name="T2" fmla="*/ 79 w 116"/>
                  <a:gd name="T3" fmla="*/ 0 h 83"/>
                  <a:gd name="T4" fmla="*/ 115 w 116"/>
                  <a:gd name="T5" fmla="*/ 28 h 83"/>
                  <a:gd name="T6" fmla="*/ 75 w 116"/>
                  <a:gd name="T7" fmla="*/ 82 h 83"/>
                  <a:gd name="T8" fmla="*/ 33 w 116"/>
                  <a:gd name="T9" fmla="*/ 58 h 83"/>
                  <a:gd name="T10" fmla="*/ 0 w 116"/>
                  <a:gd name="T11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83">
                    <a:moveTo>
                      <a:pt x="0" y="34"/>
                    </a:moveTo>
                    <a:lnTo>
                      <a:pt x="79" y="0"/>
                    </a:lnTo>
                    <a:lnTo>
                      <a:pt x="115" y="28"/>
                    </a:lnTo>
                    <a:lnTo>
                      <a:pt x="75" y="82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5" name="Freeform 63"/>
              <p:cNvSpPr>
                <a:spLocks/>
              </p:cNvSpPr>
              <p:nvPr/>
            </p:nvSpPr>
            <p:spPr bwMode="auto">
              <a:xfrm>
                <a:off x="2432" y="2692"/>
                <a:ext cx="82" cy="245"/>
              </a:xfrm>
              <a:custGeom>
                <a:avLst/>
                <a:gdLst>
                  <a:gd name="T0" fmla="*/ 81 w 82"/>
                  <a:gd name="T1" fmla="*/ 0 h 245"/>
                  <a:gd name="T2" fmla="*/ 0 w 82"/>
                  <a:gd name="T3" fmla="*/ 32 h 245"/>
                  <a:gd name="T4" fmla="*/ 0 w 82"/>
                  <a:gd name="T5" fmla="*/ 244 h 245"/>
                  <a:gd name="T6" fmla="*/ 81 w 82"/>
                  <a:gd name="T7" fmla="*/ 212 h 245"/>
                  <a:gd name="T8" fmla="*/ 81 w 82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5">
                    <a:moveTo>
                      <a:pt x="81" y="0"/>
                    </a:moveTo>
                    <a:lnTo>
                      <a:pt x="0" y="32"/>
                    </a:lnTo>
                    <a:lnTo>
                      <a:pt x="0" y="244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5" name="Group 64"/>
            <p:cNvGrpSpPr>
              <a:grpSpLocks/>
            </p:cNvGrpSpPr>
            <p:nvPr/>
          </p:nvGrpSpPr>
          <p:grpSpPr bwMode="auto">
            <a:xfrm>
              <a:off x="2578" y="2602"/>
              <a:ext cx="116" cy="264"/>
              <a:chOff x="2578" y="2602"/>
              <a:chExt cx="116" cy="264"/>
            </a:xfrm>
          </p:grpSpPr>
          <p:sp>
            <p:nvSpPr>
              <p:cNvPr id="612417" name="Freeform 65"/>
              <p:cNvSpPr>
                <a:spLocks/>
              </p:cNvSpPr>
              <p:nvPr/>
            </p:nvSpPr>
            <p:spPr bwMode="auto">
              <a:xfrm>
                <a:off x="2578" y="2627"/>
                <a:ext cx="34" cy="239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8" name="Freeform 66"/>
              <p:cNvSpPr>
                <a:spLocks/>
              </p:cNvSpPr>
              <p:nvPr/>
            </p:nvSpPr>
            <p:spPr bwMode="auto">
              <a:xfrm>
                <a:off x="2578" y="2609"/>
                <a:ext cx="116" cy="84"/>
              </a:xfrm>
              <a:custGeom>
                <a:avLst/>
                <a:gdLst>
                  <a:gd name="T0" fmla="*/ 0 w 116"/>
                  <a:gd name="T1" fmla="*/ 34 h 84"/>
                  <a:gd name="T2" fmla="*/ 79 w 116"/>
                  <a:gd name="T3" fmla="*/ 0 h 84"/>
                  <a:gd name="T4" fmla="*/ 115 w 116"/>
                  <a:gd name="T5" fmla="*/ 28 h 84"/>
                  <a:gd name="T6" fmla="*/ 75 w 116"/>
                  <a:gd name="T7" fmla="*/ 83 h 84"/>
                  <a:gd name="T8" fmla="*/ 33 w 116"/>
                  <a:gd name="T9" fmla="*/ 58 h 84"/>
                  <a:gd name="T10" fmla="*/ 0 w 116"/>
                  <a:gd name="T11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84">
                    <a:moveTo>
                      <a:pt x="0" y="34"/>
                    </a:moveTo>
                    <a:lnTo>
                      <a:pt x="79" y="0"/>
                    </a:lnTo>
                    <a:lnTo>
                      <a:pt x="115" y="28"/>
                    </a:lnTo>
                    <a:lnTo>
                      <a:pt x="75" y="83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19" name="Freeform 67"/>
              <p:cNvSpPr>
                <a:spLocks/>
              </p:cNvSpPr>
              <p:nvPr/>
            </p:nvSpPr>
            <p:spPr bwMode="auto">
              <a:xfrm>
                <a:off x="2610" y="2602"/>
                <a:ext cx="82" cy="246"/>
              </a:xfrm>
              <a:custGeom>
                <a:avLst/>
                <a:gdLst>
                  <a:gd name="T0" fmla="*/ 81 w 82"/>
                  <a:gd name="T1" fmla="*/ 0 h 247"/>
                  <a:gd name="T2" fmla="*/ 0 w 82"/>
                  <a:gd name="T3" fmla="*/ 32 h 247"/>
                  <a:gd name="T4" fmla="*/ 0 w 82"/>
                  <a:gd name="T5" fmla="*/ 246 h 247"/>
                  <a:gd name="T6" fmla="*/ 81 w 82"/>
                  <a:gd name="T7" fmla="*/ 213 h 247"/>
                  <a:gd name="T8" fmla="*/ 81 w 82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7">
                    <a:moveTo>
                      <a:pt x="81" y="0"/>
                    </a:moveTo>
                    <a:lnTo>
                      <a:pt x="0" y="32"/>
                    </a:lnTo>
                    <a:lnTo>
                      <a:pt x="0" y="246"/>
                    </a:lnTo>
                    <a:lnTo>
                      <a:pt x="81" y="21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716" name="Group 68"/>
            <p:cNvGrpSpPr>
              <a:grpSpLocks/>
            </p:cNvGrpSpPr>
            <p:nvPr/>
          </p:nvGrpSpPr>
          <p:grpSpPr bwMode="auto">
            <a:xfrm>
              <a:off x="2822" y="2470"/>
              <a:ext cx="115" cy="264"/>
              <a:chOff x="2822" y="2470"/>
              <a:chExt cx="115" cy="264"/>
            </a:xfrm>
          </p:grpSpPr>
          <p:sp>
            <p:nvSpPr>
              <p:cNvPr id="612421" name="Freeform 69"/>
              <p:cNvSpPr>
                <a:spLocks/>
              </p:cNvSpPr>
              <p:nvPr/>
            </p:nvSpPr>
            <p:spPr bwMode="auto">
              <a:xfrm>
                <a:off x="2822" y="2494"/>
                <a:ext cx="34" cy="240"/>
              </a:xfrm>
              <a:custGeom>
                <a:avLst/>
                <a:gdLst>
                  <a:gd name="T0" fmla="*/ 0 w 34"/>
                  <a:gd name="T1" fmla="*/ 0 h 240"/>
                  <a:gd name="T2" fmla="*/ 0 w 34"/>
                  <a:gd name="T3" fmla="*/ 210 h 240"/>
                  <a:gd name="T4" fmla="*/ 33 w 34"/>
                  <a:gd name="T5" fmla="*/ 239 h 240"/>
                  <a:gd name="T6" fmla="*/ 33 w 34"/>
                  <a:gd name="T7" fmla="*/ 24 h 240"/>
                  <a:gd name="T8" fmla="*/ 0 w 34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0">
                    <a:moveTo>
                      <a:pt x="0" y="0"/>
                    </a:moveTo>
                    <a:lnTo>
                      <a:pt x="0" y="210"/>
                    </a:lnTo>
                    <a:lnTo>
                      <a:pt x="33" y="239"/>
                    </a:lnTo>
                    <a:lnTo>
                      <a:pt x="33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22" name="Freeform 70"/>
              <p:cNvSpPr>
                <a:spLocks/>
              </p:cNvSpPr>
              <p:nvPr/>
            </p:nvSpPr>
            <p:spPr bwMode="auto">
              <a:xfrm>
                <a:off x="2822" y="2476"/>
                <a:ext cx="115" cy="84"/>
              </a:xfrm>
              <a:custGeom>
                <a:avLst/>
                <a:gdLst>
                  <a:gd name="T0" fmla="*/ 0 w 115"/>
                  <a:gd name="T1" fmla="*/ 34 h 84"/>
                  <a:gd name="T2" fmla="*/ 79 w 115"/>
                  <a:gd name="T3" fmla="*/ 0 h 84"/>
                  <a:gd name="T4" fmla="*/ 114 w 115"/>
                  <a:gd name="T5" fmla="*/ 28 h 84"/>
                  <a:gd name="T6" fmla="*/ 75 w 115"/>
                  <a:gd name="T7" fmla="*/ 83 h 84"/>
                  <a:gd name="T8" fmla="*/ 33 w 115"/>
                  <a:gd name="T9" fmla="*/ 58 h 84"/>
                  <a:gd name="T10" fmla="*/ 0 w 115"/>
                  <a:gd name="T11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4">
                    <a:moveTo>
                      <a:pt x="0" y="34"/>
                    </a:moveTo>
                    <a:lnTo>
                      <a:pt x="79" y="0"/>
                    </a:lnTo>
                    <a:lnTo>
                      <a:pt x="114" y="28"/>
                    </a:lnTo>
                    <a:lnTo>
                      <a:pt x="75" y="83"/>
                    </a:lnTo>
                    <a:lnTo>
                      <a:pt x="33" y="5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00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2423" name="Freeform 71"/>
              <p:cNvSpPr>
                <a:spLocks/>
              </p:cNvSpPr>
              <p:nvPr/>
            </p:nvSpPr>
            <p:spPr bwMode="auto">
              <a:xfrm>
                <a:off x="2852" y="2470"/>
                <a:ext cx="82" cy="246"/>
              </a:xfrm>
              <a:custGeom>
                <a:avLst/>
                <a:gdLst>
                  <a:gd name="T0" fmla="*/ 81 w 82"/>
                  <a:gd name="T1" fmla="*/ 0 h 246"/>
                  <a:gd name="T2" fmla="*/ 0 w 82"/>
                  <a:gd name="T3" fmla="*/ 32 h 246"/>
                  <a:gd name="T4" fmla="*/ 0 w 82"/>
                  <a:gd name="T5" fmla="*/ 245 h 246"/>
                  <a:gd name="T6" fmla="*/ 81 w 82"/>
                  <a:gd name="T7" fmla="*/ 212 h 246"/>
                  <a:gd name="T8" fmla="*/ 81 w 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46">
                    <a:moveTo>
                      <a:pt x="81" y="0"/>
                    </a:moveTo>
                    <a:lnTo>
                      <a:pt x="0" y="32"/>
                    </a:lnTo>
                    <a:lnTo>
                      <a:pt x="0" y="245"/>
                    </a:lnTo>
                    <a:lnTo>
                      <a:pt x="81" y="212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9635" name="Rectangle 7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B</a:t>
            </a:r>
            <a:r>
              <a:rPr lang="zh-CN" altLang="en-US" smtClean="0"/>
              <a:t>树索引</a:t>
            </a:r>
          </a:p>
        </p:txBody>
      </p:sp>
      <p:sp>
        <p:nvSpPr>
          <p:cNvPr id="612425" name="Rectangle 73"/>
          <p:cNvSpPr>
            <a:spLocks noChangeArrowheads="1"/>
          </p:cNvSpPr>
          <p:nvPr/>
        </p:nvSpPr>
        <p:spPr bwMode="auto">
          <a:xfrm>
            <a:off x="6016625" y="5648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26" name="Freeform 74"/>
          <p:cNvSpPr>
            <a:spLocks/>
          </p:cNvSpPr>
          <p:nvPr/>
        </p:nvSpPr>
        <p:spPr bwMode="auto">
          <a:xfrm>
            <a:off x="7816850" y="1689100"/>
            <a:ext cx="520700" cy="473075"/>
          </a:xfrm>
          <a:custGeom>
            <a:avLst/>
            <a:gdLst>
              <a:gd name="T0" fmla="*/ 327 w 328"/>
              <a:gd name="T1" fmla="*/ 0 h 278"/>
              <a:gd name="T2" fmla="*/ 327 w 328"/>
              <a:gd name="T3" fmla="*/ 197 h 278"/>
              <a:gd name="T4" fmla="*/ 0 w 328"/>
              <a:gd name="T5" fmla="*/ 277 h 278"/>
              <a:gd name="T6" fmla="*/ 0 w 328"/>
              <a:gd name="T7" fmla="*/ 79 h 278"/>
              <a:gd name="T8" fmla="*/ 327 w 328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278">
                <a:moveTo>
                  <a:pt x="327" y="0"/>
                </a:moveTo>
                <a:lnTo>
                  <a:pt x="327" y="197"/>
                </a:lnTo>
                <a:lnTo>
                  <a:pt x="0" y="277"/>
                </a:lnTo>
                <a:lnTo>
                  <a:pt x="0" y="79"/>
                </a:lnTo>
                <a:lnTo>
                  <a:pt x="327" y="0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rgbClr val="010107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27" name="Freeform 75"/>
          <p:cNvSpPr>
            <a:spLocks/>
          </p:cNvSpPr>
          <p:nvPr/>
        </p:nvSpPr>
        <p:spPr bwMode="auto">
          <a:xfrm>
            <a:off x="7667625" y="1600200"/>
            <a:ext cx="658813" cy="225425"/>
          </a:xfrm>
          <a:custGeom>
            <a:avLst/>
            <a:gdLst>
              <a:gd name="T0" fmla="*/ 321 w 415"/>
              <a:gd name="T1" fmla="*/ 0 h 132"/>
              <a:gd name="T2" fmla="*/ 414 w 415"/>
              <a:gd name="T3" fmla="*/ 51 h 132"/>
              <a:gd name="T4" fmla="*/ 87 w 415"/>
              <a:gd name="T5" fmla="*/ 131 h 132"/>
              <a:gd name="T6" fmla="*/ 0 w 415"/>
              <a:gd name="T7" fmla="*/ 79 h 132"/>
              <a:gd name="T8" fmla="*/ 321 w 415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132">
                <a:moveTo>
                  <a:pt x="321" y="0"/>
                </a:moveTo>
                <a:lnTo>
                  <a:pt x="414" y="51"/>
                </a:lnTo>
                <a:lnTo>
                  <a:pt x="87" y="131"/>
                </a:lnTo>
                <a:lnTo>
                  <a:pt x="0" y="79"/>
                </a:lnTo>
                <a:lnTo>
                  <a:pt x="321" y="0"/>
                </a:lnTo>
              </a:path>
            </a:pathLst>
          </a:custGeom>
          <a:solidFill>
            <a:srgbClr val="00CC66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28" name="Freeform 76"/>
          <p:cNvSpPr>
            <a:spLocks/>
          </p:cNvSpPr>
          <p:nvPr/>
        </p:nvSpPr>
        <p:spPr bwMode="auto">
          <a:xfrm>
            <a:off x="7669213" y="1749425"/>
            <a:ext cx="142875" cy="419100"/>
          </a:xfrm>
          <a:custGeom>
            <a:avLst/>
            <a:gdLst>
              <a:gd name="T0" fmla="*/ 0 w 90"/>
              <a:gd name="T1" fmla="*/ 0 h 246"/>
              <a:gd name="T2" fmla="*/ 0 w 90"/>
              <a:gd name="T3" fmla="*/ 191 h 246"/>
              <a:gd name="T4" fmla="*/ 89 w 90"/>
              <a:gd name="T5" fmla="*/ 245 h 246"/>
              <a:gd name="T6" fmla="*/ 89 w 90"/>
              <a:gd name="T7" fmla="*/ 48 h 246"/>
              <a:gd name="T8" fmla="*/ 0 w 90"/>
              <a:gd name="T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246">
                <a:moveTo>
                  <a:pt x="0" y="0"/>
                </a:moveTo>
                <a:lnTo>
                  <a:pt x="0" y="191"/>
                </a:lnTo>
                <a:lnTo>
                  <a:pt x="89" y="245"/>
                </a:lnTo>
                <a:lnTo>
                  <a:pt x="89" y="48"/>
                </a:lnTo>
                <a:lnTo>
                  <a:pt x="0" y="0"/>
                </a:lnTo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29" name="Freeform 77"/>
          <p:cNvSpPr>
            <a:spLocks/>
          </p:cNvSpPr>
          <p:nvPr/>
        </p:nvSpPr>
        <p:spPr bwMode="auto">
          <a:xfrm>
            <a:off x="7262813" y="1820863"/>
            <a:ext cx="579437" cy="479425"/>
          </a:xfrm>
          <a:custGeom>
            <a:avLst/>
            <a:gdLst>
              <a:gd name="T0" fmla="*/ 364 w 365"/>
              <a:gd name="T1" fmla="*/ 0 h 281"/>
              <a:gd name="T2" fmla="*/ 364 w 365"/>
              <a:gd name="T3" fmla="*/ 199 h 281"/>
              <a:gd name="T4" fmla="*/ 0 w 365"/>
              <a:gd name="T5" fmla="*/ 280 h 281"/>
              <a:gd name="T6" fmla="*/ 0 w 365"/>
              <a:gd name="T7" fmla="*/ 80 h 281"/>
              <a:gd name="T8" fmla="*/ 364 w 365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81">
                <a:moveTo>
                  <a:pt x="364" y="0"/>
                </a:moveTo>
                <a:lnTo>
                  <a:pt x="364" y="199"/>
                </a:lnTo>
                <a:lnTo>
                  <a:pt x="0" y="280"/>
                </a:lnTo>
                <a:lnTo>
                  <a:pt x="0" y="80"/>
                </a:lnTo>
                <a:lnTo>
                  <a:pt x="364" y="0"/>
                </a:lnTo>
              </a:path>
            </a:pathLst>
          </a:custGeom>
          <a:pattFill prst="diagBrick">
            <a:fgClr>
              <a:srgbClr val="CC99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0" name="Freeform 78"/>
          <p:cNvSpPr>
            <a:spLocks/>
          </p:cNvSpPr>
          <p:nvPr/>
        </p:nvSpPr>
        <p:spPr bwMode="auto">
          <a:xfrm>
            <a:off x="7262813" y="1820863"/>
            <a:ext cx="579437" cy="479425"/>
          </a:xfrm>
          <a:custGeom>
            <a:avLst/>
            <a:gdLst>
              <a:gd name="T0" fmla="*/ 364 w 365"/>
              <a:gd name="T1" fmla="*/ 0 h 281"/>
              <a:gd name="T2" fmla="*/ 364 w 365"/>
              <a:gd name="T3" fmla="*/ 199 h 281"/>
              <a:gd name="T4" fmla="*/ 0 w 365"/>
              <a:gd name="T5" fmla="*/ 280 h 281"/>
              <a:gd name="T6" fmla="*/ 0 w 365"/>
              <a:gd name="T7" fmla="*/ 80 h 281"/>
              <a:gd name="T8" fmla="*/ 364 w 365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81">
                <a:moveTo>
                  <a:pt x="364" y="0"/>
                </a:moveTo>
                <a:lnTo>
                  <a:pt x="364" y="199"/>
                </a:lnTo>
                <a:lnTo>
                  <a:pt x="0" y="280"/>
                </a:lnTo>
                <a:lnTo>
                  <a:pt x="0" y="80"/>
                </a:lnTo>
                <a:lnTo>
                  <a:pt x="36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1" name="Freeform 79"/>
          <p:cNvSpPr>
            <a:spLocks/>
          </p:cNvSpPr>
          <p:nvPr/>
        </p:nvSpPr>
        <p:spPr bwMode="auto">
          <a:xfrm>
            <a:off x="7108825" y="1731963"/>
            <a:ext cx="733425" cy="228600"/>
          </a:xfrm>
          <a:custGeom>
            <a:avLst/>
            <a:gdLst>
              <a:gd name="T0" fmla="*/ 357 w 462"/>
              <a:gd name="T1" fmla="*/ 0 h 135"/>
              <a:gd name="T2" fmla="*/ 461 w 462"/>
              <a:gd name="T3" fmla="*/ 53 h 135"/>
              <a:gd name="T4" fmla="*/ 97 w 462"/>
              <a:gd name="T5" fmla="*/ 134 h 135"/>
              <a:gd name="T6" fmla="*/ 0 w 462"/>
              <a:gd name="T7" fmla="*/ 80 h 135"/>
              <a:gd name="T8" fmla="*/ 357 w 462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35">
                <a:moveTo>
                  <a:pt x="357" y="0"/>
                </a:moveTo>
                <a:lnTo>
                  <a:pt x="461" y="53"/>
                </a:lnTo>
                <a:lnTo>
                  <a:pt x="97" y="134"/>
                </a:lnTo>
                <a:lnTo>
                  <a:pt x="0" y="80"/>
                </a:lnTo>
                <a:lnTo>
                  <a:pt x="357" y="0"/>
                </a:lnTo>
              </a:path>
            </a:pathLst>
          </a:cu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2" name="Freeform 80"/>
          <p:cNvSpPr>
            <a:spLocks/>
          </p:cNvSpPr>
          <p:nvPr/>
        </p:nvSpPr>
        <p:spPr bwMode="auto">
          <a:xfrm>
            <a:off x="7108825" y="1731963"/>
            <a:ext cx="733425" cy="228600"/>
          </a:xfrm>
          <a:custGeom>
            <a:avLst/>
            <a:gdLst>
              <a:gd name="T0" fmla="*/ 357 w 462"/>
              <a:gd name="T1" fmla="*/ 0 h 135"/>
              <a:gd name="T2" fmla="*/ 461 w 462"/>
              <a:gd name="T3" fmla="*/ 53 h 135"/>
              <a:gd name="T4" fmla="*/ 97 w 462"/>
              <a:gd name="T5" fmla="*/ 134 h 135"/>
              <a:gd name="T6" fmla="*/ 0 w 462"/>
              <a:gd name="T7" fmla="*/ 80 h 135"/>
              <a:gd name="T8" fmla="*/ 357 w 462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35">
                <a:moveTo>
                  <a:pt x="357" y="0"/>
                </a:moveTo>
                <a:lnTo>
                  <a:pt x="461" y="53"/>
                </a:lnTo>
                <a:lnTo>
                  <a:pt x="97" y="134"/>
                </a:lnTo>
                <a:lnTo>
                  <a:pt x="0" y="80"/>
                </a:lnTo>
                <a:lnTo>
                  <a:pt x="357" y="0"/>
                </a:lnTo>
              </a:path>
            </a:pathLst>
          </a:custGeom>
          <a:solidFill>
            <a:srgbClr val="9933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3" name="Freeform 81"/>
          <p:cNvSpPr>
            <a:spLocks/>
          </p:cNvSpPr>
          <p:nvPr/>
        </p:nvSpPr>
        <p:spPr bwMode="auto">
          <a:xfrm>
            <a:off x="7108825" y="1878013"/>
            <a:ext cx="155575" cy="422275"/>
          </a:xfrm>
          <a:custGeom>
            <a:avLst/>
            <a:gdLst>
              <a:gd name="T0" fmla="*/ 0 w 98"/>
              <a:gd name="T1" fmla="*/ 0 h 248"/>
              <a:gd name="T2" fmla="*/ 0 w 98"/>
              <a:gd name="T3" fmla="*/ 198 h 248"/>
              <a:gd name="T4" fmla="*/ 97 w 98"/>
              <a:gd name="T5" fmla="*/ 247 h 248"/>
              <a:gd name="T6" fmla="*/ 97 w 98"/>
              <a:gd name="T7" fmla="*/ 47 h 248"/>
              <a:gd name="T8" fmla="*/ 0 w 98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248">
                <a:moveTo>
                  <a:pt x="0" y="0"/>
                </a:moveTo>
                <a:lnTo>
                  <a:pt x="0" y="198"/>
                </a:lnTo>
                <a:lnTo>
                  <a:pt x="97" y="247"/>
                </a:lnTo>
                <a:lnTo>
                  <a:pt x="97" y="47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4" name="Freeform 82"/>
          <p:cNvSpPr>
            <a:spLocks/>
          </p:cNvSpPr>
          <p:nvPr/>
        </p:nvSpPr>
        <p:spPr bwMode="auto">
          <a:xfrm>
            <a:off x="7108825" y="1878013"/>
            <a:ext cx="155575" cy="422275"/>
          </a:xfrm>
          <a:custGeom>
            <a:avLst/>
            <a:gdLst>
              <a:gd name="T0" fmla="*/ 0 w 98"/>
              <a:gd name="T1" fmla="*/ 0 h 248"/>
              <a:gd name="T2" fmla="*/ 0 w 98"/>
              <a:gd name="T3" fmla="*/ 198 h 248"/>
              <a:gd name="T4" fmla="*/ 97 w 98"/>
              <a:gd name="T5" fmla="*/ 247 h 248"/>
              <a:gd name="T6" fmla="*/ 97 w 98"/>
              <a:gd name="T7" fmla="*/ 47 h 248"/>
              <a:gd name="T8" fmla="*/ 0 w 98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248">
                <a:moveTo>
                  <a:pt x="0" y="0"/>
                </a:moveTo>
                <a:lnTo>
                  <a:pt x="0" y="198"/>
                </a:lnTo>
                <a:lnTo>
                  <a:pt x="97" y="247"/>
                </a:lnTo>
                <a:lnTo>
                  <a:pt x="97" y="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5" name="Freeform 83"/>
          <p:cNvSpPr>
            <a:spLocks/>
          </p:cNvSpPr>
          <p:nvPr/>
        </p:nvSpPr>
        <p:spPr bwMode="auto">
          <a:xfrm>
            <a:off x="7016750" y="1958975"/>
            <a:ext cx="247650" cy="406400"/>
          </a:xfrm>
          <a:custGeom>
            <a:avLst/>
            <a:gdLst>
              <a:gd name="T0" fmla="*/ 155 w 156"/>
              <a:gd name="T1" fmla="*/ 0 h 239"/>
              <a:gd name="T2" fmla="*/ 155 w 156"/>
              <a:gd name="T3" fmla="*/ 199 h 239"/>
              <a:gd name="T4" fmla="*/ 0 w 156"/>
              <a:gd name="T5" fmla="*/ 238 h 239"/>
              <a:gd name="T6" fmla="*/ 0 w 156"/>
              <a:gd name="T7" fmla="*/ 38 h 239"/>
              <a:gd name="T8" fmla="*/ 155 w 156"/>
              <a:gd name="T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39">
                <a:moveTo>
                  <a:pt x="155" y="0"/>
                </a:moveTo>
                <a:lnTo>
                  <a:pt x="155" y="199"/>
                </a:lnTo>
                <a:lnTo>
                  <a:pt x="0" y="238"/>
                </a:lnTo>
                <a:lnTo>
                  <a:pt x="0" y="38"/>
                </a:lnTo>
                <a:lnTo>
                  <a:pt x="15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6" name="Freeform 84"/>
          <p:cNvSpPr>
            <a:spLocks/>
          </p:cNvSpPr>
          <p:nvPr/>
        </p:nvSpPr>
        <p:spPr bwMode="auto">
          <a:xfrm>
            <a:off x="7016750" y="1958975"/>
            <a:ext cx="247650" cy="406400"/>
          </a:xfrm>
          <a:custGeom>
            <a:avLst/>
            <a:gdLst>
              <a:gd name="T0" fmla="*/ 155 w 156"/>
              <a:gd name="T1" fmla="*/ 0 h 239"/>
              <a:gd name="T2" fmla="*/ 155 w 156"/>
              <a:gd name="T3" fmla="*/ 199 h 239"/>
              <a:gd name="T4" fmla="*/ 0 w 156"/>
              <a:gd name="T5" fmla="*/ 238 h 239"/>
              <a:gd name="T6" fmla="*/ 0 w 156"/>
              <a:gd name="T7" fmla="*/ 38 h 239"/>
              <a:gd name="T8" fmla="*/ 155 w 156"/>
              <a:gd name="T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39">
                <a:moveTo>
                  <a:pt x="155" y="0"/>
                </a:moveTo>
                <a:lnTo>
                  <a:pt x="155" y="199"/>
                </a:lnTo>
                <a:lnTo>
                  <a:pt x="0" y="238"/>
                </a:lnTo>
                <a:lnTo>
                  <a:pt x="0" y="38"/>
                </a:lnTo>
                <a:lnTo>
                  <a:pt x="15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7" name="Freeform 85"/>
          <p:cNvSpPr>
            <a:spLocks/>
          </p:cNvSpPr>
          <p:nvPr/>
        </p:nvSpPr>
        <p:spPr bwMode="auto">
          <a:xfrm>
            <a:off x="6861175" y="1868488"/>
            <a:ext cx="403225" cy="157162"/>
          </a:xfrm>
          <a:custGeom>
            <a:avLst/>
            <a:gdLst>
              <a:gd name="T0" fmla="*/ 155 w 254"/>
              <a:gd name="T1" fmla="*/ 0 h 92"/>
              <a:gd name="T2" fmla="*/ 253 w 254"/>
              <a:gd name="T3" fmla="*/ 52 h 92"/>
              <a:gd name="T4" fmla="*/ 103 w 254"/>
              <a:gd name="T5" fmla="*/ 91 h 92"/>
              <a:gd name="T6" fmla="*/ 0 w 254"/>
              <a:gd name="T7" fmla="*/ 42 h 92"/>
              <a:gd name="T8" fmla="*/ 155 w 254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92">
                <a:moveTo>
                  <a:pt x="155" y="0"/>
                </a:moveTo>
                <a:lnTo>
                  <a:pt x="253" y="52"/>
                </a:lnTo>
                <a:lnTo>
                  <a:pt x="103" y="91"/>
                </a:lnTo>
                <a:lnTo>
                  <a:pt x="0" y="42"/>
                </a:lnTo>
                <a:lnTo>
                  <a:pt x="155" y="0"/>
                </a:lnTo>
              </a:path>
            </a:pathLst>
          </a:cu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8" name="Freeform 86"/>
          <p:cNvSpPr>
            <a:spLocks/>
          </p:cNvSpPr>
          <p:nvPr/>
        </p:nvSpPr>
        <p:spPr bwMode="auto">
          <a:xfrm>
            <a:off x="6861175" y="1868488"/>
            <a:ext cx="403225" cy="157162"/>
          </a:xfrm>
          <a:custGeom>
            <a:avLst/>
            <a:gdLst>
              <a:gd name="T0" fmla="*/ 155 w 254"/>
              <a:gd name="T1" fmla="*/ 0 h 92"/>
              <a:gd name="T2" fmla="*/ 253 w 254"/>
              <a:gd name="T3" fmla="*/ 52 h 92"/>
              <a:gd name="T4" fmla="*/ 103 w 254"/>
              <a:gd name="T5" fmla="*/ 91 h 92"/>
              <a:gd name="T6" fmla="*/ 0 w 254"/>
              <a:gd name="T7" fmla="*/ 42 h 92"/>
              <a:gd name="T8" fmla="*/ 155 w 254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92">
                <a:moveTo>
                  <a:pt x="155" y="0"/>
                </a:moveTo>
                <a:lnTo>
                  <a:pt x="253" y="52"/>
                </a:lnTo>
                <a:lnTo>
                  <a:pt x="103" y="91"/>
                </a:lnTo>
                <a:lnTo>
                  <a:pt x="0" y="42"/>
                </a:lnTo>
                <a:lnTo>
                  <a:pt x="15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39" name="Freeform 87"/>
          <p:cNvSpPr>
            <a:spLocks/>
          </p:cNvSpPr>
          <p:nvPr/>
        </p:nvSpPr>
        <p:spPr bwMode="auto">
          <a:xfrm>
            <a:off x="6861175" y="1939925"/>
            <a:ext cx="157163" cy="425450"/>
          </a:xfrm>
          <a:custGeom>
            <a:avLst/>
            <a:gdLst>
              <a:gd name="T0" fmla="*/ 0 w 99"/>
              <a:gd name="T1" fmla="*/ 0 h 250"/>
              <a:gd name="T2" fmla="*/ 0 w 99"/>
              <a:gd name="T3" fmla="*/ 199 h 250"/>
              <a:gd name="T4" fmla="*/ 98 w 99"/>
              <a:gd name="T5" fmla="*/ 249 h 250"/>
              <a:gd name="T6" fmla="*/ 98 w 99"/>
              <a:gd name="T7" fmla="*/ 49 h 250"/>
              <a:gd name="T8" fmla="*/ 0 w 99"/>
              <a:gd name="T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50">
                <a:moveTo>
                  <a:pt x="0" y="0"/>
                </a:moveTo>
                <a:lnTo>
                  <a:pt x="0" y="199"/>
                </a:lnTo>
                <a:lnTo>
                  <a:pt x="98" y="249"/>
                </a:lnTo>
                <a:lnTo>
                  <a:pt x="98" y="49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0" name="Freeform 88"/>
          <p:cNvSpPr>
            <a:spLocks/>
          </p:cNvSpPr>
          <p:nvPr/>
        </p:nvSpPr>
        <p:spPr bwMode="auto">
          <a:xfrm>
            <a:off x="6861175" y="1939925"/>
            <a:ext cx="157163" cy="425450"/>
          </a:xfrm>
          <a:custGeom>
            <a:avLst/>
            <a:gdLst>
              <a:gd name="T0" fmla="*/ 0 w 99"/>
              <a:gd name="T1" fmla="*/ 0 h 250"/>
              <a:gd name="T2" fmla="*/ 0 w 99"/>
              <a:gd name="T3" fmla="*/ 199 h 250"/>
              <a:gd name="T4" fmla="*/ 98 w 99"/>
              <a:gd name="T5" fmla="*/ 249 h 250"/>
              <a:gd name="T6" fmla="*/ 98 w 99"/>
              <a:gd name="T7" fmla="*/ 49 h 250"/>
              <a:gd name="T8" fmla="*/ 0 w 99"/>
              <a:gd name="T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50">
                <a:moveTo>
                  <a:pt x="0" y="0"/>
                </a:moveTo>
                <a:lnTo>
                  <a:pt x="0" y="199"/>
                </a:lnTo>
                <a:lnTo>
                  <a:pt x="98" y="249"/>
                </a:lnTo>
                <a:lnTo>
                  <a:pt x="98" y="4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1" name="Freeform 89"/>
          <p:cNvSpPr>
            <a:spLocks/>
          </p:cNvSpPr>
          <p:nvPr/>
        </p:nvSpPr>
        <p:spPr bwMode="auto">
          <a:xfrm>
            <a:off x="6448425" y="2024063"/>
            <a:ext cx="569913" cy="487362"/>
          </a:xfrm>
          <a:custGeom>
            <a:avLst/>
            <a:gdLst>
              <a:gd name="T0" fmla="*/ 358 w 359"/>
              <a:gd name="T1" fmla="*/ 0 h 287"/>
              <a:gd name="T2" fmla="*/ 358 w 359"/>
              <a:gd name="T3" fmla="*/ 199 h 287"/>
              <a:gd name="T4" fmla="*/ 0 w 359"/>
              <a:gd name="T5" fmla="*/ 286 h 287"/>
              <a:gd name="T6" fmla="*/ 0 w 359"/>
              <a:gd name="T7" fmla="*/ 86 h 287"/>
              <a:gd name="T8" fmla="*/ 358 w 359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287">
                <a:moveTo>
                  <a:pt x="358" y="0"/>
                </a:moveTo>
                <a:lnTo>
                  <a:pt x="358" y="199"/>
                </a:lnTo>
                <a:lnTo>
                  <a:pt x="0" y="286"/>
                </a:lnTo>
                <a:lnTo>
                  <a:pt x="0" y="86"/>
                </a:lnTo>
                <a:lnTo>
                  <a:pt x="358" y="0"/>
                </a:lnTo>
              </a:path>
            </a:pathLst>
          </a:custGeom>
          <a:pattFill prst="diagBrick">
            <a:fgClr>
              <a:srgbClr val="CC99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2" name="Freeform 90"/>
          <p:cNvSpPr>
            <a:spLocks/>
          </p:cNvSpPr>
          <p:nvPr/>
        </p:nvSpPr>
        <p:spPr bwMode="auto">
          <a:xfrm>
            <a:off x="6448425" y="2024063"/>
            <a:ext cx="569913" cy="487362"/>
          </a:xfrm>
          <a:custGeom>
            <a:avLst/>
            <a:gdLst>
              <a:gd name="T0" fmla="*/ 358 w 359"/>
              <a:gd name="T1" fmla="*/ 0 h 287"/>
              <a:gd name="T2" fmla="*/ 358 w 359"/>
              <a:gd name="T3" fmla="*/ 199 h 287"/>
              <a:gd name="T4" fmla="*/ 0 w 359"/>
              <a:gd name="T5" fmla="*/ 286 h 287"/>
              <a:gd name="T6" fmla="*/ 0 w 359"/>
              <a:gd name="T7" fmla="*/ 86 h 287"/>
              <a:gd name="T8" fmla="*/ 358 w 359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287">
                <a:moveTo>
                  <a:pt x="358" y="0"/>
                </a:moveTo>
                <a:lnTo>
                  <a:pt x="358" y="199"/>
                </a:lnTo>
                <a:lnTo>
                  <a:pt x="0" y="286"/>
                </a:lnTo>
                <a:lnTo>
                  <a:pt x="0" y="86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3" name="Freeform 91"/>
          <p:cNvSpPr>
            <a:spLocks/>
          </p:cNvSpPr>
          <p:nvPr/>
        </p:nvSpPr>
        <p:spPr bwMode="auto">
          <a:xfrm>
            <a:off x="6283325" y="1931988"/>
            <a:ext cx="742950" cy="239712"/>
          </a:xfrm>
          <a:custGeom>
            <a:avLst/>
            <a:gdLst>
              <a:gd name="T0" fmla="*/ 363 w 468"/>
              <a:gd name="T1" fmla="*/ 0 h 141"/>
              <a:gd name="T2" fmla="*/ 467 w 468"/>
              <a:gd name="T3" fmla="*/ 54 h 141"/>
              <a:gd name="T4" fmla="*/ 103 w 468"/>
              <a:gd name="T5" fmla="*/ 140 h 141"/>
              <a:gd name="T6" fmla="*/ 0 w 468"/>
              <a:gd name="T7" fmla="*/ 85 h 141"/>
              <a:gd name="T8" fmla="*/ 363 w 468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141">
                <a:moveTo>
                  <a:pt x="363" y="0"/>
                </a:moveTo>
                <a:lnTo>
                  <a:pt x="467" y="54"/>
                </a:lnTo>
                <a:lnTo>
                  <a:pt x="103" y="140"/>
                </a:lnTo>
                <a:lnTo>
                  <a:pt x="0" y="85"/>
                </a:lnTo>
                <a:lnTo>
                  <a:pt x="363" y="0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4" name="Freeform 92"/>
          <p:cNvSpPr>
            <a:spLocks/>
          </p:cNvSpPr>
          <p:nvPr/>
        </p:nvSpPr>
        <p:spPr bwMode="auto">
          <a:xfrm>
            <a:off x="6292850" y="1939925"/>
            <a:ext cx="742950" cy="241300"/>
          </a:xfrm>
          <a:custGeom>
            <a:avLst/>
            <a:gdLst>
              <a:gd name="T0" fmla="*/ 363 w 468"/>
              <a:gd name="T1" fmla="*/ 0 h 141"/>
              <a:gd name="T2" fmla="*/ 467 w 468"/>
              <a:gd name="T3" fmla="*/ 54 h 141"/>
              <a:gd name="T4" fmla="*/ 103 w 468"/>
              <a:gd name="T5" fmla="*/ 140 h 141"/>
              <a:gd name="T6" fmla="*/ 0 w 468"/>
              <a:gd name="T7" fmla="*/ 85 h 141"/>
              <a:gd name="T8" fmla="*/ 363 w 468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141">
                <a:moveTo>
                  <a:pt x="363" y="0"/>
                </a:moveTo>
                <a:lnTo>
                  <a:pt x="467" y="54"/>
                </a:lnTo>
                <a:lnTo>
                  <a:pt x="103" y="140"/>
                </a:lnTo>
                <a:lnTo>
                  <a:pt x="0" y="85"/>
                </a:lnTo>
                <a:lnTo>
                  <a:pt x="36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5" name="Freeform 93"/>
          <p:cNvSpPr>
            <a:spLocks/>
          </p:cNvSpPr>
          <p:nvPr/>
        </p:nvSpPr>
        <p:spPr bwMode="auto">
          <a:xfrm>
            <a:off x="6283325" y="2078038"/>
            <a:ext cx="157163" cy="433387"/>
          </a:xfrm>
          <a:custGeom>
            <a:avLst/>
            <a:gdLst>
              <a:gd name="T0" fmla="*/ 0 w 99"/>
              <a:gd name="T1" fmla="*/ 0 h 255"/>
              <a:gd name="T2" fmla="*/ 0 w 99"/>
              <a:gd name="T3" fmla="*/ 199 h 255"/>
              <a:gd name="T4" fmla="*/ 98 w 99"/>
              <a:gd name="T5" fmla="*/ 254 h 255"/>
              <a:gd name="T6" fmla="*/ 98 w 99"/>
              <a:gd name="T7" fmla="*/ 54 h 255"/>
              <a:gd name="T8" fmla="*/ 0 w 99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55">
                <a:moveTo>
                  <a:pt x="0" y="0"/>
                </a:moveTo>
                <a:lnTo>
                  <a:pt x="0" y="199"/>
                </a:lnTo>
                <a:lnTo>
                  <a:pt x="98" y="254"/>
                </a:lnTo>
                <a:lnTo>
                  <a:pt x="98" y="54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6" name="Freeform 94"/>
          <p:cNvSpPr>
            <a:spLocks/>
          </p:cNvSpPr>
          <p:nvPr/>
        </p:nvSpPr>
        <p:spPr bwMode="auto">
          <a:xfrm>
            <a:off x="6283325" y="2078038"/>
            <a:ext cx="157163" cy="433387"/>
          </a:xfrm>
          <a:custGeom>
            <a:avLst/>
            <a:gdLst>
              <a:gd name="T0" fmla="*/ 0 w 99"/>
              <a:gd name="T1" fmla="*/ 0 h 255"/>
              <a:gd name="T2" fmla="*/ 0 w 99"/>
              <a:gd name="T3" fmla="*/ 199 h 255"/>
              <a:gd name="T4" fmla="*/ 98 w 99"/>
              <a:gd name="T5" fmla="*/ 254 h 255"/>
              <a:gd name="T6" fmla="*/ 98 w 99"/>
              <a:gd name="T7" fmla="*/ 54 h 255"/>
              <a:gd name="T8" fmla="*/ 0 w 99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55">
                <a:moveTo>
                  <a:pt x="0" y="0"/>
                </a:moveTo>
                <a:lnTo>
                  <a:pt x="0" y="199"/>
                </a:lnTo>
                <a:lnTo>
                  <a:pt x="98" y="254"/>
                </a:lnTo>
                <a:lnTo>
                  <a:pt x="98" y="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7" name="Freeform 95"/>
          <p:cNvSpPr>
            <a:spLocks/>
          </p:cNvSpPr>
          <p:nvPr/>
        </p:nvSpPr>
        <p:spPr bwMode="auto">
          <a:xfrm>
            <a:off x="6319838" y="2160588"/>
            <a:ext cx="130175" cy="377825"/>
          </a:xfrm>
          <a:custGeom>
            <a:avLst/>
            <a:gdLst>
              <a:gd name="T0" fmla="*/ 81 w 82"/>
              <a:gd name="T1" fmla="*/ 0 h 222"/>
              <a:gd name="T2" fmla="*/ 81 w 82"/>
              <a:gd name="T3" fmla="*/ 199 h 222"/>
              <a:gd name="T4" fmla="*/ 0 w 82"/>
              <a:gd name="T5" fmla="*/ 221 h 222"/>
              <a:gd name="T6" fmla="*/ 0 w 82"/>
              <a:gd name="T7" fmla="*/ 26 h 222"/>
              <a:gd name="T8" fmla="*/ 81 w 82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22">
                <a:moveTo>
                  <a:pt x="81" y="0"/>
                </a:moveTo>
                <a:lnTo>
                  <a:pt x="81" y="199"/>
                </a:lnTo>
                <a:lnTo>
                  <a:pt x="0" y="221"/>
                </a:lnTo>
                <a:lnTo>
                  <a:pt x="0" y="26"/>
                </a:lnTo>
                <a:lnTo>
                  <a:pt x="8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8" name="Freeform 96"/>
          <p:cNvSpPr>
            <a:spLocks/>
          </p:cNvSpPr>
          <p:nvPr/>
        </p:nvSpPr>
        <p:spPr bwMode="auto">
          <a:xfrm>
            <a:off x="6319838" y="2160588"/>
            <a:ext cx="130175" cy="377825"/>
          </a:xfrm>
          <a:custGeom>
            <a:avLst/>
            <a:gdLst>
              <a:gd name="T0" fmla="*/ 81 w 82"/>
              <a:gd name="T1" fmla="*/ 0 h 222"/>
              <a:gd name="T2" fmla="*/ 81 w 82"/>
              <a:gd name="T3" fmla="*/ 199 h 222"/>
              <a:gd name="T4" fmla="*/ 0 w 82"/>
              <a:gd name="T5" fmla="*/ 221 h 222"/>
              <a:gd name="T6" fmla="*/ 0 w 82"/>
              <a:gd name="T7" fmla="*/ 26 h 222"/>
              <a:gd name="T8" fmla="*/ 81 w 82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22">
                <a:moveTo>
                  <a:pt x="81" y="0"/>
                </a:moveTo>
                <a:lnTo>
                  <a:pt x="81" y="199"/>
                </a:lnTo>
                <a:lnTo>
                  <a:pt x="0" y="221"/>
                </a:lnTo>
                <a:lnTo>
                  <a:pt x="0" y="26"/>
                </a:lnTo>
                <a:lnTo>
                  <a:pt x="8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49" name="Freeform 97"/>
          <p:cNvSpPr>
            <a:spLocks/>
          </p:cNvSpPr>
          <p:nvPr/>
        </p:nvSpPr>
        <p:spPr bwMode="auto">
          <a:xfrm>
            <a:off x="6164263" y="2078038"/>
            <a:ext cx="293687" cy="130175"/>
          </a:xfrm>
          <a:custGeom>
            <a:avLst/>
            <a:gdLst>
              <a:gd name="T0" fmla="*/ 80 w 185"/>
              <a:gd name="T1" fmla="*/ 0 h 76"/>
              <a:gd name="T2" fmla="*/ 184 w 185"/>
              <a:gd name="T3" fmla="*/ 48 h 76"/>
              <a:gd name="T4" fmla="*/ 97 w 185"/>
              <a:gd name="T5" fmla="*/ 75 h 76"/>
              <a:gd name="T6" fmla="*/ 0 w 185"/>
              <a:gd name="T7" fmla="*/ 22 h 76"/>
              <a:gd name="T8" fmla="*/ 80 w 185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76">
                <a:moveTo>
                  <a:pt x="80" y="0"/>
                </a:moveTo>
                <a:lnTo>
                  <a:pt x="184" y="48"/>
                </a:lnTo>
                <a:lnTo>
                  <a:pt x="97" y="75"/>
                </a:lnTo>
                <a:lnTo>
                  <a:pt x="0" y="22"/>
                </a:lnTo>
                <a:lnTo>
                  <a:pt x="80" y="0"/>
                </a:lnTo>
              </a:path>
            </a:pathLst>
          </a:cu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0" name="Freeform 98"/>
          <p:cNvSpPr>
            <a:spLocks/>
          </p:cNvSpPr>
          <p:nvPr/>
        </p:nvSpPr>
        <p:spPr bwMode="auto">
          <a:xfrm>
            <a:off x="6164263" y="2078038"/>
            <a:ext cx="293687" cy="130175"/>
          </a:xfrm>
          <a:custGeom>
            <a:avLst/>
            <a:gdLst>
              <a:gd name="T0" fmla="*/ 80 w 185"/>
              <a:gd name="T1" fmla="*/ 0 h 76"/>
              <a:gd name="T2" fmla="*/ 184 w 185"/>
              <a:gd name="T3" fmla="*/ 48 h 76"/>
              <a:gd name="T4" fmla="*/ 97 w 185"/>
              <a:gd name="T5" fmla="*/ 75 h 76"/>
              <a:gd name="T6" fmla="*/ 0 w 185"/>
              <a:gd name="T7" fmla="*/ 22 h 76"/>
              <a:gd name="T8" fmla="*/ 80 w 185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76">
                <a:moveTo>
                  <a:pt x="80" y="0"/>
                </a:moveTo>
                <a:lnTo>
                  <a:pt x="184" y="48"/>
                </a:lnTo>
                <a:lnTo>
                  <a:pt x="97" y="75"/>
                </a:lnTo>
                <a:lnTo>
                  <a:pt x="0" y="22"/>
                </a:lnTo>
                <a:lnTo>
                  <a:pt x="80" y="0"/>
                </a:lnTo>
              </a:path>
            </a:pathLst>
          </a:custGeom>
          <a:solidFill>
            <a:srgbClr val="FF0066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1" name="Freeform 99"/>
          <p:cNvSpPr>
            <a:spLocks/>
          </p:cNvSpPr>
          <p:nvPr/>
        </p:nvSpPr>
        <p:spPr bwMode="auto">
          <a:xfrm>
            <a:off x="6164263" y="2116138"/>
            <a:ext cx="157162" cy="422275"/>
          </a:xfrm>
          <a:custGeom>
            <a:avLst/>
            <a:gdLst>
              <a:gd name="T0" fmla="*/ 0 w 99"/>
              <a:gd name="T1" fmla="*/ 0 h 248"/>
              <a:gd name="T2" fmla="*/ 0 w 99"/>
              <a:gd name="T3" fmla="*/ 198 h 248"/>
              <a:gd name="T4" fmla="*/ 98 w 99"/>
              <a:gd name="T5" fmla="*/ 247 h 248"/>
              <a:gd name="T6" fmla="*/ 98 w 99"/>
              <a:gd name="T7" fmla="*/ 52 h 248"/>
              <a:gd name="T8" fmla="*/ 0 w 99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48">
                <a:moveTo>
                  <a:pt x="0" y="0"/>
                </a:moveTo>
                <a:lnTo>
                  <a:pt x="0" y="198"/>
                </a:lnTo>
                <a:lnTo>
                  <a:pt x="98" y="247"/>
                </a:lnTo>
                <a:lnTo>
                  <a:pt x="98" y="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2" name="Freeform 100"/>
          <p:cNvSpPr>
            <a:spLocks/>
          </p:cNvSpPr>
          <p:nvPr/>
        </p:nvSpPr>
        <p:spPr bwMode="auto">
          <a:xfrm>
            <a:off x="6162675" y="2109788"/>
            <a:ext cx="158750" cy="433387"/>
          </a:xfrm>
          <a:custGeom>
            <a:avLst/>
            <a:gdLst>
              <a:gd name="T0" fmla="*/ 0 w 100"/>
              <a:gd name="T1" fmla="*/ 0 h 255"/>
              <a:gd name="T2" fmla="*/ 0 w 100"/>
              <a:gd name="T3" fmla="*/ 199 h 255"/>
              <a:gd name="T4" fmla="*/ 99 w 100"/>
              <a:gd name="T5" fmla="*/ 254 h 255"/>
              <a:gd name="T6" fmla="*/ 99 w 100"/>
              <a:gd name="T7" fmla="*/ 54 h 255"/>
              <a:gd name="T8" fmla="*/ 0 w 100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55">
                <a:moveTo>
                  <a:pt x="0" y="0"/>
                </a:moveTo>
                <a:lnTo>
                  <a:pt x="0" y="199"/>
                </a:lnTo>
                <a:lnTo>
                  <a:pt x="99" y="254"/>
                </a:lnTo>
                <a:lnTo>
                  <a:pt x="99" y="54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3" name="Freeform 101"/>
          <p:cNvSpPr>
            <a:spLocks/>
          </p:cNvSpPr>
          <p:nvPr/>
        </p:nvSpPr>
        <p:spPr bwMode="auto">
          <a:xfrm>
            <a:off x="6162675" y="2109788"/>
            <a:ext cx="158750" cy="433387"/>
          </a:xfrm>
          <a:custGeom>
            <a:avLst/>
            <a:gdLst>
              <a:gd name="T0" fmla="*/ 0 w 100"/>
              <a:gd name="T1" fmla="*/ 0 h 255"/>
              <a:gd name="T2" fmla="*/ 0 w 100"/>
              <a:gd name="T3" fmla="*/ 199 h 255"/>
              <a:gd name="T4" fmla="*/ 99 w 100"/>
              <a:gd name="T5" fmla="*/ 254 h 255"/>
              <a:gd name="T6" fmla="*/ 99 w 100"/>
              <a:gd name="T7" fmla="*/ 54 h 255"/>
              <a:gd name="T8" fmla="*/ 0 w 100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55">
                <a:moveTo>
                  <a:pt x="0" y="0"/>
                </a:moveTo>
                <a:lnTo>
                  <a:pt x="0" y="199"/>
                </a:lnTo>
                <a:lnTo>
                  <a:pt x="99" y="254"/>
                </a:lnTo>
                <a:lnTo>
                  <a:pt x="99" y="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4" name="Freeform 102"/>
          <p:cNvSpPr>
            <a:spLocks/>
          </p:cNvSpPr>
          <p:nvPr/>
        </p:nvSpPr>
        <p:spPr bwMode="auto">
          <a:xfrm>
            <a:off x="5870575" y="2201863"/>
            <a:ext cx="460375" cy="460375"/>
          </a:xfrm>
          <a:custGeom>
            <a:avLst/>
            <a:gdLst>
              <a:gd name="T0" fmla="*/ 289 w 290"/>
              <a:gd name="T1" fmla="*/ 0 h 270"/>
              <a:gd name="T2" fmla="*/ 289 w 290"/>
              <a:gd name="T3" fmla="*/ 193 h 270"/>
              <a:gd name="T4" fmla="*/ 0 w 290"/>
              <a:gd name="T5" fmla="*/ 269 h 270"/>
              <a:gd name="T6" fmla="*/ 0 w 290"/>
              <a:gd name="T7" fmla="*/ 69 h 270"/>
              <a:gd name="T8" fmla="*/ 289 w 290"/>
              <a:gd name="T9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70">
                <a:moveTo>
                  <a:pt x="289" y="0"/>
                </a:moveTo>
                <a:lnTo>
                  <a:pt x="289" y="193"/>
                </a:lnTo>
                <a:lnTo>
                  <a:pt x="0" y="269"/>
                </a:lnTo>
                <a:lnTo>
                  <a:pt x="0" y="69"/>
                </a:lnTo>
                <a:lnTo>
                  <a:pt x="289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5" name="Freeform 103"/>
          <p:cNvSpPr>
            <a:spLocks/>
          </p:cNvSpPr>
          <p:nvPr/>
        </p:nvSpPr>
        <p:spPr bwMode="auto">
          <a:xfrm>
            <a:off x="5870575" y="2201863"/>
            <a:ext cx="460375" cy="460375"/>
          </a:xfrm>
          <a:custGeom>
            <a:avLst/>
            <a:gdLst>
              <a:gd name="T0" fmla="*/ 289 w 290"/>
              <a:gd name="T1" fmla="*/ 0 h 270"/>
              <a:gd name="T2" fmla="*/ 289 w 290"/>
              <a:gd name="T3" fmla="*/ 193 h 270"/>
              <a:gd name="T4" fmla="*/ 0 w 290"/>
              <a:gd name="T5" fmla="*/ 269 h 270"/>
              <a:gd name="T6" fmla="*/ 0 w 290"/>
              <a:gd name="T7" fmla="*/ 69 h 270"/>
              <a:gd name="T8" fmla="*/ 289 w 290"/>
              <a:gd name="T9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70">
                <a:moveTo>
                  <a:pt x="289" y="0"/>
                </a:moveTo>
                <a:lnTo>
                  <a:pt x="289" y="193"/>
                </a:lnTo>
                <a:lnTo>
                  <a:pt x="0" y="269"/>
                </a:lnTo>
                <a:lnTo>
                  <a:pt x="0" y="69"/>
                </a:lnTo>
                <a:lnTo>
                  <a:pt x="289" y="0"/>
                </a:lnTo>
              </a:path>
            </a:pathLst>
          </a:custGeom>
          <a:solidFill>
            <a:srgbClr val="FFCC66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6" name="Freeform 104"/>
          <p:cNvSpPr>
            <a:spLocks/>
          </p:cNvSpPr>
          <p:nvPr/>
        </p:nvSpPr>
        <p:spPr bwMode="auto">
          <a:xfrm>
            <a:off x="5713413" y="2109788"/>
            <a:ext cx="617537" cy="214312"/>
          </a:xfrm>
          <a:custGeom>
            <a:avLst/>
            <a:gdLst>
              <a:gd name="T0" fmla="*/ 283 w 389"/>
              <a:gd name="T1" fmla="*/ 0 h 126"/>
              <a:gd name="T2" fmla="*/ 388 w 389"/>
              <a:gd name="T3" fmla="*/ 54 h 126"/>
              <a:gd name="T4" fmla="*/ 104 w 389"/>
              <a:gd name="T5" fmla="*/ 125 h 126"/>
              <a:gd name="T6" fmla="*/ 0 w 389"/>
              <a:gd name="T7" fmla="*/ 70 h 126"/>
              <a:gd name="T8" fmla="*/ 283 w 38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126">
                <a:moveTo>
                  <a:pt x="283" y="0"/>
                </a:moveTo>
                <a:lnTo>
                  <a:pt x="388" y="54"/>
                </a:lnTo>
                <a:lnTo>
                  <a:pt x="104" y="125"/>
                </a:lnTo>
                <a:lnTo>
                  <a:pt x="0" y="70"/>
                </a:lnTo>
                <a:lnTo>
                  <a:pt x="283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7" name="Freeform 105"/>
          <p:cNvSpPr>
            <a:spLocks/>
          </p:cNvSpPr>
          <p:nvPr/>
        </p:nvSpPr>
        <p:spPr bwMode="auto">
          <a:xfrm>
            <a:off x="5713413" y="2109788"/>
            <a:ext cx="617537" cy="214312"/>
          </a:xfrm>
          <a:custGeom>
            <a:avLst/>
            <a:gdLst>
              <a:gd name="T0" fmla="*/ 283 w 389"/>
              <a:gd name="T1" fmla="*/ 0 h 126"/>
              <a:gd name="T2" fmla="*/ 388 w 389"/>
              <a:gd name="T3" fmla="*/ 54 h 126"/>
              <a:gd name="T4" fmla="*/ 104 w 389"/>
              <a:gd name="T5" fmla="*/ 125 h 126"/>
              <a:gd name="T6" fmla="*/ 0 w 389"/>
              <a:gd name="T7" fmla="*/ 70 h 126"/>
              <a:gd name="T8" fmla="*/ 283 w 38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126">
                <a:moveTo>
                  <a:pt x="283" y="0"/>
                </a:moveTo>
                <a:lnTo>
                  <a:pt x="388" y="54"/>
                </a:lnTo>
                <a:lnTo>
                  <a:pt x="104" y="125"/>
                </a:lnTo>
                <a:lnTo>
                  <a:pt x="0" y="70"/>
                </a:lnTo>
                <a:lnTo>
                  <a:pt x="28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8" name="Freeform 106"/>
          <p:cNvSpPr>
            <a:spLocks/>
          </p:cNvSpPr>
          <p:nvPr/>
        </p:nvSpPr>
        <p:spPr bwMode="auto">
          <a:xfrm>
            <a:off x="5713413" y="2238375"/>
            <a:ext cx="158750" cy="423863"/>
          </a:xfrm>
          <a:custGeom>
            <a:avLst/>
            <a:gdLst>
              <a:gd name="T0" fmla="*/ 0 w 100"/>
              <a:gd name="T1" fmla="*/ 0 h 249"/>
              <a:gd name="T2" fmla="*/ 0 w 100"/>
              <a:gd name="T3" fmla="*/ 193 h 249"/>
              <a:gd name="T4" fmla="*/ 99 w 100"/>
              <a:gd name="T5" fmla="*/ 248 h 249"/>
              <a:gd name="T6" fmla="*/ 99 w 100"/>
              <a:gd name="T7" fmla="*/ 48 h 249"/>
              <a:gd name="T8" fmla="*/ 0 w 100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49">
                <a:moveTo>
                  <a:pt x="0" y="0"/>
                </a:moveTo>
                <a:lnTo>
                  <a:pt x="0" y="193"/>
                </a:lnTo>
                <a:lnTo>
                  <a:pt x="99" y="248"/>
                </a:lnTo>
                <a:lnTo>
                  <a:pt x="99" y="48"/>
                </a:lnTo>
                <a:lnTo>
                  <a:pt x="0" y="0"/>
                </a:lnTo>
              </a:path>
            </a:pathLst>
          </a:cu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59" name="Freeform 107"/>
          <p:cNvSpPr>
            <a:spLocks/>
          </p:cNvSpPr>
          <p:nvPr/>
        </p:nvSpPr>
        <p:spPr bwMode="auto">
          <a:xfrm>
            <a:off x="5713413" y="2238375"/>
            <a:ext cx="158750" cy="423863"/>
          </a:xfrm>
          <a:custGeom>
            <a:avLst/>
            <a:gdLst>
              <a:gd name="T0" fmla="*/ 0 w 100"/>
              <a:gd name="T1" fmla="*/ 0 h 249"/>
              <a:gd name="T2" fmla="*/ 0 w 100"/>
              <a:gd name="T3" fmla="*/ 193 h 249"/>
              <a:gd name="T4" fmla="*/ 99 w 100"/>
              <a:gd name="T5" fmla="*/ 248 h 249"/>
              <a:gd name="T6" fmla="*/ 99 w 100"/>
              <a:gd name="T7" fmla="*/ 48 h 249"/>
              <a:gd name="T8" fmla="*/ 0 w 100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49">
                <a:moveTo>
                  <a:pt x="0" y="0"/>
                </a:moveTo>
                <a:lnTo>
                  <a:pt x="0" y="193"/>
                </a:lnTo>
                <a:lnTo>
                  <a:pt x="99" y="248"/>
                </a:lnTo>
                <a:lnTo>
                  <a:pt x="99" y="4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671" name="Group 108"/>
          <p:cNvGrpSpPr>
            <a:grpSpLocks/>
          </p:cNvGrpSpPr>
          <p:nvPr/>
        </p:nvGrpSpPr>
        <p:grpSpPr bwMode="auto">
          <a:xfrm>
            <a:off x="4465638" y="4457700"/>
            <a:ext cx="195262" cy="95250"/>
            <a:chOff x="2813" y="2621"/>
            <a:chExt cx="123" cy="56"/>
          </a:xfrm>
        </p:grpSpPr>
        <p:sp>
          <p:nvSpPr>
            <p:cNvPr id="612461" name="Freeform 109"/>
            <p:cNvSpPr>
              <a:spLocks/>
            </p:cNvSpPr>
            <p:nvPr/>
          </p:nvSpPr>
          <p:spPr bwMode="auto">
            <a:xfrm>
              <a:off x="2813" y="2640"/>
              <a:ext cx="42" cy="37"/>
            </a:xfrm>
            <a:custGeom>
              <a:avLst/>
              <a:gdLst>
                <a:gd name="T0" fmla="*/ 0 w 42"/>
                <a:gd name="T1" fmla="*/ 0 h 37"/>
                <a:gd name="T2" fmla="*/ 6 w 42"/>
                <a:gd name="T3" fmla="*/ 36 h 37"/>
                <a:gd name="T4" fmla="*/ 41 w 42"/>
                <a:gd name="T5" fmla="*/ 36 h 37"/>
                <a:gd name="T6" fmla="*/ 36 w 42"/>
                <a:gd name="T7" fmla="*/ 0 h 37"/>
                <a:gd name="T8" fmla="*/ 0 w 4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7">
                  <a:moveTo>
                    <a:pt x="0" y="0"/>
                  </a:moveTo>
                  <a:lnTo>
                    <a:pt x="6" y="36"/>
                  </a:lnTo>
                  <a:lnTo>
                    <a:pt x="41" y="3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solidFill>
              <a:srgbClr val="CC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62" name="Freeform 110"/>
            <p:cNvSpPr>
              <a:spLocks/>
            </p:cNvSpPr>
            <p:nvPr/>
          </p:nvSpPr>
          <p:spPr bwMode="auto">
            <a:xfrm>
              <a:off x="2814" y="2626"/>
              <a:ext cx="120" cy="19"/>
            </a:xfrm>
            <a:custGeom>
              <a:avLst/>
              <a:gdLst>
                <a:gd name="T0" fmla="*/ 0 w 120"/>
                <a:gd name="T1" fmla="*/ 17 h 18"/>
                <a:gd name="T2" fmla="*/ 82 w 120"/>
                <a:gd name="T3" fmla="*/ 0 h 18"/>
                <a:gd name="T4" fmla="*/ 119 w 120"/>
                <a:gd name="T5" fmla="*/ 0 h 18"/>
                <a:gd name="T6" fmla="*/ 80 w 120"/>
                <a:gd name="T7" fmla="*/ 16 h 18"/>
                <a:gd name="T8" fmla="*/ 36 w 120"/>
                <a:gd name="T9" fmla="*/ 17 h 18"/>
                <a:gd name="T10" fmla="*/ 0 w 120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">
                  <a:moveTo>
                    <a:pt x="0" y="17"/>
                  </a:moveTo>
                  <a:lnTo>
                    <a:pt x="82" y="0"/>
                  </a:lnTo>
                  <a:lnTo>
                    <a:pt x="119" y="0"/>
                  </a:lnTo>
                  <a:lnTo>
                    <a:pt x="80" y="16"/>
                  </a:lnTo>
                  <a:lnTo>
                    <a:pt x="36" y="17"/>
                  </a:lnTo>
                  <a:lnTo>
                    <a:pt x="0" y="17"/>
                  </a:lnTo>
                </a:path>
              </a:pathLst>
            </a:cu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63" name="Freeform 111"/>
            <p:cNvSpPr>
              <a:spLocks/>
            </p:cNvSpPr>
            <p:nvPr/>
          </p:nvSpPr>
          <p:spPr bwMode="auto">
            <a:xfrm>
              <a:off x="2844" y="2621"/>
              <a:ext cx="92" cy="53"/>
            </a:xfrm>
            <a:custGeom>
              <a:avLst/>
              <a:gdLst>
                <a:gd name="T0" fmla="*/ 86 w 92"/>
                <a:gd name="T1" fmla="*/ 0 h 53"/>
                <a:gd name="T2" fmla="*/ 0 w 92"/>
                <a:gd name="T3" fmla="*/ 16 h 53"/>
                <a:gd name="T4" fmla="*/ 6 w 92"/>
                <a:gd name="T5" fmla="*/ 52 h 53"/>
                <a:gd name="T6" fmla="*/ 91 w 92"/>
                <a:gd name="T7" fmla="*/ 35 h 53"/>
                <a:gd name="T8" fmla="*/ 86 w 9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3">
                  <a:moveTo>
                    <a:pt x="86" y="0"/>
                  </a:moveTo>
                  <a:lnTo>
                    <a:pt x="0" y="16"/>
                  </a:lnTo>
                  <a:lnTo>
                    <a:pt x="6" y="52"/>
                  </a:lnTo>
                  <a:lnTo>
                    <a:pt x="91" y="35"/>
                  </a:lnTo>
                  <a:lnTo>
                    <a:pt x="86" y="0"/>
                  </a:lnTo>
                </a:path>
              </a:pathLst>
            </a:custGeom>
            <a:solidFill>
              <a:srgbClr val="FFCC66"/>
            </a:solidFill>
            <a:ln w="12700" cap="rnd" cmpd="sng">
              <a:solidFill>
                <a:srgbClr val="FF9933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2464" name="Freeform 112"/>
          <p:cNvSpPr>
            <a:spLocks/>
          </p:cNvSpPr>
          <p:nvPr/>
        </p:nvSpPr>
        <p:spPr bwMode="auto">
          <a:xfrm>
            <a:off x="4475163" y="2027238"/>
            <a:ext cx="3868737" cy="2487612"/>
          </a:xfrm>
          <a:custGeom>
            <a:avLst/>
            <a:gdLst>
              <a:gd name="T0" fmla="*/ 0 w 2437"/>
              <a:gd name="T1" fmla="*/ 1441 h 1462"/>
              <a:gd name="T2" fmla="*/ 786 w 2437"/>
              <a:gd name="T3" fmla="*/ 123 h 1462"/>
              <a:gd name="T4" fmla="*/ 786 w 2437"/>
              <a:gd name="T5" fmla="*/ 324 h 1462"/>
              <a:gd name="T6" fmla="*/ 882 w 2437"/>
              <a:gd name="T7" fmla="*/ 375 h 1462"/>
              <a:gd name="T8" fmla="*/ 2436 w 2437"/>
              <a:gd name="T9" fmla="*/ 0 h 1462"/>
              <a:gd name="T10" fmla="*/ 108 w 2437"/>
              <a:gd name="T11" fmla="*/ 146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7" h="1462">
                <a:moveTo>
                  <a:pt x="0" y="1441"/>
                </a:moveTo>
                <a:lnTo>
                  <a:pt x="786" y="123"/>
                </a:lnTo>
                <a:lnTo>
                  <a:pt x="786" y="324"/>
                </a:lnTo>
                <a:lnTo>
                  <a:pt x="882" y="375"/>
                </a:lnTo>
                <a:lnTo>
                  <a:pt x="2436" y="0"/>
                </a:lnTo>
                <a:lnTo>
                  <a:pt x="108" y="1461"/>
                </a:lnTo>
              </a:path>
            </a:pathLst>
          </a:custGeom>
          <a:solidFill>
            <a:schemeClr val="accent1">
              <a:alpha val="50000"/>
            </a:schemeClr>
          </a:solidFill>
          <a:ln w="12700" cap="rnd" cmpd="sng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65" name="Rectangle 113"/>
          <p:cNvSpPr>
            <a:spLocks noChangeArrowheads="1"/>
          </p:cNvSpPr>
          <p:nvPr/>
        </p:nvSpPr>
        <p:spPr bwMode="auto">
          <a:xfrm>
            <a:off x="5308600" y="5035550"/>
            <a:ext cx="447675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66" name="Rectangle 114"/>
          <p:cNvSpPr>
            <a:spLocks noChangeArrowheads="1"/>
          </p:cNvSpPr>
          <p:nvPr/>
        </p:nvSpPr>
        <p:spPr bwMode="auto">
          <a:xfrm>
            <a:off x="5308600" y="5416550"/>
            <a:ext cx="447675" cy="201613"/>
          </a:xfrm>
          <a:prstGeom prst="rect">
            <a:avLst/>
          </a:prstGeom>
          <a:pattFill prst="dkUpDiag">
            <a:fgClr>
              <a:srgbClr val="CC99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67" name="Rectangle 115"/>
          <p:cNvSpPr>
            <a:spLocks noChangeArrowheads="1"/>
          </p:cNvSpPr>
          <p:nvPr/>
        </p:nvSpPr>
        <p:spPr bwMode="auto">
          <a:xfrm>
            <a:off x="5321300" y="5802313"/>
            <a:ext cx="422275" cy="173037"/>
          </a:xfrm>
          <a:prstGeom prst="rect">
            <a:avLst/>
          </a:prstGeom>
          <a:solidFill>
            <a:srgbClr val="FFFFFF"/>
          </a:solidFill>
          <a:ln w="25400">
            <a:solidFill>
              <a:srgbClr val="01010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2468" name="Rectangle 116"/>
          <p:cNvSpPr>
            <a:spLocks noChangeArrowheads="1"/>
          </p:cNvSpPr>
          <p:nvPr/>
        </p:nvSpPr>
        <p:spPr bwMode="auto">
          <a:xfrm>
            <a:off x="5314950" y="4662488"/>
            <a:ext cx="434975" cy="187325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77" name="Rectangle 117"/>
          <p:cNvSpPr>
            <a:spLocks noChangeArrowheads="1"/>
          </p:cNvSpPr>
          <p:nvPr/>
        </p:nvSpPr>
        <p:spPr bwMode="auto">
          <a:xfrm>
            <a:off x="5949950" y="4557713"/>
            <a:ext cx="24431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Index entry header</a:t>
            </a:r>
          </a:p>
        </p:txBody>
      </p:sp>
      <p:sp>
        <p:nvSpPr>
          <p:cNvPr id="69678" name="Rectangle 118"/>
          <p:cNvSpPr>
            <a:spLocks noChangeArrowheads="1"/>
          </p:cNvSpPr>
          <p:nvPr/>
        </p:nvSpPr>
        <p:spPr bwMode="auto">
          <a:xfrm>
            <a:off x="5949950" y="4938713"/>
            <a:ext cx="24558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Key column length</a:t>
            </a:r>
          </a:p>
        </p:txBody>
      </p:sp>
      <p:sp>
        <p:nvSpPr>
          <p:cNvPr id="69679" name="Rectangle 119"/>
          <p:cNvSpPr>
            <a:spLocks noChangeArrowheads="1"/>
          </p:cNvSpPr>
          <p:nvPr/>
        </p:nvSpPr>
        <p:spPr bwMode="auto">
          <a:xfrm>
            <a:off x="5949950" y="5319713"/>
            <a:ext cx="23431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Key column value</a:t>
            </a:r>
          </a:p>
        </p:txBody>
      </p:sp>
      <p:sp>
        <p:nvSpPr>
          <p:cNvPr id="69680" name="Rectangle 120"/>
          <p:cNvSpPr>
            <a:spLocks noChangeArrowheads="1"/>
          </p:cNvSpPr>
          <p:nvPr/>
        </p:nvSpPr>
        <p:spPr bwMode="auto">
          <a:xfrm>
            <a:off x="5949950" y="5689600"/>
            <a:ext cx="10588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ROWID</a:t>
            </a:r>
          </a:p>
        </p:txBody>
      </p:sp>
      <p:sp>
        <p:nvSpPr>
          <p:cNvPr id="69681" name="Rectangle 121"/>
          <p:cNvSpPr>
            <a:spLocks noChangeArrowheads="1"/>
          </p:cNvSpPr>
          <p:nvPr/>
        </p:nvSpPr>
        <p:spPr bwMode="auto">
          <a:xfrm>
            <a:off x="2271713" y="2171700"/>
            <a:ext cx="7620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9682" name="Rectangle 122"/>
          <p:cNvSpPr>
            <a:spLocks noChangeArrowheads="1"/>
          </p:cNvSpPr>
          <p:nvPr/>
        </p:nvSpPr>
        <p:spPr bwMode="auto">
          <a:xfrm>
            <a:off x="1123950" y="3630613"/>
            <a:ext cx="10588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69683" name="Rectangle 123"/>
          <p:cNvSpPr>
            <a:spLocks noChangeArrowheads="1"/>
          </p:cNvSpPr>
          <p:nvPr/>
        </p:nvSpPr>
        <p:spPr bwMode="auto">
          <a:xfrm>
            <a:off x="1247775" y="4981575"/>
            <a:ext cx="706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69684" name="Rectangle 124"/>
          <p:cNvSpPr>
            <a:spLocks noChangeArrowheads="1"/>
          </p:cNvSpPr>
          <p:nvPr/>
        </p:nvSpPr>
        <p:spPr bwMode="auto">
          <a:xfrm>
            <a:off x="5273675" y="1433513"/>
            <a:ext cx="15398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Index entry</a:t>
            </a:r>
          </a:p>
        </p:txBody>
      </p:sp>
      <p:grpSp>
        <p:nvGrpSpPr>
          <p:cNvPr id="69685" name="Group 125"/>
          <p:cNvGrpSpPr>
            <a:grpSpLocks/>
          </p:cNvGrpSpPr>
          <p:nvPr/>
        </p:nvGrpSpPr>
        <p:grpSpPr bwMode="auto">
          <a:xfrm>
            <a:off x="1795463" y="4730750"/>
            <a:ext cx="3165475" cy="1471613"/>
            <a:chOff x="1131" y="2781"/>
            <a:chExt cx="1994" cy="866"/>
          </a:xfrm>
        </p:grpSpPr>
        <p:sp>
          <p:nvSpPr>
            <p:cNvPr id="612478" name="Line 126"/>
            <p:cNvSpPr>
              <a:spLocks noChangeShapeType="1"/>
            </p:cNvSpPr>
            <p:nvPr/>
          </p:nvSpPr>
          <p:spPr bwMode="auto">
            <a:xfrm flipV="1">
              <a:off x="1131" y="3538"/>
              <a:ext cx="246" cy="10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79" name="Line 127"/>
            <p:cNvSpPr>
              <a:spLocks noChangeShapeType="1"/>
            </p:cNvSpPr>
            <p:nvPr/>
          </p:nvSpPr>
          <p:spPr bwMode="auto">
            <a:xfrm flipV="1">
              <a:off x="1422" y="3412"/>
              <a:ext cx="246" cy="10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80" name="Line 128"/>
            <p:cNvSpPr>
              <a:spLocks noChangeShapeType="1"/>
            </p:cNvSpPr>
            <p:nvPr/>
          </p:nvSpPr>
          <p:spPr bwMode="auto">
            <a:xfrm flipV="1">
              <a:off x="1714" y="3286"/>
              <a:ext cx="246" cy="10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81" name="Line 129"/>
            <p:cNvSpPr>
              <a:spLocks noChangeShapeType="1"/>
            </p:cNvSpPr>
            <p:nvPr/>
          </p:nvSpPr>
          <p:spPr bwMode="auto">
            <a:xfrm flipV="1">
              <a:off x="2005" y="3160"/>
              <a:ext cx="246" cy="10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82" name="Line 130"/>
            <p:cNvSpPr>
              <a:spLocks noChangeShapeType="1"/>
            </p:cNvSpPr>
            <p:nvPr/>
          </p:nvSpPr>
          <p:spPr bwMode="auto">
            <a:xfrm flipV="1">
              <a:off x="2296" y="3033"/>
              <a:ext cx="247" cy="10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83" name="Line 131"/>
            <p:cNvSpPr>
              <a:spLocks noChangeShapeType="1"/>
            </p:cNvSpPr>
            <p:nvPr/>
          </p:nvSpPr>
          <p:spPr bwMode="auto">
            <a:xfrm flipV="1">
              <a:off x="2588" y="2907"/>
              <a:ext cx="246" cy="10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2484" name="Line 132"/>
            <p:cNvSpPr>
              <a:spLocks noChangeShapeType="1"/>
            </p:cNvSpPr>
            <p:nvPr/>
          </p:nvSpPr>
          <p:spPr bwMode="auto">
            <a:xfrm flipV="1">
              <a:off x="2879" y="2781"/>
              <a:ext cx="246" cy="10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140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2535238" y="1989138"/>
            <a:ext cx="4073525" cy="2790825"/>
          </a:xfrm>
          <a:prstGeom prst="rect">
            <a:avLst/>
          </a:prstGeom>
          <a:gradFill rotWithShape="0">
            <a:gsLst>
              <a:gs pos="0">
                <a:srgbClr val="0066CC">
                  <a:gamma/>
                  <a:shade val="69804"/>
                  <a:invGamma/>
                </a:srgbClr>
              </a:gs>
              <a:gs pos="50000">
                <a:srgbClr val="0066CC"/>
              </a:gs>
              <a:gs pos="100000">
                <a:srgbClr val="0066CC">
                  <a:gamma/>
                  <a:shade val="69804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47" name="Group 6"/>
          <p:cNvGrpSpPr>
            <a:grpSpLocks/>
          </p:cNvGrpSpPr>
          <p:nvPr/>
        </p:nvGrpSpPr>
        <p:grpSpPr bwMode="auto">
          <a:xfrm>
            <a:off x="5343525" y="2900363"/>
            <a:ext cx="1119188" cy="866775"/>
            <a:chOff x="3366" y="1827"/>
            <a:chExt cx="705" cy="546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3366" y="1938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3366" y="1827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3366" y="2164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5343525" y="2105025"/>
            <a:ext cx="1119188" cy="866775"/>
            <a:chOff x="3366" y="1326"/>
            <a:chExt cx="705" cy="546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366" y="1437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3366" y="1326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3366" y="166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1041400" y="2757488"/>
            <a:ext cx="1106488" cy="857250"/>
            <a:chOff x="656" y="1737"/>
            <a:chExt cx="697" cy="540"/>
          </a:xfrm>
        </p:grpSpPr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656" y="1847"/>
              <a:ext cx="697" cy="323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656" y="1737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656" y="2070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7048500" y="3824288"/>
            <a:ext cx="1106488" cy="857250"/>
            <a:chOff x="4440" y="2409"/>
            <a:chExt cx="697" cy="540"/>
          </a:xfrm>
        </p:grpSpPr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4440" y="2519"/>
              <a:ext cx="697" cy="323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4440" y="2409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4440" y="2742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1" name="Group 22"/>
          <p:cNvGrpSpPr>
            <a:grpSpLocks/>
          </p:cNvGrpSpPr>
          <p:nvPr/>
        </p:nvGrpSpPr>
        <p:grpSpPr bwMode="auto">
          <a:xfrm>
            <a:off x="1041400" y="3824288"/>
            <a:ext cx="1106488" cy="857250"/>
            <a:chOff x="656" y="2409"/>
            <a:chExt cx="697" cy="540"/>
          </a:xfrm>
        </p:grpSpPr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656" y="2519"/>
              <a:ext cx="697" cy="323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656" y="2409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656" y="2742"/>
              <a:ext cx="697" cy="207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52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其他关键的物理文件</a:t>
            </a:r>
          </a:p>
        </p:txBody>
      </p:sp>
      <p:grpSp>
        <p:nvGrpSpPr>
          <p:cNvPr id="6153" name="Group 27"/>
          <p:cNvGrpSpPr>
            <a:grpSpLocks/>
          </p:cNvGrpSpPr>
          <p:nvPr/>
        </p:nvGrpSpPr>
        <p:grpSpPr bwMode="auto">
          <a:xfrm>
            <a:off x="2689225" y="3705225"/>
            <a:ext cx="1119188" cy="866775"/>
            <a:chOff x="1694" y="2334"/>
            <a:chExt cx="705" cy="546"/>
          </a:xfrm>
        </p:grpSpPr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1694" y="2445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1694" y="2334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1694" y="2671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4" name="Group 31"/>
          <p:cNvGrpSpPr>
            <a:grpSpLocks/>
          </p:cNvGrpSpPr>
          <p:nvPr/>
        </p:nvGrpSpPr>
        <p:grpSpPr bwMode="auto">
          <a:xfrm>
            <a:off x="2689225" y="2900363"/>
            <a:ext cx="1119188" cy="866775"/>
            <a:chOff x="1694" y="1827"/>
            <a:chExt cx="705" cy="546"/>
          </a:xfrm>
        </p:grpSpPr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1694" y="1938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1694" y="1827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1694" y="2164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5" name="Group 35"/>
          <p:cNvGrpSpPr>
            <a:grpSpLocks/>
          </p:cNvGrpSpPr>
          <p:nvPr/>
        </p:nvGrpSpPr>
        <p:grpSpPr bwMode="auto">
          <a:xfrm>
            <a:off x="2689225" y="2105025"/>
            <a:ext cx="1119188" cy="866775"/>
            <a:chOff x="1694" y="1326"/>
            <a:chExt cx="705" cy="546"/>
          </a:xfrm>
        </p:grpSpPr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1694" y="1437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1694" y="1326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1694" y="166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6" name="Group 39"/>
          <p:cNvGrpSpPr>
            <a:grpSpLocks/>
          </p:cNvGrpSpPr>
          <p:nvPr/>
        </p:nvGrpSpPr>
        <p:grpSpPr bwMode="auto">
          <a:xfrm>
            <a:off x="4002088" y="2105025"/>
            <a:ext cx="1119187" cy="866775"/>
            <a:chOff x="2521" y="1326"/>
            <a:chExt cx="705" cy="546"/>
          </a:xfrm>
        </p:grpSpPr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521" y="1437"/>
              <a:ext cx="705" cy="326"/>
            </a:xfrm>
            <a:prstGeom prst="rect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2521" y="1326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2521" y="1663"/>
              <a:ext cx="705" cy="209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gamma/>
                    <a:shade val="89804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57" name="Rectangle 40"/>
          <p:cNvSpPr>
            <a:spLocks noChangeArrowheads="1"/>
          </p:cNvSpPr>
          <p:nvPr/>
        </p:nvSpPr>
        <p:spPr bwMode="auto">
          <a:xfrm>
            <a:off x="3971925" y="412273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/>
            <a:r>
              <a:rPr lang="en-US" altLang="zh-CN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6158" name="Rectangle 41"/>
          <p:cNvSpPr>
            <a:spLocks noChangeArrowheads="1"/>
          </p:cNvSpPr>
          <p:nvPr/>
        </p:nvSpPr>
        <p:spPr bwMode="auto">
          <a:xfrm>
            <a:off x="911225" y="4094163"/>
            <a:ext cx="13557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Password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  <p:sp>
        <p:nvSpPr>
          <p:cNvPr id="6159" name="Rectangle 42"/>
          <p:cNvSpPr>
            <a:spLocks noChangeArrowheads="1"/>
          </p:cNvSpPr>
          <p:nvPr/>
        </p:nvSpPr>
        <p:spPr bwMode="blackWhite">
          <a:xfrm>
            <a:off x="892175" y="2925763"/>
            <a:ext cx="13938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Parameter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file</a:t>
            </a:r>
          </a:p>
        </p:txBody>
      </p:sp>
      <p:sp>
        <p:nvSpPr>
          <p:cNvPr id="6160" name="Rectangle 43"/>
          <p:cNvSpPr>
            <a:spLocks noChangeArrowheads="1"/>
          </p:cNvSpPr>
          <p:nvPr/>
        </p:nvSpPr>
        <p:spPr bwMode="auto">
          <a:xfrm>
            <a:off x="6967538" y="4079875"/>
            <a:ext cx="12541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850" rIns="138113" bIns="69850">
            <a:spAutoFit/>
          </a:bodyPr>
          <a:lstStyle/>
          <a:p>
            <a:pPr defTabSz="1851025"/>
            <a:r>
              <a:rPr lang="en-US" altLang="zh-CN">
                <a:solidFill>
                  <a:schemeClr val="bg2"/>
                </a:solidFill>
              </a:rPr>
              <a:t>Archived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log files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985838" y="5038725"/>
            <a:ext cx="1676400" cy="152400"/>
            <a:chOff x="621" y="2962"/>
            <a:chExt cx="1056" cy="90"/>
          </a:xfrm>
        </p:grpSpPr>
        <p:sp>
          <p:nvSpPr>
            <p:cNvPr id="614403" name="Line 3"/>
            <p:cNvSpPr>
              <a:spLocks noChangeShapeType="1"/>
            </p:cNvSpPr>
            <p:nvPr/>
          </p:nvSpPr>
          <p:spPr bwMode="auto">
            <a:xfrm>
              <a:off x="621" y="2962"/>
              <a:ext cx="0" cy="9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04" name="Line 4"/>
            <p:cNvSpPr>
              <a:spLocks noChangeShapeType="1"/>
            </p:cNvSpPr>
            <p:nvPr/>
          </p:nvSpPr>
          <p:spPr bwMode="auto">
            <a:xfrm>
              <a:off x="621" y="3052"/>
              <a:ext cx="10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6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位图索引</a:t>
            </a:r>
          </a:p>
        </p:txBody>
      </p:sp>
      <p:grpSp>
        <p:nvGrpSpPr>
          <p:cNvPr id="70660" name="Group 6"/>
          <p:cNvGrpSpPr>
            <a:grpSpLocks/>
          </p:cNvGrpSpPr>
          <p:nvPr/>
        </p:nvGrpSpPr>
        <p:grpSpPr bwMode="auto">
          <a:xfrm>
            <a:off x="4394200" y="1600200"/>
            <a:ext cx="1584325" cy="2697163"/>
            <a:chOff x="2768" y="941"/>
            <a:chExt cx="998" cy="1586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2768" y="941"/>
              <a:ext cx="992" cy="1581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08" name="AutoShape 8"/>
            <p:cNvSpPr>
              <a:spLocks noChangeArrowheads="1"/>
            </p:cNvSpPr>
            <p:nvPr/>
          </p:nvSpPr>
          <p:spPr bwMode="auto">
            <a:xfrm rot="5400000" flipV="1">
              <a:off x="1986" y="1723"/>
              <a:ext cx="1580" cy="16"/>
            </a:xfrm>
            <a:custGeom>
              <a:avLst/>
              <a:gdLst>
                <a:gd name="G0" fmla="+- 219 0 0"/>
                <a:gd name="G1" fmla="+- 21600 0 219"/>
                <a:gd name="G2" fmla="*/ 219 1 2"/>
                <a:gd name="G3" fmla="+- 21600 0 G2"/>
                <a:gd name="G4" fmla="+/ 219 21600 2"/>
                <a:gd name="G5" fmla="+/ G1 0 2"/>
                <a:gd name="G6" fmla="*/ 21600 21600 219"/>
                <a:gd name="G7" fmla="*/ G6 1 2"/>
                <a:gd name="G8" fmla="+- 21600 0 G7"/>
                <a:gd name="G9" fmla="*/ 21600 1 2"/>
                <a:gd name="G10" fmla="+- 219 0 G9"/>
                <a:gd name="G11" fmla="?: G10 G8 0"/>
                <a:gd name="G12" fmla="?: G10 G7 21600"/>
                <a:gd name="T0" fmla="*/ 21490 w 21600"/>
                <a:gd name="T1" fmla="*/ 10800 h 21600"/>
                <a:gd name="T2" fmla="*/ 10800 w 21600"/>
                <a:gd name="T3" fmla="*/ 21600 h 21600"/>
                <a:gd name="T4" fmla="*/ 110 w 21600"/>
                <a:gd name="T5" fmla="*/ 10800 h 21600"/>
                <a:gd name="T6" fmla="*/ 10800 w 21600"/>
                <a:gd name="T7" fmla="*/ 0 h 21600"/>
                <a:gd name="T8" fmla="*/ 1910 w 21600"/>
                <a:gd name="T9" fmla="*/ 1910 h 21600"/>
                <a:gd name="T10" fmla="*/ 19690 w 21600"/>
                <a:gd name="T11" fmla="*/ 1969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9" y="21600"/>
                  </a:lnTo>
                  <a:lnTo>
                    <a:pt x="2138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09" name="AutoShape 9"/>
            <p:cNvSpPr>
              <a:spLocks noChangeArrowheads="1"/>
            </p:cNvSpPr>
            <p:nvPr/>
          </p:nvSpPr>
          <p:spPr bwMode="auto">
            <a:xfrm rot="-10800000" flipH="1" flipV="1">
              <a:off x="2768" y="941"/>
              <a:ext cx="992" cy="17"/>
            </a:xfrm>
            <a:custGeom>
              <a:avLst/>
              <a:gdLst>
                <a:gd name="G0" fmla="+- 219 0 0"/>
                <a:gd name="G1" fmla="+- 21600 0 219"/>
                <a:gd name="G2" fmla="*/ 219 1 2"/>
                <a:gd name="G3" fmla="+- 21600 0 G2"/>
                <a:gd name="G4" fmla="+/ 219 21600 2"/>
                <a:gd name="G5" fmla="+/ G1 0 2"/>
                <a:gd name="G6" fmla="*/ 21600 21600 219"/>
                <a:gd name="G7" fmla="*/ G6 1 2"/>
                <a:gd name="G8" fmla="+- 21600 0 G7"/>
                <a:gd name="G9" fmla="*/ 21600 1 2"/>
                <a:gd name="G10" fmla="+- 219 0 G9"/>
                <a:gd name="G11" fmla="?: G10 G8 0"/>
                <a:gd name="G12" fmla="?: G10 G7 21600"/>
                <a:gd name="T0" fmla="*/ 21490 w 21600"/>
                <a:gd name="T1" fmla="*/ 10800 h 21600"/>
                <a:gd name="T2" fmla="*/ 10800 w 21600"/>
                <a:gd name="T3" fmla="*/ 21600 h 21600"/>
                <a:gd name="T4" fmla="*/ 110 w 21600"/>
                <a:gd name="T5" fmla="*/ 10800 h 21600"/>
                <a:gd name="T6" fmla="*/ 10800 w 21600"/>
                <a:gd name="T7" fmla="*/ 0 h 21600"/>
                <a:gd name="T8" fmla="*/ 1910 w 21600"/>
                <a:gd name="T9" fmla="*/ 1910 h 21600"/>
                <a:gd name="T10" fmla="*/ 19690 w 21600"/>
                <a:gd name="T11" fmla="*/ 1969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9" y="21600"/>
                  </a:lnTo>
                  <a:lnTo>
                    <a:pt x="2138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0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968" y="1723"/>
              <a:ext cx="1580" cy="16"/>
            </a:xfrm>
            <a:custGeom>
              <a:avLst/>
              <a:gdLst>
                <a:gd name="G0" fmla="+- 219 0 0"/>
                <a:gd name="G1" fmla="+- 21600 0 219"/>
                <a:gd name="G2" fmla="*/ 219 1 2"/>
                <a:gd name="G3" fmla="+- 21600 0 G2"/>
                <a:gd name="G4" fmla="+/ 219 21600 2"/>
                <a:gd name="G5" fmla="+/ G1 0 2"/>
                <a:gd name="G6" fmla="*/ 21600 21600 219"/>
                <a:gd name="G7" fmla="*/ G6 1 2"/>
                <a:gd name="G8" fmla="+- 21600 0 G7"/>
                <a:gd name="G9" fmla="*/ 21600 1 2"/>
                <a:gd name="G10" fmla="+- 219 0 G9"/>
                <a:gd name="G11" fmla="?: G10 G8 0"/>
                <a:gd name="G12" fmla="?: G10 G7 21600"/>
                <a:gd name="T0" fmla="*/ 21490 w 21600"/>
                <a:gd name="T1" fmla="*/ 10800 h 21600"/>
                <a:gd name="T2" fmla="*/ 10800 w 21600"/>
                <a:gd name="T3" fmla="*/ 21600 h 21600"/>
                <a:gd name="T4" fmla="*/ 110 w 21600"/>
                <a:gd name="T5" fmla="*/ 10800 h 21600"/>
                <a:gd name="T6" fmla="*/ 10800 w 21600"/>
                <a:gd name="T7" fmla="*/ 0 h 21600"/>
                <a:gd name="T8" fmla="*/ 1910 w 21600"/>
                <a:gd name="T9" fmla="*/ 1910 h 21600"/>
                <a:gd name="T10" fmla="*/ 19690 w 21600"/>
                <a:gd name="T11" fmla="*/ 1969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9" y="21600"/>
                  </a:lnTo>
                  <a:lnTo>
                    <a:pt x="2138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1" name="AutoShape 11"/>
            <p:cNvSpPr>
              <a:spLocks noChangeArrowheads="1"/>
            </p:cNvSpPr>
            <p:nvPr/>
          </p:nvSpPr>
          <p:spPr bwMode="auto">
            <a:xfrm flipV="1">
              <a:off x="2768" y="2511"/>
              <a:ext cx="992" cy="16"/>
            </a:xfrm>
            <a:custGeom>
              <a:avLst/>
              <a:gdLst>
                <a:gd name="G0" fmla="+- 219 0 0"/>
                <a:gd name="G1" fmla="+- 21600 0 219"/>
                <a:gd name="G2" fmla="*/ 219 1 2"/>
                <a:gd name="G3" fmla="+- 21600 0 G2"/>
                <a:gd name="G4" fmla="+/ 219 21600 2"/>
                <a:gd name="G5" fmla="+/ G1 0 2"/>
                <a:gd name="G6" fmla="*/ 21600 21600 219"/>
                <a:gd name="G7" fmla="*/ G6 1 2"/>
                <a:gd name="G8" fmla="+- 21600 0 G7"/>
                <a:gd name="G9" fmla="*/ 21600 1 2"/>
                <a:gd name="G10" fmla="+- 219 0 G9"/>
                <a:gd name="G11" fmla="?: G10 G8 0"/>
                <a:gd name="G12" fmla="?: G10 G7 21600"/>
                <a:gd name="T0" fmla="*/ 21490 w 21600"/>
                <a:gd name="T1" fmla="*/ 10800 h 21600"/>
                <a:gd name="T2" fmla="*/ 10800 w 21600"/>
                <a:gd name="T3" fmla="*/ 21600 h 21600"/>
                <a:gd name="T4" fmla="*/ 110 w 21600"/>
                <a:gd name="T5" fmla="*/ 10800 h 21600"/>
                <a:gd name="T6" fmla="*/ 10800 w 21600"/>
                <a:gd name="T7" fmla="*/ 0 h 21600"/>
                <a:gd name="T8" fmla="*/ 1910 w 21600"/>
                <a:gd name="T9" fmla="*/ 1910 h 21600"/>
                <a:gd name="T10" fmla="*/ 19690 w 21600"/>
                <a:gd name="T11" fmla="*/ 1969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9" y="21600"/>
                  </a:lnTo>
                  <a:lnTo>
                    <a:pt x="2138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1" name="Group 12"/>
          <p:cNvGrpSpPr>
            <a:grpSpLocks/>
          </p:cNvGrpSpPr>
          <p:nvPr/>
        </p:nvGrpSpPr>
        <p:grpSpPr bwMode="auto">
          <a:xfrm>
            <a:off x="4557713" y="4098925"/>
            <a:ext cx="1273175" cy="84138"/>
            <a:chOff x="2871" y="2410"/>
            <a:chExt cx="802" cy="49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2871" y="2410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4" name="Rectangle 14"/>
            <p:cNvSpPr>
              <a:spLocks noChangeArrowheads="1"/>
            </p:cNvSpPr>
            <p:nvPr/>
          </p:nvSpPr>
          <p:spPr bwMode="auto">
            <a:xfrm>
              <a:off x="3124" y="2410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3307" y="2410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2" name="Group 16"/>
          <p:cNvGrpSpPr>
            <a:grpSpLocks/>
          </p:cNvGrpSpPr>
          <p:nvPr/>
        </p:nvGrpSpPr>
        <p:grpSpPr bwMode="auto">
          <a:xfrm>
            <a:off x="4557713" y="4086225"/>
            <a:ext cx="360362" cy="107950"/>
            <a:chOff x="2871" y="2402"/>
            <a:chExt cx="227" cy="64"/>
          </a:xfrm>
        </p:grpSpPr>
        <p:sp>
          <p:nvSpPr>
            <p:cNvPr id="614417" name="Freeform 17"/>
            <p:cNvSpPr>
              <a:spLocks/>
            </p:cNvSpPr>
            <p:nvPr/>
          </p:nvSpPr>
          <p:spPr bwMode="auto">
            <a:xfrm>
              <a:off x="2871" y="2402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8" name="Freeform 18"/>
            <p:cNvSpPr>
              <a:spLocks/>
            </p:cNvSpPr>
            <p:nvPr/>
          </p:nvSpPr>
          <p:spPr bwMode="auto">
            <a:xfrm>
              <a:off x="2871" y="2402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3" name="Group 19"/>
          <p:cNvGrpSpPr>
            <a:grpSpLocks/>
          </p:cNvGrpSpPr>
          <p:nvPr/>
        </p:nvGrpSpPr>
        <p:grpSpPr bwMode="auto">
          <a:xfrm>
            <a:off x="4959350" y="4086225"/>
            <a:ext cx="236538" cy="107950"/>
            <a:chOff x="3124" y="2402"/>
            <a:chExt cx="149" cy="64"/>
          </a:xfrm>
        </p:grpSpPr>
        <p:sp>
          <p:nvSpPr>
            <p:cNvPr id="614420" name="Freeform 20"/>
            <p:cNvSpPr>
              <a:spLocks/>
            </p:cNvSpPr>
            <p:nvPr/>
          </p:nvSpPr>
          <p:spPr bwMode="auto">
            <a:xfrm>
              <a:off x="3124" y="2402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21" name="Freeform 21"/>
            <p:cNvSpPr>
              <a:spLocks/>
            </p:cNvSpPr>
            <p:nvPr/>
          </p:nvSpPr>
          <p:spPr bwMode="auto">
            <a:xfrm>
              <a:off x="3124" y="2402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4" name="Group 22"/>
          <p:cNvGrpSpPr>
            <a:grpSpLocks/>
          </p:cNvGrpSpPr>
          <p:nvPr/>
        </p:nvGrpSpPr>
        <p:grpSpPr bwMode="auto">
          <a:xfrm>
            <a:off x="5235575" y="4086225"/>
            <a:ext cx="596900" cy="107950"/>
            <a:chOff x="3298" y="2402"/>
            <a:chExt cx="376" cy="64"/>
          </a:xfrm>
        </p:grpSpPr>
        <p:sp>
          <p:nvSpPr>
            <p:cNvPr id="614423" name="Freeform 23"/>
            <p:cNvSpPr>
              <a:spLocks/>
            </p:cNvSpPr>
            <p:nvPr/>
          </p:nvSpPr>
          <p:spPr bwMode="auto">
            <a:xfrm>
              <a:off x="3298" y="2402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24" name="Freeform 24"/>
            <p:cNvSpPr>
              <a:spLocks/>
            </p:cNvSpPr>
            <p:nvPr/>
          </p:nvSpPr>
          <p:spPr bwMode="auto">
            <a:xfrm>
              <a:off x="3298" y="2402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5" name="Group 25"/>
          <p:cNvGrpSpPr>
            <a:grpSpLocks/>
          </p:cNvGrpSpPr>
          <p:nvPr/>
        </p:nvGrpSpPr>
        <p:grpSpPr bwMode="auto">
          <a:xfrm>
            <a:off x="4557713" y="3963988"/>
            <a:ext cx="1273175" cy="84137"/>
            <a:chOff x="2871" y="2331"/>
            <a:chExt cx="802" cy="49"/>
          </a:xfrm>
        </p:grpSpPr>
        <p:sp>
          <p:nvSpPr>
            <p:cNvPr id="614426" name="Rectangle 26"/>
            <p:cNvSpPr>
              <a:spLocks noChangeArrowheads="1"/>
            </p:cNvSpPr>
            <p:nvPr/>
          </p:nvSpPr>
          <p:spPr bwMode="auto">
            <a:xfrm>
              <a:off x="2871" y="2331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3124" y="2331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28" name="Rectangle 28"/>
            <p:cNvSpPr>
              <a:spLocks noChangeArrowheads="1"/>
            </p:cNvSpPr>
            <p:nvPr/>
          </p:nvSpPr>
          <p:spPr bwMode="auto">
            <a:xfrm>
              <a:off x="3307" y="2331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6" name="Group 29"/>
          <p:cNvGrpSpPr>
            <a:grpSpLocks/>
          </p:cNvGrpSpPr>
          <p:nvPr/>
        </p:nvGrpSpPr>
        <p:grpSpPr bwMode="auto">
          <a:xfrm>
            <a:off x="4557713" y="3952875"/>
            <a:ext cx="360362" cy="106363"/>
            <a:chOff x="2871" y="2324"/>
            <a:chExt cx="227" cy="63"/>
          </a:xfrm>
        </p:grpSpPr>
        <p:sp>
          <p:nvSpPr>
            <p:cNvPr id="614430" name="Freeform 30"/>
            <p:cNvSpPr>
              <a:spLocks/>
            </p:cNvSpPr>
            <p:nvPr/>
          </p:nvSpPr>
          <p:spPr bwMode="auto">
            <a:xfrm>
              <a:off x="2871" y="2324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31" name="Freeform 31"/>
            <p:cNvSpPr>
              <a:spLocks/>
            </p:cNvSpPr>
            <p:nvPr/>
          </p:nvSpPr>
          <p:spPr bwMode="auto">
            <a:xfrm>
              <a:off x="2871" y="2324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7" name="Group 32"/>
          <p:cNvGrpSpPr>
            <a:grpSpLocks/>
          </p:cNvGrpSpPr>
          <p:nvPr/>
        </p:nvGrpSpPr>
        <p:grpSpPr bwMode="auto">
          <a:xfrm>
            <a:off x="4959350" y="3952875"/>
            <a:ext cx="236538" cy="106363"/>
            <a:chOff x="3124" y="2324"/>
            <a:chExt cx="149" cy="63"/>
          </a:xfrm>
        </p:grpSpPr>
        <p:sp>
          <p:nvSpPr>
            <p:cNvPr id="614433" name="Freeform 33"/>
            <p:cNvSpPr>
              <a:spLocks/>
            </p:cNvSpPr>
            <p:nvPr/>
          </p:nvSpPr>
          <p:spPr bwMode="auto">
            <a:xfrm>
              <a:off x="3124" y="2324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34" name="Freeform 34"/>
            <p:cNvSpPr>
              <a:spLocks/>
            </p:cNvSpPr>
            <p:nvPr/>
          </p:nvSpPr>
          <p:spPr bwMode="auto">
            <a:xfrm>
              <a:off x="3124" y="2324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8" name="Group 35"/>
          <p:cNvGrpSpPr>
            <a:grpSpLocks/>
          </p:cNvGrpSpPr>
          <p:nvPr/>
        </p:nvGrpSpPr>
        <p:grpSpPr bwMode="auto">
          <a:xfrm>
            <a:off x="5235575" y="3952875"/>
            <a:ext cx="596900" cy="106363"/>
            <a:chOff x="3298" y="2324"/>
            <a:chExt cx="376" cy="63"/>
          </a:xfrm>
        </p:grpSpPr>
        <p:sp>
          <p:nvSpPr>
            <p:cNvPr id="614436" name="Freeform 36"/>
            <p:cNvSpPr>
              <a:spLocks/>
            </p:cNvSpPr>
            <p:nvPr/>
          </p:nvSpPr>
          <p:spPr bwMode="auto">
            <a:xfrm>
              <a:off x="3298" y="2324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37" name="Freeform 37"/>
            <p:cNvSpPr>
              <a:spLocks/>
            </p:cNvSpPr>
            <p:nvPr/>
          </p:nvSpPr>
          <p:spPr bwMode="auto">
            <a:xfrm>
              <a:off x="3298" y="2324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69" name="Group 38"/>
          <p:cNvGrpSpPr>
            <a:grpSpLocks/>
          </p:cNvGrpSpPr>
          <p:nvPr/>
        </p:nvGrpSpPr>
        <p:grpSpPr bwMode="auto">
          <a:xfrm>
            <a:off x="4557713" y="3830638"/>
            <a:ext cx="1273175" cy="84137"/>
            <a:chOff x="2871" y="2252"/>
            <a:chExt cx="802" cy="50"/>
          </a:xfrm>
        </p:grpSpPr>
        <p:sp>
          <p:nvSpPr>
            <p:cNvPr id="614439" name="Rectangle 39"/>
            <p:cNvSpPr>
              <a:spLocks noChangeArrowheads="1"/>
            </p:cNvSpPr>
            <p:nvPr/>
          </p:nvSpPr>
          <p:spPr bwMode="auto">
            <a:xfrm>
              <a:off x="2871" y="2252"/>
              <a:ext cx="22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0" name="Rectangle 40"/>
            <p:cNvSpPr>
              <a:spLocks noChangeArrowheads="1"/>
            </p:cNvSpPr>
            <p:nvPr/>
          </p:nvSpPr>
          <p:spPr bwMode="auto">
            <a:xfrm>
              <a:off x="3124" y="2252"/>
              <a:ext cx="148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1" name="Rectangle 41"/>
            <p:cNvSpPr>
              <a:spLocks noChangeArrowheads="1"/>
            </p:cNvSpPr>
            <p:nvPr/>
          </p:nvSpPr>
          <p:spPr bwMode="auto">
            <a:xfrm>
              <a:off x="3307" y="2252"/>
              <a:ext cx="36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0" name="Group 42"/>
          <p:cNvGrpSpPr>
            <a:grpSpLocks/>
          </p:cNvGrpSpPr>
          <p:nvPr/>
        </p:nvGrpSpPr>
        <p:grpSpPr bwMode="auto">
          <a:xfrm>
            <a:off x="4557713" y="3817938"/>
            <a:ext cx="360362" cy="109537"/>
            <a:chOff x="2871" y="2245"/>
            <a:chExt cx="227" cy="64"/>
          </a:xfrm>
        </p:grpSpPr>
        <p:sp>
          <p:nvSpPr>
            <p:cNvPr id="614443" name="Freeform 43"/>
            <p:cNvSpPr>
              <a:spLocks/>
            </p:cNvSpPr>
            <p:nvPr/>
          </p:nvSpPr>
          <p:spPr bwMode="auto">
            <a:xfrm>
              <a:off x="2871" y="2245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4" name="Freeform 44"/>
            <p:cNvSpPr>
              <a:spLocks/>
            </p:cNvSpPr>
            <p:nvPr/>
          </p:nvSpPr>
          <p:spPr bwMode="auto">
            <a:xfrm>
              <a:off x="2871" y="2245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1" name="Group 45"/>
          <p:cNvGrpSpPr>
            <a:grpSpLocks/>
          </p:cNvGrpSpPr>
          <p:nvPr/>
        </p:nvGrpSpPr>
        <p:grpSpPr bwMode="auto">
          <a:xfrm>
            <a:off x="4959350" y="3817938"/>
            <a:ext cx="236538" cy="109537"/>
            <a:chOff x="3124" y="2245"/>
            <a:chExt cx="149" cy="64"/>
          </a:xfrm>
        </p:grpSpPr>
        <p:sp>
          <p:nvSpPr>
            <p:cNvPr id="614446" name="Freeform 46"/>
            <p:cNvSpPr>
              <a:spLocks/>
            </p:cNvSpPr>
            <p:nvPr/>
          </p:nvSpPr>
          <p:spPr bwMode="auto">
            <a:xfrm>
              <a:off x="3124" y="2245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7" name="Freeform 47"/>
            <p:cNvSpPr>
              <a:spLocks/>
            </p:cNvSpPr>
            <p:nvPr/>
          </p:nvSpPr>
          <p:spPr bwMode="auto">
            <a:xfrm>
              <a:off x="3124" y="2245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2" name="Group 48"/>
          <p:cNvGrpSpPr>
            <a:grpSpLocks/>
          </p:cNvGrpSpPr>
          <p:nvPr/>
        </p:nvGrpSpPr>
        <p:grpSpPr bwMode="auto">
          <a:xfrm>
            <a:off x="5235575" y="3817938"/>
            <a:ext cx="596900" cy="109537"/>
            <a:chOff x="3298" y="2245"/>
            <a:chExt cx="376" cy="64"/>
          </a:xfrm>
        </p:grpSpPr>
        <p:sp>
          <p:nvSpPr>
            <p:cNvPr id="614449" name="Freeform 49"/>
            <p:cNvSpPr>
              <a:spLocks/>
            </p:cNvSpPr>
            <p:nvPr/>
          </p:nvSpPr>
          <p:spPr bwMode="auto">
            <a:xfrm>
              <a:off x="3298" y="2245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0" name="Freeform 50"/>
            <p:cNvSpPr>
              <a:spLocks/>
            </p:cNvSpPr>
            <p:nvPr/>
          </p:nvSpPr>
          <p:spPr bwMode="auto">
            <a:xfrm>
              <a:off x="3298" y="2245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3" name="Group 51"/>
          <p:cNvGrpSpPr>
            <a:grpSpLocks/>
          </p:cNvGrpSpPr>
          <p:nvPr/>
        </p:nvGrpSpPr>
        <p:grpSpPr bwMode="auto">
          <a:xfrm>
            <a:off x="4557713" y="3697288"/>
            <a:ext cx="1273175" cy="84137"/>
            <a:chOff x="2871" y="2174"/>
            <a:chExt cx="802" cy="49"/>
          </a:xfrm>
        </p:grpSpPr>
        <p:sp>
          <p:nvSpPr>
            <p:cNvPr id="614452" name="Rectangle 52"/>
            <p:cNvSpPr>
              <a:spLocks noChangeArrowheads="1"/>
            </p:cNvSpPr>
            <p:nvPr/>
          </p:nvSpPr>
          <p:spPr bwMode="auto">
            <a:xfrm>
              <a:off x="2871" y="2174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3" name="Rectangle 53"/>
            <p:cNvSpPr>
              <a:spLocks noChangeArrowheads="1"/>
            </p:cNvSpPr>
            <p:nvPr/>
          </p:nvSpPr>
          <p:spPr bwMode="auto">
            <a:xfrm>
              <a:off x="3124" y="2174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4" name="Rectangle 54"/>
            <p:cNvSpPr>
              <a:spLocks noChangeArrowheads="1"/>
            </p:cNvSpPr>
            <p:nvPr/>
          </p:nvSpPr>
          <p:spPr bwMode="auto">
            <a:xfrm>
              <a:off x="3307" y="2174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4" name="Group 55"/>
          <p:cNvGrpSpPr>
            <a:grpSpLocks/>
          </p:cNvGrpSpPr>
          <p:nvPr/>
        </p:nvGrpSpPr>
        <p:grpSpPr bwMode="auto">
          <a:xfrm>
            <a:off x="4557713" y="3684588"/>
            <a:ext cx="360362" cy="107950"/>
            <a:chOff x="2871" y="2166"/>
            <a:chExt cx="227" cy="64"/>
          </a:xfrm>
        </p:grpSpPr>
        <p:sp>
          <p:nvSpPr>
            <p:cNvPr id="614456" name="Freeform 56"/>
            <p:cNvSpPr>
              <a:spLocks/>
            </p:cNvSpPr>
            <p:nvPr/>
          </p:nvSpPr>
          <p:spPr bwMode="auto">
            <a:xfrm>
              <a:off x="2871" y="2166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7" name="Freeform 57"/>
            <p:cNvSpPr>
              <a:spLocks/>
            </p:cNvSpPr>
            <p:nvPr/>
          </p:nvSpPr>
          <p:spPr bwMode="auto">
            <a:xfrm>
              <a:off x="2871" y="2166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5" name="Group 58"/>
          <p:cNvGrpSpPr>
            <a:grpSpLocks/>
          </p:cNvGrpSpPr>
          <p:nvPr/>
        </p:nvGrpSpPr>
        <p:grpSpPr bwMode="auto">
          <a:xfrm>
            <a:off x="4959350" y="3684588"/>
            <a:ext cx="236538" cy="107950"/>
            <a:chOff x="3124" y="2166"/>
            <a:chExt cx="149" cy="64"/>
          </a:xfrm>
        </p:grpSpPr>
        <p:sp>
          <p:nvSpPr>
            <p:cNvPr id="614459" name="Freeform 59"/>
            <p:cNvSpPr>
              <a:spLocks/>
            </p:cNvSpPr>
            <p:nvPr/>
          </p:nvSpPr>
          <p:spPr bwMode="auto">
            <a:xfrm>
              <a:off x="3124" y="2166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0" name="Freeform 60"/>
            <p:cNvSpPr>
              <a:spLocks/>
            </p:cNvSpPr>
            <p:nvPr/>
          </p:nvSpPr>
          <p:spPr bwMode="auto">
            <a:xfrm>
              <a:off x="3124" y="2166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6" name="Group 61"/>
          <p:cNvGrpSpPr>
            <a:grpSpLocks/>
          </p:cNvGrpSpPr>
          <p:nvPr/>
        </p:nvGrpSpPr>
        <p:grpSpPr bwMode="auto">
          <a:xfrm>
            <a:off x="5235575" y="3684588"/>
            <a:ext cx="596900" cy="107950"/>
            <a:chOff x="3298" y="2166"/>
            <a:chExt cx="376" cy="64"/>
          </a:xfrm>
        </p:grpSpPr>
        <p:sp>
          <p:nvSpPr>
            <p:cNvPr id="614462" name="Freeform 62"/>
            <p:cNvSpPr>
              <a:spLocks/>
            </p:cNvSpPr>
            <p:nvPr/>
          </p:nvSpPr>
          <p:spPr bwMode="auto">
            <a:xfrm>
              <a:off x="3298" y="2166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3" name="Freeform 63"/>
            <p:cNvSpPr>
              <a:spLocks/>
            </p:cNvSpPr>
            <p:nvPr/>
          </p:nvSpPr>
          <p:spPr bwMode="auto">
            <a:xfrm>
              <a:off x="3298" y="2166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7" name="Group 64"/>
          <p:cNvGrpSpPr>
            <a:grpSpLocks/>
          </p:cNvGrpSpPr>
          <p:nvPr/>
        </p:nvGrpSpPr>
        <p:grpSpPr bwMode="auto">
          <a:xfrm>
            <a:off x="4557713" y="3563938"/>
            <a:ext cx="1273175" cy="82550"/>
            <a:chOff x="2871" y="2095"/>
            <a:chExt cx="802" cy="49"/>
          </a:xfrm>
        </p:grpSpPr>
        <p:sp>
          <p:nvSpPr>
            <p:cNvPr id="614465" name="Rectangle 65"/>
            <p:cNvSpPr>
              <a:spLocks noChangeArrowheads="1"/>
            </p:cNvSpPr>
            <p:nvPr/>
          </p:nvSpPr>
          <p:spPr bwMode="auto">
            <a:xfrm>
              <a:off x="2871" y="2095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6" name="Rectangle 66"/>
            <p:cNvSpPr>
              <a:spLocks noChangeArrowheads="1"/>
            </p:cNvSpPr>
            <p:nvPr/>
          </p:nvSpPr>
          <p:spPr bwMode="auto">
            <a:xfrm>
              <a:off x="3124" y="2095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7" name="Rectangle 67"/>
            <p:cNvSpPr>
              <a:spLocks noChangeArrowheads="1"/>
            </p:cNvSpPr>
            <p:nvPr/>
          </p:nvSpPr>
          <p:spPr bwMode="auto">
            <a:xfrm>
              <a:off x="3307" y="2095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8" name="Group 68"/>
          <p:cNvGrpSpPr>
            <a:grpSpLocks/>
          </p:cNvGrpSpPr>
          <p:nvPr/>
        </p:nvGrpSpPr>
        <p:grpSpPr bwMode="auto">
          <a:xfrm>
            <a:off x="4557713" y="3549650"/>
            <a:ext cx="360362" cy="107950"/>
            <a:chOff x="2871" y="2087"/>
            <a:chExt cx="227" cy="63"/>
          </a:xfrm>
        </p:grpSpPr>
        <p:sp>
          <p:nvSpPr>
            <p:cNvPr id="614469" name="Freeform 69"/>
            <p:cNvSpPr>
              <a:spLocks/>
            </p:cNvSpPr>
            <p:nvPr/>
          </p:nvSpPr>
          <p:spPr bwMode="auto">
            <a:xfrm>
              <a:off x="2871" y="2087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0" name="Freeform 70"/>
            <p:cNvSpPr>
              <a:spLocks/>
            </p:cNvSpPr>
            <p:nvPr/>
          </p:nvSpPr>
          <p:spPr bwMode="auto">
            <a:xfrm>
              <a:off x="2871" y="2087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79" name="Group 71"/>
          <p:cNvGrpSpPr>
            <a:grpSpLocks/>
          </p:cNvGrpSpPr>
          <p:nvPr/>
        </p:nvGrpSpPr>
        <p:grpSpPr bwMode="auto">
          <a:xfrm>
            <a:off x="4959350" y="3549650"/>
            <a:ext cx="236538" cy="107950"/>
            <a:chOff x="3124" y="2087"/>
            <a:chExt cx="149" cy="63"/>
          </a:xfrm>
        </p:grpSpPr>
        <p:sp>
          <p:nvSpPr>
            <p:cNvPr id="614472" name="Freeform 72"/>
            <p:cNvSpPr>
              <a:spLocks/>
            </p:cNvSpPr>
            <p:nvPr/>
          </p:nvSpPr>
          <p:spPr bwMode="auto">
            <a:xfrm>
              <a:off x="3124" y="2087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3" name="Freeform 73"/>
            <p:cNvSpPr>
              <a:spLocks/>
            </p:cNvSpPr>
            <p:nvPr/>
          </p:nvSpPr>
          <p:spPr bwMode="auto">
            <a:xfrm>
              <a:off x="3124" y="2087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0" name="Group 74"/>
          <p:cNvGrpSpPr>
            <a:grpSpLocks/>
          </p:cNvGrpSpPr>
          <p:nvPr/>
        </p:nvGrpSpPr>
        <p:grpSpPr bwMode="auto">
          <a:xfrm>
            <a:off x="5235575" y="3549650"/>
            <a:ext cx="596900" cy="107950"/>
            <a:chOff x="3298" y="2087"/>
            <a:chExt cx="376" cy="63"/>
          </a:xfrm>
        </p:grpSpPr>
        <p:sp>
          <p:nvSpPr>
            <p:cNvPr id="614475" name="Freeform 75"/>
            <p:cNvSpPr>
              <a:spLocks/>
            </p:cNvSpPr>
            <p:nvPr/>
          </p:nvSpPr>
          <p:spPr bwMode="auto">
            <a:xfrm>
              <a:off x="3298" y="2087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6" name="Freeform 76"/>
            <p:cNvSpPr>
              <a:spLocks/>
            </p:cNvSpPr>
            <p:nvPr/>
          </p:nvSpPr>
          <p:spPr bwMode="auto">
            <a:xfrm>
              <a:off x="3298" y="2087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1" name="Group 77"/>
          <p:cNvGrpSpPr>
            <a:grpSpLocks/>
          </p:cNvGrpSpPr>
          <p:nvPr/>
        </p:nvGrpSpPr>
        <p:grpSpPr bwMode="auto">
          <a:xfrm>
            <a:off x="4557713" y="3429000"/>
            <a:ext cx="1273175" cy="82550"/>
            <a:chOff x="2871" y="2016"/>
            <a:chExt cx="802" cy="49"/>
          </a:xfrm>
        </p:grpSpPr>
        <p:sp>
          <p:nvSpPr>
            <p:cNvPr id="614478" name="Rectangle 78"/>
            <p:cNvSpPr>
              <a:spLocks noChangeArrowheads="1"/>
            </p:cNvSpPr>
            <p:nvPr/>
          </p:nvSpPr>
          <p:spPr bwMode="auto">
            <a:xfrm>
              <a:off x="2871" y="2016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9" name="Rectangle 79"/>
            <p:cNvSpPr>
              <a:spLocks noChangeArrowheads="1"/>
            </p:cNvSpPr>
            <p:nvPr/>
          </p:nvSpPr>
          <p:spPr bwMode="auto">
            <a:xfrm>
              <a:off x="3124" y="2016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0" name="Rectangle 80"/>
            <p:cNvSpPr>
              <a:spLocks noChangeArrowheads="1"/>
            </p:cNvSpPr>
            <p:nvPr/>
          </p:nvSpPr>
          <p:spPr bwMode="auto">
            <a:xfrm>
              <a:off x="3307" y="2016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2" name="Group 81"/>
          <p:cNvGrpSpPr>
            <a:grpSpLocks/>
          </p:cNvGrpSpPr>
          <p:nvPr/>
        </p:nvGrpSpPr>
        <p:grpSpPr bwMode="auto">
          <a:xfrm>
            <a:off x="4557713" y="3416300"/>
            <a:ext cx="360362" cy="107950"/>
            <a:chOff x="2871" y="2009"/>
            <a:chExt cx="227" cy="63"/>
          </a:xfrm>
        </p:grpSpPr>
        <p:sp>
          <p:nvSpPr>
            <p:cNvPr id="614482" name="Freeform 82"/>
            <p:cNvSpPr>
              <a:spLocks/>
            </p:cNvSpPr>
            <p:nvPr/>
          </p:nvSpPr>
          <p:spPr bwMode="auto">
            <a:xfrm>
              <a:off x="2871" y="2009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3" name="Freeform 83"/>
            <p:cNvSpPr>
              <a:spLocks/>
            </p:cNvSpPr>
            <p:nvPr/>
          </p:nvSpPr>
          <p:spPr bwMode="auto">
            <a:xfrm>
              <a:off x="2871" y="2009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3" name="Group 84"/>
          <p:cNvGrpSpPr>
            <a:grpSpLocks/>
          </p:cNvGrpSpPr>
          <p:nvPr/>
        </p:nvGrpSpPr>
        <p:grpSpPr bwMode="auto">
          <a:xfrm>
            <a:off x="4959350" y="3416300"/>
            <a:ext cx="236538" cy="107950"/>
            <a:chOff x="3124" y="2009"/>
            <a:chExt cx="149" cy="63"/>
          </a:xfrm>
        </p:grpSpPr>
        <p:sp>
          <p:nvSpPr>
            <p:cNvPr id="614485" name="Freeform 85"/>
            <p:cNvSpPr>
              <a:spLocks/>
            </p:cNvSpPr>
            <p:nvPr/>
          </p:nvSpPr>
          <p:spPr bwMode="auto">
            <a:xfrm>
              <a:off x="3124" y="2009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6" name="Freeform 86"/>
            <p:cNvSpPr>
              <a:spLocks/>
            </p:cNvSpPr>
            <p:nvPr/>
          </p:nvSpPr>
          <p:spPr bwMode="auto">
            <a:xfrm>
              <a:off x="3124" y="2009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4" name="Group 87"/>
          <p:cNvGrpSpPr>
            <a:grpSpLocks/>
          </p:cNvGrpSpPr>
          <p:nvPr/>
        </p:nvGrpSpPr>
        <p:grpSpPr bwMode="auto">
          <a:xfrm>
            <a:off x="5235575" y="3416300"/>
            <a:ext cx="596900" cy="107950"/>
            <a:chOff x="3298" y="2009"/>
            <a:chExt cx="376" cy="63"/>
          </a:xfrm>
        </p:grpSpPr>
        <p:sp>
          <p:nvSpPr>
            <p:cNvPr id="614488" name="Freeform 88"/>
            <p:cNvSpPr>
              <a:spLocks/>
            </p:cNvSpPr>
            <p:nvPr/>
          </p:nvSpPr>
          <p:spPr bwMode="auto">
            <a:xfrm>
              <a:off x="3298" y="2009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9" name="Freeform 89"/>
            <p:cNvSpPr>
              <a:spLocks/>
            </p:cNvSpPr>
            <p:nvPr/>
          </p:nvSpPr>
          <p:spPr bwMode="auto">
            <a:xfrm>
              <a:off x="3298" y="2009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5" name="Group 90"/>
          <p:cNvGrpSpPr>
            <a:grpSpLocks/>
          </p:cNvGrpSpPr>
          <p:nvPr/>
        </p:nvGrpSpPr>
        <p:grpSpPr bwMode="auto">
          <a:xfrm>
            <a:off x="4557713" y="3295650"/>
            <a:ext cx="1273175" cy="82550"/>
            <a:chOff x="2871" y="1938"/>
            <a:chExt cx="802" cy="48"/>
          </a:xfrm>
        </p:grpSpPr>
        <p:sp>
          <p:nvSpPr>
            <p:cNvPr id="614491" name="Rectangle 91"/>
            <p:cNvSpPr>
              <a:spLocks noChangeArrowheads="1"/>
            </p:cNvSpPr>
            <p:nvPr/>
          </p:nvSpPr>
          <p:spPr bwMode="auto">
            <a:xfrm>
              <a:off x="2871" y="1938"/>
              <a:ext cx="226" cy="48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2" name="Rectangle 92"/>
            <p:cNvSpPr>
              <a:spLocks noChangeArrowheads="1"/>
            </p:cNvSpPr>
            <p:nvPr/>
          </p:nvSpPr>
          <p:spPr bwMode="auto">
            <a:xfrm>
              <a:off x="3124" y="1938"/>
              <a:ext cx="148" cy="48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3" name="Rectangle 93"/>
            <p:cNvSpPr>
              <a:spLocks noChangeArrowheads="1"/>
            </p:cNvSpPr>
            <p:nvPr/>
          </p:nvSpPr>
          <p:spPr bwMode="auto">
            <a:xfrm>
              <a:off x="3307" y="1938"/>
              <a:ext cx="366" cy="48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6" name="Group 94"/>
          <p:cNvGrpSpPr>
            <a:grpSpLocks/>
          </p:cNvGrpSpPr>
          <p:nvPr/>
        </p:nvGrpSpPr>
        <p:grpSpPr bwMode="auto">
          <a:xfrm>
            <a:off x="4557713" y="3282950"/>
            <a:ext cx="360362" cy="106363"/>
            <a:chOff x="2871" y="1930"/>
            <a:chExt cx="227" cy="63"/>
          </a:xfrm>
        </p:grpSpPr>
        <p:sp>
          <p:nvSpPr>
            <p:cNvPr id="614495" name="Freeform 95"/>
            <p:cNvSpPr>
              <a:spLocks/>
            </p:cNvSpPr>
            <p:nvPr/>
          </p:nvSpPr>
          <p:spPr bwMode="auto">
            <a:xfrm>
              <a:off x="2871" y="1930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6" name="Freeform 96"/>
            <p:cNvSpPr>
              <a:spLocks/>
            </p:cNvSpPr>
            <p:nvPr/>
          </p:nvSpPr>
          <p:spPr bwMode="auto">
            <a:xfrm>
              <a:off x="2871" y="1930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7" name="Group 97"/>
          <p:cNvGrpSpPr>
            <a:grpSpLocks/>
          </p:cNvGrpSpPr>
          <p:nvPr/>
        </p:nvGrpSpPr>
        <p:grpSpPr bwMode="auto">
          <a:xfrm>
            <a:off x="4959350" y="3282950"/>
            <a:ext cx="236538" cy="106363"/>
            <a:chOff x="3124" y="1930"/>
            <a:chExt cx="149" cy="63"/>
          </a:xfrm>
        </p:grpSpPr>
        <p:sp>
          <p:nvSpPr>
            <p:cNvPr id="614498" name="Freeform 98"/>
            <p:cNvSpPr>
              <a:spLocks/>
            </p:cNvSpPr>
            <p:nvPr/>
          </p:nvSpPr>
          <p:spPr bwMode="auto">
            <a:xfrm>
              <a:off x="3124" y="1930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9" name="Freeform 99"/>
            <p:cNvSpPr>
              <a:spLocks/>
            </p:cNvSpPr>
            <p:nvPr/>
          </p:nvSpPr>
          <p:spPr bwMode="auto">
            <a:xfrm>
              <a:off x="3124" y="1930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8" name="Group 100"/>
          <p:cNvGrpSpPr>
            <a:grpSpLocks/>
          </p:cNvGrpSpPr>
          <p:nvPr/>
        </p:nvGrpSpPr>
        <p:grpSpPr bwMode="auto">
          <a:xfrm>
            <a:off x="5235575" y="3282950"/>
            <a:ext cx="596900" cy="106363"/>
            <a:chOff x="3298" y="1930"/>
            <a:chExt cx="376" cy="63"/>
          </a:xfrm>
        </p:grpSpPr>
        <p:sp>
          <p:nvSpPr>
            <p:cNvPr id="614501" name="Freeform 101"/>
            <p:cNvSpPr>
              <a:spLocks/>
            </p:cNvSpPr>
            <p:nvPr/>
          </p:nvSpPr>
          <p:spPr bwMode="auto">
            <a:xfrm>
              <a:off x="3298" y="1930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02" name="Freeform 102"/>
            <p:cNvSpPr>
              <a:spLocks/>
            </p:cNvSpPr>
            <p:nvPr/>
          </p:nvSpPr>
          <p:spPr bwMode="auto">
            <a:xfrm>
              <a:off x="3298" y="1930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89" name="Group 103"/>
          <p:cNvGrpSpPr>
            <a:grpSpLocks/>
          </p:cNvGrpSpPr>
          <p:nvPr/>
        </p:nvGrpSpPr>
        <p:grpSpPr bwMode="auto">
          <a:xfrm>
            <a:off x="4557713" y="3160713"/>
            <a:ext cx="1273175" cy="84137"/>
            <a:chOff x="2871" y="1858"/>
            <a:chExt cx="802" cy="50"/>
          </a:xfrm>
        </p:grpSpPr>
        <p:sp>
          <p:nvSpPr>
            <p:cNvPr id="614504" name="Rectangle 104"/>
            <p:cNvSpPr>
              <a:spLocks noChangeArrowheads="1"/>
            </p:cNvSpPr>
            <p:nvPr/>
          </p:nvSpPr>
          <p:spPr bwMode="auto">
            <a:xfrm>
              <a:off x="2871" y="1858"/>
              <a:ext cx="22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05" name="Rectangle 105"/>
            <p:cNvSpPr>
              <a:spLocks noChangeArrowheads="1"/>
            </p:cNvSpPr>
            <p:nvPr/>
          </p:nvSpPr>
          <p:spPr bwMode="auto">
            <a:xfrm>
              <a:off x="3124" y="1858"/>
              <a:ext cx="148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06" name="Rectangle 106"/>
            <p:cNvSpPr>
              <a:spLocks noChangeArrowheads="1"/>
            </p:cNvSpPr>
            <p:nvPr/>
          </p:nvSpPr>
          <p:spPr bwMode="auto">
            <a:xfrm>
              <a:off x="3307" y="1858"/>
              <a:ext cx="36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0" name="Group 107"/>
          <p:cNvGrpSpPr>
            <a:grpSpLocks/>
          </p:cNvGrpSpPr>
          <p:nvPr/>
        </p:nvGrpSpPr>
        <p:grpSpPr bwMode="auto">
          <a:xfrm>
            <a:off x="4557713" y="3148013"/>
            <a:ext cx="360362" cy="107950"/>
            <a:chOff x="2871" y="1851"/>
            <a:chExt cx="227" cy="63"/>
          </a:xfrm>
        </p:grpSpPr>
        <p:sp>
          <p:nvSpPr>
            <p:cNvPr id="614508" name="Freeform 108"/>
            <p:cNvSpPr>
              <a:spLocks/>
            </p:cNvSpPr>
            <p:nvPr/>
          </p:nvSpPr>
          <p:spPr bwMode="auto">
            <a:xfrm>
              <a:off x="2871" y="1851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09" name="Freeform 109"/>
            <p:cNvSpPr>
              <a:spLocks/>
            </p:cNvSpPr>
            <p:nvPr/>
          </p:nvSpPr>
          <p:spPr bwMode="auto">
            <a:xfrm>
              <a:off x="2871" y="1851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1" name="Group 110"/>
          <p:cNvGrpSpPr>
            <a:grpSpLocks/>
          </p:cNvGrpSpPr>
          <p:nvPr/>
        </p:nvGrpSpPr>
        <p:grpSpPr bwMode="auto">
          <a:xfrm>
            <a:off x="4959350" y="3148013"/>
            <a:ext cx="236538" cy="107950"/>
            <a:chOff x="3124" y="1851"/>
            <a:chExt cx="149" cy="63"/>
          </a:xfrm>
        </p:grpSpPr>
        <p:sp>
          <p:nvSpPr>
            <p:cNvPr id="614511" name="Freeform 111"/>
            <p:cNvSpPr>
              <a:spLocks/>
            </p:cNvSpPr>
            <p:nvPr/>
          </p:nvSpPr>
          <p:spPr bwMode="auto">
            <a:xfrm>
              <a:off x="3124" y="1851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12" name="Freeform 112"/>
            <p:cNvSpPr>
              <a:spLocks/>
            </p:cNvSpPr>
            <p:nvPr/>
          </p:nvSpPr>
          <p:spPr bwMode="auto">
            <a:xfrm>
              <a:off x="3124" y="1851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2" name="Group 113"/>
          <p:cNvGrpSpPr>
            <a:grpSpLocks/>
          </p:cNvGrpSpPr>
          <p:nvPr/>
        </p:nvGrpSpPr>
        <p:grpSpPr bwMode="auto">
          <a:xfrm>
            <a:off x="5235575" y="3148013"/>
            <a:ext cx="596900" cy="107950"/>
            <a:chOff x="3298" y="1851"/>
            <a:chExt cx="376" cy="63"/>
          </a:xfrm>
        </p:grpSpPr>
        <p:sp>
          <p:nvSpPr>
            <p:cNvPr id="614514" name="Freeform 114"/>
            <p:cNvSpPr>
              <a:spLocks/>
            </p:cNvSpPr>
            <p:nvPr/>
          </p:nvSpPr>
          <p:spPr bwMode="auto">
            <a:xfrm>
              <a:off x="3298" y="1851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15" name="Freeform 115"/>
            <p:cNvSpPr>
              <a:spLocks/>
            </p:cNvSpPr>
            <p:nvPr/>
          </p:nvSpPr>
          <p:spPr bwMode="auto">
            <a:xfrm>
              <a:off x="3298" y="1851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3" name="Group 116"/>
          <p:cNvGrpSpPr>
            <a:grpSpLocks/>
          </p:cNvGrpSpPr>
          <p:nvPr/>
        </p:nvGrpSpPr>
        <p:grpSpPr bwMode="auto">
          <a:xfrm>
            <a:off x="4557713" y="3027363"/>
            <a:ext cx="1273175" cy="84137"/>
            <a:chOff x="2871" y="1780"/>
            <a:chExt cx="802" cy="49"/>
          </a:xfrm>
        </p:grpSpPr>
        <p:sp>
          <p:nvSpPr>
            <p:cNvPr id="614517" name="Rectangle 117"/>
            <p:cNvSpPr>
              <a:spLocks noChangeArrowheads="1"/>
            </p:cNvSpPr>
            <p:nvPr/>
          </p:nvSpPr>
          <p:spPr bwMode="auto">
            <a:xfrm>
              <a:off x="2871" y="1780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18" name="Rectangle 118"/>
            <p:cNvSpPr>
              <a:spLocks noChangeArrowheads="1"/>
            </p:cNvSpPr>
            <p:nvPr/>
          </p:nvSpPr>
          <p:spPr bwMode="auto">
            <a:xfrm>
              <a:off x="3124" y="1780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19" name="Rectangle 119"/>
            <p:cNvSpPr>
              <a:spLocks noChangeArrowheads="1"/>
            </p:cNvSpPr>
            <p:nvPr/>
          </p:nvSpPr>
          <p:spPr bwMode="auto">
            <a:xfrm>
              <a:off x="3307" y="1780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4" name="Group 120"/>
          <p:cNvGrpSpPr>
            <a:grpSpLocks/>
          </p:cNvGrpSpPr>
          <p:nvPr/>
        </p:nvGrpSpPr>
        <p:grpSpPr bwMode="auto">
          <a:xfrm>
            <a:off x="4557713" y="3011488"/>
            <a:ext cx="360362" cy="111125"/>
            <a:chOff x="2871" y="1771"/>
            <a:chExt cx="227" cy="65"/>
          </a:xfrm>
        </p:grpSpPr>
        <p:sp>
          <p:nvSpPr>
            <p:cNvPr id="614521" name="Freeform 121"/>
            <p:cNvSpPr>
              <a:spLocks/>
            </p:cNvSpPr>
            <p:nvPr/>
          </p:nvSpPr>
          <p:spPr bwMode="auto">
            <a:xfrm>
              <a:off x="2871" y="1771"/>
              <a:ext cx="227" cy="65"/>
            </a:xfrm>
            <a:custGeom>
              <a:avLst/>
              <a:gdLst>
                <a:gd name="T0" fmla="*/ 226 w 227"/>
                <a:gd name="T1" fmla="*/ 0 h 65"/>
                <a:gd name="T2" fmla="*/ 226 w 227"/>
                <a:gd name="T3" fmla="*/ 64 h 65"/>
                <a:gd name="T4" fmla="*/ 0 w 227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226" y="0"/>
                  </a:moveTo>
                  <a:lnTo>
                    <a:pt x="226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22" name="Freeform 122"/>
            <p:cNvSpPr>
              <a:spLocks/>
            </p:cNvSpPr>
            <p:nvPr/>
          </p:nvSpPr>
          <p:spPr bwMode="auto">
            <a:xfrm>
              <a:off x="2871" y="1771"/>
              <a:ext cx="227" cy="65"/>
            </a:xfrm>
            <a:custGeom>
              <a:avLst/>
              <a:gdLst>
                <a:gd name="T0" fmla="*/ 0 w 227"/>
                <a:gd name="T1" fmla="*/ 64 h 65"/>
                <a:gd name="T2" fmla="*/ 0 w 227"/>
                <a:gd name="T3" fmla="*/ 0 h 65"/>
                <a:gd name="T4" fmla="*/ 226 w 22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0" y="64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5" name="Group 123"/>
          <p:cNvGrpSpPr>
            <a:grpSpLocks/>
          </p:cNvGrpSpPr>
          <p:nvPr/>
        </p:nvGrpSpPr>
        <p:grpSpPr bwMode="auto">
          <a:xfrm>
            <a:off x="4959350" y="3011488"/>
            <a:ext cx="236538" cy="111125"/>
            <a:chOff x="3124" y="1771"/>
            <a:chExt cx="149" cy="65"/>
          </a:xfrm>
        </p:grpSpPr>
        <p:sp>
          <p:nvSpPr>
            <p:cNvPr id="614524" name="Freeform 124"/>
            <p:cNvSpPr>
              <a:spLocks/>
            </p:cNvSpPr>
            <p:nvPr/>
          </p:nvSpPr>
          <p:spPr bwMode="auto">
            <a:xfrm>
              <a:off x="3124" y="1771"/>
              <a:ext cx="149" cy="65"/>
            </a:xfrm>
            <a:custGeom>
              <a:avLst/>
              <a:gdLst>
                <a:gd name="T0" fmla="*/ 148 w 149"/>
                <a:gd name="T1" fmla="*/ 0 h 65"/>
                <a:gd name="T2" fmla="*/ 148 w 149"/>
                <a:gd name="T3" fmla="*/ 64 h 65"/>
                <a:gd name="T4" fmla="*/ 0 w 149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148" y="0"/>
                  </a:moveTo>
                  <a:lnTo>
                    <a:pt x="148" y="64"/>
                  </a:lnTo>
                  <a:lnTo>
                    <a:pt x="0" y="64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25" name="Freeform 125"/>
            <p:cNvSpPr>
              <a:spLocks/>
            </p:cNvSpPr>
            <p:nvPr/>
          </p:nvSpPr>
          <p:spPr bwMode="auto">
            <a:xfrm>
              <a:off x="3124" y="1771"/>
              <a:ext cx="149" cy="65"/>
            </a:xfrm>
            <a:custGeom>
              <a:avLst/>
              <a:gdLst>
                <a:gd name="T0" fmla="*/ 0 w 149"/>
                <a:gd name="T1" fmla="*/ 64 h 65"/>
                <a:gd name="T2" fmla="*/ 0 w 149"/>
                <a:gd name="T3" fmla="*/ 0 h 65"/>
                <a:gd name="T4" fmla="*/ 148 w 14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0" y="64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6" name="Group 126"/>
          <p:cNvGrpSpPr>
            <a:grpSpLocks/>
          </p:cNvGrpSpPr>
          <p:nvPr/>
        </p:nvGrpSpPr>
        <p:grpSpPr bwMode="auto">
          <a:xfrm>
            <a:off x="5235575" y="3011488"/>
            <a:ext cx="596900" cy="111125"/>
            <a:chOff x="3298" y="1771"/>
            <a:chExt cx="376" cy="65"/>
          </a:xfrm>
        </p:grpSpPr>
        <p:sp>
          <p:nvSpPr>
            <p:cNvPr id="614527" name="Freeform 127"/>
            <p:cNvSpPr>
              <a:spLocks/>
            </p:cNvSpPr>
            <p:nvPr/>
          </p:nvSpPr>
          <p:spPr bwMode="auto">
            <a:xfrm>
              <a:off x="3298" y="1771"/>
              <a:ext cx="376" cy="65"/>
            </a:xfrm>
            <a:custGeom>
              <a:avLst/>
              <a:gdLst>
                <a:gd name="T0" fmla="*/ 375 w 376"/>
                <a:gd name="T1" fmla="*/ 0 h 65"/>
                <a:gd name="T2" fmla="*/ 375 w 376"/>
                <a:gd name="T3" fmla="*/ 64 h 65"/>
                <a:gd name="T4" fmla="*/ 0 w 37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375" y="0"/>
                  </a:moveTo>
                  <a:lnTo>
                    <a:pt x="375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28" name="Freeform 128"/>
            <p:cNvSpPr>
              <a:spLocks/>
            </p:cNvSpPr>
            <p:nvPr/>
          </p:nvSpPr>
          <p:spPr bwMode="auto">
            <a:xfrm>
              <a:off x="3298" y="1771"/>
              <a:ext cx="376" cy="65"/>
            </a:xfrm>
            <a:custGeom>
              <a:avLst/>
              <a:gdLst>
                <a:gd name="T0" fmla="*/ 0 w 376"/>
                <a:gd name="T1" fmla="*/ 64 h 65"/>
                <a:gd name="T2" fmla="*/ 0 w 376"/>
                <a:gd name="T3" fmla="*/ 0 h 65"/>
                <a:gd name="T4" fmla="*/ 375 w 37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0" y="64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7" name="Group 129"/>
          <p:cNvGrpSpPr>
            <a:grpSpLocks/>
          </p:cNvGrpSpPr>
          <p:nvPr/>
        </p:nvGrpSpPr>
        <p:grpSpPr bwMode="auto">
          <a:xfrm>
            <a:off x="4557713" y="2892425"/>
            <a:ext cx="1273175" cy="84138"/>
            <a:chOff x="2871" y="1701"/>
            <a:chExt cx="802" cy="49"/>
          </a:xfrm>
        </p:grpSpPr>
        <p:sp>
          <p:nvSpPr>
            <p:cNvPr id="614530" name="Rectangle 130"/>
            <p:cNvSpPr>
              <a:spLocks noChangeArrowheads="1"/>
            </p:cNvSpPr>
            <p:nvPr/>
          </p:nvSpPr>
          <p:spPr bwMode="auto">
            <a:xfrm>
              <a:off x="2871" y="1701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1" name="Rectangle 131"/>
            <p:cNvSpPr>
              <a:spLocks noChangeArrowheads="1"/>
            </p:cNvSpPr>
            <p:nvPr/>
          </p:nvSpPr>
          <p:spPr bwMode="auto">
            <a:xfrm>
              <a:off x="3124" y="1701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2" name="Rectangle 132"/>
            <p:cNvSpPr>
              <a:spLocks noChangeArrowheads="1"/>
            </p:cNvSpPr>
            <p:nvPr/>
          </p:nvSpPr>
          <p:spPr bwMode="auto">
            <a:xfrm>
              <a:off x="3307" y="1701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8" name="Group 133"/>
          <p:cNvGrpSpPr>
            <a:grpSpLocks/>
          </p:cNvGrpSpPr>
          <p:nvPr/>
        </p:nvGrpSpPr>
        <p:grpSpPr bwMode="auto">
          <a:xfrm>
            <a:off x="4557713" y="2881313"/>
            <a:ext cx="360362" cy="106362"/>
            <a:chOff x="2871" y="1694"/>
            <a:chExt cx="227" cy="63"/>
          </a:xfrm>
        </p:grpSpPr>
        <p:sp>
          <p:nvSpPr>
            <p:cNvPr id="614534" name="Freeform 134"/>
            <p:cNvSpPr>
              <a:spLocks/>
            </p:cNvSpPr>
            <p:nvPr/>
          </p:nvSpPr>
          <p:spPr bwMode="auto">
            <a:xfrm>
              <a:off x="2871" y="1694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5" name="Freeform 135"/>
            <p:cNvSpPr>
              <a:spLocks/>
            </p:cNvSpPr>
            <p:nvPr/>
          </p:nvSpPr>
          <p:spPr bwMode="auto">
            <a:xfrm>
              <a:off x="2871" y="1694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699" name="Group 136"/>
          <p:cNvGrpSpPr>
            <a:grpSpLocks/>
          </p:cNvGrpSpPr>
          <p:nvPr/>
        </p:nvGrpSpPr>
        <p:grpSpPr bwMode="auto">
          <a:xfrm>
            <a:off x="4959350" y="2881313"/>
            <a:ext cx="236538" cy="106362"/>
            <a:chOff x="3124" y="1694"/>
            <a:chExt cx="149" cy="63"/>
          </a:xfrm>
        </p:grpSpPr>
        <p:sp>
          <p:nvSpPr>
            <p:cNvPr id="614537" name="Freeform 137"/>
            <p:cNvSpPr>
              <a:spLocks/>
            </p:cNvSpPr>
            <p:nvPr/>
          </p:nvSpPr>
          <p:spPr bwMode="auto">
            <a:xfrm>
              <a:off x="3124" y="1694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8" name="Freeform 138"/>
            <p:cNvSpPr>
              <a:spLocks/>
            </p:cNvSpPr>
            <p:nvPr/>
          </p:nvSpPr>
          <p:spPr bwMode="auto">
            <a:xfrm>
              <a:off x="3124" y="1694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0" name="Group 139"/>
          <p:cNvGrpSpPr>
            <a:grpSpLocks/>
          </p:cNvGrpSpPr>
          <p:nvPr/>
        </p:nvGrpSpPr>
        <p:grpSpPr bwMode="auto">
          <a:xfrm>
            <a:off x="5235575" y="2881313"/>
            <a:ext cx="596900" cy="106362"/>
            <a:chOff x="3298" y="1694"/>
            <a:chExt cx="376" cy="63"/>
          </a:xfrm>
        </p:grpSpPr>
        <p:sp>
          <p:nvSpPr>
            <p:cNvPr id="614540" name="Freeform 140"/>
            <p:cNvSpPr>
              <a:spLocks/>
            </p:cNvSpPr>
            <p:nvPr/>
          </p:nvSpPr>
          <p:spPr bwMode="auto">
            <a:xfrm>
              <a:off x="3298" y="1694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1" name="Freeform 141"/>
            <p:cNvSpPr>
              <a:spLocks/>
            </p:cNvSpPr>
            <p:nvPr/>
          </p:nvSpPr>
          <p:spPr bwMode="auto">
            <a:xfrm>
              <a:off x="3298" y="1694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1" name="Group 142"/>
          <p:cNvGrpSpPr>
            <a:grpSpLocks/>
          </p:cNvGrpSpPr>
          <p:nvPr/>
        </p:nvGrpSpPr>
        <p:grpSpPr bwMode="auto">
          <a:xfrm>
            <a:off x="4557713" y="2759075"/>
            <a:ext cx="1273175" cy="82550"/>
            <a:chOff x="2871" y="1622"/>
            <a:chExt cx="802" cy="49"/>
          </a:xfrm>
        </p:grpSpPr>
        <p:sp>
          <p:nvSpPr>
            <p:cNvPr id="614543" name="Rectangle 143"/>
            <p:cNvSpPr>
              <a:spLocks noChangeArrowheads="1"/>
            </p:cNvSpPr>
            <p:nvPr/>
          </p:nvSpPr>
          <p:spPr bwMode="auto">
            <a:xfrm>
              <a:off x="2871" y="1622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4" name="Rectangle 144"/>
            <p:cNvSpPr>
              <a:spLocks noChangeArrowheads="1"/>
            </p:cNvSpPr>
            <p:nvPr/>
          </p:nvSpPr>
          <p:spPr bwMode="auto">
            <a:xfrm>
              <a:off x="3124" y="1622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5" name="Rectangle 145"/>
            <p:cNvSpPr>
              <a:spLocks noChangeArrowheads="1"/>
            </p:cNvSpPr>
            <p:nvPr/>
          </p:nvSpPr>
          <p:spPr bwMode="auto">
            <a:xfrm>
              <a:off x="3307" y="1622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2" name="Group 146"/>
          <p:cNvGrpSpPr>
            <a:grpSpLocks/>
          </p:cNvGrpSpPr>
          <p:nvPr/>
        </p:nvGrpSpPr>
        <p:grpSpPr bwMode="auto">
          <a:xfrm>
            <a:off x="4557713" y="2746375"/>
            <a:ext cx="360362" cy="107950"/>
            <a:chOff x="2871" y="1615"/>
            <a:chExt cx="227" cy="63"/>
          </a:xfrm>
        </p:grpSpPr>
        <p:sp>
          <p:nvSpPr>
            <p:cNvPr id="614547" name="Freeform 147"/>
            <p:cNvSpPr>
              <a:spLocks/>
            </p:cNvSpPr>
            <p:nvPr/>
          </p:nvSpPr>
          <p:spPr bwMode="auto">
            <a:xfrm>
              <a:off x="2871" y="1615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8" name="Freeform 148"/>
            <p:cNvSpPr>
              <a:spLocks/>
            </p:cNvSpPr>
            <p:nvPr/>
          </p:nvSpPr>
          <p:spPr bwMode="auto">
            <a:xfrm>
              <a:off x="2871" y="1615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3" name="Group 149"/>
          <p:cNvGrpSpPr>
            <a:grpSpLocks/>
          </p:cNvGrpSpPr>
          <p:nvPr/>
        </p:nvGrpSpPr>
        <p:grpSpPr bwMode="auto">
          <a:xfrm>
            <a:off x="4959350" y="2746375"/>
            <a:ext cx="236538" cy="107950"/>
            <a:chOff x="3124" y="1615"/>
            <a:chExt cx="149" cy="63"/>
          </a:xfrm>
        </p:grpSpPr>
        <p:sp>
          <p:nvSpPr>
            <p:cNvPr id="614550" name="Freeform 150"/>
            <p:cNvSpPr>
              <a:spLocks/>
            </p:cNvSpPr>
            <p:nvPr/>
          </p:nvSpPr>
          <p:spPr bwMode="auto">
            <a:xfrm>
              <a:off x="3124" y="1615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51" name="Freeform 151"/>
            <p:cNvSpPr>
              <a:spLocks/>
            </p:cNvSpPr>
            <p:nvPr/>
          </p:nvSpPr>
          <p:spPr bwMode="auto">
            <a:xfrm>
              <a:off x="3124" y="1615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4" name="Group 152"/>
          <p:cNvGrpSpPr>
            <a:grpSpLocks/>
          </p:cNvGrpSpPr>
          <p:nvPr/>
        </p:nvGrpSpPr>
        <p:grpSpPr bwMode="auto">
          <a:xfrm>
            <a:off x="5235575" y="2746375"/>
            <a:ext cx="596900" cy="107950"/>
            <a:chOff x="3298" y="1615"/>
            <a:chExt cx="376" cy="63"/>
          </a:xfrm>
        </p:grpSpPr>
        <p:sp>
          <p:nvSpPr>
            <p:cNvPr id="614553" name="Freeform 153"/>
            <p:cNvSpPr>
              <a:spLocks/>
            </p:cNvSpPr>
            <p:nvPr/>
          </p:nvSpPr>
          <p:spPr bwMode="auto">
            <a:xfrm>
              <a:off x="3298" y="1615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54" name="Freeform 154"/>
            <p:cNvSpPr>
              <a:spLocks/>
            </p:cNvSpPr>
            <p:nvPr/>
          </p:nvSpPr>
          <p:spPr bwMode="auto">
            <a:xfrm>
              <a:off x="3298" y="1615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5" name="Group 155"/>
          <p:cNvGrpSpPr>
            <a:grpSpLocks/>
          </p:cNvGrpSpPr>
          <p:nvPr/>
        </p:nvGrpSpPr>
        <p:grpSpPr bwMode="auto">
          <a:xfrm>
            <a:off x="4557713" y="2624138"/>
            <a:ext cx="1273175" cy="85725"/>
            <a:chOff x="2871" y="1543"/>
            <a:chExt cx="802" cy="50"/>
          </a:xfrm>
        </p:grpSpPr>
        <p:sp>
          <p:nvSpPr>
            <p:cNvPr id="614556" name="Rectangle 156"/>
            <p:cNvSpPr>
              <a:spLocks noChangeArrowheads="1"/>
            </p:cNvSpPr>
            <p:nvPr/>
          </p:nvSpPr>
          <p:spPr bwMode="auto">
            <a:xfrm>
              <a:off x="2871" y="1543"/>
              <a:ext cx="22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57" name="Rectangle 157"/>
            <p:cNvSpPr>
              <a:spLocks noChangeArrowheads="1"/>
            </p:cNvSpPr>
            <p:nvPr/>
          </p:nvSpPr>
          <p:spPr bwMode="auto">
            <a:xfrm>
              <a:off x="3124" y="1543"/>
              <a:ext cx="148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58" name="Rectangle 158"/>
            <p:cNvSpPr>
              <a:spLocks noChangeArrowheads="1"/>
            </p:cNvSpPr>
            <p:nvPr/>
          </p:nvSpPr>
          <p:spPr bwMode="auto">
            <a:xfrm>
              <a:off x="3307" y="1543"/>
              <a:ext cx="36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6" name="Group 159"/>
          <p:cNvGrpSpPr>
            <a:grpSpLocks/>
          </p:cNvGrpSpPr>
          <p:nvPr/>
        </p:nvGrpSpPr>
        <p:grpSpPr bwMode="auto">
          <a:xfrm>
            <a:off x="4557713" y="2611438"/>
            <a:ext cx="360362" cy="109537"/>
            <a:chOff x="2871" y="1535"/>
            <a:chExt cx="227" cy="65"/>
          </a:xfrm>
        </p:grpSpPr>
        <p:sp>
          <p:nvSpPr>
            <p:cNvPr id="614560" name="Freeform 160"/>
            <p:cNvSpPr>
              <a:spLocks/>
            </p:cNvSpPr>
            <p:nvPr/>
          </p:nvSpPr>
          <p:spPr bwMode="auto">
            <a:xfrm>
              <a:off x="2871" y="1535"/>
              <a:ext cx="227" cy="65"/>
            </a:xfrm>
            <a:custGeom>
              <a:avLst/>
              <a:gdLst>
                <a:gd name="T0" fmla="*/ 226 w 227"/>
                <a:gd name="T1" fmla="*/ 0 h 65"/>
                <a:gd name="T2" fmla="*/ 226 w 227"/>
                <a:gd name="T3" fmla="*/ 64 h 65"/>
                <a:gd name="T4" fmla="*/ 0 w 227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226" y="0"/>
                  </a:moveTo>
                  <a:lnTo>
                    <a:pt x="226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61" name="Freeform 161"/>
            <p:cNvSpPr>
              <a:spLocks/>
            </p:cNvSpPr>
            <p:nvPr/>
          </p:nvSpPr>
          <p:spPr bwMode="auto">
            <a:xfrm>
              <a:off x="2871" y="1535"/>
              <a:ext cx="227" cy="65"/>
            </a:xfrm>
            <a:custGeom>
              <a:avLst/>
              <a:gdLst>
                <a:gd name="T0" fmla="*/ 0 w 227"/>
                <a:gd name="T1" fmla="*/ 64 h 65"/>
                <a:gd name="T2" fmla="*/ 0 w 227"/>
                <a:gd name="T3" fmla="*/ 0 h 65"/>
                <a:gd name="T4" fmla="*/ 226 w 22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0" y="64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7" name="Group 162"/>
          <p:cNvGrpSpPr>
            <a:grpSpLocks/>
          </p:cNvGrpSpPr>
          <p:nvPr/>
        </p:nvGrpSpPr>
        <p:grpSpPr bwMode="auto">
          <a:xfrm>
            <a:off x="4959350" y="2611438"/>
            <a:ext cx="236538" cy="109537"/>
            <a:chOff x="3124" y="1535"/>
            <a:chExt cx="149" cy="65"/>
          </a:xfrm>
        </p:grpSpPr>
        <p:sp>
          <p:nvSpPr>
            <p:cNvPr id="614563" name="Freeform 163"/>
            <p:cNvSpPr>
              <a:spLocks/>
            </p:cNvSpPr>
            <p:nvPr/>
          </p:nvSpPr>
          <p:spPr bwMode="auto">
            <a:xfrm>
              <a:off x="3124" y="1535"/>
              <a:ext cx="149" cy="65"/>
            </a:xfrm>
            <a:custGeom>
              <a:avLst/>
              <a:gdLst>
                <a:gd name="T0" fmla="*/ 148 w 149"/>
                <a:gd name="T1" fmla="*/ 0 h 65"/>
                <a:gd name="T2" fmla="*/ 148 w 149"/>
                <a:gd name="T3" fmla="*/ 64 h 65"/>
                <a:gd name="T4" fmla="*/ 0 w 149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148" y="0"/>
                  </a:moveTo>
                  <a:lnTo>
                    <a:pt x="148" y="64"/>
                  </a:lnTo>
                  <a:lnTo>
                    <a:pt x="0" y="64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64" name="Freeform 164"/>
            <p:cNvSpPr>
              <a:spLocks/>
            </p:cNvSpPr>
            <p:nvPr/>
          </p:nvSpPr>
          <p:spPr bwMode="auto">
            <a:xfrm>
              <a:off x="3124" y="1535"/>
              <a:ext cx="149" cy="65"/>
            </a:xfrm>
            <a:custGeom>
              <a:avLst/>
              <a:gdLst>
                <a:gd name="T0" fmla="*/ 0 w 149"/>
                <a:gd name="T1" fmla="*/ 64 h 65"/>
                <a:gd name="T2" fmla="*/ 0 w 149"/>
                <a:gd name="T3" fmla="*/ 0 h 65"/>
                <a:gd name="T4" fmla="*/ 148 w 14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0" y="64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8" name="Group 165"/>
          <p:cNvGrpSpPr>
            <a:grpSpLocks/>
          </p:cNvGrpSpPr>
          <p:nvPr/>
        </p:nvGrpSpPr>
        <p:grpSpPr bwMode="auto">
          <a:xfrm>
            <a:off x="5235575" y="2611438"/>
            <a:ext cx="596900" cy="109537"/>
            <a:chOff x="3298" y="1535"/>
            <a:chExt cx="376" cy="65"/>
          </a:xfrm>
        </p:grpSpPr>
        <p:sp>
          <p:nvSpPr>
            <p:cNvPr id="614566" name="Freeform 166"/>
            <p:cNvSpPr>
              <a:spLocks/>
            </p:cNvSpPr>
            <p:nvPr/>
          </p:nvSpPr>
          <p:spPr bwMode="auto">
            <a:xfrm>
              <a:off x="3298" y="1535"/>
              <a:ext cx="376" cy="65"/>
            </a:xfrm>
            <a:custGeom>
              <a:avLst/>
              <a:gdLst>
                <a:gd name="T0" fmla="*/ 375 w 376"/>
                <a:gd name="T1" fmla="*/ 0 h 65"/>
                <a:gd name="T2" fmla="*/ 375 w 376"/>
                <a:gd name="T3" fmla="*/ 64 h 65"/>
                <a:gd name="T4" fmla="*/ 0 w 37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375" y="0"/>
                  </a:moveTo>
                  <a:lnTo>
                    <a:pt x="375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67" name="Freeform 167"/>
            <p:cNvSpPr>
              <a:spLocks/>
            </p:cNvSpPr>
            <p:nvPr/>
          </p:nvSpPr>
          <p:spPr bwMode="auto">
            <a:xfrm>
              <a:off x="3298" y="1535"/>
              <a:ext cx="376" cy="65"/>
            </a:xfrm>
            <a:custGeom>
              <a:avLst/>
              <a:gdLst>
                <a:gd name="T0" fmla="*/ 0 w 376"/>
                <a:gd name="T1" fmla="*/ 64 h 65"/>
                <a:gd name="T2" fmla="*/ 0 w 376"/>
                <a:gd name="T3" fmla="*/ 0 h 65"/>
                <a:gd name="T4" fmla="*/ 375 w 37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0" y="64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09" name="Group 168"/>
          <p:cNvGrpSpPr>
            <a:grpSpLocks/>
          </p:cNvGrpSpPr>
          <p:nvPr/>
        </p:nvGrpSpPr>
        <p:grpSpPr bwMode="auto">
          <a:xfrm>
            <a:off x="4557713" y="2490788"/>
            <a:ext cx="1273175" cy="84137"/>
            <a:chOff x="2871" y="1464"/>
            <a:chExt cx="802" cy="50"/>
          </a:xfrm>
        </p:grpSpPr>
        <p:sp>
          <p:nvSpPr>
            <p:cNvPr id="614569" name="Rectangle 169"/>
            <p:cNvSpPr>
              <a:spLocks noChangeArrowheads="1"/>
            </p:cNvSpPr>
            <p:nvPr/>
          </p:nvSpPr>
          <p:spPr bwMode="auto">
            <a:xfrm>
              <a:off x="2871" y="1464"/>
              <a:ext cx="22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70" name="Rectangle 170"/>
            <p:cNvSpPr>
              <a:spLocks noChangeArrowheads="1"/>
            </p:cNvSpPr>
            <p:nvPr/>
          </p:nvSpPr>
          <p:spPr bwMode="auto">
            <a:xfrm>
              <a:off x="3124" y="1464"/>
              <a:ext cx="148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71" name="Rectangle 171"/>
            <p:cNvSpPr>
              <a:spLocks noChangeArrowheads="1"/>
            </p:cNvSpPr>
            <p:nvPr/>
          </p:nvSpPr>
          <p:spPr bwMode="auto">
            <a:xfrm>
              <a:off x="3307" y="1464"/>
              <a:ext cx="366" cy="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0" name="Group 172"/>
          <p:cNvGrpSpPr>
            <a:grpSpLocks/>
          </p:cNvGrpSpPr>
          <p:nvPr/>
        </p:nvGrpSpPr>
        <p:grpSpPr bwMode="auto">
          <a:xfrm>
            <a:off x="4557713" y="2478088"/>
            <a:ext cx="360362" cy="107950"/>
            <a:chOff x="2871" y="1457"/>
            <a:chExt cx="227" cy="63"/>
          </a:xfrm>
        </p:grpSpPr>
        <p:sp>
          <p:nvSpPr>
            <p:cNvPr id="614573" name="Freeform 173"/>
            <p:cNvSpPr>
              <a:spLocks/>
            </p:cNvSpPr>
            <p:nvPr/>
          </p:nvSpPr>
          <p:spPr bwMode="auto">
            <a:xfrm>
              <a:off x="2871" y="1457"/>
              <a:ext cx="227" cy="63"/>
            </a:xfrm>
            <a:custGeom>
              <a:avLst/>
              <a:gdLst>
                <a:gd name="T0" fmla="*/ 226 w 227"/>
                <a:gd name="T1" fmla="*/ 0 h 63"/>
                <a:gd name="T2" fmla="*/ 226 w 227"/>
                <a:gd name="T3" fmla="*/ 62 h 63"/>
                <a:gd name="T4" fmla="*/ 0 w 227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226" y="0"/>
                  </a:moveTo>
                  <a:lnTo>
                    <a:pt x="226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74" name="Freeform 174"/>
            <p:cNvSpPr>
              <a:spLocks/>
            </p:cNvSpPr>
            <p:nvPr/>
          </p:nvSpPr>
          <p:spPr bwMode="auto">
            <a:xfrm>
              <a:off x="2871" y="1457"/>
              <a:ext cx="227" cy="63"/>
            </a:xfrm>
            <a:custGeom>
              <a:avLst/>
              <a:gdLst>
                <a:gd name="T0" fmla="*/ 0 w 227"/>
                <a:gd name="T1" fmla="*/ 62 h 63"/>
                <a:gd name="T2" fmla="*/ 0 w 227"/>
                <a:gd name="T3" fmla="*/ 0 h 63"/>
                <a:gd name="T4" fmla="*/ 226 w 2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3">
                  <a:moveTo>
                    <a:pt x="0" y="62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1" name="Group 175"/>
          <p:cNvGrpSpPr>
            <a:grpSpLocks/>
          </p:cNvGrpSpPr>
          <p:nvPr/>
        </p:nvGrpSpPr>
        <p:grpSpPr bwMode="auto">
          <a:xfrm>
            <a:off x="4959350" y="2478088"/>
            <a:ext cx="236538" cy="107950"/>
            <a:chOff x="3124" y="1457"/>
            <a:chExt cx="149" cy="63"/>
          </a:xfrm>
        </p:grpSpPr>
        <p:sp>
          <p:nvSpPr>
            <p:cNvPr id="614576" name="Freeform 176"/>
            <p:cNvSpPr>
              <a:spLocks/>
            </p:cNvSpPr>
            <p:nvPr/>
          </p:nvSpPr>
          <p:spPr bwMode="auto">
            <a:xfrm>
              <a:off x="3124" y="1457"/>
              <a:ext cx="149" cy="63"/>
            </a:xfrm>
            <a:custGeom>
              <a:avLst/>
              <a:gdLst>
                <a:gd name="T0" fmla="*/ 148 w 149"/>
                <a:gd name="T1" fmla="*/ 0 h 63"/>
                <a:gd name="T2" fmla="*/ 148 w 149"/>
                <a:gd name="T3" fmla="*/ 62 h 63"/>
                <a:gd name="T4" fmla="*/ 0 w 149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148" y="0"/>
                  </a:moveTo>
                  <a:lnTo>
                    <a:pt x="148" y="62"/>
                  </a:lnTo>
                  <a:lnTo>
                    <a:pt x="0" y="6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77" name="Freeform 177"/>
            <p:cNvSpPr>
              <a:spLocks/>
            </p:cNvSpPr>
            <p:nvPr/>
          </p:nvSpPr>
          <p:spPr bwMode="auto">
            <a:xfrm>
              <a:off x="3124" y="1457"/>
              <a:ext cx="149" cy="63"/>
            </a:xfrm>
            <a:custGeom>
              <a:avLst/>
              <a:gdLst>
                <a:gd name="T0" fmla="*/ 0 w 149"/>
                <a:gd name="T1" fmla="*/ 62 h 63"/>
                <a:gd name="T2" fmla="*/ 0 w 149"/>
                <a:gd name="T3" fmla="*/ 0 h 63"/>
                <a:gd name="T4" fmla="*/ 148 w 14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3">
                  <a:moveTo>
                    <a:pt x="0" y="62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2" name="Group 178"/>
          <p:cNvGrpSpPr>
            <a:grpSpLocks/>
          </p:cNvGrpSpPr>
          <p:nvPr/>
        </p:nvGrpSpPr>
        <p:grpSpPr bwMode="auto">
          <a:xfrm>
            <a:off x="5235575" y="2478088"/>
            <a:ext cx="596900" cy="107950"/>
            <a:chOff x="3298" y="1457"/>
            <a:chExt cx="376" cy="63"/>
          </a:xfrm>
        </p:grpSpPr>
        <p:sp>
          <p:nvSpPr>
            <p:cNvPr id="614579" name="Freeform 179"/>
            <p:cNvSpPr>
              <a:spLocks/>
            </p:cNvSpPr>
            <p:nvPr/>
          </p:nvSpPr>
          <p:spPr bwMode="auto">
            <a:xfrm>
              <a:off x="3298" y="1457"/>
              <a:ext cx="376" cy="63"/>
            </a:xfrm>
            <a:custGeom>
              <a:avLst/>
              <a:gdLst>
                <a:gd name="T0" fmla="*/ 375 w 376"/>
                <a:gd name="T1" fmla="*/ 0 h 63"/>
                <a:gd name="T2" fmla="*/ 375 w 376"/>
                <a:gd name="T3" fmla="*/ 62 h 63"/>
                <a:gd name="T4" fmla="*/ 0 w 376"/>
                <a:gd name="T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375" y="0"/>
                  </a:moveTo>
                  <a:lnTo>
                    <a:pt x="375" y="62"/>
                  </a:lnTo>
                  <a:lnTo>
                    <a:pt x="0" y="62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80" name="Freeform 180"/>
            <p:cNvSpPr>
              <a:spLocks/>
            </p:cNvSpPr>
            <p:nvPr/>
          </p:nvSpPr>
          <p:spPr bwMode="auto">
            <a:xfrm>
              <a:off x="3298" y="1457"/>
              <a:ext cx="376" cy="63"/>
            </a:xfrm>
            <a:custGeom>
              <a:avLst/>
              <a:gdLst>
                <a:gd name="T0" fmla="*/ 0 w 376"/>
                <a:gd name="T1" fmla="*/ 62 h 63"/>
                <a:gd name="T2" fmla="*/ 0 w 376"/>
                <a:gd name="T3" fmla="*/ 0 h 63"/>
                <a:gd name="T4" fmla="*/ 375 w 37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3">
                  <a:moveTo>
                    <a:pt x="0" y="62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3" name="Group 181"/>
          <p:cNvGrpSpPr>
            <a:grpSpLocks/>
          </p:cNvGrpSpPr>
          <p:nvPr/>
        </p:nvGrpSpPr>
        <p:grpSpPr bwMode="auto">
          <a:xfrm>
            <a:off x="4557713" y="2357438"/>
            <a:ext cx="1273175" cy="82550"/>
            <a:chOff x="2871" y="1386"/>
            <a:chExt cx="802" cy="49"/>
          </a:xfrm>
        </p:grpSpPr>
        <p:sp>
          <p:nvSpPr>
            <p:cNvPr id="614582" name="Rectangle 182"/>
            <p:cNvSpPr>
              <a:spLocks noChangeArrowheads="1"/>
            </p:cNvSpPr>
            <p:nvPr/>
          </p:nvSpPr>
          <p:spPr bwMode="auto">
            <a:xfrm>
              <a:off x="2871" y="1386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83" name="Rectangle 183"/>
            <p:cNvSpPr>
              <a:spLocks noChangeArrowheads="1"/>
            </p:cNvSpPr>
            <p:nvPr/>
          </p:nvSpPr>
          <p:spPr bwMode="auto">
            <a:xfrm>
              <a:off x="3124" y="1386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84" name="Rectangle 184"/>
            <p:cNvSpPr>
              <a:spLocks noChangeArrowheads="1"/>
            </p:cNvSpPr>
            <p:nvPr/>
          </p:nvSpPr>
          <p:spPr bwMode="auto">
            <a:xfrm>
              <a:off x="3307" y="1386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4" name="Group 185"/>
          <p:cNvGrpSpPr>
            <a:grpSpLocks/>
          </p:cNvGrpSpPr>
          <p:nvPr/>
        </p:nvGrpSpPr>
        <p:grpSpPr bwMode="auto">
          <a:xfrm>
            <a:off x="4557713" y="2343150"/>
            <a:ext cx="360362" cy="109538"/>
            <a:chOff x="2871" y="1378"/>
            <a:chExt cx="227" cy="64"/>
          </a:xfrm>
        </p:grpSpPr>
        <p:sp>
          <p:nvSpPr>
            <p:cNvPr id="614586" name="Freeform 186"/>
            <p:cNvSpPr>
              <a:spLocks/>
            </p:cNvSpPr>
            <p:nvPr/>
          </p:nvSpPr>
          <p:spPr bwMode="auto">
            <a:xfrm>
              <a:off x="2871" y="1378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87" name="Freeform 187"/>
            <p:cNvSpPr>
              <a:spLocks/>
            </p:cNvSpPr>
            <p:nvPr/>
          </p:nvSpPr>
          <p:spPr bwMode="auto">
            <a:xfrm>
              <a:off x="2871" y="1378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5" name="Group 188"/>
          <p:cNvGrpSpPr>
            <a:grpSpLocks/>
          </p:cNvGrpSpPr>
          <p:nvPr/>
        </p:nvGrpSpPr>
        <p:grpSpPr bwMode="auto">
          <a:xfrm>
            <a:off x="4959350" y="2343150"/>
            <a:ext cx="236538" cy="109538"/>
            <a:chOff x="3124" y="1378"/>
            <a:chExt cx="149" cy="64"/>
          </a:xfrm>
        </p:grpSpPr>
        <p:sp>
          <p:nvSpPr>
            <p:cNvPr id="614589" name="Freeform 189"/>
            <p:cNvSpPr>
              <a:spLocks/>
            </p:cNvSpPr>
            <p:nvPr/>
          </p:nvSpPr>
          <p:spPr bwMode="auto">
            <a:xfrm>
              <a:off x="3124" y="1378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0" name="Freeform 190"/>
            <p:cNvSpPr>
              <a:spLocks/>
            </p:cNvSpPr>
            <p:nvPr/>
          </p:nvSpPr>
          <p:spPr bwMode="auto">
            <a:xfrm>
              <a:off x="3124" y="1378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6" name="Group 191"/>
          <p:cNvGrpSpPr>
            <a:grpSpLocks/>
          </p:cNvGrpSpPr>
          <p:nvPr/>
        </p:nvGrpSpPr>
        <p:grpSpPr bwMode="auto">
          <a:xfrm>
            <a:off x="5235575" y="2343150"/>
            <a:ext cx="596900" cy="109538"/>
            <a:chOff x="3298" y="1378"/>
            <a:chExt cx="376" cy="64"/>
          </a:xfrm>
        </p:grpSpPr>
        <p:sp>
          <p:nvSpPr>
            <p:cNvPr id="614592" name="Freeform 192"/>
            <p:cNvSpPr>
              <a:spLocks/>
            </p:cNvSpPr>
            <p:nvPr/>
          </p:nvSpPr>
          <p:spPr bwMode="auto">
            <a:xfrm>
              <a:off x="3298" y="1378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3" name="Freeform 193"/>
            <p:cNvSpPr>
              <a:spLocks/>
            </p:cNvSpPr>
            <p:nvPr/>
          </p:nvSpPr>
          <p:spPr bwMode="auto">
            <a:xfrm>
              <a:off x="3298" y="1378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7" name="Group 194"/>
          <p:cNvGrpSpPr>
            <a:grpSpLocks/>
          </p:cNvGrpSpPr>
          <p:nvPr/>
        </p:nvGrpSpPr>
        <p:grpSpPr bwMode="auto">
          <a:xfrm>
            <a:off x="4557713" y="2222500"/>
            <a:ext cx="1273175" cy="84138"/>
            <a:chOff x="2871" y="1307"/>
            <a:chExt cx="802" cy="49"/>
          </a:xfrm>
        </p:grpSpPr>
        <p:sp>
          <p:nvSpPr>
            <p:cNvPr id="614595" name="Rectangle 195"/>
            <p:cNvSpPr>
              <a:spLocks noChangeArrowheads="1"/>
            </p:cNvSpPr>
            <p:nvPr/>
          </p:nvSpPr>
          <p:spPr bwMode="auto">
            <a:xfrm>
              <a:off x="2871" y="1307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6" name="Rectangle 196"/>
            <p:cNvSpPr>
              <a:spLocks noChangeArrowheads="1"/>
            </p:cNvSpPr>
            <p:nvPr/>
          </p:nvSpPr>
          <p:spPr bwMode="auto">
            <a:xfrm>
              <a:off x="3124" y="1307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7" name="Rectangle 197"/>
            <p:cNvSpPr>
              <a:spLocks noChangeArrowheads="1"/>
            </p:cNvSpPr>
            <p:nvPr/>
          </p:nvSpPr>
          <p:spPr bwMode="auto">
            <a:xfrm>
              <a:off x="3307" y="1307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8" name="Group 198"/>
          <p:cNvGrpSpPr>
            <a:grpSpLocks/>
          </p:cNvGrpSpPr>
          <p:nvPr/>
        </p:nvGrpSpPr>
        <p:grpSpPr bwMode="auto">
          <a:xfrm>
            <a:off x="4557713" y="2209800"/>
            <a:ext cx="360362" cy="107950"/>
            <a:chOff x="2871" y="1299"/>
            <a:chExt cx="227" cy="64"/>
          </a:xfrm>
        </p:grpSpPr>
        <p:sp>
          <p:nvSpPr>
            <p:cNvPr id="614599" name="Freeform 199"/>
            <p:cNvSpPr>
              <a:spLocks/>
            </p:cNvSpPr>
            <p:nvPr/>
          </p:nvSpPr>
          <p:spPr bwMode="auto">
            <a:xfrm>
              <a:off x="2871" y="1299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00" name="Freeform 200"/>
            <p:cNvSpPr>
              <a:spLocks/>
            </p:cNvSpPr>
            <p:nvPr/>
          </p:nvSpPr>
          <p:spPr bwMode="auto">
            <a:xfrm>
              <a:off x="2871" y="1299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19" name="Group 201"/>
          <p:cNvGrpSpPr>
            <a:grpSpLocks/>
          </p:cNvGrpSpPr>
          <p:nvPr/>
        </p:nvGrpSpPr>
        <p:grpSpPr bwMode="auto">
          <a:xfrm>
            <a:off x="4959350" y="2209800"/>
            <a:ext cx="236538" cy="107950"/>
            <a:chOff x="3124" y="1299"/>
            <a:chExt cx="149" cy="64"/>
          </a:xfrm>
        </p:grpSpPr>
        <p:sp>
          <p:nvSpPr>
            <p:cNvPr id="614602" name="Freeform 202"/>
            <p:cNvSpPr>
              <a:spLocks/>
            </p:cNvSpPr>
            <p:nvPr/>
          </p:nvSpPr>
          <p:spPr bwMode="auto">
            <a:xfrm>
              <a:off x="3124" y="1299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03" name="Freeform 203"/>
            <p:cNvSpPr>
              <a:spLocks/>
            </p:cNvSpPr>
            <p:nvPr/>
          </p:nvSpPr>
          <p:spPr bwMode="auto">
            <a:xfrm>
              <a:off x="3124" y="1299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0" name="Group 204"/>
          <p:cNvGrpSpPr>
            <a:grpSpLocks/>
          </p:cNvGrpSpPr>
          <p:nvPr/>
        </p:nvGrpSpPr>
        <p:grpSpPr bwMode="auto">
          <a:xfrm>
            <a:off x="5235575" y="2209800"/>
            <a:ext cx="596900" cy="107950"/>
            <a:chOff x="3298" y="1299"/>
            <a:chExt cx="376" cy="64"/>
          </a:xfrm>
        </p:grpSpPr>
        <p:sp>
          <p:nvSpPr>
            <p:cNvPr id="614605" name="Freeform 205"/>
            <p:cNvSpPr>
              <a:spLocks/>
            </p:cNvSpPr>
            <p:nvPr/>
          </p:nvSpPr>
          <p:spPr bwMode="auto">
            <a:xfrm>
              <a:off x="3298" y="1299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06" name="Freeform 206"/>
            <p:cNvSpPr>
              <a:spLocks/>
            </p:cNvSpPr>
            <p:nvPr/>
          </p:nvSpPr>
          <p:spPr bwMode="auto">
            <a:xfrm>
              <a:off x="3298" y="1299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1" name="Group 207"/>
          <p:cNvGrpSpPr>
            <a:grpSpLocks/>
          </p:cNvGrpSpPr>
          <p:nvPr/>
        </p:nvGrpSpPr>
        <p:grpSpPr bwMode="auto">
          <a:xfrm>
            <a:off x="4557713" y="2089150"/>
            <a:ext cx="1273175" cy="82550"/>
            <a:chOff x="2871" y="1228"/>
            <a:chExt cx="802" cy="49"/>
          </a:xfrm>
        </p:grpSpPr>
        <p:sp>
          <p:nvSpPr>
            <p:cNvPr id="614608" name="Rectangle 208"/>
            <p:cNvSpPr>
              <a:spLocks noChangeArrowheads="1"/>
            </p:cNvSpPr>
            <p:nvPr/>
          </p:nvSpPr>
          <p:spPr bwMode="auto">
            <a:xfrm>
              <a:off x="2871" y="1228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09" name="Rectangle 209"/>
            <p:cNvSpPr>
              <a:spLocks noChangeArrowheads="1"/>
            </p:cNvSpPr>
            <p:nvPr/>
          </p:nvSpPr>
          <p:spPr bwMode="auto">
            <a:xfrm>
              <a:off x="3124" y="1228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10" name="Rectangle 210"/>
            <p:cNvSpPr>
              <a:spLocks noChangeArrowheads="1"/>
            </p:cNvSpPr>
            <p:nvPr/>
          </p:nvSpPr>
          <p:spPr bwMode="auto">
            <a:xfrm>
              <a:off x="3307" y="1228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2" name="Group 211"/>
          <p:cNvGrpSpPr>
            <a:grpSpLocks/>
          </p:cNvGrpSpPr>
          <p:nvPr/>
        </p:nvGrpSpPr>
        <p:grpSpPr bwMode="auto">
          <a:xfrm>
            <a:off x="4557713" y="2076450"/>
            <a:ext cx="360362" cy="106363"/>
            <a:chOff x="2871" y="1221"/>
            <a:chExt cx="227" cy="62"/>
          </a:xfrm>
        </p:grpSpPr>
        <p:sp>
          <p:nvSpPr>
            <p:cNvPr id="614612" name="Freeform 212"/>
            <p:cNvSpPr>
              <a:spLocks/>
            </p:cNvSpPr>
            <p:nvPr/>
          </p:nvSpPr>
          <p:spPr bwMode="auto">
            <a:xfrm>
              <a:off x="2871" y="1221"/>
              <a:ext cx="227" cy="62"/>
            </a:xfrm>
            <a:custGeom>
              <a:avLst/>
              <a:gdLst>
                <a:gd name="T0" fmla="*/ 226 w 227"/>
                <a:gd name="T1" fmla="*/ 0 h 62"/>
                <a:gd name="T2" fmla="*/ 226 w 227"/>
                <a:gd name="T3" fmla="*/ 61 h 62"/>
                <a:gd name="T4" fmla="*/ 0 w 227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2">
                  <a:moveTo>
                    <a:pt x="226" y="0"/>
                  </a:moveTo>
                  <a:lnTo>
                    <a:pt x="226" y="61"/>
                  </a:lnTo>
                  <a:lnTo>
                    <a:pt x="0" y="61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13" name="Freeform 213"/>
            <p:cNvSpPr>
              <a:spLocks/>
            </p:cNvSpPr>
            <p:nvPr/>
          </p:nvSpPr>
          <p:spPr bwMode="auto">
            <a:xfrm>
              <a:off x="2871" y="1221"/>
              <a:ext cx="227" cy="62"/>
            </a:xfrm>
            <a:custGeom>
              <a:avLst/>
              <a:gdLst>
                <a:gd name="T0" fmla="*/ 0 w 227"/>
                <a:gd name="T1" fmla="*/ 61 h 62"/>
                <a:gd name="T2" fmla="*/ 0 w 227"/>
                <a:gd name="T3" fmla="*/ 0 h 62"/>
                <a:gd name="T4" fmla="*/ 226 w 227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2">
                  <a:moveTo>
                    <a:pt x="0" y="61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3" name="Group 214"/>
          <p:cNvGrpSpPr>
            <a:grpSpLocks/>
          </p:cNvGrpSpPr>
          <p:nvPr/>
        </p:nvGrpSpPr>
        <p:grpSpPr bwMode="auto">
          <a:xfrm>
            <a:off x="4959350" y="2076450"/>
            <a:ext cx="236538" cy="106363"/>
            <a:chOff x="3124" y="1221"/>
            <a:chExt cx="149" cy="62"/>
          </a:xfrm>
        </p:grpSpPr>
        <p:sp>
          <p:nvSpPr>
            <p:cNvPr id="614615" name="Freeform 215"/>
            <p:cNvSpPr>
              <a:spLocks/>
            </p:cNvSpPr>
            <p:nvPr/>
          </p:nvSpPr>
          <p:spPr bwMode="auto">
            <a:xfrm>
              <a:off x="3124" y="1221"/>
              <a:ext cx="149" cy="62"/>
            </a:xfrm>
            <a:custGeom>
              <a:avLst/>
              <a:gdLst>
                <a:gd name="T0" fmla="*/ 148 w 149"/>
                <a:gd name="T1" fmla="*/ 0 h 62"/>
                <a:gd name="T2" fmla="*/ 148 w 149"/>
                <a:gd name="T3" fmla="*/ 61 h 62"/>
                <a:gd name="T4" fmla="*/ 0 w 149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2">
                  <a:moveTo>
                    <a:pt x="148" y="0"/>
                  </a:moveTo>
                  <a:lnTo>
                    <a:pt x="148" y="61"/>
                  </a:lnTo>
                  <a:lnTo>
                    <a:pt x="0" y="61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16" name="Freeform 216"/>
            <p:cNvSpPr>
              <a:spLocks/>
            </p:cNvSpPr>
            <p:nvPr/>
          </p:nvSpPr>
          <p:spPr bwMode="auto">
            <a:xfrm>
              <a:off x="3124" y="1221"/>
              <a:ext cx="149" cy="62"/>
            </a:xfrm>
            <a:custGeom>
              <a:avLst/>
              <a:gdLst>
                <a:gd name="T0" fmla="*/ 0 w 149"/>
                <a:gd name="T1" fmla="*/ 61 h 62"/>
                <a:gd name="T2" fmla="*/ 0 w 149"/>
                <a:gd name="T3" fmla="*/ 0 h 62"/>
                <a:gd name="T4" fmla="*/ 148 w 149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2">
                  <a:moveTo>
                    <a:pt x="0" y="61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0066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4" name="Group 217"/>
          <p:cNvGrpSpPr>
            <a:grpSpLocks/>
          </p:cNvGrpSpPr>
          <p:nvPr/>
        </p:nvGrpSpPr>
        <p:grpSpPr bwMode="auto">
          <a:xfrm>
            <a:off x="5235575" y="2076450"/>
            <a:ext cx="596900" cy="106363"/>
            <a:chOff x="3298" y="1221"/>
            <a:chExt cx="376" cy="62"/>
          </a:xfrm>
        </p:grpSpPr>
        <p:sp>
          <p:nvSpPr>
            <p:cNvPr id="614618" name="Freeform 218"/>
            <p:cNvSpPr>
              <a:spLocks/>
            </p:cNvSpPr>
            <p:nvPr/>
          </p:nvSpPr>
          <p:spPr bwMode="auto">
            <a:xfrm>
              <a:off x="3298" y="1221"/>
              <a:ext cx="376" cy="62"/>
            </a:xfrm>
            <a:custGeom>
              <a:avLst/>
              <a:gdLst>
                <a:gd name="T0" fmla="*/ 375 w 376"/>
                <a:gd name="T1" fmla="*/ 0 h 62"/>
                <a:gd name="T2" fmla="*/ 375 w 376"/>
                <a:gd name="T3" fmla="*/ 61 h 62"/>
                <a:gd name="T4" fmla="*/ 0 w 376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2">
                  <a:moveTo>
                    <a:pt x="375" y="0"/>
                  </a:moveTo>
                  <a:lnTo>
                    <a:pt x="375" y="61"/>
                  </a:lnTo>
                  <a:lnTo>
                    <a:pt x="0" y="61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19" name="Freeform 219"/>
            <p:cNvSpPr>
              <a:spLocks/>
            </p:cNvSpPr>
            <p:nvPr/>
          </p:nvSpPr>
          <p:spPr bwMode="auto">
            <a:xfrm>
              <a:off x="3298" y="1221"/>
              <a:ext cx="376" cy="62"/>
            </a:xfrm>
            <a:custGeom>
              <a:avLst/>
              <a:gdLst>
                <a:gd name="T0" fmla="*/ 0 w 376"/>
                <a:gd name="T1" fmla="*/ 61 h 62"/>
                <a:gd name="T2" fmla="*/ 0 w 376"/>
                <a:gd name="T3" fmla="*/ 0 h 62"/>
                <a:gd name="T4" fmla="*/ 375 w 376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2">
                  <a:moveTo>
                    <a:pt x="0" y="61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5" name="Group 220"/>
          <p:cNvGrpSpPr>
            <a:grpSpLocks/>
          </p:cNvGrpSpPr>
          <p:nvPr/>
        </p:nvGrpSpPr>
        <p:grpSpPr bwMode="auto">
          <a:xfrm>
            <a:off x="4557713" y="1954213"/>
            <a:ext cx="1273175" cy="84137"/>
            <a:chOff x="2871" y="1149"/>
            <a:chExt cx="802" cy="49"/>
          </a:xfrm>
        </p:grpSpPr>
        <p:sp>
          <p:nvSpPr>
            <p:cNvPr id="614621" name="Rectangle 221"/>
            <p:cNvSpPr>
              <a:spLocks noChangeArrowheads="1"/>
            </p:cNvSpPr>
            <p:nvPr/>
          </p:nvSpPr>
          <p:spPr bwMode="auto">
            <a:xfrm>
              <a:off x="2871" y="1149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22" name="Rectangle 222"/>
            <p:cNvSpPr>
              <a:spLocks noChangeArrowheads="1"/>
            </p:cNvSpPr>
            <p:nvPr/>
          </p:nvSpPr>
          <p:spPr bwMode="auto">
            <a:xfrm>
              <a:off x="3124" y="1149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23" name="Rectangle 223"/>
            <p:cNvSpPr>
              <a:spLocks noChangeArrowheads="1"/>
            </p:cNvSpPr>
            <p:nvPr/>
          </p:nvSpPr>
          <p:spPr bwMode="auto">
            <a:xfrm>
              <a:off x="3307" y="1149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6" name="Group 224"/>
          <p:cNvGrpSpPr>
            <a:grpSpLocks/>
          </p:cNvGrpSpPr>
          <p:nvPr/>
        </p:nvGrpSpPr>
        <p:grpSpPr bwMode="auto">
          <a:xfrm>
            <a:off x="4557713" y="1939925"/>
            <a:ext cx="360362" cy="111125"/>
            <a:chOff x="2871" y="1141"/>
            <a:chExt cx="227" cy="65"/>
          </a:xfrm>
        </p:grpSpPr>
        <p:sp>
          <p:nvSpPr>
            <p:cNvPr id="614625" name="Freeform 225"/>
            <p:cNvSpPr>
              <a:spLocks/>
            </p:cNvSpPr>
            <p:nvPr/>
          </p:nvSpPr>
          <p:spPr bwMode="auto">
            <a:xfrm>
              <a:off x="2871" y="1141"/>
              <a:ext cx="227" cy="65"/>
            </a:xfrm>
            <a:custGeom>
              <a:avLst/>
              <a:gdLst>
                <a:gd name="T0" fmla="*/ 226 w 227"/>
                <a:gd name="T1" fmla="*/ 0 h 65"/>
                <a:gd name="T2" fmla="*/ 226 w 227"/>
                <a:gd name="T3" fmla="*/ 64 h 65"/>
                <a:gd name="T4" fmla="*/ 0 w 227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226" y="0"/>
                  </a:moveTo>
                  <a:lnTo>
                    <a:pt x="226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26" name="Freeform 226"/>
            <p:cNvSpPr>
              <a:spLocks/>
            </p:cNvSpPr>
            <p:nvPr/>
          </p:nvSpPr>
          <p:spPr bwMode="auto">
            <a:xfrm>
              <a:off x="2871" y="1141"/>
              <a:ext cx="227" cy="65"/>
            </a:xfrm>
            <a:custGeom>
              <a:avLst/>
              <a:gdLst>
                <a:gd name="T0" fmla="*/ 0 w 227"/>
                <a:gd name="T1" fmla="*/ 64 h 65"/>
                <a:gd name="T2" fmla="*/ 0 w 227"/>
                <a:gd name="T3" fmla="*/ 0 h 65"/>
                <a:gd name="T4" fmla="*/ 226 w 22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5">
                  <a:moveTo>
                    <a:pt x="0" y="64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7" name="Group 227"/>
          <p:cNvGrpSpPr>
            <a:grpSpLocks/>
          </p:cNvGrpSpPr>
          <p:nvPr/>
        </p:nvGrpSpPr>
        <p:grpSpPr bwMode="auto">
          <a:xfrm>
            <a:off x="4959350" y="1939925"/>
            <a:ext cx="236538" cy="111125"/>
            <a:chOff x="3124" y="1141"/>
            <a:chExt cx="149" cy="65"/>
          </a:xfrm>
        </p:grpSpPr>
        <p:sp>
          <p:nvSpPr>
            <p:cNvPr id="614628" name="Freeform 228"/>
            <p:cNvSpPr>
              <a:spLocks/>
            </p:cNvSpPr>
            <p:nvPr/>
          </p:nvSpPr>
          <p:spPr bwMode="auto">
            <a:xfrm>
              <a:off x="3124" y="1141"/>
              <a:ext cx="149" cy="65"/>
            </a:xfrm>
            <a:custGeom>
              <a:avLst/>
              <a:gdLst>
                <a:gd name="T0" fmla="*/ 148 w 149"/>
                <a:gd name="T1" fmla="*/ 0 h 65"/>
                <a:gd name="T2" fmla="*/ 148 w 149"/>
                <a:gd name="T3" fmla="*/ 64 h 65"/>
                <a:gd name="T4" fmla="*/ 0 w 149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148" y="0"/>
                  </a:moveTo>
                  <a:lnTo>
                    <a:pt x="148" y="64"/>
                  </a:lnTo>
                  <a:lnTo>
                    <a:pt x="0" y="64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29" name="Freeform 229"/>
            <p:cNvSpPr>
              <a:spLocks/>
            </p:cNvSpPr>
            <p:nvPr/>
          </p:nvSpPr>
          <p:spPr bwMode="auto">
            <a:xfrm>
              <a:off x="3124" y="1141"/>
              <a:ext cx="149" cy="65"/>
            </a:xfrm>
            <a:custGeom>
              <a:avLst/>
              <a:gdLst>
                <a:gd name="T0" fmla="*/ 0 w 149"/>
                <a:gd name="T1" fmla="*/ 64 h 65"/>
                <a:gd name="T2" fmla="*/ 0 w 149"/>
                <a:gd name="T3" fmla="*/ 0 h 65"/>
                <a:gd name="T4" fmla="*/ 148 w 14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5">
                  <a:moveTo>
                    <a:pt x="0" y="64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8" name="Group 230"/>
          <p:cNvGrpSpPr>
            <a:grpSpLocks/>
          </p:cNvGrpSpPr>
          <p:nvPr/>
        </p:nvGrpSpPr>
        <p:grpSpPr bwMode="auto">
          <a:xfrm>
            <a:off x="5235575" y="1939925"/>
            <a:ext cx="596900" cy="111125"/>
            <a:chOff x="3298" y="1141"/>
            <a:chExt cx="376" cy="65"/>
          </a:xfrm>
        </p:grpSpPr>
        <p:sp>
          <p:nvSpPr>
            <p:cNvPr id="614631" name="Freeform 231"/>
            <p:cNvSpPr>
              <a:spLocks/>
            </p:cNvSpPr>
            <p:nvPr/>
          </p:nvSpPr>
          <p:spPr bwMode="auto">
            <a:xfrm>
              <a:off x="3298" y="1141"/>
              <a:ext cx="376" cy="65"/>
            </a:xfrm>
            <a:custGeom>
              <a:avLst/>
              <a:gdLst>
                <a:gd name="T0" fmla="*/ 375 w 376"/>
                <a:gd name="T1" fmla="*/ 0 h 65"/>
                <a:gd name="T2" fmla="*/ 375 w 376"/>
                <a:gd name="T3" fmla="*/ 64 h 65"/>
                <a:gd name="T4" fmla="*/ 0 w 37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375" y="0"/>
                  </a:moveTo>
                  <a:lnTo>
                    <a:pt x="375" y="64"/>
                  </a:lnTo>
                  <a:lnTo>
                    <a:pt x="0" y="64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32" name="Freeform 232"/>
            <p:cNvSpPr>
              <a:spLocks/>
            </p:cNvSpPr>
            <p:nvPr/>
          </p:nvSpPr>
          <p:spPr bwMode="auto">
            <a:xfrm>
              <a:off x="3298" y="1141"/>
              <a:ext cx="376" cy="65"/>
            </a:xfrm>
            <a:custGeom>
              <a:avLst/>
              <a:gdLst>
                <a:gd name="T0" fmla="*/ 0 w 376"/>
                <a:gd name="T1" fmla="*/ 64 h 65"/>
                <a:gd name="T2" fmla="*/ 0 w 376"/>
                <a:gd name="T3" fmla="*/ 0 h 65"/>
                <a:gd name="T4" fmla="*/ 375 w 37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5">
                  <a:moveTo>
                    <a:pt x="0" y="64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29" name="Group 233"/>
          <p:cNvGrpSpPr>
            <a:grpSpLocks/>
          </p:cNvGrpSpPr>
          <p:nvPr/>
        </p:nvGrpSpPr>
        <p:grpSpPr bwMode="auto">
          <a:xfrm>
            <a:off x="4557713" y="1820863"/>
            <a:ext cx="1273175" cy="84137"/>
            <a:chOff x="2871" y="1071"/>
            <a:chExt cx="802" cy="49"/>
          </a:xfrm>
        </p:grpSpPr>
        <p:sp>
          <p:nvSpPr>
            <p:cNvPr id="614634" name="Rectangle 234"/>
            <p:cNvSpPr>
              <a:spLocks noChangeArrowheads="1"/>
            </p:cNvSpPr>
            <p:nvPr/>
          </p:nvSpPr>
          <p:spPr bwMode="auto">
            <a:xfrm>
              <a:off x="2871" y="1071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35" name="Rectangle 235"/>
            <p:cNvSpPr>
              <a:spLocks noChangeArrowheads="1"/>
            </p:cNvSpPr>
            <p:nvPr/>
          </p:nvSpPr>
          <p:spPr bwMode="auto">
            <a:xfrm>
              <a:off x="3124" y="1071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36" name="Rectangle 236"/>
            <p:cNvSpPr>
              <a:spLocks noChangeArrowheads="1"/>
            </p:cNvSpPr>
            <p:nvPr/>
          </p:nvSpPr>
          <p:spPr bwMode="auto">
            <a:xfrm>
              <a:off x="3307" y="1071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0" name="Group 237"/>
          <p:cNvGrpSpPr>
            <a:grpSpLocks/>
          </p:cNvGrpSpPr>
          <p:nvPr/>
        </p:nvGrpSpPr>
        <p:grpSpPr bwMode="auto">
          <a:xfrm>
            <a:off x="4557713" y="1808163"/>
            <a:ext cx="360362" cy="107950"/>
            <a:chOff x="2871" y="1063"/>
            <a:chExt cx="227" cy="64"/>
          </a:xfrm>
        </p:grpSpPr>
        <p:sp>
          <p:nvSpPr>
            <p:cNvPr id="614638" name="Freeform 238"/>
            <p:cNvSpPr>
              <a:spLocks/>
            </p:cNvSpPr>
            <p:nvPr/>
          </p:nvSpPr>
          <p:spPr bwMode="auto">
            <a:xfrm>
              <a:off x="2871" y="1063"/>
              <a:ext cx="227" cy="64"/>
            </a:xfrm>
            <a:custGeom>
              <a:avLst/>
              <a:gdLst>
                <a:gd name="T0" fmla="*/ 226 w 227"/>
                <a:gd name="T1" fmla="*/ 0 h 64"/>
                <a:gd name="T2" fmla="*/ 226 w 227"/>
                <a:gd name="T3" fmla="*/ 63 h 64"/>
                <a:gd name="T4" fmla="*/ 0 w 227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226" y="0"/>
                  </a:moveTo>
                  <a:lnTo>
                    <a:pt x="226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39" name="Freeform 239"/>
            <p:cNvSpPr>
              <a:spLocks/>
            </p:cNvSpPr>
            <p:nvPr/>
          </p:nvSpPr>
          <p:spPr bwMode="auto">
            <a:xfrm>
              <a:off x="2871" y="1063"/>
              <a:ext cx="227" cy="64"/>
            </a:xfrm>
            <a:custGeom>
              <a:avLst/>
              <a:gdLst>
                <a:gd name="T0" fmla="*/ 0 w 227"/>
                <a:gd name="T1" fmla="*/ 63 h 64"/>
                <a:gd name="T2" fmla="*/ 0 w 227"/>
                <a:gd name="T3" fmla="*/ 0 h 64"/>
                <a:gd name="T4" fmla="*/ 226 w 22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4">
                  <a:moveTo>
                    <a:pt x="0" y="63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1" name="Group 240"/>
          <p:cNvGrpSpPr>
            <a:grpSpLocks/>
          </p:cNvGrpSpPr>
          <p:nvPr/>
        </p:nvGrpSpPr>
        <p:grpSpPr bwMode="auto">
          <a:xfrm>
            <a:off x="4959350" y="1808163"/>
            <a:ext cx="236538" cy="107950"/>
            <a:chOff x="3124" y="1063"/>
            <a:chExt cx="149" cy="64"/>
          </a:xfrm>
        </p:grpSpPr>
        <p:sp>
          <p:nvSpPr>
            <p:cNvPr id="614641" name="Freeform 241"/>
            <p:cNvSpPr>
              <a:spLocks/>
            </p:cNvSpPr>
            <p:nvPr/>
          </p:nvSpPr>
          <p:spPr bwMode="auto">
            <a:xfrm>
              <a:off x="3124" y="1063"/>
              <a:ext cx="149" cy="64"/>
            </a:xfrm>
            <a:custGeom>
              <a:avLst/>
              <a:gdLst>
                <a:gd name="T0" fmla="*/ 148 w 149"/>
                <a:gd name="T1" fmla="*/ 0 h 64"/>
                <a:gd name="T2" fmla="*/ 148 w 149"/>
                <a:gd name="T3" fmla="*/ 63 h 64"/>
                <a:gd name="T4" fmla="*/ 0 w 149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148" y="0"/>
                  </a:moveTo>
                  <a:lnTo>
                    <a:pt x="148" y="63"/>
                  </a:lnTo>
                  <a:lnTo>
                    <a:pt x="0" y="63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2" name="Freeform 242"/>
            <p:cNvSpPr>
              <a:spLocks/>
            </p:cNvSpPr>
            <p:nvPr/>
          </p:nvSpPr>
          <p:spPr bwMode="auto">
            <a:xfrm>
              <a:off x="3124" y="1063"/>
              <a:ext cx="149" cy="64"/>
            </a:xfrm>
            <a:custGeom>
              <a:avLst/>
              <a:gdLst>
                <a:gd name="T0" fmla="*/ 0 w 149"/>
                <a:gd name="T1" fmla="*/ 63 h 64"/>
                <a:gd name="T2" fmla="*/ 0 w 149"/>
                <a:gd name="T3" fmla="*/ 0 h 64"/>
                <a:gd name="T4" fmla="*/ 148 w 14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FF3300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2" name="Group 243"/>
          <p:cNvGrpSpPr>
            <a:grpSpLocks/>
          </p:cNvGrpSpPr>
          <p:nvPr/>
        </p:nvGrpSpPr>
        <p:grpSpPr bwMode="auto">
          <a:xfrm>
            <a:off x="5235575" y="1808163"/>
            <a:ext cx="596900" cy="107950"/>
            <a:chOff x="3298" y="1063"/>
            <a:chExt cx="376" cy="64"/>
          </a:xfrm>
        </p:grpSpPr>
        <p:sp>
          <p:nvSpPr>
            <p:cNvPr id="614644" name="Freeform 244"/>
            <p:cNvSpPr>
              <a:spLocks/>
            </p:cNvSpPr>
            <p:nvPr/>
          </p:nvSpPr>
          <p:spPr bwMode="auto">
            <a:xfrm>
              <a:off x="3298" y="1063"/>
              <a:ext cx="376" cy="64"/>
            </a:xfrm>
            <a:custGeom>
              <a:avLst/>
              <a:gdLst>
                <a:gd name="T0" fmla="*/ 375 w 376"/>
                <a:gd name="T1" fmla="*/ 0 h 64"/>
                <a:gd name="T2" fmla="*/ 375 w 376"/>
                <a:gd name="T3" fmla="*/ 63 h 64"/>
                <a:gd name="T4" fmla="*/ 0 w 376"/>
                <a:gd name="T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375" y="0"/>
                  </a:moveTo>
                  <a:lnTo>
                    <a:pt x="375" y="63"/>
                  </a:lnTo>
                  <a:lnTo>
                    <a:pt x="0" y="63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5" name="Freeform 245"/>
            <p:cNvSpPr>
              <a:spLocks/>
            </p:cNvSpPr>
            <p:nvPr/>
          </p:nvSpPr>
          <p:spPr bwMode="auto">
            <a:xfrm>
              <a:off x="3298" y="1063"/>
              <a:ext cx="376" cy="64"/>
            </a:xfrm>
            <a:custGeom>
              <a:avLst/>
              <a:gdLst>
                <a:gd name="T0" fmla="*/ 0 w 376"/>
                <a:gd name="T1" fmla="*/ 63 h 64"/>
                <a:gd name="T2" fmla="*/ 0 w 376"/>
                <a:gd name="T3" fmla="*/ 0 h 64"/>
                <a:gd name="T4" fmla="*/ 375 w 376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4">
                  <a:moveTo>
                    <a:pt x="0" y="63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3" name="Group 246"/>
          <p:cNvGrpSpPr>
            <a:grpSpLocks/>
          </p:cNvGrpSpPr>
          <p:nvPr/>
        </p:nvGrpSpPr>
        <p:grpSpPr bwMode="auto">
          <a:xfrm>
            <a:off x="4557713" y="1687513"/>
            <a:ext cx="1273175" cy="82550"/>
            <a:chOff x="2871" y="992"/>
            <a:chExt cx="802" cy="49"/>
          </a:xfrm>
        </p:grpSpPr>
        <p:sp>
          <p:nvSpPr>
            <p:cNvPr id="614647" name="Rectangle 247"/>
            <p:cNvSpPr>
              <a:spLocks noChangeArrowheads="1"/>
            </p:cNvSpPr>
            <p:nvPr/>
          </p:nvSpPr>
          <p:spPr bwMode="auto">
            <a:xfrm>
              <a:off x="2871" y="992"/>
              <a:ext cx="22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8" name="Rectangle 248"/>
            <p:cNvSpPr>
              <a:spLocks noChangeArrowheads="1"/>
            </p:cNvSpPr>
            <p:nvPr/>
          </p:nvSpPr>
          <p:spPr bwMode="auto">
            <a:xfrm>
              <a:off x="3124" y="992"/>
              <a:ext cx="148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9" name="Rectangle 249"/>
            <p:cNvSpPr>
              <a:spLocks noChangeArrowheads="1"/>
            </p:cNvSpPr>
            <p:nvPr/>
          </p:nvSpPr>
          <p:spPr bwMode="auto">
            <a:xfrm>
              <a:off x="3307" y="992"/>
              <a:ext cx="366" cy="49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4" name="Group 250"/>
          <p:cNvGrpSpPr>
            <a:grpSpLocks/>
          </p:cNvGrpSpPr>
          <p:nvPr/>
        </p:nvGrpSpPr>
        <p:grpSpPr bwMode="auto">
          <a:xfrm>
            <a:off x="4557713" y="1674813"/>
            <a:ext cx="360362" cy="106362"/>
            <a:chOff x="2871" y="985"/>
            <a:chExt cx="227" cy="62"/>
          </a:xfrm>
        </p:grpSpPr>
        <p:sp>
          <p:nvSpPr>
            <p:cNvPr id="614651" name="Freeform 251"/>
            <p:cNvSpPr>
              <a:spLocks/>
            </p:cNvSpPr>
            <p:nvPr/>
          </p:nvSpPr>
          <p:spPr bwMode="auto">
            <a:xfrm>
              <a:off x="2871" y="985"/>
              <a:ext cx="227" cy="62"/>
            </a:xfrm>
            <a:custGeom>
              <a:avLst/>
              <a:gdLst>
                <a:gd name="T0" fmla="*/ 226 w 227"/>
                <a:gd name="T1" fmla="*/ 0 h 62"/>
                <a:gd name="T2" fmla="*/ 226 w 227"/>
                <a:gd name="T3" fmla="*/ 61 h 62"/>
                <a:gd name="T4" fmla="*/ 0 w 227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2">
                  <a:moveTo>
                    <a:pt x="226" y="0"/>
                  </a:moveTo>
                  <a:lnTo>
                    <a:pt x="226" y="61"/>
                  </a:lnTo>
                  <a:lnTo>
                    <a:pt x="0" y="61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52" name="Freeform 252"/>
            <p:cNvSpPr>
              <a:spLocks/>
            </p:cNvSpPr>
            <p:nvPr/>
          </p:nvSpPr>
          <p:spPr bwMode="auto">
            <a:xfrm>
              <a:off x="2871" y="985"/>
              <a:ext cx="227" cy="62"/>
            </a:xfrm>
            <a:custGeom>
              <a:avLst/>
              <a:gdLst>
                <a:gd name="T0" fmla="*/ 0 w 227"/>
                <a:gd name="T1" fmla="*/ 61 h 62"/>
                <a:gd name="T2" fmla="*/ 0 w 227"/>
                <a:gd name="T3" fmla="*/ 0 h 62"/>
                <a:gd name="T4" fmla="*/ 226 w 227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62">
                  <a:moveTo>
                    <a:pt x="0" y="61"/>
                  </a:move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5" name="Group 253"/>
          <p:cNvGrpSpPr>
            <a:grpSpLocks/>
          </p:cNvGrpSpPr>
          <p:nvPr/>
        </p:nvGrpSpPr>
        <p:grpSpPr bwMode="auto">
          <a:xfrm>
            <a:off x="4959350" y="1674813"/>
            <a:ext cx="236538" cy="106362"/>
            <a:chOff x="3124" y="985"/>
            <a:chExt cx="149" cy="62"/>
          </a:xfrm>
        </p:grpSpPr>
        <p:sp>
          <p:nvSpPr>
            <p:cNvPr id="614654" name="Freeform 254"/>
            <p:cNvSpPr>
              <a:spLocks/>
            </p:cNvSpPr>
            <p:nvPr/>
          </p:nvSpPr>
          <p:spPr bwMode="auto">
            <a:xfrm>
              <a:off x="3124" y="985"/>
              <a:ext cx="149" cy="62"/>
            </a:xfrm>
            <a:custGeom>
              <a:avLst/>
              <a:gdLst>
                <a:gd name="T0" fmla="*/ 148 w 149"/>
                <a:gd name="T1" fmla="*/ 0 h 62"/>
                <a:gd name="T2" fmla="*/ 148 w 149"/>
                <a:gd name="T3" fmla="*/ 61 h 62"/>
                <a:gd name="T4" fmla="*/ 0 w 149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2">
                  <a:moveTo>
                    <a:pt x="148" y="0"/>
                  </a:moveTo>
                  <a:lnTo>
                    <a:pt x="148" y="61"/>
                  </a:lnTo>
                  <a:lnTo>
                    <a:pt x="0" y="61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55" name="Freeform 255"/>
            <p:cNvSpPr>
              <a:spLocks/>
            </p:cNvSpPr>
            <p:nvPr/>
          </p:nvSpPr>
          <p:spPr bwMode="auto">
            <a:xfrm>
              <a:off x="3124" y="985"/>
              <a:ext cx="149" cy="62"/>
            </a:xfrm>
            <a:custGeom>
              <a:avLst/>
              <a:gdLst>
                <a:gd name="T0" fmla="*/ 0 w 149"/>
                <a:gd name="T1" fmla="*/ 61 h 62"/>
                <a:gd name="T2" fmla="*/ 0 w 149"/>
                <a:gd name="T3" fmla="*/ 0 h 62"/>
                <a:gd name="T4" fmla="*/ 148 w 149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2">
                  <a:moveTo>
                    <a:pt x="0" y="61"/>
                  </a:moveTo>
                  <a:lnTo>
                    <a:pt x="0" y="0"/>
                  </a:lnTo>
                  <a:lnTo>
                    <a:pt x="148" y="0"/>
                  </a:lnTo>
                </a:path>
              </a:pathLst>
            </a:custGeom>
            <a:solidFill>
              <a:srgbClr val="3365FB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36" name="Group 256"/>
          <p:cNvGrpSpPr>
            <a:grpSpLocks/>
          </p:cNvGrpSpPr>
          <p:nvPr/>
        </p:nvGrpSpPr>
        <p:grpSpPr bwMode="auto">
          <a:xfrm>
            <a:off x="5235575" y="1674813"/>
            <a:ext cx="596900" cy="106362"/>
            <a:chOff x="3298" y="985"/>
            <a:chExt cx="376" cy="62"/>
          </a:xfrm>
        </p:grpSpPr>
        <p:sp>
          <p:nvSpPr>
            <p:cNvPr id="614657" name="Freeform 257"/>
            <p:cNvSpPr>
              <a:spLocks/>
            </p:cNvSpPr>
            <p:nvPr/>
          </p:nvSpPr>
          <p:spPr bwMode="auto">
            <a:xfrm>
              <a:off x="3298" y="985"/>
              <a:ext cx="376" cy="62"/>
            </a:xfrm>
            <a:custGeom>
              <a:avLst/>
              <a:gdLst>
                <a:gd name="T0" fmla="*/ 375 w 376"/>
                <a:gd name="T1" fmla="*/ 0 h 62"/>
                <a:gd name="T2" fmla="*/ 375 w 376"/>
                <a:gd name="T3" fmla="*/ 61 h 62"/>
                <a:gd name="T4" fmla="*/ 0 w 376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2">
                  <a:moveTo>
                    <a:pt x="375" y="0"/>
                  </a:moveTo>
                  <a:lnTo>
                    <a:pt x="375" y="61"/>
                  </a:lnTo>
                  <a:lnTo>
                    <a:pt x="0" y="61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58" name="Freeform 258"/>
            <p:cNvSpPr>
              <a:spLocks/>
            </p:cNvSpPr>
            <p:nvPr/>
          </p:nvSpPr>
          <p:spPr bwMode="auto">
            <a:xfrm>
              <a:off x="3298" y="985"/>
              <a:ext cx="376" cy="62"/>
            </a:xfrm>
            <a:custGeom>
              <a:avLst/>
              <a:gdLst>
                <a:gd name="T0" fmla="*/ 0 w 376"/>
                <a:gd name="T1" fmla="*/ 61 h 62"/>
                <a:gd name="T2" fmla="*/ 0 w 376"/>
                <a:gd name="T3" fmla="*/ 0 h 62"/>
                <a:gd name="T4" fmla="*/ 375 w 376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" h="62">
                  <a:moveTo>
                    <a:pt x="0" y="61"/>
                  </a:moveTo>
                  <a:lnTo>
                    <a:pt x="0" y="0"/>
                  </a:lnTo>
                  <a:lnTo>
                    <a:pt x="375" y="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DDDDDD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659" name="Line 259"/>
          <p:cNvSpPr>
            <a:spLocks noChangeShapeType="1"/>
          </p:cNvSpPr>
          <p:nvPr/>
        </p:nvSpPr>
        <p:spPr bwMode="auto">
          <a:xfrm>
            <a:off x="6010275" y="2460625"/>
            <a:ext cx="1524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0" name="Line 260"/>
          <p:cNvSpPr>
            <a:spLocks noChangeShapeType="1"/>
          </p:cNvSpPr>
          <p:nvPr/>
        </p:nvSpPr>
        <p:spPr bwMode="auto">
          <a:xfrm>
            <a:off x="5997575" y="2998788"/>
            <a:ext cx="15478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1" name="Line 261"/>
          <p:cNvSpPr>
            <a:spLocks noChangeShapeType="1"/>
          </p:cNvSpPr>
          <p:nvPr/>
        </p:nvSpPr>
        <p:spPr bwMode="auto">
          <a:xfrm flipH="1">
            <a:off x="1731963" y="4476750"/>
            <a:ext cx="101600" cy="254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2" name="Line 262"/>
          <p:cNvSpPr>
            <a:spLocks noChangeShapeType="1"/>
          </p:cNvSpPr>
          <p:nvPr/>
        </p:nvSpPr>
        <p:spPr bwMode="auto">
          <a:xfrm flipV="1">
            <a:off x="1395413" y="4057650"/>
            <a:ext cx="228600" cy="1143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3" name="Line 263"/>
          <p:cNvSpPr>
            <a:spLocks noChangeShapeType="1"/>
          </p:cNvSpPr>
          <p:nvPr/>
        </p:nvSpPr>
        <p:spPr bwMode="auto">
          <a:xfrm>
            <a:off x="1624013" y="4057650"/>
            <a:ext cx="177800" cy="1143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4" name="Freeform 264"/>
          <p:cNvSpPr>
            <a:spLocks/>
          </p:cNvSpPr>
          <p:nvPr/>
        </p:nvSpPr>
        <p:spPr bwMode="auto">
          <a:xfrm>
            <a:off x="1065213" y="4527550"/>
            <a:ext cx="382587" cy="103188"/>
          </a:xfrm>
          <a:custGeom>
            <a:avLst/>
            <a:gdLst>
              <a:gd name="T0" fmla="*/ 0 w 241"/>
              <a:gd name="T1" fmla="*/ 60 h 61"/>
              <a:gd name="T2" fmla="*/ 216 w 241"/>
              <a:gd name="T3" fmla="*/ 0 h 61"/>
              <a:gd name="T4" fmla="*/ 240 w 241"/>
              <a:gd name="T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61">
                <a:moveTo>
                  <a:pt x="0" y="60"/>
                </a:moveTo>
                <a:lnTo>
                  <a:pt x="216" y="0"/>
                </a:lnTo>
                <a:lnTo>
                  <a:pt x="240" y="52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5" name="Line 265"/>
          <p:cNvSpPr>
            <a:spLocks noChangeShapeType="1"/>
          </p:cNvSpPr>
          <p:nvPr/>
        </p:nvSpPr>
        <p:spPr bwMode="auto">
          <a:xfrm>
            <a:off x="1814513" y="4533900"/>
            <a:ext cx="368300" cy="139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6" name="Freeform 266"/>
          <p:cNvSpPr>
            <a:spLocks/>
          </p:cNvSpPr>
          <p:nvPr/>
        </p:nvSpPr>
        <p:spPr bwMode="auto">
          <a:xfrm>
            <a:off x="1065213" y="4997450"/>
            <a:ext cx="357187" cy="103188"/>
          </a:xfrm>
          <a:custGeom>
            <a:avLst/>
            <a:gdLst>
              <a:gd name="T0" fmla="*/ 0 w 225"/>
              <a:gd name="T1" fmla="*/ 0 h 61"/>
              <a:gd name="T2" fmla="*/ 112 w 225"/>
              <a:gd name="T3" fmla="*/ 60 h 61"/>
              <a:gd name="T4" fmla="*/ 224 w 225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61">
                <a:moveTo>
                  <a:pt x="0" y="0"/>
                </a:moveTo>
                <a:lnTo>
                  <a:pt x="112" y="60"/>
                </a:lnTo>
                <a:lnTo>
                  <a:pt x="224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7" name="Freeform 267"/>
          <p:cNvSpPr>
            <a:spLocks/>
          </p:cNvSpPr>
          <p:nvPr/>
        </p:nvSpPr>
        <p:spPr bwMode="auto">
          <a:xfrm>
            <a:off x="1433513" y="4997450"/>
            <a:ext cx="357187" cy="103188"/>
          </a:xfrm>
          <a:custGeom>
            <a:avLst/>
            <a:gdLst>
              <a:gd name="T0" fmla="*/ 0 w 225"/>
              <a:gd name="T1" fmla="*/ 0 h 61"/>
              <a:gd name="T2" fmla="*/ 112 w 225"/>
              <a:gd name="T3" fmla="*/ 60 h 61"/>
              <a:gd name="T4" fmla="*/ 224 w 225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61">
                <a:moveTo>
                  <a:pt x="0" y="0"/>
                </a:moveTo>
                <a:lnTo>
                  <a:pt x="112" y="60"/>
                </a:lnTo>
                <a:lnTo>
                  <a:pt x="224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68" name="Freeform 268"/>
          <p:cNvSpPr>
            <a:spLocks/>
          </p:cNvSpPr>
          <p:nvPr/>
        </p:nvSpPr>
        <p:spPr bwMode="auto">
          <a:xfrm>
            <a:off x="1801813" y="4997450"/>
            <a:ext cx="357187" cy="103188"/>
          </a:xfrm>
          <a:custGeom>
            <a:avLst/>
            <a:gdLst>
              <a:gd name="T0" fmla="*/ 0 w 225"/>
              <a:gd name="T1" fmla="*/ 0 h 61"/>
              <a:gd name="T2" fmla="*/ 112 w 225"/>
              <a:gd name="T3" fmla="*/ 60 h 61"/>
              <a:gd name="T4" fmla="*/ 224 w 225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61">
                <a:moveTo>
                  <a:pt x="0" y="0"/>
                </a:moveTo>
                <a:lnTo>
                  <a:pt x="112" y="60"/>
                </a:lnTo>
                <a:lnTo>
                  <a:pt x="224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0747" name="Group 269"/>
          <p:cNvGrpSpPr>
            <a:grpSpLocks/>
          </p:cNvGrpSpPr>
          <p:nvPr/>
        </p:nvGrpSpPr>
        <p:grpSpPr bwMode="auto">
          <a:xfrm>
            <a:off x="1463675" y="3681413"/>
            <a:ext cx="363538" cy="369887"/>
            <a:chOff x="922" y="2164"/>
            <a:chExt cx="229" cy="218"/>
          </a:xfrm>
        </p:grpSpPr>
        <p:sp>
          <p:nvSpPr>
            <p:cNvPr id="614670" name="Rectangle 270"/>
            <p:cNvSpPr>
              <a:spLocks noChangeArrowheads="1"/>
            </p:cNvSpPr>
            <p:nvPr/>
          </p:nvSpPr>
          <p:spPr bwMode="auto">
            <a:xfrm>
              <a:off x="938" y="2180"/>
              <a:ext cx="189" cy="176"/>
            </a:xfrm>
            <a:prstGeom prst="rect">
              <a:avLst/>
            </a:prstGeom>
            <a:solidFill>
              <a:srgbClr val="919191"/>
            </a:solidFill>
            <a:ln w="50800">
              <a:solidFill>
                <a:srgbClr val="919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1" name="AutoShape 271"/>
            <p:cNvSpPr>
              <a:spLocks noChangeArrowheads="1"/>
            </p:cNvSpPr>
            <p:nvPr/>
          </p:nvSpPr>
          <p:spPr bwMode="auto">
            <a:xfrm rot="-10800000" flipH="1" flipV="1">
              <a:off x="922" y="2164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2" name="AutoShape 272"/>
            <p:cNvSpPr>
              <a:spLocks noChangeArrowheads="1"/>
            </p:cNvSpPr>
            <p:nvPr/>
          </p:nvSpPr>
          <p:spPr bwMode="auto">
            <a:xfrm flipV="1">
              <a:off x="922" y="2366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3" name="AutoShape 273"/>
            <p:cNvSpPr>
              <a:spLocks noChangeArrowheads="1"/>
            </p:cNvSpPr>
            <p:nvPr/>
          </p:nvSpPr>
          <p:spPr bwMode="auto">
            <a:xfrm rot="5400000" flipV="1">
              <a:off x="826" y="2260"/>
              <a:ext cx="208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4" name="AutoShape 274"/>
            <p:cNvSpPr>
              <a:spLocks noChangeArrowheads="1"/>
            </p:cNvSpPr>
            <p:nvPr/>
          </p:nvSpPr>
          <p:spPr bwMode="auto">
            <a:xfrm rot="-5400000" flipH="1" flipV="1">
              <a:off x="1039" y="2260"/>
              <a:ext cx="208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48" name="Group 275"/>
          <p:cNvGrpSpPr>
            <a:grpSpLocks/>
          </p:cNvGrpSpPr>
          <p:nvPr/>
        </p:nvGrpSpPr>
        <p:grpSpPr bwMode="auto">
          <a:xfrm>
            <a:off x="1692275" y="4138613"/>
            <a:ext cx="363538" cy="369887"/>
            <a:chOff x="1066" y="2433"/>
            <a:chExt cx="229" cy="218"/>
          </a:xfrm>
        </p:grpSpPr>
        <p:sp>
          <p:nvSpPr>
            <p:cNvPr id="614676" name="Rectangle 276"/>
            <p:cNvSpPr>
              <a:spLocks noChangeArrowheads="1"/>
            </p:cNvSpPr>
            <p:nvPr/>
          </p:nvSpPr>
          <p:spPr bwMode="auto">
            <a:xfrm>
              <a:off x="1082" y="2449"/>
              <a:ext cx="189" cy="175"/>
            </a:xfrm>
            <a:prstGeom prst="rect">
              <a:avLst/>
            </a:prstGeom>
            <a:solidFill>
              <a:srgbClr val="919191"/>
            </a:solidFill>
            <a:ln w="50800">
              <a:solidFill>
                <a:srgbClr val="919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7" name="AutoShape 277"/>
            <p:cNvSpPr>
              <a:spLocks noChangeArrowheads="1"/>
            </p:cNvSpPr>
            <p:nvPr/>
          </p:nvSpPr>
          <p:spPr bwMode="auto">
            <a:xfrm rot="-10800000" flipH="1" flipV="1">
              <a:off x="1066" y="2433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8" name="AutoShape 278"/>
            <p:cNvSpPr>
              <a:spLocks noChangeArrowheads="1"/>
            </p:cNvSpPr>
            <p:nvPr/>
          </p:nvSpPr>
          <p:spPr bwMode="auto">
            <a:xfrm flipV="1">
              <a:off x="1066" y="2635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79" name="AutoShape 279"/>
            <p:cNvSpPr>
              <a:spLocks noChangeArrowheads="1"/>
            </p:cNvSpPr>
            <p:nvPr/>
          </p:nvSpPr>
          <p:spPr bwMode="auto">
            <a:xfrm rot="5400000" flipV="1">
              <a:off x="971" y="2528"/>
              <a:ext cx="206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80" name="AutoShape 280"/>
            <p:cNvSpPr>
              <a:spLocks noChangeArrowheads="1"/>
            </p:cNvSpPr>
            <p:nvPr/>
          </p:nvSpPr>
          <p:spPr bwMode="auto">
            <a:xfrm rot="-5400000" flipH="1" flipV="1">
              <a:off x="1184" y="2528"/>
              <a:ext cx="206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681" name="Rectangle 281"/>
          <p:cNvSpPr>
            <a:spLocks noChangeArrowheads="1"/>
          </p:cNvSpPr>
          <p:nvPr/>
        </p:nvSpPr>
        <p:spPr bwMode="auto">
          <a:xfrm>
            <a:off x="879475" y="4699000"/>
            <a:ext cx="300038" cy="298450"/>
          </a:xfrm>
          <a:prstGeom prst="rect">
            <a:avLst/>
          </a:prstGeom>
          <a:solidFill>
            <a:srgbClr val="3365FB"/>
          </a:solidFill>
          <a:ln w="50800">
            <a:solidFill>
              <a:srgbClr val="91919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82" name="AutoShape 282"/>
          <p:cNvSpPr>
            <a:spLocks noChangeArrowheads="1"/>
          </p:cNvSpPr>
          <p:nvPr/>
        </p:nvSpPr>
        <p:spPr bwMode="auto">
          <a:xfrm rot="-10800000" flipH="1" flipV="1">
            <a:off x="854075" y="46720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83" name="AutoShape 283"/>
          <p:cNvSpPr>
            <a:spLocks noChangeArrowheads="1"/>
          </p:cNvSpPr>
          <p:nvPr/>
        </p:nvSpPr>
        <p:spPr bwMode="auto">
          <a:xfrm flipV="1">
            <a:off x="854075" y="50149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84" name="AutoShape 284"/>
          <p:cNvSpPr>
            <a:spLocks noChangeArrowheads="1"/>
          </p:cNvSpPr>
          <p:nvPr/>
        </p:nvSpPr>
        <p:spPr bwMode="auto">
          <a:xfrm rot="5400000" flipV="1">
            <a:off x="691356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85" name="AutoShape 285"/>
          <p:cNvSpPr>
            <a:spLocks noChangeArrowheads="1"/>
          </p:cNvSpPr>
          <p:nvPr/>
        </p:nvSpPr>
        <p:spPr bwMode="auto">
          <a:xfrm rot="-5400000" flipH="1" flipV="1">
            <a:off x="1029494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0754" name="Group 286"/>
          <p:cNvGrpSpPr>
            <a:grpSpLocks/>
          </p:cNvGrpSpPr>
          <p:nvPr/>
        </p:nvGrpSpPr>
        <p:grpSpPr bwMode="auto">
          <a:xfrm>
            <a:off x="1235075" y="4138613"/>
            <a:ext cx="363538" cy="369887"/>
            <a:chOff x="778" y="2433"/>
            <a:chExt cx="229" cy="218"/>
          </a:xfrm>
        </p:grpSpPr>
        <p:sp>
          <p:nvSpPr>
            <p:cNvPr id="614687" name="Rectangle 287"/>
            <p:cNvSpPr>
              <a:spLocks noChangeArrowheads="1"/>
            </p:cNvSpPr>
            <p:nvPr/>
          </p:nvSpPr>
          <p:spPr bwMode="auto">
            <a:xfrm>
              <a:off x="794" y="2449"/>
              <a:ext cx="189" cy="175"/>
            </a:xfrm>
            <a:prstGeom prst="rect">
              <a:avLst/>
            </a:prstGeom>
            <a:solidFill>
              <a:srgbClr val="919191"/>
            </a:solidFill>
            <a:ln w="50800">
              <a:solidFill>
                <a:srgbClr val="919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88" name="AutoShape 288"/>
            <p:cNvSpPr>
              <a:spLocks noChangeArrowheads="1"/>
            </p:cNvSpPr>
            <p:nvPr/>
          </p:nvSpPr>
          <p:spPr bwMode="auto">
            <a:xfrm rot="-10800000" flipH="1" flipV="1">
              <a:off x="778" y="2433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89" name="AutoShape 289"/>
            <p:cNvSpPr>
              <a:spLocks noChangeArrowheads="1"/>
            </p:cNvSpPr>
            <p:nvPr/>
          </p:nvSpPr>
          <p:spPr bwMode="auto">
            <a:xfrm flipV="1">
              <a:off x="778" y="2635"/>
              <a:ext cx="221" cy="16"/>
            </a:xfrm>
            <a:custGeom>
              <a:avLst/>
              <a:gdLst>
                <a:gd name="G0" fmla="+- 695 0 0"/>
                <a:gd name="G1" fmla="+- 21600 0 695"/>
                <a:gd name="G2" fmla="*/ 695 1 2"/>
                <a:gd name="G3" fmla="+- 21600 0 G2"/>
                <a:gd name="G4" fmla="+/ 695 21600 2"/>
                <a:gd name="G5" fmla="+/ G1 0 2"/>
                <a:gd name="G6" fmla="*/ 21600 21600 695"/>
                <a:gd name="G7" fmla="*/ G6 1 2"/>
                <a:gd name="G8" fmla="+- 21600 0 G7"/>
                <a:gd name="G9" fmla="*/ 21600 1 2"/>
                <a:gd name="G10" fmla="+- 695 0 G9"/>
                <a:gd name="G11" fmla="?: G10 G8 0"/>
                <a:gd name="G12" fmla="?: G10 G7 21600"/>
                <a:gd name="T0" fmla="*/ 21252 w 21600"/>
                <a:gd name="T1" fmla="*/ 10800 h 21600"/>
                <a:gd name="T2" fmla="*/ 10800 w 21600"/>
                <a:gd name="T3" fmla="*/ 21600 h 21600"/>
                <a:gd name="T4" fmla="*/ 348 w 21600"/>
                <a:gd name="T5" fmla="*/ 10800 h 21600"/>
                <a:gd name="T6" fmla="*/ 10800 w 21600"/>
                <a:gd name="T7" fmla="*/ 0 h 21600"/>
                <a:gd name="T8" fmla="*/ 2148 w 21600"/>
                <a:gd name="T9" fmla="*/ 2148 h 21600"/>
                <a:gd name="T10" fmla="*/ 19452 w 21600"/>
                <a:gd name="T11" fmla="*/ 194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95" y="21600"/>
                  </a:lnTo>
                  <a:lnTo>
                    <a:pt x="209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90" name="AutoShape 290"/>
            <p:cNvSpPr>
              <a:spLocks noChangeArrowheads="1"/>
            </p:cNvSpPr>
            <p:nvPr/>
          </p:nvSpPr>
          <p:spPr bwMode="auto">
            <a:xfrm rot="5400000" flipV="1">
              <a:off x="683" y="2528"/>
              <a:ext cx="206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91" name="AutoShape 291"/>
            <p:cNvSpPr>
              <a:spLocks noChangeArrowheads="1"/>
            </p:cNvSpPr>
            <p:nvPr/>
          </p:nvSpPr>
          <p:spPr bwMode="auto">
            <a:xfrm rot="-5400000" flipH="1" flipV="1">
              <a:off x="896" y="2528"/>
              <a:ext cx="206" cy="16"/>
            </a:xfrm>
            <a:custGeom>
              <a:avLst/>
              <a:gdLst>
                <a:gd name="G0" fmla="+- 730 0 0"/>
                <a:gd name="G1" fmla="+- 21600 0 730"/>
                <a:gd name="G2" fmla="*/ 730 1 2"/>
                <a:gd name="G3" fmla="+- 21600 0 G2"/>
                <a:gd name="G4" fmla="+/ 730 21600 2"/>
                <a:gd name="G5" fmla="+/ G1 0 2"/>
                <a:gd name="G6" fmla="*/ 21600 21600 730"/>
                <a:gd name="G7" fmla="*/ G6 1 2"/>
                <a:gd name="G8" fmla="+- 21600 0 G7"/>
                <a:gd name="G9" fmla="*/ 21600 1 2"/>
                <a:gd name="G10" fmla="+- 730 0 G9"/>
                <a:gd name="G11" fmla="?: G10 G8 0"/>
                <a:gd name="G12" fmla="?: G10 G7 21600"/>
                <a:gd name="T0" fmla="*/ 21235 w 21600"/>
                <a:gd name="T1" fmla="*/ 10800 h 21600"/>
                <a:gd name="T2" fmla="*/ 10800 w 21600"/>
                <a:gd name="T3" fmla="*/ 21600 h 21600"/>
                <a:gd name="T4" fmla="*/ 365 w 21600"/>
                <a:gd name="T5" fmla="*/ 10800 h 21600"/>
                <a:gd name="T6" fmla="*/ 10800 w 21600"/>
                <a:gd name="T7" fmla="*/ 0 h 21600"/>
                <a:gd name="T8" fmla="*/ 2165 w 21600"/>
                <a:gd name="T9" fmla="*/ 2165 h 21600"/>
                <a:gd name="T10" fmla="*/ 19435 w 21600"/>
                <a:gd name="T11" fmla="*/ 194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30" y="21600"/>
                  </a:lnTo>
                  <a:lnTo>
                    <a:pt x="208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692" name="Rectangle 292"/>
          <p:cNvSpPr>
            <a:spLocks noChangeArrowheads="1"/>
          </p:cNvSpPr>
          <p:nvPr/>
        </p:nvSpPr>
        <p:spPr bwMode="auto">
          <a:xfrm>
            <a:off x="1260475" y="4699000"/>
            <a:ext cx="300038" cy="298450"/>
          </a:xfrm>
          <a:prstGeom prst="rect">
            <a:avLst/>
          </a:prstGeom>
          <a:solidFill>
            <a:srgbClr val="006600"/>
          </a:solidFill>
          <a:ln w="50800">
            <a:solidFill>
              <a:srgbClr val="91919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3" name="AutoShape 293"/>
          <p:cNvSpPr>
            <a:spLocks noChangeArrowheads="1"/>
          </p:cNvSpPr>
          <p:nvPr/>
        </p:nvSpPr>
        <p:spPr bwMode="auto">
          <a:xfrm rot="-10800000" flipH="1" flipV="1">
            <a:off x="1235075" y="46720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4" name="AutoShape 294"/>
          <p:cNvSpPr>
            <a:spLocks noChangeArrowheads="1"/>
          </p:cNvSpPr>
          <p:nvPr/>
        </p:nvSpPr>
        <p:spPr bwMode="auto">
          <a:xfrm flipV="1">
            <a:off x="1235075" y="50149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5" name="AutoShape 295"/>
          <p:cNvSpPr>
            <a:spLocks noChangeArrowheads="1"/>
          </p:cNvSpPr>
          <p:nvPr/>
        </p:nvSpPr>
        <p:spPr bwMode="auto">
          <a:xfrm rot="5400000" flipV="1">
            <a:off x="1072356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6" name="AutoShape 296"/>
          <p:cNvSpPr>
            <a:spLocks noChangeArrowheads="1"/>
          </p:cNvSpPr>
          <p:nvPr/>
        </p:nvSpPr>
        <p:spPr bwMode="auto">
          <a:xfrm rot="-5400000" flipH="1" flipV="1">
            <a:off x="1410494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7" name="Rectangle 297"/>
          <p:cNvSpPr>
            <a:spLocks noChangeArrowheads="1"/>
          </p:cNvSpPr>
          <p:nvPr/>
        </p:nvSpPr>
        <p:spPr bwMode="auto">
          <a:xfrm>
            <a:off x="1641475" y="4699000"/>
            <a:ext cx="300038" cy="298450"/>
          </a:xfrm>
          <a:prstGeom prst="rect">
            <a:avLst/>
          </a:prstGeom>
          <a:solidFill>
            <a:srgbClr val="FF3300"/>
          </a:solidFill>
          <a:ln w="50800">
            <a:solidFill>
              <a:srgbClr val="91919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8" name="AutoShape 298"/>
          <p:cNvSpPr>
            <a:spLocks noChangeArrowheads="1"/>
          </p:cNvSpPr>
          <p:nvPr/>
        </p:nvSpPr>
        <p:spPr bwMode="auto">
          <a:xfrm rot="-10800000" flipH="1" flipV="1">
            <a:off x="1616075" y="46720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699" name="AutoShape 299"/>
          <p:cNvSpPr>
            <a:spLocks noChangeArrowheads="1"/>
          </p:cNvSpPr>
          <p:nvPr/>
        </p:nvSpPr>
        <p:spPr bwMode="auto">
          <a:xfrm flipV="1">
            <a:off x="1616075" y="50149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0" name="AutoShape 300"/>
          <p:cNvSpPr>
            <a:spLocks noChangeArrowheads="1"/>
          </p:cNvSpPr>
          <p:nvPr/>
        </p:nvSpPr>
        <p:spPr bwMode="auto">
          <a:xfrm rot="5400000" flipV="1">
            <a:off x="1453356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1" name="AutoShape 301"/>
          <p:cNvSpPr>
            <a:spLocks noChangeArrowheads="1"/>
          </p:cNvSpPr>
          <p:nvPr/>
        </p:nvSpPr>
        <p:spPr bwMode="auto">
          <a:xfrm rot="-5400000" flipH="1" flipV="1">
            <a:off x="1791494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2" name="Rectangle 302"/>
          <p:cNvSpPr>
            <a:spLocks noChangeArrowheads="1"/>
          </p:cNvSpPr>
          <p:nvPr/>
        </p:nvSpPr>
        <p:spPr bwMode="auto">
          <a:xfrm>
            <a:off x="2022475" y="4699000"/>
            <a:ext cx="300038" cy="298450"/>
          </a:xfrm>
          <a:prstGeom prst="rect">
            <a:avLst/>
          </a:prstGeom>
          <a:solidFill>
            <a:srgbClr val="FAFD00"/>
          </a:solidFill>
          <a:ln w="50800">
            <a:solidFill>
              <a:srgbClr val="91919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3" name="AutoShape 303"/>
          <p:cNvSpPr>
            <a:spLocks noChangeArrowheads="1"/>
          </p:cNvSpPr>
          <p:nvPr/>
        </p:nvSpPr>
        <p:spPr bwMode="auto">
          <a:xfrm rot="-10800000" flipH="1" flipV="1">
            <a:off x="1997075" y="46720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4" name="AutoShape 304"/>
          <p:cNvSpPr>
            <a:spLocks noChangeArrowheads="1"/>
          </p:cNvSpPr>
          <p:nvPr/>
        </p:nvSpPr>
        <p:spPr bwMode="auto">
          <a:xfrm flipV="1">
            <a:off x="1997075" y="5014913"/>
            <a:ext cx="350838" cy="26987"/>
          </a:xfrm>
          <a:custGeom>
            <a:avLst/>
            <a:gdLst>
              <a:gd name="G0" fmla="+- 695 0 0"/>
              <a:gd name="G1" fmla="+- 21600 0 695"/>
              <a:gd name="G2" fmla="*/ 695 1 2"/>
              <a:gd name="G3" fmla="+- 21600 0 G2"/>
              <a:gd name="G4" fmla="+/ 695 21600 2"/>
              <a:gd name="G5" fmla="+/ G1 0 2"/>
              <a:gd name="G6" fmla="*/ 21600 21600 695"/>
              <a:gd name="G7" fmla="*/ G6 1 2"/>
              <a:gd name="G8" fmla="+- 21600 0 G7"/>
              <a:gd name="G9" fmla="*/ 21600 1 2"/>
              <a:gd name="G10" fmla="+- 695 0 G9"/>
              <a:gd name="G11" fmla="?: G10 G8 0"/>
              <a:gd name="G12" fmla="?: G10 G7 21600"/>
              <a:gd name="T0" fmla="*/ 21252 w 21600"/>
              <a:gd name="T1" fmla="*/ 10800 h 21600"/>
              <a:gd name="T2" fmla="*/ 10800 w 21600"/>
              <a:gd name="T3" fmla="*/ 21600 h 21600"/>
              <a:gd name="T4" fmla="*/ 348 w 21600"/>
              <a:gd name="T5" fmla="*/ 10800 h 21600"/>
              <a:gd name="T6" fmla="*/ 10800 w 21600"/>
              <a:gd name="T7" fmla="*/ 0 h 21600"/>
              <a:gd name="T8" fmla="*/ 2148 w 21600"/>
              <a:gd name="T9" fmla="*/ 2148 h 21600"/>
              <a:gd name="T10" fmla="*/ 19452 w 21600"/>
              <a:gd name="T11" fmla="*/ 194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695" y="21600"/>
                </a:lnTo>
                <a:lnTo>
                  <a:pt x="2090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5" name="AutoShape 305"/>
          <p:cNvSpPr>
            <a:spLocks noChangeArrowheads="1"/>
          </p:cNvSpPr>
          <p:nvPr/>
        </p:nvSpPr>
        <p:spPr bwMode="auto">
          <a:xfrm rot="5400000" flipV="1">
            <a:off x="1834356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06" name="AutoShape 306"/>
          <p:cNvSpPr>
            <a:spLocks noChangeArrowheads="1"/>
          </p:cNvSpPr>
          <p:nvPr/>
        </p:nvSpPr>
        <p:spPr bwMode="auto">
          <a:xfrm rot="-5400000" flipH="1" flipV="1">
            <a:off x="2172494" y="4834732"/>
            <a:ext cx="350837" cy="25400"/>
          </a:xfrm>
          <a:custGeom>
            <a:avLst/>
            <a:gdLst>
              <a:gd name="G0" fmla="+- 730 0 0"/>
              <a:gd name="G1" fmla="+- 21600 0 730"/>
              <a:gd name="G2" fmla="*/ 730 1 2"/>
              <a:gd name="G3" fmla="+- 21600 0 G2"/>
              <a:gd name="G4" fmla="+/ 730 21600 2"/>
              <a:gd name="G5" fmla="+/ G1 0 2"/>
              <a:gd name="G6" fmla="*/ 21600 21600 730"/>
              <a:gd name="G7" fmla="*/ G6 1 2"/>
              <a:gd name="G8" fmla="+- 21600 0 G7"/>
              <a:gd name="G9" fmla="*/ 21600 1 2"/>
              <a:gd name="G10" fmla="+- 730 0 G9"/>
              <a:gd name="G11" fmla="?: G10 G8 0"/>
              <a:gd name="G12" fmla="?: G10 G7 21600"/>
              <a:gd name="T0" fmla="*/ 21235 w 21600"/>
              <a:gd name="T1" fmla="*/ 10800 h 21600"/>
              <a:gd name="T2" fmla="*/ 10800 w 21600"/>
              <a:gd name="T3" fmla="*/ 21600 h 21600"/>
              <a:gd name="T4" fmla="*/ 365 w 21600"/>
              <a:gd name="T5" fmla="*/ 10800 h 21600"/>
              <a:gd name="T6" fmla="*/ 10800 w 21600"/>
              <a:gd name="T7" fmla="*/ 0 h 21600"/>
              <a:gd name="T8" fmla="*/ 2165 w 21600"/>
              <a:gd name="T9" fmla="*/ 2165 h 21600"/>
              <a:gd name="T10" fmla="*/ 19435 w 21600"/>
              <a:gd name="T11" fmla="*/ 194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0" y="21600"/>
                </a:lnTo>
                <a:lnTo>
                  <a:pt x="208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0770" name="Group 307"/>
          <p:cNvGrpSpPr>
            <a:grpSpLocks/>
          </p:cNvGrpSpPr>
          <p:nvPr/>
        </p:nvGrpSpPr>
        <p:grpSpPr bwMode="auto">
          <a:xfrm>
            <a:off x="1443038" y="5038725"/>
            <a:ext cx="1219200" cy="457200"/>
            <a:chOff x="909" y="2962"/>
            <a:chExt cx="768" cy="269"/>
          </a:xfrm>
        </p:grpSpPr>
        <p:sp>
          <p:nvSpPr>
            <p:cNvPr id="614708" name="Line 308"/>
            <p:cNvSpPr>
              <a:spLocks noChangeShapeType="1"/>
            </p:cNvSpPr>
            <p:nvPr/>
          </p:nvSpPr>
          <p:spPr bwMode="auto">
            <a:xfrm>
              <a:off x="909" y="2962"/>
              <a:ext cx="0" cy="269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09" name="Line 309"/>
            <p:cNvSpPr>
              <a:spLocks noChangeShapeType="1"/>
            </p:cNvSpPr>
            <p:nvPr/>
          </p:nvSpPr>
          <p:spPr bwMode="auto">
            <a:xfrm>
              <a:off x="909" y="3231"/>
              <a:ext cx="768" cy="0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71" name="Group 310"/>
          <p:cNvGrpSpPr>
            <a:grpSpLocks/>
          </p:cNvGrpSpPr>
          <p:nvPr/>
        </p:nvGrpSpPr>
        <p:grpSpPr bwMode="auto">
          <a:xfrm>
            <a:off x="1824038" y="5038725"/>
            <a:ext cx="838200" cy="762000"/>
            <a:chOff x="1149" y="2962"/>
            <a:chExt cx="528" cy="448"/>
          </a:xfrm>
        </p:grpSpPr>
        <p:sp>
          <p:nvSpPr>
            <p:cNvPr id="614711" name="Line 311"/>
            <p:cNvSpPr>
              <a:spLocks noChangeShapeType="1"/>
            </p:cNvSpPr>
            <p:nvPr/>
          </p:nvSpPr>
          <p:spPr bwMode="auto">
            <a:xfrm>
              <a:off x="1149" y="2962"/>
              <a:ext cx="0" cy="448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12" name="Line 312"/>
            <p:cNvSpPr>
              <a:spLocks noChangeShapeType="1"/>
            </p:cNvSpPr>
            <p:nvPr/>
          </p:nvSpPr>
          <p:spPr bwMode="auto">
            <a:xfrm>
              <a:off x="1149" y="3410"/>
              <a:ext cx="528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772" name="Group 313"/>
          <p:cNvGrpSpPr>
            <a:grpSpLocks/>
          </p:cNvGrpSpPr>
          <p:nvPr/>
        </p:nvGrpSpPr>
        <p:grpSpPr bwMode="auto">
          <a:xfrm>
            <a:off x="2622550" y="4330700"/>
            <a:ext cx="5680075" cy="1939925"/>
            <a:chOff x="1652" y="2546"/>
            <a:chExt cx="3578" cy="1141"/>
          </a:xfrm>
        </p:grpSpPr>
        <p:grpSp>
          <p:nvGrpSpPr>
            <p:cNvPr id="70782" name="Group 314"/>
            <p:cNvGrpSpPr>
              <a:grpSpLocks/>
            </p:cNvGrpSpPr>
            <p:nvPr/>
          </p:nvGrpSpPr>
          <p:grpSpPr bwMode="auto">
            <a:xfrm>
              <a:off x="1652" y="2938"/>
              <a:ext cx="3578" cy="749"/>
              <a:chOff x="1652" y="2938"/>
              <a:chExt cx="3578" cy="749"/>
            </a:xfrm>
          </p:grpSpPr>
          <p:sp>
            <p:nvSpPr>
              <p:cNvPr id="70787" name="Rectangle 315"/>
              <p:cNvSpPr>
                <a:spLocks noChangeArrowheads="1"/>
              </p:cNvSpPr>
              <p:nvPr/>
            </p:nvSpPr>
            <p:spPr bwMode="auto">
              <a:xfrm>
                <a:off x="1811" y="2938"/>
                <a:ext cx="341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Courier New" pitchFamily="49" charset="0"/>
                  </a:rPr>
                  <a:t>&lt;Blue, 10.0.3, 12.8.3, 1000100100010010100&gt;</a:t>
                </a:r>
              </a:p>
            </p:txBody>
          </p:sp>
          <p:sp>
            <p:nvSpPr>
              <p:cNvPr id="70788" name="Rectangle 316"/>
              <p:cNvSpPr>
                <a:spLocks noChangeArrowheads="1"/>
              </p:cNvSpPr>
              <p:nvPr/>
            </p:nvSpPr>
            <p:spPr bwMode="auto">
              <a:xfrm>
                <a:off x="1729" y="3117"/>
                <a:ext cx="34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Courier New" pitchFamily="49" charset="0"/>
                  </a:rPr>
                  <a:t>&lt;Green, 10.0.3, 12.8.3, 0001010000100100000&gt;</a:t>
                </a:r>
              </a:p>
            </p:txBody>
          </p:sp>
          <p:sp>
            <p:nvSpPr>
              <p:cNvPr id="70789" name="Rectangle 317"/>
              <p:cNvSpPr>
                <a:spLocks noChangeArrowheads="1"/>
              </p:cNvSpPr>
              <p:nvPr/>
            </p:nvSpPr>
            <p:spPr bwMode="auto">
              <a:xfrm>
                <a:off x="1883" y="3297"/>
                <a:ext cx="33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Courier New" pitchFamily="49" charset="0"/>
                  </a:rPr>
                  <a:t>&lt;Red, 10.0.3, 12.8.3, 0100000011000001001&gt;</a:t>
                </a:r>
              </a:p>
            </p:txBody>
          </p:sp>
          <p:sp>
            <p:nvSpPr>
              <p:cNvPr id="70790" name="Rectangle 318"/>
              <p:cNvSpPr>
                <a:spLocks noChangeArrowheads="1"/>
              </p:cNvSpPr>
              <p:nvPr/>
            </p:nvSpPr>
            <p:spPr bwMode="auto">
              <a:xfrm>
                <a:off x="1652" y="3475"/>
                <a:ext cx="35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Courier New" pitchFamily="49" charset="0"/>
                  </a:rPr>
                  <a:t>&lt;Yellow, 10.0.3, 12.8.3, 0010001000001000010&gt;</a:t>
                </a:r>
              </a:p>
            </p:txBody>
          </p:sp>
        </p:grpSp>
        <p:sp>
          <p:nvSpPr>
            <p:cNvPr id="614719" name="Rectangle 319"/>
            <p:cNvSpPr>
              <a:spLocks noChangeArrowheads="1"/>
            </p:cNvSpPr>
            <p:nvPr/>
          </p:nvSpPr>
          <p:spPr bwMode="auto">
            <a:xfrm>
              <a:off x="2044" y="270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Key</a:t>
              </a:r>
            </a:p>
          </p:txBody>
        </p:sp>
        <p:sp>
          <p:nvSpPr>
            <p:cNvPr id="614720" name="Rectangle 320"/>
            <p:cNvSpPr>
              <a:spLocks noChangeArrowheads="1"/>
            </p:cNvSpPr>
            <p:nvPr/>
          </p:nvSpPr>
          <p:spPr bwMode="auto">
            <a:xfrm>
              <a:off x="2427" y="2546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Start</a:t>
              </a: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ROWID</a:t>
              </a:r>
            </a:p>
          </p:txBody>
        </p:sp>
        <p:sp>
          <p:nvSpPr>
            <p:cNvPr id="614721" name="Rectangle 321"/>
            <p:cNvSpPr>
              <a:spLocks noChangeArrowheads="1"/>
            </p:cNvSpPr>
            <p:nvPr/>
          </p:nvSpPr>
          <p:spPr bwMode="auto">
            <a:xfrm>
              <a:off x="2960" y="2546"/>
              <a:ext cx="6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End</a:t>
              </a: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ROWID</a:t>
              </a:r>
            </a:p>
          </p:txBody>
        </p:sp>
        <p:sp>
          <p:nvSpPr>
            <p:cNvPr id="614722" name="Rectangle 322"/>
            <p:cNvSpPr>
              <a:spLocks noChangeArrowheads="1"/>
            </p:cNvSpPr>
            <p:nvPr/>
          </p:nvSpPr>
          <p:spPr bwMode="auto">
            <a:xfrm>
              <a:off x="3440" y="2708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Bitmap</a:t>
              </a:r>
            </a:p>
          </p:txBody>
        </p:sp>
      </p:grpSp>
      <p:sp>
        <p:nvSpPr>
          <p:cNvPr id="70773" name="Rectangle 323"/>
          <p:cNvSpPr>
            <a:spLocks noChangeArrowheads="1"/>
          </p:cNvSpPr>
          <p:nvPr/>
        </p:nvSpPr>
        <p:spPr bwMode="auto">
          <a:xfrm>
            <a:off x="3286125" y="1597025"/>
            <a:ext cx="97948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0774" name="Rectangle 324"/>
          <p:cNvSpPr>
            <a:spLocks noChangeArrowheads="1"/>
          </p:cNvSpPr>
          <p:nvPr/>
        </p:nvSpPr>
        <p:spPr bwMode="auto">
          <a:xfrm>
            <a:off x="1139825" y="3159125"/>
            <a:ext cx="9794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0775" name="Rectangle 325"/>
          <p:cNvSpPr>
            <a:spLocks noChangeArrowheads="1"/>
          </p:cNvSpPr>
          <p:nvPr/>
        </p:nvSpPr>
        <p:spPr bwMode="auto">
          <a:xfrm>
            <a:off x="6232525" y="1922463"/>
            <a:ext cx="12287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Block 10</a:t>
            </a:r>
          </a:p>
        </p:txBody>
      </p:sp>
      <p:sp>
        <p:nvSpPr>
          <p:cNvPr id="70776" name="Rectangle 326"/>
          <p:cNvSpPr>
            <a:spLocks noChangeArrowheads="1"/>
          </p:cNvSpPr>
          <p:nvPr/>
        </p:nvSpPr>
        <p:spPr bwMode="auto">
          <a:xfrm>
            <a:off x="6232525" y="2532063"/>
            <a:ext cx="12287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Block 11</a:t>
            </a:r>
          </a:p>
        </p:txBody>
      </p:sp>
      <p:sp>
        <p:nvSpPr>
          <p:cNvPr id="70777" name="Rectangle 327"/>
          <p:cNvSpPr>
            <a:spLocks noChangeArrowheads="1"/>
          </p:cNvSpPr>
          <p:nvPr/>
        </p:nvSpPr>
        <p:spPr bwMode="auto">
          <a:xfrm>
            <a:off x="6232525" y="3141663"/>
            <a:ext cx="12287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Block 12</a:t>
            </a:r>
          </a:p>
        </p:txBody>
      </p:sp>
      <p:sp>
        <p:nvSpPr>
          <p:cNvPr id="70778" name="Rectangle 328"/>
          <p:cNvSpPr>
            <a:spLocks noChangeArrowheads="1"/>
          </p:cNvSpPr>
          <p:nvPr/>
        </p:nvSpPr>
        <p:spPr bwMode="auto">
          <a:xfrm>
            <a:off x="6232525" y="1579563"/>
            <a:ext cx="833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File 3</a:t>
            </a:r>
          </a:p>
        </p:txBody>
      </p:sp>
      <p:grpSp>
        <p:nvGrpSpPr>
          <p:cNvPr id="70779" name="Group 329"/>
          <p:cNvGrpSpPr>
            <a:grpSpLocks/>
          </p:cNvGrpSpPr>
          <p:nvPr/>
        </p:nvGrpSpPr>
        <p:grpSpPr bwMode="auto">
          <a:xfrm>
            <a:off x="2205038" y="5038725"/>
            <a:ext cx="457200" cy="1066800"/>
            <a:chOff x="1389" y="2962"/>
            <a:chExt cx="288" cy="628"/>
          </a:xfrm>
        </p:grpSpPr>
        <p:sp>
          <p:nvSpPr>
            <p:cNvPr id="614730" name="Line 330"/>
            <p:cNvSpPr>
              <a:spLocks noChangeShapeType="1"/>
            </p:cNvSpPr>
            <p:nvPr/>
          </p:nvSpPr>
          <p:spPr bwMode="auto">
            <a:xfrm>
              <a:off x="1389" y="2962"/>
              <a:ext cx="0" cy="628"/>
            </a:xfrm>
            <a:prstGeom prst="line">
              <a:avLst/>
            </a:prstGeom>
            <a:noFill/>
            <a:ln w="50800">
              <a:solidFill>
                <a:srgbClr val="FF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731" name="Line 331"/>
            <p:cNvSpPr>
              <a:spLocks noChangeShapeType="1"/>
            </p:cNvSpPr>
            <p:nvPr/>
          </p:nvSpPr>
          <p:spPr bwMode="auto">
            <a:xfrm>
              <a:off x="1389" y="3590"/>
              <a:ext cx="288" cy="0"/>
            </a:xfrm>
            <a:prstGeom prst="line">
              <a:avLst/>
            </a:prstGeom>
            <a:noFill/>
            <a:ln w="50800">
              <a:solidFill>
                <a:srgbClr val="FFFF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4190288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B</a:t>
            </a:r>
            <a:r>
              <a:rPr lang="zh-CN" altLang="en-US" smtClean="0"/>
              <a:t>树索引 </a:t>
            </a:r>
            <a:r>
              <a:rPr lang="en-US" altLang="zh-CN" smtClean="0"/>
              <a:t>vs </a:t>
            </a:r>
            <a:r>
              <a:rPr lang="zh-CN" altLang="en-US" smtClean="0"/>
              <a:t>位图索引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blackWhite">
          <a:xfrm>
            <a:off x="920750" y="1884363"/>
            <a:ext cx="7302500" cy="41497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B-Tree indexes	Bitmap indexes		</a:t>
            </a:r>
          </a:p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Suitable for high-cardinality 	Suitable for low-cardinality 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columns	columns	</a:t>
            </a:r>
          </a:p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Updates on keys relatively	Updates to key columns very 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inexpensive	expensive</a:t>
            </a:r>
          </a:p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Inefficient for queries using	Efficient for queries using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OR predicates	OR predicates</a:t>
            </a:r>
          </a:p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Row-level locking	Bitmap segment-level locking</a:t>
            </a:r>
          </a:p>
          <a:p>
            <a:pPr algn="l">
              <a:tabLst>
                <a:tab pos="3810000" algn="l"/>
              </a:tabLst>
            </a:pPr>
            <a:r>
              <a:rPr lang="en-US" altLang="zh-CN">
                <a:solidFill>
                  <a:srgbClr val="000000"/>
                </a:solidFill>
              </a:rPr>
              <a:t>More storage	Less storage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/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Useful for OLTP	Useful for DSS</a:t>
            </a: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blackWhite">
          <a:xfrm>
            <a:off x="933450" y="2286000"/>
            <a:ext cx="72771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49" name="Line 5"/>
          <p:cNvSpPr>
            <a:spLocks noChangeShapeType="1"/>
          </p:cNvSpPr>
          <p:nvPr/>
        </p:nvSpPr>
        <p:spPr bwMode="blackWhite">
          <a:xfrm>
            <a:off x="4572000" y="1900238"/>
            <a:ext cx="0" cy="41417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0" name="Line 6"/>
          <p:cNvSpPr>
            <a:spLocks noChangeShapeType="1"/>
          </p:cNvSpPr>
          <p:nvPr/>
        </p:nvSpPr>
        <p:spPr bwMode="blackWhite">
          <a:xfrm>
            <a:off x="933450" y="2924175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1" name="Line 7"/>
          <p:cNvSpPr>
            <a:spLocks noChangeShapeType="1"/>
          </p:cNvSpPr>
          <p:nvPr/>
        </p:nvSpPr>
        <p:spPr bwMode="blackWhite">
          <a:xfrm>
            <a:off x="933450" y="3644900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2" name="Line 8"/>
          <p:cNvSpPr>
            <a:spLocks noChangeShapeType="1"/>
          </p:cNvSpPr>
          <p:nvPr/>
        </p:nvSpPr>
        <p:spPr bwMode="blackWhite">
          <a:xfrm>
            <a:off x="933450" y="436562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3" name="Line 9"/>
          <p:cNvSpPr>
            <a:spLocks noChangeShapeType="1"/>
          </p:cNvSpPr>
          <p:nvPr/>
        </p:nvSpPr>
        <p:spPr bwMode="blackWhite">
          <a:xfrm>
            <a:off x="933450" y="479742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4" name="Line 10"/>
          <p:cNvSpPr>
            <a:spLocks noChangeShapeType="1"/>
          </p:cNvSpPr>
          <p:nvPr/>
        </p:nvSpPr>
        <p:spPr bwMode="blackWhite">
          <a:xfrm>
            <a:off x="933450" y="5300663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246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ChangeArrowheads="1"/>
          </p:cNvSpPr>
          <p:nvPr/>
        </p:nvSpPr>
        <p:spPr bwMode="ltGray">
          <a:xfrm>
            <a:off x="993775" y="2378075"/>
            <a:ext cx="669925" cy="2095500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blackWhite">
          <a:xfrm>
            <a:off x="774700" y="1809750"/>
            <a:ext cx="3314700" cy="2911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/>
          <a:lstStyle/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KEY    ROWID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-----  -------------------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1257   0000000F.0002.0001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800000"/>
                </a:solidFill>
                <a:latin typeface="Courier New" pitchFamily="49" charset="0"/>
              </a:rPr>
              <a:t>2877</a:t>
            </a: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   0000000F.0006.0001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4567   0000000F.0004.0001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800000"/>
                </a:solidFill>
                <a:latin typeface="Courier New" pitchFamily="49" charset="0"/>
              </a:rPr>
              <a:t>6657</a:t>
            </a: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   0000000F.0003.0001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8967   0000000F.0005.0001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9637   0000000F.0001.0001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9947   0000000F.0000.0001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...	...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反转索引</a:t>
            </a:r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auto">
          <a:xfrm>
            <a:off x="762000" y="4865688"/>
            <a:ext cx="34290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on EMPNO</a:t>
            </a:r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4800600" y="4903788"/>
            <a:ext cx="350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 Table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blackWhite">
          <a:xfrm>
            <a:off x="4775200" y="1809750"/>
            <a:ext cx="3594100" cy="2911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/>
          <a:lstStyle/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EMPNO  ENAME  JOB       ...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-----  -----  --------  ---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7499   ALLEN  SALESMAN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7369   SMITH  CLERK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7521   WARD   SALESMAN  ...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800000"/>
                </a:solidFill>
                <a:latin typeface="Courier New" pitchFamily="49" charset="0"/>
              </a:rPr>
              <a:t>7566</a:t>
            </a: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   JONES  MANAGER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7654   MARTIN SALESMAN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7698   BLAKE  MANAGER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800000"/>
                </a:solidFill>
                <a:latin typeface="Courier New" pitchFamily="49" charset="0"/>
              </a:rPr>
              <a:t>7782</a:t>
            </a: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   CLARK  MANAGER</a:t>
            </a:r>
          </a:p>
          <a:p>
            <a:pPr algn="l">
              <a:spcBef>
                <a:spcPct val="0"/>
              </a:spcBef>
              <a:tabLst>
                <a:tab pos="120015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...    ...              ...</a:t>
            </a:r>
          </a:p>
        </p:txBody>
      </p:sp>
      <p:sp>
        <p:nvSpPr>
          <p:cNvPr id="622600" name="Freeform 8"/>
          <p:cNvSpPr>
            <a:spLocks/>
          </p:cNvSpPr>
          <p:nvPr/>
        </p:nvSpPr>
        <p:spPr bwMode="auto">
          <a:xfrm>
            <a:off x="4038600" y="2776538"/>
            <a:ext cx="687388" cy="1249362"/>
          </a:xfrm>
          <a:custGeom>
            <a:avLst/>
            <a:gdLst>
              <a:gd name="T0" fmla="*/ 432 w 433"/>
              <a:gd name="T1" fmla="*/ 734 h 735"/>
              <a:gd name="T2" fmla="*/ 226 w 433"/>
              <a:gd name="T3" fmla="*/ 734 h 735"/>
              <a:gd name="T4" fmla="*/ 226 w 433"/>
              <a:gd name="T5" fmla="*/ 0 h 735"/>
              <a:gd name="T6" fmla="*/ 0 w 433"/>
              <a:gd name="T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735">
                <a:moveTo>
                  <a:pt x="432" y="734"/>
                </a:moveTo>
                <a:lnTo>
                  <a:pt x="226" y="734"/>
                </a:lnTo>
                <a:lnTo>
                  <a:pt x="226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2601" name="Line 9"/>
          <p:cNvSpPr>
            <a:spLocks noChangeShapeType="1"/>
          </p:cNvSpPr>
          <p:nvPr/>
        </p:nvSpPr>
        <p:spPr bwMode="auto">
          <a:xfrm flipH="1">
            <a:off x="4038600" y="3265488"/>
            <a:ext cx="685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3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917575" y="1435100"/>
            <a:ext cx="37560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Regular table access</a:t>
            </a:r>
          </a:p>
        </p:txBody>
      </p:sp>
      <p:grpSp>
        <p:nvGrpSpPr>
          <p:cNvPr id="626691" name="Group 3"/>
          <p:cNvGrpSpPr>
            <a:grpSpLocks/>
          </p:cNvGrpSpPr>
          <p:nvPr/>
        </p:nvGrpSpPr>
        <p:grpSpPr bwMode="auto">
          <a:xfrm>
            <a:off x="1320800" y="2170113"/>
            <a:ext cx="2493963" cy="1685925"/>
            <a:chOff x="832" y="1276"/>
            <a:chExt cx="1571" cy="991"/>
          </a:xfrm>
        </p:grpSpPr>
        <p:grpSp>
          <p:nvGrpSpPr>
            <p:cNvPr id="73837" name="Group 4"/>
            <p:cNvGrpSpPr>
              <a:grpSpLocks/>
            </p:cNvGrpSpPr>
            <p:nvPr/>
          </p:nvGrpSpPr>
          <p:grpSpPr bwMode="auto">
            <a:xfrm>
              <a:off x="1249" y="1276"/>
              <a:ext cx="1154" cy="991"/>
              <a:chOff x="1249" y="1276"/>
              <a:chExt cx="1154" cy="991"/>
            </a:xfrm>
          </p:grpSpPr>
          <p:sp>
            <p:nvSpPr>
              <p:cNvPr id="626693" name="Freeform 5"/>
              <p:cNvSpPr>
                <a:spLocks/>
              </p:cNvSpPr>
              <p:nvPr/>
            </p:nvSpPr>
            <p:spPr bwMode="auto">
              <a:xfrm>
                <a:off x="1514" y="1695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4" name="Freeform 6"/>
              <p:cNvSpPr>
                <a:spLocks/>
              </p:cNvSpPr>
              <p:nvPr/>
            </p:nvSpPr>
            <p:spPr bwMode="auto">
              <a:xfrm>
                <a:off x="1513" y="1656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8 w 187"/>
                  <a:gd name="T3" fmla="*/ 0 h 82"/>
                  <a:gd name="T4" fmla="*/ 0 w 187"/>
                  <a:gd name="T5" fmla="*/ 39 h 82"/>
                  <a:gd name="T6" fmla="*/ 49 w 187"/>
                  <a:gd name="T7" fmla="*/ 57 h 82"/>
                  <a:gd name="T8" fmla="*/ 108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49" y="57"/>
                    </a:lnTo>
                    <a:lnTo>
                      <a:pt x="108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5" name="Freeform 7"/>
              <p:cNvSpPr>
                <a:spLocks/>
              </p:cNvSpPr>
              <p:nvPr/>
            </p:nvSpPr>
            <p:spPr bwMode="auto">
              <a:xfrm>
                <a:off x="1719" y="1637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6" name="Freeform 8"/>
              <p:cNvSpPr>
                <a:spLocks/>
              </p:cNvSpPr>
              <p:nvPr/>
            </p:nvSpPr>
            <p:spPr bwMode="auto">
              <a:xfrm>
                <a:off x="1719" y="1598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7" name="Freeform 9"/>
              <p:cNvSpPr>
                <a:spLocks/>
              </p:cNvSpPr>
              <p:nvPr/>
            </p:nvSpPr>
            <p:spPr bwMode="auto">
              <a:xfrm>
                <a:off x="1924" y="1576"/>
                <a:ext cx="47" cy="146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8" name="Freeform 10"/>
              <p:cNvSpPr>
                <a:spLocks/>
              </p:cNvSpPr>
              <p:nvPr/>
            </p:nvSpPr>
            <p:spPr bwMode="auto">
              <a:xfrm>
                <a:off x="1923" y="1537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699" name="Line 11"/>
              <p:cNvSpPr>
                <a:spLocks noChangeShapeType="1"/>
              </p:cNvSpPr>
              <p:nvPr/>
            </p:nvSpPr>
            <p:spPr bwMode="auto">
              <a:xfrm flipH="1">
                <a:off x="1610" y="1437"/>
                <a:ext cx="195" cy="24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0" name="Line 12"/>
              <p:cNvSpPr>
                <a:spLocks noChangeShapeType="1"/>
              </p:cNvSpPr>
              <p:nvPr/>
            </p:nvSpPr>
            <p:spPr bwMode="auto">
              <a:xfrm>
                <a:off x="1814" y="1446"/>
                <a:ext cx="198" cy="122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1" name="Line 13"/>
              <p:cNvSpPr>
                <a:spLocks noChangeShapeType="1"/>
              </p:cNvSpPr>
              <p:nvPr/>
            </p:nvSpPr>
            <p:spPr bwMode="auto">
              <a:xfrm flipH="1" flipV="1">
                <a:off x="1808" y="1440"/>
                <a:ext cx="1" cy="184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2" name="Freeform 14"/>
              <p:cNvSpPr>
                <a:spLocks/>
              </p:cNvSpPr>
              <p:nvPr/>
            </p:nvSpPr>
            <p:spPr bwMode="auto">
              <a:xfrm>
                <a:off x="1561" y="1673"/>
                <a:ext cx="139" cy="166"/>
              </a:xfrm>
              <a:custGeom>
                <a:avLst/>
                <a:gdLst>
                  <a:gd name="T0" fmla="*/ 138 w 139"/>
                  <a:gd name="T1" fmla="*/ 125 h 166"/>
                  <a:gd name="T2" fmla="*/ 138 w 139"/>
                  <a:gd name="T3" fmla="*/ 0 h 166"/>
                  <a:gd name="T4" fmla="*/ 0 w 139"/>
                  <a:gd name="T5" fmla="*/ 39 h 166"/>
                  <a:gd name="T6" fmla="*/ 0 w 139"/>
                  <a:gd name="T7" fmla="*/ 165 h 166"/>
                  <a:gd name="T8" fmla="*/ 138 w 139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6">
                    <a:moveTo>
                      <a:pt x="138" y="125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8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3" name="Freeform 15"/>
              <p:cNvSpPr>
                <a:spLocks/>
              </p:cNvSpPr>
              <p:nvPr/>
            </p:nvSpPr>
            <p:spPr bwMode="auto">
              <a:xfrm>
                <a:off x="1766" y="1616"/>
                <a:ext cx="138" cy="165"/>
              </a:xfrm>
              <a:custGeom>
                <a:avLst/>
                <a:gdLst>
                  <a:gd name="T0" fmla="*/ 137 w 138"/>
                  <a:gd name="T1" fmla="*/ 124 h 165"/>
                  <a:gd name="T2" fmla="*/ 137 w 138"/>
                  <a:gd name="T3" fmla="*/ 0 h 165"/>
                  <a:gd name="T4" fmla="*/ 0 w 138"/>
                  <a:gd name="T5" fmla="*/ 39 h 165"/>
                  <a:gd name="T6" fmla="*/ 0 w 138"/>
                  <a:gd name="T7" fmla="*/ 164 h 165"/>
                  <a:gd name="T8" fmla="*/ 137 w 138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5">
                    <a:moveTo>
                      <a:pt x="137" y="124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7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4" name="Freeform 16"/>
              <p:cNvSpPr>
                <a:spLocks/>
              </p:cNvSpPr>
              <p:nvPr/>
            </p:nvSpPr>
            <p:spPr bwMode="auto">
              <a:xfrm>
                <a:off x="1970" y="1556"/>
                <a:ext cx="140" cy="165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5" name="Freeform 17"/>
              <p:cNvSpPr>
                <a:spLocks/>
              </p:cNvSpPr>
              <p:nvPr/>
            </p:nvSpPr>
            <p:spPr bwMode="auto">
              <a:xfrm>
                <a:off x="1700" y="1315"/>
                <a:ext cx="47" cy="145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6" name="Freeform 18"/>
              <p:cNvSpPr>
                <a:spLocks/>
              </p:cNvSpPr>
              <p:nvPr/>
            </p:nvSpPr>
            <p:spPr bwMode="auto">
              <a:xfrm>
                <a:off x="1699" y="1276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7" name="Freeform 19"/>
              <p:cNvSpPr>
                <a:spLocks/>
              </p:cNvSpPr>
              <p:nvPr/>
            </p:nvSpPr>
            <p:spPr bwMode="auto">
              <a:xfrm>
                <a:off x="1746" y="1295"/>
                <a:ext cx="140" cy="165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8" name="Freeform 20"/>
              <p:cNvSpPr>
                <a:spLocks/>
              </p:cNvSpPr>
              <p:nvPr/>
            </p:nvSpPr>
            <p:spPr bwMode="auto">
              <a:xfrm>
                <a:off x="2012" y="1906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09" name="Freeform 21"/>
              <p:cNvSpPr>
                <a:spLocks/>
              </p:cNvSpPr>
              <p:nvPr/>
            </p:nvSpPr>
            <p:spPr bwMode="auto">
              <a:xfrm>
                <a:off x="2012" y="1867"/>
                <a:ext cx="186" cy="73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0" name="Freeform 22"/>
              <p:cNvSpPr>
                <a:spLocks/>
              </p:cNvSpPr>
              <p:nvPr/>
            </p:nvSpPr>
            <p:spPr bwMode="auto">
              <a:xfrm>
                <a:off x="2217" y="1845"/>
                <a:ext cx="47" cy="145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1" name="Freeform 23"/>
              <p:cNvSpPr>
                <a:spLocks/>
              </p:cNvSpPr>
              <p:nvPr/>
            </p:nvSpPr>
            <p:spPr bwMode="auto">
              <a:xfrm>
                <a:off x="2216" y="1806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2" name="Line 24"/>
              <p:cNvSpPr>
                <a:spLocks noChangeShapeType="1"/>
              </p:cNvSpPr>
              <p:nvPr/>
            </p:nvSpPr>
            <p:spPr bwMode="auto">
              <a:xfrm>
                <a:off x="2045" y="1701"/>
                <a:ext cx="260" cy="136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3" name="Line 25"/>
              <p:cNvSpPr>
                <a:spLocks noChangeShapeType="1"/>
              </p:cNvSpPr>
              <p:nvPr/>
            </p:nvSpPr>
            <p:spPr bwMode="auto">
              <a:xfrm flipH="1" flipV="1">
                <a:off x="2042" y="1712"/>
                <a:ext cx="60" cy="181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4" name="Freeform 26"/>
              <p:cNvSpPr>
                <a:spLocks/>
              </p:cNvSpPr>
              <p:nvPr/>
            </p:nvSpPr>
            <p:spPr bwMode="auto">
              <a:xfrm>
                <a:off x="2059" y="1884"/>
                <a:ext cx="138" cy="165"/>
              </a:xfrm>
              <a:custGeom>
                <a:avLst/>
                <a:gdLst>
                  <a:gd name="T0" fmla="*/ 137 w 138"/>
                  <a:gd name="T1" fmla="*/ 125 h 166"/>
                  <a:gd name="T2" fmla="*/ 137 w 138"/>
                  <a:gd name="T3" fmla="*/ 0 h 166"/>
                  <a:gd name="T4" fmla="*/ 0 w 138"/>
                  <a:gd name="T5" fmla="*/ 39 h 166"/>
                  <a:gd name="T6" fmla="*/ 0 w 138"/>
                  <a:gd name="T7" fmla="*/ 165 h 166"/>
                  <a:gd name="T8" fmla="*/ 137 w 138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6">
                    <a:moveTo>
                      <a:pt x="137" y="125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7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5" name="Freeform 27"/>
              <p:cNvSpPr>
                <a:spLocks/>
              </p:cNvSpPr>
              <p:nvPr/>
            </p:nvSpPr>
            <p:spPr bwMode="auto">
              <a:xfrm>
                <a:off x="2263" y="1825"/>
                <a:ext cx="140" cy="165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6" name="Freeform 28"/>
              <p:cNvSpPr>
                <a:spLocks/>
              </p:cNvSpPr>
              <p:nvPr/>
            </p:nvSpPr>
            <p:spPr bwMode="auto">
              <a:xfrm>
                <a:off x="1250" y="2123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7" name="Freeform 29"/>
              <p:cNvSpPr>
                <a:spLocks/>
              </p:cNvSpPr>
              <p:nvPr/>
            </p:nvSpPr>
            <p:spPr bwMode="auto">
              <a:xfrm>
                <a:off x="1249" y="2084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8 w 187"/>
                  <a:gd name="T3" fmla="*/ 0 h 82"/>
                  <a:gd name="T4" fmla="*/ 0 w 187"/>
                  <a:gd name="T5" fmla="*/ 39 h 82"/>
                  <a:gd name="T6" fmla="*/ 49 w 187"/>
                  <a:gd name="T7" fmla="*/ 57 h 82"/>
                  <a:gd name="T8" fmla="*/ 108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49" y="57"/>
                    </a:lnTo>
                    <a:lnTo>
                      <a:pt x="108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8" name="Freeform 30"/>
              <p:cNvSpPr>
                <a:spLocks/>
              </p:cNvSpPr>
              <p:nvPr/>
            </p:nvSpPr>
            <p:spPr bwMode="auto">
              <a:xfrm>
                <a:off x="1455" y="2065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19" name="Freeform 31"/>
              <p:cNvSpPr>
                <a:spLocks/>
              </p:cNvSpPr>
              <p:nvPr/>
            </p:nvSpPr>
            <p:spPr bwMode="auto">
              <a:xfrm>
                <a:off x="1455" y="2026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0" name="Line 32"/>
              <p:cNvSpPr>
                <a:spLocks noChangeShapeType="1"/>
              </p:cNvSpPr>
              <p:nvPr/>
            </p:nvSpPr>
            <p:spPr bwMode="auto">
              <a:xfrm flipH="1">
                <a:off x="1343" y="1829"/>
                <a:ext cx="246" cy="27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1" name="Line 33"/>
              <p:cNvSpPr>
                <a:spLocks noChangeShapeType="1"/>
              </p:cNvSpPr>
              <p:nvPr/>
            </p:nvSpPr>
            <p:spPr bwMode="auto">
              <a:xfrm flipV="1">
                <a:off x="1544" y="1834"/>
                <a:ext cx="54" cy="222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2" name="Freeform 34"/>
              <p:cNvSpPr>
                <a:spLocks/>
              </p:cNvSpPr>
              <p:nvPr/>
            </p:nvSpPr>
            <p:spPr bwMode="auto">
              <a:xfrm>
                <a:off x="1297" y="2102"/>
                <a:ext cx="139" cy="165"/>
              </a:xfrm>
              <a:custGeom>
                <a:avLst/>
                <a:gdLst>
                  <a:gd name="T0" fmla="*/ 138 w 139"/>
                  <a:gd name="T1" fmla="*/ 124 h 165"/>
                  <a:gd name="T2" fmla="*/ 138 w 139"/>
                  <a:gd name="T3" fmla="*/ 0 h 165"/>
                  <a:gd name="T4" fmla="*/ 0 w 139"/>
                  <a:gd name="T5" fmla="*/ 39 h 165"/>
                  <a:gd name="T6" fmla="*/ 0 w 139"/>
                  <a:gd name="T7" fmla="*/ 164 h 165"/>
                  <a:gd name="T8" fmla="*/ 138 w 139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5">
                    <a:moveTo>
                      <a:pt x="138" y="124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8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3" name="Freeform 35"/>
              <p:cNvSpPr>
                <a:spLocks/>
              </p:cNvSpPr>
              <p:nvPr/>
            </p:nvSpPr>
            <p:spPr bwMode="auto">
              <a:xfrm>
                <a:off x="1502" y="2044"/>
                <a:ext cx="138" cy="165"/>
              </a:xfrm>
              <a:custGeom>
                <a:avLst/>
                <a:gdLst>
                  <a:gd name="T0" fmla="*/ 137 w 138"/>
                  <a:gd name="T1" fmla="*/ 124 h 165"/>
                  <a:gd name="T2" fmla="*/ 137 w 138"/>
                  <a:gd name="T3" fmla="*/ 0 h 165"/>
                  <a:gd name="T4" fmla="*/ 0 w 138"/>
                  <a:gd name="T5" fmla="*/ 39 h 165"/>
                  <a:gd name="T6" fmla="*/ 0 w 138"/>
                  <a:gd name="T7" fmla="*/ 164 h 165"/>
                  <a:gd name="T8" fmla="*/ 137 w 138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5">
                    <a:moveTo>
                      <a:pt x="137" y="124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7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4" name="Freeform 36"/>
              <p:cNvSpPr>
                <a:spLocks/>
              </p:cNvSpPr>
              <p:nvPr/>
            </p:nvSpPr>
            <p:spPr bwMode="auto">
              <a:xfrm>
                <a:off x="1653" y="2009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5" name="Freeform 37"/>
              <p:cNvSpPr>
                <a:spLocks/>
              </p:cNvSpPr>
              <p:nvPr/>
            </p:nvSpPr>
            <p:spPr bwMode="auto">
              <a:xfrm>
                <a:off x="1653" y="1970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6" name="Freeform 38"/>
              <p:cNvSpPr>
                <a:spLocks/>
              </p:cNvSpPr>
              <p:nvPr/>
            </p:nvSpPr>
            <p:spPr bwMode="auto">
              <a:xfrm>
                <a:off x="1858" y="1949"/>
                <a:ext cx="47" cy="146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7" name="Freeform 39"/>
              <p:cNvSpPr>
                <a:spLocks/>
              </p:cNvSpPr>
              <p:nvPr/>
            </p:nvSpPr>
            <p:spPr bwMode="auto">
              <a:xfrm>
                <a:off x="1857" y="1910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8" name="Line 40"/>
              <p:cNvSpPr>
                <a:spLocks noChangeShapeType="1"/>
              </p:cNvSpPr>
              <p:nvPr/>
            </p:nvSpPr>
            <p:spPr bwMode="auto">
              <a:xfrm>
                <a:off x="1850" y="1765"/>
                <a:ext cx="96" cy="17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29" name="Line 41"/>
              <p:cNvSpPr>
                <a:spLocks noChangeShapeType="1"/>
              </p:cNvSpPr>
              <p:nvPr/>
            </p:nvSpPr>
            <p:spPr bwMode="auto">
              <a:xfrm flipV="1">
                <a:off x="1743" y="1756"/>
                <a:ext cx="101" cy="241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30" name="Freeform 42"/>
              <p:cNvSpPr>
                <a:spLocks/>
              </p:cNvSpPr>
              <p:nvPr/>
            </p:nvSpPr>
            <p:spPr bwMode="auto">
              <a:xfrm>
                <a:off x="1700" y="1988"/>
                <a:ext cx="138" cy="165"/>
              </a:xfrm>
              <a:custGeom>
                <a:avLst/>
                <a:gdLst>
                  <a:gd name="T0" fmla="*/ 137 w 138"/>
                  <a:gd name="T1" fmla="*/ 124 h 165"/>
                  <a:gd name="T2" fmla="*/ 137 w 138"/>
                  <a:gd name="T3" fmla="*/ 0 h 165"/>
                  <a:gd name="T4" fmla="*/ 0 w 138"/>
                  <a:gd name="T5" fmla="*/ 39 h 165"/>
                  <a:gd name="T6" fmla="*/ 0 w 138"/>
                  <a:gd name="T7" fmla="*/ 164 h 165"/>
                  <a:gd name="T8" fmla="*/ 137 w 138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5">
                    <a:moveTo>
                      <a:pt x="137" y="124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7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31" name="Freeform 43"/>
              <p:cNvSpPr>
                <a:spLocks/>
              </p:cNvSpPr>
              <p:nvPr/>
            </p:nvSpPr>
            <p:spPr bwMode="auto">
              <a:xfrm>
                <a:off x="1904" y="1928"/>
                <a:ext cx="140" cy="166"/>
              </a:xfrm>
              <a:custGeom>
                <a:avLst/>
                <a:gdLst>
                  <a:gd name="T0" fmla="*/ 139 w 140"/>
                  <a:gd name="T1" fmla="*/ 125 h 166"/>
                  <a:gd name="T2" fmla="*/ 139 w 140"/>
                  <a:gd name="T3" fmla="*/ 0 h 166"/>
                  <a:gd name="T4" fmla="*/ 0 w 140"/>
                  <a:gd name="T5" fmla="*/ 39 h 166"/>
                  <a:gd name="T6" fmla="*/ 0 w 140"/>
                  <a:gd name="T7" fmla="*/ 165 h 166"/>
                  <a:gd name="T8" fmla="*/ 139 w 140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6">
                    <a:moveTo>
                      <a:pt x="139" y="125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9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26732" name="AutoShape 44"/>
            <p:cNvSpPr>
              <a:spLocks noChangeArrowheads="1"/>
            </p:cNvSpPr>
            <p:nvPr/>
          </p:nvSpPr>
          <p:spPr bwMode="auto">
            <a:xfrm>
              <a:off x="832" y="1365"/>
              <a:ext cx="654" cy="360"/>
            </a:xfrm>
            <a:prstGeom prst="rightArrow">
              <a:avLst>
                <a:gd name="adj1" fmla="val 50000"/>
                <a:gd name="adj2" fmla="val 90842"/>
              </a:avLst>
            </a:prstGeom>
            <a:gradFill rotWithShape="0">
              <a:gsLst>
                <a:gs pos="0">
                  <a:schemeClr val="hlink">
                    <a:gamma/>
                    <a:shade val="6000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6733" name="Rectangle 45"/>
          <p:cNvSpPr>
            <a:spLocks noChangeArrowheads="1"/>
          </p:cNvSpPr>
          <p:nvPr/>
        </p:nvSpPr>
        <p:spPr bwMode="auto">
          <a:xfrm>
            <a:off x="3070225" y="3735388"/>
            <a:ext cx="97155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ROWID</a:t>
            </a:r>
          </a:p>
        </p:txBody>
      </p:sp>
      <p:sp>
        <p:nvSpPr>
          <p:cNvPr id="626734" name="AutoShape 46"/>
          <p:cNvSpPr>
            <a:spLocks noChangeArrowheads="1"/>
          </p:cNvSpPr>
          <p:nvPr/>
        </p:nvSpPr>
        <p:spPr bwMode="auto">
          <a:xfrm>
            <a:off x="2574925" y="3771900"/>
            <a:ext cx="611188" cy="644525"/>
          </a:xfrm>
          <a:prstGeom prst="downArrow">
            <a:avLst>
              <a:gd name="adj1" fmla="val 50000"/>
              <a:gd name="adj2" fmla="val 52732"/>
            </a:avLst>
          </a:prstGeom>
          <a:gradFill rotWithShape="0">
            <a:gsLst>
              <a:gs pos="0">
                <a:schemeClr val="hlink">
                  <a:gamma/>
                  <a:shade val="6000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6735" name="Group 47"/>
          <p:cNvGrpSpPr>
            <a:grpSpLocks/>
          </p:cNvGrpSpPr>
          <p:nvPr/>
        </p:nvGrpSpPr>
        <p:grpSpPr bwMode="auto">
          <a:xfrm>
            <a:off x="2311400" y="4333875"/>
            <a:ext cx="1171575" cy="1552575"/>
            <a:chOff x="1456" y="2548"/>
            <a:chExt cx="738" cy="913"/>
          </a:xfrm>
        </p:grpSpPr>
        <p:sp>
          <p:nvSpPr>
            <p:cNvPr id="626736" name="Freeform 48"/>
            <p:cNvSpPr>
              <a:spLocks/>
            </p:cNvSpPr>
            <p:nvPr/>
          </p:nvSpPr>
          <p:spPr bwMode="auto">
            <a:xfrm>
              <a:off x="1456" y="2548"/>
              <a:ext cx="738" cy="913"/>
            </a:xfrm>
            <a:custGeom>
              <a:avLst/>
              <a:gdLst>
                <a:gd name="T0" fmla="*/ 737 w 738"/>
                <a:gd name="T1" fmla="*/ 727 h 913"/>
                <a:gd name="T2" fmla="*/ 0 w 738"/>
                <a:gd name="T3" fmla="*/ 912 h 913"/>
                <a:gd name="T4" fmla="*/ 0 w 738"/>
                <a:gd name="T5" fmla="*/ 184 h 913"/>
                <a:gd name="T6" fmla="*/ 737 w 738"/>
                <a:gd name="T7" fmla="*/ 0 h 913"/>
                <a:gd name="T8" fmla="*/ 737 w 738"/>
                <a:gd name="T9" fmla="*/ 72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13">
                  <a:moveTo>
                    <a:pt x="737" y="727"/>
                  </a:moveTo>
                  <a:lnTo>
                    <a:pt x="0" y="912"/>
                  </a:lnTo>
                  <a:lnTo>
                    <a:pt x="0" y="184"/>
                  </a:lnTo>
                  <a:lnTo>
                    <a:pt x="737" y="0"/>
                  </a:lnTo>
                  <a:lnTo>
                    <a:pt x="737" y="72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7" name="Freeform 49"/>
            <p:cNvSpPr>
              <a:spLocks/>
            </p:cNvSpPr>
            <p:nvPr/>
          </p:nvSpPr>
          <p:spPr bwMode="auto">
            <a:xfrm>
              <a:off x="1486" y="2587"/>
              <a:ext cx="676" cy="836"/>
            </a:xfrm>
            <a:custGeom>
              <a:avLst/>
              <a:gdLst>
                <a:gd name="T0" fmla="*/ 675 w 676"/>
                <a:gd name="T1" fmla="*/ 667 h 837"/>
                <a:gd name="T2" fmla="*/ 0 w 676"/>
                <a:gd name="T3" fmla="*/ 836 h 837"/>
                <a:gd name="T4" fmla="*/ 0 w 676"/>
                <a:gd name="T5" fmla="*/ 168 h 837"/>
                <a:gd name="T6" fmla="*/ 675 w 676"/>
                <a:gd name="T7" fmla="*/ 0 h 837"/>
                <a:gd name="T8" fmla="*/ 675 w 676"/>
                <a:gd name="T9" fmla="*/ 66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837">
                  <a:moveTo>
                    <a:pt x="675" y="667"/>
                  </a:moveTo>
                  <a:lnTo>
                    <a:pt x="0" y="836"/>
                  </a:lnTo>
                  <a:lnTo>
                    <a:pt x="0" y="168"/>
                  </a:lnTo>
                  <a:lnTo>
                    <a:pt x="675" y="0"/>
                  </a:lnTo>
                  <a:lnTo>
                    <a:pt x="675" y="667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8" name="Freeform 50"/>
            <p:cNvSpPr>
              <a:spLocks/>
            </p:cNvSpPr>
            <p:nvPr/>
          </p:nvSpPr>
          <p:spPr bwMode="auto">
            <a:xfrm>
              <a:off x="1517" y="2751"/>
              <a:ext cx="90" cy="100"/>
            </a:xfrm>
            <a:custGeom>
              <a:avLst/>
              <a:gdLst>
                <a:gd name="T0" fmla="*/ 89 w 90"/>
                <a:gd name="T1" fmla="*/ 76 h 99"/>
                <a:gd name="T2" fmla="*/ 89 w 90"/>
                <a:gd name="T3" fmla="*/ 0 h 99"/>
                <a:gd name="T4" fmla="*/ 0 w 90"/>
                <a:gd name="T5" fmla="*/ 23 h 99"/>
                <a:gd name="T6" fmla="*/ 0 w 90"/>
                <a:gd name="T7" fmla="*/ 98 h 99"/>
                <a:gd name="T8" fmla="*/ 89 w 90"/>
                <a:gd name="T9" fmla="*/ 7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9">
                  <a:moveTo>
                    <a:pt x="89" y="76"/>
                  </a:moveTo>
                  <a:lnTo>
                    <a:pt x="89" y="0"/>
                  </a:lnTo>
                  <a:lnTo>
                    <a:pt x="0" y="23"/>
                  </a:lnTo>
                  <a:lnTo>
                    <a:pt x="0" y="98"/>
                  </a:lnTo>
                  <a:lnTo>
                    <a:pt x="89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39" name="Freeform 51"/>
            <p:cNvSpPr>
              <a:spLocks/>
            </p:cNvSpPr>
            <p:nvPr/>
          </p:nvSpPr>
          <p:spPr bwMode="auto">
            <a:xfrm>
              <a:off x="1647" y="2719"/>
              <a:ext cx="91" cy="99"/>
            </a:xfrm>
            <a:custGeom>
              <a:avLst/>
              <a:gdLst>
                <a:gd name="T0" fmla="*/ 90 w 91"/>
                <a:gd name="T1" fmla="*/ 75 h 99"/>
                <a:gd name="T2" fmla="*/ 90 w 91"/>
                <a:gd name="T3" fmla="*/ 0 h 99"/>
                <a:gd name="T4" fmla="*/ 0 w 91"/>
                <a:gd name="T5" fmla="*/ 22 h 99"/>
                <a:gd name="T6" fmla="*/ 0 w 91"/>
                <a:gd name="T7" fmla="*/ 98 h 99"/>
                <a:gd name="T8" fmla="*/ 90 w 91"/>
                <a:gd name="T9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9">
                  <a:moveTo>
                    <a:pt x="90" y="75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98"/>
                  </a:lnTo>
                  <a:lnTo>
                    <a:pt x="90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0" name="Freeform 52"/>
            <p:cNvSpPr>
              <a:spLocks/>
            </p:cNvSpPr>
            <p:nvPr/>
          </p:nvSpPr>
          <p:spPr bwMode="auto">
            <a:xfrm>
              <a:off x="1777" y="2685"/>
              <a:ext cx="88" cy="102"/>
            </a:xfrm>
            <a:custGeom>
              <a:avLst/>
              <a:gdLst>
                <a:gd name="T0" fmla="*/ 87 w 88"/>
                <a:gd name="T1" fmla="*/ 78 h 102"/>
                <a:gd name="T2" fmla="*/ 87 w 88"/>
                <a:gd name="T3" fmla="*/ 0 h 102"/>
                <a:gd name="T4" fmla="*/ 0 w 88"/>
                <a:gd name="T5" fmla="*/ 22 h 102"/>
                <a:gd name="T6" fmla="*/ 0 w 88"/>
                <a:gd name="T7" fmla="*/ 101 h 102"/>
                <a:gd name="T8" fmla="*/ 87 w 88"/>
                <a:gd name="T9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2">
                  <a:moveTo>
                    <a:pt x="87" y="78"/>
                  </a:moveTo>
                  <a:lnTo>
                    <a:pt x="87" y="0"/>
                  </a:lnTo>
                  <a:lnTo>
                    <a:pt x="0" y="22"/>
                  </a:lnTo>
                  <a:lnTo>
                    <a:pt x="0" y="101"/>
                  </a:lnTo>
                  <a:lnTo>
                    <a:pt x="87" y="7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1" name="Freeform 53"/>
            <p:cNvSpPr>
              <a:spLocks/>
            </p:cNvSpPr>
            <p:nvPr/>
          </p:nvSpPr>
          <p:spPr bwMode="auto">
            <a:xfrm>
              <a:off x="1905" y="2653"/>
              <a:ext cx="91" cy="101"/>
            </a:xfrm>
            <a:custGeom>
              <a:avLst/>
              <a:gdLst>
                <a:gd name="T0" fmla="*/ 90 w 91"/>
                <a:gd name="T1" fmla="*/ 76 h 100"/>
                <a:gd name="T2" fmla="*/ 90 w 91"/>
                <a:gd name="T3" fmla="*/ 0 h 100"/>
                <a:gd name="T4" fmla="*/ 0 w 91"/>
                <a:gd name="T5" fmla="*/ 22 h 100"/>
                <a:gd name="T6" fmla="*/ 0 w 91"/>
                <a:gd name="T7" fmla="*/ 99 h 100"/>
                <a:gd name="T8" fmla="*/ 90 w 91"/>
                <a:gd name="T9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0">
                  <a:moveTo>
                    <a:pt x="90" y="76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99"/>
                  </a:lnTo>
                  <a:lnTo>
                    <a:pt x="90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2" name="Freeform 54"/>
            <p:cNvSpPr>
              <a:spLocks/>
            </p:cNvSpPr>
            <p:nvPr/>
          </p:nvSpPr>
          <p:spPr bwMode="auto">
            <a:xfrm>
              <a:off x="2032" y="2624"/>
              <a:ext cx="92" cy="98"/>
            </a:xfrm>
            <a:custGeom>
              <a:avLst/>
              <a:gdLst>
                <a:gd name="T0" fmla="*/ 91 w 92"/>
                <a:gd name="T1" fmla="*/ 75 h 98"/>
                <a:gd name="T2" fmla="*/ 91 w 92"/>
                <a:gd name="T3" fmla="*/ 0 h 98"/>
                <a:gd name="T4" fmla="*/ 0 w 92"/>
                <a:gd name="T5" fmla="*/ 21 h 98"/>
                <a:gd name="T6" fmla="*/ 0 w 92"/>
                <a:gd name="T7" fmla="*/ 97 h 98"/>
                <a:gd name="T8" fmla="*/ 91 w 92"/>
                <a:gd name="T9" fmla="*/ 7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8">
                  <a:moveTo>
                    <a:pt x="91" y="75"/>
                  </a:moveTo>
                  <a:lnTo>
                    <a:pt x="91" y="0"/>
                  </a:lnTo>
                  <a:lnTo>
                    <a:pt x="0" y="21"/>
                  </a:lnTo>
                  <a:lnTo>
                    <a:pt x="0" y="97"/>
                  </a:lnTo>
                  <a:lnTo>
                    <a:pt x="91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3" name="Freeform 55"/>
            <p:cNvSpPr>
              <a:spLocks/>
            </p:cNvSpPr>
            <p:nvPr/>
          </p:nvSpPr>
          <p:spPr bwMode="auto">
            <a:xfrm>
              <a:off x="1517" y="2857"/>
              <a:ext cx="90" cy="101"/>
            </a:xfrm>
            <a:custGeom>
              <a:avLst/>
              <a:gdLst>
                <a:gd name="T0" fmla="*/ 89 w 90"/>
                <a:gd name="T1" fmla="*/ 76 h 101"/>
                <a:gd name="T2" fmla="*/ 89 w 90"/>
                <a:gd name="T3" fmla="*/ 0 h 101"/>
                <a:gd name="T4" fmla="*/ 0 w 90"/>
                <a:gd name="T5" fmla="*/ 22 h 101"/>
                <a:gd name="T6" fmla="*/ 0 w 90"/>
                <a:gd name="T7" fmla="*/ 100 h 101"/>
                <a:gd name="T8" fmla="*/ 89 w 90"/>
                <a:gd name="T9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1">
                  <a:moveTo>
                    <a:pt x="89" y="76"/>
                  </a:moveTo>
                  <a:lnTo>
                    <a:pt x="89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89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4" name="Freeform 56"/>
            <p:cNvSpPr>
              <a:spLocks/>
            </p:cNvSpPr>
            <p:nvPr/>
          </p:nvSpPr>
          <p:spPr bwMode="auto">
            <a:xfrm>
              <a:off x="1647" y="2823"/>
              <a:ext cx="91" cy="101"/>
            </a:xfrm>
            <a:custGeom>
              <a:avLst/>
              <a:gdLst>
                <a:gd name="T0" fmla="*/ 90 w 91"/>
                <a:gd name="T1" fmla="*/ 77 h 101"/>
                <a:gd name="T2" fmla="*/ 90 w 91"/>
                <a:gd name="T3" fmla="*/ 0 h 101"/>
                <a:gd name="T4" fmla="*/ 0 w 91"/>
                <a:gd name="T5" fmla="*/ 22 h 101"/>
                <a:gd name="T6" fmla="*/ 0 w 91"/>
                <a:gd name="T7" fmla="*/ 100 h 101"/>
                <a:gd name="T8" fmla="*/ 90 w 91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1">
                  <a:moveTo>
                    <a:pt x="90" y="77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90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5" name="Freeform 57"/>
            <p:cNvSpPr>
              <a:spLocks/>
            </p:cNvSpPr>
            <p:nvPr/>
          </p:nvSpPr>
          <p:spPr bwMode="auto">
            <a:xfrm>
              <a:off x="1777" y="2793"/>
              <a:ext cx="88" cy="99"/>
            </a:xfrm>
            <a:custGeom>
              <a:avLst/>
              <a:gdLst>
                <a:gd name="T0" fmla="*/ 87 w 88"/>
                <a:gd name="T1" fmla="*/ 75 h 99"/>
                <a:gd name="T2" fmla="*/ 87 w 88"/>
                <a:gd name="T3" fmla="*/ 0 h 99"/>
                <a:gd name="T4" fmla="*/ 0 w 88"/>
                <a:gd name="T5" fmla="*/ 22 h 99"/>
                <a:gd name="T6" fmla="*/ 0 w 88"/>
                <a:gd name="T7" fmla="*/ 98 h 99"/>
                <a:gd name="T8" fmla="*/ 87 w 88"/>
                <a:gd name="T9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9">
                  <a:moveTo>
                    <a:pt x="87" y="75"/>
                  </a:moveTo>
                  <a:lnTo>
                    <a:pt x="87" y="0"/>
                  </a:lnTo>
                  <a:lnTo>
                    <a:pt x="0" y="22"/>
                  </a:lnTo>
                  <a:lnTo>
                    <a:pt x="0" y="98"/>
                  </a:lnTo>
                  <a:lnTo>
                    <a:pt x="87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6" name="Freeform 58"/>
            <p:cNvSpPr>
              <a:spLocks/>
            </p:cNvSpPr>
            <p:nvPr/>
          </p:nvSpPr>
          <p:spPr bwMode="auto">
            <a:xfrm>
              <a:off x="1905" y="2760"/>
              <a:ext cx="91" cy="103"/>
            </a:xfrm>
            <a:custGeom>
              <a:avLst/>
              <a:gdLst>
                <a:gd name="T0" fmla="*/ 90 w 91"/>
                <a:gd name="T1" fmla="*/ 79 h 103"/>
                <a:gd name="T2" fmla="*/ 90 w 91"/>
                <a:gd name="T3" fmla="*/ 0 h 103"/>
                <a:gd name="T4" fmla="*/ 0 w 91"/>
                <a:gd name="T5" fmla="*/ 22 h 103"/>
                <a:gd name="T6" fmla="*/ 0 w 91"/>
                <a:gd name="T7" fmla="*/ 102 h 103"/>
                <a:gd name="T8" fmla="*/ 90 w 91"/>
                <a:gd name="T9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3">
                  <a:moveTo>
                    <a:pt x="90" y="79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102"/>
                  </a:lnTo>
                  <a:lnTo>
                    <a:pt x="90" y="7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7" name="Freeform 59"/>
            <p:cNvSpPr>
              <a:spLocks/>
            </p:cNvSpPr>
            <p:nvPr/>
          </p:nvSpPr>
          <p:spPr bwMode="auto">
            <a:xfrm>
              <a:off x="2032" y="2730"/>
              <a:ext cx="92" cy="99"/>
            </a:xfrm>
            <a:custGeom>
              <a:avLst/>
              <a:gdLst>
                <a:gd name="T0" fmla="*/ 91 w 92"/>
                <a:gd name="T1" fmla="*/ 75 h 99"/>
                <a:gd name="T2" fmla="*/ 91 w 92"/>
                <a:gd name="T3" fmla="*/ 0 h 99"/>
                <a:gd name="T4" fmla="*/ 0 w 92"/>
                <a:gd name="T5" fmla="*/ 22 h 99"/>
                <a:gd name="T6" fmla="*/ 0 w 92"/>
                <a:gd name="T7" fmla="*/ 98 h 99"/>
                <a:gd name="T8" fmla="*/ 91 w 92"/>
                <a:gd name="T9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9">
                  <a:moveTo>
                    <a:pt x="91" y="75"/>
                  </a:moveTo>
                  <a:lnTo>
                    <a:pt x="91" y="0"/>
                  </a:lnTo>
                  <a:lnTo>
                    <a:pt x="0" y="22"/>
                  </a:lnTo>
                  <a:lnTo>
                    <a:pt x="0" y="98"/>
                  </a:lnTo>
                  <a:lnTo>
                    <a:pt x="91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8" name="Freeform 60"/>
            <p:cNvSpPr>
              <a:spLocks/>
            </p:cNvSpPr>
            <p:nvPr/>
          </p:nvSpPr>
          <p:spPr bwMode="auto">
            <a:xfrm>
              <a:off x="1517" y="2963"/>
              <a:ext cx="90" cy="102"/>
            </a:xfrm>
            <a:custGeom>
              <a:avLst/>
              <a:gdLst>
                <a:gd name="T0" fmla="*/ 89 w 90"/>
                <a:gd name="T1" fmla="*/ 78 h 102"/>
                <a:gd name="T2" fmla="*/ 89 w 90"/>
                <a:gd name="T3" fmla="*/ 0 h 102"/>
                <a:gd name="T4" fmla="*/ 0 w 90"/>
                <a:gd name="T5" fmla="*/ 22 h 102"/>
                <a:gd name="T6" fmla="*/ 0 w 90"/>
                <a:gd name="T7" fmla="*/ 101 h 102"/>
                <a:gd name="T8" fmla="*/ 89 w 90"/>
                <a:gd name="T9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2">
                  <a:moveTo>
                    <a:pt x="89" y="78"/>
                  </a:moveTo>
                  <a:lnTo>
                    <a:pt x="89" y="0"/>
                  </a:lnTo>
                  <a:lnTo>
                    <a:pt x="0" y="22"/>
                  </a:lnTo>
                  <a:lnTo>
                    <a:pt x="0" y="101"/>
                  </a:lnTo>
                  <a:lnTo>
                    <a:pt x="89" y="7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49" name="Freeform 61"/>
            <p:cNvSpPr>
              <a:spLocks/>
            </p:cNvSpPr>
            <p:nvPr/>
          </p:nvSpPr>
          <p:spPr bwMode="auto">
            <a:xfrm>
              <a:off x="1647" y="2931"/>
              <a:ext cx="91" cy="101"/>
            </a:xfrm>
            <a:custGeom>
              <a:avLst/>
              <a:gdLst>
                <a:gd name="T0" fmla="*/ 90 w 91"/>
                <a:gd name="T1" fmla="*/ 77 h 101"/>
                <a:gd name="T2" fmla="*/ 90 w 91"/>
                <a:gd name="T3" fmla="*/ 0 h 101"/>
                <a:gd name="T4" fmla="*/ 0 w 91"/>
                <a:gd name="T5" fmla="*/ 22 h 101"/>
                <a:gd name="T6" fmla="*/ 0 w 91"/>
                <a:gd name="T7" fmla="*/ 100 h 101"/>
                <a:gd name="T8" fmla="*/ 90 w 91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1">
                  <a:moveTo>
                    <a:pt x="90" y="77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90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0" name="Freeform 62"/>
            <p:cNvSpPr>
              <a:spLocks/>
            </p:cNvSpPr>
            <p:nvPr/>
          </p:nvSpPr>
          <p:spPr bwMode="auto">
            <a:xfrm>
              <a:off x="1777" y="2901"/>
              <a:ext cx="88" cy="100"/>
            </a:xfrm>
            <a:custGeom>
              <a:avLst/>
              <a:gdLst>
                <a:gd name="T0" fmla="*/ 87 w 88"/>
                <a:gd name="T1" fmla="*/ 76 h 100"/>
                <a:gd name="T2" fmla="*/ 87 w 88"/>
                <a:gd name="T3" fmla="*/ 0 h 100"/>
                <a:gd name="T4" fmla="*/ 0 w 88"/>
                <a:gd name="T5" fmla="*/ 22 h 100"/>
                <a:gd name="T6" fmla="*/ 0 w 88"/>
                <a:gd name="T7" fmla="*/ 99 h 100"/>
                <a:gd name="T8" fmla="*/ 87 w 88"/>
                <a:gd name="T9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87" y="76"/>
                  </a:moveTo>
                  <a:lnTo>
                    <a:pt x="87" y="0"/>
                  </a:lnTo>
                  <a:lnTo>
                    <a:pt x="0" y="22"/>
                  </a:lnTo>
                  <a:lnTo>
                    <a:pt x="0" y="99"/>
                  </a:lnTo>
                  <a:lnTo>
                    <a:pt x="87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1" name="Freeform 63"/>
            <p:cNvSpPr>
              <a:spLocks/>
            </p:cNvSpPr>
            <p:nvPr/>
          </p:nvSpPr>
          <p:spPr bwMode="auto">
            <a:xfrm>
              <a:off x="1905" y="2868"/>
              <a:ext cx="91" cy="101"/>
            </a:xfrm>
            <a:custGeom>
              <a:avLst/>
              <a:gdLst>
                <a:gd name="T0" fmla="*/ 90 w 91"/>
                <a:gd name="T1" fmla="*/ 77 h 101"/>
                <a:gd name="T2" fmla="*/ 90 w 91"/>
                <a:gd name="T3" fmla="*/ 0 h 101"/>
                <a:gd name="T4" fmla="*/ 0 w 91"/>
                <a:gd name="T5" fmla="*/ 22 h 101"/>
                <a:gd name="T6" fmla="*/ 0 w 91"/>
                <a:gd name="T7" fmla="*/ 100 h 101"/>
                <a:gd name="T8" fmla="*/ 90 w 91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1">
                  <a:moveTo>
                    <a:pt x="90" y="77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90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2" name="Freeform 64"/>
            <p:cNvSpPr>
              <a:spLocks/>
            </p:cNvSpPr>
            <p:nvPr/>
          </p:nvSpPr>
          <p:spPr bwMode="auto">
            <a:xfrm>
              <a:off x="2032" y="2835"/>
              <a:ext cx="92" cy="102"/>
            </a:xfrm>
            <a:custGeom>
              <a:avLst/>
              <a:gdLst>
                <a:gd name="T0" fmla="*/ 91 w 92"/>
                <a:gd name="T1" fmla="*/ 77 h 101"/>
                <a:gd name="T2" fmla="*/ 91 w 92"/>
                <a:gd name="T3" fmla="*/ 0 h 101"/>
                <a:gd name="T4" fmla="*/ 0 w 92"/>
                <a:gd name="T5" fmla="*/ 22 h 101"/>
                <a:gd name="T6" fmla="*/ 0 w 92"/>
                <a:gd name="T7" fmla="*/ 100 h 101"/>
                <a:gd name="T8" fmla="*/ 91 w 92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1">
                  <a:moveTo>
                    <a:pt x="91" y="77"/>
                  </a:moveTo>
                  <a:lnTo>
                    <a:pt x="91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91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3" name="Freeform 65"/>
            <p:cNvSpPr>
              <a:spLocks/>
            </p:cNvSpPr>
            <p:nvPr/>
          </p:nvSpPr>
          <p:spPr bwMode="auto">
            <a:xfrm>
              <a:off x="1517" y="3073"/>
              <a:ext cx="90" cy="97"/>
            </a:xfrm>
            <a:custGeom>
              <a:avLst/>
              <a:gdLst>
                <a:gd name="T0" fmla="*/ 89 w 90"/>
                <a:gd name="T1" fmla="*/ 74 h 97"/>
                <a:gd name="T2" fmla="*/ 89 w 90"/>
                <a:gd name="T3" fmla="*/ 0 h 97"/>
                <a:gd name="T4" fmla="*/ 0 w 90"/>
                <a:gd name="T5" fmla="*/ 21 h 97"/>
                <a:gd name="T6" fmla="*/ 0 w 90"/>
                <a:gd name="T7" fmla="*/ 96 h 97"/>
                <a:gd name="T8" fmla="*/ 89 w 90"/>
                <a:gd name="T9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7">
                  <a:moveTo>
                    <a:pt x="89" y="74"/>
                  </a:moveTo>
                  <a:lnTo>
                    <a:pt x="89" y="0"/>
                  </a:lnTo>
                  <a:lnTo>
                    <a:pt x="0" y="21"/>
                  </a:lnTo>
                  <a:lnTo>
                    <a:pt x="0" y="96"/>
                  </a:lnTo>
                  <a:lnTo>
                    <a:pt x="89" y="7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4" name="Freeform 66"/>
            <p:cNvSpPr>
              <a:spLocks/>
            </p:cNvSpPr>
            <p:nvPr/>
          </p:nvSpPr>
          <p:spPr bwMode="auto">
            <a:xfrm>
              <a:off x="1647" y="3039"/>
              <a:ext cx="91" cy="100"/>
            </a:xfrm>
            <a:custGeom>
              <a:avLst/>
              <a:gdLst>
                <a:gd name="T0" fmla="*/ 90 w 91"/>
                <a:gd name="T1" fmla="*/ 76 h 100"/>
                <a:gd name="T2" fmla="*/ 90 w 91"/>
                <a:gd name="T3" fmla="*/ 0 h 100"/>
                <a:gd name="T4" fmla="*/ 0 w 91"/>
                <a:gd name="T5" fmla="*/ 22 h 100"/>
                <a:gd name="T6" fmla="*/ 0 w 91"/>
                <a:gd name="T7" fmla="*/ 99 h 100"/>
                <a:gd name="T8" fmla="*/ 90 w 91"/>
                <a:gd name="T9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0">
                  <a:moveTo>
                    <a:pt x="90" y="76"/>
                  </a:moveTo>
                  <a:lnTo>
                    <a:pt x="90" y="0"/>
                  </a:lnTo>
                  <a:lnTo>
                    <a:pt x="0" y="22"/>
                  </a:lnTo>
                  <a:lnTo>
                    <a:pt x="0" y="99"/>
                  </a:lnTo>
                  <a:lnTo>
                    <a:pt x="90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5" name="Freeform 67"/>
            <p:cNvSpPr>
              <a:spLocks/>
            </p:cNvSpPr>
            <p:nvPr/>
          </p:nvSpPr>
          <p:spPr bwMode="auto">
            <a:xfrm>
              <a:off x="1777" y="3006"/>
              <a:ext cx="88" cy="101"/>
            </a:xfrm>
            <a:custGeom>
              <a:avLst/>
              <a:gdLst>
                <a:gd name="T0" fmla="*/ 87 w 88"/>
                <a:gd name="T1" fmla="*/ 77 h 101"/>
                <a:gd name="T2" fmla="*/ 87 w 88"/>
                <a:gd name="T3" fmla="*/ 0 h 101"/>
                <a:gd name="T4" fmla="*/ 0 w 88"/>
                <a:gd name="T5" fmla="*/ 22 h 101"/>
                <a:gd name="T6" fmla="*/ 0 w 88"/>
                <a:gd name="T7" fmla="*/ 100 h 101"/>
                <a:gd name="T8" fmla="*/ 87 w 88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1">
                  <a:moveTo>
                    <a:pt x="87" y="77"/>
                  </a:moveTo>
                  <a:lnTo>
                    <a:pt x="87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87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6" name="Freeform 68"/>
            <p:cNvSpPr>
              <a:spLocks/>
            </p:cNvSpPr>
            <p:nvPr/>
          </p:nvSpPr>
          <p:spPr bwMode="auto">
            <a:xfrm>
              <a:off x="1905" y="2975"/>
              <a:ext cx="91" cy="99"/>
            </a:xfrm>
            <a:custGeom>
              <a:avLst/>
              <a:gdLst>
                <a:gd name="T0" fmla="*/ 90 w 91"/>
                <a:gd name="T1" fmla="*/ 76 h 99"/>
                <a:gd name="T2" fmla="*/ 90 w 91"/>
                <a:gd name="T3" fmla="*/ 0 h 99"/>
                <a:gd name="T4" fmla="*/ 0 w 91"/>
                <a:gd name="T5" fmla="*/ 21 h 99"/>
                <a:gd name="T6" fmla="*/ 0 w 91"/>
                <a:gd name="T7" fmla="*/ 98 h 99"/>
                <a:gd name="T8" fmla="*/ 90 w 91"/>
                <a:gd name="T9" fmla="*/ 7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9">
                  <a:moveTo>
                    <a:pt x="90" y="76"/>
                  </a:moveTo>
                  <a:lnTo>
                    <a:pt x="90" y="0"/>
                  </a:lnTo>
                  <a:lnTo>
                    <a:pt x="0" y="21"/>
                  </a:lnTo>
                  <a:lnTo>
                    <a:pt x="0" y="98"/>
                  </a:lnTo>
                  <a:lnTo>
                    <a:pt x="90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7" name="Freeform 69"/>
            <p:cNvSpPr>
              <a:spLocks/>
            </p:cNvSpPr>
            <p:nvPr/>
          </p:nvSpPr>
          <p:spPr bwMode="auto">
            <a:xfrm>
              <a:off x="2032" y="2941"/>
              <a:ext cx="92" cy="101"/>
            </a:xfrm>
            <a:custGeom>
              <a:avLst/>
              <a:gdLst>
                <a:gd name="T0" fmla="*/ 91 w 92"/>
                <a:gd name="T1" fmla="*/ 77 h 101"/>
                <a:gd name="T2" fmla="*/ 91 w 92"/>
                <a:gd name="T3" fmla="*/ 0 h 101"/>
                <a:gd name="T4" fmla="*/ 0 w 92"/>
                <a:gd name="T5" fmla="*/ 23 h 101"/>
                <a:gd name="T6" fmla="*/ 0 w 92"/>
                <a:gd name="T7" fmla="*/ 100 h 101"/>
                <a:gd name="T8" fmla="*/ 91 w 92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1">
                  <a:moveTo>
                    <a:pt x="91" y="77"/>
                  </a:moveTo>
                  <a:lnTo>
                    <a:pt x="91" y="0"/>
                  </a:lnTo>
                  <a:lnTo>
                    <a:pt x="0" y="23"/>
                  </a:lnTo>
                  <a:lnTo>
                    <a:pt x="0" y="100"/>
                  </a:lnTo>
                  <a:lnTo>
                    <a:pt x="91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8" name="Freeform 70"/>
            <p:cNvSpPr>
              <a:spLocks/>
            </p:cNvSpPr>
            <p:nvPr/>
          </p:nvSpPr>
          <p:spPr bwMode="auto">
            <a:xfrm>
              <a:off x="1517" y="3179"/>
              <a:ext cx="90" cy="98"/>
            </a:xfrm>
            <a:custGeom>
              <a:avLst/>
              <a:gdLst>
                <a:gd name="T0" fmla="*/ 89 w 90"/>
                <a:gd name="T1" fmla="*/ 75 h 98"/>
                <a:gd name="T2" fmla="*/ 89 w 90"/>
                <a:gd name="T3" fmla="*/ 0 h 98"/>
                <a:gd name="T4" fmla="*/ 0 w 90"/>
                <a:gd name="T5" fmla="*/ 21 h 98"/>
                <a:gd name="T6" fmla="*/ 0 w 90"/>
                <a:gd name="T7" fmla="*/ 97 h 98"/>
                <a:gd name="T8" fmla="*/ 89 w 90"/>
                <a:gd name="T9" fmla="*/ 7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8">
                  <a:moveTo>
                    <a:pt x="89" y="75"/>
                  </a:moveTo>
                  <a:lnTo>
                    <a:pt x="89" y="0"/>
                  </a:lnTo>
                  <a:lnTo>
                    <a:pt x="0" y="21"/>
                  </a:lnTo>
                  <a:lnTo>
                    <a:pt x="0" y="97"/>
                  </a:lnTo>
                  <a:lnTo>
                    <a:pt x="89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59" name="Freeform 71"/>
            <p:cNvSpPr>
              <a:spLocks/>
            </p:cNvSpPr>
            <p:nvPr/>
          </p:nvSpPr>
          <p:spPr bwMode="auto">
            <a:xfrm>
              <a:off x="1647" y="3146"/>
              <a:ext cx="91" cy="98"/>
            </a:xfrm>
            <a:custGeom>
              <a:avLst/>
              <a:gdLst>
                <a:gd name="T0" fmla="*/ 90 w 91"/>
                <a:gd name="T1" fmla="*/ 75 h 98"/>
                <a:gd name="T2" fmla="*/ 90 w 91"/>
                <a:gd name="T3" fmla="*/ 0 h 98"/>
                <a:gd name="T4" fmla="*/ 0 w 91"/>
                <a:gd name="T5" fmla="*/ 21 h 98"/>
                <a:gd name="T6" fmla="*/ 0 w 91"/>
                <a:gd name="T7" fmla="*/ 97 h 98"/>
                <a:gd name="T8" fmla="*/ 90 w 91"/>
                <a:gd name="T9" fmla="*/ 7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8">
                  <a:moveTo>
                    <a:pt x="90" y="75"/>
                  </a:moveTo>
                  <a:lnTo>
                    <a:pt x="90" y="0"/>
                  </a:lnTo>
                  <a:lnTo>
                    <a:pt x="0" y="21"/>
                  </a:lnTo>
                  <a:lnTo>
                    <a:pt x="0" y="97"/>
                  </a:lnTo>
                  <a:lnTo>
                    <a:pt x="90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0" name="Freeform 72"/>
            <p:cNvSpPr>
              <a:spLocks/>
            </p:cNvSpPr>
            <p:nvPr/>
          </p:nvSpPr>
          <p:spPr bwMode="auto">
            <a:xfrm>
              <a:off x="1777" y="3113"/>
              <a:ext cx="88" cy="101"/>
            </a:xfrm>
            <a:custGeom>
              <a:avLst/>
              <a:gdLst>
                <a:gd name="T0" fmla="*/ 87 w 88"/>
                <a:gd name="T1" fmla="*/ 77 h 101"/>
                <a:gd name="T2" fmla="*/ 87 w 88"/>
                <a:gd name="T3" fmla="*/ 0 h 101"/>
                <a:gd name="T4" fmla="*/ 0 w 88"/>
                <a:gd name="T5" fmla="*/ 22 h 101"/>
                <a:gd name="T6" fmla="*/ 0 w 88"/>
                <a:gd name="T7" fmla="*/ 100 h 101"/>
                <a:gd name="T8" fmla="*/ 87 w 88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1">
                  <a:moveTo>
                    <a:pt x="87" y="77"/>
                  </a:moveTo>
                  <a:lnTo>
                    <a:pt x="87" y="0"/>
                  </a:lnTo>
                  <a:lnTo>
                    <a:pt x="0" y="22"/>
                  </a:lnTo>
                  <a:lnTo>
                    <a:pt x="0" y="100"/>
                  </a:lnTo>
                  <a:lnTo>
                    <a:pt x="87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1" name="Freeform 73"/>
            <p:cNvSpPr>
              <a:spLocks/>
            </p:cNvSpPr>
            <p:nvPr/>
          </p:nvSpPr>
          <p:spPr bwMode="auto">
            <a:xfrm>
              <a:off x="1905" y="3080"/>
              <a:ext cx="91" cy="101"/>
            </a:xfrm>
            <a:custGeom>
              <a:avLst/>
              <a:gdLst>
                <a:gd name="T0" fmla="*/ 90 w 91"/>
                <a:gd name="T1" fmla="*/ 77 h 101"/>
                <a:gd name="T2" fmla="*/ 90 w 91"/>
                <a:gd name="T3" fmla="*/ 0 h 101"/>
                <a:gd name="T4" fmla="*/ 0 w 91"/>
                <a:gd name="T5" fmla="*/ 23 h 101"/>
                <a:gd name="T6" fmla="*/ 0 w 91"/>
                <a:gd name="T7" fmla="*/ 100 h 101"/>
                <a:gd name="T8" fmla="*/ 90 w 91"/>
                <a:gd name="T9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1">
                  <a:moveTo>
                    <a:pt x="90" y="77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100"/>
                  </a:lnTo>
                  <a:lnTo>
                    <a:pt x="90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2" name="Freeform 74"/>
            <p:cNvSpPr>
              <a:spLocks/>
            </p:cNvSpPr>
            <p:nvPr/>
          </p:nvSpPr>
          <p:spPr bwMode="auto">
            <a:xfrm>
              <a:off x="2032" y="3047"/>
              <a:ext cx="92" cy="103"/>
            </a:xfrm>
            <a:custGeom>
              <a:avLst/>
              <a:gdLst>
                <a:gd name="T0" fmla="*/ 91 w 92"/>
                <a:gd name="T1" fmla="*/ 77 h 103"/>
                <a:gd name="T2" fmla="*/ 91 w 92"/>
                <a:gd name="T3" fmla="*/ 0 h 103"/>
                <a:gd name="T4" fmla="*/ 0 w 92"/>
                <a:gd name="T5" fmla="*/ 22 h 103"/>
                <a:gd name="T6" fmla="*/ 0 w 92"/>
                <a:gd name="T7" fmla="*/ 102 h 103"/>
                <a:gd name="T8" fmla="*/ 91 w 92"/>
                <a:gd name="T9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3">
                  <a:moveTo>
                    <a:pt x="91" y="77"/>
                  </a:moveTo>
                  <a:lnTo>
                    <a:pt x="91" y="0"/>
                  </a:lnTo>
                  <a:lnTo>
                    <a:pt x="0" y="22"/>
                  </a:lnTo>
                  <a:lnTo>
                    <a:pt x="0" y="102"/>
                  </a:lnTo>
                  <a:lnTo>
                    <a:pt x="91" y="77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3" name="Freeform 75"/>
            <p:cNvSpPr>
              <a:spLocks/>
            </p:cNvSpPr>
            <p:nvPr/>
          </p:nvSpPr>
          <p:spPr bwMode="auto">
            <a:xfrm>
              <a:off x="1517" y="3283"/>
              <a:ext cx="90" cy="100"/>
            </a:xfrm>
            <a:custGeom>
              <a:avLst/>
              <a:gdLst>
                <a:gd name="T0" fmla="*/ 89 w 90"/>
                <a:gd name="T1" fmla="*/ 76 h 100"/>
                <a:gd name="T2" fmla="*/ 89 w 90"/>
                <a:gd name="T3" fmla="*/ 0 h 100"/>
                <a:gd name="T4" fmla="*/ 0 w 90"/>
                <a:gd name="T5" fmla="*/ 22 h 100"/>
                <a:gd name="T6" fmla="*/ 0 w 90"/>
                <a:gd name="T7" fmla="*/ 99 h 100"/>
                <a:gd name="T8" fmla="*/ 89 w 90"/>
                <a:gd name="T9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0">
                  <a:moveTo>
                    <a:pt x="89" y="76"/>
                  </a:moveTo>
                  <a:lnTo>
                    <a:pt x="89" y="0"/>
                  </a:lnTo>
                  <a:lnTo>
                    <a:pt x="0" y="22"/>
                  </a:lnTo>
                  <a:lnTo>
                    <a:pt x="0" y="99"/>
                  </a:lnTo>
                  <a:lnTo>
                    <a:pt x="89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4" name="Freeform 76"/>
            <p:cNvSpPr>
              <a:spLocks/>
            </p:cNvSpPr>
            <p:nvPr/>
          </p:nvSpPr>
          <p:spPr bwMode="auto">
            <a:xfrm>
              <a:off x="1647" y="3252"/>
              <a:ext cx="91" cy="99"/>
            </a:xfrm>
            <a:custGeom>
              <a:avLst/>
              <a:gdLst>
                <a:gd name="T0" fmla="*/ 90 w 91"/>
                <a:gd name="T1" fmla="*/ 76 h 99"/>
                <a:gd name="T2" fmla="*/ 90 w 91"/>
                <a:gd name="T3" fmla="*/ 0 h 99"/>
                <a:gd name="T4" fmla="*/ 0 w 91"/>
                <a:gd name="T5" fmla="*/ 21 h 99"/>
                <a:gd name="T6" fmla="*/ 0 w 91"/>
                <a:gd name="T7" fmla="*/ 98 h 99"/>
                <a:gd name="T8" fmla="*/ 90 w 91"/>
                <a:gd name="T9" fmla="*/ 7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9">
                  <a:moveTo>
                    <a:pt x="90" y="76"/>
                  </a:moveTo>
                  <a:lnTo>
                    <a:pt x="90" y="0"/>
                  </a:lnTo>
                  <a:lnTo>
                    <a:pt x="0" y="21"/>
                  </a:lnTo>
                  <a:lnTo>
                    <a:pt x="0" y="98"/>
                  </a:lnTo>
                  <a:lnTo>
                    <a:pt x="90" y="76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5" name="Freeform 77"/>
            <p:cNvSpPr>
              <a:spLocks/>
            </p:cNvSpPr>
            <p:nvPr/>
          </p:nvSpPr>
          <p:spPr bwMode="auto">
            <a:xfrm>
              <a:off x="1777" y="3221"/>
              <a:ext cx="88" cy="98"/>
            </a:xfrm>
            <a:custGeom>
              <a:avLst/>
              <a:gdLst>
                <a:gd name="T0" fmla="*/ 87 w 88"/>
                <a:gd name="T1" fmla="*/ 75 h 98"/>
                <a:gd name="T2" fmla="*/ 87 w 88"/>
                <a:gd name="T3" fmla="*/ 0 h 98"/>
                <a:gd name="T4" fmla="*/ 0 w 88"/>
                <a:gd name="T5" fmla="*/ 21 h 98"/>
                <a:gd name="T6" fmla="*/ 0 w 88"/>
                <a:gd name="T7" fmla="*/ 97 h 98"/>
                <a:gd name="T8" fmla="*/ 87 w 88"/>
                <a:gd name="T9" fmla="*/ 7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8">
                  <a:moveTo>
                    <a:pt x="87" y="75"/>
                  </a:moveTo>
                  <a:lnTo>
                    <a:pt x="87" y="0"/>
                  </a:lnTo>
                  <a:lnTo>
                    <a:pt x="0" y="21"/>
                  </a:lnTo>
                  <a:lnTo>
                    <a:pt x="0" y="97"/>
                  </a:lnTo>
                  <a:lnTo>
                    <a:pt x="87" y="7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6" name="Freeform 78"/>
            <p:cNvSpPr>
              <a:spLocks/>
            </p:cNvSpPr>
            <p:nvPr/>
          </p:nvSpPr>
          <p:spPr bwMode="auto">
            <a:xfrm>
              <a:off x="1905" y="3188"/>
              <a:ext cx="91" cy="98"/>
            </a:xfrm>
            <a:custGeom>
              <a:avLst/>
              <a:gdLst>
                <a:gd name="T0" fmla="*/ 90 w 91"/>
                <a:gd name="T1" fmla="*/ 74 h 98"/>
                <a:gd name="T2" fmla="*/ 90 w 91"/>
                <a:gd name="T3" fmla="*/ 0 h 98"/>
                <a:gd name="T4" fmla="*/ 0 w 91"/>
                <a:gd name="T5" fmla="*/ 21 h 98"/>
                <a:gd name="T6" fmla="*/ 0 w 91"/>
                <a:gd name="T7" fmla="*/ 97 h 98"/>
                <a:gd name="T8" fmla="*/ 90 w 91"/>
                <a:gd name="T9" fmla="*/ 7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8">
                  <a:moveTo>
                    <a:pt x="90" y="74"/>
                  </a:moveTo>
                  <a:lnTo>
                    <a:pt x="90" y="0"/>
                  </a:lnTo>
                  <a:lnTo>
                    <a:pt x="0" y="21"/>
                  </a:lnTo>
                  <a:lnTo>
                    <a:pt x="0" y="97"/>
                  </a:lnTo>
                  <a:lnTo>
                    <a:pt x="90" y="74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6767" name="Freeform 79"/>
            <p:cNvSpPr>
              <a:spLocks/>
            </p:cNvSpPr>
            <p:nvPr/>
          </p:nvSpPr>
          <p:spPr bwMode="auto">
            <a:xfrm>
              <a:off x="2032" y="3154"/>
              <a:ext cx="92" cy="102"/>
            </a:xfrm>
            <a:custGeom>
              <a:avLst/>
              <a:gdLst>
                <a:gd name="T0" fmla="*/ 91 w 92"/>
                <a:gd name="T1" fmla="*/ 78 h 102"/>
                <a:gd name="T2" fmla="*/ 91 w 92"/>
                <a:gd name="T3" fmla="*/ 0 h 102"/>
                <a:gd name="T4" fmla="*/ 0 w 92"/>
                <a:gd name="T5" fmla="*/ 22 h 102"/>
                <a:gd name="T6" fmla="*/ 0 w 92"/>
                <a:gd name="T7" fmla="*/ 101 h 102"/>
                <a:gd name="T8" fmla="*/ 91 w 92"/>
                <a:gd name="T9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2">
                  <a:moveTo>
                    <a:pt x="91" y="78"/>
                  </a:moveTo>
                  <a:lnTo>
                    <a:pt x="91" y="0"/>
                  </a:lnTo>
                  <a:lnTo>
                    <a:pt x="0" y="22"/>
                  </a:lnTo>
                  <a:lnTo>
                    <a:pt x="0" y="101"/>
                  </a:lnTo>
                  <a:lnTo>
                    <a:pt x="91" y="78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735" name="Rectangle 8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索引组织表</a:t>
            </a:r>
          </a:p>
        </p:txBody>
      </p:sp>
      <p:grpSp>
        <p:nvGrpSpPr>
          <p:cNvPr id="626769" name="Group 81"/>
          <p:cNvGrpSpPr>
            <a:grpSpLocks/>
          </p:cNvGrpSpPr>
          <p:nvPr/>
        </p:nvGrpSpPr>
        <p:grpSpPr bwMode="auto">
          <a:xfrm>
            <a:off x="5118100" y="2182813"/>
            <a:ext cx="2493963" cy="1685925"/>
            <a:chOff x="3224" y="1283"/>
            <a:chExt cx="1571" cy="992"/>
          </a:xfrm>
        </p:grpSpPr>
        <p:grpSp>
          <p:nvGrpSpPr>
            <p:cNvPr id="73764" name="Group 82"/>
            <p:cNvGrpSpPr>
              <a:grpSpLocks/>
            </p:cNvGrpSpPr>
            <p:nvPr/>
          </p:nvGrpSpPr>
          <p:grpSpPr bwMode="auto">
            <a:xfrm>
              <a:off x="3641" y="1283"/>
              <a:ext cx="1154" cy="992"/>
              <a:chOff x="3641" y="1283"/>
              <a:chExt cx="1154" cy="992"/>
            </a:xfrm>
          </p:grpSpPr>
          <p:sp>
            <p:nvSpPr>
              <p:cNvPr id="626771" name="Freeform 83"/>
              <p:cNvSpPr>
                <a:spLocks/>
              </p:cNvSpPr>
              <p:nvPr/>
            </p:nvSpPr>
            <p:spPr bwMode="auto">
              <a:xfrm>
                <a:off x="3906" y="1702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2" name="Freeform 84"/>
              <p:cNvSpPr>
                <a:spLocks/>
              </p:cNvSpPr>
              <p:nvPr/>
            </p:nvSpPr>
            <p:spPr bwMode="auto">
              <a:xfrm>
                <a:off x="3905" y="1663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8 w 187"/>
                  <a:gd name="T3" fmla="*/ 0 h 82"/>
                  <a:gd name="T4" fmla="*/ 0 w 187"/>
                  <a:gd name="T5" fmla="*/ 39 h 82"/>
                  <a:gd name="T6" fmla="*/ 49 w 187"/>
                  <a:gd name="T7" fmla="*/ 57 h 82"/>
                  <a:gd name="T8" fmla="*/ 108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49" y="57"/>
                    </a:lnTo>
                    <a:lnTo>
                      <a:pt x="108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3" name="Freeform 85"/>
              <p:cNvSpPr>
                <a:spLocks/>
              </p:cNvSpPr>
              <p:nvPr/>
            </p:nvSpPr>
            <p:spPr bwMode="auto">
              <a:xfrm>
                <a:off x="4111" y="1645"/>
                <a:ext cx="48" cy="143"/>
              </a:xfrm>
              <a:custGeom>
                <a:avLst/>
                <a:gdLst>
                  <a:gd name="T0" fmla="*/ 47 w 48"/>
                  <a:gd name="T1" fmla="*/ 142 h 143"/>
                  <a:gd name="T2" fmla="*/ 47 w 48"/>
                  <a:gd name="T3" fmla="*/ 18 h 143"/>
                  <a:gd name="T4" fmla="*/ 0 w 48"/>
                  <a:gd name="T5" fmla="*/ 0 h 143"/>
                  <a:gd name="T6" fmla="*/ 0 w 48"/>
                  <a:gd name="T7" fmla="*/ 123 h 143"/>
                  <a:gd name="T8" fmla="*/ 47 w 48"/>
                  <a:gd name="T9" fmla="*/ 14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3">
                    <a:moveTo>
                      <a:pt x="47" y="142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3"/>
                    </a:lnTo>
                    <a:lnTo>
                      <a:pt x="47" y="142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4" name="Freeform 86"/>
              <p:cNvSpPr>
                <a:spLocks/>
              </p:cNvSpPr>
              <p:nvPr/>
            </p:nvSpPr>
            <p:spPr bwMode="auto">
              <a:xfrm>
                <a:off x="4111" y="1605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5" name="Freeform 87"/>
              <p:cNvSpPr>
                <a:spLocks/>
              </p:cNvSpPr>
              <p:nvPr/>
            </p:nvSpPr>
            <p:spPr bwMode="auto">
              <a:xfrm>
                <a:off x="4316" y="1584"/>
                <a:ext cx="47" cy="145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6" name="Freeform 88"/>
              <p:cNvSpPr>
                <a:spLocks/>
              </p:cNvSpPr>
              <p:nvPr/>
            </p:nvSpPr>
            <p:spPr bwMode="auto">
              <a:xfrm>
                <a:off x="4315" y="1545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7" name="Line 89"/>
              <p:cNvSpPr>
                <a:spLocks noChangeShapeType="1"/>
              </p:cNvSpPr>
              <p:nvPr/>
            </p:nvSpPr>
            <p:spPr bwMode="auto">
              <a:xfrm flipH="1">
                <a:off x="4002" y="1445"/>
                <a:ext cx="195" cy="246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8" name="Line 90"/>
              <p:cNvSpPr>
                <a:spLocks noChangeShapeType="1"/>
              </p:cNvSpPr>
              <p:nvPr/>
            </p:nvSpPr>
            <p:spPr bwMode="auto">
              <a:xfrm>
                <a:off x="4206" y="1453"/>
                <a:ext cx="198" cy="122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79" name="Line 91"/>
              <p:cNvSpPr>
                <a:spLocks noChangeShapeType="1"/>
              </p:cNvSpPr>
              <p:nvPr/>
            </p:nvSpPr>
            <p:spPr bwMode="auto">
              <a:xfrm flipH="1" flipV="1">
                <a:off x="4200" y="1448"/>
                <a:ext cx="1" cy="183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0" name="Freeform 92"/>
              <p:cNvSpPr>
                <a:spLocks/>
              </p:cNvSpPr>
              <p:nvPr/>
            </p:nvSpPr>
            <p:spPr bwMode="auto">
              <a:xfrm>
                <a:off x="3953" y="1681"/>
                <a:ext cx="139" cy="165"/>
              </a:xfrm>
              <a:custGeom>
                <a:avLst/>
                <a:gdLst>
                  <a:gd name="T0" fmla="*/ 138 w 139"/>
                  <a:gd name="T1" fmla="*/ 124 h 165"/>
                  <a:gd name="T2" fmla="*/ 138 w 139"/>
                  <a:gd name="T3" fmla="*/ 0 h 165"/>
                  <a:gd name="T4" fmla="*/ 0 w 139"/>
                  <a:gd name="T5" fmla="*/ 39 h 165"/>
                  <a:gd name="T6" fmla="*/ 0 w 139"/>
                  <a:gd name="T7" fmla="*/ 164 h 165"/>
                  <a:gd name="T8" fmla="*/ 138 w 139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5">
                    <a:moveTo>
                      <a:pt x="138" y="124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8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1" name="Freeform 93"/>
              <p:cNvSpPr>
                <a:spLocks/>
              </p:cNvSpPr>
              <p:nvPr/>
            </p:nvSpPr>
            <p:spPr bwMode="auto">
              <a:xfrm>
                <a:off x="4158" y="1623"/>
                <a:ext cx="138" cy="165"/>
              </a:xfrm>
              <a:custGeom>
                <a:avLst/>
                <a:gdLst>
                  <a:gd name="T0" fmla="*/ 137 w 138"/>
                  <a:gd name="T1" fmla="*/ 124 h 165"/>
                  <a:gd name="T2" fmla="*/ 137 w 138"/>
                  <a:gd name="T3" fmla="*/ 0 h 165"/>
                  <a:gd name="T4" fmla="*/ 0 w 138"/>
                  <a:gd name="T5" fmla="*/ 39 h 165"/>
                  <a:gd name="T6" fmla="*/ 0 w 138"/>
                  <a:gd name="T7" fmla="*/ 164 h 165"/>
                  <a:gd name="T8" fmla="*/ 137 w 138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5">
                    <a:moveTo>
                      <a:pt x="137" y="124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7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2" name="Freeform 94"/>
              <p:cNvSpPr>
                <a:spLocks/>
              </p:cNvSpPr>
              <p:nvPr/>
            </p:nvSpPr>
            <p:spPr bwMode="auto">
              <a:xfrm>
                <a:off x="4362" y="1563"/>
                <a:ext cx="140" cy="165"/>
              </a:xfrm>
              <a:custGeom>
                <a:avLst/>
                <a:gdLst>
                  <a:gd name="T0" fmla="*/ 139 w 140"/>
                  <a:gd name="T1" fmla="*/ 125 h 166"/>
                  <a:gd name="T2" fmla="*/ 139 w 140"/>
                  <a:gd name="T3" fmla="*/ 0 h 166"/>
                  <a:gd name="T4" fmla="*/ 0 w 140"/>
                  <a:gd name="T5" fmla="*/ 39 h 166"/>
                  <a:gd name="T6" fmla="*/ 0 w 140"/>
                  <a:gd name="T7" fmla="*/ 165 h 166"/>
                  <a:gd name="T8" fmla="*/ 139 w 140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6">
                    <a:moveTo>
                      <a:pt x="139" y="125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9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3" name="Freeform 95"/>
              <p:cNvSpPr>
                <a:spLocks/>
              </p:cNvSpPr>
              <p:nvPr/>
            </p:nvSpPr>
            <p:spPr bwMode="auto">
              <a:xfrm>
                <a:off x="4092" y="1323"/>
                <a:ext cx="47" cy="144"/>
              </a:xfrm>
              <a:custGeom>
                <a:avLst/>
                <a:gdLst>
                  <a:gd name="T0" fmla="*/ 46 w 47"/>
                  <a:gd name="T1" fmla="*/ 143 h 144"/>
                  <a:gd name="T2" fmla="*/ 46 w 47"/>
                  <a:gd name="T3" fmla="*/ 18 h 144"/>
                  <a:gd name="T4" fmla="*/ 0 w 47"/>
                  <a:gd name="T5" fmla="*/ 0 h 144"/>
                  <a:gd name="T6" fmla="*/ 0 w 47"/>
                  <a:gd name="T7" fmla="*/ 124 h 144"/>
                  <a:gd name="T8" fmla="*/ 46 w 47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4">
                    <a:moveTo>
                      <a:pt x="46" y="143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6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4" name="Freeform 96"/>
              <p:cNvSpPr>
                <a:spLocks/>
              </p:cNvSpPr>
              <p:nvPr/>
            </p:nvSpPr>
            <p:spPr bwMode="auto">
              <a:xfrm>
                <a:off x="4091" y="1283"/>
                <a:ext cx="187" cy="83"/>
              </a:xfrm>
              <a:custGeom>
                <a:avLst/>
                <a:gdLst>
                  <a:gd name="T0" fmla="*/ 186 w 187"/>
                  <a:gd name="T1" fmla="*/ 19 h 83"/>
                  <a:gd name="T2" fmla="*/ 136 w 187"/>
                  <a:gd name="T3" fmla="*/ 0 h 83"/>
                  <a:gd name="T4" fmla="*/ 0 w 187"/>
                  <a:gd name="T5" fmla="*/ 40 h 83"/>
                  <a:gd name="T6" fmla="*/ 49 w 187"/>
                  <a:gd name="T7" fmla="*/ 59 h 83"/>
                  <a:gd name="T8" fmla="*/ 95 w 187"/>
                  <a:gd name="T9" fmla="*/ 82 h 83"/>
                  <a:gd name="T10" fmla="*/ 186 w 187"/>
                  <a:gd name="T11" fmla="*/ 1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3">
                    <a:moveTo>
                      <a:pt x="186" y="19"/>
                    </a:moveTo>
                    <a:lnTo>
                      <a:pt x="136" y="0"/>
                    </a:lnTo>
                    <a:lnTo>
                      <a:pt x="0" y="40"/>
                    </a:lnTo>
                    <a:lnTo>
                      <a:pt x="49" y="59"/>
                    </a:lnTo>
                    <a:lnTo>
                      <a:pt x="95" y="82"/>
                    </a:lnTo>
                    <a:lnTo>
                      <a:pt x="186" y="19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5" name="Freeform 97"/>
              <p:cNvSpPr>
                <a:spLocks/>
              </p:cNvSpPr>
              <p:nvPr/>
            </p:nvSpPr>
            <p:spPr bwMode="auto">
              <a:xfrm>
                <a:off x="4138" y="1302"/>
                <a:ext cx="140" cy="165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6" name="Freeform 98"/>
              <p:cNvSpPr>
                <a:spLocks/>
              </p:cNvSpPr>
              <p:nvPr/>
            </p:nvSpPr>
            <p:spPr bwMode="auto">
              <a:xfrm>
                <a:off x="4404" y="1913"/>
                <a:ext cx="48" cy="145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7" name="Freeform 99"/>
              <p:cNvSpPr>
                <a:spLocks/>
              </p:cNvSpPr>
              <p:nvPr/>
            </p:nvSpPr>
            <p:spPr bwMode="auto">
              <a:xfrm>
                <a:off x="4404" y="1874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8" name="Freeform 100"/>
              <p:cNvSpPr>
                <a:spLocks/>
              </p:cNvSpPr>
              <p:nvPr/>
            </p:nvSpPr>
            <p:spPr bwMode="auto">
              <a:xfrm>
                <a:off x="4609" y="1853"/>
                <a:ext cx="47" cy="144"/>
              </a:xfrm>
              <a:custGeom>
                <a:avLst/>
                <a:gdLst>
                  <a:gd name="T0" fmla="*/ 46 w 47"/>
                  <a:gd name="T1" fmla="*/ 143 h 144"/>
                  <a:gd name="T2" fmla="*/ 46 w 47"/>
                  <a:gd name="T3" fmla="*/ 18 h 144"/>
                  <a:gd name="T4" fmla="*/ 0 w 47"/>
                  <a:gd name="T5" fmla="*/ 0 h 144"/>
                  <a:gd name="T6" fmla="*/ 0 w 47"/>
                  <a:gd name="T7" fmla="*/ 124 h 144"/>
                  <a:gd name="T8" fmla="*/ 46 w 47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4">
                    <a:moveTo>
                      <a:pt x="46" y="143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6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89" name="Freeform 101"/>
              <p:cNvSpPr>
                <a:spLocks/>
              </p:cNvSpPr>
              <p:nvPr/>
            </p:nvSpPr>
            <p:spPr bwMode="auto">
              <a:xfrm>
                <a:off x="4608" y="1813"/>
                <a:ext cx="187" cy="83"/>
              </a:xfrm>
              <a:custGeom>
                <a:avLst/>
                <a:gdLst>
                  <a:gd name="T0" fmla="*/ 186 w 187"/>
                  <a:gd name="T1" fmla="*/ 19 h 83"/>
                  <a:gd name="T2" fmla="*/ 136 w 187"/>
                  <a:gd name="T3" fmla="*/ 0 h 83"/>
                  <a:gd name="T4" fmla="*/ 0 w 187"/>
                  <a:gd name="T5" fmla="*/ 40 h 83"/>
                  <a:gd name="T6" fmla="*/ 49 w 187"/>
                  <a:gd name="T7" fmla="*/ 59 h 83"/>
                  <a:gd name="T8" fmla="*/ 95 w 187"/>
                  <a:gd name="T9" fmla="*/ 82 h 83"/>
                  <a:gd name="T10" fmla="*/ 186 w 187"/>
                  <a:gd name="T11" fmla="*/ 1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3">
                    <a:moveTo>
                      <a:pt x="186" y="19"/>
                    </a:moveTo>
                    <a:lnTo>
                      <a:pt x="136" y="0"/>
                    </a:lnTo>
                    <a:lnTo>
                      <a:pt x="0" y="40"/>
                    </a:lnTo>
                    <a:lnTo>
                      <a:pt x="49" y="59"/>
                    </a:lnTo>
                    <a:lnTo>
                      <a:pt x="95" y="82"/>
                    </a:lnTo>
                    <a:lnTo>
                      <a:pt x="186" y="19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0" name="Line 102"/>
              <p:cNvSpPr>
                <a:spLocks noChangeShapeType="1"/>
              </p:cNvSpPr>
              <p:nvPr/>
            </p:nvSpPr>
            <p:spPr bwMode="auto">
              <a:xfrm>
                <a:off x="4437" y="1708"/>
                <a:ext cx="260" cy="136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1" name="Line 103"/>
              <p:cNvSpPr>
                <a:spLocks noChangeShapeType="1"/>
              </p:cNvSpPr>
              <p:nvPr/>
            </p:nvSpPr>
            <p:spPr bwMode="auto">
              <a:xfrm flipH="1" flipV="1">
                <a:off x="4434" y="1719"/>
                <a:ext cx="60" cy="181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2" name="Freeform 104"/>
              <p:cNvSpPr>
                <a:spLocks/>
              </p:cNvSpPr>
              <p:nvPr/>
            </p:nvSpPr>
            <p:spPr bwMode="auto">
              <a:xfrm>
                <a:off x="4451" y="1892"/>
                <a:ext cx="138" cy="165"/>
              </a:xfrm>
              <a:custGeom>
                <a:avLst/>
                <a:gdLst>
                  <a:gd name="T0" fmla="*/ 137 w 138"/>
                  <a:gd name="T1" fmla="*/ 124 h 165"/>
                  <a:gd name="T2" fmla="*/ 137 w 138"/>
                  <a:gd name="T3" fmla="*/ 0 h 165"/>
                  <a:gd name="T4" fmla="*/ 0 w 138"/>
                  <a:gd name="T5" fmla="*/ 39 h 165"/>
                  <a:gd name="T6" fmla="*/ 0 w 138"/>
                  <a:gd name="T7" fmla="*/ 164 h 165"/>
                  <a:gd name="T8" fmla="*/ 137 w 138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5">
                    <a:moveTo>
                      <a:pt x="137" y="124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7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3" name="Freeform 105"/>
              <p:cNvSpPr>
                <a:spLocks/>
              </p:cNvSpPr>
              <p:nvPr/>
            </p:nvSpPr>
            <p:spPr bwMode="auto">
              <a:xfrm>
                <a:off x="4655" y="1832"/>
                <a:ext cx="140" cy="164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4" name="Freeform 106"/>
              <p:cNvSpPr>
                <a:spLocks/>
              </p:cNvSpPr>
              <p:nvPr/>
            </p:nvSpPr>
            <p:spPr bwMode="auto">
              <a:xfrm>
                <a:off x="3642" y="2131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5" name="Freeform 107"/>
              <p:cNvSpPr>
                <a:spLocks/>
              </p:cNvSpPr>
              <p:nvPr/>
            </p:nvSpPr>
            <p:spPr bwMode="auto">
              <a:xfrm>
                <a:off x="3641" y="2092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8 w 187"/>
                  <a:gd name="T3" fmla="*/ 0 h 82"/>
                  <a:gd name="T4" fmla="*/ 0 w 187"/>
                  <a:gd name="T5" fmla="*/ 39 h 82"/>
                  <a:gd name="T6" fmla="*/ 49 w 187"/>
                  <a:gd name="T7" fmla="*/ 57 h 82"/>
                  <a:gd name="T8" fmla="*/ 108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49" y="57"/>
                    </a:lnTo>
                    <a:lnTo>
                      <a:pt x="108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6" name="Freeform 108"/>
              <p:cNvSpPr>
                <a:spLocks/>
              </p:cNvSpPr>
              <p:nvPr/>
            </p:nvSpPr>
            <p:spPr bwMode="auto">
              <a:xfrm>
                <a:off x="3847" y="2073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7" name="Freeform 109"/>
              <p:cNvSpPr>
                <a:spLocks/>
              </p:cNvSpPr>
              <p:nvPr/>
            </p:nvSpPr>
            <p:spPr bwMode="auto">
              <a:xfrm>
                <a:off x="3847" y="2034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8" name="Line 110"/>
              <p:cNvSpPr>
                <a:spLocks noChangeShapeType="1"/>
              </p:cNvSpPr>
              <p:nvPr/>
            </p:nvSpPr>
            <p:spPr bwMode="auto">
              <a:xfrm flipH="1">
                <a:off x="3735" y="1837"/>
                <a:ext cx="246" cy="27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799" name="Line 111"/>
              <p:cNvSpPr>
                <a:spLocks noChangeShapeType="1"/>
              </p:cNvSpPr>
              <p:nvPr/>
            </p:nvSpPr>
            <p:spPr bwMode="auto">
              <a:xfrm flipV="1">
                <a:off x="3936" y="1841"/>
                <a:ext cx="54" cy="223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0" name="Freeform 112"/>
              <p:cNvSpPr>
                <a:spLocks/>
              </p:cNvSpPr>
              <p:nvPr/>
            </p:nvSpPr>
            <p:spPr bwMode="auto">
              <a:xfrm>
                <a:off x="3689" y="2109"/>
                <a:ext cx="139" cy="166"/>
              </a:xfrm>
              <a:custGeom>
                <a:avLst/>
                <a:gdLst>
                  <a:gd name="T0" fmla="*/ 138 w 139"/>
                  <a:gd name="T1" fmla="*/ 125 h 166"/>
                  <a:gd name="T2" fmla="*/ 138 w 139"/>
                  <a:gd name="T3" fmla="*/ 0 h 166"/>
                  <a:gd name="T4" fmla="*/ 0 w 139"/>
                  <a:gd name="T5" fmla="*/ 39 h 166"/>
                  <a:gd name="T6" fmla="*/ 0 w 139"/>
                  <a:gd name="T7" fmla="*/ 165 h 166"/>
                  <a:gd name="T8" fmla="*/ 138 w 139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66">
                    <a:moveTo>
                      <a:pt x="138" y="125"/>
                    </a:moveTo>
                    <a:lnTo>
                      <a:pt x="138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8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1" name="Freeform 113"/>
              <p:cNvSpPr>
                <a:spLocks/>
              </p:cNvSpPr>
              <p:nvPr/>
            </p:nvSpPr>
            <p:spPr bwMode="auto">
              <a:xfrm>
                <a:off x="3894" y="2051"/>
                <a:ext cx="138" cy="166"/>
              </a:xfrm>
              <a:custGeom>
                <a:avLst/>
                <a:gdLst>
                  <a:gd name="T0" fmla="*/ 137 w 138"/>
                  <a:gd name="T1" fmla="*/ 125 h 166"/>
                  <a:gd name="T2" fmla="*/ 137 w 138"/>
                  <a:gd name="T3" fmla="*/ 0 h 166"/>
                  <a:gd name="T4" fmla="*/ 0 w 138"/>
                  <a:gd name="T5" fmla="*/ 39 h 166"/>
                  <a:gd name="T6" fmla="*/ 0 w 138"/>
                  <a:gd name="T7" fmla="*/ 165 h 166"/>
                  <a:gd name="T8" fmla="*/ 137 w 138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6">
                    <a:moveTo>
                      <a:pt x="137" y="125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7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2" name="Freeform 114"/>
              <p:cNvSpPr>
                <a:spLocks/>
              </p:cNvSpPr>
              <p:nvPr/>
            </p:nvSpPr>
            <p:spPr bwMode="auto">
              <a:xfrm>
                <a:off x="4045" y="2017"/>
                <a:ext cx="48" cy="144"/>
              </a:xfrm>
              <a:custGeom>
                <a:avLst/>
                <a:gdLst>
                  <a:gd name="T0" fmla="*/ 47 w 48"/>
                  <a:gd name="T1" fmla="*/ 143 h 144"/>
                  <a:gd name="T2" fmla="*/ 47 w 48"/>
                  <a:gd name="T3" fmla="*/ 18 h 144"/>
                  <a:gd name="T4" fmla="*/ 0 w 48"/>
                  <a:gd name="T5" fmla="*/ 0 h 144"/>
                  <a:gd name="T6" fmla="*/ 0 w 48"/>
                  <a:gd name="T7" fmla="*/ 124 h 144"/>
                  <a:gd name="T8" fmla="*/ 47 w 48"/>
                  <a:gd name="T9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44">
                    <a:moveTo>
                      <a:pt x="47" y="143"/>
                    </a:moveTo>
                    <a:lnTo>
                      <a:pt x="47" y="18"/>
                    </a:lnTo>
                    <a:lnTo>
                      <a:pt x="0" y="0"/>
                    </a:lnTo>
                    <a:lnTo>
                      <a:pt x="0" y="124"/>
                    </a:lnTo>
                    <a:lnTo>
                      <a:pt x="47" y="143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3" name="Freeform 115"/>
              <p:cNvSpPr>
                <a:spLocks/>
              </p:cNvSpPr>
              <p:nvPr/>
            </p:nvSpPr>
            <p:spPr bwMode="auto">
              <a:xfrm>
                <a:off x="4045" y="1978"/>
                <a:ext cx="186" cy="72"/>
              </a:xfrm>
              <a:custGeom>
                <a:avLst/>
                <a:gdLst>
                  <a:gd name="T0" fmla="*/ 185 w 186"/>
                  <a:gd name="T1" fmla="*/ 18 h 72"/>
                  <a:gd name="T2" fmla="*/ 136 w 186"/>
                  <a:gd name="T3" fmla="*/ 0 h 72"/>
                  <a:gd name="T4" fmla="*/ 0 w 186"/>
                  <a:gd name="T5" fmla="*/ 38 h 72"/>
                  <a:gd name="T6" fmla="*/ 47 w 186"/>
                  <a:gd name="T7" fmla="*/ 57 h 72"/>
                  <a:gd name="T8" fmla="*/ 97 w 186"/>
                  <a:gd name="T9" fmla="*/ 71 h 72"/>
                  <a:gd name="T10" fmla="*/ 185 w 186"/>
                  <a:gd name="T11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72">
                    <a:moveTo>
                      <a:pt x="185" y="18"/>
                    </a:moveTo>
                    <a:lnTo>
                      <a:pt x="136" y="0"/>
                    </a:lnTo>
                    <a:lnTo>
                      <a:pt x="0" y="38"/>
                    </a:lnTo>
                    <a:lnTo>
                      <a:pt x="47" y="57"/>
                    </a:lnTo>
                    <a:lnTo>
                      <a:pt x="97" y="71"/>
                    </a:lnTo>
                    <a:lnTo>
                      <a:pt x="185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4" name="Freeform 116"/>
              <p:cNvSpPr>
                <a:spLocks/>
              </p:cNvSpPr>
              <p:nvPr/>
            </p:nvSpPr>
            <p:spPr bwMode="auto">
              <a:xfrm>
                <a:off x="4250" y="1956"/>
                <a:ext cx="47" cy="146"/>
              </a:xfrm>
              <a:custGeom>
                <a:avLst/>
                <a:gdLst>
                  <a:gd name="T0" fmla="*/ 46 w 47"/>
                  <a:gd name="T1" fmla="*/ 144 h 145"/>
                  <a:gd name="T2" fmla="*/ 46 w 47"/>
                  <a:gd name="T3" fmla="*/ 18 h 145"/>
                  <a:gd name="T4" fmla="*/ 0 w 47"/>
                  <a:gd name="T5" fmla="*/ 0 h 145"/>
                  <a:gd name="T6" fmla="*/ 0 w 47"/>
                  <a:gd name="T7" fmla="*/ 125 h 145"/>
                  <a:gd name="T8" fmla="*/ 46 w 47"/>
                  <a:gd name="T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45">
                    <a:moveTo>
                      <a:pt x="46" y="144"/>
                    </a:moveTo>
                    <a:lnTo>
                      <a:pt x="46" y="18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46" y="144"/>
                    </a:lnTo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5" name="Freeform 117"/>
              <p:cNvSpPr>
                <a:spLocks/>
              </p:cNvSpPr>
              <p:nvPr/>
            </p:nvSpPr>
            <p:spPr bwMode="auto">
              <a:xfrm>
                <a:off x="4249" y="1917"/>
                <a:ext cx="187" cy="82"/>
              </a:xfrm>
              <a:custGeom>
                <a:avLst/>
                <a:gdLst>
                  <a:gd name="T0" fmla="*/ 186 w 187"/>
                  <a:gd name="T1" fmla="*/ 18 h 82"/>
                  <a:gd name="T2" fmla="*/ 136 w 187"/>
                  <a:gd name="T3" fmla="*/ 0 h 82"/>
                  <a:gd name="T4" fmla="*/ 0 w 187"/>
                  <a:gd name="T5" fmla="*/ 39 h 82"/>
                  <a:gd name="T6" fmla="*/ 49 w 187"/>
                  <a:gd name="T7" fmla="*/ 58 h 82"/>
                  <a:gd name="T8" fmla="*/ 95 w 187"/>
                  <a:gd name="T9" fmla="*/ 81 h 82"/>
                  <a:gd name="T10" fmla="*/ 186 w 187"/>
                  <a:gd name="T11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82">
                    <a:moveTo>
                      <a:pt x="186" y="18"/>
                    </a:moveTo>
                    <a:lnTo>
                      <a:pt x="136" y="0"/>
                    </a:lnTo>
                    <a:lnTo>
                      <a:pt x="0" y="39"/>
                    </a:lnTo>
                    <a:lnTo>
                      <a:pt x="49" y="58"/>
                    </a:lnTo>
                    <a:lnTo>
                      <a:pt x="95" y="81"/>
                    </a:lnTo>
                    <a:lnTo>
                      <a:pt x="186" y="18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6" name="Line 118"/>
              <p:cNvSpPr>
                <a:spLocks noChangeShapeType="1"/>
              </p:cNvSpPr>
              <p:nvPr/>
            </p:nvSpPr>
            <p:spPr bwMode="auto">
              <a:xfrm>
                <a:off x="4242" y="1772"/>
                <a:ext cx="96" cy="176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7" name="Line 119"/>
              <p:cNvSpPr>
                <a:spLocks noChangeShapeType="1"/>
              </p:cNvSpPr>
              <p:nvPr/>
            </p:nvSpPr>
            <p:spPr bwMode="auto">
              <a:xfrm flipV="1">
                <a:off x="4135" y="1763"/>
                <a:ext cx="101" cy="241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8" name="Freeform 120"/>
              <p:cNvSpPr>
                <a:spLocks/>
              </p:cNvSpPr>
              <p:nvPr/>
            </p:nvSpPr>
            <p:spPr bwMode="auto">
              <a:xfrm>
                <a:off x="4092" y="1995"/>
                <a:ext cx="138" cy="166"/>
              </a:xfrm>
              <a:custGeom>
                <a:avLst/>
                <a:gdLst>
                  <a:gd name="T0" fmla="*/ 137 w 138"/>
                  <a:gd name="T1" fmla="*/ 125 h 166"/>
                  <a:gd name="T2" fmla="*/ 137 w 138"/>
                  <a:gd name="T3" fmla="*/ 0 h 166"/>
                  <a:gd name="T4" fmla="*/ 0 w 138"/>
                  <a:gd name="T5" fmla="*/ 39 h 166"/>
                  <a:gd name="T6" fmla="*/ 0 w 138"/>
                  <a:gd name="T7" fmla="*/ 165 h 166"/>
                  <a:gd name="T8" fmla="*/ 137 w 138"/>
                  <a:gd name="T9" fmla="*/ 12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66">
                    <a:moveTo>
                      <a:pt x="137" y="125"/>
                    </a:moveTo>
                    <a:lnTo>
                      <a:pt x="137" y="0"/>
                    </a:lnTo>
                    <a:lnTo>
                      <a:pt x="0" y="39"/>
                    </a:lnTo>
                    <a:lnTo>
                      <a:pt x="0" y="165"/>
                    </a:lnTo>
                    <a:lnTo>
                      <a:pt x="137" y="12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809" name="Freeform 121"/>
              <p:cNvSpPr>
                <a:spLocks/>
              </p:cNvSpPr>
              <p:nvPr/>
            </p:nvSpPr>
            <p:spPr bwMode="auto">
              <a:xfrm>
                <a:off x="4296" y="1936"/>
                <a:ext cx="140" cy="165"/>
              </a:xfrm>
              <a:custGeom>
                <a:avLst/>
                <a:gdLst>
                  <a:gd name="T0" fmla="*/ 139 w 140"/>
                  <a:gd name="T1" fmla="*/ 124 h 165"/>
                  <a:gd name="T2" fmla="*/ 139 w 140"/>
                  <a:gd name="T3" fmla="*/ 0 h 165"/>
                  <a:gd name="T4" fmla="*/ 0 w 140"/>
                  <a:gd name="T5" fmla="*/ 39 h 165"/>
                  <a:gd name="T6" fmla="*/ 0 w 140"/>
                  <a:gd name="T7" fmla="*/ 164 h 165"/>
                  <a:gd name="T8" fmla="*/ 139 w 140"/>
                  <a:gd name="T9" fmla="*/ 1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65">
                    <a:moveTo>
                      <a:pt x="139" y="124"/>
                    </a:moveTo>
                    <a:lnTo>
                      <a:pt x="139" y="0"/>
                    </a:lnTo>
                    <a:lnTo>
                      <a:pt x="0" y="39"/>
                    </a:lnTo>
                    <a:lnTo>
                      <a:pt x="0" y="164"/>
                    </a:lnTo>
                    <a:lnTo>
                      <a:pt x="139" y="1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26810" name="AutoShape 122"/>
            <p:cNvSpPr>
              <a:spLocks noChangeArrowheads="1"/>
            </p:cNvSpPr>
            <p:nvPr/>
          </p:nvSpPr>
          <p:spPr bwMode="auto">
            <a:xfrm>
              <a:off x="3224" y="1373"/>
              <a:ext cx="654" cy="360"/>
            </a:xfrm>
            <a:prstGeom prst="rightArrow">
              <a:avLst>
                <a:gd name="adj1" fmla="val 50000"/>
                <a:gd name="adj2" fmla="val 91095"/>
              </a:avLst>
            </a:prstGeom>
            <a:gradFill rotWithShape="0">
              <a:gsLst>
                <a:gs pos="0">
                  <a:schemeClr val="hlink">
                    <a:gamma/>
                    <a:shade val="6000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6811" name="Rectangle 123"/>
          <p:cNvSpPr>
            <a:spLocks noChangeArrowheads="1"/>
          </p:cNvSpPr>
          <p:nvPr/>
        </p:nvSpPr>
        <p:spPr bwMode="auto">
          <a:xfrm>
            <a:off x="5562600" y="1447800"/>
            <a:ext cx="2209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IOT access</a:t>
            </a:r>
          </a:p>
        </p:txBody>
      </p:sp>
      <p:sp>
        <p:nvSpPr>
          <p:cNvPr id="626812" name="Freeform 124"/>
          <p:cNvSpPr>
            <a:spLocks/>
          </p:cNvSpPr>
          <p:nvPr/>
        </p:nvSpPr>
        <p:spPr bwMode="auto">
          <a:xfrm>
            <a:off x="5276850" y="3784600"/>
            <a:ext cx="1449388" cy="665163"/>
          </a:xfrm>
          <a:custGeom>
            <a:avLst/>
            <a:gdLst>
              <a:gd name="T0" fmla="*/ 415 w 913"/>
              <a:gd name="T1" fmla="*/ 9 h 391"/>
              <a:gd name="T2" fmla="*/ 0 w 913"/>
              <a:gd name="T3" fmla="*/ 390 h 391"/>
              <a:gd name="T4" fmla="*/ 769 w 913"/>
              <a:gd name="T5" fmla="*/ 180 h 391"/>
              <a:gd name="T6" fmla="*/ 912 w 913"/>
              <a:gd name="T7" fmla="*/ 267 h 391"/>
              <a:gd name="T8" fmla="*/ 466 w 913"/>
              <a:gd name="T9" fmla="*/ 0 h 391"/>
              <a:gd name="T10" fmla="*/ 402 w 913"/>
              <a:gd name="T11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391">
                <a:moveTo>
                  <a:pt x="415" y="9"/>
                </a:moveTo>
                <a:lnTo>
                  <a:pt x="0" y="390"/>
                </a:lnTo>
                <a:lnTo>
                  <a:pt x="769" y="180"/>
                </a:lnTo>
                <a:lnTo>
                  <a:pt x="912" y="267"/>
                </a:lnTo>
                <a:lnTo>
                  <a:pt x="466" y="0"/>
                </a:lnTo>
                <a:lnTo>
                  <a:pt x="402" y="17"/>
                </a:lnTo>
              </a:path>
            </a:pathLst>
          </a:custGeom>
          <a:solidFill>
            <a:schemeClr val="accent1">
              <a:alpha val="50000"/>
            </a:schemeClr>
          </a:solidFill>
          <a:ln w="12700" cap="rnd" cmpd="sng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3" name="Rectangle 125"/>
          <p:cNvSpPr>
            <a:spLocks noChangeArrowheads="1"/>
          </p:cNvSpPr>
          <p:nvPr/>
        </p:nvSpPr>
        <p:spPr bwMode="auto">
          <a:xfrm>
            <a:off x="6003925" y="5000625"/>
            <a:ext cx="27241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Non-key columns</a:t>
            </a:r>
          </a:p>
        </p:txBody>
      </p:sp>
      <p:sp>
        <p:nvSpPr>
          <p:cNvPr id="626814" name="Rectangle 126"/>
          <p:cNvSpPr>
            <a:spLocks noChangeArrowheads="1"/>
          </p:cNvSpPr>
          <p:nvPr/>
        </p:nvSpPr>
        <p:spPr bwMode="auto">
          <a:xfrm>
            <a:off x="6003925" y="5380038"/>
            <a:ext cx="1911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 column</a:t>
            </a:r>
          </a:p>
        </p:txBody>
      </p:sp>
      <p:sp>
        <p:nvSpPr>
          <p:cNvPr id="626815" name="Rectangle 127"/>
          <p:cNvSpPr>
            <a:spLocks noChangeArrowheads="1"/>
          </p:cNvSpPr>
          <p:nvPr/>
        </p:nvSpPr>
        <p:spPr bwMode="auto">
          <a:xfrm>
            <a:off x="6003925" y="5786438"/>
            <a:ext cx="19113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Row header</a:t>
            </a:r>
          </a:p>
        </p:txBody>
      </p:sp>
      <p:sp>
        <p:nvSpPr>
          <p:cNvPr id="626816" name="Freeform 128"/>
          <p:cNvSpPr>
            <a:spLocks/>
          </p:cNvSpPr>
          <p:nvPr/>
        </p:nvSpPr>
        <p:spPr bwMode="auto">
          <a:xfrm>
            <a:off x="6494463" y="4110038"/>
            <a:ext cx="242887" cy="657225"/>
          </a:xfrm>
          <a:custGeom>
            <a:avLst/>
            <a:gdLst>
              <a:gd name="T0" fmla="*/ 0 w 153"/>
              <a:gd name="T1" fmla="*/ 0 h 387"/>
              <a:gd name="T2" fmla="*/ 0 w 153"/>
              <a:gd name="T3" fmla="*/ 310 h 387"/>
              <a:gd name="T4" fmla="*/ 152 w 153"/>
              <a:gd name="T5" fmla="*/ 386 h 387"/>
              <a:gd name="T6" fmla="*/ 152 w 153"/>
              <a:gd name="T7" fmla="*/ 75 h 387"/>
              <a:gd name="T8" fmla="*/ 0 w 153"/>
              <a:gd name="T9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7">
                <a:moveTo>
                  <a:pt x="0" y="0"/>
                </a:moveTo>
                <a:lnTo>
                  <a:pt x="0" y="310"/>
                </a:lnTo>
                <a:lnTo>
                  <a:pt x="152" y="386"/>
                </a:lnTo>
                <a:lnTo>
                  <a:pt x="152" y="75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7" name="Freeform 129"/>
          <p:cNvSpPr>
            <a:spLocks/>
          </p:cNvSpPr>
          <p:nvPr/>
        </p:nvSpPr>
        <p:spPr bwMode="auto">
          <a:xfrm>
            <a:off x="6494463" y="4110038"/>
            <a:ext cx="242887" cy="657225"/>
          </a:xfrm>
          <a:custGeom>
            <a:avLst/>
            <a:gdLst>
              <a:gd name="T0" fmla="*/ 0 w 153"/>
              <a:gd name="T1" fmla="*/ 0 h 387"/>
              <a:gd name="T2" fmla="*/ 0 w 153"/>
              <a:gd name="T3" fmla="*/ 310 h 387"/>
              <a:gd name="T4" fmla="*/ 152 w 153"/>
              <a:gd name="T5" fmla="*/ 386 h 387"/>
              <a:gd name="T6" fmla="*/ 152 w 153"/>
              <a:gd name="T7" fmla="*/ 75 h 387"/>
              <a:gd name="T8" fmla="*/ 0 w 153"/>
              <a:gd name="T9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7">
                <a:moveTo>
                  <a:pt x="0" y="0"/>
                </a:moveTo>
                <a:lnTo>
                  <a:pt x="0" y="310"/>
                </a:lnTo>
                <a:lnTo>
                  <a:pt x="152" y="386"/>
                </a:lnTo>
                <a:lnTo>
                  <a:pt x="152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8" name="Freeform 130"/>
          <p:cNvSpPr>
            <a:spLocks/>
          </p:cNvSpPr>
          <p:nvPr/>
        </p:nvSpPr>
        <p:spPr bwMode="auto">
          <a:xfrm>
            <a:off x="5854700" y="4238625"/>
            <a:ext cx="882650" cy="755650"/>
          </a:xfrm>
          <a:custGeom>
            <a:avLst/>
            <a:gdLst>
              <a:gd name="T0" fmla="*/ 555 w 556"/>
              <a:gd name="T1" fmla="*/ 0 h 444"/>
              <a:gd name="T2" fmla="*/ 555 w 556"/>
              <a:gd name="T3" fmla="*/ 309 h 444"/>
              <a:gd name="T4" fmla="*/ 0 w 556"/>
              <a:gd name="T5" fmla="*/ 443 h 444"/>
              <a:gd name="T6" fmla="*/ 0 w 556"/>
              <a:gd name="T7" fmla="*/ 133 h 444"/>
              <a:gd name="T8" fmla="*/ 555 w 556"/>
              <a:gd name="T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444">
                <a:moveTo>
                  <a:pt x="555" y="0"/>
                </a:moveTo>
                <a:lnTo>
                  <a:pt x="555" y="309"/>
                </a:lnTo>
                <a:lnTo>
                  <a:pt x="0" y="443"/>
                </a:lnTo>
                <a:lnTo>
                  <a:pt x="0" y="133"/>
                </a:lnTo>
                <a:lnTo>
                  <a:pt x="555" y="0"/>
                </a:lnTo>
              </a:path>
            </a:pathLst>
          </a:custGeom>
          <a:pattFill prst="dkUpDiag">
            <a:fgClr>
              <a:srgbClr val="CC99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9" name="Freeform 131"/>
          <p:cNvSpPr>
            <a:spLocks/>
          </p:cNvSpPr>
          <p:nvPr/>
        </p:nvSpPr>
        <p:spPr bwMode="auto">
          <a:xfrm>
            <a:off x="5854700" y="4238625"/>
            <a:ext cx="882650" cy="755650"/>
          </a:xfrm>
          <a:custGeom>
            <a:avLst/>
            <a:gdLst>
              <a:gd name="T0" fmla="*/ 555 w 556"/>
              <a:gd name="T1" fmla="*/ 0 h 444"/>
              <a:gd name="T2" fmla="*/ 555 w 556"/>
              <a:gd name="T3" fmla="*/ 309 h 444"/>
              <a:gd name="T4" fmla="*/ 0 w 556"/>
              <a:gd name="T5" fmla="*/ 443 h 444"/>
              <a:gd name="T6" fmla="*/ 0 w 556"/>
              <a:gd name="T7" fmla="*/ 133 h 444"/>
              <a:gd name="T8" fmla="*/ 555 w 556"/>
              <a:gd name="T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444">
                <a:moveTo>
                  <a:pt x="555" y="0"/>
                </a:moveTo>
                <a:lnTo>
                  <a:pt x="555" y="309"/>
                </a:lnTo>
                <a:lnTo>
                  <a:pt x="0" y="443"/>
                </a:lnTo>
                <a:lnTo>
                  <a:pt x="0" y="133"/>
                </a:lnTo>
                <a:lnTo>
                  <a:pt x="55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0" name="Freeform 132"/>
          <p:cNvSpPr>
            <a:spLocks/>
          </p:cNvSpPr>
          <p:nvPr/>
        </p:nvSpPr>
        <p:spPr bwMode="auto">
          <a:xfrm>
            <a:off x="5599113" y="4095750"/>
            <a:ext cx="1150937" cy="371475"/>
          </a:xfrm>
          <a:custGeom>
            <a:avLst/>
            <a:gdLst>
              <a:gd name="T0" fmla="*/ 563 w 725"/>
              <a:gd name="T1" fmla="*/ 0 h 218"/>
              <a:gd name="T2" fmla="*/ 724 w 725"/>
              <a:gd name="T3" fmla="*/ 83 h 218"/>
              <a:gd name="T4" fmla="*/ 160 w 725"/>
              <a:gd name="T5" fmla="*/ 217 h 218"/>
              <a:gd name="T6" fmla="*/ 0 w 725"/>
              <a:gd name="T7" fmla="*/ 133 h 218"/>
              <a:gd name="T8" fmla="*/ 563 w 725"/>
              <a:gd name="T9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218">
                <a:moveTo>
                  <a:pt x="563" y="0"/>
                </a:moveTo>
                <a:lnTo>
                  <a:pt x="724" y="83"/>
                </a:lnTo>
                <a:lnTo>
                  <a:pt x="160" y="217"/>
                </a:lnTo>
                <a:lnTo>
                  <a:pt x="0" y="133"/>
                </a:lnTo>
                <a:lnTo>
                  <a:pt x="563" y="0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1" name="Freeform 133"/>
          <p:cNvSpPr>
            <a:spLocks/>
          </p:cNvSpPr>
          <p:nvPr/>
        </p:nvSpPr>
        <p:spPr bwMode="auto">
          <a:xfrm>
            <a:off x="5599113" y="4095750"/>
            <a:ext cx="1150937" cy="371475"/>
          </a:xfrm>
          <a:custGeom>
            <a:avLst/>
            <a:gdLst>
              <a:gd name="T0" fmla="*/ 563 w 725"/>
              <a:gd name="T1" fmla="*/ 0 h 218"/>
              <a:gd name="T2" fmla="*/ 724 w 725"/>
              <a:gd name="T3" fmla="*/ 83 h 218"/>
              <a:gd name="T4" fmla="*/ 160 w 725"/>
              <a:gd name="T5" fmla="*/ 217 h 218"/>
              <a:gd name="T6" fmla="*/ 0 w 725"/>
              <a:gd name="T7" fmla="*/ 133 h 218"/>
              <a:gd name="T8" fmla="*/ 563 w 725"/>
              <a:gd name="T9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218">
                <a:moveTo>
                  <a:pt x="563" y="0"/>
                </a:moveTo>
                <a:lnTo>
                  <a:pt x="724" y="83"/>
                </a:lnTo>
                <a:lnTo>
                  <a:pt x="160" y="217"/>
                </a:lnTo>
                <a:lnTo>
                  <a:pt x="0" y="133"/>
                </a:lnTo>
                <a:lnTo>
                  <a:pt x="56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2" name="Freeform 134"/>
          <p:cNvSpPr>
            <a:spLocks/>
          </p:cNvSpPr>
          <p:nvPr/>
        </p:nvSpPr>
        <p:spPr bwMode="auto">
          <a:xfrm>
            <a:off x="5599113" y="4321175"/>
            <a:ext cx="242887" cy="673100"/>
          </a:xfrm>
          <a:custGeom>
            <a:avLst/>
            <a:gdLst>
              <a:gd name="T0" fmla="*/ 0 w 153"/>
              <a:gd name="T1" fmla="*/ 0 h 395"/>
              <a:gd name="T2" fmla="*/ 0 w 153"/>
              <a:gd name="T3" fmla="*/ 309 h 395"/>
              <a:gd name="T4" fmla="*/ 152 w 153"/>
              <a:gd name="T5" fmla="*/ 394 h 395"/>
              <a:gd name="T6" fmla="*/ 152 w 153"/>
              <a:gd name="T7" fmla="*/ 84 h 395"/>
              <a:gd name="T8" fmla="*/ 0 w 153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95">
                <a:moveTo>
                  <a:pt x="0" y="0"/>
                </a:moveTo>
                <a:lnTo>
                  <a:pt x="0" y="309"/>
                </a:lnTo>
                <a:lnTo>
                  <a:pt x="152" y="394"/>
                </a:lnTo>
                <a:lnTo>
                  <a:pt x="152" y="84"/>
                </a:lnTo>
                <a:lnTo>
                  <a:pt x="0" y="0"/>
                </a:lnTo>
              </a:path>
            </a:pathLst>
          </a:cu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3" name="Freeform 135"/>
          <p:cNvSpPr>
            <a:spLocks/>
          </p:cNvSpPr>
          <p:nvPr/>
        </p:nvSpPr>
        <p:spPr bwMode="auto">
          <a:xfrm>
            <a:off x="5599113" y="4321175"/>
            <a:ext cx="242887" cy="673100"/>
          </a:xfrm>
          <a:custGeom>
            <a:avLst/>
            <a:gdLst>
              <a:gd name="T0" fmla="*/ 0 w 153"/>
              <a:gd name="T1" fmla="*/ 0 h 395"/>
              <a:gd name="T2" fmla="*/ 0 w 153"/>
              <a:gd name="T3" fmla="*/ 309 h 395"/>
              <a:gd name="T4" fmla="*/ 152 w 153"/>
              <a:gd name="T5" fmla="*/ 394 h 395"/>
              <a:gd name="T6" fmla="*/ 152 w 153"/>
              <a:gd name="T7" fmla="*/ 84 h 395"/>
              <a:gd name="T8" fmla="*/ 0 w 153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95">
                <a:moveTo>
                  <a:pt x="0" y="0"/>
                </a:moveTo>
                <a:lnTo>
                  <a:pt x="0" y="309"/>
                </a:lnTo>
                <a:lnTo>
                  <a:pt x="152" y="394"/>
                </a:lnTo>
                <a:lnTo>
                  <a:pt x="152" y="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4" name="Freeform 136"/>
          <p:cNvSpPr>
            <a:spLocks/>
          </p:cNvSpPr>
          <p:nvPr/>
        </p:nvSpPr>
        <p:spPr bwMode="auto">
          <a:xfrm>
            <a:off x="5654675" y="4433888"/>
            <a:ext cx="201613" cy="608012"/>
          </a:xfrm>
          <a:custGeom>
            <a:avLst/>
            <a:gdLst>
              <a:gd name="T0" fmla="*/ 126 w 127"/>
              <a:gd name="T1" fmla="*/ 0 h 357"/>
              <a:gd name="T2" fmla="*/ 126 w 127"/>
              <a:gd name="T3" fmla="*/ 321 h 357"/>
              <a:gd name="T4" fmla="*/ 0 w 127"/>
              <a:gd name="T5" fmla="*/ 356 h 357"/>
              <a:gd name="T6" fmla="*/ 0 w 127"/>
              <a:gd name="T7" fmla="*/ 42 h 357"/>
              <a:gd name="T8" fmla="*/ 126 w 127"/>
              <a:gd name="T9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57">
                <a:moveTo>
                  <a:pt x="126" y="0"/>
                </a:moveTo>
                <a:lnTo>
                  <a:pt x="126" y="321"/>
                </a:lnTo>
                <a:lnTo>
                  <a:pt x="0" y="356"/>
                </a:lnTo>
                <a:lnTo>
                  <a:pt x="0" y="42"/>
                </a:lnTo>
                <a:lnTo>
                  <a:pt x="126" y="0"/>
                </a:lnTo>
              </a:path>
            </a:pathLst>
          </a:cu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5" name="Freeform 137"/>
          <p:cNvSpPr>
            <a:spLocks/>
          </p:cNvSpPr>
          <p:nvPr/>
        </p:nvSpPr>
        <p:spPr bwMode="auto">
          <a:xfrm>
            <a:off x="5654675" y="4449763"/>
            <a:ext cx="201613" cy="603250"/>
          </a:xfrm>
          <a:custGeom>
            <a:avLst/>
            <a:gdLst>
              <a:gd name="T0" fmla="*/ 126 w 127"/>
              <a:gd name="T1" fmla="*/ 0 h 355"/>
              <a:gd name="T2" fmla="*/ 126 w 127"/>
              <a:gd name="T3" fmla="*/ 320 h 355"/>
              <a:gd name="T4" fmla="*/ 0 w 127"/>
              <a:gd name="T5" fmla="*/ 354 h 355"/>
              <a:gd name="T6" fmla="*/ 0 w 127"/>
              <a:gd name="T7" fmla="*/ 42 h 355"/>
              <a:gd name="T8" fmla="*/ 126 w 127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55">
                <a:moveTo>
                  <a:pt x="126" y="0"/>
                </a:moveTo>
                <a:lnTo>
                  <a:pt x="126" y="320"/>
                </a:lnTo>
                <a:lnTo>
                  <a:pt x="0" y="354"/>
                </a:lnTo>
                <a:lnTo>
                  <a:pt x="0" y="42"/>
                </a:lnTo>
                <a:lnTo>
                  <a:pt x="12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6" name="Freeform 138"/>
          <p:cNvSpPr>
            <a:spLocks/>
          </p:cNvSpPr>
          <p:nvPr/>
        </p:nvSpPr>
        <p:spPr bwMode="auto">
          <a:xfrm>
            <a:off x="5413375" y="4321175"/>
            <a:ext cx="455613" cy="201613"/>
          </a:xfrm>
          <a:custGeom>
            <a:avLst/>
            <a:gdLst>
              <a:gd name="T0" fmla="*/ 125 w 287"/>
              <a:gd name="T1" fmla="*/ 0 h 118"/>
              <a:gd name="T2" fmla="*/ 286 w 287"/>
              <a:gd name="T3" fmla="*/ 75 h 118"/>
              <a:gd name="T4" fmla="*/ 151 w 287"/>
              <a:gd name="T5" fmla="*/ 117 h 118"/>
              <a:gd name="T6" fmla="*/ 0 w 287"/>
              <a:gd name="T7" fmla="*/ 34 h 118"/>
              <a:gd name="T8" fmla="*/ 125 w 28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" h="118">
                <a:moveTo>
                  <a:pt x="125" y="0"/>
                </a:moveTo>
                <a:lnTo>
                  <a:pt x="286" y="75"/>
                </a:lnTo>
                <a:lnTo>
                  <a:pt x="151" y="117"/>
                </a:lnTo>
                <a:lnTo>
                  <a:pt x="0" y="34"/>
                </a:lnTo>
                <a:lnTo>
                  <a:pt x="125" y="0"/>
                </a:lnTo>
              </a:path>
            </a:pathLst>
          </a:cu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7" name="Freeform 139"/>
          <p:cNvSpPr>
            <a:spLocks/>
          </p:cNvSpPr>
          <p:nvPr/>
        </p:nvSpPr>
        <p:spPr bwMode="auto">
          <a:xfrm>
            <a:off x="5413375" y="4321175"/>
            <a:ext cx="449263" cy="217488"/>
          </a:xfrm>
          <a:custGeom>
            <a:avLst/>
            <a:gdLst>
              <a:gd name="T0" fmla="*/ 123 w 283"/>
              <a:gd name="T1" fmla="*/ 0 h 127"/>
              <a:gd name="T2" fmla="*/ 282 w 283"/>
              <a:gd name="T3" fmla="*/ 81 h 127"/>
              <a:gd name="T4" fmla="*/ 149 w 283"/>
              <a:gd name="T5" fmla="*/ 126 h 127"/>
              <a:gd name="T6" fmla="*/ 0 w 283"/>
              <a:gd name="T7" fmla="*/ 37 h 127"/>
              <a:gd name="T8" fmla="*/ 123 w 28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27">
                <a:moveTo>
                  <a:pt x="123" y="0"/>
                </a:moveTo>
                <a:lnTo>
                  <a:pt x="282" y="81"/>
                </a:lnTo>
                <a:lnTo>
                  <a:pt x="149" y="126"/>
                </a:lnTo>
                <a:lnTo>
                  <a:pt x="0" y="37"/>
                </a:lnTo>
                <a:lnTo>
                  <a:pt x="123" y="0"/>
                </a:lnTo>
              </a:path>
            </a:pathLst>
          </a:custGeom>
          <a:solidFill>
            <a:srgbClr val="FF0066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8" name="Freeform 140"/>
          <p:cNvSpPr>
            <a:spLocks/>
          </p:cNvSpPr>
          <p:nvPr/>
        </p:nvSpPr>
        <p:spPr bwMode="auto">
          <a:xfrm>
            <a:off x="5413375" y="4381500"/>
            <a:ext cx="242888" cy="654050"/>
          </a:xfrm>
          <a:custGeom>
            <a:avLst/>
            <a:gdLst>
              <a:gd name="T0" fmla="*/ 0 w 153"/>
              <a:gd name="T1" fmla="*/ 0 h 385"/>
              <a:gd name="T2" fmla="*/ 0 w 153"/>
              <a:gd name="T3" fmla="*/ 308 h 385"/>
              <a:gd name="T4" fmla="*/ 152 w 153"/>
              <a:gd name="T5" fmla="*/ 384 h 385"/>
              <a:gd name="T6" fmla="*/ 152 w 153"/>
              <a:gd name="T7" fmla="*/ 82 h 385"/>
              <a:gd name="T8" fmla="*/ 0 w 153"/>
              <a:gd name="T9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5">
                <a:moveTo>
                  <a:pt x="0" y="0"/>
                </a:moveTo>
                <a:lnTo>
                  <a:pt x="0" y="308"/>
                </a:lnTo>
                <a:lnTo>
                  <a:pt x="152" y="384"/>
                </a:lnTo>
                <a:lnTo>
                  <a:pt x="152" y="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29" name="Freeform 141"/>
          <p:cNvSpPr>
            <a:spLocks/>
          </p:cNvSpPr>
          <p:nvPr/>
        </p:nvSpPr>
        <p:spPr bwMode="auto">
          <a:xfrm>
            <a:off x="5407025" y="4375150"/>
            <a:ext cx="242888" cy="671513"/>
          </a:xfrm>
          <a:custGeom>
            <a:avLst/>
            <a:gdLst>
              <a:gd name="T0" fmla="*/ 0 w 153"/>
              <a:gd name="T1" fmla="*/ 0 h 395"/>
              <a:gd name="T2" fmla="*/ 0 w 153"/>
              <a:gd name="T3" fmla="*/ 309 h 395"/>
              <a:gd name="T4" fmla="*/ 152 w 153"/>
              <a:gd name="T5" fmla="*/ 394 h 395"/>
              <a:gd name="T6" fmla="*/ 152 w 153"/>
              <a:gd name="T7" fmla="*/ 84 h 395"/>
              <a:gd name="T8" fmla="*/ 0 w 153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95">
                <a:moveTo>
                  <a:pt x="0" y="0"/>
                </a:moveTo>
                <a:lnTo>
                  <a:pt x="0" y="309"/>
                </a:lnTo>
                <a:lnTo>
                  <a:pt x="152" y="394"/>
                </a:lnTo>
                <a:lnTo>
                  <a:pt x="152" y="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0" name="Freeform 142"/>
          <p:cNvSpPr>
            <a:spLocks/>
          </p:cNvSpPr>
          <p:nvPr/>
        </p:nvSpPr>
        <p:spPr bwMode="auto">
          <a:xfrm>
            <a:off x="5462588" y="4508500"/>
            <a:ext cx="201612" cy="598488"/>
          </a:xfrm>
          <a:custGeom>
            <a:avLst/>
            <a:gdLst>
              <a:gd name="T0" fmla="*/ 126 w 127"/>
              <a:gd name="T1" fmla="*/ 0 h 352"/>
              <a:gd name="T2" fmla="*/ 126 w 127"/>
              <a:gd name="T3" fmla="*/ 317 h 352"/>
              <a:gd name="T4" fmla="*/ 0 w 127"/>
              <a:gd name="T5" fmla="*/ 351 h 352"/>
              <a:gd name="T6" fmla="*/ 0 w 127"/>
              <a:gd name="T7" fmla="*/ 42 h 352"/>
              <a:gd name="T8" fmla="*/ 126 w 127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52">
                <a:moveTo>
                  <a:pt x="126" y="0"/>
                </a:moveTo>
                <a:lnTo>
                  <a:pt x="126" y="317"/>
                </a:lnTo>
                <a:lnTo>
                  <a:pt x="0" y="351"/>
                </a:lnTo>
                <a:lnTo>
                  <a:pt x="0" y="42"/>
                </a:lnTo>
                <a:lnTo>
                  <a:pt x="126" y="0"/>
                </a:lnTo>
              </a:path>
            </a:pathLst>
          </a:custGeom>
          <a:solidFill>
            <a:srgbClr val="FFCC66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1" name="Freeform 143"/>
          <p:cNvSpPr>
            <a:spLocks/>
          </p:cNvSpPr>
          <p:nvPr/>
        </p:nvSpPr>
        <p:spPr bwMode="auto">
          <a:xfrm>
            <a:off x="5221288" y="4433888"/>
            <a:ext cx="242887" cy="654050"/>
          </a:xfrm>
          <a:custGeom>
            <a:avLst/>
            <a:gdLst>
              <a:gd name="T0" fmla="*/ 0 w 153"/>
              <a:gd name="T1" fmla="*/ 0 h 384"/>
              <a:gd name="T2" fmla="*/ 0 w 153"/>
              <a:gd name="T3" fmla="*/ 307 h 384"/>
              <a:gd name="T4" fmla="*/ 152 w 153"/>
              <a:gd name="T5" fmla="*/ 383 h 384"/>
              <a:gd name="T6" fmla="*/ 152 w 153"/>
              <a:gd name="T7" fmla="*/ 81 h 384"/>
              <a:gd name="T8" fmla="*/ 0 w 153"/>
              <a:gd name="T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4">
                <a:moveTo>
                  <a:pt x="0" y="0"/>
                </a:moveTo>
                <a:lnTo>
                  <a:pt x="0" y="307"/>
                </a:lnTo>
                <a:lnTo>
                  <a:pt x="152" y="383"/>
                </a:lnTo>
                <a:lnTo>
                  <a:pt x="152" y="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2" name="Freeform 144"/>
          <p:cNvSpPr>
            <a:spLocks/>
          </p:cNvSpPr>
          <p:nvPr/>
        </p:nvSpPr>
        <p:spPr bwMode="auto">
          <a:xfrm>
            <a:off x="5221288" y="4384675"/>
            <a:ext cx="455612" cy="217488"/>
          </a:xfrm>
          <a:custGeom>
            <a:avLst/>
            <a:gdLst>
              <a:gd name="T0" fmla="*/ 125 w 287"/>
              <a:gd name="T1" fmla="*/ 0 h 128"/>
              <a:gd name="T2" fmla="*/ 286 w 287"/>
              <a:gd name="T3" fmla="*/ 82 h 128"/>
              <a:gd name="T4" fmla="*/ 151 w 287"/>
              <a:gd name="T5" fmla="*/ 127 h 128"/>
              <a:gd name="T6" fmla="*/ 0 w 287"/>
              <a:gd name="T7" fmla="*/ 37 h 128"/>
              <a:gd name="T8" fmla="*/ 125 w 287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" h="128">
                <a:moveTo>
                  <a:pt x="125" y="0"/>
                </a:moveTo>
                <a:lnTo>
                  <a:pt x="286" y="82"/>
                </a:lnTo>
                <a:lnTo>
                  <a:pt x="151" y="127"/>
                </a:lnTo>
                <a:lnTo>
                  <a:pt x="0" y="37"/>
                </a:lnTo>
                <a:lnTo>
                  <a:pt x="125" y="0"/>
                </a:lnTo>
              </a:path>
            </a:pathLst>
          </a:custGeom>
          <a:solidFill>
            <a:srgbClr val="FF99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3" name="Freeform 145"/>
          <p:cNvSpPr>
            <a:spLocks/>
          </p:cNvSpPr>
          <p:nvPr/>
        </p:nvSpPr>
        <p:spPr bwMode="auto">
          <a:xfrm>
            <a:off x="5238750" y="4451350"/>
            <a:ext cx="223838" cy="655638"/>
          </a:xfrm>
          <a:custGeom>
            <a:avLst/>
            <a:gdLst>
              <a:gd name="T0" fmla="*/ 0 w 141"/>
              <a:gd name="T1" fmla="*/ 0 h 386"/>
              <a:gd name="T2" fmla="*/ 0 w 141"/>
              <a:gd name="T3" fmla="*/ 301 h 386"/>
              <a:gd name="T4" fmla="*/ 140 w 141"/>
              <a:gd name="T5" fmla="*/ 385 h 386"/>
              <a:gd name="T6" fmla="*/ 140 w 141"/>
              <a:gd name="T7" fmla="*/ 75 h 386"/>
              <a:gd name="T8" fmla="*/ 0 w 141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386">
                <a:moveTo>
                  <a:pt x="0" y="0"/>
                </a:moveTo>
                <a:lnTo>
                  <a:pt x="0" y="301"/>
                </a:lnTo>
                <a:lnTo>
                  <a:pt x="140" y="385"/>
                </a:lnTo>
                <a:lnTo>
                  <a:pt x="140" y="75"/>
                </a:lnTo>
                <a:lnTo>
                  <a:pt x="0" y="0"/>
                </a:lnTo>
              </a:path>
            </a:pathLst>
          </a:cu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4" name="Freeform 146"/>
          <p:cNvSpPr>
            <a:spLocks/>
          </p:cNvSpPr>
          <p:nvPr/>
        </p:nvSpPr>
        <p:spPr bwMode="auto">
          <a:xfrm>
            <a:off x="5927725" y="4984750"/>
            <a:ext cx="131763" cy="252413"/>
          </a:xfrm>
          <a:custGeom>
            <a:avLst/>
            <a:gdLst>
              <a:gd name="T0" fmla="*/ 0 w 83"/>
              <a:gd name="T1" fmla="*/ 0 h 148"/>
              <a:gd name="T2" fmla="*/ 0 w 83"/>
              <a:gd name="T3" fmla="*/ 147 h 148"/>
              <a:gd name="T4" fmla="*/ 82 w 83"/>
              <a:gd name="T5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48">
                <a:moveTo>
                  <a:pt x="0" y="0"/>
                </a:moveTo>
                <a:lnTo>
                  <a:pt x="0" y="147"/>
                </a:lnTo>
                <a:lnTo>
                  <a:pt x="82" y="147"/>
                </a:lnTo>
              </a:path>
            </a:pathLst>
          </a:custGeom>
          <a:noFill/>
          <a:ln w="50800" cap="rnd" cmpd="sng">
            <a:solidFill>
              <a:srgbClr val="9933FF"/>
            </a:solidFill>
            <a:prstDash val="solid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5" name="Freeform 147"/>
          <p:cNvSpPr>
            <a:spLocks/>
          </p:cNvSpPr>
          <p:nvPr/>
        </p:nvSpPr>
        <p:spPr bwMode="auto">
          <a:xfrm>
            <a:off x="5775325" y="5045075"/>
            <a:ext cx="284163" cy="592138"/>
          </a:xfrm>
          <a:custGeom>
            <a:avLst/>
            <a:gdLst>
              <a:gd name="T0" fmla="*/ 0 w 179"/>
              <a:gd name="T1" fmla="*/ 0 h 348"/>
              <a:gd name="T2" fmla="*/ 0 w 179"/>
              <a:gd name="T3" fmla="*/ 347 h 348"/>
              <a:gd name="T4" fmla="*/ 178 w 179"/>
              <a:gd name="T5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348">
                <a:moveTo>
                  <a:pt x="0" y="0"/>
                </a:moveTo>
                <a:lnTo>
                  <a:pt x="0" y="347"/>
                </a:lnTo>
                <a:lnTo>
                  <a:pt x="178" y="347"/>
                </a:lnTo>
              </a:path>
            </a:pathLst>
          </a:custGeom>
          <a:noFill/>
          <a:ln w="50800" cap="rnd" cmpd="sng">
            <a:solidFill>
              <a:srgbClr val="FF3300"/>
            </a:solidFill>
            <a:prstDash val="solid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6" name="Freeform 148"/>
          <p:cNvSpPr>
            <a:spLocks/>
          </p:cNvSpPr>
          <p:nvPr/>
        </p:nvSpPr>
        <p:spPr bwMode="auto">
          <a:xfrm>
            <a:off x="5603875" y="5111750"/>
            <a:ext cx="455613" cy="927100"/>
          </a:xfrm>
          <a:custGeom>
            <a:avLst/>
            <a:gdLst>
              <a:gd name="T0" fmla="*/ 0 w 287"/>
              <a:gd name="T1" fmla="*/ 0 h 545"/>
              <a:gd name="T2" fmla="*/ 0 w 287"/>
              <a:gd name="T3" fmla="*/ 544 h 545"/>
              <a:gd name="T4" fmla="*/ 286 w 287"/>
              <a:gd name="T5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" h="545">
                <a:moveTo>
                  <a:pt x="0" y="0"/>
                </a:moveTo>
                <a:lnTo>
                  <a:pt x="0" y="544"/>
                </a:lnTo>
                <a:lnTo>
                  <a:pt x="286" y="544"/>
                </a:lnTo>
              </a:path>
            </a:pathLst>
          </a:custGeom>
          <a:noFill/>
          <a:ln w="50800" cap="rnd" cmpd="sng">
            <a:solidFill>
              <a:srgbClr val="FFCC66"/>
            </a:solidFill>
            <a:prstDash val="solid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37" name="Rectangle 149"/>
          <p:cNvSpPr>
            <a:spLocks noChangeArrowheads="1"/>
          </p:cNvSpPr>
          <p:nvPr/>
        </p:nvSpPr>
        <p:spPr bwMode="auto">
          <a:xfrm rot="20880000">
            <a:off x="5934075" y="3771900"/>
            <a:ext cx="73025" cy="285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4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utoUpdateAnimBg="0"/>
      <p:bldP spid="626733" grpId="0" autoUpdateAnimBg="0"/>
      <p:bldP spid="626734" grpId="0" animBg="1"/>
      <p:bldP spid="6268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集群表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5302250" y="5311775"/>
            <a:ext cx="272732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>
              <a:defRPr/>
            </a:pPr>
            <a:r>
              <a:rPr lang="en-US" altLang="zh-CN" sz="24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Clustered ORD and ITEM tables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5302250" y="1344613"/>
            <a:ext cx="2792413" cy="3833812"/>
            <a:chOff x="3340" y="791"/>
            <a:chExt cx="1759" cy="2254"/>
          </a:xfrm>
        </p:grpSpPr>
        <p:grpSp>
          <p:nvGrpSpPr>
            <p:cNvPr id="74769" name="Group 5"/>
            <p:cNvGrpSpPr>
              <a:grpSpLocks/>
            </p:cNvGrpSpPr>
            <p:nvPr/>
          </p:nvGrpSpPr>
          <p:grpSpPr bwMode="auto">
            <a:xfrm>
              <a:off x="3754" y="2712"/>
              <a:ext cx="1345" cy="333"/>
              <a:chOff x="3754" y="2712"/>
              <a:chExt cx="1345" cy="333"/>
            </a:xfrm>
          </p:grpSpPr>
          <p:sp>
            <p:nvSpPr>
              <p:cNvPr id="636934" name="Rectangle 6"/>
              <p:cNvSpPr>
                <a:spLocks noChangeArrowheads="1"/>
              </p:cNvSpPr>
              <p:nvPr/>
            </p:nvSpPr>
            <p:spPr bwMode="ltGray">
              <a:xfrm>
                <a:off x="3754" y="2780"/>
                <a:ext cx="1345" cy="198"/>
              </a:xfrm>
              <a:prstGeom prst="rect">
                <a:avLst/>
              </a:prstGeom>
              <a:gradFill rotWithShape="0">
                <a:gsLst>
                  <a:gs pos="0">
                    <a:srgbClr val="FFCC99">
                      <a:gamma/>
                      <a:shade val="69804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6935" name="Oval 7"/>
              <p:cNvSpPr>
                <a:spLocks noChangeArrowheads="1"/>
              </p:cNvSpPr>
              <p:nvPr/>
            </p:nvSpPr>
            <p:spPr bwMode="ltGray">
              <a:xfrm>
                <a:off x="3754" y="2712"/>
                <a:ext cx="1345" cy="128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6936" name="Oval 8"/>
              <p:cNvSpPr>
                <a:spLocks noChangeArrowheads="1"/>
              </p:cNvSpPr>
              <p:nvPr/>
            </p:nvSpPr>
            <p:spPr bwMode="ltGray">
              <a:xfrm>
                <a:off x="3754" y="2917"/>
                <a:ext cx="1345" cy="128"/>
              </a:xfrm>
              <a:prstGeom prst="ellipse">
                <a:avLst/>
              </a:prstGeom>
              <a:gradFill rotWithShape="0">
                <a:gsLst>
                  <a:gs pos="0">
                    <a:srgbClr val="FFCC99">
                      <a:gamma/>
                      <a:shade val="69804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6937" name="Freeform 9"/>
            <p:cNvSpPr>
              <a:spLocks/>
            </p:cNvSpPr>
            <p:nvPr/>
          </p:nvSpPr>
          <p:spPr bwMode="auto">
            <a:xfrm>
              <a:off x="3344" y="795"/>
              <a:ext cx="1705" cy="2063"/>
            </a:xfrm>
            <a:custGeom>
              <a:avLst/>
              <a:gdLst>
                <a:gd name="T0" fmla="*/ 1314 w 1705"/>
                <a:gd name="T1" fmla="*/ 2061 h 2062"/>
                <a:gd name="T2" fmla="*/ 0 w 1705"/>
                <a:gd name="T3" fmla="*/ 1702 h 2062"/>
                <a:gd name="T4" fmla="*/ 0 w 1705"/>
                <a:gd name="T5" fmla="*/ 0 h 2062"/>
                <a:gd name="T6" fmla="*/ 1704 w 1705"/>
                <a:gd name="T7" fmla="*/ 0 h 2062"/>
                <a:gd name="T8" fmla="*/ 1704 w 1705"/>
                <a:gd name="T9" fmla="*/ 1747 h 2062"/>
                <a:gd name="T10" fmla="*/ 1265 w 1705"/>
                <a:gd name="T11" fmla="*/ 2061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5" h="2062">
                  <a:moveTo>
                    <a:pt x="1314" y="2061"/>
                  </a:moveTo>
                  <a:lnTo>
                    <a:pt x="0" y="1702"/>
                  </a:lnTo>
                  <a:lnTo>
                    <a:pt x="0" y="0"/>
                  </a:lnTo>
                  <a:lnTo>
                    <a:pt x="1704" y="0"/>
                  </a:lnTo>
                  <a:lnTo>
                    <a:pt x="1704" y="1747"/>
                  </a:lnTo>
                  <a:lnTo>
                    <a:pt x="1265" y="2061"/>
                  </a:lnTo>
                </a:path>
              </a:pathLst>
            </a:custGeom>
            <a:solidFill>
              <a:srgbClr val="CCFF99">
                <a:alpha val="50000"/>
              </a:srgbClr>
            </a:solidFill>
            <a:ln w="12700" cap="rnd" cmpd="sng">
              <a:solidFill>
                <a:srgbClr val="3366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6938" name="Freeform 10"/>
            <p:cNvSpPr>
              <a:spLocks/>
            </p:cNvSpPr>
            <p:nvPr/>
          </p:nvSpPr>
          <p:spPr bwMode="blackWhite">
            <a:xfrm>
              <a:off x="3340" y="791"/>
              <a:ext cx="1701" cy="1723"/>
            </a:xfrm>
            <a:custGeom>
              <a:avLst/>
              <a:gdLst>
                <a:gd name="T0" fmla="*/ 2 w 1701"/>
                <a:gd name="T1" fmla="*/ 1672 h 1723"/>
                <a:gd name="T2" fmla="*/ 2 w 1701"/>
                <a:gd name="T3" fmla="*/ 0 h 1723"/>
                <a:gd name="T4" fmla="*/ 1700 w 1701"/>
                <a:gd name="T5" fmla="*/ 0 h 1723"/>
                <a:gd name="T6" fmla="*/ 1700 w 1701"/>
                <a:gd name="T7" fmla="*/ 1722 h 1723"/>
                <a:gd name="T8" fmla="*/ 1659 w 1701"/>
                <a:gd name="T9" fmla="*/ 1722 h 1723"/>
                <a:gd name="T10" fmla="*/ 1635 w 1701"/>
                <a:gd name="T11" fmla="*/ 1711 h 1723"/>
                <a:gd name="T12" fmla="*/ 1611 w 1701"/>
                <a:gd name="T13" fmla="*/ 1681 h 1723"/>
                <a:gd name="T14" fmla="*/ 1587 w 1701"/>
                <a:gd name="T15" fmla="*/ 1662 h 1723"/>
                <a:gd name="T16" fmla="*/ 1553 w 1701"/>
                <a:gd name="T17" fmla="*/ 1643 h 1723"/>
                <a:gd name="T18" fmla="*/ 1520 w 1701"/>
                <a:gd name="T19" fmla="*/ 1633 h 1723"/>
                <a:gd name="T20" fmla="*/ 1496 w 1701"/>
                <a:gd name="T21" fmla="*/ 1624 h 1723"/>
                <a:gd name="T22" fmla="*/ 1472 w 1701"/>
                <a:gd name="T23" fmla="*/ 1624 h 1723"/>
                <a:gd name="T24" fmla="*/ 1440 w 1701"/>
                <a:gd name="T25" fmla="*/ 1624 h 1723"/>
                <a:gd name="T26" fmla="*/ 1415 w 1701"/>
                <a:gd name="T27" fmla="*/ 1633 h 1723"/>
                <a:gd name="T28" fmla="*/ 1391 w 1701"/>
                <a:gd name="T29" fmla="*/ 1652 h 1723"/>
                <a:gd name="T30" fmla="*/ 1367 w 1701"/>
                <a:gd name="T31" fmla="*/ 1672 h 1723"/>
                <a:gd name="T32" fmla="*/ 1342 w 1701"/>
                <a:gd name="T33" fmla="*/ 1693 h 1723"/>
                <a:gd name="T34" fmla="*/ 1310 w 1701"/>
                <a:gd name="T35" fmla="*/ 1711 h 1723"/>
                <a:gd name="T36" fmla="*/ 1277 w 1701"/>
                <a:gd name="T37" fmla="*/ 1711 h 1723"/>
                <a:gd name="T38" fmla="*/ 1252 w 1701"/>
                <a:gd name="T39" fmla="*/ 1711 h 1723"/>
                <a:gd name="T40" fmla="*/ 1228 w 1701"/>
                <a:gd name="T41" fmla="*/ 1711 h 1723"/>
                <a:gd name="T42" fmla="*/ 1195 w 1701"/>
                <a:gd name="T43" fmla="*/ 1702 h 1723"/>
                <a:gd name="T44" fmla="*/ 1171 w 1701"/>
                <a:gd name="T45" fmla="*/ 1693 h 1723"/>
                <a:gd name="T46" fmla="*/ 1139 w 1701"/>
                <a:gd name="T47" fmla="*/ 1681 h 1723"/>
                <a:gd name="T48" fmla="*/ 1114 w 1701"/>
                <a:gd name="T49" fmla="*/ 1662 h 1723"/>
                <a:gd name="T50" fmla="*/ 1081 w 1701"/>
                <a:gd name="T51" fmla="*/ 1652 h 1723"/>
                <a:gd name="T52" fmla="*/ 1057 w 1701"/>
                <a:gd name="T53" fmla="*/ 1633 h 1723"/>
                <a:gd name="T54" fmla="*/ 1033 w 1701"/>
                <a:gd name="T55" fmla="*/ 1624 h 1723"/>
                <a:gd name="T56" fmla="*/ 983 w 1701"/>
                <a:gd name="T57" fmla="*/ 1612 h 1723"/>
                <a:gd name="T58" fmla="*/ 959 w 1701"/>
                <a:gd name="T59" fmla="*/ 1603 h 1723"/>
                <a:gd name="T60" fmla="*/ 935 w 1701"/>
                <a:gd name="T61" fmla="*/ 1603 h 1723"/>
                <a:gd name="T62" fmla="*/ 911 w 1701"/>
                <a:gd name="T63" fmla="*/ 1603 h 1723"/>
                <a:gd name="T64" fmla="*/ 886 w 1701"/>
                <a:gd name="T65" fmla="*/ 1603 h 1723"/>
                <a:gd name="T66" fmla="*/ 862 w 1701"/>
                <a:gd name="T67" fmla="*/ 1612 h 1723"/>
                <a:gd name="T68" fmla="*/ 829 w 1701"/>
                <a:gd name="T69" fmla="*/ 1633 h 1723"/>
                <a:gd name="T70" fmla="*/ 804 w 1701"/>
                <a:gd name="T71" fmla="*/ 1633 h 1723"/>
                <a:gd name="T72" fmla="*/ 773 w 1701"/>
                <a:gd name="T73" fmla="*/ 1652 h 1723"/>
                <a:gd name="T74" fmla="*/ 749 w 1701"/>
                <a:gd name="T75" fmla="*/ 1662 h 1723"/>
                <a:gd name="T76" fmla="*/ 724 w 1701"/>
                <a:gd name="T77" fmla="*/ 1681 h 1723"/>
                <a:gd name="T78" fmla="*/ 699 w 1701"/>
                <a:gd name="T79" fmla="*/ 1693 h 1723"/>
                <a:gd name="T80" fmla="*/ 666 w 1701"/>
                <a:gd name="T81" fmla="*/ 1693 h 1723"/>
                <a:gd name="T82" fmla="*/ 618 w 1701"/>
                <a:gd name="T83" fmla="*/ 1693 h 1723"/>
                <a:gd name="T84" fmla="*/ 594 w 1701"/>
                <a:gd name="T85" fmla="*/ 1693 h 1723"/>
                <a:gd name="T86" fmla="*/ 529 w 1701"/>
                <a:gd name="T87" fmla="*/ 1693 h 1723"/>
                <a:gd name="T88" fmla="*/ 504 w 1701"/>
                <a:gd name="T89" fmla="*/ 1693 h 1723"/>
                <a:gd name="T90" fmla="*/ 472 w 1701"/>
                <a:gd name="T91" fmla="*/ 1681 h 1723"/>
                <a:gd name="T92" fmla="*/ 447 w 1701"/>
                <a:gd name="T93" fmla="*/ 1672 h 1723"/>
                <a:gd name="T94" fmla="*/ 422 w 1701"/>
                <a:gd name="T95" fmla="*/ 1652 h 1723"/>
                <a:gd name="T96" fmla="*/ 398 w 1701"/>
                <a:gd name="T97" fmla="*/ 1643 h 1723"/>
                <a:gd name="T98" fmla="*/ 333 w 1701"/>
                <a:gd name="T99" fmla="*/ 1624 h 1723"/>
                <a:gd name="T100" fmla="*/ 301 w 1701"/>
                <a:gd name="T101" fmla="*/ 1612 h 1723"/>
                <a:gd name="T102" fmla="*/ 268 w 1701"/>
                <a:gd name="T103" fmla="*/ 1612 h 1723"/>
                <a:gd name="T104" fmla="*/ 243 w 1701"/>
                <a:gd name="T105" fmla="*/ 1612 h 1723"/>
                <a:gd name="T106" fmla="*/ 179 w 1701"/>
                <a:gd name="T107" fmla="*/ 1612 h 1723"/>
                <a:gd name="T108" fmla="*/ 146 w 1701"/>
                <a:gd name="T109" fmla="*/ 1612 h 1723"/>
                <a:gd name="T110" fmla="*/ 113 w 1701"/>
                <a:gd name="T111" fmla="*/ 1633 h 1723"/>
                <a:gd name="T112" fmla="*/ 89 w 1701"/>
                <a:gd name="T113" fmla="*/ 1633 h 1723"/>
                <a:gd name="T114" fmla="*/ 81 w 1701"/>
                <a:gd name="T115" fmla="*/ 1662 h 1723"/>
                <a:gd name="T116" fmla="*/ 57 w 1701"/>
                <a:gd name="T117" fmla="*/ 1672 h 1723"/>
                <a:gd name="T118" fmla="*/ 24 w 1701"/>
                <a:gd name="T119" fmla="*/ 1702 h 1723"/>
                <a:gd name="T120" fmla="*/ 0 w 1701"/>
                <a:gd name="T121" fmla="*/ 172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1" h="1723">
                  <a:moveTo>
                    <a:pt x="2" y="1672"/>
                  </a:moveTo>
                  <a:lnTo>
                    <a:pt x="2" y="0"/>
                  </a:lnTo>
                  <a:lnTo>
                    <a:pt x="1700" y="0"/>
                  </a:lnTo>
                  <a:lnTo>
                    <a:pt x="1700" y="1722"/>
                  </a:lnTo>
                  <a:lnTo>
                    <a:pt x="1659" y="1722"/>
                  </a:lnTo>
                  <a:lnTo>
                    <a:pt x="1635" y="1711"/>
                  </a:lnTo>
                  <a:lnTo>
                    <a:pt x="1611" y="1681"/>
                  </a:lnTo>
                  <a:lnTo>
                    <a:pt x="1587" y="1662"/>
                  </a:lnTo>
                  <a:lnTo>
                    <a:pt x="1553" y="1643"/>
                  </a:lnTo>
                  <a:lnTo>
                    <a:pt x="1520" y="1633"/>
                  </a:lnTo>
                  <a:lnTo>
                    <a:pt x="1496" y="1624"/>
                  </a:lnTo>
                  <a:lnTo>
                    <a:pt x="1472" y="1624"/>
                  </a:lnTo>
                  <a:lnTo>
                    <a:pt x="1440" y="1624"/>
                  </a:lnTo>
                  <a:lnTo>
                    <a:pt x="1415" y="1633"/>
                  </a:lnTo>
                  <a:lnTo>
                    <a:pt x="1391" y="1652"/>
                  </a:lnTo>
                  <a:lnTo>
                    <a:pt x="1367" y="1672"/>
                  </a:lnTo>
                  <a:lnTo>
                    <a:pt x="1342" y="1693"/>
                  </a:lnTo>
                  <a:lnTo>
                    <a:pt x="1310" y="1711"/>
                  </a:lnTo>
                  <a:lnTo>
                    <a:pt x="1277" y="1711"/>
                  </a:lnTo>
                  <a:lnTo>
                    <a:pt x="1252" y="1711"/>
                  </a:lnTo>
                  <a:lnTo>
                    <a:pt x="1228" y="1711"/>
                  </a:lnTo>
                  <a:lnTo>
                    <a:pt x="1195" y="1702"/>
                  </a:lnTo>
                  <a:lnTo>
                    <a:pt x="1171" y="1693"/>
                  </a:lnTo>
                  <a:lnTo>
                    <a:pt x="1139" y="1681"/>
                  </a:lnTo>
                  <a:lnTo>
                    <a:pt x="1114" y="1662"/>
                  </a:lnTo>
                  <a:lnTo>
                    <a:pt x="1081" y="1652"/>
                  </a:lnTo>
                  <a:lnTo>
                    <a:pt x="1057" y="1633"/>
                  </a:lnTo>
                  <a:lnTo>
                    <a:pt x="1033" y="1624"/>
                  </a:lnTo>
                  <a:lnTo>
                    <a:pt x="983" y="1612"/>
                  </a:lnTo>
                  <a:lnTo>
                    <a:pt x="959" y="1603"/>
                  </a:lnTo>
                  <a:lnTo>
                    <a:pt x="935" y="1603"/>
                  </a:lnTo>
                  <a:lnTo>
                    <a:pt x="911" y="1603"/>
                  </a:lnTo>
                  <a:lnTo>
                    <a:pt x="886" y="1603"/>
                  </a:lnTo>
                  <a:lnTo>
                    <a:pt x="862" y="1612"/>
                  </a:lnTo>
                  <a:lnTo>
                    <a:pt x="829" y="1633"/>
                  </a:lnTo>
                  <a:lnTo>
                    <a:pt x="804" y="1633"/>
                  </a:lnTo>
                  <a:lnTo>
                    <a:pt x="773" y="1652"/>
                  </a:lnTo>
                  <a:lnTo>
                    <a:pt x="749" y="1662"/>
                  </a:lnTo>
                  <a:lnTo>
                    <a:pt x="724" y="1681"/>
                  </a:lnTo>
                  <a:lnTo>
                    <a:pt x="699" y="1693"/>
                  </a:lnTo>
                  <a:lnTo>
                    <a:pt x="666" y="1693"/>
                  </a:lnTo>
                  <a:lnTo>
                    <a:pt x="618" y="1693"/>
                  </a:lnTo>
                  <a:lnTo>
                    <a:pt x="594" y="1693"/>
                  </a:lnTo>
                  <a:lnTo>
                    <a:pt x="529" y="1693"/>
                  </a:lnTo>
                  <a:lnTo>
                    <a:pt x="504" y="1693"/>
                  </a:lnTo>
                  <a:lnTo>
                    <a:pt x="472" y="1681"/>
                  </a:lnTo>
                  <a:lnTo>
                    <a:pt x="447" y="1672"/>
                  </a:lnTo>
                  <a:lnTo>
                    <a:pt x="422" y="1652"/>
                  </a:lnTo>
                  <a:lnTo>
                    <a:pt x="398" y="1643"/>
                  </a:lnTo>
                  <a:lnTo>
                    <a:pt x="333" y="1624"/>
                  </a:lnTo>
                  <a:lnTo>
                    <a:pt x="301" y="1612"/>
                  </a:lnTo>
                  <a:lnTo>
                    <a:pt x="268" y="1612"/>
                  </a:lnTo>
                  <a:lnTo>
                    <a:pt x="243" y="1612"/>
                  </a:lnTo>
                  <a:lnTo>
                    <a:pt x="179" y="1612"/>
                  </a:lnTo>
                  <a:lnTo>
                    <a:pt x="146" y="1612"/>
                  </a:lnTo>
                  <a:lnTo>
                    <a:pt x="113" y="1633"/>
                  </a:lnTo>
                  <a:lnTo>
                    <a:pt x="89" y="1633"/>
                  </a:lnTo>
                  <a:lnTo>
                    <a:pt x="81" y="1662"/>
                  </a:lnTo>
                  <a:lnTo>
                    <a:pt x="57" y="1672"/>
                  </a:lnTo>
                  <a:lnTo>
                    <a:pt x="24" y="1702"/>
                  </a:lnTo>
                  <a:lnTo>
                    <a:pt x="0" y="1722"/>
                  </a:lnTo>
                </a:path>
              </a:pathLst>
            </a:custGeom>
            <a:gradFill rotWithShape="0">
              <a:gsLst>
                <a:gs pos="0">
                  <a:srgbClr val="CCFF99">
                    <a:gamma/>
                    <a:shade val="89804"/>
                    <a:invGamma/>
                  </a:srgbClr>
                </a:gs>
                <a:gs pos="50000">
                  <a:srgbClr val="CCFF99"/>
                </a:gs>
                <a:gs pos="100000">
                  <a:srgbClr val="CCFF99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772" name="Rectangle 11"/>
            <p:cNvSpPr>
              <a:spLocks noChangeArrowheads="1"/>
            </p:cNvSpPr>
            <p:nvPr/>
          </p:nvSpPr>
          <p:spPr bwMode="auto">
            <a:xfrm>
              <a:off x="3348" y="845"/>
              <a:ext cx="1719" cy="1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/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Cluster Key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(ORD_NO)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  101	  </a:t>
              </a:r>
              <a:r>
                <a:rPr lang="en-US" altLang="zh-CN" sz="1200" u="sng">
                  <a:solidFill>
                    <a:schemeClr val="bg2"/>
                  </a:solidFill>
                  <a:latin typeface="Courier New" pitchFamily="49" charset="0"/>
                </a:rPr>
                <a:t>ORD_DT	CUST_CD</a:t>
              </a:r>
              <a:endParaRPr lang="en-US" altLang="zh-CN" sz="120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      05-JAN-97	  R01 	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</a:t>
              </a:r>
              <a:r>
                <a:rPr lang="en-US" altLang="zh-CN" sz="1200" u="sng">
                  <a:solidFill>
                    <a:schemeClr val="bg2"/>
                  </a:solidFill>
                  <a:latin typeface="Courier New" pitchFamily="49" charset="0"/>
                </a:rPr>
                <a:t>PROD	 QTY</a:t>
              </a:r>
              <a:endParaRPr lang="en-US" altLang="zh-CN" sz="120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A4102	  20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A5675	  19 	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W0824	  10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  102  	 </a:t>
              </a:r>
              <a:r>
                <a:rPr lang="en-US" altLang="zh-CN" sz="1200" u="sng">
                  <a:solidFill>
                    <a:schemeClr val="bg2"/>
                  </a:solidFill>
                  <a:latin typeface="Courier New" pitchFamily="49" charset="0"/>
                </a:rPr>
                <a:t>ORD_DT	CUST_CD</a:t>
              </a:r>
              <a:endParaRPr lang="en-US" altLang="zh-CN" sz="120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       07-JAN-97   N45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</a:t>
              </a:r>
              <a:r>
                <a:rPr lang="en-US" altLang="zh-CN" sz="1200" u="sng">
                  <a:solidFill>
                    <a:schemeClr val="bg2"/>
                  </a:solidFill>
                  <a:latin typeface="Courier New" pitchFamily="49" charset="0"/>
                </a:rPr>
                <a:t>PROD	 QTY</a:t>
              </a:r>
              <a:endParaRPr lang="en-US" altLang="zh-CN" sz="120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A2091   11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G7830   20 	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741363" algn="r"/>
                  <a:tab pos="1022350" algn="l"/>
                  <a:tab pos="1598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N9587   26</a:t>
              </a:r>
            </a:p>
          </p:txBody>
        </p:sp>
      </p:grp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1123950" y="5321300"/>
            <a:ext cx="304323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>
              <a:defRPr/>
            </a:pPr>
            <a:r>
              <a:rPr lang="en-US" altLang="zh-CN" sz="24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Unclustered ORD and ITEM tables</a:t>
            </a:r>
          </a:p>
        </p:txBody>
      </p:sp>
      <p:grpSp>
        <p:nvGrpSpPr>
          <p:cNvPr id="74758" name="Group 13"/>
          <p:cNvGrpSpPr>
            <a:grpSpLocks/>
          </p:cNvGrpSpPr>
          <p:nvPr/>
        </p:nvGrpSpPr>
        <p:grpSpPr bwMode="auto">
          <a:xfrm>
            <a:off x="1123950" y="1344613"/>
            <a:ext cx="4059238" cy="3822700"/>
            <a:chOff x="708" y="791"/>
            <a:chExt cx="2557" cy="2247"/>
          </a:xfrm>
        </p:grpSpPr>
        <p:grpSp>
          <p:nvGrpSpPr>
            <p:cNvPr id="74759" name="Group 14"/>
            <p:cNvGrpSpPr>
              <a:grpSpLocks/>
            </p:cNvGrpSpPr>
            <p:nvPr/>
          </p:nvGrpSpPr>
          <p:grpSpPr bwMode="auto">
            <a:xfrm>
              <a:off x="864" y="2706"/>
              <a:ext cx="1345" cy="332"/>
              <a:chOff x="864" y="2706"/>
              <a:chExt cx="1345" cy="332"/>
            </a:xfrm>
          </p:grpSpPr>
          <p:sp>
            <p:nvSpPr>
              <p:cNvPr id="636943" name="Rectangle 15"/>
              <p:cNvSpPr>
                <a:spLocks noChangeArrowheads="1"/>
              </p:cNvSpPr>
              <p:nvPr/>
            </p:nvSpPr>
            <p:spPr bwMode="ltGray">
              <a:xfrm>
                <a:off x="864" y="2774"/>
                <a:ext cx="1345" cy="198"/>
              </a:xfrm>
              <a:prstGeom prst="rect">
                <a:avLst/>
              </a:prstGeom>
              <a:gradFill rotWithShape="0">
                <a:gsLst>
                  <a:gs pos="0">
                    <a:srgbClr val="FFCC99">
                      <a:gamma/>
                      <a:shade val="69804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6944" name="Oval 16"/>
              <p:cNvSpPr>
                <a:spLocks noChangeArrowheads="1"/>
              </p:cNvSpPr>
              <p:nvPr/>
            </p:nvSpPr>
            <p:spPr bwMode="ltGray">
              <a:xfrm>
                <a:off x="864" y="2706"/>
                <a:ext cx="1345" cy="128"/>
              </a:xfrm>
              <a:prstGeom prst="ellipse">
                <a:avLst/>
              </a:prstGeom>
              <a:gradFill rotWithShape="0">
                <a:gsLst>
                  <a:gs pos="0">
                    <a:srgbClr val="FFCC99"/>
                  </a:gs>
                  <a:gs pos="100000">
                    <a:srgbClr val="FFCC99">
                      <a:gamma/>
                      <a:shade val="4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6945" name="Oval 17"/>
              <p:cNvSpPr>
                <a:spLocks noChangeArrowheads="1"/>
              </p:cNvSpPr>
              <p:nvPr/>
            </p:nvSpPr>
            <p:spPr bwMode="ltGray">
              <a:xfrm>
                <a:off x="864" y="2910"/>
                <a:ext cx="1345" cy="128"/>
              </a:xfrm>
              <a:prstGeom prst="ellipse">
                <a:avLst/>
              </a:prstGeom>
              <a:gradFill rotWithShape="0">
                <a:gsLst>
                  <a:gs pos="0">
                    <a:srgbClr val="FFCC99">
                      <a:gamma/>
                      <a:shade val="69804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6946" name="Freeform 18"/>
            <p:cNvSpPr>
              <a:spLocks/>
            </p:cNvSpPr>
            <p:nvPr/>
          </p:nvSpPr>
          <p:spPr bwMode="auto">
            <a:xfrm>
              <a:off x="712" y="791"/>
              <a:ext cx="1761" cy="2003"/>
            </a:xfrm>
            <a:custGeom>
              <a:avLst/>
              <a:gdLst>
                <a:gd name="T0" fmla="*/ 544 w 1761"/>
                <a:gd name="T1" fmla="*/ 2002 h 2003"/>
                <a:gd name="T2" fmla="*/ 0 w 1761"/>
                <a:gd name="T3" fmla="*/ 1020 h 2003"/>
                <a:gd name="T4" fmla="*/ 8 w 1761"/>
                <a:gd name="T5" fmla="*/ 0 h 2003"/>
                <a:gd name="T6" fmla="*/ 1760 w 1761"/>
                <a:gd name="T7" fmla="*/ 7 h 2003"/>
                <a:gd name="T8" fmla="*/ 1760 w 1761"/>
                <a:gd name="T9" fmla="*/ 1012 h 2003"/>
                <a:gd name="T10" fmla="*/ 544 w 1761"/>
                <a:gd name="T11" fmla="*/ 2002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1" h="2003">
                  <a:moveTo>
                    <a:pt x="544" y="2002"/>
                  </a:moveTo>
                  <a:lnTo>
                    <a:pt x="0" y="1020"/>
                  </a:lnTo>
                  <a:lnTo>
                    <a:pt x="8" y="0"/>
                  </a:lnTo>
                  <a:lnTo>
                    <a:pt x="1760" y="7"/>
                  </a:lnTo>
                  <a:lnTo>
                    <a:pt x="1760" y="1012"/>
                  </a:lnTo>
                  <a:lnTo>
                    <a:pt x="544" y="2002"/>
                  </a:lnTo>
                </a:path>
              </a:pathLst>
            </a:custGeom>
            <a:gradFill rotWithShape="0">
              <a:gsLst>
                <a:gs pos="0">
                  <a:srgbClr val="D3EAF8">
                    <a:gamma/>
                    <a:shade val="89804"/>
                    <a:invGamma/>
                  </a:srgbClr>
                </a:gs>
                <a:gs pos="50000">
                  <a:srgbClr val="D3EAF8"/>
                </a:gs>
                <a:gs pos="100000">
                  <a:srgbClr val="D3EAF8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 w="12700" cap="rnd" cmpd="sng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6947" name="Freeform 19"/>
            <p:cNvSpPr>
              <a:spLocks/>
            </p:cNvSpPr>
            <p:nvPr/>
          </p:nvSpPr>
          <p:spPr bwMode="auto">
            <a:xfrm>
              <a:off x="1616" y="2014"/>
              <a:ext cx="1537" cy="746"/>
            </a:xfrm>
            <a:custGeom>
              <a:avLst/>
              <a:gdLst>
                <a:gd name="T0" fmla="*/ 426 w 1537"/>
                <a:gd name="T1" fmla="*/ 745 h 746"/>
                <a:gd name="T2" fmla="*/ 0 w 1537"/>
                <a:gd name="T3" fmla="*/ 528 h 746"/>
                <a:gd name="T4" fmla="*/ 0 w 1537"/>
                <a:gd name="T5" fmla="*/ 0 h 746"/>
                <a:gd name="T6" fmla="*/ 1536 w 1537"/>
                <a:gd name="T7" fmla="*/ 0 h 746"/>
                <a:gd name="T8" fmla="*/ 1536 w 1537"/>
                <a:gd name="T9" fmla="*/ 567 h 746"/>
                <a:gd name="T10" fmla="*/ 403 w 1537"/>
                <a:gd name="T11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7" h="746">
                  <a:moveTo>
                    <a:pt x="426" y="745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1536" y="0"/>
                  </a:lnTo>
                  <a:lnTo>
                    <a:pt x="1536" y="567"/>
                  </a:lnTo>
                  <a:lnTo>
                    <a:pt x="403" y="745"/>
                  </a:lnTo>
                </a:path>
              </a:pathLst>
            </a:custGeom>
            <a:solidFill>
              <a:srgbClr val="FFCC66">
                <a:alpha val="50000"/>
              </a:srgbClr>
            </a:solidFill>
            <a:ln w="12700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6948" name="Freeform 20"/>
            <p:cNvSpPr>
              <a:spLocks/>
            </p:cNvSpPr>
            <p:nvPr/>
          </p:nvSpPr>
          <p:spPr bwMode="blackWhite">
            <a:xfrm>
              <a:off x="708" y="795"/>
              <a:ext cx="1756" cy="998"/>
            </a:xfrm>
            <a:custGeom>
              <a:avLst/>
              <a:gdLst>
                <a:gd name="T0" fmla="*/ 2 w 1756"/>
                <a:gd name="T1" fmla="*/ 967 h 997"/>
                <a:gd name="T2" fmla="*/ 2 w 1756"/>
                <a:gd name="T3" fmla="*/ 0 h 997"/>
                <a:gd name="T4" fmla="*/ 1755 w 1756"/>
                <a:gd name="T5" fmla="*/ 0 h 997"/>
                <a:gd name="T6" fmla="*/ 1755 w 1756"/>
                <a:gd name="T7" fmla="*/ 996 h 997"/>
                <a:gd name="T8" fmla="*/ 1713 w 1756"/>
                <a:gd name="T9" fmla="*/ 996 h 997"/>
                <a:gd name="T10" fmla="*/ 1688 w 1756"/>
                <a:gd name="T11" fmla="*/ 989 h 997"/>
                <a:gd name="T12" fmla="*/ 1663 w 1756"/>
                <a:gd name="T13" fmla="*/ 972 h 997"/>
                <a:gd name="T14" fmla="*/ 1638 w 1756"/>
                <a:gd name="T15" fmla="*/ 961 h 997"/>
                <a:gd name="T16" fmla="*/ 1604 w 1756"/>
                <a:gd name="T17" fmla="*/ 950 h 997"/>
                <a:gd name="T18" fmla="*/ 1570 w 1756"/>
                <a:gd name="T19" fmla="*/ 944 h 997"/>
                <a:gd name="T20" fmla="*/ 1545 w 1756"/>
                <a:gd name="T21" fmla="*/ 939 h 997"/>
                <a:gd name="T22" fmla="*/ 1520 w 1756"/>
                <a:gd name="T23" fmla="*/ 939 h 997"/>
                <a:gd name="T24" fmla="*/ 1486 w 1756"/>
                <a:gd name="T25" fmla="*/ 939 h 997"/>
                <a:gd name="T26" fmla="*/ 1461 w 1756"/>
                <a:gd name="T27" fmla="*/ 944 h 997"/>
                <a:gd name="T28" fmla="*/ 1436 w 1756"/>
                <a:gd name="T29" fmla="*/ 955 h 997"/>
                <a:gd name="T30" fmla="*/ 1411 w 1756"/>
                <a:gd name="T31" fmla="*/ 967 h 997"/>
                <a:gd name="T32" fmla="*/ 1385 w 1756"/>
                <a:gd name="T33" fmla="*/ 979 h 997"/>
                <a:gd name="T34" fmla="*/ 1353 w 1756"/>
                <a:gd name="T35" fmla="*/ 989 h 997"/>
                <a:gd name="T36" fmla="*/ 1319 w 1756"/>
                <a:gd name="T37" fmla="*/ 989 h 997"/>
                <a:gd name="T38" fmla="*/ 1294 w 1756"/>
                <a:gd name="T39" fmla="*/ 989 h 997"/>
                <a:gd name="T40" fmla="*/ 1269 w 1756"/>
                <a:gd name="T41" fmla="*/ 989 h 997"/>
                <a:gd name="T42" fmla="*/ 1235 w 1756"/>
                <a:gd name="T43" fmla="*/ 984 h 997"/>
                <a:gd name="T44" fmla="*/ 1210 w 1756"/>
                <a:gd name="T45" fmla="*/ 979 h 997"/>
                <a:gd name="T46" fmla="*/ 1176 w 1756"/>
                <a:gd name="T47" fmla="*/ 972 h 997"/>
                <a:gd name="T48" fmla="*/ 1151 w 1756"/>
                <a:gd name="T49" fmla="*/ 961 h 997"/>
                <a:gd name="T50" fmla="*/ 1117 w 1756"/>
                <a:gd name="T51" fmla="*/ 955 h 997"/>
                <a:gd name="T52" fmla="*/ 1092 w 1756"/>
                <a:gd name="T53" fmla="*/ 944 h 997"/>
                <a:gd name="T54" fmla="*/ 1067 w 1756"/>
                <a:gd name="T55" fmla="*/ 939 h 997"/>
                <a:gd name="T56" fmla="*/ 1016 w 1756"/>
                <a:gd name="T57" fmla="*/ 932 h 997"/>
                <a:gd name="T58" fmla="*/ 991 w 1756"/>
                <a:gd name="T59" fmla="*/ 927 h 997"/>
                <a:gd name="T60" fmla="*/ 966 w 1756"/>
                <a:gd name="T61" fmla="*/ 927 h 997"/>
                <a:gd name="T62" fmla="*/ 941 w 1756"/>
                <a:gd name="T63" fmla="*/ 927 h 997"/>
                <a:gd name="T64" fmla="*/ 915 w 1756"/>
                <a:gd name="T65" fmla="*/ 927 h 997"/>
                <a:gd name="T66" fmla="*/ 890 w 1756"/>
                <a:gd name="T67" fmla="*/ 932 h 997"/>
                <a:gd name="T68" fmla="*/ 857 w 1756"/>
                <a:gd name="T69" fmla="*/ 944 h 997"/>
                <a:gd name="T70" fmla="*/ 831 w 1756"/>
                <a:gd name="T71" fmla="*/ 944 h 997"/>
                <a:gd name="T72" fmla="*/ 798 w 1756"/>
                <a:gd name="T73" fmla="*/ 955 h 997"/>
                <a:gd name="T74" fmla="*/ 773 w 1756"/>
                <a:gd name="T75" fmla="*/ 961 h 997"/>
                <a:gd name="T76" fmla="*/ 747 w 1756"/>
                <a:gd name="T77" fmla="*/ 972 h 997"/>
                <a:gd name="T78" fmla="*/ 722 w 1756"/>
                <a:gd name="T79" fmla="*/ 979 h 997"/>
                <a:gd name="T80" fmla="*/ 688 w 1756"/>
                <a:gd name="T81" fmla="*/ 979 h 997"/>
                <a:gd name="T82" fmla="*/ 638 w 1756"/>
                <a:gd name="T83" fmla="*/ 979 h 997"/>
                <a:gd name="T84" fmla="*/ 613 w 1756"/>
                <a:gd name="T85" fmla="*/ 979 h 997"/>
                <a:gd name="T86" fmla="*/ 546 w 1756"/>
                <a:gd name="T87" fmla="*/ 979 h 997"/>
                <a:gd name="T88" fmla="*/ 520 w 1756"/>
                <a:gd name="T89" fmla="*/ 979 h 997"/>
                <a:gd name="T90" fmla="*/ 488 w 1756"/>
                <a:gd name="T91" fmla="*/ 972 h 997"/>
                <a:gd name="T92" fmla="*/ 461 w 1756"/>
                <a:gd name="T93" fmla="*/ 967 h 997"/>
                <a:gd name="T94" fmla="*/ 436 w 1756"/>
                <a:gd name="T95" fmla="*/ 955 h 997"/>
                <a:gd name="T96" fmla="*/ 412 w 1756"/>
                <a:gd name="T97" fmla="*/ 950 h 997"/>
                <a:gd name="T98" fmla="*/ 345 w 1756"/>
                <a:gd name="T99" fmla="*/ 939 h 997"/>
                <a:gd name="T100" fmla="*/ 311 w 1756"/>
                <a:gd name="T101" fmla="*/ 932 h 997"/>
                <a:gd name="T102" fmla="*/ 278 w 1756"/>
                <a:gd name="T103" fmla="*/ 932 h 997"/>
                <a:gd name="T104" fmla="*/ 252 w 1756"/>
                <a:gd name="T105" fmla="*/ 932 h 997"/>
                <a:gd name="T106" fmla="*/ 185 w 1756"/>
                <a:gd name="T107" fmla="*/ 932 h 997"/>
                <a:gd name="T108" fmla="*/ 151 w 1756"/>
                <a:gd name="T109" fmla="*/ 932 h 997"/>
                <a:gd name="T110" fmla="*/ 118 w 1756"/>
                <a:gd name="T111" fmla="*/ 944 h 997"/>
                <a:gd name="T112" fmla="*/ 93 w 1756"/>
                <a:gd name="T113" fmla="*/ 944 h 997"/>
                <a:gd name="T114" fmla="*/ 84 w 1756"/>
                <a:gd name="T115" fmla="*/ 961 h 997"/>
                <a:gd name="T116" fmla="*/ 59 w 1756"/>
                <a:gd name="T117" fmla="*/ 967 h 997"/>
                <a:gd name="T118" fmla="*/ 25 w 1756"/>
                <a:gd name="T119" fmla="*/ 984 h 997"/>
                <a:gd name="T120" fmla="*/ 0 w 1756"/>
                <a:gd name="T121" fmla="*/ 996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56" h="997">
                  <a:moveTo>
                    <a:pt x="2" y="967"/>
                  </a:moveTo>
                  <a:lnTo>
                    <a:pt x="2" y="0"/>
                  </a:lnTo>
                  <a:lnTo>
                    <a:pt x="1755" y="0"/>
                  </a:lnTo>
                  <a:lnTo>
                    <a:pt x="1755" y="996"/>
                  </a:lnTo>
                  <a:lnTo>
                    <a:pt x="1713" y="996"/>
                  </a:lnTo>
                  <a:lnTo>
                    <a:pt x="1688" y="989"/>
                  </a:lnTo>
                  <a:lnTo>
                    <a:pt x="1663" y="972"/>
                  </a:lnTo>
                  <a:lnTo>
                    <a:pt x="1638" y="961"/>
                  </a:lnTo>
                  <a:lnTo>
                    <a:pt x="1604" y="950"/>
                  </a:lnTo>
                  <a:lnTo>
                    <a:pt x="1570" y="944"/>
                  </a:lnTo>
                  <a:lnTo>
                    <a:pt x="1545" y="939"/>
                  </a:lnTo>
                  <a:lnTo>
                    <a:pt x="1520" y="939"/>
                  </a:lnTo>
                  <a:lnTo>
                    <a:pt x="1486" y="939"/>
                  </a:lnTo>
                  <a:lnTo>
                    <a:pt x="1461" y="944"/>
                  </a:lnTo>
                  <a:lnTo>
                    <a:pt x="1436" y="955"/>
                  </a:lnTo>
                  <a:lnTo>
                    <a:pt x="1411" y="967"/>
                  </a:lnTo>
                  <a:lnTo>
                    <a:pt x="1385" y="979"/>
                  </a:lnTo>
                  <a:lnTo>
                    <a:pt x="1353" y="989"/>
                  </a:lnTo>
                  <a:lnTo>
                    <a:pt x="1319" y="989"/>
                  </a:lnTo>
                  <a:lnTo>
                    <a:pt x="1294" y="989"/>
                  </a:lnTo>
                  <a:lnTo>
                    <a:pt x="1269" y="989"/>
                  </a:lnTo>
                  <a:lnTo>
                    <a:pt x="1235" y="984"/>
                  </a:lnTo>
                  <a:lnTo>
                    <a:pt x="1210" y="979"/>
                  </a:lnTo>
                  <a:lnTo>
                    <a:pt x="1176" y="972"/>
                  </a:lnTo>
                  <a:lnTo>
                    <a:pt x="1151" y="961"/>
                  </a:lnTo>
                  <a:lnTo>
                    <a:pt x="1117" y="955"/>
                  </a:lnTo>
                  <a:lnTo>
                    <a:pt x="1092" y="944"/>
                  </a:lnTo>
                  <a:lnTo>
                    <a:pt x="1067" y="939"/>
                  </a:lnTo>
                  <a:lnTo>
                    <a:pt x="1016" y="932"/>
                  </a:lnTo>
                  <a:lnTo>
                    <a:pt x="991" y="927"/>
                  </a:lnTo>
                  <a:lnTo>
                    <a:pt x="966" y="927"/>
                  </a:lnTo>
                  <a:lnTo>
                    <a:pt x="941" y="927"/>
                  </a:lnTo>
                  <a:lnTo>
                    <a:pt x="915" y="927"/>
                  </a:lnTo>
                  <a:lnTo>
                    <a:pt x="890" y="932"/>
                  </a:lnTo>
                  <a:lnTo>
                    <a:pt x="857" y="944"/>
                  </a:lnTo>
                  <a:lnTo>
                    <a:pt x="831" y="944"/>
                  </a:lnTo>
                  <a:lnTo>
                    <a:pt x="798" y="955"/>
                  </a:lnTo>
                  <a:lnTo>
                    <a:pt x="773" y="961"/>
                  </a:lnTo>
                  <a:lnTo>
                    <a:pt x="747" y="972"/>
                  </a:lnTo>
                  <a:lnTo>
                    <a:pt x="722" y="979"/>
                  </a:lnTo>
                  <a:lnTo>
                    <a:pt x="688" y="979"/>
                  </a:lnTo>
                  <a:lnTo>
                    <a:pt x="638" y="979"/>
                  </a:lnTo>
                  <a:lnTo>
                    <a:pt x="613" y="979"/>
                  </a:lnTo>
                  <a:lnTo>
                    <a:pt x="546" y="979"/>
                  </a:lnTo>
                  <a:lnTo>
                    <a:pt x="520" y="979"/>
                  </a:lnTo>
                  <a:lnTo>
                    <a:pt x="488" y="972"/>
                  </a:lnTo>
                  <a:lnTo>
                    <a:pt x="461" y="967"/>
                  </a:lnTo>
                  <a:lnTo>
                    <a:pt x="436" y="955"/>
                  </a:lnTo>
                  <a:lnTo>
                    <a:pt x="412" y="950"/>
                  </a:lnTo>
                  <a:lnTo>
                    <a:pt x="345" y="939"/>
                  </a:lnTo>
                  <a:lnTo>
                    <a:pt x="311" y="932"/>
                  </a:lnTo>
                  <a:lnTo>
                    <a:pt x="278" y="932"/>
                  </a:lnTo>
                  <a:lnTo>
                    <a:pt x="252" y="932"/>
                  </a:lnTo>
                  <a:lnTo>
                    <a:pt x="185" y="932"/>
                  </a:lnTo>
                  <a:lnTo>
                    <a:pt x="151" y="932"/>
                  </a:lnTo>
                  <a:lnTo>
                    <a:pt x="118" y="944"/>
                  </a:lnTo>
                  <a:lnTo>
                    <a:pt x="93" y="944"/>
                  </a:lnTo>
                  <a:lnTo>
                    <a:pt x="84" y="961"/>
                  </a:lnTo>
                  <a:lnTo>
                    <a:pt x="59" y="967"/>
                  </a:lnTo>
                  <a:lnTo>
                    <a:pt x="25" y="984"/>
                  </a:lnTo>
                  <a:lnTo>
                    <a:pt x="0" y="996"/>
                  </a:lnTo>
                </a:path>
              </a:pathLst>
            </a:custGeom>
            <a:gradFill rotWithShape="0">
              <a:gsLst>
                <a:gs pos="0">
                  <a:srgbClr val="99CCFF">
                    <a:gamma/>
                    <a:shade val="89804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763" name="Rectangle 21"/>
            <p:cNvSpPr>
              <a:spLocks noChangeArrowheads="1"/>
            </p:cNvSpPr>
            <p:nvPr/>
          </p:nvSpPr>
          <p:spPr bwMode="auto">
            <a:xfrm>
              <a:off x="721" y="833"/>
              <a:ext cx="2029" cy="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/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ORD_NO	PROD	QTY	...</a:t>
              </a:r>
              <a:b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-----	------	------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101	A4102	20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102	A2091	11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102	G7830 	20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 102	N9587 	26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101	A5675	19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998663" algn="r"/>
                  <a:tab pos="2233613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101	W0824	10		</a:t>
              </a:r>
            </a:p>
          </p:txBody>
        </p:sp>
        <p:sp>
          <p:nvSpPr>
            <p:cNvPr id="636950" name="Freeform 22"/>
            <p:cNvSpPr>
              <a:spLocks/>
            </p:cNvSpPr>
            <p:nvPr/>
          </p:nvSpPr>
          <p:spPr bwMode="blackWhite">
            <a:xfrm>
              <a:off x="1595" y="2012"/>
              <a:ext cx="1556" cy="555"/>
            </a:xfrm>
            <a:custGeom>
              <a:avLst/>
              <a:gdLst>
                <a:gd name="T0" fmla="*/ 2 w 1556"/>
                <a:gd name="T1" fmla="*/ 538 h 555"/>
                <a:gd name="T2" fmla="*/ 2 w 1556"/>
                <a:gd name="T3" fmla="*/ 0 h 555"/>
                <a:gd name="T4" fmla="*/ 1555 w 1556"/>
                <a:gd name="T5" fmla="*/ 0 h 555"/>
                <a:gd name="T6" fmla="*/ 1555 w 1556"/>
                <a:gd name="T7" fmla="*/ 554 h 555"/>
                <a:gd name="T8" fmla="*/ 1518 w 1556"/>
                <a:gd name="T9" fmla="*/ 554 h 555"/>
                <a:gd name="T10" fmla="*/ 1496 w 1556"/>
                <a:gd name="T11" fmla="*/ 550 h 555"/>
                <a:gd name="T12" fmla="*/ 1474 w 1556"/>
                <a:gd name="T13" fmla="*/ 540 h 555"/>
                <a:gd name="T14" fmla="*/ 1452 w 1556"/>
                <a:gd name="T15" fmla="*/ 534 h 555"/>
                <a:gd name="T16" fmla="*/ 1421 w 1556"/>
                <a:gd name="T17" fmla="*/ 528 h 555"/>
                <a:gd name="T18" fmla="*/ 1391 w 1556"/>
                <a:gd name="T19" fmla="*/ 525 h 555"/>
                <a:gd name="T20" fmla="*/ 1369 w 1556"/>
                <a:gd name="T21" fmla="*/ 522 h 555"/>
                <a:gd name="T22" fmla="*/ 1347 w 1556"/>
                <a:gd name="T23" fmla="*/ 522 h 555"/>
                <a:gd name="T24" fmla="*/ 1317 w 1556"/>
                <a:gd name="T25" fmla="*/ 522 h 555"/>
                <a:gd name="T26" fmla="*/ 1295 w 1556"/>
                <a:gd name="T27" fmla="*/ 525 h 555"/>
                <a:gd name="T28" fmla="*/ 1273 w 1556"/>
                <a:gd name="T29" fmla="*/ 531 h 555"/>
                <a:gd name="T30" fmla="*/ 1251 w 1556"/>
                <a:gd name="T31" fmla="*/ 538 h 555"/>
                <a:gd name="T32" fmla="*/ 1228 w 1556"/>
                <a:gd name="T33" fmla="*/ 544 h 555"/>
                <a:gd name="T34" fmla="*/ 1198 w 1556"/>
                <a:gd name="T35" fmla="*/ 550 h 555"/>
                <a:gd name="T36" fmla="*/ 1168 w 1556"/>
                <a:gd name="T37" fmla="*/ 550 h 555"/>
                <a:gd name="T38" fmla="*/ 1146 w 1556"/>
                <a:gd name="T39" fmla="*/ 550 h 555"/>
                <a:gd name="T40" fmla="*/ 1124 w 1556"/>
                <a:gd name="T41" fmla="*/ 550 h 555"/>
                <a:gd name="T42" fmla="*/ 1094 w 1556"/>
                <a:gd name="T43" fmla="*/ 547 h 555"/>
                <a:gd name="T44" fmla="*/ 1072 w 1556"/>
                <a:gd name="T45" fmla="*/ 544 h 555"/>
                <a:gd name="T46" fmla="*/ 1042 w 1556"/>
                <a:gd name="T47" fmla="*/ 540 h 555"/>
                <a:gd name="T48" fmla="*/ 1020 w 1556"/>
                <a:gd name="T49" fmla="*/ 534 h 555"/>
                <a:gd name="T50" fmla="*/ 989 w 1556"/>
                <a:gd name="T51" fmla="*/ 531 h 555"/>
                <a:gd name="T52" fmla="*/ 967 w 1556"/>
                <a:gd name="T53" fmla="*/ 525 h 555"/>
                <a:gd name="T54" fmla="*/ 945 w 1556"/>
                <a:gd name="T55" fmla="*/ 522 h 555"/>
                <a:gd name="T56" fmla="*/ 900 w 1556"/>
                <a:gd name="T57" fmla="*/ 518 h 555"/>
                <a:gd name="T58" fmla="*/ 878 w 1556"/>
                <a:gd name="T59" fmla="*/ 515 h 555"/>
                <a:gd name="T60" fmla="*/ 856 w 1556"/>
                <a:gd name="T61" fmla="*/ 515 h 555"/>
                <a:gd name="T62" fmla="*/ 834 w 1556"/>
                <a:gd name="T63" fmla="*/ 515 h 555"/>
                <a:gd name="T64" fmla="*/ 811 w 1556"/>
                <a:gd name="T65" fmla="*/ 515 h 555"/>
                <a:gd name="T66" fmla="*/ 789 w 1556"/>
                <a:gd name="T67" fmla="*/ 518 h 555"/>
                <a:gd name="T68" fmla="*/ 759 w 1556"/>
                <a:gd name="T69" fmla="*/ 525 h 555"/>
                <a:gd name="T70" fmla="*/ 736 w 1556"/>
                <a:gd name="T71" fmla="*/ 525 h 555"/>
                <a:gd name="T72" fmla="*/ 707 w 1556"/>
                <a:gd name="T73" fmla="*/ 531 h 555"/>
                <a:gd name="T74" fmla="*/ 685 w 1556"/>
                <a:gd name="T75" fmla="*/ 534 h 555"/>
                <a:gd name="T76" fmla="*/ 662 w 1556"/>
                <a:gd name="T77" fmla="*/ 540 h 555"/>
                <a:gd name="T78" fmla="*/ 640 w 1556"/>
                <a:gd name="T79" fmla="*/ 544 h 555"/>
                <a:gd name="T80" fmla="*/ 610 w 1556"/>
                <a:gd name="T81" fmla="*/ 544 h 555"/>
                <a:gd name="T82" fmla="*/ 566 w 1556"/>
                <a:gd name="T83" fmla="*/ 544 h 555"/>
                <a:gd name="T84" fmla="*/ 543 w 1556"/>
                <a:gd name="T85" fmla="*/ 544 h 555"/>
                <a:gd name="T86" fmla="*/ 484 w 1556"/>
                <a:gd name="T87" fmla="*/ 544 h 555"/>
                <a:gd name="T88" fmla="*/ 461 w 1556"/>
                <a:gd name="T89" fmla="*/ 544 h 555"/>
                <a:gd name="T90" fmla="*/ 432 w 1556"/>
                <a:gd name="T91" fmla="*/ 540 h 555"/>
                <a:gd name="T92" fmla="*/ 409 w 1556"/>
                <a:gd name="T93" fmla="*/ 538 h 555"/>
                <a:gd name="T94" fmla="*/ 387 w 1556"/>
                <a:gd name="T95" fmla="*/ 531 h 555"/>
                <a:gd name="T96" fmla="*/ 365 w 1556"/>
                <a:gd name="T97" fmla="*/ 528 h 555"/>
                <a:gd name="T98" fmla="*/ 305 w 1556"/>
                <a:gd name="T99" fmla="*/ 522 h 555"/>
                <a:gd name="T100" fmla="*/ 275 w 1556"/>
                <a:gd name="T101" fmla="*/ 518 h 555"/>
                <a:gd name="T102" fmla="*/ 246 w 1556"/>
                <a:gd name="T103" fmla="*/ 518 h 555"/>
                <a:gd name="T104" fmla="*/ 223 w 1556"/>
                <a:gd name="T105" fmla="*/ 518 h 555"/>
                <a:gd name="T106" fmla="*/ 164 w 1556"/>
                <a:gd name="T107" fmla="*/ 518 h 555"/>
                <a:gd name="T108" fmla="*/ 134 w 1556"/>
                <a:gd name="T109" fmla="*/ 518 h 555"/>
                <a:gd name="T110" fmla="*/ 104 w 1556"/>
                <a:gd name="T111" fmla="*/ 525 h 555"/>
                <a:gd name="T112" fmla="*/ 82 w 1556"/>
                <a:gd name="T113" fmla="*/ 525 h 555"/>
                <a:gd name="T114" fmla="*/ 74 w 1556"/>
                <a:gd name="T115" fmla="*/ 534 h 555"/>
                <a:gd name="T116" fmla="*/ 52 w 1556"/>
                <a:gd name="T117" fmla="*/ 538 h 555"/>
                <a:gd name="T118" fmla="*/ 22 w 1556"/>
                <a:gd name="T119" fmla="*/ 547 h 555"/>
                <a:gd name="T120" fmla="*/ 0 w 1556"/>
                <a:gd name="T121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6" h="555">
                  <a:moveTo>
                    <a:pt x="2" y="538"/>
                  </a:moveTo>
                  <a:lnTo>
                    <a:pt x="2" y="0"/>
                  </a:lnTo>
                  <a:lnTo>
                    <a:pt x="1555" y="0"/>
                  </a:lnTo>
                  <a:lnTo>
                    <a:pt x="1555" y="554"/>
                  </a:lnTo>
                  <a:lnTo>
                    <a:pt x="1518" y="554"/>
                  </a:lnTo>
                  <a:lnTo>
                    <a:pt x="1496" y="550"/>
                  </a:lnTo>
                  <a:lnTo>
                    <a:pt x="1474" y="540"/>
                  </a:lnTo>
                  <a:lnTo>
                    <a:pt x="1452" y="534"/>
                  </a:lnTo>
                  <a:lnTo>
                    <a:pt x="1421" y="528"/>
                  </a:lnTo>
                  <a:lnTo>
                    <a:pt x="1391" y="525"/>
                  </a:lnTo>
                  <a:lnTo>
                    <a:pt x="1369" y="522"/>
                  </a:lnTo>
                  <a:lnTo>
                    <a:pt x="1347" y="522"/>
                  </a:lnTo>
                  <a:lnTo>
                    <a:pt x="1317" y="522"/>
                  </a:lnTo>
                  <a:lnTo>
                    <a:pt x="1295" y="525"/>
                  </a:lnTo>
                  <a:lnTo>
                    <a:pt x="1273" y="531"/>
                  </a:lnTo>
                  <a:lnTo>
                    <a:pt x="1251" y="538"/>
                  </a:lnTo>
                  <a:lnTo>
                    <a:pt x="1228" y="544"/>
                  </a:lnTo>
                  <a:lnTo>
                    <a:pt x="1198" y="550"/>
                  </a:lnTo>
                  <a:lnTo>
                    <a:pt x="1168" y="550"/>
                  </a:lnTo>
                  <a:lnTo>
                    <a:pt x="1146" y="550"/>
                  </a:lnTo>
                  <a:lnTo>
                    <a:pt x="1124" y="550"/>
                  </a:lnTo>
                  <a:lnTo>
                    <a:pt x="1094" y="547"/>
                  </a:lnTo>
                  <a:lnTo>
                    <a:pt x="1072" y="544"/>
                  </a:lnTo>
                  <a:lnTo>
                    <a:pt x="1042" y="540"/>
                  </a:lnTo>
                  <a:lnTo>
                    <a:pt x="1020" y="534"/>
                  </a:lnTo>
                  <a:lnTo>
                    <a:pt x="989" y="531"/>
                  </a:lnTo>
                  <a:lnTo>
                    <a:pt x="967" y="525"/>
                  </a:lnTo>
                  <a:lnTo>
                    <a:pt x="945" y="522"/>
                  </a:lnTo>
                  <a:lnTo>
                    <a:pt x="900" y="518"/>
                  </a:lnTo>
                  <a:lnTo>
                    <a:pt x="878" y="515"/>
                  </a:lnTo>
                  <a:lnTo>
                    <a:pt x="856" y="515"/>
                  </a:lnTo>
                  <a:lnTo>
                    <a:pt x="834" y="515"/>
                  </a:lnTo>
                  <a:lnTo>
                    <a:pt x="811" y="515"/>
                  </a:lnTo>
                  <a:lnTo>
                    <a:pt x="789" y="518"/>
                  </a:lnTo>
                  <a:lnTo>
                    <a:pt x="759" y="525"/>
                  </a:lnTo>
                  <a:lnTo>
                    <a:pt x="736" y="525"/>
                  </a:lnTo>
                  <a:lnTo>
                    <a:pt x="707" y="531"/>
                  </a:lnTo>
                  <a:lnTo>
                    <a:pt x="685" y="534"/>
                  </a:lnTo>
                  <a:lnTo>
                    <a:pt x="662" y="540"/>
                  </a:lnTo>
                  <a:lnTo>
                    <a:pt x="640" y="544"/>
                  </a:lnTo>
                  <a:lnTo>
                    <a:pt x="610" y="544"/>
                  </a:lnTo>
                  <a:lnTo>
                    <a:pt x="566" y="544"/>
                  </a:lnTo>
                  <a:lnTo>
                    <a:pt x="543" y="544"/>
                  </a:lnTo>
                  <a:lnTo>
                    <a:pt x="484" y="544"/>
                  </a:lnTo>
                  <a:lnTo>
                    <a:pt x="461" y="544"/>
                  </a:lnTo>
                  <a:lnTo>
                    <a:pt x="432" y="540"/>
                  </a:lnTo>
                  <a:lnTo>
                    <a:pt x="409" y="538"/>
                  </a:lnTo>
                  <a:lnTo>
                    <a:pt x="387" y="531"/>
                  </a:lnTo>
                  <a:lnTo>
                    <a:pt x="365" y="528"/>
                  </a:lnTo>
                  <a:lnTo>
                    <a:pt x="305" y="522"/>
                  </a:lnTo>
                  <a:lnTo>
                    <a:pt x="275" y="518"/>
                  </a:lnTo>
                  <a:lnTo>
                    <a:pt x="246" y="518"/>
                  </a:lnTo>
                  <a:lnTo>
                    <a:pt x="223" y="518"/>
                  </a:lnTo>
                  <a:lnTo>
                    <a:pt x="164" y="518"/>
                  </a:lnTo>
                  <a:lnTo>
                    <a:pt x="134" y="518"/>
                  </a:lnTo>
                  <a:lnTo>
                    <a:pt x="104" y="525"/>
                  </a:lnTo>
                  <a:lnTo>
                    <a:pt x="82" y="525"/>
                  </a:lnTo>
                  <a:lnTo>
                    <a:pt x="74" y="534"/>
                  </a:lnTo>
                  <a:lnTo>
                    <a:pt x="52" y="538"/>
                  </a:lnTo>
                  <a:lnTo>
                    <a:pt x="22" y="547"/>
                  </a:lnTo>
                  <a:lnTo>
                    <a:pt x="0" y="554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765" name="Rectangle 23"/>
            <p:cNvSpPr>
              <a:spLocks noChangeArrowheads="1"/>
            </p:cNvSpPr>
            <p:nvPr/>
          </p:nvSpPr>
          <p:spPr bwMode="blackWhite">
            <a:xfrm>
              <a:off x="1634" y="2051"/>
              <a:ext cx="1631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/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435100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ORD_NO	ORD_DT	  CUST_CD</a:t>
              </a:r>
              <a:b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------	------	   ------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435100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101	05-JAN-97	   R01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435100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102	07-JAN-97	   N45</a:t>
              </a:r>
            </a:p>
            <a:p>
              <a:pPr algn="l" defTabSz="822325">
                <a:lnSpc>
                  <a:spcPct val="80000"/>
                </a:lnSpc>
                <a:spcBef>
                  <a:spcPct val="20000"/>
                </a:spcBef>
                <a:tabLst>
                  <a:tab pos="517525" algn="r"/>
                  <a:tab pos="741363" algn="l"/>
                  <a:tab pos="1435100" algn="l"/>
                </a:tabLst>
              </a:pPr>
              <a:r>
                <a:rPr lang="en-US" altLang="zh-CN" sz="1200">
                  <a:solidFill>
                    <a:schemeClr val="bg2"/>
                  </a:solidFill>
                  <a:latin typeface="Courier New" pitchFamily="49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4200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物化视图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470025"/>
            <a:ext cx="7385050" cy="3700463"/>
          </a:xfrm>
          <a:noFill/>
        </p:spPr>
        <p:txBody>
          <a:bodyPr/>
          <a:lstStyle/>
          <a:p>
            <a:pPr marL="341313" lvl="1" indent="-227013"/>
            <a:r>
              <a:rPr lang="en-US" altLang="zh-CN" smtClean="0"/>
              <a:t>Are instantiations of a SQL query</a:t>
            </a:r>
          </a:p>
          <a:p>
            <a:pPr marL="341313" lvl="1" indent="-227013"/>
            <a:r>
              <a:rPr lang="en-US" altLang="zh-CN" smtClean="0"/>
              <a:t>Can be used for query rewrites</a:t>
            </a:r>
          </a:p>
          <a:p>
            <a:pPr marL="341313" lvl="1" indent="-227013"/>
            <a:r>
              <a:rPr lang="en-US" altLang="zh-CN" smtClean="0"/>
              <a:t>Refresh types: </a:t>
            </a:r>
          </a:p>
          <a:p>
            <a:pPr marL="741363" lvl="2"/>
            <a:r>
              <a:rPr lang="en-US" altLang="zh-CN" smtClean="0"/>
              <a:t>Complete or fast</a:t>
            </a:r>
          </a:p>
          <a:p>
            <a:pPr marL="741363" lvl="2"/>
            <a:r>
              <a:rPr lang="en-US" altLang="zh-CN" smtClean="0"/>
              <a:t>Force or never</a:t>
            </a:r>
          </a:p>
          <a:p>
            <a:pPr marL="341313" lvl="1" indent="-227013"/>
            <a:r>
              <a:rPr lang="en-US" altLang="zh-CN" smtClean="0"/>
              <a:t>Refresh modes:</a:t>
            </a:r>
          </a:p>
          <a:p>
            <a:pPr marL="741363" lvl="2"/>
            <a:r>
              <a:rPr lang="en-US" altLang="zh-CN" smtClean="0"/>
              <a:t>Manual</a:t>
            </a:r>
          </a:p>
          <a:p>
            <a:pPr marL="741363" lvl="2"/>
            <a:r>
              <a:rPr lang="en-US" altLang="zh-CN" smtClean="0"/>
              <a:t>Automated (synchronous or asynchronous)</a:t>
            </a:r>
          </a:p>
        </p:txBody>
      </p:sp>
    </p:spTree>
    <p:extLst>
      <p:ext uri="{BB962C8B-B14F-4D97-AF65-F5344CB8AC3E}">
        <p14:creationId xmlns:p14="http://schemas.microsoft.com/office/powerpoint/2010/main" xmlns="" val="3881347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sz="4400" dirty="0" smtClean="0"/>
              <a:t>INSTANCE</a:t>
            </a:r>
            <a:endParaRPr lang="zh-CN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99230611"/>
      </p:ext>
    </p:extLst>
  </p:cSld>
  <p:clrMapOvr>
    <a:masterClrMapping/>
  </p:clrMapOvr>
  <p:transition spd="slow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923925" y="1270000"/>
            <a:ext cx="6454775" cy="28924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系统全局区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441700" y="1612900"/>
            <a:ext cx="2641600" cy="2489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606800" y="2941638"/>
            <a:ext cx="2306638" cy="56515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3594100" y="1900238"/>
            <a:ext cx="2325688" cy="788987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4892675" y="2093913"/>
            <a:ext cx="354013" cy="223837"/>
            <a:chOff x="3082" y="1319"/>
            <a:chExt cx="223" cy="141"/>
          </a:xfrm>
        </p:grpSpPr>
        <p:sp>
          <p:nvSpPr>
            <p:cNvPr id="272392" name="Line 8"/>
            <p:cNvSpPr>
              <a:spLocks noChangeShapeType="1"/>
            </p:cNvSpPr>
            <p:nvPr/>
          </p:nvSpPr>
          <p:spPr bwMode="auto">
            <a:xfrm flipH="1">
              <a:off x="3220" y="1358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3" name="Line 9"/>
            <p:cNvSpPr>
              <a:spLocks noChangeShapeType="1"/>
            </p:cNvSpPr>
            <p:nvPr/>
          </p:nvSpPr>
          <p:spPr bwMode="auto">
            <a:xfrm flipH="1">
              <a:off x="3226" y="1352"/>
              <a:ext cx="66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4" name="Line 10"/>
            <p:cNvSpPr>
              <a:spLocks noChangeShapeType="1"/>
            </p:cNvSpPr>
            <p:nvPr/>
          </p:nvSpPr>
          <p:spPr bwMode="auto">
            <a:xfrm flipH="1">
              <a:off x="3220" y="1371"/>
              <a:ext cx="51" cy="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5" name="Freeform 11"/>
            <p:cNvSpPr>
              <a:spLocks/>
            </p:cNvSpPr>
            <p:nvPr/>
          </p:nvSpPr>
          <p:spPr bwMode="auto">
            <a:xfrm>
              <a:off x="3082" y="1332"/>
              <a:ext cx="211" cy="128"/>
            </a:xfrm>
            <a:custGeom>
              <a:avLst/>
              <a:gdLst>
                <a:gd name="T0" fmla="*/ 210 w 211"/>
                <a:gd name="T1" fmla="*/ 12 h 128"/>
                <a:gd name="T2" fmla="*/ 194 w 211"/>
                <a:gd name="T3" fmla="*/ 127 h 128"/>
                <a:gd name="T4" fmla="*/ 0 w 211"/>
                <a:gd name="T5" fmla="*/ 117 h 128"/>
                <a:gd name="T6" fmla="*/ 17 w 211"/>
                <a:gd name="T7" fmla="*/ 0 h 128"/>
                <a:gd name="T8" fmla="*/ 210 w 211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8">
                  <a:moveTo>
                    <a:pt x="210" y="12"/>
                  </a:moveTo>
                  <a:lnTo>
                    <a:pt x="194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6" name="Freeform 12"/>
            <p:cNvSpPr>
              <a:spLocks/>
            </p:cNvSpPr>
            <p:nvPr/>
          </p:nvSpPr>
          <p:spPr bwMode="auto">
            <a:xfrm>
              <a:off x="3087" y="1325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7" name="Freeform 13"/>
            <p:cNvSpPr>
              <a:spLocks/>
            </p:cNvSpPr>
            <p:nvPr/>
          </p:nvSpPr>
          <p:spPr bwMode="auto">
            <a:xfrm>
              <a:off x="3096" y="1319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8" name="Freeform 14"/>
            <p:cNvSpPr>
              <a:spLocks/>
            </p:cNvSpPr>
            <p:nvPr/>
          </p:nvSpPr>
          <p:spPr bwMode="auto">
            <a:xfrm>
              <a:off x="3096" y="1319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399" name="Freeform 15"/>
            <p:cNvSpPr>
              <a:spLocks/>
            </p:cNvSpPr>
            <p:nvPr/>
          </p:nvSpPr>
          <p:spPr bwMode="auto">
            <a:xfrm>
              <a:off x="3125" y="1332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0" name="Freeform 16"/>
            <p:cNvSpPr>
              <a:spLocks/>
            </p:cNvSpPr>
            <p:nvPr/>
          </p:nvSpPr>
          <p:spPr bwMode="auto">
            <a:xfrm>
              <a:off x="3123" y="1350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1" name="Freeform 17"/>
            <p:cNvSpPr>
              <a:spLocks/>
            </p:cNvSpPr>
            <p:nvPr/>
          </p:nvSpPr>
          <p:spPr bwMode="auto">
            <a:xfrm>
              <a:off x="3118" y="1371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2" name="Freeform 18"/>
            <p:cNvSpPr>
              <a:spLocks/>
            </p:cNvSpPr>
            <p:nvPr/>
          </p:nvSpPr>
          <p:spPr bwMode="auto">
            <a:xfrm>
              <a:off x="3112" y="1393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0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3" name="Freeform 19"/>
            <p:cNvSpPr>
              <a:spLocks/>
            </p:cNvSpPr>
            <p:nvPr/>
          </p:nvSpPr>
          <p:spPr bwMode="auto">
            <a:xfrm>
              <a:off x="3111" y="1417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2404" name="Line 20"/>
          <p:cNvSpPr>
            <a:spLocks noChangeShapeType="1"/>
          </p:cNvSpPr>
          <p:nvPr/>
        </p:nvSpPr>
        <p:spPr bwMode="auto">
          <a:xfrm flipH="1">
            <a:off x="4292600" y="2238375"/>
            <a:ext cx="236538" cy="104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041" name="Group 21"/>
          <p:cNvGrpSpPr>
            <a:grpSpLocks/>
          </p:cNvGrpSpPr>
          <p:nvPr/>
        </p:nvGrpSpPr>
        <p:grpSpPr bwMode="auto">
          <a:xfrm>
            <a:off x="5211763" y="1936750"/>
            <a:ext cx="354012" cy="225425"/>
            <a:chOff x="3283" y="1220"/>
            <a:chExt cx="223" cy="142"/>
          </a:xfrm>
        </p:grpSpPr>
        <p:sp>
          <p:nvSpPr>
            <p:cNvPr id="272406" name="Line 22"/>
            <p:cNvSpPr>
              <a:spLocks noChangeShapeType="1"/>
            </p:cNvSpPr>
            <p:nvPr/>
          </p:nvSpPr>
          <p:spPr bwMode="auto">
            <a:xfrm flipH="1">
              <a:off x="3421" y="1259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7" name="Line 23"/>
            <p:cNvSpPr>
              <a:spLocks noChangeShapeType="1"/>
            </p:cNvSpPr>
            <p:nvPr/>
          </p:nvSpPr>
          <p:spPr bwMode="auto">
            <a:xfrm flipH="1">
              <a:off x="3428" y="1254"/>
              <a:ext cx="65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 flipH="1">
              <a:off x="3421" y="1272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09" name="Freeform 25"/>
            <p:cNvSpPr>
              <a:spLocks/>
            </p:cNvSpPr>
            <p:nvPr/>
          </p:nvSpPr>
          <p:spPr bwMode="auto">
            <a:xfrm>
              <a:off x="3283" y="1234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0" name="Freeform 26"/>
            <p:cNvSpPr>
              <a:spLocks/>
            </p:cNvSpPr>
            <p:nvPr/>
          </p:nvSpPr>
          <p:spPr bwMode="auto">
            <a:xfrm>
              <a:off x="3290" y="1227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1" name="Freeform 27"/>
            <p:cNvSpPr>
              <a:spLocks/>
            </p:cNvSpPr>
            <p:nvPr/>
          </p:nvSpPr>
          <p:spPr bwMode="auto">
            <a:xfrm>
              <a:off x="3297" y="1220"/>
              <a:ext cx="209" cy="129"/>
            </a:xfrm>
            <a:custGeom>
              <a:avLst/>
              <a:gdLst>
                <a:gd name="T0" fmla="*/ 208 w 209"/>
                <a:gd name="T1" fmla="*/ 12 h 129"/>
                <a:gd name="T2" fmla="*/ 196 w 209"/>
                <a:gd name="T3" fmla="*/ 128 h 129"/>
                <a:gd name="T4" fmla="*/ 0 w 209"/>
                <a:gd name="T5" fmla="*/ 118 h 129"/>
                <a:gd name="T6" fmla="*/ 17 w 209"/>
                <a:gd name="T7" fmla="*/ 0 h 129"/>
                <a:gd name="T8" fmla="*/ 208 w 209"/>
                <a:gd name="T9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">
                  <a:moveTo>
                    <a:pt x="208" y="12"/>
                  </a:moveTo>
                  <a:lnTo>
                    <a:pt x="196" y="128"/>
                  </a:lnTo>
                  <a:lnTo>
                    <a:pt x="0" y="118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2" name="Freeform 28"/>
            <p:cNvSpPr>
              <a:spLocks/>
            </p:cNvSpPr>
            <p:nvPr/>
          </p:nvSpPr>
          <p:spPr bwMode="auto">
            <a:xfrm>
              <a:off x="3297" y="1220"/>
              <a:ext cx="209" cy="129"/>
            </a:xfrm>
            <a:custGeom>
              <a:avLst/>
              <a:gdLst>
                <a:gd name="T0" fmla="*/ 208 w 209"/>
                <a:gd name="T1" fmla="*/ 12 h 129"/>
                <a:gd name="T2" fmla="*/ 196 w 209"/>
                <a:gd name="T3" fmla="*/ 128 h 129"/>
                <a:gd name="T4" fmla="*/ 0 w 209"/>
                <a:gd name="T5" fmla="*/ 118 h 129"/>
                <a:gd name="T6" fmla="*/ 17 w 209"/>
                <a:gd name="T7" fmla="*/ 0 h 129"/>
                <a:gd name="T8" fmla="*/ 208 w 209"/>
                <a:gd name="T9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">
                  <a:moveTo>
                    <a:pt x="208" y="12"/>
                  </a:moveTo>
                  <a:lnTo>
                    <a:pt x="196" y="128"/>
                  </a:lnTo>
                  <a:lnTo>
                    <a:pt x="0" y="118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3" name="Freeform 29"/>
            <p:cNvSpPr>
              <a:spLocks/>
            </p:cNvSpPr>
            <p:nvPr/>
          </p:nvSpPr>
          <p:spPr bwMode="auto">
            <a:xfrm>
              <a:off x="3326" y="1234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4" name="Freeform 30"/>
            <p:cNvSpPr>
              <a:spLocks/>
            </p:cNvSpPr>
            <p:nvPr/>
          </p:nvSpPr>
          <p:spPr bwMode="auto">
            <a:xfrm>
              <a:off x="3324" y="1252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5" name="Freeform 31"/>
            <p:cNvSpPr>
              <a:spLocks/>
            </p:cNvSpPr>
            <p:nvPr/>
          </p:nvSpPr>
          <p:spPr bwMode="auto">
            <a:xfrm>
              <a:off x="3320" y="1272"/>
              <a:ext cx="167" cy="22"/>
            </a:xfrm>
            <a:custGeom>
              <a:avLst/>
              <a:gdLst>
                <a:gd name="T0" fmla="*/ 166 w 167"/>
                <a:gd name="T1" fmla="*/ 13 h 22"/>
                <a:gd name="T2" fmla="*/ 163 w 167"/>
                <a:gd name="T3" fmla="*/ 21 h 22"/>
                <a:gd name="T4" fmla="*/ 0 w 167"/>
                <a:gd name="T5" fmla="*/ 8 h 22"/>
                <a:gd name="T6" fmla="*/ 1 w 167"/>
                <a:gd name="T7" fmla="*/ 0 h 22"/>
                <a:gd name="T8" fmla="*/ 166 w 167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">
                  <a:moveTo>
                    <a:pt x="166" y="13"/>
                  </a:moveTo>
                  <a:lnTo>
                    <a:pt x="163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6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6" name="Freeform 32"/>
            <p:cNvSpPr>
              <a:spLocks/>
            </p:cNvSpPr>
            <p:nvPr/>
          </p:nvSpPr>
          <p:spPr bwMode="auto">
            <a:xfrm>
              <a:off x="3313" y="1295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17" name="Freeform 33"/>
            <p:cNvSpPr>
              <a:spLocks/>
            </p:cNvSpPr>
            <p:nvPr/>
          </p:nvSpPr>
          <p:spPr bwMode="auto">
            <a:xfrm>
              <a:off x="3312" y="1319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2" name="Group 34"/>
          <p:cNvGrpSpPr>
            <a:grpSpLocks/>
          </p:cNvGrpSpPr>
          <p:nvPr/>
        </p:nvGrpSpPr>
        <p:grpSpPr bwMode="auto">
          <a:xfrm>
            <a:off x="4578350" y="2009775"/>
            <a:ext cx="354013" cy="225425"/>
            <a:chOff x="2884" y="1266"/>
            <a:chExt cx="223" cy="142"/>
          </a:xfrm>
        </p:grpSpPr>
        <p:sp>
          <p:nvSpPr>
            <p:cNvPr id="272419" name="Line 35"/>
            <p:cNvSpPr>
              <a:spLocks noChangeShapeType="1"/>
            </p:cNvSpPr>
            <p:nvPr/>
          </p:nvSpPr>
          <p:spPr bwMode="auto">
            <a:xfrm flipH="1">
              <a:off x="3022" y="1305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 flipH="1">
              <a:off x="3029" y="1300"/>
              <a:ext cx="65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1" name="Line 37"/>
            <p:cNvSpPr>
              <a:spLocks noChangeShapeType="1"/>
            </p:cNvSpPr>
            <p:nvPr/>
          </p:nvSpPr>
          <p:spPr bwMode="auto">
            <a:xfrm flipH="1">
              <a:off x="3022" y="1318"/>
              <a:ext cx="55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2" name="Freeform 38"/>
            <p:cNvSpPr>
              <a:spLocks/>
            </p:cNvSpPr>
            <p:nvPr/>
          </p:nvSpPr>
          <p:spPr bwMode="auto">
            <a:xfrm>
              <a:off x="2884" y="1280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3" name="Freeform 39"/>
            <p:cNvSpPr>
              <a:spLocks/>
            </p:cNvSpPr>
            <p:nvPr/>
          </p:nvSpPr>
          <p:spPr bwMode="auto">
            <a:xfrm>
              <a:off x="2891" y="1273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4" name="Freeform 40"/>
            <p:cNvSpPr>
              <a:spLocks/>
            </p:cNvSpPr>
            <p:nvPr/>
          </p:nvSpPr>
          <p:spPr bwMode="auto">
            <a:xfrm>
              <a:off x="2898" y="1266"/>
              <a:ext cx="209" cy="129"/>
            </a:xfrm>
            <a:custGeom>
              <a:avLst/>
              <a:gdLst>
                <a:gd name="T0" fmla="*/ 208 w 209"/>
                <a:gd name="T1" fmla="*/ 12 h 129"/>
                <a:gd name="T2" fmla="*/ 196 w 209"/>
                <a:gd name="T3" fmla="*/ 128 h 129"/>
                <a:gd name="T4" fmla="*/ 0 w 209"/>
                <a:gd name="T5" fmla="*/ 118 h 129"/>
                <a:gd name="T6" fmla="*/ 17 w 209"/>
                <a:gd name="T7" fmla="*/ 0 h 129"/>
                <a:gd name="T8" fmla="*/ 208 w 209"/>
                <a:gd name="T9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">
                  <a:moveTo>
                    <a:pt x="208" y="12"/>
                  </a:moveTo>
                  <a:lnTo>
                    <a:pt x="196" y="128"/>
                  </a:lnTo>
                  <a:lnTo>
                    <a:pt x="0" y="118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5" name="Freeform 41"/>
            <p:cNvSpPr>
              <a:spLocks/>
            </p:cNvSpPr>
            <p:nvPr/>
          </p:nvSpPr>
          <p:spPr bwMode="auto">
            <a:xfrm>
              <a:off x="2898" y="1266"/>
              <a:ext cx="209" cy="129"/>
            </a:xfrm>
            <a:custGeom>
              <a:avLst/>
              <a:gdLst>
                <a:gd name="T0" fmla="*/ 208 w 209"/>
                <a:gd name="T1" fmla="*/ 12 h 129"/>
                <a:gd name="T2" fmla="*/ 196 w 209"/>
                <a:gd name="T3" fmla="*/ 128 h 129"/>
                <a:gd name="T4" fmla="*/ 0 w 209"/>
                <a:gd name="T5" fmla="*/ 118 h 129"/>
                <a:gd name="T6" fmla="*/ 17 w 209"/>
                <a:gd name="T7" fmla="*/ 0 h 129"/>
                <a:gd name="T8" fmla="*/ 208 w 209"/>
                <a:gd name="T9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">
                  <a:moveTo>
                    <a:pt x="208" y="12"/>
                  </a:moveTo>
                  <a:lnTo>
                    <a:pt x="196" y="128"/>
                  </a:lnTo>
                  <a:lnTo>
                    <a:pt x="0" y="118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6" name="Freeform 42"/>
            <p:cNvSpPr>
              <a:spLocks/>
            </p:cNvSpPr>
            <p:nvPr/>
          </p:nvSpPr>
          <p:spPr bwMode="auto">
            <a:xfrm>
              <a:off x="2927" y="1280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7" name="Freeform 43"/>
            <p:cNvSpPr>
              <a:spLocks/>
            </p:cNvSpPr>
            <p:nvPr/>
          </p:nvSpPr>
          <p:spPr bwMode="auto">
            <a:xfrm>
              <a:off x="2925" y="1298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8" name="Freeform 44"/>
            <p:cNvSpPr>
              <a:spLocks/>
            </p:cNvSpPr>
            <p:nvPr/>
          </p:nvSpPr>
          <p:spPr bwMode="auto">
            <a:xfrm>
              <a:off x="2921" y="1318"/>
              <a:ext cx="167" cy="22"/>
            </a:xfrm>
            <a:custGeom>
              <a:avLst/>
              <a:gdLst>
                <a:gd name="T0" fmla="*/ 166 w 167"/>
                <a:gd name="T1" fmla="*/ 13 h 22"/>
                <a:gd name="T2" fmla="*/ 163 w 167"/>
                <a:gd name="T3" fmla="*/ 21 h 22"/>
                <a:gd name="T4" fmla="*/ 0 w 167"/>
                <a:gd name="T5" fmla="*/ 8 h 22"/>
                <a:gd name="T6" fmla="*/ 1 w 167"/>
                <a:gd name="T7" fmla="*/ 0 h 22"/>
                <a:gd name="T8" fmla="*/ 166 w 167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2">
                  <a:moveTo>
                    <a:pt x="166" y="13"/>
                  </a:moveTo>
                  <a:lnTo>
                    <a:pt x="163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6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29" name="Freeform 45"/>
            <p:cNvSpPr>
              <a:spLocks/>
            </p:cNvSpPr>
            <p:nvPr/>
          </p:nvSpPr>
          <p:spPr bwMode="auto">
            <a:xfrm>
              <a:off x="2914" y="1341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0" name="Freeform 46"/>
            <p:cNvSpPr>
              <a:spLocks/>
            </p:cNvSpPr>
            <p:nvPr/>
          </p:nvSpPr>
          <p:spPr bwMode="auto">
            <a:xfrm>
              <a:off x="2913" y="1365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3" name="Group 47"/>
          <p:cNvGrpSpPr>
            <a:grpSpLocks/>
          </p:cNvGrpSpPr>
          <p:nvPr/>
        </p:nvGrpSpPr>
        <p:grpSpPr bwMode="auto">
          <a:xfrm>
            <a:off x="4635500" y="2293938"/>
            <a:ext cx="354013" cy="223837"/>
            <a:chOff x="2920" y="1445"/>
            <a:chExt cx="223" cy="141"/>
          </a:xfrm>
        </p:grpSpPr>
        <p:sp>
          <p:nvSpPr>
            <p:cNvPr id="272432" name="Line 48"/>
            <p:cNvSpPr>
              <a:spLocks noChangeShapeType="1"/>
            </p:cNvSpPr>
            <p:nvPr/>
          </p:nvSpPr>
          <p:spPr bwMode="auto">
            <a:xfrm flipH="1">
              <a:off x="3058" y="1483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3" name="Line 49"/>
            <p:cNvSpPr>
              <a:spLocks noChangeShapeType="1"/>
            </p:cNvSpPr>
            <p:nvPr/>
          </p:nvSpPr>
          <p:spPr bwMode="auto">
            <a:xfrm flipH="1">
              <a:off x="3064" y="1478"/>
              <a:ext cx="63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4" name="Line 50"/>
            <p:cNvSpPr>
              <a:spLocks noChangeShapeType="1"/>
            </p:cNvSpPr>
            <p:nvPr/>
          </p:nvSpPr>
          <p:spPr bwMode="auto">
            <a:xfrm flipH="1">
              <a:off x="3058" y="1496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5" name="Freeform 51"/>
            <p:cNvSpPr>
              <a:spLocks/>
            </p:cNvSpPr>
            <p:nvPr/>
          </p:nvSpPr>
          <p:spPr bwMode="auto">
            <a:xfrm>
              <a:off x="2920" y="1458"/>
              <a:ext cx="211" cy="128"/>
            </a:xfrm>
            <a:custGeom>
              <a:avLst/>
              <a:gdLst>
                <a:gd name="T0" fmla="*/ 210 w 211"/>
                <a:gd name="T1" fmla="*/ 12 h 128"/>
                <a:gd name="T2" fmla="*/ 194 w 211"/>
                <a:gd name="T3" fmla="*/ 127 h 128"/>
                <a:gd name="T4" fmla="*/ 0 w 211"/>
                <a:gd name="T5" fmla="*/ 117 h 128"/>
                <a:gd name="T6" fmla="*/ 17 w 211"/>
                <a:gd name="T7" fmla="*/ 0 h 128"/>
                <a:gd name="T8" fmla="*/ 210 w 211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8">
                  <a:moveTo>
                    <a:pt x="210" y="12"/>
                  </a:moveTo>
                  <a:lnTo>
                    <a:pt x="194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6" name="Freeform 52"/>
            <p:cNvSpPr>
              <a:spLocks/>
            </p:cNvSpPr>
            <p:nvPr/>
          </p:nvSpPr>
          <p:spPr bwMode="auto">
            <a:xfrm>
              <a:off x="2925" y="1451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7" name="Freeform 53"/>
            <p:cNvSpPr>
              <a:spLocks/>
            </p:cNvSpPr>
            <p:nvPr/>
          </p:nvSpPr>
          <p:spPr bwMode="auto">
            <a:xfrm>
              <a:off x="2934" y="1445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8" name="Freeform 54"/>
            <p:cNvSpPr>
              <a:spLocks/>
            </p:cNvSpPr>
            <p:nvPr/>
          </p:nvSpPr>
          <p:spPr bwMode="auto">
            <a:xfrm>
              <a:off x="2934" y="1445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39" name="Freeform 55"/>
            <p:cNvSpPr>
              <a:spLocks/>
            </p:cNvSpPr>
            <p:nvPr/>
          </p:nvSpPr>
          <p:spPr bwMode="auto">
            <a:xfrm>
              <a:off x="2963" y="1458"/>
              <a:ext cx="165" cy="21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8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0" name="Freeform 56"/>
            <p:cNvSpPr>
              <a:spLocks/>
            </p:cNvSpPr>
            <p:nvPr/>
          </p:nvSpPr>
          <p:spPr bwMode="auto">
            <a:xfrm>
              <a:off x="2961" y="1476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1" name="Freeform 57"/>
            <p:cNvSpPr>
              <a:spLocks/>
            </p:cNvSpPr>
            <p:nvPr/>
          </p:nvSpPr>
          <p:spPr bwMode="auto">
            <a:xfrm>
              <a:off x="2956" y="1496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2" name="Freeform 58"/>
            <p:cNvSpPr>
              <a:spLocks/>
            </p:cNvSpPr>
            <p:nvPr/>
          </p:nvSpPr>
          <p:spPr bwMode="auto">
            <a:xfrm>
              <a:off x="2949" y="1519"/>
              <a:ext cx="169" cy="21"/>
            </a:xfrm>
            <a:custGeom>
              <a:avLst/>
              <a:gdLst>
                <a:gd name="T0" fmla="*/ 168 w 169"/>
                <a:gd name="T1" fmla="*/ 12 h 21"/>
                <a:gd name="T2" fmla="*/ 165 w 169"/>
                <a:gd name="T3" fmla="*/ 20 h 21"/>
                <a:gd name="T4" fmla="*/ 0 w 169"/>
                <a:gd name="T5" fmla="*/ 8 h 21"/>
                <a:gd name="T6" fmla="*/ 0 w 169"/>
                <a:gd name="T7" fmla="*/ 0 h 21"/>
                <a:gd name="T8" fmla="*/ 168 w 169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1">
                  <a:moveTo>
                    <a:pt x="168" y="12"/>
                  </a:moveTo>
                  <a:lnTo>
                    <a:pt x="165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8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3" name="Freeform 59"/>
            <p:cNvSpPr>
              <a:spLocks/>
            </p:cNvSpPr>
            <p:nvPr/>
          </p:nvSpPr>
          <p:spPr bwMode="auto">
            <a:xfrm>
              <a:off x="2949" y="1543"/>
              <a:ext cx="165" cy="21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7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4" name="Group 60"/>
          <p:cNvGrpSpPr>
            <a:grpSpLocks/>
          </p:cNvGrpSpPr>
          <p:nvPr/>
        </p:nvGrpSpPr>
        <p:grpSpPr bwMode="auto">
          <a:xfrm>
            <a:off x="4006850" y="2282825"/>
            <a:ext cx="354013" cy="223838"/>
            <a:chOff x="2524" y="1438"/>
            <a:chExt cx="223" cy="141"/>
          </a:xfrm>
        </p:grpSpPr>
        <p:sp>
          <p:nvSpPr>
            <p:cNvPr id="272445" name="Line 61"/>
            <p:cNvSpPr>
              <a:spLocks noChangeShapeType="1"/>
            </p:cNvSpPr>
            <p:nvPr/>
          </p:nvSpPr>
          <p:spPr bwMode="auto">
            <a:xfrm flipH="1">
              <a:off x="2662" y="1477"/>
              <a:ext cx="54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6" name="Line 62"/>
            <p:cNvSpPr>
              <a:spLocks noChangeShapeType="1"/>
            </p:cNvSpPr>
            <p:nvPr/>
          </p:nvSpPr>
          <p:spPr bwMode="auto">
            <a:xfrm flipH="1">
              <a:off x="2667" y="1471"/>
              <a:ext cx="67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7" name="Line 63"/>
            <p:cNvSpPr>
              <a:spLocks noChangeShapeType="1"/>
            </p:cNvSpPr>
            <p:nvPr/>
          </p:nvSpPr>
          <p:spPr bwMode="auto">
            <a:xfrm flipH="1">
              <a:off x="2662" y="1490"/>
              <a:ext cx="51" cy="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8" name="Freeform 64"/>
            <p:cNvSpPr>
              <a:spLocks/>
            </p:cNvSpPr>
            <p:nvPr/>
          </p:nvSpPr>
          <p:spPr bwMode="auto">
            <a:xfrm>
              <a:off x="2524" y="1451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49" name="Freeform 65"/>
            <p:cNvSpPr>
              <a:spLocks/>
            </p:cNvSpPr>
            <p:nvPr/>
          </p:nvSpPr>
          <p:spPr bwMode="auto">
            <a:xfrm>
              <a:off x="2531" y="1444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0" name="Freeform 66"/>
            <p:cNvSpPr>
              <a:spLocks/>
            </p:cNvSpPr>
            <p:nvPr/>
          </p:nvSpPr>
          <p:spPr bwMode="auto">
            <a:xfrm>
              <a:off x="2538" y="1438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1" name="Freeform 67"/>
            <p:cNvSpPr>
              <a:spLocks/>
            </p:cNvSpPr>
            <p:nvPr/>
          </p:nvSpPr>
          <p:spPr bwMode="auto">
            <a:xfrm>
              <a:off x="2538" y="1438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2" name="Freeform 68"/>
            <p:cNvSpPr>
              <a:spLocks/>
            </p:cNvSpPr>
            <p:nvPr/>
          </p:nvSpPr>
          <p:spPr bwMode="auto">
            <a:xfrm>
              <a:off x="2567" y="1451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3" name="Freeform 69"/>
            <p:cNvSpPr>
              <a:spLocks/>
            </p:cNvSpPr>
            <p:nvPr/>
          </p:nvSpPr>
          <p:spPr bwMode="auto">
            <a:xfrm>
              <a:off x="2565" y="1469"/>
              <a:ext cx="166" cy="21"/>
            </a:xfrm>
            <a:custGeom>
              <a:avLst/>
              <a:gdLst>
                <a:gd name="T0" fmla="*/ 165 w 166"/>
                <a:gd name="T1" fmla="*/ 12 h 21"/>
                <a:gd name="T2" fmla="*/ 162 w 166"/>
                <a:gd name="T3" fmla="*/ 20 h 21"/>
                <a:gd name="T4" fmla="*/ 0 w 166"/>
                <a:gd name="T5" fmla="*/ 7 h 21"/>
                <a:gd name="T6" fmla="*/ 0 w 166"/>
                <a:gd name="T7" fmla="*/ 0 h 21"/>
                <a:gd name="T8" fmla="*/ 165 w 166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1">
                  <a:moveTo>
                    <a:pt x="165" y="12"/>
                  </a:moveTo>
                  <a:lnTo>
                    <a:pt x="162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5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4" name="Freeform 70"/>
            <p:cNvSpPr>
              <a:spLocks/>
            </p:cNvSpPr>
            <p:nvPr/>
          </p:nvSpPr>
          <p:spPr bwMode="auto">
            <a:xfrm>
              <a:off x="2560" y="1490"/>
              <a:ext cx="164" cy="22"/>
            </a:xfrm>
            <a:custGeom>
              <a:avLst/>
              <a:gdLst>
                <a:gd name="T0" fmla="*/ 163 w 164"/>
                <a:gd name="T1" fmla="*/ 13 h 22"/>
                <a:gd name="T2" fmla="*/ 160 w 164"/>
                <a:gd name="T3" fmla="*/ 21 h 22"/>
                <a:gd name="T4" fmla="*/ 0 w 164"/>
                <a:gd name="T5" fmla="*/ 8 h 22"/>
                <a:gd name="T6" fmla="*/ 1 w 164"/>
                <a:gd name="T7" fmla="*/ 0 h 22"/>
                <a:gd name="T8" fmla="*/ 163 w 164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2">
                  <a:moveTo>
                    <a:pt x="163" y="13"/>
                  </a:moveTo>
                  <a:lnTo>
                    <a:pt x="160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3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5" name="Freeform 71"/>
            <p:cNvSpPr>
              <a:spLocks/>
            </p:cNvSpPr>
            <p:nvPr/>
          </p:nvSpPr>
          <p:spPr bwMode="auto">
            <a:xfrm>
              <a:off x="2554" y="1512"/>
              <a:ext cx="170" cy="21"/>
            </a:xfrm>
            <a:custGeom>
              <a:avLst/>
              <a:gdLst>
                <a:gd name="T0" fmla="*/ 169 w 170"/>
                <a:gd name="T1" fmla="*/ 12 h 21"/>
                <a:gd name="T2" fmla="*/ 166 w 170"/>
                <a:gd name="T3" fmla="*/ 20 h 21"/>
                <a:gd name="T4" fmla="*/ 0 w 170"/>
                <a:gd name="T5" fmla="*/ 8 h 21"/>
                <a:gd name="T6" fmla="*/ 0 w 170"/>
                <a:gd name="T7" fmla="*/ 0 h 21"/>
                <a:gd name="T8" fmla="*/ 169 w 170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1">
                  <a:moveTo>
                    <a:pt x="169" y="12"/>
                  </a:moveTo>
                  <a:lnTo>
                    <a:pt x="166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9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6" name="Freeform 72"/>
            <p:cNvSpPr>
              <a:spLocks/>
            </p:cNvSpPr>
            <p:nvPr/>
          </p:nvSpPr>
          <p:spPr bwMode="auto">
            <a:xfrm>
              <a:off x="2553" y="1536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5" name="Group 73"/>
          <p:cNvGrpSpPr>
            <a:grpSpLocks/>
          </p:cNvGrpSpPr>
          <p:nvPr/>
        </p:nvGrpSpPr>
        <p:grpSpPr bwMode="auto">
          <a:xfrm>
            <a:off x="3729038" y="2344738"/>
            <a:ext cx="354012" cy="223837"/>
            <a:chOff x="2349" y="1477"/>
            <a:chExt cx="223" cy="141"/>
          </a:xfrm>
        </p:grpSpPr>
        <p:sp>
          <p:nvSpPr>
            <p:cNvPr id="272458" name="Line 74"/>
            <p:cNvSpPr>
              <a:spLocks noChangeShapeType="1"/>
            </p:cNvSpPr>
            <p:nvPr/>
          </p:nvSpPr>
          <p:spPr bwMode="auto">
            <a:xfrm flipH="1">
              <a:off x="2487" y="1515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59" name="Line 75"/>
            <p:cNvSpPr>
              <a:spLocks noChangeShapeType="1"/>
            </p:cNvSpPr>
            <p:nvPr/>
          </p:nvSpPr>
          <p:spPr bwMode="auto">
            <a:xfrm flipH="1">
              <a:off x="2494" y="1510"/>
              <a:ext cx="65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0" name="Line 76"/>
            <p:cNvSpPr>
              <a:spLocks noChangeShapeType="1"/>
            </p:cNvSpPr>
            <p:nvPr/>
          </p:nvSpPr>
          <p:spPr bwMode="auto">
            <a:xfrm flipH="1">
              <a:off x="2487" y="1528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1" name="Freeform 77"/>
            <p:cNvSpPr>
              <a:spLocks/>
            </p:cNvSpPr>
            <p:nvPr/>
          </p:nvSpPr>
          <p:spPr bwMode="auto">
            <a:xfrm>
              <a:off x="2349" y="1490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2" name="Freeform 78"/>
            <p:cNvSpPr>
              <a:spLocks/>
            </p:cNvSpPr>
            <p:nvPr/>
          </p:nvSpPr>
          <p:spPr bwMode="auto">
            <a:xfrm>
              <a:off x="2356" y="1483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3" name="Freeform 79"/>
            <p:cNvSpPr>
              <a:spLocks/>
            </p:cNvSpPr>
            <p:nvPr/>
          </p:nvSpPr>
          <p:spPr bwMode="auto">
            <a:xfrm>
              <a:off x="2363" y="1477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4" name="Freeform 80"/>
            <p:cNvSpPr>
              <a:spLocks/>
            </p:cNvSpPr>
            <p:nvPr/>
          </p:nvSpPr>
          <p:spPr bwMode="auto">
            <a:xfrm>
              <a:off x="2363" y="1477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5" name="Freeform 81"/>
            <p:cNvSpPr>
              <a:spLocks/>
            </p:cNvSpPr>
            <p:nvPr/>
          </p:nvSpPr>
          <p:spPr bwMode="auto">
            <a:xfrm>
              <a:off x="2392" y="1490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6" name="Freeform 82"/>
            <p:cNvSpPr>
              <a:spLocks/>
            </p:cNvSpPr>
            <p:nvPr/>
          </p:nvSpPr>
          <p:spPr bwMode="auto">
            <a:xfrm>
              <a:off x="2390" y="1508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7" name="Freeform 83"/>
            <p:cNvSpPr>
              <a:spLocks/>
            </p:cNvSpPr>
            <p:nvPr/>
          </p:nvSpPr>
          <p:spPr bwMode="auto">
            <a:xfrm>
              <a:off x="2385" y="1528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8" name="Freeform 84"/>
            <p:cNvSpPr>
              <a:spLocks/>
            </p:cNvSpPr>
            <p:nvPr/>
          </p:nvSpPr>
          <p:spPr bwMode="auto">
            <a:xfrm>
              <a:off x="2379" y="1551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69" name="Freeform 85"/>
            <p:cNvSpPr>
              <a:spLocks/>
            </p:cNvSpPr>
            <p:nvPr/>
          </p:nvSpPr>
          <p:spPr bwMode="auto">
            <a:xfrm>
              <a:off x="2378" y="1575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6" name="Group 86"/>
          <p:cNvGrpSpPr>
            <a:grpSpLocks/>
          </p:cNvGrpSpPr>
          <p:nvPr/>
        </p:nvGrpSpPr>
        <p:grpSpPr bwMode="auto">
          <a:xfrm>
            <a:off x="4295775" y="1954213"/>
            <a:ext cx="354013" cy="225425"/>
            <a:chOff x="2706" y="1231"/>
            <a:chExt cx="223" cy="142"/>
          </a:xfrm>
        </p:grpSpPr>
        <p:sp>
          <p:nvSpPr>
            <p:cNvPr id="272471" name="Line 87"/>
            <p:cNvSpPr>
              <a:spLocks noChangeShapeType="1"/>
            </p:cNvSpPr>
            <p:nvPr/>
          </p:nvSpPr>
          <p:spPr bwMode="auto">
            <a:xfrm flipH="1">
              <a:off x="2844" y="1270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2" name="Line 88"/>
            <p:cNvSpPr>
              <a:spLocks noChangeShapeType="1"/>
            </p:cNvSpPr>
            <p:nvPr/>
          </p:nvSpPr>
          <p:spPr bwMode="auto">
            <a:xfrm flipH="1">
              <a:off x="2851" y="1265"/>
              <a:ext cx="65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3" name="Line 89"/>
            <p:cNvSpPr>
              <a:spLocks noChangeShapeType="1"/>
            </p:cNvSpPr>
            <p:nvPr/>
          </p:nvSpPr>
          <p:spPr bwMode="auto">
            <a:xfrm flipH="1">
              <a:off x="2844" y="1283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4" name="Freeform 90"/>
            <p:cNvSpPr>
              <a:spLocks/>
            </p:cNvSpPr>
            <p:nvPr/>
          </p:nvSpPr>
          <p:spPr bwMode="auto">
            <a:xfrm>
              <a:off x="2706" y="1245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5" name="Freeform 91"/>
            <p:cNvSpPr>
              <a:spLocks/>
            </p:cNvSpPr>
            <p:nvPr/>
          </p:nvSpPr>
          <p:spPr bwMode="auto">
            <a:xfrm>
              <a:off x="2713" y="1238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6" name="Freeform 92"/>
            <p:cNvSpPr>
              <a:spLocks/>
            </p:cNvSpPr>
            <p:nvPr/>
          </p:nvSpPr>
          <p:spPr bwMode="auto">
            <a:xfrm>
              <a:off x="2720" y="1231"/>
              <a:ext cx="209" cy="131"/>
            </a:xfrm>
            <a:custGeom>
              <a:avLst/>
              <a:gdLst>
                <a:gd name="T0" fmla="*/ 208 w 209"/>
                <a:gd name="T1" fmla="*/ 13 h 131"/>
                <a:gd name="T2" fmla="*/ 196 w 209"/>
                <a:gd name="T3" fmla="*/ 130 h 131"/>
                <a:gd name="T4" fmla="*/ 0 w 209"/>
                <a:gd name="T5" fmla="*/ 120 h 131"/>
                <a:gd name="T6" fmla="*/ 17 w 209"/>
                <a:gd name="T7" fmla="*/ 0 h 131"/>
                <a:gd name="T8" fmla="*/ 208 w 209"/>
                <a:gd name="T9" fmla="*/ 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1">
                  <a:moveTo>
                    <a:pt x="208" y="13"/>
                  </a:moveTo>
                  <a:lnTo>
                    <a:pt x="196" y="130"/>
                  </a:lnTo>
                  <a:lnTo>
                    <a:pt x="0" y="120"/>
                  </a:lnTo>
                  <a:lnTo>
                    <a:pt x="17" y="0"/>
                  </a:lnTo>
                  <a:lnTo>
                    <a:pt x="208" y="13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7" name="Freeform 93"/>
            <p:cNvSpPr>
              <a:spLocks/>
            </p:cNvSpPr>
            <p:nvPr/>
          </p:nvSpPr>
          <p:spPr bwMode="auto">
            <a:xfrm>
              <a:off x="2720" y="1231"/>
              <a:ext cx="209" cy="131"/>
            </a:xfrm>
            <a:custGeom>
              <a:avLst/>
              <a:gdLst>
                <a:gd name="T0" fmla="*/ 208 w 209"/>
                <a:gd name="T1" fmla="*/ 13 h 131"/>
                <a:gd name="T2" fmla="*/ 196 w 209"/>
                <a:gd name="T3" fmla="*/ 130 h 131"/>
                <a:gd name="T4" fmla="*/ 0 w 209"/>
                <a:gd name="T5" fmla="*/ 120 h 131"/>
                <a:gd name="T6" fmla="*/ 17 w 209"/>
                <a:gd name="T7" fmla="*/ 0 h 131"/>
                <a:gd name="T8" fmla="*/ 208 w 209"/>
                <a:gd name="T9" fmla="*/ 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1">
                  <a:moveTo>
                    <a:pt x="208" y="13"/>
                  </a:moveTo>
                  <a:lnTo>
                    <a:pt x="196" y="130"/>
                  </a:lnTo>
                  <a:lnTo>
                    <a:pt x="0" y="120"/>
                  </a:lnTo>
                  <a:lnTo>
                    <a:pt x="17" y="0"/>
                  </a:lnTo>
                  <a:lnTo>
                    <a:pt x="208" y="13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8" name="Freeform 94"/>
            <p:cNvSpPr>
              <a:spLocks/>
            </p:cNvSpPr>
            <p:nvPr/>
          </p:nvSpPr>
          <p:spPr bwMode="auto">
            <a:xfrm>
              <a:off x="2749" y="1245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79" name="Freeform 95"/>
            <p:cNvSpPr>
              <a:spLocks/>
            </p:cNvSpPr>
            <p:nvPr/>
          </p:nvSpPr>
          <p:spPr bwMode="auto">
            <a:xfrm>
              <a:off x="2747" y="1263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0" name="Freeform 96"/>
            <p:cNvSpPr>
              <a:spLocks/>
            </p:cNvSpPr>
            <p:nvPr/>
          </p:nvSpPr>
          <p:spPr bwMode="auto">
            <a:xfrm>
              <a:off x="2742" y="1283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1" name="Freeform 97"/>
            <p:cNvSpPr>
              <a:spLocks/>
            </p:cNvSpPr>
            <p:nvPr/>
          </p:nvSpPr>
          <p:spPr bwMode="auto">
            <a:xfrm>
              <a:off x="2736" y="1306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2" name="Freeform 98"/>
            <p:cNvSpPr>
              <a:spLocks/>
            </p:cNvSpPr>
            <p:nvPr/>
          </p:nvSpPr>
          <p:spPr bwMode="auto">
            <a:xfrm>
              <a:off x="2735" y="1330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7" name="Group 99"/>
          <p:cNvGrpSpPr>
            <a:grpSpLocks/>
          </p:cNvGrpSpPr>
          <p:nvPr/>
        </p:nvGrpSpPr>
        <p:grpSpPr bwMode="auto">
          <a:xfrm>
            <a:off x="3892550" y="1998663"/>
            <a:ext cx="347663" cy="223837"/>
            <a:chOff x="2452" y="1259"/>
            <a:chExt cx="219" cy="141"/>
          </a:xfrm>
        </p:grpSpPr>
        <p:sp>
          <p:nvSpPr>
            <p:cNvPr id="272484" name="Line 100"/>
            <p:cNvSpPr>
              <a:spLocks noChangeShapeType="1"/>
            </p:cNvSpPr>
            <p:nvPr/>
          </p:nvSpPr>
          <p:spPr bwMode="auto">
            <a:xfrm flipH="1">
              <a:off x="2590" y="1297"/>
              <a:ext cx="54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5" name="Line 101"/>
            <p:cNvSpPr>
              <a:spLocks noChangeShapeType="1"/>
            </p:cNvSpPr>
            <p:nvPr/>
          </p:nvSpPr>
          <p:spPr bwMode="auto">
            <a:xfrm flipH="1">
              <a:off x="2595" y="1292"/>
              <a:ext cx="63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6" name="Line 102"/>
            <p:cNvSpPr>
              <a:spLocks noChangeShapeType="1"/>
            </p:cNvSpPr>
            <p:nvPr/>
          </p:nvSpPr>
          <p:spPr bwMode="auto">
            <a:xfrm flipH="1">
              <a:off x="2590" y="1310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7" name="Freeform 103"/>
            <p:cNvSpPr>
              <a:spLocks/>
            </p:cNvSpPr>
            <p:nvPr/>
          </p:nvSpPr>
          <p:spPr bwMode="auto">
            <a:xfrm>
              <a:off x="2452" y="1272"/>
              <a:ext cx="211" cy="128"/>
            </a:xfrm>
            <a:custGeom>
              <a:avLst/>
              <a:gdLst>
                <a:gd name="T0" fmla="*/ 210 w 211"/>
                <a:gd name="T1" fmla="*/ 12 h 128"/>
                <a:gd name="T2" fmla="*/ 194 w 211"/>
                <a:gd name="T3" fmla="*/ 127 h 128"/>
                <a:gd name="T4" fmla="*/ 0 w 211"/>
                <a:gd name="T5" fmla="*/ 117 h 128"/>
                <a:gd name="T6" fmla="*/ 17 w 211"/>
                <a:gd name="T7" fmla="*/ 0 h 128"/>
                <a:gd name="T8" fmla="*/ 210 w 211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8">
                  <a:moveTo>
                    <a:pt x="210" y="12"/>
                  </a:moveTo>
                  <a:lnTo>
                    <a:pt x="194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8" name="Freeform 104"/>
            <p:cNvSpPr>
              <a:spLocks/>
            </p:cNvSpPr>
            <p:nvPr/>
          </p:nvSpPr>
          <p:spPr bwMode="auto">
            <a:xfrm>
              <a:off x="2457" y="1265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89" name="Freeform 105"/>
            <p:cNvSpPr>
              <a:spLocks/>
            </p:cNvSpPr>
            <p:nvPr/>
          </p:nvSpPr>
          <p:spPr bwMode="auto">
            <a:xfrm>
              <a:off x="2466" y="1259"/>
              <a:ext cx="205" cy="130"/>
            </a:xfrm>
            <a:custGeom>
              <a:avLst/>
              <a:gdLst>
                <a:gd name="T0" fmla="*/ 204 w 205"/>
                <a:gd name="T1" fmla="*/ 12 h 130"/>
                <a:gd name="T2" fmla="*/ 192 w 205"/>
                <a:gd name="T3" fmla="*/ 129 h 130"/>
                <a:gd name="T4" fmla="*/ 0 w 205"/>
                <a:gd name="T5" fmla="*/ 119 h 130"/>
                <a:gd name="T6" fmla="*/ 16 w 205"/>
                <a:gd name="T7" fmla="*/ 0 h 130"/>
                <a:gd name="T8" fmla="*/ 204 w 205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30">
                  <a:moveTo>
                    <a:pt x="204" y="12"/>
                  </a:moveTo>
                  <a:lnTo>
                    <a:pt x="192" y="129"/>
                  </a:lnTo>
                  <a:lnTo>
                    <a:pt x="0" y="119"/>
                  </a:lnTo>
                  <a:lnTo>
                    <a:pt x="16" y="0"/>
                  </a:lnTo>
                  <a:lnTo>
                    <a:pt x="204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0" name="Freeform 106"/>
            <p:cNvSpPr>
              <a:spLocks/>
            </p:cNvSpPr>
            <p:nvPr/>
          </p:nvSpPr>
          <p:spPr bwMode="auto">
            <a:xfrm>
              <a:off x="2466" y="1259"/>
              <a:ext cx="205" cy="130"/>
            </a:xfrm>
            <a:custGeom>
              <a:avLst/>
              <a:gdLst>
                <a:gd name="T0" fmla="*/ 204 w 205"/>
                <a:gd name="T1" fmla="*/ 12 h 130"/>
                <a:gd name="T2" fmla="*/ 192 w 205"/>
                <a:gd name="T3" fmla="*/ 129 h 130"/>
                <a:gd name="T4" fmla="*/ 0 w 205"/>
                <a:gd name="T5" fmla="*/ 119 h 130"/>
                <a:gd name="T6" fmla="*/ 16 w 205"/>
                <a:gd name="T7" fmla="*/ 0 h 130"/>
                <a:gd name="T8" fmla="*/ 204 w 205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30">
                  <a:moveTo>
                    <a:pt x="204" y="12"/>
                  </a:moveTo>
                  <a:lnTo>
                    <a:pt x="192" y="129"/>
                  </a:lnTo>
                  <a:lnTo>
                    <a:pt x="0" y="119"/>
                  </a:lnTo>
                  <a:lnTo>
                    <a:pt x="16" y="0"/>
                  </a:lnTo>
                  <a:lnTo>
                    <a:pt x="204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1" name="Freeform 107"/>
            <p:cNvSpPr>
              <a:spLocks/>
            </p:cNvSpPr>
            <p:nvPr/>
          </p:nvSpPr>
          <p:spPr bwMode="auto">
            <a:xfrm>
              <a:off x="2493" y="1272"/>
              <a:ext cx="166" cy="21"/>
            </a:xfrm>
            <a:custGeom>
              <a:avLst/>
              <a:gdLst>
                <a:gd name="T0" fmla="*/ 165 w 166"/>
                <a:gd name="T1" fmla="*/ 12 h 21"/>
                <a:gd name="T2" fmla="*/ 162 w 166"/>
                <a:gd name="T3" fmla="*/ 20 h 21"/>
                <a:gd name="T4" fmla="*/ 0 w 166"/>
                <a:gd name="T5" fmla="*/ 8 h 21"/>
                <a:gd name="T6" fmla="*/ 1 w 166"/>
                <a:gd name="T7" fmla="*/ 0 h 21"/>
                <a:gd name="T8" fmla="*/ 165 w 166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1">
                  <a:moveTo>
                    <a:pt x="165" y="12"/>
                  </a:moveTo>
                  <a:lnTo>
                    <a:pt x="162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5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2" name="Freeform 108"/>
            <p:cNvSpPr>
              <a:spLocks/>
            </p:cNvSpPr>
            <p:nvPr/>
          </p:nvSpPr>
          <p:spPr bwMode="auto">
            <a:xfrm>
              <a:off x="2493" y="1290"/>
              <a:ext cx="164" cy="21"/>
            </a:xfrm>
            <a:custGeom>
              <a:avLst/>
              <a:gdLst>
                <a:gd name="T0" fmla="*/ 163 w 164"/>
                <a:gd name="T1" fmla="*/ 12 h 21"/>
                <a:gd name="T2" fmla="*/ 160 w 164"/>
                <a:gd name="T3" fmla="*/ 20 h 21"/>
                <a:gd name="T4" fmla="*/ 0 w 164"/>
                <a:gd name="T5" fmla="*/ 7 h 21"/>
                <a:gd name="T6" fmla="*/ 0 w 164"/>
                <a:gd name="T7" fmla="*/ 0 h 21"/>
                <a:gd name="T8" fmla="*/ 163 w 164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">
                  <a:moveTo>
                    <a:pt x="163" y="12"/>
                  </a:moveTo>
                  <a:lnTo>
                    <a:pt x="160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3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3" name="Freeform 109"/>
            <p:cNvSpPr>
              <a:spLocks/>
            </p:cNvSpPr>
            <p:nvPr/>
          </p:nvSpPr>
          <p:spPr bwMode="auto">
            <a:xfrm>
              <a:off x="2488" y="1310"/>
              <a:ext cx="164" cy="22"/>
            </a:xfrm>
            <a:custGeom>
              <a:avLst/>
              <a:gdLst>
                <a:gd name="T0" fmla="*/ 163 w 164"/>
                <a:gd name="T1" fmla="*/ 13 h 22"/>
                <a:gd name="T2" fmla="*/ 160 w 164"/>
                <a:gd name="T3" fmla="*/ 21 h 22"/>
                <a:gd name="T4" fmla="*/ 0 w 164"/>
                <a:gd name="T5" fmla="*/ 8 h 22"/>
                <a:gd name="T6" fmla="*/ 1 w 164"/>
                <a:gd name="T7" fmla="*/ 0 h 22"/>
                <a:gd name="T8" fmla="*/ 163 w 164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2">
                  <a:moveTo>
                    <a:pt x="163" y="13"/>
                  </a:moveTo>
                  <a:lnTo>
                    <a:pt x="160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3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4" name="Freeform 110"/>
            <p:cNvSpPr>
              <a:spLocks/>
            </p:cNvSpPr>
            <p:nvPr/>
          </p:nvSpPr>
          <p:spPr bwMode="auto">
            <a:xfrm>
              <a:off x="2481" y="1333"/>
              <a:ext cx="169" cy="21"/>
            </a:xfrm>
            <a:custGeom>
              <a:avLst/>
              <a:gdLst>
                <a:gd name="T0" fmla="*/ 168 w 169"/>
                <a:gd name="T1" fmla="*/ 12 h 21"/>
                <a:gd name="T2" fmla="*/ 165 w 169"/>
                <a:gd name="T3" fmla="*/ 20 h 21"/>
                <a:gd name="T4" fmla="*/ 0 w 169"/>
                <a:gd name="T5" fmla="*/ 8 h 21"/>
                <a:gd name="T6" fmla="*/ 0 w 169"/>
                <a:gd name="T7" fmla="*/ 0 h 21"/>
                <a:gd name="T8" fmla="*/ 168 w 169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1">
                  <a:moveTo>
                    <a:pt x="168" y="12"/>
                  </a:moveTo>
                  <a:lnTo>
                    <a:pt x="165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8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5" name="Freeform 111"/>
            <p:cNvSpPr>
              <a:spLocks/>
            </p:cNvSpPr>
            <p:nvPr/>
          </p:nvSpPr>
          <p:spPr bwMode="auto">
            <a:xfrm>
              <a:off x="2481" y="1357"/>
              <a:ext cx="164" cy="21"/>
            </a:xfrm>
            <a:custGeom>
              <a:avLst/>
              <a:gdLst>
                <a:gd name="T0" fmla="*/ 163 w 164"/>
                <a:gd name="T1" fmla="*/ 12 h 21"/>
                <a:gd name="T2" fmla="*/ 160 w 164"/>
                <a:gd name="T3" fmla="*/ 20 h 21"/>
                <a:gd name="T4" fmla="*/ 0 w 164"/>
                <a:gd name="T5" fmla="*/ 7 h 21"/>
                <a:gd name="T6" fmla="*/ 1 w 164"/>
                <a:gd name="T7" fmla="*/ 0 h 21"/>
                <a:gd name="T8" fmla="*/ 163 w 164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">
                  <a:moveTo>
                    <a:pt x="163" y="12"/>
                  </a:moveTo>
                  <a:lnTo>
                    <a:pt x="160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3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8" name="Group 112"/>
          <p:cNvGrpSpPr>
            <a:grpSpLocks/>
          </p:cNvGrpSpPr>
          <p:nvPr/>
        </p:nvGrpSpPr>
        <p:grpSpPr bwMode="auto">
          <a:xfrm>
            <a:off x="4249738" y="2314575"/>
            <a:ext cx="354012" cy="223838"/>
            <a:chOff x="2677" y="1458"/>
            <a:chExt cx="223" cy="141"/>
          </a:xfrm>
        </p:grpSpPr>
        <p:sp>
          <p:nvSpPr>
            <p:cNvPr id="272497" name="Line 113"/>
            <p:cNvSpPr>
              <a:spLocks noChangeShapeType="1"/>
            </p:cNvSpPr>
            <p:nvPr/>
          </p:nvSpPr>
          <p:spPr bwMode="auto">
            <a:xfrm flipH="1">
              <a:off x="2815" y="1496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8" name="Line 114"/>
            <p:cNvSpPr>
              <a:spLocks noChangeShapeType="1"/>
            </p:cNvSpPr>
            <p:nvPr/>
          </p:nvSpPr>
          <p:spPr bwMode="auto">
            <a:xfrm flipH="1">
              <a:off x="2821" y="1491"/>
              <a:ext cx="66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499" name="Line 115"/>
            <p:cNvSpPr>
              <a:spLocks noChangeShapeType="1"/>
            </p:cNvSpPr>
            <p:nvPr/>
          </p:nvSpPr>
          <p:spPr bwMode="auto">
            <a:xfrm flipH="1">
              <a:off x="2815" y="1509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0" name="Freeform 116"/>
            <p:cNvSpPr>
              <a:spLocks/>
            </p:cNvSpPr>
            <p:nvPr/>
          </p:nvSpPr>
          <p:spPr bwMode="auto">
            <a:xfrm>
              <a:off x="2677" y="1471"/>
              <a:ext cx="211" cy="128"/>
            </a:xfrm>
            <a:custGeom>
              <a:avLst/>
              <a:gdLst>
                <a:gd name="T0" fmla="*/ 210 w 211"/>
                <a:gd name="T1" fmla="*/ 12 h 128"/>
                <a:gd name="T2" fmla="*/ 194 w 211"/>
                <a:gd name="T3" fmla="*/ 127 h 128"/>
                <a:gd name="T4" fmla="*/ 0 w 211"/>
                <a:gd name="T5" fmla="*/ 117 h 128"/>
                <a:gd name="T6" fmla="*/ 17 w 211"/>
                <a:gd name="T7" fmla="*/ 0 h 128"/>
                <a:gd name="T8" fmla="*/ 210 w 211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8">
                  <a:moveTo>
                    <a:pt x="210" y="12"/>
                  </a:moveTo>
                  <a:lnTo>
                    <a:pt x="194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1" name="Freeform 117"/>
            <p:cNvSpPr>
              <a:spLocks/>
            </p:cNvSpPr>
            <p:nvPr/>
          </p:nvSpPr>
          <p:spPr bwMode="auto">
            <a:xfrm>
              <a:off x="2682" y="1464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2" name="Freeform 118"/>
            <p:cNvSpPr>
              <a:spLocks/>
            </p:cNvSpPr>
            <p:nvPr/>
          </p:nvSpPr>
          <p:spPr bwMode="auto">
            <a:xfrm>
              <a:off x="2691" y="1458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3" name="Freeform 119"/>
            <p:cNvSpPr>
              <a:spLocks/>
            </p:cNvSpPr>
            <p:nvPr/>
          </p:nvSpPr>
          <p:spPr bwMode="auto">
            <a:xfrm>
              <a:off x="2691" y="1458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4" name="Freeform 120"/>
            <p:cNvSpPr>
              <a:spLocks/>
            </p:cNvSpPr>
            <p:nvPr/>
          </p:nvSpPr>
          <p:spPr bwMode="auto">
            <a:xfrm>
              <a:off x="2720" y="1471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5" name="Freeform 121"/>
            <p:cNvSpPr>
              <a:spLocks/>
            </p:cNvSpPr>
            <p:nvPr/>
          </p:nvSpPr>
          <p:spPr bwMode="auto">
            <a:xfrm>
              <a:off x="2718" y="1489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6" name="Freeform 122"/>
            <p:cNvSpPr>
              <a:spLocks/>
            </p:cNvSpPr>
            <p:nvPr/>
          </p:nvSpPr>
          <p:spPr bwMode="auto">
            <a:xfrm>
              <a:off x="2713" y="1509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7" name="Freeform 123"/>
            <p:cNvSpPr>
              <a:spLocks/>
            </p:cNvSpPr>
            <p:nvPr/>
          </p:nvSpPr>
          <p:spPr bwMode="auto">
            <a:xfrm>
              <a:off x="2707" y="1532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0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08" name="Freeform 124"/>
            <p:cNvSpPr>
              <a:spLocks/>
            </p:cNvSpPr>
            <p:nvPr/>
          </p:nvSpPr>
          <p:spPr bwMode="auto">
            <a:xfrm>
              <a:off x="2706" y="1556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49" name="Group 125"/>
          <p:cNvGrpSpPr>
            <a:grpSpLocks/>
          </p:cNvGrpSpPr>
          <p:nvPr/>
        </p:nvGrpSpPr>
        <p:grpSpPr bwMode="auto">
          <a:xfrm>
            <a:off x="3649663" y="3032125"/>
            <a:ext cx="2078037" cy="423863"/>
            <a:chOff x="2299" y="1910"/>
            <a:chExt cx="1309" cy="267"/>
          </a:xfrm>
        </p:grpSpPr>
        <p:sp>
          <p:nvSpPr>
            <p:cNvPr id="272510" name="Rectangle 126"/>
            <p:cNvSpPr>
              <a:spLocks noChangeArrowheads="1"/>
            </p:cNvSpPr>
            <p:nvPr/>
          </p:nvSpPr>
          <p:spPr bwMode="auto">
            <a:xfrm>
              <a:off x="2299" y="1910"/>
              <a:ext cx="267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1" name="Rectangle 127"/>
            <p:cNvSpPr>
              <a:spLocks noChangeArrowheads="1"/>
            </p:cNvSpPr>
            <p:nvPr/>
          </p:nvSpPr>
          <p:spPr bwMode="auto">
            <a:xfrm>
              <a:off x="2299" y="1981"/>
              <a:ext cx="267" cy="40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2" name="Rectangle 128"/>
            <p:cNvSpPr>
              <a:spLocks noChangeArrowheads="1"/>
            </p:cNvSpPr>
            <p:nvPr/>
          </p:nvSpPr>
          <p:spPr bwMode="auto">
            <a:xfrm>
              <a:off x="2299" y="2060"/>
              <a:ext cx="267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3" name="Rectangle 129"/>
            <p:cNvSpPr>
              <a:spLocks noChangeArrowheads="1"/>
            </p:cNvSpPr>
            <p:nvPr/>
          </p:nvSpPr>
          <p:spPr bwMode="auto">
            <a:xfrm>
              <a:off x="2299" y="2136"/>
              <a:ext cx="267" cy="41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4" name="Rectangle 130"/>
            <p:cNvSpPr>
              <a:spLocks noChangeArrowheads="1"/>
            </p:cNvSpPr>
            <p:nvPr/>
          </p:nvSpPr>
          <p:spPr bwMode="auto">
            <a:xfrm>
              <a:off x="2614" y="1910"/>
              <a:ext cx="271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5" name="Rectangle 131"/>
            <p:cNvSpPr>
              <a:spLocks noChangeArrowheads="1"/>
            </p:cNvSpPr>
            <p:nvPr/>
          </p:nvSpPr>
          <p:spPr bwMode="auto">
            <a:xfrm>
              <a:off x="2614" y="1981"/>
              <a:ext cx="271" cy="40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6" name="Rectangle 132"/>
            <p:cNvSpPr>
              <a:spLocks noChangeArrowheads="1"/>
            </p:cNvSpPr>
            <p:nvPr/>
          </p:nvSpPr>
          <p:spPr bwMode="auto">
            <a:xfrm>
              <a:off x="2614" y="2060"/>
              <a:ext cx="271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7" name="Rectangle 133"/>
            <p:cNvSpPr>
              <a:spLocks noChangeArrowheads="1"/>
            </p:cNvSpPr>
            <p:nvPr/>
          </p:nvSpPr>
          <p:spPr bwMode="auto">
            <a:xfrm>
              <a:off x="2614" y="2136"/>
              <a:ext cx="271" cy="41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8" name="Rectangle 134"/>
            <p:cNvSpPr>
              <a:spLocks noChangeArrowheads="1"/>
            </p:cNvSpPr>
            <p:nvPr/>
          </p:nvSpPr>
          <p:spPr bwMode="auto">
            <a:xfrm>
              <a:off x="2938" y="1910"/>
              <a:ext cx="278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19" name="Rectangle 135"/>
            <p:cNvSpPr>
              <a:spLocks noChangeArrowheads="1"/>
            </p:cNvSpPr>
            <p:nvPr/>
          </p:nvSpPr>
          <p:spPr bwMode="auto">
            <a:xfrm>
              <a:off x="2938" y="1981"/>
              <a:ext cx="278" cy="40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0" name="Rectangle 136"/>
            <p:cNvSpPr>
              <a:spLocks noChangeArrowheads="1"/>
            </p:cNvSpPr>
            <p:nvPr/>
          </p:nvSpPr>
          <p:spPr bwMode="auto">
            <a:xfrm>
              <a:off x="2938" y="2060"/>
              <a:ext cx="278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1" name="Rectangle 137"/>
            <p:cNvSpPr>
              <a:spLocks noChangeArrowheads="1"/>
            </p:cNvSpPr>
            <p:nvPr/>
          </p:nvSpPr>
          <p:spPr bwMode="auto">
            <a:xfrm>
              <a:off x="2938" y="2136"/>
              <a:ext cx="278" cy="41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2" name="Rectangle 138"/>
            <p:cNvSpPr>
              <a:spLocks noChangeArrowheads="1"/>
            </p:cNvSpPr>
            <p:nvPr/>
          </p:nvSpPr>
          <p:spPr bwMode="auto">
            <a:xfrm>
              <a:off x="3271" y="1910"/>
              <a:ext cx="337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3" name="Rectangle 139"/>
            <p:cNvSpPr>
              <a:spLocks noChangeArrowheads="1"/>
            </p:cNvSpPr>
            <p:nvPr/>
          </p:nvSpPr>
          <p:spPr bwMode="auto">
            <a:xfrm>
              <a:off x="3271" y="1981"/>
              <a:ext cx="337" cy="40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4" name="Rectangle 140"/>
            <p:cNvSpPr>
              <a:spLocks noChangeArrowheads="1"/>
            </p:cNvSpPr>
            <p:nvPr/>
          </p:nvSpPr>
          <p:spPr bwMode="auto">
            <a:xfrm>
              <a:off x="3271" y="2060"/>
              <a:ext cx="337" cy="3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525" name="Rectangle 141"/>
            <p:cNvSpPr>
              <a:spLocks noChangeArrowheads="1"/>
            </p:cNvSpPr>
            <p:nvPr/>
          </p:nvSpPr>
          <p:spPr bwMode="auto">
            <a:xfrm>
              <a:off x="3271" y="2136"/>
              <a:ext cx="337" cy="41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50" name="Group 142"/>
          <p:cNvGrpSpPr>
            <a:grpSpLocks/>
          </p:cNvGrpSpPr>
          <p:nvPr/>
        </p:nvGrpSpPr>
        <p:grpSpPr bwMode="auto">
          <a:xfrm>
            <a:off x="2527300" y="2241550"/>
            <a:ext cx="685800" cy="1708150"/>
            <a:chOff x="1592" y="1412"/>
            <a:chExt cx="432" cy="1076"/>
          </a:xfrm>
        </p:grpSpPr>
        <p:sp>
          <p:nvSpPr>
            <p:cNvPr id="272527" name="Rectangle 143"/>
            <p:cNvSpPr>
              <a:spLocks noChangeArrowheads="1"/>
            </p:cNvSpPr>
            <p:nvPr/>
          </p:nvSpPr>
          <p:spPr bwMode="auto">
            <a:xfrm>
              <a:off x="1592" y="1412"/>
              <a:ext cx="432" cy="1076"/>
            </a:xfrm>
            <a:prstGeom prst="rect">
              <a:avLst/>
            </a:prstGeom>
            <a:gradFill rotWithShape="0">
              <a:gsLst>
                <a:gs pos="0">
                  <a:srgbClr val="D3EAF8">
                    <a:gamma/>
                    <a:shade val="89804"/>
                    <a:invGamma/>
                  </a:srgbClr>
                </a:gs>
                <a:gs pos="50000">
                  <a:srgbClr val="D3EAF8"/>
                </a:gs>
                <a:gs pos="100000">
                  <a:srgbClr val="D3EAF8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197" name="Group 144"/>
            <p:cNvGrpSpPr>
              <a:grpSpLocks/>
            </p:cNvGrpSpPr>
            <p:nvPr/>
          </p:nvGrpSpPr>
          <p:grpSpPr bwMode="auto">
            <a:xfrm>
              <a:off x="1631" y="1544"/>
              <a:ext cx="358" cy="867"/>
              <a:chOff x="1631" y="1544"/>
              <a:chExt cx="358" cy="867"/>
            </a:xfrm>
          </p:grpSpPr>
          <p:sp>
            <p:nvSpPr>
              <p:cNvPr id="272529" name="Rectangle 145"/>
              <p:cNvSpPr>
                <a:spLocks noChangeArrowheads="1"/>
              </p:cNvSpPr>
              <p:nvPr/>
            </p:nvSpPr>
            <p:spPr bwMode="auto">
              <a:xfrm>
                <a:off x="1631" y="2332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0" name="Rectangle 146"/>
              <p:cNvSpPr>
                <a:spLocks noChangeArrowheads="1"/>
              </p:cNvSpPr>
              <p:nvPr/>
            </p:nvSpPr>
            <p:spPr bwMode="auto">
              <a:xfrm>
                <a:off x="1631" y="2198"/>
                <a:ext cx="358" cy="8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1" name="Rectangle 147"/>
              <p:cNvSpPr>
                <a:spLocks noChangeArrowheads="1"/>
              </p:cNvSpPr>
              <p:nvPr/>
            </p:nvSpPr>
            <p:spPr bwMode="auto">
              <a:xfrm>
                <a:off x="1631" y="2069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2" name="Rectangle 148"/>
              <p:cNvSpPr>
                <a:spLocks noChangeArrowheads="1"/>
              </p:cNvSpPr>
              <p:nvPr/>
            </p:nvSpPr>
            <p:spPr bwMode="auto">
              <a:xfrm>
                <a:off x="1631" y="1937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3" name="Rectangle 149"/>
              <p:cNvSpPr>
                <a:spLocks noChangeArrowheads="1"/>
              </p:cNvSpPr>
              <p:nvPr/>
            </p:nvSpPr>
            <p:spPr bwMode="auto">
              <a:xfrm>
                <a:off x="1631" y="1806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4" name="Rectangle 150"/>
              <p:cNvSpPr>
                <a:spLocks noChangeArrowheads="1"/>
              </p:cNvSpPr>
              <p:nvPr/>
            </p:nvSpPr>
            <p:spPr bwMode="auto">
              <a:xfrm>
                <a:off x="1631" y="1674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5" name="Rectangle 151"/>
              <p:cNvSpPr>
                <a:spLocks noChangeArrowheads="1"/>
              </p:cNvSpPr>
              <p:nvPr/>
            </p:nvSpPr>
            <p:spPr bwMode="auto">
              <a:xfrm>
                <a:off x="1631" y="1544"/>
                <a:ext cx="358" cy="7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4051" name="Group 152"/>
          <p:cNvGrpSpPr>
            <a:grpSpLocks/>
          </p:cNvGrpSpPr>
          <p:nvPr/>
        </p:nvGrpSpPr>
        <p:grpSpPr bwMode="auto">
          <a:xfrm>
            <a:off x="1079500" y="2241550"/>
            <a:ext cx="1311275" cy="1708150"/>
            <a:chOff x="680" y="1412"/>
            <a:chExt cx="826" cy="1076"/>
          </a:xfrm>
        </p:grpSpPr>
        <p:grpSp>
          <p:nvGrpSpPr>
            <p:cNvPr id="44106" name="Group 153"/>
            <p:cNvGrpSpPr>
              <a:grpSpLocks/>
            </p:cNvGrpSpPr>
            <p:nvPr/>
          </p:nvGrpSpPr>
          <p:grpSpPr bwMode="auto">
            <a:xfrm>
              <a:off x="689" y="1424"/>
              <a:ext cx="817" cy="1061"/>
              <a:chOff x="689" y="1424"/>
              <a:chExt cx="817" cy="1061"/>
            </a:xfrm>
          </p:grpSpPr>
          <p:sp>
            <p:nvSpPr>
              <p:cNvPr id="272538" name="Rectangle 154"/>
              <p:cNvSpPr>
                <a:spLocks noChangeArrowheads="1"/>
              </p:cNvSpPr>
              <p:nvPr/>
            </p:nvSpPr>
            <p:spPr bwMode="auto">
              <a:xfrm>
                <a:off x="691" y="1717"/>
                <a:ext cx="95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39" name="Rectangle 155"/>
              <p:cNvSpPr>
                <a:spLocks noChangeArrowheads="1"/>
              </p:cNvSpPr>
              <p:nvPr/>
            </p:nvSpPr>
            <p:spPr bwMode="auto">
              <a:xfrm>
                <a:off x="898" y="1717"/>
                <a:ext cx="94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0" name="Rectangle 156"/>
              <p:cNvSpPr>
                <a:spLocks noChangeArrowheads="1"/>
              </p:cNvSpPr>
              <p:nvPr/>
            </p:nvSpPr>
            <p:spPr bwMode="auto">
              <a:xfrm>
                <a:off x="1102" y="1717"/>
                <a:ext cx="94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1" name="Rectangle 157"/>
              <p:cNvSpPr>
                <a:spLocks noChangeArrowheads="1"/>
              </p:cNvSpPr>
              <p:nvPr/>
            </p:nvSpPr>
            <p:spPr bwMode="auto">
              <a:xfrm>
                <a:off x="1305" y="1717"/>
                <a:ext cx="98" cy="9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2" name="Rectangle 158"/>
              <p:cNvSpPr>
                <a:spLocks noChangeArrowheads="1"/>
              </p:cNvSpPr>
              <p:nvPr/>
            </p:nvSpPr>
            <p:spPr bwMode="auto">
              <a:xfrm>
                <a:off x="793" y="1717"/>
                <a:ext cx="95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3" name="Rectangle 159"/>
              <p:cNvSpPr>
                <a:spLocks noChangeArrowheads="1"/>
              </p:cNvSpPr>
              <p:nvPr/>
            </p:nvSpPr>
            <p:spPr bwMode="auto">
              <a:xfrm>
                <a:off x="1000" y="1717"/>
                <a:ext cx="95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4" name="Rectangle 160"/>
              <p:cNvSpPr>
                <a:spLocks noChangeArrowheads="1"/>
              </p:cNvSpPr>
              <p:nvPr/>
            </p:nvSpPr>
            <p:spPr bwMode="auto">
              <a:xfrm>
                <a:off x="1203" y="1717"/>
                <a:ext cx="94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5" name="Rectangle 161"/>
              <p:cNvSpPr>
                <a:spLocks noChangeArrowheads="1"/>
              </p:cNvSpPr>
              <p:nvPr/>
            </p:nvSpPr>
            <p:spPr bwMode="auto">
              <a:xfrm>
                <a:off x="689" y="1429"/>
                <a:ext cx="97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6" name="Rectangle 162"/>
              <p:cNvSpPr>
                <a:spLocks noChangeArrowheads="1"/>
              </p:cNvSpPr>
              <p:nvPr/>
            </p:nvSpPr>
            <p:spPr bwMode="auto">
              <a:xfrm>
                <a:off x="896" y="1429"/>
                <a:ext cx="97" cy="8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7" name="Rectangle 163"/>
              <p:cNvSpPr>
                <a:spLocks noChangeArrowheads="1"/>
              </p:cNvSpPr>
              <p:nvPr/>
            </p:nvSpPr>
            <p:spPr bwMode="auto">
              <a:xfrm>
                <a:off x="1102" y="1429"/>
                <a:ext cx="97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8" name="Rectangle 164"/>
              <p:cNvSpPr>
                <a:spLocks noChangeArrowheads="1"/>
              </p:cNvSpPr>
              <p:nvPr/>
            </p:nvSpPr>
            <p:spPr bwMode="auto">
              <a:xfrm>
                <a:off x="1305" y="1429"/>
                <a:ext cx="98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49" name="Rectangle 165"/>
              <p:cNvSpPr>
                <a:spLocks noChangeArrowheads="1"/>
              </p:cNvSpPr>
              <p:nvPr/>
            </p:nvSpPr>
            <p:spPr bwMode="auto">
              <a:xfrm>
                <a:off x="793" y="1429"/>
                <a:ext cx="95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0" name="Rectangle 166"/>
              <p:cNvSpPr>
                <a:spLocks noChangeArrowheads="1"/>
              </p:cNvSpPr>
              <p:nvPr/>
            </p:nvSpPr>
            <p:spPr bwMode="auto">
              <a:xfrm>
                <a:off x="999" y="1429"/>
                <a:ext cx="98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1" name="Rectangle 167"/>
              <p:cNvSpPr>
                <a:spLocks noChangeArrowheads="1"/>
              </p:cNvSpPr>
              <p:nvPr/>
            </p:nvSpPr>
            <p:spPr bwMode="auto">
              <a:xfrm>
                <a:off x="1203" y="1429"/>
                <a:ext cx="94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2" name="Rectangle 168"/>
              <p:cNvSpPr>
                <a:spLocks noChangeArrowheads="1"/>
              </p:cNvSpPr>
              <p:nvPr/>
            </p:nvSpPr>
            <p:spPr bwMode="auto">
              <a:xfrm>
                <a:off x="1407" y="1424"/>
                <a:ext cx="96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3" name="Rectangle 169"/>
              <p:cNvSpPr>
                <a:spLocks noChangeArrowheads="1"/>
              </p:cNvSpPr>
              <p:nvPr/>
            </p:nvSpPr>
            <p:spPr bwMode="auto">
              <a:xfrm>
                <a:off x="691" y="1521"/>
                <a:ext cx="95" cy="9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4" name="Rectangle 170"/>
              <p:cNvSpPr>
                <a:spLocks noChangeArrowheads="1"/>
              </p:cNvSpPr>
              <p:nvPr/>
            </p:nvSpPr>
            <p:spPr bwMode="auto">
              <a:xfrm>
                <a:off x="896" y="1521"/>
                <a:ext cx="97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5" name="Rectangle 171"/>
              <p:cNvSpPr>
                <a:spLocks noChangeArrowheads="1"/>
              </p:cNvSpPr>
              <p:nvPr/>
            </p:nvSpPr>
            <p:spPr bwMode="auto">
              <a:xfrm>
                <a:off x="1102" y="1521"/>
                <a:ext cx="94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6" name="Rectangle 172"/>
              <p:cNvSpPr>
                <a:spLocks noChangeArrowheads="1"/>
              </p:cNvSpPr>
              <p:nvPr/>
            </p:nvSpPr>
            <p:spPr bwMode="auto">
              <a:xfrm>
                <a:off x="1305" y="1521"/>
                <a:ext cx="96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7" name="Rectangle 173"/>
              <p:cNvSpPr>
                <a:spLocks noChangeArrowheads="1"/>
              </p:cNvSpPr>
              <p:nvPr/>
            </p:nvSpPr>
            <p:spPr bwMode="auto">
              <a:xfrm>
                <a:off x="793" y="1521"/>
                <a:ext cx="95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8" name="Rectangle 174"/>
              <p:cNvSpPr>
                <a:spLocks noChangeArrowheads="1"/>
              </p:cNvSpPr>
              <p:nvPr/>
            </p:nvSpPr>
            <p:spPr bwMode="auto">
              <a:xfrm>
                <a:off x="999" y="1521"/>
                <a:ext cx="96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59" name="Rectangle 175"/>
              <p:cNvSpPr>
                <a:spLocks noChangeArrowheads="1"/>
              </p:cNvSpPr>
              <p:nvPr/>
            </p:nvSpPr>
            <p:spPr bwMode="auto">
              <a:xfrm>
                <a:off x="1203" y="1521"/>
                <a:ext cx="94" cy="9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0" name="Rectangle 176"/>
              <p:cNvSpPr>
                <a:spLocks noChangeArrowheads="1"/>
              </p:cNvSpPr>
              <p:nvPr/>
            </p:nvSpPr>
            <p:spPr bwMode="auto">
              <a:xfrm>
                <a:off x="1409" y="1521"/>
                <a:ext cx="94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1" name="Rectangle 177"/>
              <p:cNvSpPr>
                <a:spLocks noChangeArrowheads="1"/>
              </p:cNvSpPr>
              <p:nvPr/>
            </p:nvSpPr>
            <p:spPr bwMode="auto">
              <a:xfrm>
                <a:off x="691" y="1619"/>
                <a:ext cx="95" cy="9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2" name="Rectangle 178"/>
              <p:cNvSpPr>
                <a:spLocks noChangeArrowheads="1"/>
              </p:cNvSpPr>
              <p:nvPr/>
            </p:nvSpPr>
            <p:spPr bwMode="auto">
              <a:xfrm>
                <a:off x="896" y="1619"/>
                <a:ext cx="96" cy="91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3" name="Rectangle 179"/>
              <p:cNvSpPr>
                <a:spLocks noChangeArrowheads="1"/>
              </p:cNvSpPr>
              <p:nvPr/>
            </p:nvSpPr>
            <p:spPr bwMode="auto">
              <a:xfrm>
                <a:off x="1102" y="1619"/>
                <a:ext cx="94" cy="9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4" name="Rectangle 180"/>
              <p:cNvSpPr>
                <a:spLocks noChangeArrowheads="1"/>
              </p:cNvSpPr>
              <p:nvPr/>
            </p:nvSpPr>
            <p:spPr bwMode="auto">
              <a:xfrm>
                <a:off x="1305" y="1619"/>
                <a:ext cx="98" cy="9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5" name="Rectangle 181"/>
              <p:cNvSpPr>
                <a:spLocks noChangeArrowheads="1"/>
              </p:cNvSpPr>
              <p:nvPr/>
            </p:nvSpPr>
            <p:spPr bwMode="auto">
              <a:xfrm>
                <a:off x="793" y="1619"/>
                <a:ext cx="95" cy="9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6" name="Rectangle 182"/>
              <p:cNvSpPr>
                <a:spLocks noChangeArrowheads="1"/>
              </p:cNvSpPr>
              <p:nvPr/>
            </p:nvSpPr>
            <p:spPr bwMode="auto">
              <a:xfrm>
                <a:off x="999" y="1619"/>
                <a:ext cx="96" cy="9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7" name="Rectangle 183"/>
              <p:cNvSpPr>
                <a:spLocks noChangeArrowheads="1"/>
              </p:cNvSpPr>
              <p:nvPr/>
            </p:nvSpPr>
            <p:spPr bwMode="auto">
              <a:xfrm>
                <a:off x="1203" y="1619"/>
                <a:ext cx="94" cy="9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8" name="Rectangle 184"/>
              <p:cNvSpPr>
                <a:spLocks noChangeArrowheads="1"/>
              </p:cNvSpPr>
              <p:nvPr/>
            </p:nvSpPr>
            <p:spPr bwMode="auto">
              <a:xfrm>
                <a:off x="1407" y="1619"/>
                <a:ext cx="99" cy="9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69" name="Rectangle 185"/>
              <p:cNvSpPr>
                <a:spLocks noChangeArrowheads="1"/>
              </p:cNvSpPr>
              <p:nvPr/>
            </p:nvSpPr>
            <p:spPr bwMode="auto">
              <a:xfrm>
                <a:off x="1407" y="1717"/>
                <a:ext cx="99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0" name="Rectangle 186"/>
              <p:cNvSpPr>
                <a:spLocks noChangeArrowheads="1"/>
              </p:cNvSpPr>
              <p:nvPr/>
            </p:nvSpPr>
            <p:spPr bwMode="auto">
              <a:xfrm>
                <a:off x="691" y="1809"/>
                <a:ext cx="95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1" name="Rectangle 187"/>
              <p:cNvSpPr>
                <a:spLocks noChangeArrowheads="1"/>
              </p:cNvSpPr>
              <p:nvPr/>
            </p:nvSpPr>
            <p:spPr bwMode="auto">
              <a:xfrm>
                <a:off x="896" y="1809"/>
                <a:ext cx="97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2" name="Rectangle 188"/>
              <p:cNvSpPr>
                <a:spLocks noChangeArrowheads="1"/>
              </p:cNvSpPr>
              <p:nvPr/>
            </p:nvSpPr>
            <p:spPr bwMode="auto">
              <a:xfrm>
                <a:off x="1102" y="1809"/>
                <a:ext cx="94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3" name="Rectangle 189"/>
              <p:cNvSpPr>
                <a:spLocks noChangeArrowheads="1"/>
              </p:cNvSpPr>
              <p:nvPr/>
            </p:nvSpPr>
            <p:spPr bwMode="auto">
              <a:xfrm>
                <a:off x="1305" y="1809"/>
                <a:ext cx="98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4" name="Rectangle 190"/>
              <p:cNvSpPr>
                <a:spLocks noChangeArrowheads="1"/>
              </p:cNvSpPr>
              <p:nvPr/>
            </p:nvSpPr>
            <p:spPr bwMode="auto">
              <a:xfrm>
                <a:off x="793" y="1809"/>
                <a:ext cx="95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5" name="Rectangle 191"/>
              <p:cNvSpPr>
                <a:spLocks noChangeArrowheads="1"/>
              </p:cNvSpPr>
              <p:nvPr/>
            </p:nvSpPr>
            <p:spPr bwMode="auto">
              <a:xfrm>
                <a:off x="999" y="1809"/>
                <a:ext cx="96" cy="9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6" name="Rectangle 192"/>
              <p:cNvSpPr>
                <a:spLocks noChangeArrowheads="1"/>
              </p:cNvSpPr>
              <p:nvPr/>
            </p:nvSpPr>
            <p:spPr bwMode="auto">
              <a:xfrm>
                <a:off x="1203" y="1809"/>
                <a:ext cx="94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7" name="Rectangle 193"/>
              <p:cNvSpPr>
                <a:spLocks noChangeArrowheads="1"/>
              </p:cNvSpPr>
              <p:nvPr/>
            </p:nvSpPr>
            <p:spPr bwMode="auto">
              <a:xfrm>
                <a:off x="1407" y="1809"/>
                <a:ext cx="99" cy="9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8" name="Rectangle 194"/>
              <p:cNvSpPr>
                <a:spLocks noChangeArrowheads="1"/>
              </p:cNvSpPr>
              <p:nvPr/>
            </p:nvSpPr>
            <p:spPr bwMode="auto">
              <a:xfrm>
                <a:off x="691" y="1907"/>
                <a:ext cx="95" cy="9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79" name="Rectangle 195"/>
              <p:cNvSpPr>
                <a:spLocks noChangeArrowheads="1"/>
              </p:cNvSpPr>
              <p:nvPr/>
            </p:nvSpPr>
            <p:spPr bwMode="auto">
              <a:xfrm>
                <a:off x="898" y="1907"/>
                <a:ext cx="94" cy="9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0" name="Rectangle 196"/>
              <p:cNvSpPr>
                <a:spLocks noChangeArrowheads="1"/>
              </p:cNvSpPr>
              <p:nvPr/>
            </p:nvSpPr>
            <p:spPr bwMode="auto">
              <a:xfrm>
                <a:off x="1102" y="1907"/>
                <a:ext cx="94" cy="9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1" name="Rectangle 197"/>
              <p:cNvSpPr>
                <a:spLocks noChangeArrowheads="1"/>
              </p:cNvSpPr>
              <p:nvPr/>
            </p:nvSpPr>
            <p:spPr bwMode="auto">
              <a:xfrm>
                <a:off x="1305" y="1907"/>
                <a:ext cx="98" cy="9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2" name="Rectangle 198"/>
              <p:cNvSpPr>
                <a:spLocks noChangeArrowheads="1"/>
              </p:cNvSpPr>
              <p:nvPr/>
            </p:nvSpPr>
            <p:spPr bwMode="auto">
              <a:xfrm>
                <a:off x="793" y="1907"/>
                <a:ext cx="95" cy="9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3" name="Rectangle 199"/>
              <p:cNvSpPr>
                <a:spLocks noChangeArrowheads="1"/>
              </p:cNvSpPr>
              <p:nvPr/>
            </p:nvSpPr>
            <p:spPr bwMode="auto">
              <a:xfrm>
                <a:off x="1000" y="1907"/>
                <a:ext cx="95" cy="9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4" name="Rectangle 200"/>
              <p:cNvSpPr>
                <a:spLocks noChangeArrowheads="1"/>
              </p:cNvSpPr>
              <p:nvPr/>
            </p:nvSpPr>
            <p:spPr bwMode="auto">
              <a:xfrm>
                <a:off x="1203" y="1907"/>
                <a:ext cx="94" cy="9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5" name="Rectangle 201"/>
              <p:cNvSpPr>
                <a:spLocks noChangeArrowheads="1"/>
              </p:cNvSpPr>
              <p:nvPr/>
            </p:nvSpPr>
            <p:spPr bwMode="auto">
              <a:xfrm>
                <a:off x="1407" y="1907"/>
                <a:ext cx="99" cy="9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6" name="Rectangle 202"/>
              <p:cNvSpPr>
                <a:spLocks noChangeArrowheads="1"/>
              </p:cNvSpPr>
              <p:nvPr/>
            </p:nvSpPr>
            <p:spPr bwMode="auto">
              <a:xfrm>
                <a:off x="691" y="2008"/>
                <a:ext cx="95" cy="86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7" name="Rectangle 203"/>
              <p:cNvSpPr>
                <a:spLocks noChangeArrowheads="1"/>
              </p:cNvSpPr>
              <p:nvPr/>
            </p:nvSpPr>
            <p:spPr bwMode="auto">
              <a:xfrm>
                <a:off x="896" y="2008"/>
                <a:ext cx="97" cy="8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8" name="Rectangle 204"/>
              <p:cNvSpPr>
                <a:spLocks noChangeArrowheads="1"/>
              </p:cNvSpPr>
              <p:nvPr/>
            </p:nvSpPr>
            <p:spPr bwMode="auto">
              <a:xfrm>
                <a:off x="1102" y="2008"/>
                <a:ext cx="94" cy="86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89" name="Rectangle 205"/>
              <p:cNvSpPr>
                <a:spLocks noChangeArrowheads="1"/>
              </p:cNvSpPr>
              <p:nvPr/>
            </p:nvSpPr>
            <p:spPr bwMode="auto">
              <a:xfrm>
                <a:off x="1305" y="2008"/>
                <a:ext cx="98" cy="86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0" name="Rectangle 206"/>
              <p:cNvSpPr>
                <a:spLocks noChangeArrowheads="1"/>
              </p:cNvSpPr>
              <p:nvPr/>
            </p:nvSpPr>
            <p:spPr bwMode="auto">
              <a:xfrm>
                <a:off x="793" y="2008"/>
                <a:ext cx="95" cy="86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1" name="Rectangle 207"/>
              <p:cNvSpPr>
                <a:spLocks noChangeArrowheads="1"/>
              </p:cNvSpPr>
              <p:nvPr/>
            </p:nvSpPr>
            <p:spPr bwMode="auto">
              <a:xfrm>
                <a:off x="999" y="2008"/>
                <a:ext cx="96" cy="86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2" name="Rectangle 208"/>
              <p:cNvSpPr>
                <a:spLocks noChangeArrowheads="1"/>
              </p:cNvSpPr>
              <p:nvPr/>
            </p:nvSpPr>
            <p:spPr bwMode="auto">
              <a:xfrm>
                <a:off x="1203" y="2008"/>
                <a:ext cx="94" cy="86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3" name="Rectangle 209"/>
              <p:cNvSpPr>
                <a:spLocks noChangeArrowheads="1"/>
              </p:cNvSpPr>
              <p:nvPr/>
            </p:nvSpPr>
            <p:spPr bwMode="auto">
              <a:xfrm>
                <a:off x="1407" y="2008"/>
                <a:ext cx="99" cy="86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4" name="Rectangle 210"/>
              <p:cNvSpPr>
                <a:spLocks noChangeArrowheads="1"/>
              </p:cNvSpPr>
              <p:nvPr/>
            </p:nvSpPr>
            <p:spPr bwMode="auto">
              <a:xfrm>
                <a:off x="691" y="2101"/>
                <a:ext cx="94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5" name="Rectangle 211"/>
              <p:cNvSpPr>
                <a:spLocks noChangeArrowheads="1"/>
              </p:cNvSpPr>
              <p:nvPr/>
            </p:nvSpPr>
            <p:spPr bwMode="auto">
              <a:xfrm>
                <a:off x="896" y="2101"/>
                <a:ext cx="97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6" name="Rectangle 212"/>
              <p:cNvSpPr>
                <a:spLocks noChangeArrowheads="1"/>
              </p:cNvSpPr>
              <p:nvPr/>
            </p:nvSpPr>
            <p:spPr bwMode="auto">
              <a:xfrm>
                <a:off x="1102" y="2101"/>
                <a:ext cx="97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7" name="Rectangle 213"/>
              <p:cNvSpPr>
                <a:spLocks noChangeArrowheads="1"/>
              </p:cNvSpPr>
              <p:nvPr/>
            </p:nvSpPr>
            <p:spPr bwMode="auto">
              <a:xfrm>
                <a:off x="1305" y="2101"/>
                <a:ext cx="98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8" name="Rectangle 214"/>
              <p:cNvSpPr>
                <a:spLocks noChangeArrowheads="1"/>
              </p:cNvSpPr>
              <p:nvPr/>
            </p:nvSpPr>
            <p:spPr bwMode="auto">
              <a:xfrm>
                <a:off x="793" y="2101"/>
                <a:ext cx="95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599" name="Rectangle 215"/>
              <p:cNvSpPr>
                <a:spLocks noChangeArrowheads="1"/>
              </p:cNvSpPr>
              <p:nvPr/>
            </p:nvSpPr>
            <p:spPr bwMode="auto">
              <a:xfrm>
                <a:off x="999" y="2101"/>
                <a:ext cx="98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0" name="Rectangle 216"/>
              <p:cNvSpPr>
                <a:spLocks noChangeArrowheads="1"/>
              </p:cNvSpPr>
              <p:nvPr/>
            </p:nvSpPr>
            <p:spPr bwMode="auto">
              <a:xfrm>
                <a:off x="1203" y="2101"/>
                <a:ext cx="96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1" name="Rectangle 217"/>
              <p:cNvSpPr>
                <a:spLocks noChangeArrowheads="1"/>
              </p:cNvSpPr>
              <p:nvPr/>
            </p:nvSpPr>
            <p:spPr bwMode="auto">
              <a:xfrm>
                <a:off x="1407" y="2101"/>
                <a:ext cx="99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2" name="Rectangle 218"/>
              <p:cNvSpPr>
                <a:spLocks noChangeArrowheads="1"/>
              </p:cNvSpPr>
              <p:nvPr/>
            </p:nvSpPr>
            <p:spPr bwMode="auto">
              <a:xfrm>
                <a:off x="691" y="2200"/>
                <a:ext cx="95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3" name="Rectangle 219"/>
              <p:cNvSpPr>
                <a:spLocks noChangeArrowheads="1"/>
              </p:cNvSpPr>
              <p:nvPr/>
            </p:nvSpPr>
            <p:spPr bwMode="auto">
              <a:xfrm>
                <a:off x="896" y="2200"/>
                <a:ext cx="96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4" name="Rectangle 220"/>
              <p:cNvSpPr>
                <a:spLocks noChangeArrowheads="1"/>
              </p:cNvSpPr>
              <p:nvPr/>
            </p:nvSpPr>
            <p:spPr bwMode="auto">
              <a:xfrm>
                <a:off x="1103" y="2200"/>
                <a:ext cx="93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5" name="Rectangle 221"/>
              <p:cNvSpPr>
                <a:spLocks noChangeArrowheads="1"/>
              </p:cNvSpPr>
              <p:nvPr/>
            </p:nvSpPr>
            <p:spPr bwMode="auto">
              <a:xfrm>
                <a:off x="1305" y="2200"/>
                <a:ext cx="98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6" name="Rectangle 222"/>
              <p:cNvSpPr>
                <a:spLocks noChangeArrowheads="1"/>
              </p:cNvSpPr>
              <p:nvPr/>
            </p:nvSpPr>
            <p:spPr bwMode="auto">
              <a:xfrm>
                <a:off x="793" y="2200"/>
                <a:ext cx="95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7" name="Rectangle 223"/>
              <p:cNvSpPr>
                <a:spLocks noChangeArrowheads="1"/>
              </p:cNvSpPr>
              <p:nvPr/>
            </p:nvSpPr>
            <p:spPr bwMode="auto">
              <a:xfrm>
                <a:off x="999" y="2200"/>
                <a:ext cx="96" cy="88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8" name="Rectangle 224"/>
              <p:cNvSpPr>
                <a:spLocks noChangeArrowheads="1"/>
              </p:cNvSpPr>
              <p:nvPr/>
            </p:nvSpPr>
            <p:spPr bwMode="auto">
              <a:xfrm>
                <a:off x="1203" y="2200"/>
                <a:ext cx="94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09" name="Rectangle 225"/>
              <p:cNvSpPr>
                <a:spLocks noChangeArrowheads="1"/>
              </p:cNvSpPr>
              <p:nvPr/>
            </p:nvSpPr>
            <p:spPr bwMode="auto">
              <a:xfrm>
                <a:off x="1407" y="2200"/>
                <a:ext cx="99" cy="88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0" name="Rectangle 226"/>
              <p:cNvSpPr>
                <a:spLocks noChangeArrowheads="1"/>
              </p:cNvSpPr>
              <p:nvPr/>
            </p:nvSpPr>
            <p:spPr bwMode="auto">
              <a:xfrm>
                <a:off x="691" y="2296"/>
                <a:ext cx="95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1" name="Rectangle 227"/>
              <p:cNvSpPr>
                <a:spLocks noChangeArrowheads="1"/>
              </p:cNvSpPr>
              <p:nvPr/>
            </p:nvSpPr>
            <p:spPr bwMode="auto">
              <a:xfrm>
                <a:off x="898" y="2296"/>
                <a:ext cx="94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2" name="Rectangle 228"/>
              <p:cNvSpPr>
                <a:spLocks noChangeArrowheads="1"/>
              </p:cNvSpPr>
              <p:nvPr/>
            </p:nvSpPr>
            <p:spPr bwMode="auto">
              <a:xfrm>
                <a:off x="1102" y="2296"/>
                <a:ext cx="94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3" name="Rectangle 229"/>
              <p:cNvSpPr>
                <a:spLocks noChangeArrowheads="1"/>
              </p:cNvSpPr>
              <p:nvPr/>
            </p:nvSpPr>
            <p:spPr bwMode="auto">
              <a:xfrm>
                <a:off x="1305" y="2296"/>
                <a:ext cx="98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4" name="Rectangle 230"/>
              <p:cNvSpPr>
                <a:spLocks noChangeArrowheads="1"/>
              </p:cNvSpPr>
              <p:nvPr/>
            </p:nvSpPr>
            <p:spPr bwMode="auto">
              <a:xfrm>
                <a:off x="793" y="2296"/>
                <a:ext cx="95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5" name="Rectangle 231"/>
              <p:cNvSpPr>
                <a:spLocks noChangeArrowheads="1"/>
              </p:cNvSpPr>
              <p:nvPr/>
            </p:nvSpPr>
            <p:spPr bwMode="auto">
              <a:xfrm>
                <a:off x="999" y="2296"/>
                <a:ext cx="96" cy="9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6" name="Rectangle 232"/>
              <p:cNvSpPr>
                <a:spLocks noChangeArrowheads="1"/>
              </p:cNvSpPr>
              <p:nvPr/>
            </p:nvSpPr>
            <p:spPr bwMode="auto">
              <a:xfrm>
                <a:off x="1203" y="2296"/>
                <a:ext cx="94" cy="9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7" name="Rectangle 233"/>
              <p:cNvSpPr>
                <a:spLocks noChangeArrowheads="1"/>
              </p:cNvSpPr>
              <p:nvPr/>
            </p:nvSpPr>
            <p:spPr bwMode="auto">
              <a:xfrm>
                <a:off x="1407" y="2296"/>
                <a:ext cx="99" cy="9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8" name="Rectangle 234"/>
              <p:cNvSpPr>
                <a:spLocks noChangeArrowheads="1"/>
              </p:cNvSpPr>
              <p:nvPr/>
            </p:nvSpPr>
            <p:spPr bwMode="auto">
              <a:xfrm>
                <a:off x="691" y="2396"/>
                <a:ext cx="94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19" name="Rectangle 235"/>
              <p:cNvSpPr>
                <a:spLocks noChangeArrowheads="1"/>
              </p:cNvSpPr>
              <p:nvPr/>
            </p:nvSpPr>
            <p:spPr bwMode="auto">
              <a:xfrm>
                <a:off x="896" y="2396"/>
                <a:ext cx="97" cy="89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0" name="Rectangle 236"/>
              <p:cNvSpPr>
                <a:spLocks noChangeArrowheads="1"/>
              </p:cNvSpPr>
              <p:nvPr/>
            </p:nvSpPr>
            <p:spPr bwMode="auto">
              <a:xfrm>
                <a:off x="1102" y="2396"/>
                <a:ext cx="94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1" name="Rectangle 237"/>
              <p:cNvSpPr>
                <a:spLocks noChangeArrowheads="1"/>
              </p:cNvSpPr>
              <p:nvPr/>
            </p:nvSpPr>
            <p:spPr bwMode="auto">
              <a:xfrm>
                <a:off x="1305" y="2396"/>
                <a:ext cx="98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2" name="Rectangle 238"/>
              <p:cNvSpPr>
                <a:spLocks noChangeArrowheads="1"/>
              </p:cNvSpPr>
              <p:nvPr/>
            </p:nvSpPr>
            <p:spPr bwMode="auto">
              <a:xfrm>
                <a:off x="793" y="2396"/>
                <a:ext cx="95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3" name="Rectangle 239"/>
              <p:cNvSpPr>
                <a:spLocks noChangeArrowheads="1"/>
              </p:cNvSpPr>
              <p:nvPr/>
            </p:nvSpPr>
            <p:spPr bwMode="auto">
              <a:xfrm>
                <a:off x="999" y="2396"/>
                <a:ext cx="96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4" name="Rectangle 240"/>
              <p:cNvSpPr>
                <a:spLocks noChangeArrowheads="1"/>
              </p:cNvSpPr>
              <p:nvPr/>
            </p:nvSpPr>
            <p:spPr bwMode="auto">
              <a:xfrm>
                <a:off x="1203" y="2396"/>
                <a:ext cx="96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2625" name="Rectangle 241"/>
              <p:cNvSpPr>
                <a:spLocks noChangeArrowheads="1"/>
              </p:cNvSpPr>
              <p:nvPr/>
            </p:nvSpPr>
            <p:spPr bwMode="auto">
              <a:xfrm>
                <a:off x="1407" y="2396"/>
                <a:ext cx="99" cy="89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2626" name="Rectangle 242"/>
            <p:cNvSpPr>
              <a:spLocks noChangeArrowheads="1"/>
            </p:cNvSpPr>
            <p:nvPr/>
          </p:nvSpPr>
          <p:spPr bwMode="auto">
            <a:xfrm>
              <a:off x="680" y="1412"/>
              <a:ext cx="824" cy="1076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52" name="Group 243"/>
          <p:cNvGrpSpPr>
            <a:grpSpLocks/>
          </p:cNvGrpSpPr>
          <p:nvPr/>
        </p:nvGrpSpPr>
        <p:grpSpPr bwMode="auto">
          <a:xfrm>
            <a:off x="4159250" y="2130425"/>
            <a:ext cx="354013" cy="223838"/>
            <a:chOff x="2620" y="1342"/>
            <a:chExt cx="223" cy="141"/>
          </a:xfrm>
        </p:grpSpPr>
        <p:sp>
          <p:nvSpPr>
            <p:cNvPr id="272628" name="Line 244"/>
            <p:cNvSpPr>
              <a:spLocks noChangeShapeType="1"/>
            </p:cNvSpPr>
            <p:nvPr/>
          </p:nvSpPr>
          <p:spPr bwMode="auto">
            <a:xfrm flipH="1">
              <a:off x="2758" y="1381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29" name="Line 245"/>
            <p:cNvSpPr>
              <a:spLocks noChangeShapeType="1"/>
            </p:cNvSpPr>
            <p:nvPr/>
          </p:nvSpPr>
          <p:spPr bwMode="auto">
            <a:xfrm flipH="1">
              <a:off x="2764" y="1375"/>
              <a:ext cx="66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0" name="Line 246"/>
            <p:cNvSpPr>
              <a:spLocks noChangeShapeType="1"/>
            </p:cNvSpPr>
            <p:nvPr/>
          </p:nvSpPr>
          <p:spPr bwMode="auto">
            <a:xfrm flipH="1">
              <a:off x="2758" y="1394"/>
              <a:ext cx="51" cy="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1" name="Freeform 247"/>
            <p:cNvSpPr>
              <a:spLocks/>
            </p:cNvSpPr>
            <p:nvPr/>
          </p:nvSpPr>
          <p:spPr bwMode="auto">
            <a:xfrm>
              <a:off x="2620" y="1355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2" name="Freeform 248"/>
            <p:cNvSpPr>
              <a:spLocks/>
            </p:cNvSpPr>
            <p:nvPr/>
          </p:nvSpPr>
          <p:spPr bwMode="auto">
            <a:xfrm>
              <a:off x="2627" y="1348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3" name="Freeform 249"/>
            <p:cNvSpPr>
              <a:spLocks/>
            </p:cNvSpPr>
            <p:nvPr/>
          </p:nvSpPr>
          <p:spPr bwMode="auto">
            <a:xfrm>
              <a:off x="2634" y="1342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4" name="Freeform 250"/>
            <p:cNvSpPr>
              <a:spLocks/>
            </p:cNvSpPr>
            <p:nvPr/>
          </p:nvSpPr>
          <p:spPr bwMode="auto">
            <a:xfrm>
              <a:off x="2634" y="1342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5" name="Freeform 251"/>
            <p:cNvSpPr>
              <a:spLocks/>
            </p:cNvSpPr>
            <p:nvPr/>
          </p:nvSpPr>
          <p:spPr bwMode="auto">
            <a:xfrm>
              <a:off x="2663" y="1355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6" name="Freeform 252"/>
            <p:cNvSpPr>
              <a:spLocks/>
            </p:cNvSpPr>
            <p:nvPr/>
          </p:nvSpPr>
          <p:spPr bwMode="auto">
            <a:xfrm>
              <a:off x="2661" y="1373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7" name="Freeform 253"/>
            <p:cNvSpPr>
              <a:spLocks/>
            </p:cNvSpPr>
            <p:nvPr/>
          </p:nvSpPr>
          <p:spPr bwMode="auto">
            <a:xfrm>
              <a:off x="2656" y="1394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8" name="Freeform 254"/>
            <p:cNvSpPr>
              <a:spLocks/>
            </p:cNvSpPr>
            <p:nvPr/>
          </p:nvSpPr>
          <p:spPr bwMode="auto">
            <a:xfrm>
              <a:off x="2650" y="1416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39" name="Freeform 255"/>
            <p:cNvSpPr>
              <a:spLocks/>
            </p:cNvSpPr>
            <p:nvPr/>
          </p:nvSpPr>
          <p:spPr bwMode="auto">
            <a:xfrm>
              <a:off x="2649" y="1440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53" name="Group 256"/>
          <p:cNvGrpSpPr>
            <a:grpSpLocks/>
          </p:cNvGrpSpPr>
          <p:nvPr/>
        </p:nvGrpSpPr>
        <p:grpSpPr bwMode="auto">
          <a:xfrm>
            <a:off x="3729038" y="2116138"/>
            <a:ext cx="354012" cy="223837"/>
            <a:chOff x="2349" y="1333"/>
            <a:chExt cx="223" cy="141"/>
          </a:xfrm>
        </p:grpSpPr>
        <p:sp>
          <p:nvSpPr>
            <p:cNvPr id="272641" name="Line 257"/>
            <p:cNvSpPr>
              <a:spLocks noChangeShapeType="1"/>
            </p:cNvSpPr>
            <p:nvPr/>
          </p:nvSpPr>
          <p:spPr bwMode="auto">
            <a:xfrm flipH="1">
              <a:off x="2487" y="1371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2" name="Line 258"/>
            <p:cNvSpPr>
              <a:spLocks noChangeShapeType="1"/>
            </p:cNvSpPr>
            <p:nvPr/>
          </p:nvSpPr>
          <p:spPr bwMode="auto">
            <a:xfrm flipH="1">
              <a:off x="2494" y="1366"/>
              <a:ext cx="65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3" name="Line 259"/>
            <p:cNvSpPr>
              <a:spLocks noChangeShapeType="1"/>
            </p:cNvSpPr>
            <p:nvPr/>
          </p:nvSpPr>
          <p:spPr bwMode="auto">
            <a:xfrm flipH="1">
              <a:off x="2487" y="1384"/>
              <a:ext cx="51" cy="3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4" name="Freeform 260"/>
            <p:cNvSpPr>
              <a:spLocks/>
            </p:cNvSpPr>
            <p:nvPr/>
          </p:nvSpPr>
          <p:spPr bwMode="auto">
            <a:xfrm>
              <a:off x="2349" y="1346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5" name="Freeform 261"/>
            <p:cNvSpPr>
              <a:spLocks/>
            </p:cNvSpPr>
            <p:nvPr/>
          </p:nvSpPr>
          <p:spPr bwMode="auto">
            <a:xfrm>
              <a:off x="2356" y="1339"/>
              <a:ext cx="210" cy="128"/>
            </a:xfrm>
            <a:custGeom>
              <a:avLst/>
              <a:gdLst>
                <a:gd name="T0" fmla="*/ 209 w 210"/>
                <a:gd name="T1" fmla="*/ 12 h 128"/>
                <a:gd name="T2" fmla="*/ 193 w 210"/>
                <a:gd name="T3" fmla="*/ 127 h 128"/>
                <a:gd name="T4" fmla="*/ 0 w 210"/>
                <a:gd name="T5" fmla="*/ 117 h 128"/>
                <a:gd name="T6" fmla="*/ 17 w 210"/>
                <a:gd name="T7" fmla="*/ 0 h 128"/>
                <a:gd name="T8" fmla="*/ 209 w 210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209" y="12"/>
                  </a:moveTo>
                  <a:lnTo>
                    <a:pt x="193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6" name="Freeform 262"/>
            <p:cNvSpPr>
              <a:spLocks/>
            </p:cNvSpPr>
            <p:nvPr/>
          </p:nvSpPr>
          <p:spPr bwMode="auto">
            <a:xfrm>
              <a:off x="2363" y="1333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7" name="Freeform 263"/>
            <p:cNvSpPr>
              <a:spLocks/>
            </p:cNvSpPr>
            <p:nvPr/>
          </p:nvSpPr>
          <p:spPr bwMode="auto">
            <a:xfrm>
              <a:off x="2363" y="1333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8" name="Freeform 264"/>
            <p:cNvSpPr>
              <a:spLocks/>
            </p:cNvSpPr>
            <p:nvPr/>
          </p:nvSpPr>
          <p:spPr bwMode="auto">
            <a:xfrm>
              <a:off x="2392" y="1346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49" name="Freeform 265"/>
            <p:cNvSpPr>
              <a:spLocks/>
            </p:cNvSpPr>
            <p:nvPr/>
          </p:nvSpPr>
          <p:spPr bwMode="auto">
            <a:xfrm>
              <a:off x="2390" y="1364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0" name="Freeform 266"/>
            <p:cNvSpPr>
              <a:spLocks/>
            </p:cNvSpPr>
            <p:nvPr/>
          </p:nvSpPr>
          <p:spPr bwMode="auto">
            <a:xfrm>
              <a:off x="2385" y="1384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1" name="Freeform 267"/>
            <p:cNvSpPr>
              <a:spLocks/>
            </p:cNvSpPr>
            <p:nvPr/>
          </p:nvSpPr>
          <p:spPr bwMode="auto">
            <a:xfrm>
              <a:off x="2379" y="1407"/>
              <a:ext cx="171" cy="21"/>
            </a:xfrm>
            <a:custGeom>
              <a:avLst/>
              <a:gdLst>
                <a:gd name="T0" fmla="*/ 170 w 171"/>
                <a:gd name="T1" fmla="*/ 12 h 21"/>
                <a:gd name="T2" fmla="*/ 167 w 171"/>
                <a:gd name="T3" fmla="*/ 20 h 21"/>
                <a:gd name="T4" fmla="*/ 0 w 171"/>
                <a:gd name="T5" fmla="*/ 8 h 21"/>
                <a:gd name="T6" fmla="*/ 0 w 171"/>
                <a:gd name="T7" fmla="*/ 0 h 21"/>
                <a:gd name="T8" fmla="*/ 170 w 17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170" y="12"/>
                  </a:moveTo>
                  <a:lnTo>
                    <a:pt x="167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2" name="Freeform 268"/>
            <p:cNvSpPr>
              <a:spLocks/>
            </p:cNvSpPr>
            <p:nvPr/>
          </p:nvSpPr>
          <p:spPr bwMode="auto">
            <a:xfrm>
              <a:off x="2378" y="1431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054" name="Group 269"/>
          <p:cNvGrpSpPr>
            <a:grpSpLocks/>
          </p:cNvGrpSpPr>
          <p:nvPr/>
        </p:nvGrpSpPr>
        <p:grpSpPr bwMode="auto">
          <a:xfrm>
            <a:off x="5121275" y="2322513"/>
            <a:ext cx="354013" cy="223837"/>
            <a:chOff x="3226" y="1463"/>
            <a:chExt cx="223" cy="141"/>
          </a:xfrm>
        </p:grpSpPr>
        <p:sp>
          <p:nvSpPr>
            <p:cNvPr id="272654" name="Line 270"/>
            <p:cNvSpPr>
              <a:spLocks noChangeShapeType="1"/>
            </p:cNvSpPr>
            <p:nvPr/>
          </p:nvSpPr>
          <p:spPr bwMode="auto">
            <a:xfrm flipH="1">
              <a:off x="3364" y="1502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5" name="Line 271"/>
            <p:cNvSpPr>
              <a:spLocks noChangeShapeType="1"/>
            </p:cNvSpPr>
            <p:nvPr/>
          </p:nvSpPr>
          <p:spPr bwMode="auto">
            <a:xfrm flipH="1">
              <a:off x="3370" y="1496"/>
              <a:ext cx="66" cy="4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6" name="Line 272"/>
            <p:cNvSpPr>
              <a:spLocks noChangeShapeType="1"/>
            </p:cNvSpPr>
            <p:nvPr/>
          </p:nvSpPr>
          <p:spPr bwMode="auto">
            <a:xfrm flipH="1">
              <a:off x="3364" y="1515"/>
              <a:ext cx="51" cy="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7" name="Freeform 273"/>
            <p:cNvSpPr>
              <a:spLocks/>
            </p:cNvSpPr>
            <p:nvPr/>
          </p:nvSpPr>
          <p:spPr bwMode="auto">
            <a:xfrm>
              <a:off x="3226" y="1476"/>
              <a:ext cx="211" cy="128"/>
            </a:xfrm>
            <a:custGeom>
              <a:avLst/>
              <a:gdLst>
                <a:gd name="T0" fmla="*/ 210 w 211"/>
                <a:gd name="T1" fmla="*/ 12 h 128"/>
                <a:gd name="T2" fmla="*/ 194 w 211"/>
                <a:gd name="T3" fmla="*/ 127 h 128"/>
                <a:gd name="T4" fmla="*/ 0 w 211"/>
                <a:gd name="T5" fmla="*/ 117 h 128"/>
                <a:gd name="T6" fmla="*/ 17 w 211"/>
                <a:gd name="T7" fmla="*/ 0 h 128"/>
                <a:gd name="T8" fmla="*/ 210 w 211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8">
                  <a:moveTo>
                    <a:pt x="210" y="12"/>
                  </a:moveTo>
                  <a:lnTo>
                    <a:pt x="194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8" name="Freeform 274"/>
            <p:cNvSpPr>
              <a:spLocks/>
            </p:cNvSpPr>
            <p:nvPr/>
          </p:nvSpPr>
          <p:spPr bwMode="auto">
            <a:xfrm>
              <a:off x="3231" y="1469"/>
              <a:ext cx="212" cy="128"/>
            </a:xfrm>
            <a:custGeom>
              <a:avLst/>
              <a:gdLst>
                <a:gd name="T0" fmla="*/ 211 w 212"/>
                <a:gd name="T1" fmla="*/ 12 h 128"/>
                <a:gd name="T2" fmla="*/ 195 w 212"/>
                <a:gd name="T3" fmla="*/ 127 h 128"/>
                <a:gd name="T4" fmla="*/ 0 w 212"/>
                <a:gd name="T5" fmla="*/ 117 h 128"/>
                <a:gd name="T6" fmla="*/ 17 w 212"/>
                <a:gd name="T7" fmla="*/ 0 h 128"/>
                <a:gd name="T8" fmla="*/ 211 w 212"/>
                <a:gd name="T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8">
                  <a:moveTo>
                    <a:pt x="211" y="12"/>
                  </a:moveTo>
                  <a:lnTo>
                    <a:pt x="195" y="127"/>
                  </a:lnTo>
                  <a:lnTo>
                    <a:pt x="0" y="117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59" name="Freeform 275"/>
            <p:cNvSpPr>
              <a:spLocks/>
            </p:cNvSpPr>
            <p:nvPr/>
          </p:nvSpPr>
          <p:spPr bwMode="auto">
            <a:xfrm>
              <a:off x="3240" y="1463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0" name="Freeform 276"/>
            <p:cNvSpPr>
              <a:spLocks/>
            </p:cNvSpPr>
            <p:nvPr/>
          </p:nvSpPr>
          <p:spPr bwMode="auto">
            <a:xfrm>
              <a:off x="3240" y="1463"/>
              <a:ext cx="209" cy="130"/>
            </a:xfrm>
            <a:custGeom>
              <a:avLst/>
              <a:gdLst>
                <a:gd name="T0" fmla="*/ 208 w 209"/>
                <a:gd name="T1" fmla="*/ 12 h 130"/>
                <a:gd name="T2" fmla="*/ 196 w 209"/>
                <a:gd name="T3" fmla="*/ 129 h 130"/>
                <a:gd name="T4" fmla="*/ 0 w 209"/>
                <a:gd name="T5" fmla="*/ 119 h 130"/>
                <a:gd name="T6" fmla="*/ 17 w 209"/>
                <a:gd name="T7" fmla="*/ 0 h 130"/>
                <a:gd name="T8" fmla="*/ 208 w 209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30">
                  <a:moveTo>
                    <a:pt x="208" y="12"/>
                  </a:moveTo>
                  <a:lnTo>
                    <a:pt x="196" y="129"/>
                  </a:lnTo>
                  <a:lnTo>
                    <a:pt x="0" y="119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1" name="Freeform 277"/>
            <p:cNvSpPr>
              <a:spLocks/>
            </p:cNvSpPr>
            <p:nvPr/>
          </p:nvSpPr>
          <p:spPr bwMode="auto">
            <a:xfrm>
              <a:off x="3269" y="1476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1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2" name="Freeform 278"/>
            <p:cNvSpPr>
              <a:spLocks/>
            </p:cNvSpPr>
            <p:nvPr/>
          </p:nvSpPr>
          <p:spPr bwMode="auto">
            <a:xfrm>
              <a:off x="3267" y="1494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0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3" name="Freeform 279"/>
            <p:cNvSpPr>
              <a:spLocks/>
            </p:cNvSpPr>
            <p:nvPr/>
          </p:nvSpPr>
          <p:spPr bwMode="auto">
            <a:xfrm>
              <a:off x="3262" y="1515"/>
              <a:ext cx="165" cy="22"/>
            </a:xfrm>
            <a:custGeom>
              <a:avLst/>
              <a:gdLst>
                <a:gd name="T0" fmla="*/ 164 w 165"/>
                <a:gd name="T1" fmla="*/ 13 h 22"/>
                <a:gd name="T2" fmla="*/ 161 w 165"/>
                <a:gd name="T3" fmla="*/ 21 h 22"/>
                <a:gd name="T4" fmla="*/ 0 w 165"/>
                <a:gd name="T5" fmla="*/ 8 h 22"/>
                <a:gd name="T6" fmla="*/ 1 w 165"/>
                <a:gd name="T7" fmla="*/ 0 h 22"/>
                <a:gd name="T8" fmla="*/ 164 w 165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">
                  <a:moveTo>
                    <a:pt x="164" y="13"/>
                  </a:moveTo>
                  <a:lnTo>
                    <a:pt x="161" y="21"/>
                  </a:lnTo>
                  <a:lnTo>
                    <a:pt x="0" y="8"/>
                  </a:lnTo>
                  <a:lnTo>
                    <a:pt x="1" y="0"/>
                  </a:lnTo>
                  <a:lnTo>
                    <a:pt x="164" y="1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4" name="Freeform 280"/>
            <p:cNvSpPr>
              <a:spLocks/>
            </p:cNvSpPr>
            <p:nvPr/>
          </p:nvSpPr>
          <p:spPr bwMode="auto">
            <a:xfrm>
              <a:off x="3256" y="1537"/>
              <a:ext cx="168" cy="21"/>
            </a:xfrm>
            <a:custGeom>
              <a:avLst/>
              <a:gdLst>
                <a:gd name="T0" fmla="*/ 167 w 168"/>
                <a:gd name="T1" fmla="*/ 12 h 21"/>
                <a:gd name="T2" fmla="*/ 164 w 168"/>
                <a:gd name="T3" fmla="*/ 20 h 21"/>
                <a:gd name="T4" fmla="*/ 0 w 168"/>
                <a:gd name="T5" fmla="*/ 8 h 21"/>
                <a:gd name="T6" fmla="*/ 0 w 168"/>
                <a:gd name="T7" fmla="*/ 0 h 21"/>
                <a:gd name="T8" fmla="*/ 167 w 168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">
                  <a:moveTo>
                    <a:pt x="167" y="12"/>
                  </a:moveTo>
                  <a:lnTo>
                    <a:pt x="164" y="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7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65" name="Freeform 281"/>
            <p:cNvSpPr>
              <a:spLocks/>
            </p:cNvSpPr>
            <p:nvPr/>
          </p:nvSpPr>
          <p:spPr bwMode="auto">
            <a:xfrm>
              <a:off x="3255" y="1561"/>
              <a:ext cx="167" cy="21"/>
            </a:xfrm>
            <a:custGeom>
              <a:avLst/>
              <a:gdLst>
                <a:gd name="T0" fmla="*/ 166 w 167"/>
                <a:gd name="T1" fmla="*/ 12 h 21"/>
                <a:gd name="T2" fmla="*/ 163 w 167"/>
                <a:gd name="T3" fmla="*/ 20 h 21"/>
                <a:gd name="T4" fmla="*/ 0 w 167"/>
                <a:gd name="T5" fmla="*/ 7 h 21"/>
                <a:gd name="T6" fmla="*/ 1 w 167"/>
                <a:gd name="T7" fmla="*/ 0 h 21"/>
                <a:gd name="T8" fmla="*/ 166 w 16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">
                  <a:moveTo>
                    <a:pt x="166" y="12"/>
                  </a:moveTo>
                  <a:lnTo>
                    <a:pt x="163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055" name="Rectangle 282"/>
          <p:cNvSpPr>
            <a:spLocks noChangeArrowheads="1"/>
          </p:cNvSpPr>
          <p:nvPr/>
        </p:nvSpPr>
        <p:spPr bwMode="auto">
          <a:xfrm>
            <a:off x="700088" y="4406900"/>
            <a:ext cx="79105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200"/>
              <a:t>Shared pool:</a:t>
            </a:r>
          </a:p>
          <a:p>
            <a:pPr marL="338138" lvl="1" indent="-223838" algn="l">
              <a:spcBef>
                <a:spcPct val="0"/>
              </a:spcBef>
              <a:buSzPct val="100000"/>
              <a:buFontTx/>
              <a:buChar char="•"/>
            </a:pPr>
            <a:r>
              <a:rPr lang="en-US" altLang="zh-CN" sz="2200"/>
              <a:t>Library cache</a:t>
            </a:r>
          </a:p>
          <a:p>
            <a:pPr marL="338138" lvl="1" indent="-223838" algn="l">
              <a:spcBef>
                <a:spcPct val="0"/>
              </a:spcBef>
              <a:buSzPct val="100000"/>
              <a:buFontTx/>
              <a:buChar char="•"/>
            </a:pPr>
            <a:r>
              <a:rPr lang="en-US" altLang="zh-CN" sz="2200"/>
              <a:t>Data dictionary cache</a:t>
            </a:r>
          </a:p>
          <a:p>
            <a:pPr marL="338138" lvl="1" indent="-223838" algn="l">
              <a:spcBef>
                <a:spcPct val="0"/>
              </a:spcBef>
              <a:buSzPct val="100000"/>
              <a:buFontTx/>
              <a:buChar char="•"/>
            </a:pPr>
            <a:r>
              <a:rPr lang="en-US" altLang="zh-CN" sz="2200"/>
              <a:t>UGA for multithreaded server connections</a:t>
            </a:r>
          </a:p>
        </p:txBody>
      </p:sp>
      <p:sp>
        <p:nvSpPr>
          <p:cNvPr id="44056" name="Rectangle 283"/>
          <p:cNvSpPr>
            <a:spLocks noChangeArrowheads="1"/>
          </p:cNvSpPr>
          <p:nvPr/>
        </p:nvSpPr>
        <p:spPr bwMode="auto">
          <a:xfrm>
            <a:off x="1031875" y="1371600"/>
            <a:ext cx="1330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Database buffer 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cache</a:t>
            </a:r>
          </a:p>
        </p:txBody>
      </p:sp>
      <p:sp>
        <p:nvSpPr>
          <p:cNvPr id="44057" name="Rectangle 284"/>
          <p:cNvSpPr>
            <a:spLocks noChangeArrowheads="1"/>
          </p:cNvSpPr>
          <p:nvPr/>
        </p:nvSpPr>
        <p:spPr bwMode="auto">
          <a:xfrm>
            <a:off x="2403475" y="1371600"/>
            <a:ext cx="1330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Redo 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log 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buffer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sp>
        <p:nvSpPr>
          <p:cNvPr id="44058" name="Rectangle 285"/>
          <p:cNvSpPr>
            <a:spLocks noChangeArrowheads="1"/>
          </p:cNvSpPr>
          <p:nvPr/>
        </p:nvSpPr>
        <p:spPr bwMode="auto">
          <a:xfrm>
            <a:off x="4079875" y="1295400"/>
            <a:ext cx="186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Shared pool </a:t>
            </a:r>
          </a:p>
        </p:txBody>
      </p:sp>
      <p:sp>
        <p:nvSpPr>
          <p:cNvPr id="44059" name="Rectangle 286"/>
          <p:cNvSpPr>
            <a:spLocks noChangeArrowheads="1"/>
          </p:cNvSpPr>
          <p:nvPr/>
        </p:nvSpPr>
        <p:spPr bwMode="auto">
          <a:xfrm>
            <a:off x="3552825" y="1600200"/>
            <a:ext cx="239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Library cache </a:t>
            </a:r>
          </a:p>
        </p:txBody>
      </p:sp>
      <p:sp>
        <p:nvSpPr>
          <p:cNvPr id="44060" name="Rectangle 287"/>
          <p:cNvSpPr>
            <a:spLocks noChangeArrowheads="1"/>
          </p:cNvSpPr>
          <p:nvPr/>
        </p:nvSpPr>
        <p:spPr bwMode="auto">
          <a:xfrm>
            <a:off x="3552825" y="2667000"/>
            <a:ext cx="262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Data dictionary cache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grpSp>
        <p:nvGrpSpPr>
          <p:cNvPr id="44061" name="Group 288"/>
          <p:cNvGrpSpPr>
            <a:grpSpLocks/>
          </p:cNvGrpSpPr>
          <p:nvPr/>
        </p:nvGrpSpPr>
        <p:grpSpPr bwMode="auto">
          <a:xfrm>
            <a:off x="3606800" y="3817938"/>
            <a:ext cx="2324100" cy="217487"/>
            <a:chOff x="2272" y="2405"/>
            <a:chExt cx="1464" cy="137"/>
          </a:xfrm>
        </p:grpSpPr>
        <p:sp>
          <p:nvSpPr>
            <p:cNvPr id="272673" name="Rectangle 289"/>
            <p:cNvSpPr>
              <a:spLocks noChangeArrowheads="1"/>
            </p:cNvSpPr>
            <p:nvPr/>
          </p:nvSpPr>
          <p:spPr bwMode="auto">
            <a:xfrm>
              <a:off x="2272" y="2405"/>
              <a:ext cx="1464" cy="137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89804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74" name="Rectangle 290"/>
            <p:cNvSpPr>
              <a:spLocks noChangeArrowheads="1"/>
            </p:cNvSpPr>
            <p:nvPr/>
          </p:nvSpPr>
          <p:spPr bwMode="auto">
            <a:xfrm>
              <a:off x="2308" y="2449"/>
              <a:ext cx="275" cy="65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75" name="Rectangle 291"/>
            <p:cNvSpPr>
              <a:spLocks noChangeArrowheads="1"/>
            </p:cNvSpPr>
            <p:nvPr/>
          </p:nvSpPr>
          <p:spPr bwMode="auto">
            <a:xfrm>
              <a:off x="2643" y="2449"/>
              <a:ext cx="280" cy="65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76" name="Rectangle 292"/>
            <p:cNvSpPr>
              <a:spLocks noChangeArrowheads="1"/>
            </p:cNvSpPr>
            <p:nvPr/>
          </p:nvSpPr>
          <p:spPr bwMode="auto">
            <a:xfrm>
              <a:off x="2988" y="2449"/>
              <a:ext cx="287" cy="65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2677" name="Rectangle 293"/>
            <p:cNvSpPr>
              <a:spLocks noChangeArrowheads="1"/>
            </p:cNvSpPr>
            <p:nvPr/>
          </p:nvSpPr>
          <p:spPr bwMode="auto">
            <a:xfrm>
              <a:off x="3344" y="2449"/>
              <a:ext cx="348" cy="65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062" name="Rectangle 294"/>
          <p:cNvSpPr>
            <a:spLocks noChangeArrowheads="1"/>
          </p:cNvSpPr>
          <p:nvPr/>
        </p:nvSpPr>
        <p:spPr bwMode="auto">
          <a:xfrm>
            <a:off x="3552825" y="3486150"/>
            <a:ext cx="224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User Global Area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sp>
        <p:nvSpPr>
          <p:cNvPr id="272679" name="Rectangle 295"/>
          <p:cNvSpPr>
            <a:spLocks noChangeArrowheads="1"/>
          </p:cNvSpPr>
          <p:nvPr/>
        </p:nvSpPr>
        <p:spPr bwMode="auto">
          <a:xfrm>
            <a:off x="6299200" y="2012950"/>
            <a:ext cx="850900" cy="1936750"/>
          </a:xfrm>
          <a:prstGeom prst="rect">
            <a:avLst/>
          </a:prstGeom>
          <a:gradFill rotWithShape="0">
            <a:gsLst>
              <a:gs pos="0">
                <a:srgbClr val="D3EAF8">
                  <a:gamma/>
                  <a:shade val="89804"/>
                  <a:invGamma/>
                </a:srgbClr>
              </a:gs>
              <a:gs pos="50000">
                <a:srgbClr val="D3EAF8"/>
              </a:gs>
              <a:gs pos="100000">
                <a:srgbClr val="D3EAF8">
                  <a:gamma/>
                  <a:shade val="89804"/>
                  <a:invGamma/>
                </a:srgbClr>
              </a:gs>
            </a:gsLst>
            <a:lin ang="27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4" name="Rectangle 296"/>
          <p:cNvSpPr>
            <a:spLocks noChangeArrowheads="1"/>
          </p:cNvSpPr>
          <p:nvPr/>
        </p:nvSpPr>
        <p:spPr bwMode="auto">
          <a:xfrm>
            <a:off x="6175375" y="1371600"/>
            <a:ext cx="1120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Large pool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339850" y="1550988"/>
            <a:ext cx="3327400" cy="1574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411" name="Freeform 3"/>
          <p:cNvSpPr>
            <a:spLocks/>
          </p:cNvSpPr>
          <p:nvPr/>
        </p:nvSpPr>
        <p:spPr bwMode="auto">
          <a:xfrm>
            <a:off x="3394075" y="1135063"/>
            <a:ext cx="2592388" cy="2582862"/>
          </a:xfrm>
          <a:custGeom>
            <a:avLst/>
            <a:gdLst>
              <a:gd name="T0" fmla="*/ 9 w 1633"/>
              <a:gd name="T1" fmla="*/ 483 h 1627"/>
              <a:gd name="T2" fmla="*/ 1632 w 1633"/>
              <a:gd name="T3" fmla="*/ 0 h 1627"/>
              <a:gd name="T4" fmla="*/ 1632 w 1633"/>
              <a:gd name="T5" fmla="*/ 1626 h 1627"/>
              <a:gd name="T6" fmla="*/ 0 w 1633"/>
              <a:gd name="T7" fmla="*/ 898 h 1627"/>
              <a:gd name="T8" fmla="*/ 9 w 1633"/>
              <a:gd name="T9" fmla="*/ 483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627">
                <a:moveTo>
                  <a:pt x="9" y="483"/>
                </a:moveTo>
                <a:lnTo>
                  <a:pt x="1632" y="0"/>
                </a:lnTo>
                <a:lnTo>
                  <a:pt x="1632" y="1626"/>
                </a:lnTo>
                <a:lnTo>
                  <a:pt x="0" y="898"/>
                </a:lnTo>
                <a:lnTo>
                  <a:pt x="9" y="483"/>
                </a:lnTo>
              </a:path>
            </a:pathLst>
          </a:custGeom>
          <a:solidFill>
            <a:srgbClr val="FFCC99">
              <a:alpha val="50000"/>
            </a:srgbClr>
          </a:solidFill>
          <a:ln w="12700" cap="rnd" cmpd="sng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922338" y="523875"/>
            <a:ext cx="7299325" cy="881063"/>
          </a:xfrm>
          <a:noFill/>
        </p:spPr>
        <p:txBody>
          <a:bodyPr/>
          <a:lstStyle/>
          <a:p>
            <a:r>
              <a:rPr lang="zh-CN" altLang="en-US" smtClean="0"/>
              <a:t>共享池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3425" y="3810000"/>
            <a:ext cx="7820025" cy="2433638"/>
          </a:xfrm>
        </p:spPr>
        <p:txBody>
          <a:bodyPr/>
          <a:lstStyle/>
          <a:p>
            <a:pPr marL="341313" lvl="1" indent="-227013">
              <a:lnSpc>
                <a:spcPct val="85000"/>
              </a:lnSpc>
            </a:pPr>
            <a:r>
              <a:rPr lang="en-US" altLang="zh-CN" smtClean="0"/>
              <a:t>Size defined by SHARED_POOL_SIZE</a:t>
            </a:r>
          </a:p>
          <a:p>
            <a:pPr marL="341313" lvl="1" indent="-227013">
              <a:lnSpc>
                <a:spcPct val="85000"/>
              </a:lnSpc>
            </a:pPr>
            <a:r>
              <a:rPr lang="en-US" altLang="zh-CN" smtClean="0"/>
              <a:t>Library cache contains statement text, parsed code, and execution plan</a:t>
            </a:r>
          </a:p>
          <a:p>
            <a:pPr marL="341313" lvl="1" indent="-227013">
              <a:lnSpc>
                <a:spcPct val="85000"/>
              </a:lnSpc>
            </a:pPr>
            <a:r>
              <a:rPr lang="en-US" altLang="zh-CN" smtClean="0"/>
              <a:t>Data dictionary cache contains table, column definitions, and privileges from the data dictionary tables</a:t>
            </a:r>
          </a:p>
          <a:p>
            <a:pPr marL="341313" lvl="1" indent="-227013">
              <a:lnSpc>
                <a:spcPct val="85000"/>
              </a:lnSpc>
            </a:pPr>
            <a:r>
              <a:rPr lang="en-US" altLang="zh-CN" smtClean="0"/>
              <a:t>UGA contains MTS users’ session information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007100" y="1155700"/>
            <a:ext cx="2386013" cy="2565400"/>
          </a:xfrm>
          <a:prstGeom prst="rect">
            <a:avLst/>
          </a:prstGeom>
          <a:solidFill>
            <a:srgbClr val="FFFFCC"/>
          </a:solidFill>
          <a:ln w="25400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/>
          <a:lstStyle/>
          <a:p>
            <a:pPr algn="l" defTabSz="822325"/>
            <a:r>
              <a:rPr lang="en-US" altLang="zh-CN" sz="2000">
                <a:solidFill>
                  <a:schemeClr val="bg2"/>
                </a:solidFill>
              </a:rPr>
              <a:t>     Shared pool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6200775" y="2335213"/>
            <a:ext cx="2009775" cy="935037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6200775" y="1543050"/>
            <a:ext cx="1990725" cy="7112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465888" y="1654175"/>
            <a:ext cx="153035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 anchor="ctr"/>
          <a:lstStyle/>
          <a:p>
            <a:pPr defTabSz="822325"/>
            <a:r>
              <a:rPr lang="en-US" altLang="zh-CN" sz="2000">
                <a:solidFill>
                  <a:schemeClr val="bg2"/>
                </a:solidFill>
              </a:rPr>
              <a:t>Library</a:t>
            </a:r>
            <a:br>
              <a:rPr lang="en-US" altLang="zh-CN" sz="2000">
                <a:solidFill>
                  <a:schemeClr val="bg2"/>
                </a:solidFill>
              </a:rPr>
            </a:br>
            <a:r>
              <a:rPr lang="en-US" altLang="zh-CN" sz="2000">
                <a:solidFill>
                  <a:schemeClr val="bg2"/>
                </a:solidFill>
              </a:rPr>
              <a:t>cache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96050" y="2528888"/>
            <a:ext cx="152876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 anchor="ctr"/>
          <a:lstStyle/>
          <a:p>
            <a:pPr defTabSz="822325"/>
            <a:r>
              <a:rPr lang="en-US" altLang="zh-CN" sz="2000">
                <a:solidFill>
                  <a:schemeClr val="bg2"/>
                </a:solidFill>
              </a:rPr>
              <a:t>Data</a:t>
            </a:r>
            <a:br>
              <a:rPr lang="en-US" altLang="zh-CN" sz="2000">
                <a:solidFill>
                  <a:schemeClr val="bg2"/>
                </a:solidFill>
              </a:rPr>
            </a:br>
            <a:r>
              <a:rPr lang="en-US" altLang="zh-CN" sz="2000">
                <a:solidFill>
                  <a:schemeClr val="bg2"/>
                </a:solidFill>
              </a:rPr>
              <a:t>dictionary</a:t>
            </a:r>
            <a:br>
              <a:rPr lang="en-US" altLang="zh-CN" sz="2000">
                <a:solidFill>
                  <a:schemeClr val="bg2"/>
                </a:solidFill>
              </a:rPr>
            </a:br>
            <a:r>
              <a:rPr lang="en-US" altLang="zh-CN" sz="2000">
                <a:solidFill>
                  <a:schemeClr val="bg2"/>
                </a:solidFill>
              </a:rPr>
              <a:t>cache</a:t>
            </a: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2762250" y="1622425"/>
            <a:ext cx="1828800" cy="1427163"/>
          </a:xfrm>
          <a:prstGeom prst="rect">
            <a:avLst/>
          </a:prstGeom>
          <a:solidFill>
            <a:srgbClr val="FFFFCC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2873375" y="2509838"/>
            <a:ext cx="1639888" cy="293687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2863850" y="1871663"/>
            <a:ext cx="1651000" cy="568325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3787775" y="2046288"/>
            <a:ext cx="254000" cy="122237"/>
            <a:chOff x="2386" y="1289"/>
            <a:chExt cx="160" cy="77"/>
          </a:xfrm>
        </p:grpSpPr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 flipH="1">
              <a:off x="2485" y="1310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 flipH="1">
              <a:off x="2489" y="1307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5" name="Line 17"/>
            <p:cNvSpPr>
              <a:spLocks noChangeShapeType="1"/>
            </p:cNvSpPr>
            <p:nvPr/>
          </p:nvSpPr>
          <p:spPr bwMode="auto">
            <a:xfrm flipH="1">
              <a:off x="2485" y="1317"/>
              <a:ext cx="36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6" name="Freeform 18"/>
            <p:cNvSpPr>
              <a:spLocks/>
            </p:cNvSpPr>
            <p:nvPr/>
          </p:nvSpPr>
          <p:spPr bwMode="auto">
            <a:xfrm>
              <a:off x="2386" y="1296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7" name="Freeform 19"/>
            <p:cNvSpPr>
              <a:spLocks/>
            </p:cNvSpPr>
            <p:nvPr/>
          </p:nvSpPr>
          <p:spPr bwMode="auto">
            <a:xfrm>
              <a:off x="2390" y="1292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8" name="Freeform 20"/>
            <p:cNvSpPr>
              <a:spLocks/>
            </p:cNvSpPr>
            <p:nvPr/>
          </p:nvSpPr>
          <p:spPr bwMode="auto">
            <a:xfrm>
              <a:off x="2396" y="1289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29" name="Freeform 21"/>
            <p:cNvSpPr>
              <a:spLocks/>
            </p:cNvSpPr>
            <p:nvPr/>
          </p:nvSpPr>
          <p:spPr bwMode="auto">
            <a:xfrm>
              <a:off x="2396" y="1289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0" name="Freeform 22"/>
            <p:cNvSpPr>
              <a:spLocks/>
            </p:cNvSpPr>
            <p:nvPr/>
          </p:nvSpPr>
          <p:spPr bwMode="auto">
            <a:xfrm>
              <a:off x="2417" y="1296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1" name="Freeform 23"/>
            <p:cNvSpPr>
              <a:spLocks/>
            </p:cNvSpPr>
            <p:nvPr/>
          </p:nvSpPr>
          <p:spPr bwMode="auto">
            <a:xfrm>
              <a:off x="2415" y="1306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2" name="Freeform 24"/>
            <p:cNvSpPr>
              <a:spLocks/>
            </p:cNvSpPr>
            <p:nvPr/>
          </p:nvSpPr>
          <p:spPr bwMode="auto">
            <a:xfrm>
              <a:off x="2412" y="1317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3" name="Freeform 25"/>
            <p:cNvSpPr>
              <a:spLocks/>
            </p:cNvSpPr>
            <p:nvPr/>
          </p:nvSpPr>
          <p:spPr bwMode="auto">
            <a:xfrm>
              <a:off x="2407" y="1329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4" name="Freeform 26"/>
            <p:cNvSpPr>
              <a:spLocks/>
            </p:cNvSpPr>
            <p:nvPr/>
          </p:nvSpPr>
          <p:spPr bwMode="auto">
            <a:xfrm>
              <a:off x="2407" y="1342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3435" name="Line 27"/>
          <p:cNvSpPr>
            <a:spLocks noChangeShapeType="1"/>
          </p:cNvSpPr>
          <p:nvPr/>
        </p:nvSpPr>
        <p:spPr bwMode="auto">
          <a:xfrm flipH="1">
            <a:off x="3359150" y="2124075"/>
            <a:ext cx="168275" cy="57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072" name="Group 28"/>
          <p:cNvGrpSpPr>
            <a:grpSpLocks/>
          </p:cNvGrpSpPr>
          <p:nvPr/>
        </p:nvGrpSpPr>
        <p:grpSpPr bwMode="auto">
          <a:xfrm>
            <a:off x="4016375" y="1960563"/>
            <a:ext cx="252413" cy="123825"/>
            <a:chOff x="2530" y="1235"/>
            <a:chExt cx="159" cy="78"/>
          </a:xfrm>
        </p:grpSpPr>
        <p:sp>
          <p:nvSpPr>
            <p:cNvPr id="273437" name="Line 29"/>
            <p:cNvSpPr>
              <a:spLocks noChangeShapeType="1"/>
            </p:cNvSpPr>
            <p:nvPr/>
          </p:nvSpPr>
          <p:spPr bwMode="auto">
            <a:xfrm flipH="1">
              <a:off x="2628" y="1256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8" name="Line 30"/>
            <p:cNvSpPr>
              <a:spLocks noChangeShapeType="1"/>
            </p:cNvSpPr>
            <p:nvPr/>
          </p:nvSpPr>
          <p:spPr bwMode="auto">
            <a:xfrm flipH="1">
              <a:off x="2633" y="1254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39" name="Line 31"/>
            <p:cNvSpPr>
              <a:spLocks noChangeShapeType="1"/>
            </p:cNvSpPr>
            <p:nvPr/>
          </p:nvSpPr>
          <p:spPr bwMode="auto">
            <a:xfrm flipH="1">
              <a:off x="2628" y="1263"/>
              <a:ext cx="37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0" name="Freeform 32"/>
            <p:cNvSpPr>
              <a:spLocks/>
            </p:cNvSpPr>
            <p:nvPr/>
          </p:nvSpPr>
          <p:spPr bwMode="auto">
            <a:xfrm>
              <a:off x="2530" y="1243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1" name="Freeform 33"/>
            <p:cNvSpPr>
              <a:spLocks/>
            </p:cNvSpPr>
            <p:nvPr/>
          </p:nvSpPr>
          <p:spPr bwMode="auto">
            <a:xfrm>
              <a:off x="2535" y="1239"/>
              <a:ext cx="150" cy="70"/>
            </a:xfrm>
            <a:custGeom>
              <a:avLst/>
              <a:gdLst>
                <a:gd name="T0" fmla="*/ 149 w 150"/>
                <a:gd name="T1" fmla="*/ 7 h 70"/>
                <a:gd name="T2" fmla="*/ 137 w 150"/>
                <a:gd name="T3" fmla="*/ 69 h 70"/>
                <a:gd name="T4" fmla="*/ 0 w 150"/>
                <a:gd name="T5" fmla="*/ 63 h 70"/>
                <a:gd name="T6" fmla="*/ 12 w 150"/>
                <a:gd name="T7" fmla="*/ 0 h 70"/>
                <a:gd name="T8" fmla="*/ 149 w 150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0">
                  <a:moveTo>
                    <a:pt x="149" y="7"/>
                  </a:moveTo>
                  <a:lnTo>
                    <a:pt x="137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2" name="Freeform 34"/>
            <p:cNvSpPr>
              <a:spLocks/>
            </p:cNvSpPr>
            <p:nvPr/>
          </p:nvSpPr>
          <p:spPr bwMode="auto">
            <a:xfrm>
              <a:off x="2540" y="1235"/>
              <a:ext cx="149" cy="71"/>
            </a:xfrm>
            <a:custGeom>
              <a:avLst/>
              <a:gdLst>
                <a:gd name="T0" fmla="*/ 148 w 149"/>
                <a:gd name="T1" fmla="*/ 7 h 71"/>
                <a:gd name="T2" fmla="*/ 139 w 149"/>
                <a:gd name="T3" fmla="*/ 70 h 71"/>
                <a:gd name="T4" fmla="*/ 0 w 149"/>
                <a:gd name="T5" fmla="*/ 64 h 71"/>
                <a:gd name="T6" fmla="*/ 12 w 149"/>
                <a:gd name="T7" fmla="*/ 0 h 71"/>
                <a:gd name="T8" fmla="*/ 148 w 149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148" y="7"/>
                  </a:moveTo>
                  <a:lnTo>
                    <a:pt x="139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8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3" name="Freeform 35"/>
            <p:cNvSpPr>
              <a:spLocks/>
            </p:cNvSpPr>
            <p:nvPr/>
          </p:nvSpPr>
          <p:spPr bwMode="auto">
            <a:xfrm>
              <a:off x="2540" y="1235"/>
              <a:ext cx="149" cy="71"/>
            </a:xfrm>
            <a:custGeom>
              <a:avLst/>
              <a:gdLst>
                <a:gd name="T0" fmla="*/ 148 w 149"/>
                <a:gd name="T1" fmla="*/ 7 h 71"/>
                <a:gd name="T2" fmla="*/ 139 w 149"/>
                <a:gd name="T3" fmla="*/ 70 h 71"/>
                <a:gd name="T4" fmla="*/ 0 w 149"/>
                <a:gd name="T5" fmla="*/ 64 h 71"/>
                <a:gd name="T6" fmla="*/ 12 w 149"/>
                <a:gd name="T7" fmla="*/ 0 h 71"/>
                <a:gd name="T8" fmla="*/ 148 w 149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148" y="7"/>
                  </a:moveTo>
                  <a:lnTo>
                    <a:pt x="139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8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4" name="Freeform 36"/>
            <p:cNvSpPr>
              <a:spLocks/>
            </p:cNvSpPr>
            <p:nvPr/>
          </p:nvSpPr>
          <p:spPr bwMode="auto">
            <a:xfrm>
              <a:off x="2560" y="1243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5" name="Freeform 37"/>
            <p:cNvSpPr>
              <a:spLocks/>
            </p:cNvSpPr>
            <p:nvPr/>
          </p:nvSpPr>
          <p:spPr bwMode="auto">
            <a:xfrm>
              <a:off x="2559" y="1253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6" name="Freeform 38"/>
            <p:cNvSpPr>
              <a:spLocks/>
            </p:cNvSpPr>
            <p:nvPr/>
          </p:nvSpPr>
          <p:spPr bwMode="auto">
            <a:xfrm>
              <a:off x="2556" y="1263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7" name="Freeform 39"/>
            <p:cNvSpPr>
              <a:spLocks/>
            </p:cNvSpPr>
            <p:nvPr/>
          </p:nvSpPr>
          <p:spPr bwMode="auto">
            <a:xfrm>
              <a:off x="2551" y="1276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48" name="Freeform 40"/>
            <p:cNvSpPr>
              <a:spLocks/>
            </p:cNvSpPr>
            <p:nvPr/>
          </p:nvSpPr>
          <p:spPr bwMode="auto">
            <a:xfrm>
              <a:off x="2550" y="1289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3" name="Group 41"/>
          <p:cNvGrpSpPr>
            <a:grpSpLocks/>
          </p:cNvGrpSpPr>
          <p:nvPr/>
        </p:nvGrpSpPr>
        <p:grpSpPr bwMode="auto">
          <a:xfrm>
            <a:off x="3563938" y="2000250"/>
            <a:ext cx="252412" cy="122238"/>
            <a:chOff x="2245" y="1260"/>
            <a:chExt cx="159" cy="77"/>
          </a:xfrm>
        </p:grpSpPr>
        <p:sp>
          <p:nvSpPr>
            <p:cNvPr id="273450" name="Line 42"/>
            <p:cNvSpPr>
              <a:spLocks noChangeShapeType="1"/>
            </p:cNvSpPr>
            <p:nvPr/>
          </p:nvSpPr>
          <p:spPr bwMode="auto">
            <a:xfrm flipH="1">
              <a:off x="2343" y="1281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1" name="Line 43"/>
            <p:cNvSpPr>
              <a:spLocks noChangeShapeType="1"/>
            </p:cNvSpPr>
            <p:nvPr/>
          </p:nvSpPr>
          <p:spPr bwMode="auto">
            <a:xfrm flipH="1">
              <a:off x="2348" y="1279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2" name="Line 44"/>
            <p:cNvSpPr>
              <a:spLocks noChangeShapeType="1"/>
            </p:cNvSpPr>
            <p:nvPr/>
          </p:nvSpPr>
          <p:spPr bwMode="auto">
            <a:xfrm flipH="1">
              <a:off x="2343" y="1288"/>
              <a:ext cx="39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3" name="Freeform 45"/>
            <p:cNvSpPr>
              <a:spLocks/>
            </p:cNvSpPr>
            <p:nvPr/>
          </p:nvSpPr>
          <p:spPr bwMode="auto">
            <a:xfrm>
              <a:off x="2245" y="1268"/>
              <a:ext cx="151" cy="69"/>
            </a:xfrm>
            <a:custGeom>
              <a:avLst/>
              <a:gdLst>
                <a:gd name="T0" fmla="*/ 150 w 151"/>
                <a:gd name="T1" fmla="*/ 6 h 69"/>
                <a:gd name="T2" fmla="*/ 138 w 151"/>
                <a:gd name="T3" fmla="*/ 68 h 69"/>
                <a:gd name="T4" fmla="*/ 0 w 151"/>
                <a:gd name="T5" fmla="*/ 62 h 69"/>
                <a:gd name="T6" fmla="*/ 12 w 151"/>
                <a:gd name="T7" fmla="*/ 0 h 69"/>
                <a:gd name="T8" fmla="*/ 150 w 151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">
                  <a:moveTo>
                    <a:pt x="150" y="6"/>
                  </a:moveTo>
                  <a:lnTo>
                    <a:pt x="138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50" y="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4" name="Freeform 46"/>
            <p:cNvSpPr>
              <a:spLocks/>
            </p:cNvSpPr>
            <p:nvPr/>
          </p:nvSpPr>
          <p:spPr bwMode="auto">
            <a:xfrm>
              <a:off x="2250" y="1264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5" name="Freeform 47"/>
            <p:cNvSpPr>
              <a:spLocks/>
            </p:cNvSpPr>
            <p:nvPr/>
          </p:nvSpPr>
          <p:spPr bwMode="auto">
            <a:xfrm>
              <a:off x="2255" y="1260"/>
              <a:ext cx="149" cy="70"/>
            </a:xfrm>
            <a:custGeom>
              <a:avLst/>
              <a:gdLst>
                <a:gd name="T0" fmla="*/ 148 w 149"/>
                <a:gd name="T1" fmla="*/ 6 h 70"/>
                <a:gd name="T2" fmla="*/ 139 w 149"/>
                <a:gd name="T3" fmla="*/ 69 h 70"/>
                <a:gd name="T4" fmla="*/ 0 w 149"/>
                <a:gd name="T5" fmla="*/ 63 h 70"/>
                <a:gd name="T6" fmla="*/ 12 w 149"/>
                <a:gd name="T7" fmla="*/ 0 h 70"/>
                <a:gd name="T8" fmla="*/ 148 w 149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0">
                  <a:moveTo>
                    <a:pt x="148" y="6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48" y="6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6" name="Freeform 48"/>
            <p:cNvSpPr>
              <a:spLocks/>
            </p:cNvSpPr>
            <p:nvPr/>
          </p:nvSpPr>
          <p:spPr bwMode="auto">
            <a:xfrm>
              <a:off x="2255" y="1260"/>
              <a:ext cx="149" cy="70"/>
            </a:xfrm>
            <a:custGeom>
              <a:avLst/>
              <a:gdLst>
                <a:gd name="T0" fmla="*/ 148 w 149"/>
                <a:gd name="T1" fmla="*/ 6 h 70"/>
                <a:gd name="T2" fmla="*/ 139 w 149"/>
                <a:gd name="T3" fmla="*/ 69 h 70"/>
                <a:gd name="T4" fmla="*/ 0 w 149"/>
                <a:gd name="T5" fmla="*/ 63 h 70"/>
                <a:gd name="T6" fmla="*/ 12 w 149"/>
                <a:gd name="T7" fmla="*/ 0 h 70"/>
                <a:gd name="T8" fmla="*/ 148 w 149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0">
                  <a:moveTo>
                    <a:pt x="148" y="6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48" y="6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7" name="Freeform 49"/>
            <p:cNvSpPr>
              <a:spLocks/>
            </p:cNvSpPr>
            <p:nvPr/>
          </p:nvSpPr>
          <p:spPr bwMode="auto">
            <a:xfrm>
              <a:off x="2275" y="1268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8" name="Freeform 50"/>
            <p:cNvSpPr>
              <a:spLocks/>
            </p:cNvSpPr>
            <p:nvPr/>
          </p:nvSpPr>
          <p:spPr bwMode="auto">
            <a:xfrm>
              <a:off x="2274" y="1278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59" name="Freeform 51"/>
            <p:cNvSpPr>
              <a:spLocks/>
            </p:cNvSpPr>
            <p:nvPr/>
          </p:nvSpPr>
          <p:spPr bwMode="auto">
            <a:xfrm>
              <a:off x="2271" y="1288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0" name="Freeform 52"/>
            <p:cNvSpPr>
              <a:spLocks/>
            </p:cNvSpPr>
            <p:nvPr/>
          </p:nvSpPr>
          <p:spPr bwMode="auto">
            <a:xfrm>
              <a:off x="2266" y="1301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1" name="Freeform 53"/>
            <p:cNvSpPr>
              <a:spLocks/>
            </p:cNvSpPr>
            <p:nvPr/>
          </p:nvSpPr>
          <p:spPr bwMode="auto">
            <a:xfrm>
              <a:off x="2265" y="1314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4" name="Group 54"/>
          <p:cNvGrpSpPr>
            <a:grpSpLocks/>
          </p:cNvGrpSpPr>
          <p:nvPr/>
        </p:nvGrpSpPr>
        <p:grpSpPr bwMode="auto">
          <a:xfrm>
            <a:off x="3603625" y="2154238"/>
            <a:ext cx="254000" cy="122237"/>
            <a:chOff x="2270" y="1357"/>
            <a:chExt cx="160" cy="77"/>
          </a:xfrm>
        </p:grpSpPr>
        <p:sp>
          <p:nvSpPr>
            <p:cNvPr id="273463" name="Line 55"/>
            <p:cNvSpPr>
              <a:spLocks noChangeShapeType="1"/>
            </p:cNvSpPr>
            <p:nvPr/>
          </p:nvSpPr>
          <p:spPr bwMode="auto">
            <a:xfrm flipH="1">
              <a:off x="2369" y="1378"/>
              <a:ext cx="39" cy="1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4" name="Line 56"/>
            <p:cNvSpPr>
              <a:spLocks noChangeShapeType="1"/>
            </p:cNvSpPr>
            <p:nvPr/>
          </p:nvSpPr>
          <p:spPr bwMode="auto">
            <a:xfrm flipH="1">
              <a:off x="2373" y="1375"/>
              <a:ext cx="45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5" name="Line 57"/>
            <p:cNvSpPr>
              <a:spLocks noChangeShapeType="1"/>
            </p:cNvSpPr>
            <p:nvPr/>
          </p:nvSpPr>
          <p:spPr bwMode="auto">
            <a:xfrm flipH="1">
              <a:off x="2369" y="1385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6" name="Freeform 58"/>
            <p:cNvSpPr>
              <a:spLocks/>
            </p:cNvSpPr>
            <p:nvPr/>
          </p:nvSpPr>
          <p:spPr bwMode="auto">
            <a:xfrm>
              <a:off x="2270" y="1364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7" name="Freeform 59"/>
            <p:cNvSpPr>
              <a:spLocks/>
            </p:cNvSpPr>
            <p:nvPr/>
          </p:nvSpPr>
          <p:spPr bwMode="auto">
            <a:xfrm>
              <a:off x="2274" y="1360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8" name="Freeform 60"/>
            <p:cNvSpPr>
              <a:spLocks/>
            </p:cNvSpPr>
            <p:nvPr/>
          </p:nvSpPr>
          <p:spPr bwMode="auto">
            <a:xfrm>
              <a:off x="2280" y="1357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69" name="Freeform 61"/>
            <p:cNvSpPr>
              <a:spLocks/>
            </p:cNvSpPr>
            <p:nvPr/>
          </p:nvSpPr>
          <p:spPr bwMode="auto">
            <a:xfrm>
              <a:off x="2280" y="1357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0" name="Freeform 62"/>
            <p:cNvSpPr>
              <a:spLocks/>
            </p:cNvSpPr>
            <p:nvPr/>
          </p:nvSpPr>
          <p:spPr bwMode="auto">
            <a:xfrm>
              <a:off x="2301" y="1364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1" name="Freeform 63"/>
            <p:cNvSpPr>
              <a:spLocks/>
            </p:cNvSpPr>
            <p:nvPr/>
          </p:nvSpPr>
          <p:spPr bwMode="auto">
            <a:xfrm>
              <a:off x="2300" y="1374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2" name="Freeform 64"/>
            <p:cNvSpPr>
              <a:spLocks/>
            </p:cNvSpPr>
            <p:nvPr/>
          </p:nvSpPr>
          <p:spPr bwMode="auto">
            <a:xfrm>
              <a:off x="2296" y="1385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3" name="Freeform 65"/>
            <p:cNvSpPr>
              <a:spLocks/>
            </p:cNvSpPr>
            <p:nvPr/>
          </p:nvSpPr>
          <p:spPr bwMode="auto">
            <a:xfrm>
              <a:off x="2291" y="1397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4" name="Freeform 66"/>
            <p:cNvSpPr>
              <a:spLocks/>
            </p:cNvSpPr>
            <p:nvPr/>
          </p:nvSpPr>
          <p:spPr bwMode="auto">
            <a:xfrm>
              <a:off x="2291" y="1410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5" name="Group 67"/>
          <p:cNvGrpSpPr>
            <a:grpSpLocks/>
          </p:cNvGrpSpPr>
          <p:nvPr/>
        </p:nvGrpSpPr>
        <p:grpSpPr bwMode="auto">
          <a:xfrm>
            <a:off x="3154363" y="2147888"/>
            <a:ext cx="254000" cy="122237"/>
            <a:chOff x="1987" y="1353"/>
            <a:chExt cx="160" cy="77"/>
          </a:xfrm>
        </p:grpSpPr>
        <p:sp>
          <p:nvSpPr>
            <p:cNvPr id="273476" name="Line 68"/>
            <p:cNvSpPr>
              <a:spLocks noChangeShapeType="1"/>
            </p:cNvSpPr>
            <p:nvPr/>
          </p:nvSpPr>
          <p:spPr bwMode="auto">
            <a:xfrm flipH="1">
              <a:off x="2086" y="1374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7" name="Line 69"/>
            <p:cNvSpPr>
              <a:spLocks noChangeShapeType="1"/>
            </p:cNvSpPr>
            <p:nvPr/>
          </p:nvSpPr>
          <p:spPr bwMode="auto">
            <a:xfrm flipH="1">
              <a:off x="2090" y="1371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8" name="Line 70"/>
            <p:cNvSpPr>
              <a:spLocks noChangeShapeType="1"/>
            </p:cNvSpPr>
            <p:nvPr/>
          </p:nvSpPr>
          <p:spPr bwMode="auto">
            <a:xfrm flipH="1">
              <a:off x="2086" y="1381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79" name="Freeform 71"/>
            <p:cNvSpPr>
              <a:spLocks/>
            </p:cNvSpPr>
            <p:nvPr/>
          </p:nvSpPr>
          <p:spPr bwMode="auto">
            <a:xfrm>
              <a:off x="1987" y="1360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0" name="Freeform 72"/>
            <p:cNvSpPr>
              <a:spLocks/>
            </p:cNvSpPr>
            <p:nvPr/>
          </p:nvSpPr>
          <p:spPr bwMode="auto">
            <a:xfrm>
              <a:off x="1992" y="1356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1" name="Freeform 73"/>
            <p:cNvSpPr>
              <a:spLocks/>
            </p:cNvSpPr>
            <p:nvPr/>
          </p:nvSpPr>
          <p:spPr bwMode="auto">
            <a:xfrm>
              <a:off x="1997" y="1353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2" name="Freeform 74"/>
            <p:cNvSpPr>
              <a:spLocks/>
            </p:cNvSpPr>
            <p:nvPr/>
          </p:nvSpPr>
          <p:spPr bwMode="auto">
            <a:xfrm>
              <a:off x="1997" y="1353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3" name="Freeform 75"/>
            <p:cNvSpPr>
              <a:spLocks/>
            </p:cNvSpPr>
            <p:nvPr/>
          </p:nvSpPr>
          <p:spPr bwMode="auto">
            <a:xfrm>
              <a:off x="2018" y="1360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4" name="Freeform 76"/>
            <p:cNvSpPr>
              <a:spLocks/>
            </p:cNvSpPr>
            <p:nvPr/>
          </p:nvSpPr>
          <p:spPr bwMode="auto">
            <a:xfrm>
              <a:off x="2017" y="1370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5" name="Freeform 77"/>
            <p:cNvSpPr>
              <a:spLocks/>
            </p:cNvSpPr>
            <p:nvPr/>
          </p:nvSpPr>
          <p:spPr bwMode="auto">
            <a:xfrm>
              <a:off x="2013" y="1381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6" name="Freeform 78"/>
            <p:cNvSpPr>
              <a:spLocks/>
            </p:cNvSpPr>
            <p:nvPr/>
          </p:nvSpPr>
          <p:spPr bwMode="auto">
            <a:xfrm>
              <a:off x="2009" y="1393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87" name="Freeform 79"/>
            <p:cNvSpPr>
              <a:spLocks/>
            </p:cNvSpPr>
            <p:nvPr/>
          </p:nvSpPr>
          <p:spPr bwMode="auto">
            <a:xfrm>
              <a:off x="2008" y="1406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6" name="Group 80"/>
          <p:cNvGrpSpPr>
            <a:grpSpLocks/>
          </p:cNvGrpSpPr>
          <p:nvPr/>
        </p:nvGrpSpPr>
        <p:grpSpPr bwMode="auto">
          <a:xfrm>
            <a:off x="2955925" y="2181225"/>
            <a:ext cx="254000" cy="122238"/>
            <a:chOff x="1862" y="1374"/>
            <a:chExt cx="160" cy="77"/>
          </a:xfrm>
        </p:grpSpPr>
        <p:sp>
          <p:nvSpPr>
            <p:cNvPr id="273489" name="Line 81"/>
            <p:cNvSpPr>
              <a:spLocks noChangeShapeType="1"/>
            </p:cNvSpPr>
            <p:nvPr/>
          </p:nvSpPr>
          <p:spPr bwMode="auto">
            <a:xfrm flipH="1">
              <a:off x="1961" y="1395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0" name="Line 82"/>
            <p:cNvSpPr>
              <a:spLocks noChangeShapeType="1"/>
            </p:cNvSpPr>
            <p:nvPr/>
          </p:nvSpPr>
          <p:spPr bwMode="auto">
            <a:xfrm flipH="1">
              <a:off x="1966" y="1392"/>
              <a:ext cx="46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1" name="Line 83"/>
            <p:cNvSpPr>
              <a:spLocks noChangeShapeType="1"/>
            </p:cNvSpPr>
            <p:nvPr/>
          </p:nvSpPr>
          <p:spPr bwMode="auto">
            <a:xfrm flipH="1">
              <a:off x="1961" y="1402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2" name="Freeform 84"/>
            <p:cNvSpPr>
              <a:spLocks/>
            </p:cNvSpPr>
            <p:nvPr/>
          </p:nvSpPr>
          <p:spPr bwMode="auto">
            <a:xfrm>
              <a:off x="1862" y="1381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3" name="Freeform 85"/>
            <p:cNvSpPr>
              <a:spLocks/>
            </p:cNvSpPr>
            <p:nvPr/>
          </p:nvSpPr>
          <p:spPr bwMode="auto">
            <a:xfrm>
              <a:off x="1867" y="1378"/>
              <a:ext cx="151" cy="69"/>
            </a:xfrm>
            <a:custGeom>
              <a:avLst/>
              <a:gdLst>
                <a:gd name="T0" fmla="*/ 150 w 151"/>
                <a:gd name="T1" fmla="*/ 6 h 69"/>
                <a:gd name="T2" fmla="*/ 138 w 151"/>
                <a:gd name="T3" fmla="*/ 68 h 69"/>
                <a:gd name="T4" fmla="*/ 0 w 151"/>
                <a:gd name="T5" fmla="*/ 62 h 69"/>
                <a:gd name="T6" fmla="*/ 12 w 151"/>
                <a:gd name="T7" fmla="*/ 0 h 69"/>
                <a:gd name="T8" fmla="*/ 150 w 151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">
                  <a:moveTo>
                    <a:pt x="150" y="6"/>
                  </a:moveTo>
                  <a:lnTo>
                    <a:pt x="138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50" y="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4" name="Freeform 86"/>
            <p:cNvSpPr>
              <a:spLocks/>
            </p:cNvSpPr>
            <p:nvPr/>
          </p:nvSpPr>
          <p:spPr bwMode="auto">
            <a:xfrm>
              <a:off x="1872" y="1374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5" name="Freeform 87"/>
            <p:cNvSpPr>
              <a:spLocks/>
            </p:cNvSpPr>
            <p:nvPr/>
          </p:nvSpPr>
          <p:spPr bwMode="auto">
            <a:xfrm>
              <a:off x="1872" y="1374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6" name="Freeform 88"/>
            <p:cNvSpPr>
              <a:spLocks/>
            </p:cNvSpPr>
            <p:nvPr/>
          </p:nvSpPr>
          <p:spPr bwMode="auto">
            <a:xfrm>
              <a:off x="1893" y="1381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7" name="Freeform 89"/>
            <p:cNvSpPr>
              <a:spLocks/>
            </p:cNvSpPr>
            <p:nvPr/>
          </p:nvSpPr>
          <p:spPr bwMode="auto">
            <a:xfrm>
              <a:off x="1892" y="1391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8" name="Freeform 90"/>
            <p:cNvSpPr>
              <a:spLocks/>
            </p:cNvSpPr>
            <p:nvPr/>
          </p:nvSpPr>
          <p:spPr bwMode="auto">
            <a:xfrm>
              <a:off x="1888" y="1402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499" name="Freeform 91"/>
            <p:cNvSpPr>
              <a:spLocks/>
            </p:cNvSpPr>
            <p:nvPr/>
          </p:nvSpPr>
          <p:spPr bwMode="auto">
            <a:xfrm>
              <a:off x="1884" y="1414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0" name="Freeform 92"/>
            <p:cNvSpPr>
              <a:spLocks/>
            </p:cNvSpPr>
            <p:nvPr/>
          </p:nvSpPr>
          <p:spPr bwMode="auto">
            <a:xfrm>
              <a:off x="1883" y="1427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7" name="Group 93"/>
          <p:cNvGrpSpPr>
            <a:grpSpLocks/>
          </p:cNvGrpSpPr>
          <p:nvPr/>
        </p:nvGrpSpPr>
        <p:grpSpPr bwMode="auto">
          <a:xfrm>
            <a:off x="3360738" y="1970088"/>
            <a:ext cx="254000" cy="123825"/>
            <a:chOff x="2117" y="1241"/>
            <a:chExt cx="160" cy="78"/>
          </a:xfrm>
        </p:grpSpPr>
        <p:sp>
          <p:nvSpPr>
            <p:cNvPr id="273502" name="Line 94"/>
            <p:cNvSpPr>
              <a:spLocks noChangeShapeType="1"/>
            </p:cNvSpPr>
            <p:nvPr/>
          </p:nvSpPr>
          <p:spPr bwMode="auto">
            <a:xfrm flipH="1">
              <a:off x="2216" y="1262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3" name="Line 95"/>
            <p:cNvSpPr>
              <a:spLocks noChangeShapeType="1"/>
            </p:cNvSpPr>
            <p:nvPr/>
          </p:nvSpPr>
          <p:spPr bwMode="auto">
            <a:xfrm flipH="1">
              <a:off x="2221" y="1260"/>
              <a:ext cx="46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4" name="Line 96"/>
            <p:cNvSpPr>
              <a:spLocks noChangeShapeType="1"/>
            </p:cNvSpPr>
            <p:nvPr/>
          </p:nvSpPr>
          <p:spPr bwMode="auto">
            <a:xfrm flipH="1">
              <a:off x="2216" y="1269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5" name="Freeform 97"/>
            <p:cNvSpPr>
              <a:spLocks/>
            </p:cNvSpPr>
            <p:nvPr/>
          </p:nvSpPr>
          <p:spPr bwMode="auto">
            <a:xfrm>
              <a:off x="2117" y="1249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6" name="Freeform 98"/>
            <p:cNvSpPr>
              <a:spLocks/>
            </p:cNvSpPr>
            <p:nvPr/>
          </p:nvSpPr>
          <p:spPr bwMode="auto">
            <a:xfrm>
              <a:off x="2122" y="1245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7" name="Freeform 99"/>
            <p:cNvSpPr>
              <a:spLocks/>
            </p:cNvSpPr>
            <p:nvPr/>
          </p:nvSpPr>
          <p:spPr bwMode="auto">
            <a:xfrm>
              <a:off x="2127" y="1241"/>
              <a:ext cx="150" cy="72"/>
            </a:xfrm>
            <a:custGeom>
              <a:avLst/>
              <a:gdLst>
                <a:gd name="T0" fmla="*/ 149 w 150"/>
                <a:gd name="T1" fmla="*/ 7 h 72"/>
                <a:gd name="T2" fmla="*/ 140 w 150"/>
                <a:gd name="T3" fmla="*/ 71 h 72"/>
                <a:gd name="T4" fmla="*/ 0 w 150"/>
                <a:gd name="T5" fmla="*/ 65 h 72"/>
                <a:gd name="T6" fmla="*/ 12 w 150"/>
                <a:gd name="T7" fmla="*/ 0 h 72"/>
                <a:gd name="T8" fmla="*/ 149 w 150"/>
                <a:gd name="T9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2">
                  <a:moveTo>
                    <a:pt x="149" y="7"/>
                  </a:moveTo>
                  <a:lnTo>
                    <a:pt x="140" y="71"/>
                  </a:lnTo>
                  <a:lnTo>
                    <a:pt x="0" y="65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8" name="Freeform 100"/>
            <p:cNvSpPr>
              <a:spLocks/>
            </p:cNvSpPr>
            <p:nvPr/>
          </p:nvSpPr>
          <p:spPr bwMode="auto">
            <a:xfrm>
              <a:off x="2127" y="1241"/>
              <a:ext cx="150" cy="72"/>
            </a:xfrm>
            <a:custGeom>
              <a:avLst/>
              <a:gdLst>
                <a:gd name="T0" fmla="*/ 149 w 150"/>
                <a:gd name="T1" fmla="*/ 7 h 72"/>
                <a:gd name="T2" fmla="*/ 140 w 150"/>
                <a:gd name="T3" fmla="*/ 71 h 72"/>
                <a:gd name="T4" fmla="*/ 0 w 150"/>
                <a:gd name="T5" fmla="*/ 65 h 72"/>
                <a:gd name="T6" fmla="*/ 12 w 150"/>
                <a:gd name="T7" fmla="*/ 0 h 72"/>
                <a:gd name="T8" fmla="*/ 149 w 150"/>
                <a:gd name="T9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2">
                  <a:moveTo>
                    <a:pt x="149" y="7"/>
                  </a:moveTo>
                  <a:lnTo>
                    <a:pt x="140" y="71"/>
                  </a:lnTo>
                  <a:lnTo>
                    <a:pt x="0" y="65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09" name="Freeform 101"/>
            <p:cNvSpPr>
              <a:spLocks/>
            </p:cNvSpPr>
            <p:nvPr/>
          </p:nvSpPr>
          <p:spPr bwMode="auto">
            <a:xfrm>
              <a:off x="2148" y="1249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0" name="Freeform 102"/>
            <p:cNvSpPr>
              <a:spLocks/>
            </p:cNvSpPr>
            <p:nvPr/>
          </p:nvSpPr>
          <p:spPr bwMode="auto">
            <a:xfrm>
              <a:off x="2147" y="1259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1" name="Freeform 103"/>
            <p:cNvSpPr>
              <a:spLocks/>
            </p:cNvSpPr>
            <p:nvPr/>
          </p:nvSpPr>
          <p:spPr bwMode="auto">
            <a:xfrm>
              <a:off x="2143" y="1269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2" name="Freeform 104"/>
            <p:cNvSpPr>
              <a:spLocks/>
            </p:cNvSpPr>
            <p:nvPr/>
          </p:nvSpPr>
          <p:spPr bwMode="auto">
            <a:xfrm>
              <a:off x="2139" y="1282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3" name="Freeform 105"/>
            <p:cNvSpPr>
              <a:spLocks/>
            </p:cNvSpPr>
            <p:nvPr/>
          </p:nvSpPr>
          <p:spPr bwMode="auto">
            <a:xfrm>
              <a:off x="2138" y="1295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8" name="Group 106"/>
          <p:cNvGrpSpPr>
            <a:grpSpLocks/>
          </p:cNvGrpSpPr>
          <p:nvPr/>
        </p:nvGrpSpPr>
        <p:grpSpPr bwMode="auto">
          <a:xfrm>
            <a:off x="3073400" y="1993900"/>
            <a:ext cx="249238" cy="122238"/>
            <a:chOff x="1936" y="1256"/>
            <a:chExt cx="157" cy="77"/>
          </a:xfrm>
        </p:grpSpPr>
        <p:sp>
          <p:nvSpPr>
            <p:cNvPr id="273515" name="Line 107"/>
            <p:cNvSpPr>
              <a:spLocks noChangeShapeType="1"/>
            </p:cNvSpPr>
            <p:nvPr/>
          </p:nvSpPr>
          <p:spPr bwMode="auto">
            <a:xfrm flipH="1">
              <a:off x="2035" y="1277"/>
              <a:ext cx="38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6" name="Line 108"/>
            <p:cNvSpPr>
              <a:spLocks noChangeShapeType="1"/>
            </p:cNvSpPr>
            <p:nvPr/>
          </p:nvSpPr>
          <p:spPr bwMode="auto">
            <a:xfrm flipH="1">
              <a:off x="2038" y="1274"/>
              <a:ext cx="45" cy="2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7" name="Line 109"/>
            <p:cNvSpPr>
              <a:spLocks noChangeShapeType="1"/>
            </p:cNvSpPr>
            <p:nvPr/>
          </p:nvSpPr>
          <p:spPr bwMode="auto">
            <a:xfrm flipH="1">
              <a:off x="2035" y="1284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8" name="Freeform 110"/>
            <p:cNvSpPr>
              <a:spLocks/>
            </p:cNvSpPr>
            <p:nvPr/>
          </p:nvSpPr>
          <p:spPr bwMode="auto">
            <a:xfrm>
              <a:off x="1936" y="1263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19" name="Freeform 111"/>
            <p:cNvSpPr>
              <a:spLocks/>
            </p:cNvSpPr>
            <p:nvPr/>
          </p:nvSpPr>
          <p:spPr bwMode="auto">
            <a:xfrm>
              <a:off x="1940" y="1260"/>
              <a:ext cx="151" cy="69"/>
            </a:xfrm>
            <a:custGeom>
              <a:avLst/>
              <a:gdLst>
                <a:gd name="T0" fmla="*/ 150 w 151"/>
                <a:gd name="T1" fmla="*/ 6 h 69"/>
                <a:gd name="T2" fmla="*/ 138 w 151"/>
                <a:gd name="T3" fmla="*/ 68 h 69"/>
                <a:gd name="T4" fmla="*/ 0 w 151"/>
                <a:gd name="T5" fmla="*/ 62 h 69"/>
                <a:gd name="T6" fmla="*/ 12 w 151"/>
                <a:gd name="T7" fmla="*/ 0 h 69"/>
                <a:gd name="T8" fmla="*/ 150 w 151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">
                  <a:moveTo>
                    <a:pt x="150" y="6"/>
                  </a:moveTo>
                  <a:lnTo>
                    <a:pt x="138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50" y="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0" name="Freeform 112"/>
            <p:cNvSpPr>
              <a:spLocks/>
            </p:cNvSpPr>
            <p:nvPr/>
          </p:nvSpPr>
          <p:spPr bwMode="auto">
            <a:xfrm>
              <a:off x="1946" y="1256"/>
              <a:ext cx="147" cy="71"/>
            </a:xfrm>
            <a:custGeom>
              <a:avLst/>
              <a:gdLst>
                <a:gd name="T0" fmla="*/ 146 w 147"/>
                <a:gd name="T1" fmla="*/ 7 h 71"/>
                <a:gd name="T2" fmla="*/ 137 w 147"/>
                <a:gd name="T3" fmla="*/ 70 h 71"/>
                <a:gd name="T4" fmla="*/ 0 w 147"/>
                <a:gd name="T5" fmla="*/ 64 h 71"/>
                <a:gd name="T6" fmla="*/ 12 w 147"/>
                <a:gd name="T7" fmla="*/ 0 h 71"/>
                <a:gd name="T8" fmla="*/ 146 w 14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1">
                  <a:moveTo>
                    <a:pt x="146" y="7"/>
                  </a:moveTo>
                  <a:lnTo>
                    <a:pt x="137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6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1" name="Freeform 113"/>
            <p:cNvSpPr>
              <a:spLocks/>
            </p:cNvSpPr>
            <p:nvPr/>
          </p:nvSpPr>
          <p:spPr bwMode="auto">
            <a:xfrm>
              <a:off x="1946" y="1256"/>
              <a:ext cx="147" cy="71"/>
            </a:xfrm>
            <a:custGeom>
              <a:avLst/>
              <a:gdLst>
                <a:gd name="T0" fmla="*/ 146 w 147"/>
                <a:gd name="T1" fmla="*/ 7 h 71"/>
                <a:gd name="T2" fmla="*/ 137 w 147"/>
                <a:gd name="T3" fmla="*/ 70 h 71"/>
                <a:gd name="T4" fmla="*/ 0 w 147"/>
                <a:gd name="T5" fmla="*/ 64 h 71"/>
                <a:gd name="T6" fmla="*/ 12 w 147"/>
                <a:gd name="T7" fmla="*/ 0 h 71"/>
                <a:gd name="T8" fmla="*/ 146 w 14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1">
                  <a:moveTo>
                    <a:pt x="146" y="7"/>
                  </a:moveTo>
                  <a:lnTo>
                    <a:pt x="137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6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2" name="Freeform 114"/>
            <p:cNvSpPr>
              <a:spLocks/>
            </p:cNvSpPr>
            <p:nvPr/>
          </p:nvSpPr>
          <p:spPr bwMode="auto">
            <a:xfrm>
              <a:off x="1965" y="1263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3" name="Freeform 115"/>
            <p:cNvSpPr>
              <a:spLocks/>
            </p:cNvSpPr>
            <p:nvPr/>
          </p:nvSpPr>
          <p:spPr bwMode="auto">
            <a:xfrm>
              <a:off x="1965" y="1273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4" name="Freeform 116"/>
            <p:cNvSpPr>
              <a:spLocks/>
            </p:cNvSpPr>
            <p:nvPr/>
          </p:nvSpPr>
          <p:spPr bwMode="auto">
            <a:xfrm>
              <a:off x="1962" y="1284"/>
              <a:ext cx="117" cy="17"/>
            </a:xfrm>
            <a:custGeom>
              <a:avLst/>
              <a:gdLst>
                <a:gd name="T0" fmla="*/ 116 w 117"/>
                <a:gd name="T1" fmla="*/ 10 h 17"/>
                <a:gd name="T2" fmla="*/ 114 w 117"/>
                <a:gd name="T3" fmla="*/ 16 h 17"/>
                <a:gd name="T4" fmla="*/ 0 w 117"/>
                <a:gd name="T5" fmla="*/ 6 h 17"/>
                <a:gd name="T6" fmla="*/ 0 w 117"/>
                <a:gd name="T7" fmla="*/ 0 h 17"/>
                <a:gd name="T8" fmla="*/ 116 w 1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">
                  <a:moveTo>
                    <a:pt x="116" y="10"/>
                  </a:moveTo>
                  <a:lnTo>
                    <a:pt x="114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6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5" name="Freeform 117"/>
            <p:cNvSpPr>
              <a:spLocks/>
            </p:cNvSpPr>
            <p:nvPr/>
          </p:nvSpPr>
          <p:spPr bwMode="auto">
            <a:xfrm>
              <a:off x="1957" y="1296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6" name="Freeform 118"/>
            <p:cNvSpPr>
              <a:spLocks/>
            </p:cNvSpPr>
            <p:nvPr/>
          </p:nvSpPr>
          <p:spPr bwMode="auto">
            <a:xfrm>
              <a:off x="1957" y="1309"/>
              <a:ext cx="117" cy="17"/>
            </a:xfrm>
            <a:custGeom>
              <a:avLst/>
              <a:gdLst>
                <a:gd name="T0" fmla="*/ 116 w 117"/>
                <a:gd name="T1" fmla="*/ 10 h 17"/>
                <a:gd name="T2" fmla="*/ 114 w 117"/>
                <a:gd name="T3" fmla="*/ 16 h 17"/>
                <a:gd name="T4" fmla="*/ 0 w 117"/>
                <a:gd name="T5" fmla="*/ 6 h 17"/>
                <a:gd name="T6" fmla="*/ 0 w 117"/>
                <a:gd name="T7" fmla="*/ 0 h 17"/>
                <a:gd name="T8" fmla="*/ 116 w 1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">
                  <a:moveTo>
                    <a:pt x="116" y="10"/>
                  </a:moveTo>
                  <a:lnTo>
                    <a:pt x="114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6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79" name="Group 119"/>
          <p:cNvGrpSpPr>
            <a:grpSpLocks/>
          </p:cNvGrpSpPr>
          <p:nvPr/>
        </p:nvGrpSpPr>
        <p:grpSpPr bwMode="auto">
          <a:xfrm>
            <a:off x="3328988" y="2165350"/>
            <a:ext cx="252412" cy="122238"/>
            <a:chOff x="2097" y="1364"/>
            <a:chExt cx="159" cy="77"/>
          </a:xfrm>
        </p:grpSpPr>
        <p:sp>
          <p:nvSpPr>
            <p:cNvPr id="273528" name="Line 120"/>
            <p:cNvSpPr>
              <a:spLocks noChangeShapeType="1"/>
            </p:cNvSpPr>
            <p:nvPr/>
          </p:nvSpPr>
          <p:spPr bwMode="auto">
            <a:xfrm flipH="1">
              <a:off x="2195" y="1385"/>
              <a:ext cx="40" cy="1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29" name="Line 121"/>
            <p:cNvSpPr>
              <a:spLocks noChangeShapeType="1"/>
            </p:cNvSpPr>
            <p:nvPr/>
          </p:nvSpPr>
          <p:spPr bwMode="auto">
            <a:xfrm flipH="1">
              <a:off x="2200" y="1382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0" name="Line 122"/>
            <p:cNvSpPr>
              <a:spLocks noChangeShapeType="1"/>
            </p:cNvSpPr>
            <p:nvPr/>
          </p:nvSpPr>
          <p:spPr bwMode="auto">
            <a:xfrm flipH="1">
              <a:off x="2195" y="1392"/>
              <a:ext cx="37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1" name="Freeform 123"/>
            <p:cNvSpPr>
              <a:spLocks/>
            </p:cNvSpPr>
            <p:nvPr/>
          </p:nvSpPr>
          <p:spPr bwMode="auto">
            <a:xfrm>
              <a:off x="2097" y="1371"/>
              <a:ext cx="151" cy="70"/>
            </a:xfrm>
            <a:custGeom>
              <a:avLst/>
              <a:gdLst>
                <a:gd name="T0" fmla="*/ 150 w 151"/>
                <a:gd name="T1" fmla="*/ 7 h 70"/>
                <a:gd name="T2" fmla="*/ 138 w 151"/>
                <a:gd name="T3" fmla="*/ 69 h 70"/>
                <a:gd name="T4" fmla="*/ 0 w 151"/>
                <a:gd name="T5" fmla="*/ 63 h 70"/>
                <a:gd name="T6" fmla="*/ 12 w 151"/>
                <a:gd name="T7" fmla="*/ 0 h 70"/>
                <a:gd name="T8" fmla="*/ 150 w 151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70">
                  <a:moveTo>
                    <a:pt x="150" y="7"/>
                  </a:moveTo>
                  <a:lnTo>
                    <a:pt x="138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0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2" name="Freeform 124"/>
            <p:cNvSpPr>
              <a:spLocks/>
            </p:cNvSpPr>
            <p:nvPr/>
          </p:nvSpPr>
          <p:spPr bwMode="auto">
            <a:xfrm>
              <a:off x="2100" y="1367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3" name="Freeform 125"/>
            <p:cNvSpPr>
              <a:spLocks/>
            </p:cNvSpPr>
            <p:nvPr/>
          </p:nvSpPr>
          <p:spPr bwMode="auto">
            <a:xfrm>
              <a:off x="2107" y="1364"/>
              <a:ext cx="149" cy="71"/>
            </a:xfrm>
            <a:custGeom>
              <a:avLst/>
              <a:gdLst>
                <a:gd name="T0" fmla="*/ 148 w 149"/>
                <a:gd name="T1" fmla="*/ 7 h 71"/>
                <a:gd name="T2" fmla="*/ 139 w 149"/>
                <a:gd name="T3" fmla="*/ 70 h 71"/>
                <a:gd name="T4" fmla="*/ 0 w 149"/>
                <a:gd name="T5" fmla="*/ 64 h 71"/>
                <a:gd name="T6" fmla="*/ 12 w 149"/>
                <a:gd name="T7" fmla="*/ 0 h 71"/>
                <a:gd name="T8" fmla="*/ 148 w 149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148" y="7"/>
                  </a:moveTo>
                  <a:lnTo>
                    <a:pt x="139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8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4" name="Freeform 126"/>
            <p:cNvSpPr>
              <a:spLocks/>
            </p:cNvSpPr>
            <p:nvPr/>
          </p:nvSpPr>
          <p:spPr bwMode="auto">
            <a:xfrm>
              <a:off x="2107" y="1364"/>
              <a:ext cx="149" cy="71"/>
            </a:xfrm>
            <a:custGeom>
              <a:avLst/>
              <a:gdLst>
                <a:gd name="T0" fmla="*/ 148 w 149"/>
                <a:gd name="T1" fmla="*/ 7 h 71"/>
                <a:gd name="T2" fmla="*/ 139 w 149"/>
                <a:gd name="T3" fmla="*/ 70 h 71"/>
                <a:gd name="T4" fmla="*/ 0 w 149"/>
                <a:gd name="T5" fmla="*/ 64 h 71"/>
                <a:gd name="T6" fmla="*/ 12 w 149"/>
                <a:gd name="T7" fmla="*/ 0 h 71"/>
                <a:gd name="T8" fmla="*/ 148 w 149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148" y="7"/>
                  </a:moveTo>
                  <a:lnTo>
                    <a:pt x="139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8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5" name="Freeform 127"/>
            <p:cNvSpPr>
              <a:spLocks/>
            </p:cNvSpPr>
            <p:nvPr/>
          </p:nvSpPr>
          <p:spPr bwMode="auto">
            <a:xfrm>
              <a:off x="2127" y="1371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6" name="Freeform 128"/>
            <p:cNvSpPr>
              <a:spLocks/>
            </p:cNvSpPr>
            <p:nvPr/>
          </p:nvSpPr>
          <p:spPr bwMode="auto">
            <a:xfrm>
              <a:off x="2126" y="1381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7" name="Freeform 129"/>
            <p:cNvSpPr>
              <a:spLocks/>
            </p:cNvSpPr>
            <p:nvPr/>
          </p:nvSpPr>
          <p:spPr bwMode="auto">
            <a:xfrm>
              <a:off x="2122" y="1392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8" name="Freeform 130"/>
            <p:cNvSpPr>
              <a:spLocks/>
            </p:cNvSpPr>
            <p:nvPr/>
          </p:nvSpPr>
          <p:spPr bwMode="auto">
            <a:xfrm>
              <a:off x="2118" y="1404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39" name="Freeform 131"/>
            <p:cNvSpPr>
              <a:spLocks/>
            </p:cNvSpPr>
            <p:nvPr/>
          </p:nvSpPr>
          <p:spPr bwMode="auto">
            <a:xfrm>
              <a:off x="2117" y="1417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80" name="Group 132"/>
          <p:cNvGrpSpPr>
            <a:grpSpLocks/>
          </p:cNvGrpSpPr>
          <p:nvPr/>
        </p:nvGrpSpPr>
        <p:grpSpPr bwMode="auto">
          <a:xfrm>
            <a:off x="2901950" y="2555875"/>
            <a:ext cx="1481138" cy="223838"/>
            <a:chOff x="1828" y="1610"/>
            <a:chExt cx="933" cy="141"/>
          </a:xfrm>
        </p:grpSpPr>
        <p:sp>
          <p:nvSpPr>
            <p:cNvPr id="273541" name="Rectangle 133"/>
            <p:cNvSpPr>
              <a:spLocks noChangeArrowheads="1"/>
            </p:cNvSpPr>
            <p:nvPr/>
          </p:nvSpPr>
          <p:spPr bwMode="auto">
            <a:xfrm>
              <a:off x="1828" y="1610"/>
              <a:ext cx="188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2" name="Rectangle 134"/>
            <p:cNvSpPr>
              <a:spLocks noChangeArrowheads="1"/>
            </p:cNvSpPr>
            <p:nvPr/>
          </p:nvSpPr>
          <p:spPr bwMode="auto">
            <a:xfrm>
              <a:off x="1828" y="1649"/>
              <a:ext cx="188" cy="1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3" name="Rectangle 135"/>
            <p:cNvSpPr>
              <a:spLocks noChangeArrowheads="1"/>
            </p:cNvSpPr>
            <p:nvPr/>
          </p:nvSpPr>
          <p:spPr bwMode="auto">
            <a:xfrm>
              <a:off x="1828" y="1691"/>
              <a:ext cx="188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4" name="Rectangle 136"/>
            <p:cNvSpPr>
              <a:spLocks noChangeArrowheads="1"/>
            </p:cNvSpPr>
            <p:nvPr/>
          </p:nvSpPr>
          <p:spPr bwMode="auto">
            <a:xfrm>
              <a:off x="1828" y="1732"/>
              <a:ext cx="188" cy="19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5" name="Rectangle 137"/>
            <p:cNvSpPr>
              <a:spLocks noChangeArrowheads="1"/>
            </p:cNvSpPr>
            <p:nvPr/>
          </p:nvSpPr>
          <p:spPr bwMode="auto">
            <a:xfrm>
              <a:off x="2053" y="1610"/>
              <a:ext cx="191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6" name="Rectangle 138"/>
            <p:cNvSpPr>
              <a:spLocks noChangeArrowheads="1"/>
            </p:cNvSpPr>
            <p:nvPr/>
          </p:nvSpPr>
          <p:spPr bwMode="auto">
            <a:xfrm>
              <a:off x="2053" y="1649"/>
              <a:ext cx="191" cy="1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7" name="Rectangle 139"/>
            <p:cNvSpPr>
              <a:spLocks noChangeArrowheads="1"/>
            </p:cNvSpPr>
            <p:nvPr/>
          </p:nvSpPr>
          <p:spPr bwMode="auto">
            <a:xfrm>
              <a:off x="2053" y="1691"/>
              <a:ext cx="191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8" name="Rectangle 140"/>
            <p:cNvSpPr>
              <a:spLocks noChangeArrowheads="1"/>
            </p:cNvSpPr>
            <p:nvPr/>
          </p:nvSpPr>
          <p:spPr bwMode="auto">
            <a:xfrm>
              <a:off x="2053" y="1732"/>
              <a:ext cx="191" cy="19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49" name="Rectangle 141"/>
            <p:cNvSpPr>
              <a:spLocks noChangeArrowheads="1"/>
            </p:cNvSpPr>
            <p:nvPr/>
          </p:nvSpPr>
          <p:spPr bwMode="auto">
            <a:xfrm>
              <a:off x="2284" y="1610"/>
              <a:ext cx="197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0" name="Rectangle 142"/>
            <p:cNvSpPr>
              <a:spLocks noChangeArrowheads="1"/>
            </p:cNvSpPr>
            <p:nvPr/>
          </p:nvSpPr>
          <p:spPr bwMode="auto">
            <a:xfrm>
              <a:off x="2284" y="1649"/>
              <a:ext cx="197" cy="1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1" name="Rectangle 143"/>
            <p:cNvSpPr>
              <a:spLocks noChangeArrowheads="1"/>
            </p:cNvSpPr>
            <p:nvPr/>
          </p:nvSpPr>
          <p:spPr bwMode="auto">
            <a:xfrm>
              <a:off x="2284" y="1691"/>
              <a:ext cx="197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2" name="Rectangle 144"/>
            <p:cNvSpPr>
              <a:spLocks noChangeArrowheads="1"/>
            </p:cNvSpPr>
            <p:nvPr/>
          </p:nvSpPr>
          <p:spPr bwMode="auto">
            <a:xfrm>
              <a:off x="2284" y="1732"/>
              <a:ext cx="197" cy="19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3" name="Rectangle 145"/>
            <p:cNvSpPr>
              <a:spLocks noChangeArrowheads="1"/>
            </p:cNvSpPr>
            <p:nvPr/>
          </p:nvSpPr>
          <p:spPr bwMode="auto">
            <a:xfrm>
              <a:off x="2522" y="1610"/>
              <a:ext cx="239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4" name="Rectangle 146"/>
            <p:cNvSpPr>
              <a:spLocks noChangeArrowheads="1"/>
            </p:cNvSpPr>
            <p:nvPr/>
          </p:nvSpPr>
          <p:spPr bwMode="auto">
            <a:xfrm>
              <a:off x="2522" y="1649"/>
              <a:ext cx="239" cy="18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5" name="Rectangle 147"/>
            <p:cNvSpPr>
              <a:spLocks noChangeArrowheads="1"/>
            </p:cNvSpPr>
            <p:nvPr/>
          </p:nvSpPr>
          <p:spPr bwMode="auto">
            <a:xfrm>
              <a:off x="2522" y="1691"/>
              <a:ext cx="239" cy="17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556" name="Rectangle 148"/>
            <p:cNvSpPr>
              <a:spLocks noChangeArrowheads="1"/>
            </p:cNvSpPr>
            <p:nvPr/>
          </p:nvSpPr>
          <p:spPr bwMode="auto">
            <a:xfrm>
              <a:off x="2522" y="1732"/>
              <a:ext cx="239" cy="19"/>
            </a:xfrm>
            <a:prstGeom prst="rect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81" name="Group 149"/>
          <p:cNvGrpSpPr>
            <a:grpSpLocks/>
          </p:cNvGrpSpPr>
          <p:nvPr/>
        </p:nvGrpSpPr>
        <p:grpSpPr bwMode="auto">
          <a:xfrm>
            <a:off x="2101850" y="2055813"/>
            <a:ext cx="482600" cy="911225"/>
            <a:chOff x="1324" y="1295"/>
            <a:chExt cx="304" cy="574"/>
          </a:xfrm>
        </p:grpSpPr>
        <p:sp>
          <p:nvSpPr>
            <p:cNvPr id="273558" name="Rectangle 150"/>
            <p:cNvSpPr>
              <a:spLocks noChangeArrowheads="1"/>
            </p:cNvSpPr>
            <p:nvPr/>
          </p:nvSpPr>
          <p:spPr bwMode="auto">
            <a:xfrm>
              <a:off x="1324" y="1295"/>
              <a:ext cx="304" cy="574"/>
            </a:xfrm>
            <a:prstGeom prst="rect">
              <a:avLst/>
            </a:prstGeom>
            <a:gradFill rotWithShape="0">
              <a:gsLst>
                <a:gs pos="0">
                  <a:srgbClr val="D3EAF8">
                    <a:gamma/>
                    <a:shade val="89804"/>
                    <a:invGamma/>
                  </a:srgbClr>
                </a:gs>
                <a:gs pos="50000">
                  <a:srgbClr val="D3EAF8"/>
                </a:gs>
                <a:gs pos="100000">
                  <a:srgbClr val="D3EAF8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5221" name="Group 151"/>
            <p:cNvGrpSpPr>
              <a:grpSpLocks/>
            </p:cNvGrpSpPr>
            <p:nvPr/>
          </p:nvGrpSpPr>
          <p:grpSpPr bwMode="auto">
            <a:xfrm>
              <a:off x="1351" y="1364"/>
              <a:ext cx="253" cy="465"/>
              <a:chOff x="1351" y="1364"/>
              <a:chExt cx="253" cy="465"/>
            </a:xfrm>
          </p:grpSpPr>
          <p:sp>
            <p:nvSpPr>
              <p:cNvPr id="273560" name="Rectangle 152"/>
              <p:cNvSpPr>
                <a:spLocks noChangeArrowheads="1"/>
              </p:cNvSpPr>
              <p:nvPr/>
            </p:nvSpPr>
            <p:spPr bwMode="auto">
              <a:xfrm>
                <a:off x="1351" y="1790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1" name="Rectangle 153"/>
              <p:cNvSpPr>
                <a:spLocks noChangeArrowheads="1"/>
              </p:cNvSpPr>
              <p:nvPr/>
            </p:nvSpPr>
            <p:spPr bwMode="auto">
              <a:xfrm>
                <a:off x="1351" y="1718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2" name="Rectangle 154"/>
              <p:cNvSpPr>
                <a:spLocks noChangeArrowheads="1"/>
              </p:cNvSpPr>
              <p:nvPr/>
            </p:nvSpPr>
            <p:spPr bwMode="auto">
              <a:xfrm>
                <a:off x="1351" y="1648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3" name="Rectangle 155"/>
              <p:cNvSpPr>
                <a:spLocks noChangeArrowheads="1"/>
              </p:cNvSpPr>
              <p:nvPr/>
            </p:nvSpPr>
            <p:spPr bwMode="auto">
              <a:xfrm>
                <a:off x="1351" y="1577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4" name="Rectangle 156"/>
              <p:cNvSpPr>
                <a:spLocks noChangeArrowheads="1"/>
              </p:cNvSpPr>
              <p:nvPr/>
            </p:nvSpPr>
            <p:spPr bwMode="auto">
              <a:xfrm>
                <a:off x="1351" y="1506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5" name="Rectangle 157"/>
              <p:cNvSpPr>
                <a:spLocks noChangeArrowheads="1"/>
              </p:cNvSpPr>
              <p:nvPr/>
            </p:nvSpPr>
            <p:spPr bwMode="auto">
              <a:xfrm>
                <a:off x="1351" y="1435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66" name="Rectangle 158"/>
              <p:cNvSpPr>
                <a:spLocks noChangeArrowheads="1"/>
              </p:cNvSpPr>
              <p:nvPr/>
            </p:nvSpPr>
            <p:spPr bwMode="auto">
              <a:xfrm>
                <a:off x="1351" y="1364"/>
                <a:ext cx="253" cy="39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5082" name="Group 159"/>
          <p:cNvGrpSpPr>
            <a:grpSpLocks/>
          </p:cNvGrpSpPr>
          <p:nvPr/>
        </p:nvGrpSpPr>
        <p:grpSpPr bwMode="auto">
          <a:xfrm>
            <a:off x="1416050" y="1931988"/>
            <a:ext cx="584200" cy="1035050"/>
            <a:chOff x="892" y="1217"/>
            <a:chExt cx="368" cy="652"/>
          </a:xfrm>
        </p:grpSpPr>
        <p:grpSp>
          <p:nvGrpSpPr>
            <p:cNvPr id="45130" name="Group 160"/>
            <p:cNvGrpSpPr>
              <a:grpSpLocks/>
            </p:cNvGrpSpPr>
            <p:nvPr/>
          </p:nvGrpSpPr>
          <p:grpSpPr bwMode="auto">
            <a:xfrm>
              <a:off x="894" y="1222"/>
              <a:ext cx="366" cy="646"/>
              <a:chOff x="894" y="1222"/>
              <a:chExt cx="366" cy="646"/>
            </a:xfrm>
          </p:grpSpPr>
          <p:sp>
            <p:nvSpPr>
              <p:cNvPr id="273569" name="Rectangle 161"/>
              <p:cNvSpPr>
                <a:spLocks noChangeArrowheads="1"/>
              </p:cNvSpPr>
              <p:nvPr/>
            </p:nvSpPr>
            <p:spPr bwMode="auto">
              <a:xfrm>
                <a:off x="894" y="1402"/>
                <a:ext cx="39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0" name="Rectangle 162"/>
              <p:cNvSpPr>
                <a:spLocks noChangeArrowheads="1"/>
              </p:cNvSpPr>
              <p:nvPr/>
            </p:nvSpPr>
            <p:spPr bwMode="auto">
              <a:xfrm>
                <a:off x="988" y="140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1" name="Rectangle 163"/>
              <p:cNvSpPr>
                <a:spLocks noChangeArrowheads="1"/>
              </p:cNvSpPr>
              <p:nvPr/>
            </p:nvSpPr>
            <p:spPr bwMode="auto">
              <a:xfrm>
                <a:off x="1081" y="1402"/>
                <a:ext cx="38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2" name="Rectangle 164"/>
              <p:cNvSpPr>
                <a:spLocks noChangeArrowheads="1"/>
              </p:cNvSpPr>
              <p:nvPr/>
            </p:nvSpPr>
            <p:spPr bwMode="auto">
              <a:xfrm>
                <a:off x="1173" y="1402"/>
                <a:ext cx="40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3" name="Rectangle 165"/>
              <p:cNvSpPr>
                <a:spLocks noChangeArrowheads="1"/>
              </p:cNvSpPr>
              <p:nvPr/>
            </p:nvSpPr>
            <p:spPr bwMode="auto">
              <a:xfrm>
                <a:off x="941" y="140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4" name="Rectangle 166"/>
              <p:cNvSpPr>
                <a:spLocks noChangeArrowheads="1"/>
              </p:cNvSpPr>
              <p:nvPr/>
            </p:nvSpPr>
            <p:spPr bwMode="auto">
              <a:xfrm>
                <a:off x="1035" y="140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5" name="Rectangle 167"/>
              <p:cNvSpPr>
                <a:spLocks noChangeArrowheads="1"/>
              </p:cNvSpPr>
              <p:nvPr/>
            </p:nvSpPr>
            <p:spPr bwMode="auto">
              <a:xfrm>
                <a:off x="1127" y="1402"/>
                <a:ext cx="38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6" name="Rectangle 168"/>
              <p:cNvSpPr>
                <a:spLocks noChangeArrowheads="1"/>
              </p:cNvSpPr>
              <p:nvPr/>
            </p:nvSpPr>
            <p:spPr bwMode="auto">
              <a:xfrm>
                <a:off x="894" y="1225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7" name="Rectangle 169"/>
              <p:cNvSpPr>
                <a:spLocks noChangeArrowheads="1"/>
              </p:cNvSpPr>
              <p:nvPr/>
            </p:nvSpPr>
            <p:spPr bwMode="auto">
              <a:xfrm>
                <a:off x="988" y="1225"/>
                <a:ext cx="39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8" name="Rectangle 170"/>
              <p:cNvSpPr>
                <a:spLocks noChangeArrowheads="1"/>
              </p:cNvSpPr>
              <p:nvPr/>
            </p:nvSpPr>
            <p:spPr bwMode="auto">
              <a:xfrm>
                <a:off x="1081" y="1225"/>
                <a:ext cx="40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79" name="Rectangle 171"/>
              <p:cNvSpPr>
                <a:spLocks noChangeArrowheads="1"/>
              </p:cNvSpPr>
              <p:nvPr/>
            </p:nvSpPr>
            <p:spPr bwMode="auto">
              <a:xfrm>
                <a:off x="1173" y="1225"/>
                <a:ext cx="40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0" name="Rectangle 172"/>
              <p:cNvSpPr>
                <a:spLocks noChangeArrowheads="1"/>
              </p:cNvSpPr>
              <p:nvPr/>
            </p:nvSpPr>
            <p:spPr bwMode="auto">
              <a:xfrm>
                <a:off x="941" y="1225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1" name="Rectangle 173"/>
              <p:cNvSpPr>
                <a:spLocks noChangeArrowheads="1"/>
              </p:cNvSpPr>
              <p:nvPr/>
            </p:nvSpPr>
            <p:spPr bwMode="auto">
              <a:xfrm>
                <a:off x="1034" y="1225"/>
                <a:ext cx="40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2" name="Rectangle 174"/>
              <p:cNvSpPr>
                <a:spLocks noChangeArrowheads="1"/>
              </p:cNvSpPr>
              <p:nvPr/>
            </p:nvSpPr>
            <p:spPr bwMode="auto">
              <a:xfrm>
                <a:off x="1127" y="1225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3" name="Rectangle 175"/>
              <p:cNvSpPr>
                <a:spLocks noChangeArrowheads="1"/>
              </p:cNvSpPr>
              <p:nvPr/>
            </p:nvSpPr>
            <p:spPr bwMode="auto">
              <a:xfrm>
                <a:off x="1219" y="122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4" name="Rectangle 176"/>
              <p:cNvSpPr>
                <a:spLocks noChangeArrowheads="1"/>
              </p:cNvSpPr>
              <p:nvPr/>
            </p:nvSpPr>
            <p:spPr bwMode="auto">
              <a:xfrm>
                <a:off x="894" y="1282"/>
                <a:ext cx="39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5" name="Rectangle 177"/>
              <p:cNvSpPr>
                <a:spLocks noChangeArrowheads="1"/>
              </p:cNvSpPr>
              <p:nvPr/>
            </p:nvSpPr>
            <p:spPr bwMode="auto">
              <a:xfrm>
                <a:off x="988" y="128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6" name="Rectangle 178"/>
              <p:cNvSpPr>
                <a:spLocks noChangeArrowheads="1"/>
              </p:cNvSpPr>
              <p:nvPr/>
            </p:nvSpPr>
            <p:spPr bwMode="auto">
              <a:xfrm>
                <a:off x="1081" y="1282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7" name="Rectangle 179"/>
              <p:cNvSpPr>
                <a:spLocks noChangeArrowheads="1"/>
              </p:cNvSpPr>
              <p:nvPr/>
            </p:nvSpPr>
            <p:spPr bwMode="auto">
              <a:xfrm>
                <a:off x="1173" y="128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8" name="Rectangle 180"/>
              <p:cNvSpPr>
                <a:spLocks noChangeArrowheads="1"/>
              </p:cNvSpPr>
              <p:nvPr/>
            </p:nvSpPr>
            <p:spPr bwMode="auto">
              <a:xfrm>
                <a:off x="941" y="128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89" name="Rectangle 181"/>
              <p:cNvSpPr>
                <a:spLocks noChangeArrowheads="1"/>
              </p:cNvSpPr>
              <p:nvPr/>
            </p:nvSpPr>
            <p:spPr bwMode="auto">
              <a:xfrm>
                <a:off x="1034" y="1282"/>
                <a:ext cx="40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0" name="Rectangle 182"/>
              <p:cNvSpPr>
                <a:spLocks noChangeArrowheads="1"/>
              </p:cNvSpPr>
              <p:nvPr/>
            </p:nvSpPr>
            <p:spPr bwMode="auto">
              <a:xfrm>
                <a:off x="1127" y="1282"/>
                <a:ext cx="38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1" name="Rectangle 183"/>
              <p:cNvSpPr>
                <a:spLocks noChangeArrowheads="1"/>
              </p:cNvSpPr>
              <p:nvPr/>
            </p:nvSpPr>
            <p:spPr bwMode="auto">
              <a:xfrm>
                <a:off x="1220" y="1282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2" name="Rectangle 184"/>
              <p:cNvSpPr>
                <a:spLocks noChangeArrowheads="1"/>
              </p:cNvSpPr>
              <p:nvPr/>
            </p:nvSpPr>
            <p:spPr bwMode="auto">
              <a:xfrm>
                <a:off x="894" y="1342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3" name="Rectangle 185"/>
              <p:cNvSpPr>
                <a:spLocks noChangeArrowheads="1"/>
              </p:cNvSpPr>
              <p:nvPr/>
            </p:nvSpPr>
            <p:spPr bwMode="auto">
              <a:xfrm>
                <a:off x="988" y="1342"/>
                <a:ext cx="39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4" name="Rectangle 186"/>
              <p:cNvSpPr>
                <a:spLocks noChangeArrowheads="1"/>
              </p:cNvSpPr>
              <p:nvPr/>
            </p:nvSpPr>
            <p:spPr bwMode="auto">
              <a:xfrm>
                <a:off x="1081" y="1342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5" name="Rectangle 187"/>
              <p:cNvSpPr>
                <a:spLocks noChangeArrowheads="1"/>
              </p:cNvSpPr>
              <p:nvPr/>
            </p:nvSpPr>
            <p:spPr bwMode="auto">
              <a:xfrm>
                <a:off x="1173" y="1342"/>
                <a:ext cx="40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6" name="Rectangle 188"/>
              <p:cNvSpPr>
                <a:spLocks noChangeArrowheads="1"/>
              </p:cNvSpPr>
              <p:nvPr/>
            </p:nvSpPr>
            <p:spPr bwMode="auto">
              <a:xfrm>
                <a:off x="941" y="1342"/>
                <a:ext cx="39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7" name="Rectangle 189"/>
              <p:cNvSpPr>
                <a:spLocks noChangeArrowheads="1"/>
              </p:cNvSpPr>
              <p:nvPr/>
            </p:nvSpPr>
            <p:spPr bwMode="auto">
              <a:xfrm>
                <a:off x="1034" y="1342"/>
                <a:ext cx="40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8" name="Rectangle 190"/>
              <p:cNvSpPr>
                <a:spLocks noChangeArrowheads="1"/>
              </p:cNvSpPr>
              <p:nvPr/>
            </p:nvSpPr>
            <p:spPr bwMode="auto">
              <a:xfrm>
                <a:off x="1127" y="1342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599" name="Rectangle 191"/>
              <p:cNvSpPr>
                <a:spLocks noChangeArrowheads="1"/>
              </p:cNvSpPr>
              <p:nvPr/>
            </p:nvSpPr>
            <p:spPr bwMode="auto">
              <a:xfrm>
                <a:off x="1219" y="1342"/>
                <a:ext cx="41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0" name="Rectangle 192"/>
              <p:cNvSpPr>
                <a:spLocks noChangeArrowheads="1"/>
              </p:cNvSpPr>
              <p:nvPr/>
            </p:nvSpPr>
            <p:spPr bwMode="auto">
              <a:xfrm>
                <a:off x="1219" y="1402"/>
                <a:ext cx="41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1" name="Rectangle 193"/>
              <p:cNvSpPr>
                <a:spLocks noChangeArrowheads="1"/>
              </p:cNvSpPr>
              <p:nvPr/>
            </p:nvSpPr>
            <p:spPr bwMode="auto">
              <a:xfrm>
                <a:off x="894" y="1459"/>
                <a:ext cx="39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2" name="Rectangle 194"/>
              <p:cNvSpPr>
                <a:spLocks noChangeArrowheads="1"/>
              </p:cNvSpPr>
              <p:nvPr/>
            </p:nvSpPr>
            <p:spPr bwMode="auto">
              <a:xfrm>
                <a:off x="988" y="1459"/>
                <a:ext cx="39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3" name="Rectangle 195"/>
              <p:cNvSpPr>
                <a:spLocks noChangeArrowheads="1"/>
              </p:cNvSpPr>
              <p:nvPr/>
            </p:nvSpPr>
            <p:spPr bwMode="auto">
              <a:xfrm>
                <a:off x="1081" y="1459"/>
                <a:ext cx="38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4" name="Rectangle 196"/>
              <p:cNvSpPr>
                <a:spLocks noChangeArrowheads="1"/>
              </p:cNvSpPr>
              <p:nvPr/>
            </p:nvSpPr>
            <p:spPr bwMode="auto">
              <a:xfrm>
                <a:off x="1173" y="1459"/>
                <a:ext cx="40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5" name="Rectangle 197"/>
              <p:cNvSpPr>
                <a:spLocks noChangeArrowheads="1"/>
              </p:cNvSpPr>
              <p:nvPr/>
            </p:nvSpPr>
            <p:spPr bwMode="auto">
              <a:xfrm>
                <a:off x="941" y="1459"/>
                <a:ext cx="39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6" name="Rectangle 198"/>
              <p:cNvSpPr>
                <a:spLocks noChangeArrowheads="1"/>
              </p:cNvSpPr>
              <p:nvPr/>
            </p:nvSpPr>
            <p:spPr bwMode="auto">
              <a:xfrm>
                <a:off x="1034" y="1459"/>
                <a:ext cx="40" cy="5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7" name="Rectangle 199"/>
              <p:cNvSpPr>
                <a:spLocks noChangeArrowheads="1"/>
              </p:cNvSpPr>
              <p:nvPr/>
            </p:nvSpPr>
            <p:spPr bwMode="auto">
              <a:xfrm>
                <a:off x="1127" y="1459"/>
                <a:ext cx="38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8" name="Rectangle 200"/>
              <p:cNvSpPr>
                <a:spLocks noChangeArrowheads="1"/>
              </p:cNvSpPr>
              <p:nvPr/>
            </p:nvSpPr>
            <p:spPr bwMode="auto">
              <a:xfrm>
                <a:off x="1219" y="1459"/>
                <a:ext cx="41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09" name="Rectangle 201"/>
              <p:cNvSpPr>
                <a:spLocks noChangeArrowheads="1"/>
              </p:cNvSpPr>
              <p:nvPr/>
            </p:nvSpPr>
            <p:spPr bwMode="auto">
              <a:xfrm>
                <a:off x="894" y="1519"/>
                <a:ext cx="39" cy="5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0" name="Rectangle 202"/>
              <p:cNvSpPr>
                <a:spLocks noChangeArrowheads="1"/>
              </p:cNvSpPr>
              <p:nvPr/>
            </p:nvSpPr>
            <p:spPr bwMode="auto">
              <a:xfrm>
                <a:off x="988" y="1519"/>
                <a:ext cx="39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1" name="Rectangle 203"/>
              <p:cNvSpPr>
                <a:spLocks noChangeArrowheads="1"/>
              </p:cNvSpPr>
              <p:nvPr/>
            </p:nvSpPr>
            <p:spPr bwMode="auto">
              <a:xfrm>
                <a:off x="1081" y="1519"/>
                <a:ext cx="38" cy="5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2" name="Rectangle 204"/>
              <p:cNvSpPr>
                <a:spLocks noChangeArrowheads="1"/>
              </p:cNvSpPr>
              <p:nvPr/>
            </p:nvSpPr>
            <p:spPr bwMode="auto">
              <a:xfrm>
                <a:off x="1173" y="1519"/>
                <a:ext cx="40" cy="5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3" name="Rectangle 205"/>
              <p:cNvSpPr>
                <a:spLocks noChangeArrowheads="1"/>
              </p:cNvSpPr>
              <p:nvPr/>
            </p:nvSpPr>
            <p:spPr bwMode="auto">
              <a:xfrm>
                <a:off x="941" y="1519"/>
                <a:ext cx="39" cy="5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4" name="Rectangle 206"/>
              <p:cNvSpPr>
                <a:spLocks noChangeArrowheads="1"/>
              </p:cNvSpPr>
              <p:nvPr/>
            </p:nvSpPr>
            <p:spPr bwMode="auto">
              <a:xfrm>
                <a:off x="1035" y="1519"/>
                <a:ext cx="39" cy="53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5" name="Rectangle 207"/>
              <p:cNvSpPr>
                <a:spLocks noChangeArrowheads="1"/>
              </p:cNvSpPr>
              <p:nvPr/>
            </p:nvSpPr>
            <p:spPr bwMode="auto">
              <a:xfrm>
                <a:off x="1127" y="1519"/>
                <a:ext cx="38" cy="5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6" name="Rectangle 208"/>
              <p:cNvSpPr>
                <a:spLocks noChangeArrowheads="1"/>
              </p:cNvSpPr>
              <p:nvPr/>
            </p:nvSpPr>
            <p:spPr bwMode="auto">
              <a:xfrm>
                <a:off x="1219" y="1519"/>
                <a:ext cx="41" cy="53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7" name="Rectangle 209"/>
              <p:cNvSpPr>
                <a:spLocks noChangeArrowheads="1"/>
              </p:cNvSpPr>
              <p:nvPr/>
            </p:nvSpPr>
            <p:spPr bwMode="auto">
              <a:xfrm>
                <a:off x="894" y="1580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8" name="Rectangle 210"/>
              <p:cNvSpPr>
                <a:spLocks noChangeArrowheads="1"/>
              </p:cNvSpPr>
              <p:nvPr/>
            </p:nvSpPr>
            <p:spPr bwMode="auto">
              <a:xfrm>
                <a:off x="988" y="1580"/>
                <a:ext cx="39" cy="5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19" name="Rectangle 211"/>
              <p:cNvSpPr>
                <a:spLocks noChangeArrowheads="1"/>
              </p:cNvSpPr>
              <p:nvPr/>
            </p:nvSpPr>
            <p:spPr bwMode="auto">
              <a:xfrm>
                <a:off x="1081" y="1580"/>
                <a:ext cx="38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0" name="Rectangle 212"/>
              <p:cNvSpPr>
                <a:spLocks noChangeArrowheads="1"/>
              </p:cNvSpPr>
              <p:nvPr/>
            </p:nvSpPr>
            <p:spPr bwMode="auto">
              <a:xfrm>
                <a:off x="1173" y="1580"/>
                <a:ext cx="40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1" name="Rectangle 213"/>
              <p:cNvSpPr>
                <a:spLocks noChangeArrowheads="1"/>
              </p:cNvSpPr>
              <p:nvPr/>
            </p:nvSpPr>
            <p:spPr bwMode="auto">
              <a:xfrm>
                <a:off x="941" y="1580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2" name="Rectangle 214"/>
              <p:cNvSpPr>
                <a:spLocks noChangeArrowheads="1"/>
              </p:cNvSpPr>
              <p:nvPr/>
            </p:nvSpPr>
            <p:spPr bwMode="auto">
              <a:xfrm>
                <a:off x="1034" y="1580"/>
                <a:ext cx="40" cy="5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3" name="Rectangle 215"/>
              <p:cNvSpPr>
                <a:spLocks noChangeArrowheads="1"/>
              </p:cNvSpPr>
              <p:nvPr/>
            </p:nvSpPr>
            <p:spPr bwMode="auto">
              <a:xfrm>
                <a:off x="1127" y="1580"/>
                <a:ext cx="38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4" name="Rectangle 216"/>
              <p:cNvSpPr>
                <a:spLocks noChangeArrowheads="1"/>
              </p:cNvSpPr>
              <p:nvPr/>
            </p:nvSpPr>
            <p:spPr bwMode="auto">
              <a:xfrm>
                <a:off x="1219" y="1580"/>
                <a:ext cx="41" cy="5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5" name="Rectangle 217"/>
              <p:cNvSpPr>
                <a:spLocks noChangeArrowheads="1"/>
              </p:cNvSpPr>
              <p:nvPr/>
            </p:nvSpPr>
            <p:spPr bwMode="auto">
              <a:xfrm>
                <a:off x="894" y="1636"/>
                <a:ext cx="39" cy="5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6" name="Rectangle 218"/>
              <p:cNvSpPr>
                <a:spLocks noChangeArrowheads="1"/>
              </p:cNvSpPr>
              <p:nvPr/>
            </p:nvSpPr>
            <p:spPr bwMode="auto">
              <a:xfrm>
                <a:off x="988" y="1636"/>
                <a:ext cx="39" cy="5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7" name="Rectangle 219"/>
              <p:cNvSpPr>
                <a:spLocks noChangeArrowheads="1"/>
              </p:cNvSpPr>
              <p:nvPr/>
            </p:nvSpPr>
            <p:spPr bwMode="auto">
              <a:xfrm>
                <a:off x="1081" y="1636"/>
                <a:ext cx="40" cy="5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8" name="Rectangle 220"/>
              <p:cNvSpPr>
                <a:spLocks noChangeArrowheads="1"/>
              </p:cNvSpPr>
              <p:nvPr/>
            </p:nvSpPr>
            <p:spPr bwMode="auto">
              <a:xfrm>
                <a:off x="1173" y="1636"/>
                <a:ext cx="40" cy="5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29" name="Rectangle 221"/>
              <p:cNvSpPr>
                <a:spLocks noChangeArrowheads="1"/>
              </p:cNvSpPr>
              <p:nvPr/>
            </p:nvSpPr>
            <p:spPr bwMode="auto">
              <a:xfrm>
                <a:off x="941" y="1636"/>
                <a:ext cx="39" cy="5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0" name="Rectangle 222"/>
              <p:cNvSpPr>
                <a:spLocks noChangeArrowheads="1"/>
              </p:cNvSpPr>
              <p:nvPr/>
            </p:nvSpPr>
            <p:spPr bwMode="auto">
              <a:xfrm>
                <a:off x="1034" y="1636"/>
                <a:ext cx="40" cy="5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1" name="Rectangle 223"/>
              <p:cNvSpPr>
                <a:spLocks noChangeArrowheads="1"/>
              </p:cNvSpPr>
              <p:nvPr/>
            </p:nvSpPr>
            <p:spPr bwMode="auto">
              <a:xfrm>
                <a:off x="1127" y="1636"/>
                <a:ext cx="39" cy="5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2" name="Rectangle 224"/>
              <p:cNvSpPr>
                <a:spLocks noChangeArrowheads="1"/>
              </p:cNvSpPr>
              <p:nvPr/>
            </p:nvSpPr>
            <p:spPr bwMode="auto">
              <a:xfrm>
                <a:off x="1219" y="1636"/>
                <a:ext cx="41" cy="51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3" name="Rectangle 225"/>
              <p:cNvSpPr>
                <a:spLocks noChangeArrowheads="1"/>
              </p:cNvSpPr>
              <p:nvPr/>
            </p:nvSpPr>
            <p:spPr bwMode="auto">
              <a:xfrm>
                <a:off x="894" y="169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4" name="Rectangle 226"/>
              <p:cNvSpPr>
                <a:spLocks noChangeArrowheads="1"/>
              </p:cNvSpPr>
              <p:nvPr/>
            </p:nvSpPr>
            <p:spPr bwMode="auto">
              <a:xfrm>
                <a:off x="988" y="169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5" name="Rectangle 227"/>
              <p:cNvSpPr>
                <a:spLocks noChangeArrowheads="1"/>
              </p:cNvSpPr>
              <p:nvPr/>
            </p:nvSpPr>
            <p:spPr bwMode="auto">
              <a:xfrm>
                <a:off x="1082" y="1698"/>
                <a:ext cx="37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6" name="Rectangle 228"/>
              <p:cNvSpPr>
                <a:spLocks noChangeArrowheads="1"/>
              </p:cNvSpPr>
              <p:nvPr/>
            </p:nvSpPr>
            <p:spPr bwMode="auto">
              <a:xfrm>
                <a:off x="1173" y="1698"/>
                <a:ext cx="40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7" name="Rectangle 229"/>
              <p:cNvSpPr>
                <a:spLocks noChangeArrowheads="1"/>
              </p:cNvSpPr>
              <p:nvPr/>
            </p:nvSpPr>
            <p:spPr bwMode="auto">
              <a:xfrm>
                <a:off x="941" y="169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8" name="Rectangle 230"/>
              <p:cNvSpPr>
                <a:spLocks noChangeArrowheads="1"/>
              </p:cNvSpPr>
              <p:nvPr/>
            </p:nvSpPr>
            <p:spPr bwMode="auto">
              <a:xfrm>
                <a:off x="1034" y="1698"/>
                <a:ext cx="40" cy="5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39" name="Rectangle 231"/>
              <p:cNvSpPr>
                <a:spLocks noChangeArrowheads="1"/>
              </p:cNvSpPr>
              <p:nvPr/>
            </p:nvSpPr>
            <p:spPr bwMode="auto">
              <a:xfrm>
                <a:off x="1127" y="1698"/>
                <a:ext cx="38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0" name="Rectangle 232"/>
              <p:cNvSpPr>
                <a:spLocks noChangeArrowheads="1"/>
              </p:cNvSpPr>
              <p:nvPr/>
            </p:nvSpPr>
            <p:spPr bwMode="auto">
              <a:xfrm>
                <a:off x="1219" y="1698"/>
                <a:ext cx="41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1" name="Rectangle 233"/>
              <p:cNvSpPr>
                <a:spLocks noChangeArrowheads="1"/>
              </p:cNvSpPr>
              <p:nvPr/>
            </p:nvSpPr>
            <p:spPr bwMode="auto">
              <a:xfrm>
                <a:off x="894" y="1756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2" name="Rectangle 234"/>
              <p:cNvSpPr>
                <a:spLocks noChangeArrowheads="1"/>
              </p:cNvSpPr>
              <p:nvPr/>
            </p:nvSpPr>
            <p:spPr bwMode="auto">
              <a:xfrm>
                <a:off x="988" y="1756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3" name="Rectangle 235"/>
              <p:cNvSpPr>
                <a:spLocks noChangeArrowheads="1"/>
              </p:cNvSpPr>
              <p:nvPr/>
            </p:nvSpPr>
            <p:spPr bwMode="auto">
              <a:xfrm>
                <a:off x="1081" y="1756"/>
                <a:ext cx="38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4" name="Rectangle 236"/>
              <p:cNvSpPr>
                <a:spLocks noChangeArrowheads="1"/>
              </p:cNvSpPr>
              <p:nvPr/>
            </p:nvSpPr>
            <p:spPr bwMode="auto">
              <a:xfrm>
                <a:off x="1173" y="1756"/>
                <a:ext cx="40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5" name="Rectangle 237"/>
              <p:cNvSpPr>
                <a:spLocks noChangeArrowheads="1"/>
              </p:cNvSpPr>
              <p:nvPr/>
            </p:nvSpPr>
            <p:spPr bwMode="auto">
              <a:xfrm>
                <a:off x="941" y="1756"/>
                <a:ext cx="39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6" name="Rectangle 238"/>
              <p:cNvSpPr>
                <a:spLocks noChangeArrowheads="1"/>
              </p:cNvSpPr>
              <p:nvPr/>
            </p:nvSpPr>
            <p:spPr bwMode="auto">
              <a:xfrm>
                <a:off x="1034" y="1756"/>
                <a:ext cx="40" cy="52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7" name="Rectangle 239"/>
              <p:cNvSpPr>
                <a:spLocks noChangeArrowheads="1"/>
              </p:cNvSpPr>
              <p:nvPr/>
            </p:nvSpPr>
            <p:spPr bwMode="auto">
              <a:xfrm>
                <a:off x="1127" y="1756"/>
                <a:ext cx="38" cy="5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8" name="Rectangle 240"/>
              <p:cNvSpPr>
                <a:spLocks noChangeArrowheads="1"/>
              </p:cNvSpPr>
              <p:nvPr/>
            </p:nvSpPr>
            <p:spPr bwMode="auto">
              <a:xfrm>
                <a:off x="1219" y="1756"/>
                <a:ext cx="41" cy="52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49" name="Rectangle 241"/>
              <p:cNvSpPr>
                <a:spLocks noChangeArrowheads="1"/>
              </p:cNvSpPr>
              <p:nvPr/>
            </p:nvSpPr>
            <p:spPr bwMode="auto">
              <a:xfrm>
                <a:off x="894" y="181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0" name="Rectangle 242"/>
              <p:cNvSpPr>
                <a:spLocks noChangeArrowheads="1"/>
              </p:cNvSpPr>
              <p:nvPr/>
            </p:nvSpPr>
            <p:spPr bwMode="auto">
              <a:xfrm>
                <a:off x="988" y="1818"/>
                <a:ext cx="39" cy="5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1" name="Rectangle 243"/>
              <p:cNvSpPr>
                <a:spLocks noChangeArrowheads="1"/>
              </p:cNvSpPr>
              <p:nvPr/>
            </p:nvSpPr>
            <p:spPr bwMode="auto">
              <a:xfrm>
                <a:off x="1081" y="1818"/>
                <a:ext cx="38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2" name="Rectangle 244"/>
              <p:cNvSpPr>
                <a:spLocks noChangeArrowheads="1"/>
              </p:cNvSpPr>
              <p:nvPr/>
            </p:nvSpPr>
            <p:spPr bwMode="auto">
              <a:xfrm>
                <a:off x="1173" y="1818"/>
                <a:ext cx="40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3" name="Rectangle 245"/>
              <p:cNvSpPr>
                <a:spLocks noChangeArrowheads="1"/>
              </p:cNvSpPr>
              <p:nvPr/>
            </p:nvSpPr>
            <p:spPr bwMode="auto">
              <a:xfrm>
                <a:off x="941" y="181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4" name="Rectangle 246"/>
              <p:cNvSpPr>
                <a:spLocks noChangeArrowheads="1"/>
              </p:cNvSpPr>
              <p:nvPr/>
            </p:nvSpPr>
            <p:spPr bwMode="auto">
              <a:xfrm>
                <a:off x="1034" y="1818"/>
                <a:ext cx="40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5" name="Rectangle 247"/>
              <p:cNvSpPr>
                <a:spLocks noChangeArrowheads="1"/>
              </p:cNvSpPr>
              <p:nvPr/>
            </p:nvSpPr>
            <p:spPr bwMode="auto">
              <a:xfrm>
                <a:off x="1127" y="1818"/>
                <a:ext cx="39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656" name="Rectangle 248"/>
              <p:cNvSpPr>
                <a:spLocks noChangeArrowheads="1"/>
              </p:cNvSpPr>
              <p:nvPr/>
            </p:nvSpPr>
            <p:spPr bwMode="auto">
              <a:xfrm>
                <a:off x="1219" y="1818"/>
                <a:ext cx="41" cy="50"/>
              </a:xfrm>
              <a:prstGeom prst="rect">
                <a:avLst/>
              </a:prstGeom>
              <a:solidFill>
                <a:srgbClr val="00B7A5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3657" name="Rectangle 249"/>
            <p:cNvSpPr>
              <a:spLocks noChangeArrowheads="1"/>
            </p:cNvSpPr>
            <p:nvPr/>
          </p:nvSpPr>
          <p:spPr bwMode="auto">
            <a:xfrm>
              <a:off x="892" y="1217"/>
              <a:ext cx="365" cy="652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83" name="Group 250"/>
          <p:cNvGrpSpPr>
            <a:grpSpLocks/>
          </p:cNvGrpSpPr>
          <p:nvPr/>
        </p:nvGrpSpPr>
        <p:grpSpPr bwMode="auto">
          <a:xfrm>
            <a:off x="3263900" y="2065338"/>
            <a:ext cx="254000" cy="122237"/>
            <a:chOff x="2056" y="1301"/>
            <a:chExt cx="160" cy="77"/>
          </a:xfrm>
        </p:grpSpPr>
        <p:sp>
          <p:nvSpPr>
            <p:cNvPr id="273659" name="Line 251"/>
            <p:cNvSpPr>
              <a:spLocks noChangeShapeType="1"/>
            </p:cNvSpPr>
            <p:nvPr/>
          </p:nvSpPr>
          <p:spPr bwMode="auto">
            <a:xfrm flipH="1">
              <a:off x="2155" y="1322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0" name="Line 252"/>
            <p:cNvSpPr>
              <a:spLocks noChangeShapeType="1"/>
            </p:cNvSpPr>
            <p:nvPr/>
          </p:nvSpPr>
          <p:spPr bwMode="auto">
            <a:xfrm flipH="1">
              <a:off x="2159" y="1319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1" name="Line 253"/>
            <p:cNvSpPr>
              <a:spLocks noChangeShapeType="1"/>
            </p:cNvSpPr>
            <p:nvPr/>
          </p:nvSpPr>
          <p:spPr bwMode="auto">
            <a:xfrm flipH="1">
              <a:off x="2155" y="1329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2" name="Freeform 254"/>
            <p:cNvSpPr>
              <a:spLocks/>
            </p:cNvSpPr>
            <p:nvPr/>
          </p:nvSpPr>
          <p:spPr bwMode="auto">
            <a:xfrm>
              <a:off x="2056" y="1308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3" name="Freeform 255"/>
            <p:cNvSpPr>
              <a:spLocks/>
            </p:cNvSpPr>
            <p:nvPr/>
          </p:nvSpPr>
          <p:spPr bwMode="auto">
            <a:xfrm>
              <a:off x="2061" y="1305"/>
              <a:ext cx="150" cy="69"/>
            </a:xfrm>
            <a:custGeom>
              <a:avLst/>
              <a:gdLst>
                <a:gd name="T0" fmla="*/ 149 w 150"/>
                <a:gd name="T1" fmla="*/ 6 h 69"/>
                <a:gd name="T2" fmla="*/ 137 w 150"/>
                <a:gd name="T3" fmla="*/ 68 h 69"/>
                <a:gd name="T4" fmla="*/ 0 w 150"/>
                <a:gd name="T5" fmla="*/ 62 h 69"/>
                <a:gd name="T6" fmla="*/ 12 w 150"/>
                <a:gd name="T7" fmla="*/ 0 h 69"/>
                <a:gd name="T8" fmla="*/ 149 w 150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9">
                  <a:moveTo>
                    <a:pt x="149" y="6"/>
                  </a:moveTo>
                  <a:lnTo>
                    <a:pt x="137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49" y="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4" name="Freeform 256"/>
            <p:cNvSpPr>
              <a:spLocks/>
            </p:cNvSpPr>
            <p:nvPr/>
          </p:nvSpPr>
          <p:spPr bwMode="auto">
            <a:xfrm>
              <a:off x="2066" y="1301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5" name="Freeform 257"/>
            <p:cNvSpPr>
              <a:spLocks/>
            </p:cNvSpPr>
            <p:nvPr/>
          </p:nvSpPr>
          <p:spPr bwMode="auto">
            <a:xfrm>
              <a:off x="2066" y="1301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6" name="Freeform 258"/>
            <p:cNvSpPr>
              <a:spLocks/>
            </p:cNvSpPr>
            <p:nvPr/>
          </p:nvSpPr>
          <p:spPr bwMode="auto">
            <a:xfrm>
              <a:off x="2087" y="1308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7" name="Freeform 259"/>
            <p:cNvSpPr>
              <a:spLocks/>
            </p:cNvSpPr>
            <p:nvPr/>
          </p:nvSpPr>
          <p:spPr bwMode="auto">
            <a:xfrm>
              <a:off x="2085" y="1318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8" name="Freeform 260"/>
            <p:cNvSpPr>
              <a:spLocks/>
            </p:cNvSpPr>
            <p:nvPr/>
          </p:nvSpPr>
          <p:spPr bwMode="auto">
            <a:xfrm>
              <a:off x="2082" y="1329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69" name="Freeform 261"/>
            <p:cNvSpPr>
              <a:spLocks/>
            </p:cNvSpPr>
            <p:nvPr/>
          </p:nvSpPr>
          <p:spPr bwMode="auto">
            <a:xfrm>
              <a:off x="2077" y="1341"/>
              <a:ext cx="123" cy="17"/>
            </a:xfrm>
            <a:custGeom>
              <a:avLst/>
              <a:gdLst>
                <a:gd name="T0" fmla="*/ 122 w 123"/>
                <a:gd name="T1" fmla="*/ 10 h 17"/>
                <a:gd name="T2" fmla="*/ 120 w 123"/>
                <a:gd name="T3" fmla="*/ 16 h 17"/>
                <a:gd name="T4" fmla="*/ 0 w 123"/>
                <a:gd name="T5" fmla="*/ 6 h 17"/>
                <a:gd name="T6" fmla="*/ 0 w 123"/>
                <a:gd name="T7" fmla="*/ 0 h 17"/>
                <a:gd name="T8" fmla="*/ 122 w 123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">
                  <a:moveTo>
                    <a:pt x="122" y="10"/>
                  </a:moveTo>
                  <a:lnTo>
                    <a:pt x="120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2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0" name="Freeform 262"/>
            <p:cNvSpPr>
              <a:spLocks/>
            </p:cNvSpPr>
            <p:nvPr/>
          </p:nvSpPr>
          <p:spPr bwMode="auto">
            <a:xfrm>
              <a:off x="2077" y="1354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84" name="Group 263"/>
          <p:cNvGrpSpPr>
            <a:grpSpLocks/>
          </p:cNvGrpSpPr>
          <p:nvPr/>
        </p:nvGrpSpPr>
        <p:grpSpPr bwMode="auto">
          <a:xfrm>
            <a:off x="2955925" y="2057400"/>
            <a:ext cx="254000" cy="122238"/>
            <a:chOff x="1862" y="1296"/>
            <a:chExt cx="160" cy="77"/>
          </a:xfrm>
        </p:grpSpPr>
        <p:sp>
          <p:nvSpPr>
            <p:cNvPr id="273672" name="Line 264"/>
            <p:cNvSpPr>
              <a:spLocks noChangeShapeType="1"/>
            </p:cNvSpPr>
            <p:nvPr/>
          </p:nvSpPr>
          <p:spPr bwMode="auto">
            <a:xfrm flipH="1">
              <a:off x="1961" y="1317"/>
              <a:ext cx="39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3" name="Line 265"/>
            <p:cNvSpPr>
              <a:spLocks noChangeShapeType="1"/>
            </p:cNvSpPr>
            <p:nvPr/>
          </p:nvSpPr>
          <p:spPr bwMode="auto">
            <a:xfrm flipH="1">
              <a:off x="1966" y="1314"/>
              <a:ext cx="46" cy="2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4" name="Line 266"/>
            <p:cNvSpPr>
              <a:spLocks noChangeShapeType="1"/>
            </p:cNvSpPr>
            <p:nvPr/>
          </p:nvSpPr>
          <p:spPr bwMode="auto">
            <a:xfrm flipH="1">
              <a:off x="1961" y="1324"/>
              <a:ext cx="36" cy="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5" name="Freeform 267"/>
            <p:cNvSpPr>
              <a:spLocks/>
            </p:cNvSpPr>
            <p:nvPr/>
          </p:nvSpPr>
          <p:spPr bwMode="auto">
            <a:xfrm>
              <a:off x="1862" y="1303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6" name="Freeform 268"/>
            <p:cNvSpPr>
              <a:spLocks/>
            </p:cNvSpPr>
            <p:nvPr/>
          </p:nvSpPr>
          <p:spPr bwMode="auto">
            <a:xfrm>
              <a:off x="1867" y="1300"/>
              <a:ext cx="151" cy="69"/>
            </a:xfrm>
            <a:custGeom>
              <a:avLst/>
              <a:gdLst>
                <a:gd name="T0" fmla="*/ 150 w 151"/>
                <a:gd name="T1" fmla="*/ 6 h 69"/>
                <a:gd name="T2" fmla="*/ 138 w 151"/>
                <a:gd name="T3" fmla="*/ 68 h 69"/>
                <a:gd name="T4" fmla="*/ 0 w 151"/>
                <a:gd name="T5" fmla="*/ 62 h 69"/>
                <a:gd name="T6" fmla="*/ 12 w 151"/>
                <a:gd name="T7" fmla="*/ 0 h 69"/>
                <a:gd name="T8" fmla="*/ 150 w 151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">
                  <a:moveTo>
                    <a:pt x="150" y="6"/>
                  </a:moveTo>
                  <a:lnTo>
                    <a:pt x="138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50" y="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7" name="Freeform 269"/>
            <p:cNvSpPr>
              <a:spLocks/>
            </p:cNvSpPr>
            <p:nvPr/>
          </p:nvSpPr>
          <p:spPr bwMode="auto">
            <a:xfrm>
              <a:off x="1872" y="1296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8" name="Freeform 270"/>
            <p:cNvSpPr>
              <a:spLocks/>
            </p:cNvSpPr>
            <p:nvPr/>
          </p:nvSpPr>
          <p:spPr bwMode="auto">
            <a:xfrm>
              <a:off x="1872" y="1296"/>
              <a:ext cx="150" cy="71"/>
            </a:xfrm>
            <a:custGeom>
              <a:avLst/>
              <a:gdLst>
                <a:gd name="T0" fmla="*/ 149 w 150"/>
                <a:gd name="T1" fmla="*/ 7 h 71"/>
                <a:gd name="T2" fmla="*/ 140 w 150"/>
                <a:gd name="T3" fmla="*/ 70 h 71"/>
                <a:gd name="T4" fmla="*/ 0 w 150"/>
                <a:gd name="T5" fmla="*/ 64 h 71"/>
                <a:gd name="T6" fmla="*/ 12 w 150"/>
                <a:gd name="T7" fmla="*/ 0 h 71"/>
                <a:gd name="T8" fmla="*/ 149 w 150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1">
                  <a:moveTo>
                    <a:pt x="149" y="7"/>
                  </a:moveTo>
                  <a:lnTo>
                    <a:pt x="140" y="70"/>
                  </a:lnTo>
                  <a:lnTo>
                    <a:pt x="0" y="64"/>
                  </a:lnTo>
                  <a:lnTo>
                    <a:pt x="12" y="0"/>
                  </a:lnTo>
                  <a:lnTo>
                    <a:pt x="149" y="7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79" name="Freeform 271"/>
            <p:cNvSpPr>
              <a:spLocks/>
            </p:cNvSpPr>
            <p:nvPr/>
          </p:nvSpPr>
          <p:spPr bwMode="auto">
            <a:xfrm>
              <a:off x="1893" y="1303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0" name="Freeform 272"/>
            <p:cNvSpPr>
              <a:spLocks/>
            </p:cNvSpPr>
            <p:nvPr/>
          </p:nvSpPr>
          <p:spPr bwMode="auto">
            <a:xfrm>
              <a:off x="1892" y="1313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1" name="Freeform 273"/>
            <p:cNvSpPr>
              <a:spLocks/>
            </p:cNvSpPr>
            <p:nvPr/>
          </p:nvSpPr>
          <p:spPr bwMode="auto">
            <a:xfrm>
              <a:off x="1888" y="1324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2" name="Freeform 274"/>
            <p:cNvSpPr>
              <a:spLocks/>
            </p:cNvSpPr>
            <p:nvPr/>
          </p:nvSpPr>
          <p:spPr bwMode="auto">
            <a:xfrm>
              <a:off x="1884" y="1336"/>
              <a:ext cx="122" cy="17"/>
            </a:xfrm>
            <a:custGeom>
              <a:avLst/>
              <a:gdLst>
                <a:gd name="T0" fmla="*/ 121 w 122"/>
                <a:gd name="T1" fmla="*/ 10 h 17"/>
                <a:gd name="T2" fmla="*/ 119 w 122"/>
                <a:gd name="T3" fmla="*/ 16 h 17"/>
                <a:gd name="T4" fmla="*/ 0 w 122"/>
                <a:gd name="T5" fmla="*/ 6 h 17"/>
                <a:gd name="T6" fmla="*/ 0 w 122"/>
                <a:gd name="T7" fmla="*/ 0 h 17"/>
                <a:gd name="T8" fmla="*/ 121 w 12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7">
                  <a:moveTo>
                    <a:pt x="121" y="10"/>
                  </a:moveTo>
                  <a:lnTo>
                    <a:pt x="1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1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3" name="Freeform 275"/>
            <p:cNvSpPr>
              <a:spLocks/>
            </p:cNvSpPr>
            <p:nvPr/>
          </p:nvSpPr>
          <p:spPr bwMode="auto">
            <a:xfrm>
              <a:off x="1883" y="1349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85" name="Group 276"/>
          <p:cNvGrpSpPr>
            <a:grpSpLocks/>
          </p:cNvGrpSpPr>
          <p:nvPr/>
        </p:nvGrpSpPr>
        <p:grpSpPr bwMode="auto">
          <a:xfrm>
            <a:off x="3951288" y="2170113"/>
            <a:ext cx="252412" cy="120650"/>
            <a:chOff x="2489" y="1367"/>
            <a:chExt cx="159" cy="76"/>
          </a:xfrm>
        </p:grpSpPr>
        <p:sp>
          <p:nvSpPr>
            <p:cNvPr id="273685" name="Line 277"/>
            <p:cNvSpPr>
              <a:spLocks noChangeShapeType="1"/>
            </p:cNvSpPr>
            <p:nvPr/>
          </p:nvSpPr>
          <p:spPr bwMode="auto">
            <a:xfrm flipH="1">
              <a:off x="2587" y="1388"/>
              <a:ext cx="40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6" name="Line 278"/>
            <p:cNvSpPr>
              <a:spLocks noChangeShapeType="1"/>
            </p:cNvSpPr>
            <p:nvPr/>
          </p:nvSpPr>
          <p:spPr bwMode="auto">
            <a:xfrm flipH="1">
              <a:off x="2592" y="1385"/>
              <a:ext cx="47" cy="2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7" name="Line 279"/>
            <p:cNvSpPr>
              <a:spLocks noChangeShapeType="1"/>
            </p:cNvSpPr>
            <p:nvPr/>
          </p:nvSpPr>
          <p:spPr bwMode="auto">
            <a:xfrm flipH="1">
              <a:off x="2587" y="1395"/>
              <a:ext cx="37" cy="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8" name="Freeform 280"/>
            <p:cNvSpPr>
              <a:spLocks/>
            </p:cNvSpPr>
            <p:nvPr/>
          </p:nvSpPr>
          <p:spPr bwMode="auto">
            <a:xfrm>
              <a:off x="2489" y="1374"/>
              <a:ext cx="151" cy="69"/>
            </a:xfrm>
            <a:custGeom>
              <a:avLst/>
              <a:gdLst>
                <a:gd name="T0" fmla="*/ 150 w 151"/>
                <a:gd name="T1" fmla="*/ 6 h 69"/>
                <a:gd name="T2" fmla="*/ 138 w 151"/>
                <a:gd name="T3" fmla="*/ 68 h 69"/>
                <a:gd name="T4" fmla="*/ 0 w 151"/>
                <a:gd name="T5" fmla="*/ 62 h 69"/>
                <a:gd name="T6" fmla="*/ 12 w 151"/>
                <a:gd name="T7" fmla="*/ 0 h 69"/>
                <a:gd name="T8" fmla="*/ 150 w 151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">
                  <a:moveTo>
                    <a:pt x="150" y="6"/>
                  </a:moveTo>
                  <a:lnTo>
                    <a:pt x="138" y="68"/>
                  </a:lnTo>
                  <a:lnTo>
                    <a:pt x="0" y="62"/>
                  </a:lnTo>
                  <a:lnTo>
                    <a:pt x="12" y="0"/>
                  </a:lnTo>
                  <a:lnTo>
                    <a:pt x="150" y="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89" name="Freeform 281"/>
            <p:cNvSpPr>
              <a:spLocks/>
            </p:cNvSpPr>
            <p:nvPr/>
          </p:nvSpPr>
          <p:spPr bwMode="auto">
            <a:xfrm>
              <a:off x="2492" y="1370"/>
              <a:ext cx="152" cy="70"/>
            </a:xfrm>
            <a:custGeom>
              <a:avLst/>
              <a:gdLst>
                <a:gd name="T0" fmla="*/ 151 w 152"/>
                <a:gd name="T1" fmla="*/ 7 h 70"/>
                <a:gd name="T2" fmla="*/ 139 w 152"/>
                <a:gd name="T3" fmla="*/ 69 h 70"/>
                <a:gd name="T4" fmla="*/ 0 w 152"/>
                <a:gd name="T5" fmla="*/ 63 h 70"/>
                <a:gd name="T6" fmla="*/ 12 w 152"/>
                <a:gd name="T7" fmla="*/ 0 h 70"/>
                <a:gd name="T8" fmla="*/ 151 w 152"/>
                <a:gd name="T9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70">
                  <a:moveTo>
                    <a:pt x="151" y="7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51" y="7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0" name="Freeform 282"/>
            <p:cNvSpPr>
              <a:spLocks/>
            </p:cNvSpPr>
            <p:nvPr/>
          </p:nvSpPr>
          <p:spPr bwMode="auto">
            <a:xfrm>
              <a:off x="2499" y="1367"/>
              <a:ext cx="149" cy="70"/>
            </a:xfrm>
            <a:custGeom>
              <a:avLst/>
              <a:gdLst>
                <a:gd name="T0" fmla="*/ 148 w 149"/>
                <a:gd name="T1" fmla="*/ 6 h 70"/>
                <a:gd name="T2" fmla="*/ 139 w 149"/>
                <a:gd name="T3" fmla="*/ 69 h 70"/>
                <a:gd name="T4" fmla="*/ 0 w 149"/>
                <a:gd name="T5" fmla="*/ 63 h 70"/>
                <a:gd name="T6" fmla="*/ 12 w 149"/>
                <a:gd name="T7" fmla="*/ 0 h 70"/>
                <a:gd name="T8" fmla="*/ 148 w 149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0">
                  <a:moveTo>
                    <a:pt x="148" y="6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48" y="6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1" name="Freeform 283"/>
            <p:cNvSpPr>
              <a:spLocks/>
            </p:cNvSpPr>
            <p:nvPr/>
          </p:nvSpPr>
          <p:spPr bwMode="auto">
            <a:xfrm>
              <a:off x="2499" y="1367"/>
              <a:ext cx="149" cy="70"/>
            </a:xfrm>
            <a:custGeom>
              <a:avLst/>
              <a:gdLst>
                <a:gd name="T0" fmla="*/ 148 w 149"/>
                <a:gd name="T1" fmla="*/ 6 h 70"/>
                <a:gd name="T2" fmla="*/ 139 w 149"/>
                <a:gd name="T3" fmla="*/ 69 h 70"/>
                <a:gd name="T4" fmla="*/ 0 w 149"/>
                <a:gd name="T5" fmla="*/ 63 h 70"/>
                <a:gd name="T6" fmla="*/ 12 w 149"/>
                <a:gd name="T7" fmla="*/ 0 h 70"/>
                <a:gd name="T8" fmla="*/ 148 w 149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0">
                  <a:moveTo>
                    <a:pt x="148" y="6"/>
                  </a:moveTo>
                  <a:lnTo>
                    <a:pt x="139" y="69"/>
                  </a:lnTo>
                  <a:lnTo>
                    <a:pt x="0" y="63"/>
                  </a:lnTo>
                  <a:lnTo>
                    <a:pt x="12" y="0"/>
                  </a:lnTo>
                  <a:lnTo>
                    <a:pt x="148" y="6"/>
                  </a:lnTo>
                </a:path>
              </a:pathLst>
            </a:custGeom>
            <a:noFill/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2" name="Freeform 284"/>
            <p:cNvSpPr>
              <a:spLocks/>
            </p:cNvSpPr>
            <p:nvPr/>
          </p:nvSpPr>
          <p:spPr bwMode="auto">
            <a:xfrm>
              <a:off x="2520" y="1374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3" name="Freeform 285"/>
            <p:cNvSpPr>
              <a:spLocks/>
            </p:cNvSpPr>
            <p:nvPr/>
          </p:nvSpPr>
          <p:spPr bwMode="auto">
            <a:xfrm>
              <a:off x="2518" y="1383"/>
              <a:ext cx="120" cy="17"/>
            </a:xfrm>
            <a:custGeom>
              <a:avLst/>
              <a:gdLst>
                <a:gd name="T0" fmla="*/ 119 w 120"/>
                <a:gd name="T1" fmla="*/ 10 h 17"/>
                <a:gd name="T2" fmla="*/ 117 w 120"/>
                <a:gd name="T3" fmla="*/ 16 h 17"/>
                <a:gd name="T4" fmla="*/ 0 w 120"/>
                <a:gd name="T5" fmla="*/ 6 h 17"/>
                <a:gd name="T6" fmla="*/ 0 w 120"/>
                <a:gd name="T7" fmla="*/ 0 h 17"/>
                <a:gd name="T8" fmla="*/ 119 w 120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">
                  <a:moveTo>
                    <a:pt x="119" y="10"/>
                  </a:moveTo>
                  <a:lnTo>
                    <a:pt x="11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9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4" name="Freeform 286"/>
            <p:cNvSpPr>
              <a:spLocks/>
            </p:cNvSpPr>
            <p:nvPr/>
          </p:nvSpPr>
          <p:spPr bwMode="auto">
            <a:xfrm>
              <a:off x="2515" y="1395"/>
              <a:ext cx="118" cy="17"/>
            </a:xfrm>
            <a:custGeom>
              <a:avLst/>
              <a:gdLst>
                <a:gd name="T0" fmla="*/ 117 w 118"/>
                <a:gd name="T1" fmla="*/ 10 h 17"/>
                <a:gd name="T2" fmla="*/ 115 w 118"/>
                <a:gd name="T3" fmla="*/ 16 h 17"/>
                <a:gd name="T4" fmla="*/ 0 w 118"/>
                <a:gd name="T5" fmla="*/ 6 h 17"/>
                <a:gd name="T6" fmla="*/ 0 w 118"/>
                <a:gd name="T7" fmla="*/ 0 h 17"/>
                <a:gd name="T8" fmla="*/ 117 w 1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7">
                  <a:moveTo>
                    <a:pt x="117" y="10"/>
                  </a:moveTo>
                  <a:lnTo>
                    <a:pt x="115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7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5" name="Freeform 287"/>
            <p:cNvSpPr>
              <a:spLocks/>
            </p:cNvSpPr>
            <p:nvPr/>
          </p:nvSpPr>
          <p:spPr bwMode="auto">
            <a:xfrm>
              <a:off x="2510" y="1407"/>
              <a:ext cx="121" cy="17"/>
            </a:xfrm>
            <a:custGeom>
              <a:avLst/>
              <a:gdLst>
                <a:gd name="T0" fmla="*/ 120 w 121"/>
                <a:gd name="T1" fmla="*/ 10 h 17"/>
                <a:gd name="T2" fmla="*/ 118 w 121"/>
                <a:gd name="T3" fmla="*/ 16 h 17"/>
                <a:gd name="T4" fmla="*/ 0 w 121"/>
                <a:gd name="T5" fmla="*/ 6 h 17"/>
                <a:gd name="T6" fmla="*/ 0 w 121"/>
                <a:gd name="T7" fmla="*/ 0 h 17"/>
                <a:gd name="T8" fmla="*/ 120 w 12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7">
                  <a:moveTo>
                    <a:pt x="120" y="10"/>
                  </a:moveTo>
                  <a:lnTo>
                    <a:pt x="1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0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3696" name="Freeform 288"/>
            <p:cNvSpPr>
              <a:spLocks/>
            </p:cNvSpPr>
            <p:nvPr/>
          </p:nvSpPr>
          <p:spPr bwMode="auto">
            <a:xfrm>
              <a:off x="2510" y="1420"/>
              <a:ext cx="119" cy="17"/>
            </a:xfrm>
            <a:custGeom>
              <a:avLst/>
              <a:gdLst>
                <a:gd name="T0" fmla="*/ 118 w 119"/>
                <a:gd name="T1" fmla="*/ 10 h 17"/>
                <a:gd name="T2" fmla="*/ 116 w 119"/>
                <a:gd name="T3" fmla="*/ 16 h 17"/>
                <a:gd name="T4" fmla="*/ 0 w 119"/>
                <a:gd name="T5" fmla="*/ 6 h 17"/>
                <a:gd name="T6" fmla="*/ 0 w 119"/>
                <a:gd name="T7" fmla="*/ 0 h 17"/>
                <a:gd name="T8" fmla="*/ 118 w 119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7">
                  <a:moveTo>
                    <a:pt x="118" y="10"/>
                  </a:moveTo>
                  <a:lnTo>
                    <a:pt x="116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18" y="1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086" name="Rectangle 289"/>
          <p:cNvSpPr>
            <a:spLocks noChangeArrowheads="1"/>
          </p:cNvSpPr>
          <p:nvPr/>
        </p:nvSpPr>
        <p:spPr bwMode="auto">
          <a:xfrm>
            <a:off x="3003550" y="15763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Helvetica" charset="0"/>
              </a:rPr>
              <a:t>Shared pool</a:t>
            </a:r>
          </a:p>
        </p:txBody>
      </p:sp>
      <p:sp>
        <p:nvSpPr>
          <p:cNvPr id="273698" name="Rectangle 290"/>
          <p:cNvSpPr>
            <a:spLocks noChangeArrowheads="1"/>
          </p:cNvSpPr>
          <p:nvPr/>
        </p:nvSpPr>
        <p:spPr bwMode="auto">
          <a:xfrm>
            <a:off x="2863850" y="2846388"/>
            <a:ext cx="1651000" cy="127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699" name="Rectangle 291"/>
          <p:cNvSpPr>
            <a:spLocks noChangeArrowheads="1"/>
          </p:cNvSpPr>
          <p:nvPr/>
        </p:nvSpPr>
        <p:spPr bwMode="auto">
          <a:xfrm>
            <a:off x="2911475" y="2903538"/>
            <a:ext cx="307975" cy="50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700" name="Rectangle 292"/>
          <p:cNvSpPr>
            <a:spLocks noChangeArrowheads="1"/>
          </p:cNvSpPr>
          <p:nvPr/>
        </p:nvSpPr>
        <p:spPr bwMode="auto">
          <a:xfrm>
            <a:off x="3292475" y="2903538"/>
            <a:ext cx="312738" cy="50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701" name="Rectangle 293"/>
          <p:cNvSpPr>
            <a:spLocks noChangeArrowheads="1"/>
          </p:cNvSpPr>
          <p:nvPr/>
        </p:nvSpPr>
        <p:spPr bwMode="auto">
          <a:xfrm>
            <a:off x="3683000" y="2903538"/>
            <a:ext cx="322263" cy="50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702" name="Rectangle 294"/>
          <p:cNvSpPr>
            <a:spLocks noChangeArrowheads="1"/>
          </p:cNvSpPr>
          <p:nvPr/>
        </p:nvSpPr>
        <p:spPr bwMode="auto">
          <a:xfrm>
            <a:off x="4086225" y="2903538"/>
            <a:ext cx="392113" cy="50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703" name="Rectangle 295"/>
          <p:cNvSpPr>
            <a:spLocks noChangeArrowheads="1"/>
          </p:cNvSpPr>
          <p:nvPr/>
        </p:nvSpPr>
        <p:spPr bwMode="auto">
          <a:xfrm>
            <a:off x="6227763" y="3352800"/>
            <a:ext cx="1982787" cy="307975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89804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93" name="Rectangle 296"/>
          <p:cNvSpPr>
            <a:spLocks noChangeArrowheads="1"/>
          </p:cNvSpPr>
          <p:nvPr/>
        </p:nvSpPr>
        <p:spPr bwMode="auto">
          <a:xfrm>
            <a:off x="6523038" y="3436938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88" tIns="52388" rIns="103188" bIns="52388" anchor="ctr"/>
          <a:lstStyle/>
          <a:p>
            <a:pPr defTabSz="822325"/>
            <a:r>
              <a:rPr lang="en-US" altLang="zh-CN" sz="2000">
                <a:solidFill>
                  <a:schemeClr val="bg2"/>
                </a:solidFill>
              </a:rPr>
              <a:t>UGA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Library Cache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787400"/>
          </a:xfrm>
          <a:noFill/>
        </p:spPr>
        <p:txBody>
          <a:bodyPr/>
          <a:lstStyle/>
          <a:p>
            <a:pPr marL="341313" lvl="1" indent="-227013"/>
            <a:r>
              <a:rPr lang="en-US" altLang="zh-CN" smtClean="0"/>
              <a:t>Used to store SQL statements and PL/SQL blocks to be shared by users</a:t>
            </a:r>
          </a:p>
          <a:p>
            <a:pPr marL="341313" lvl="1" indent="-227013"/>
            <a:r>
              <a:rPr lang="en-US" altLang="zh-CN" smtClean="0"/>
              <a:t>Managed by an LRU algorithm</a:t>
            </a:r>
          </a:p>
          <a:p>
            <a:pPr marL="341313" lvl="1" indent="-227013"/>
            <a:r>
              <a:rPr lang="en-US" altLang="zh-CN" smtClean="0"/>
              <a:t>Used to prevent statements reparsing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Oracle </a:t>
            </a:r>
            <a:r>
              <a:rPr lang="zh-CN" altLang="en-US" smtClean="0"/>
              <a:t>实例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80113" y="5302250"/>
            <a:ext cx="250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Background processes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636713"/>
            <a:ext cx="7385050" cy="12795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An Oracle instance:</a:t>
            </a:r>
          </a:p>
          <a:p>
            <a:r>
              <a:rPr lang="en-US" altLang="zh-CN" smtClean="0"/>
              <a:t>Is a means to access an Oracle database</a:t>
            </a:r>
          </a:p>
          <a:p>
            <a:r>
              <a:rPr lang="en-US" altLang="zh-CN" smtClean="0"/>
              <a:t>Always opens one and only one database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980113" y="3851275"/>
            <a:ext cx="1627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Memory structures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blackWhite">
          <a:xfrm>
            <a:off x="941388" y="3228975"/>
            <a:ext cx="4949825" cy="2667000"/>
          </a:xfrm>
          <a:prstGeom prst="rect">
            <a:avLst/>
          </a:prstGeom>
          <a:gradFill rotWithShape="0">
            <a:gsLst>
              <a:gs pos="0">
                <a:srgbClr val="A3A3CC"/>
              </a:gs>
              <a:gs pos="100000">
                <a:srgbClr val="CCCCFF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>
              <a:lnSpc>
                <a:spcPct val="80000"/>
              </a:lnSpc>
              <a:spcBef>
                <a:spcPct val="40000"/>
              </a:spcBef>
            </a:pPr>
            <a:r>
              <a:rPr lang="en-US" altLang="zh-CN">
                <a:solidFill>
                  <a:schemeClr val="bg2"/>
                </a:solidFill>
              </a:rPr>
              <a:t>Instance</a:t>
            </a: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  <a:spcBef>
                <a:spcPct val="4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defTabSz="822325">
              <a:lnSpc>
                <a:spcPct val="80000"/>
              </a:lnSpc>
            </a:pP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blackWhite">
          <a:xfrm>
            <a:off x="1057275" y="3548063"/>
            <a:ext cx="4610100" cy="1804987"/>
          </a:xfrm>
          <a:prstGeom prst="rect">
            <a:avLst/>
          </a:prstGeom>
          <a:gradFill rotWithShape="0">
            <a:gsLst>
              <a:gs pos="0">
                <a:srgbClr val="93CCAF"/>
              </a:gs>
              <a:gs pos="50000">
                <a:srgbClr val="B8FFDB"/>
              </a:gs>
              <a:gs pos="100000">
                <a:srgbClr val="93CCAF"/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SGA</a:t>
            </a: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  <a:p>
            <a:pPr defTabSz="822325"/>
            <a:endParaRPr lang="en-US" altLang="zh-CN">
              <a:solidFill>
                <a:schemeClr val="bg2"/>
              </a:solidFill>
            </a:endParaRPr>
          </a:p>
        </p:txBody>
      </p:sp>
      <p:grpSp>
        <p:nvGrpSpPr>
          <p:cNvPr id="7176" name="Group 10"/>
          <p:cNvGrpSpPr>
            <a:grpSpLocks/>
          </p:cNvGrpSpPr>
          <p:nvPr/>
        </p:nvGrpSpPr>
        <p:grpSpPr bwMode="auto">
          <a:xfrm>
            <a:off x="2798763" y="4078288"/>
            <a:ext cx="2741612" cy="1139825"/>
            <a:chOff x="1763" y="2569"/>
            <a:chExt cx="1727" cy="718"/>
          </a:xfrm>
        </p:grpSpPr>
        <p:sp>
          <p:nvSpPr>
            <p:cNvPr id="7187" name="Rectangle 8"/>
            <p:cNvSpPr>
              <a:spLocks noChangeArrowheads="1"/>
            </p:cNvSpPr>
            <p:nvPr/>
          </p:nvSpPr>
          <p:spPr bwMode="blackWhite">
            <a:xfrm>
              <a:off x="2655" y="2569"/>
              <a:ext cx="835" cy="718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>
                  <a:solidFill>
                    <a:schemeClr val="bg2"/>
                  </a:solidFill>
                </a:rPr>
                <a:t>Redo log</a:t>
              </a:r>
              <a:br>
                <a:rPr lang="en-US" altLang="zh-CN">
                  <a:solidFill>
                    <a:schemeClr val="bg2"/>
                  </a:solidFill>
                </a:rPr>
              </a:br>
              <a:r>
                <a:rPr lang="en-US" altLang="zh-CN">
                  <a:solidFill>
                    <a:schemeClr val="bg2"/>
                  </a:solidFill>
                </a:rPr>
                <a:t>buffer</a:t>
              </a:r>
            </a:p>
          </p:txBody>
        </p:sp>
        <p:sp>
          <p:nvSpPr>
            <p:cNvPr id="7188" name="Rectangle 9"/>
            <p:cNvSpPr>
              <a:spLocks noChangeArrowheads="1"/>
            </p:cNvSpPr>
            <p:nvPr/>
          </p:nvSpPr>
          <p:spPr bwMode="blackWhite">
            <a:xfrm>
              <a:off x="1763" y="2569"/>
              <a:ext cx="834" cy="718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>
                  <a:solidFill>
                    <a:schemeClr val="bg2"/>
                  </a:solidFill>
                </a:rPr>
                <a:t>Data buffer</a:t>
              </a:r>
              <a:br>
                <a:rPr lang="en-US" altLang="zh-CN">
                  <a:solidFill>
                    <a:schemeClr val="bg2"/>
                  </a:solidFill>
                </a:rPr>
              </a:br>
              <a:r>
                <a:rPr lang="en-US" altLang="zh-CN">
                  <a:solidFill>
                    <a:schemeClr val="bg2"/>
                  </a:solidFill>
                </a:rPr>
                <a:t>cache</a:t>
              </a:r>
            </a:p>
          </p:txBody>
        </p:sp>
      </p:grpSp>
      <p:grpSp>
        <p:nvGrpSpPr>
          <p:cNvPr id="7177" name="Group 14"/>
          <p:cNvGrpSpPr>
            <a:grpSpLocks/>
          </p:cNvGrpSpPr>
          <p:nvPr/>
        </p:nvGrpSpPr>
        <p:grpSpPr bwMode="auto">
          <a:xfrm>
            <a:off x="1130300" y="3694113"/>
            <a:ext cx="1573213" cy="1614487"/>
            <a:chOff x="712" y="2327"/>
            <a:chExt cx="991" cy="1017"/>
          </a:xfrm>
        </p:grpSpPr>
        <p:sp>
          <p:nvSpPr>
            <p:cNvPr id="7184" name="Rectangle 11"/>
            <p:cNvSpPr>
              <a:spLocks noChangeArrowheads="1"/>
            </p:cNvSpPr>
            <p:nvPr/>
          </p:nvSpPr>
          <p:spPr bwMode="blackWhite">
            <a:xfrm>
              <a:off x="712" y="2327"/>
              <a:ext cx="991" cy="1017"/>
            </a:xfrm>
            <a:prstGeom prst="rect">
              <a:avLst/>
            </a:prstGeom>
            <a:solidFill>
              <a:srgbClr val="FFFF9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822325"/>
              <a:r>
                <a:rPr lang="en-US" altLang="zh-CN">
                  <a:solidFill>
                    <a:schemeClr val="bg2"/>
                  </a:solidFill>
                </a:rPr>
                <a:t>Shared pool</a:t>
              </a: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  <a:p>
              <a:pPr defTabSz="822325"/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blackWhite">
            <a:xfrm>
              <a:off x="795" y="2947"/>
              <a:ext cx="836" cy="340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blackWhite">
            <a:xfrm>
              <a:off x="795" y="2564"/>
              <a:ext cx="836" cy="339"/>
            </a:xfrm>
            <a:prstGeom prst="rect">
              <a:avLst/>
            </a:prstGeom>
            <a:solidFill>
              <a:srgbClr val="FF9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78" name="Oval 15"/>
          <p:cNvSpPr>
            <a:spLocks noChangeArrowheads="1"/>
          </p:cNvSpPr>
          <p:nvPr/>
        </p:nvSpPr>
        <p:spPr bwMode="blackWhite">
          <a:xfrm>
            <a:off x="2620963" y="5414963"/>
            <a:ext cx="795337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 PMON</a:t>
            </a:r>
          </a:p>
        </p:txBody>
      </p:sp>
      <p:sp>
        <p:nvSpPr>
          <p:cNvPr id="7179" name="Oval 16"/>
          <p:cNvSpPr>
            <a:spLocks noChangeArrowheads="1"/>
          </p:cNvSpPr>
          <p:nvPr/>
        </p:nvSpPr>
        <p:spPr bwMode="blackWhite">
          <a:xfrm>
            <a:off x="1784350" y="5414963"/>
            <a:ext cx="790575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 DBW0</a:t>
            </a:r>
          </a:p>
        </p:txBody>
      </p:sp>
      <p:sp>
        <p:nvSpPr>
          <p:cNvPr id="7180" name="Oval 17"/>
          <p:cNvSpPr>
            <a:spLocks noChangeArrowheads="1"/>
          </p:cNvSpPr>
          <p:nvPr/>
        </p:nvSpPr>
        <p:spPr bwMode="blackWhite">
          <a:xfrm>
            <a:off x="949325" y="5414963"/>
            <a:ext cx="811213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SMON</a:t>
            </a:r>
          </a:p>
        </p:txBody>
      </p:sp>
      <p:sp>
        <p:nvSpPr>
          <p:cNvPr id="7181" name="Oval 18"/>
          <p:cNvSpPr>
            <a:spLocks noChangeArrowheads="1"/>
          </p:cNvSpPr>
          <p:nvPr/>
        </p:nvSpPr>
        <p:spPr bwMode="blackWhite">
          <a:xfrm>
            <a:off x="4235450" y="5414963"/>
            <a:ext cx="806450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 LGWR</a:t>
            </a:r>
          </a:p>
        </p:txBody>
      </p:sp>
      <p:sp>
        <p:nvSpPr>
          <p:cNvPr id="7182" name="Oval 19"/>
          <p:cNvSpPr>
            <a:spLocks noChangeArrowheads="1"/>
          </p:cNvSpPr>
          <p:nvPr/>
        </p:nvSpPr>
        <p:spPr bwMode="blackWhite">
          <a:xfrm>
            <a:off x="3425825" y="5414963"/>
            <a:ext cx="788988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CKPT</a:t>
            </a:r>
          </a:p>
        </p:txBody>
      </p:sp>
      <p:sp>
        <p:nvSpPr>
          <p:cNvPr id="7183" name="Oval 20"/>
          <p:cNvSpPr>
            <a:spLocks noChangeArrowheads="1"/>
          </p:cNvSpPr>
          <p:nvPr/>
        </p:nvSpPr>
        <p:spPr bwMode="blackWhite">
          <a:xfrm>
            <a:off x="5049838" y="5414963"/>
            <a:ext cx="819150" cy="427037"/>
          </a:xfrm>
          <a:prstGeom prst="ellipse">
            <a:avLst/>
          </a:prstGeom>
          <a:gradFill rotWithShape="0">
            <a:gsLst>
              <a:gs pos="0">
                <a:srgbClr val="E5D07C"/>
              </a:gs>
              <a:gs pos="50000">
                <a:srgbClr val="FFE88A"/>
              </a:gs>
              <a:gs pos="100000">
                <a:srgbClr val="E5D07C"/>
              </a:gs>
            </a:gsLst>
            <a:lin ang="189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822325"/>
            <a:r>
              <a:rPr lang="en-US" altLang="zh-CN">
                <a:solidFill>
                  <a:schemeClr val="bg2"/>
                </a:solidFill>
              </a:rPr>
              <a:t>Others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3257550" y="1387475"/>
            <a:ext cx="5270500" cy="2822575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DB Buffer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03600" y="1384300"/>
            <a:ext cx="106521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2800">
                <a:solidFill>
                  <a:schemeClr val="bg1"/>
                </a:solidFill>
              </a:rPr>
              <a:t>SGA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537200" y="1397000"/>
            <a:ext cx="294481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2000">
                <a:solidFill>
                  <a:schemeClr val="bg1"/>
                </a:solidFill>
              </a:rPr>
              <a:t>DB buffer cache</a:t>
            </a:r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 flipH="1" flipV="1">
            <a:off x="2071688" y="2166938"/>
            <a:ext cx="1166812" cy="1587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>
            <a:off x="1422400" y="2451100"/>
            <a:ext cx="0" cy="21463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2444750" y="5200650"/>
            <a:ext cx="151765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>
            <a:off x="3573463" y="4195763"/>
            <a:ext cx="0" cy="655637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4659313" y="2568575"/>
            <a:ext cx="387350" cy="1474788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4648200" y="2711450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>
            <a:off x="4648200" y="2855913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4648200" y="3000375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4648200" y="3144838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4648200" y="3289300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4648200" y="3433763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4327525" y="1865313"/>
            <a:ext cx="1066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2000">
                <a:solidFill>
                  <a:schemeClr val="bg1"/>
                </a:solidFill>
              </a:rPr>
              <a:t>Dirty list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4525963" y="3413125"/>
            <a:ext cx="661987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0"/>
              </a:lnSpc>
            </a:pPr>
            <a:endParaRPr lang="en-US" altLang="zh-CN">
              <a:solidFill>
                <a:schemeClr val="bg2"/>
              </a:solidFill>
            </a:endParaRP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7939" name="Rectangle 19"/>
          <p:cNvSpPr>
            <a:spLocks noChangeArrowheads="1"/>
          </p:cNvSpPr>
          <p:nvPr/>
        </p:nvSpPr>
        <p:spPr bwMode="auto">
          <a:xfrm>
            <a:off x="3616325" y="2555875"/>
            <a:ext cx="387350" cy="1474788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0" name="Line 20"/>
          <p:cNvSpPr>
            <a:spLocks noChangeShapeType="1"/>
          </p:cNvSpPr>
          <p:nvPr/>
        </p:nvSpPr>
        <p:spPr bwMode="auto">
          <a:xfrm>
            <a:off x="3605213" y="2700338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1" name="Line 21"/>
          <p:cNvSpPr>
            <a:spLocks noChangeShapeType="1"/>
          </p:cNvSpPr>
          <p:nvPr/>
        </p:nvSpPr>
        <p:spPr bwMode="auto">
          <a:xfrm>
            <a:off x="3605213" y="2844800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2" name="Line 22"/>
          <p:cNvSpPr>
            <a:spLocks noChangeShapeType="1"/>
          </p:cNvSpPr>
          <p:nvPr/>
        </p:nvSpPr>
        <p:spPr bwMode="auto">
          <a:xfrm>
            <a:off x="3605213" y="2987675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>
            <a:off x="3605213" y="3133725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>
            <a:off x="3605213" y="3278188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3605213" y="3422650"/>
            <a:ext cx="40957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3282950" y="1866900"/>
            <a:ext cx="1073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/>
            <a:r>
              <a:rPr lang="en-US" altLang="zh-CN" sz="2000">
                <a:solidFill>
                  <a:schemeClr val="bg1"/>
                </a:solidFill>
              </a:rPr>
              <a:t>LRU list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3482975" y="3402013"/>
            <a:ext cx="66198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lnSpc>
                <a:spcPct val="0"/>
              </a:lnSpc>
            </a:pPr>
            <a:endParaRPr lang="en-US" altLang="zh-CN">
              <a:solidFill>
                <a:schemeClr val="bg2"/>
              </a:solidFill>
            </a:endParaRP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  <a:p>
            <a:pPr defTabSz="822325">
              <a:lnSpc>
                <a:spcPct val="0"/>
              </a:lnSpc>
            </a:pPr>
            <a:r>
              <a:rPr lang="en-US" altLang="zh-CN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2959100" y="4883150"/>
            <a:ext cx="1195388" cy="603250"/>
          </a:xfrm>
          <a:prstGeom prst="ellipse">
            <a:avLst/>
          </a:prstGeom>
          <a:gradFill rotWithShape="0">
            <a:gsLst>
              <a:gs pos="0">
                <a:srgbClr val="E5B789"/>
              </a:gs>
              <a:gs pos="50000">
                <a:srgbClr val="FFCC99"/>
              </a:gs>
              <a:gs pos="100000">
                <a:srgbClr val="E5B789"/>
              </a:gs>
            </a:gsLst>
            <a:lin ang="0" scaled="1"/>
          </a:gra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DBW</a:t>
            </a:r>
            <a:r>
              <a:rPr lang="en-US" altLang="zh-CN" sz="2400" i="1">
                <a:solidFill>
                  <a:schemeClr val="bg2"/>
                </a:solidFill>
              </a:rPr>
              <a:t>n</a:t>
            </a:r>
          </a:p>
        </p:txBody>
      </p: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5549900" y="1773238"/>
            <a:ext cx="2922588" cy="1387475"/>
            <a:chOff x="3496" y="1043"/>
            <a:chExt cx="1841" cy="815"/>
          </a:xfrm>
        </p:grpSpPr>
        <p:grpSp>
          <p:nvGrpSpPr>
            <p:cNvPr id="48183" name="Group 30"/>
            <p:cNvGrpSpPr>
              <a:grpSpLocks/>
            </p:cNvGrpSpPr>
            <p:nvPr/>
          </p:nvGrpSpPr>
          <p:grpSpPr bwMode="auto">
            <a:xfrm>
              <a:off x="3503" y="1043"/>
              <a:ext cx="1834" cy="815"/>
              <a:chOff x="3503" y="1043"/>
              <a:chExt cx="1834" cy="815"/>
            </a:xfrm>
          </p:grpSpPr>
          <p:sp>
            <p:nvSpPr>
              <p:cNvPr id="337951" name="Rectangle 31"/>
              <p:cNvSpPr>
                <a:spLocks noChangeArrowheads="1"/>
              </p:cNvSpPr>
              <p:nvPr/>
            </p:nvSpPr>
            <p:spPr bwMode="auto">
              <a:xfrm>
                <a:off x="3505" y="1049"/>
                <a:ext cx="1831" cy="802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8201" name="Group 32"/>
              <p:cNvGrpSpPr>
                <a:grpSpLocks/>
              </p:cNvGrpSpPr>
              <p:nvPr/>
            </p:nvGrpSpPr>
            <p:grpSpPr bwMode="auto">
              <a:xfrm>
                <a:off x="3503" y="1128"/>
                <a:ext cx="1834" cy="655"/>
                <a:chOff x="3503" y="1128"/>
                <a:chExt cx="1834" cy="655"/>
              </a:xfrm>
            </p:grpSpPr>
            <p:sp>
              <p:nvSpPr>
                <p:cNvPr id="337953" name="Line 33"/>
                <p:cNvSpPr>
                  <a:spLocks noChangeShapeType="1"/>
                </p:cNvSpPr>
                <p:nvPr/>
              </p:nvSpPr>
              <p:spPr bwMode="auto">
                <a:xfrm>
                  <a:off x="3503" y="1128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4" name="Line 34"/>
                <p:cNvSpPr>
                  <a:spLocks noChangeShapeType="1"/>
                </p:cNvSpPr>
                <p:nvPr/>
              </p:nvSpPr>
              <p:spPr bwMode="auto">
                <a:xfrm>
                  <a:off x="3503" y="1210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5" name="Line 35"/>
                <p:cNvSpPr>
                  <a:spLocks noChangeShapeType="1"/>
                </p:cNvSpPr>
                <p:nvPr/>
              </p:nvSpPr>
              <p:spPr bwMode="auto">
                <a:xfrm>
                  <a:off x="3503" y="1292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6" name="Line 36"/>
                <p:cNvSpPr>
                  <a:spLocks noChangeShapeType="1"/>
                </p:cNvSpPr>
                <p:nvPr/>
              </p:nvSpPr>
              <p:spPr bwMode="auto">
                <a:xfrm>
                  <a:off x="3503" y="1374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7" name="Line 37"/>
                <p:cNvSpPr>
                  <a:spLocks noChangeShapeType="1"/>
                </p:cNvSpPr>
                <p:nvPr/>
              </p:nvSpPr>
              <p:spPr bwMode="auto">
                <a:xfrm>
                  <a:off x="3503" y="1456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8" name="Line 38"/>
                <p:cNvSpPr>
                  <a:spLocks noChangeShapeType="1"/>
                </p:cNvSpPr>
                <p:nvPr/>
              </p:nvSpPr>
              <p:spPr bwMode="auto">
                <a:xfrm>
                  <a:off x="3503" y="1537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59" name="Line 39"/>
                <p:cNvSpPr>
                  <a:spLocks noChangeShapeType="1"/>
                </p:cNvSpPr>
                <p:nvPr/>
              </p:nvSpPr>
              <p:spPr bwMode="auto">
                <a:xfrm>
                  <a:off x="3503" y="1619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0" name="Line 40"/>
                <p:cNvSpPr>
                  <a:spLocks noChangeShapeType="1"/>
                </p:cNvSpPr>
                <p:nvPr/>
              </p:nvSpPr>
              <p:spPr bwMode="auto">
                <a:xfrm>
                  <a:off x="3503" y="1701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1" name="Line 41"/>
                <p:cNvSpPr>
                  <a:spLocks noChangeShapeType="1"/>
                </p:cNvSpPr>
                <p:nvPr/>
              </p:nvSpPr>
              <p:spPr bwMode="auto">
                <a:xfrm>
                  <a:off x="3503" y="1783"/>
                  <a:ext cx="1834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8202" name="Group 42"/>
              <p:cNvGrpSpPr>
                <a:grpSpLocks/>
              </p:cNvGrpSpPr>
              <p:nvPr/>
            </p:nvGrpSpPr>
            <p:grpSpPr bwMode="auto">
              <a:xfrm>
                <a:off x="3618" y="1043"/>
                <a:ext cx="1618" cy="815"/>
                <a:chOff x="3618" y="1043"/>
                <a:chExt cx="1618" cy="815"/>
              </a:xfrm>
            </p:grpSpPr>
            <p:sp>
              <p:nvSpPr>
                <p:cNvPr id="337963" name="Line 43"/>
                <p:cNvSpPr>
                  <a:spLocks noChangeShapeType="1"/>
                </p:cNvSpPr>
                <p:nvPr/>
              </p:nvSpPr>
              <p:spPr bwMode="auto">
                <a:xfrm>
                  <a:off x="3618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4" name="Line 44"/>
                <p:cNvSpPr>
                  <a:spLocks noChangeShapeType="1"/>
                </p:cNvSpPr>
                <p:nvPr/>
              </p:nvSpPr>
              <p:spPr bwMode="auto">
                <a:xfrm>
                  <a:off x="3725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5" name="Line 45"/>
                <p:cNvSpPr>
                  <a:spLocks noChangeShapeType="1"/>
                </p:cNvSpPr>
                <p:nvPr/>
              </p:nvSpPr>
              <p:spPr bwMode="auto">
                <a:xfrm>
                  <a:off x="3833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6" name="Line 46"/>
                <p:cNvSpPr>
                  <a:spLocks noChangeShapeType="1"/>
                </p:cNvSpPr>
                <p:nvPr/>
              </p:nvSpPr>
              <p:spPr bwMode="auto">
                <a:xfrm>
                  <a:off x="3941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7" name="Line 47"/>
                <p:cNvSpPr>
                  <a:spLocks noChangeShapeType="1"/>
                </p:cNvSpPr>
                <p:nvPr/>
              </p:nvSpPr>
              <p:spPr bwMode="auto">
                <a:xfrm>
                  <a:off x="4050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8" name="Line 48"/>
                <p:cNvSpPr>
                  <a:spLocks noChangeShapeType="1"/>
                </p:cNvSpPr>
                <p:nvPr/>
              </p:nvSpPr>
              <p:spPr bwMode="auto">
                <a:xfrm>
                  <a:off x="4157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69" name="Line 49"/>
                <p:cNvSpPr>
                  <a:spLocks noChangeShapeType="1"/>
                </p:cNvSpPr>
                <p:nvPr/>
              </p:nvSpPr>
              <p:spPr bwMode="auto">
                <a:xfrm>
                  <a:off x="4265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0" name="Line 50"/>
                <p:cNvSpPr>
                  <a:spLocks noChangeShapeType="1"/>
                </p:cNvSpPr>
                <p:nvPr/>
              </p:nvSpPr>
              <p:spPr bwMode="auto">
                <a:xfrm>
                  <a:off x="4373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1" name="Line 51"/>
                <p:cNvSpPr>
                  <a:spLocks noChangeShapeType="1"/>
                </p:cNvSpPr>
                <p:nvPr/>
              </p:nvSpPr>
              <p:spPr bwMode="auto">
                <a:xfrm>
                  <a:off x="4480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2" name="Line 52"/>
                <p:cNvSpPr>
                  <a:spLocks noChangeShapeType="1"/>
                </p:cNvSpPr>
                <p:nvPr/>
              </p:nvSpPr>
              <p:spPr bwMode="auto">
                <a:xfrm>
                  <a:off x="4589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3" name="Line 53"/>
                <p:cNvSpPr>
                  <a:spLocks noChangeShapeType="1"/>
                </p:cNvSpPr>
                <p:nvPr/>
              </p:nvSpPr>
              <p:spPr bwMode="auto">
                <a:xfrm>
                  <a:off x="4697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4" name="Line 54"/>
                <p:cNvSpPr>
                  <a:spLocks noChangeShapeType="1"/>
                </p:cNvSpPr>
                <p:nvPr/>
              </p:nvSpPr>
              <p:spPr bwMode="auto">
                <a:xfrm>
                  <a:off x="4804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5" name="Line 55"/>
                <p:cNvSpPr>
                  <a:spLocks noChangeShapeType="1"/>
                </p:cNvSpPr>
                <p:nvPr/>
              </p:nvSpPr>
              <p:spPr bwMode="auto">
                <a:xfrm>
                  <a:off x="4912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6" name="Line 56"/>
                <p:cNvSpPr>
                  <a:spLocks noChangeShapeType="1"/>
                </p:cNvSpPr>
                <p:nvPr/>
              </p:nvSpPr>
              <p:spPr bwMode="auto">
                <a:xfrm>
                  <a:off x="5020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7" name="Line 57"/>
                <p:cNvSpPr>
                  <a:spLocks noChangeShapeType="1"/>
                </p:cNvSpPr>
                <p:nvPr/>
              </p:nvSpPr>
              <p:spPr bwMode="auto">
                <a:xfrm>
                  <a:off x="5129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978" name="Line 58"/>
                <p:cNvSpPr>
                  <a:spLocks noChangeShapeType="1"/>
                </p:cNvSpPr>
                <p:nvPr/>
              </p:nvSpPr>
              <p:spPr bwMode="auto">
                <a:xfrm>
                  <a:off x="5236" y="1043"/>
                  <a:ext cx="0" cy="81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37979" name="Rectangle 59"/>
            <p:cNvSpPr>
              <a:spLocks noChangeArrowheads="1"/>
            </p:cNvSpPr>
            <p:nvPr/>
          </p:nvSpPr>
          <p:spPr bwMode="auto">
            <a:xfrm>
              <a:off x="3496" y="1785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0" name="Rectangle 60"/>
            <p:cNvSpPr>
              <a:spLocks noChangeArrowheads="1"/>
            </p:cNvSpPr>
            <p:nvPr/>
          </p:nvSpPr>
          <p:spPr bwMode="auto">
            <a:xfrm>
              <a:off x="3723" y="1785"/>
              <a:ext cx="111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1" name="Rectangle 61"/>
            <p:cNvSpPr>
              <a:spLocks noChangeArrowheads="1"/>
            </p:cNvSpPr>
            <p:nvPr/>
          </p:nvSpPr>
          <p:spPr bwMode="auto">
            <a:xfrm>
              <a:off x="3939" y="1625"/>
              <a:ext cx="113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2" name="Rectangle 62"/>
            <p:cNvSpPr>
              <a:spLocks noChangeArrowheads="1"/>
            </p:cNvSpPr>
            <p:nvPr/>
          </p:nvSpPr>
          <p:spPr bwMode="auto">
            <a:xfrm>
              <a:off x="4153" y="1461"/>
              <a:ext cx="113" cy="69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3" name="Rectangle 63"/>
            <p:cNvSpPr>
              <a:spLocks noChangeArrowheads="1"/>
            </p:cNvSpPr>
            <p:nvPr/>
          </p:nvSpPr>
          <p:spPr bwMode="auto">
            <a:xfrm>
              <a:off x="4368" y="1379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4" name="Rectangle 64"/>
            <p:cNvSpPr>
              <a:spLocks noChangeArrowheads="1"/>
            </p:cNvSpPr>
            <p:nvPr/>
          </p:nvSpPr>
          <p:spPr bwMode="auto">
            <a:xfrm>
              <a:off x="4582" y="1379"/>
              <a:ext cx="113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5" name="Rectangle 65"/>
            <p:cNvSpPr>
              <a:spLocks noChangeArrowheads="1"/>
            </p:cNvSpPr>
            <p:nvPr/>
          </p:nvSpPr>
          <p:spPr bwMode="auto">
            <a:xfrm>
              <a:off x="4692" y="1379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6" name="Rectangle 66"/>
            <p:cNvSpPr>
              <a:spLocks noChangeArrowheads="1"/>
            </p:cNvSpPr>
            <p:nvPr/>
          </p:nvSpPr>
          <p:spPr bwMode="auto">
            <a:xfrm>
              <a:off x="4807" y="1379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7" name="Rectangle 67"/>
            <p:cNvSpPr>
              <a:spLocks noChangeArrowheads="1"/>
            </p:cNvSpPr>
            <p:nvPr/>
          </p:nvSpPr>
          <p:spPr bwMode="auto">
            <a:xfrm>
              <a:off x="4912" y="1215"/>
              <a:ext cx="112" cy="71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8" name="Rectangle 68"/>
            <p:cNvSpPr>
              <a:spLocks noChangeArrowheads="1"/>
            </p:cNvSpPr>
            <p:nvPr/>
          </p:nvSpPr>
          <p:spPr bwMode="auto">
            <a:xfrm>
              <a:off x="4695" y="1134"/>
              <a:ext cx="111" cy="70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89" name="Rectangle 69"/>
            <p:cNvSpPr>
              <a:spLocks noChangeArrowheads="1"/>
            </p:cNvSpPr>
            <p:nvPr/>
          </p:nvSpPr>
          <p:spPr bwMode="auto">
            <a:xfrm>
              <a:off x="4477" y="1215"/>
              <a:ext cx="112" cy="71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0" name="Rectangle 70"/>
            <p:cNvSpPr>
              <a:spLocks noChangeArrowheads="1"/>
            </p:cNvSpPr>
            <p:nvPr/>
          </p:nvSpPr>
          <p:spPr bwMode="auto">
            <a:xfrm>
              <a:off x="5124" y="1785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1" name="Rectangle 71"/>
            <p:cNvSpPr>
              <a:spLocks noChangeArrowheads="1"/>
            </p:cNvSpPr>
            <p:nvPr/>
          </p:nvSpPr>
          <p:spPr bwMode="auto">
            <a:xfrm>
              <a:off x="3612" y="1215"/>
              <a:ext cx="112" cy="71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2" name="Rectangle 72"/>
            <p:cNvSpPr>
              <a:spLocks noChangeArrowheads="1"/>
            </p:cNvSpPr>
            <p:nvPr/>
          </p:nvSpPr>
          <p:spPr bwMode="auto">
            <a:xfrm>
              <a:off x="3937" y="1212"/>
              <a:ext cx="113" cy="71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3" name="Rectangle 73"/>
            <p:cNvSpPr>
              <a:spLocks noChangeArrowheads="1"/>
            </p:cNvSpPr>
            <p:nvPr/>
          </p:nvSpPr>
          <p:spPr bwMode="auto">
            <a:xfrm>
              <a:off x="4263" y="1622"/>
              <a:ext cx="111" cy="72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4" name="Rectangle 74"/>
            <p:cNvSpPr>
              <a:spLocks noChangeArrowheads="1"/>
            </p:cNvSpPr>
            <p:nvPr/>
          </p:nvSpPr>
          <p:spPr bwMode="auto">
            <a:xfrm>
              <a:off x="4690" y="1625"/>
              <a:ext cx="112" cy="70"/>
            </a:xfrm>
            <a:prstGeom prst="rect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8158" name="Oval 75"/>
          <p:cNvSpPr>
            <a:spLocks noChangeArrowheads="1"/>
          </p:cNvSpPr>
          <p:nvPr/>
        </p:nvSpPr>
        <p:spPr bwMode="auto">
          <a:xfrm>
            <a:off x="819150" y="1828800"/>
            <a:ext cx="1208088" cy="617538"/>
          </a:xfrm>
          <a:prstGeom prst="ellipse">
            <a:avLst/>
          </a:prstGeom>
          <a:gradFill rotWithShape="0">
            <a:gsLst>
              <a:gs pos="0">
                <a:srgbClr val="7F4C66"/>
              </a:gs>
              <a:gs pos="50000">
                <a:srgbClr val="FF99CC"/>
              </a:gs>
              <a:gs pos="100000">
                <a:srgbClr val="7F4C66"/>
              </a:gs>
            </a:gsLst>
            <a:lin ang="27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48159" name="Rectangle 76"/>
          <p:cNvSpPr>
            <a:spLocks noChangeArrowheads="1"/>
          </p:cNvSpPr>
          <p:nvPr/>
        </p:nvSpPr>
        <p:spPr bwMode="auto">
          <a:xfrm>
            <a:off x="4202113" y="4429125"/>
            <a:ext cx="4713287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822325">
              <a:lnSpc>
                <a:spcPct val="50000"/>
              </a:lnSpc>
              <a:buSzPct val="100000"/>
              <a:buFontTx/>
              <a:buChar char="•"/>
            </a:pPr>
            <a:r>
              <a:rPr lang="en-US" altLang="zh-CN" sz="2000">
                <a:solidFill>
                  <a:srgbClr val="D3EAF8"/>
                </a:solidFill>
              </a:rPr>
              <a:t> DB_BLOCK_SIZE *</a:t>
            </a:r>
          </a:p>
          <a:p>
            <a:pPr algn="l" defTabSz="822325">
              <a:lnSpc>
                <a:spcPct val="50000"/>
              </a:lnSpc>
              <a:buSzPct val="100000"/>
              <a:buFontTx/>
              <a:buChar char=" "/>
            </a:pPr>
            <a:r>
              <a:rPr lang="en-US" altLang="zh-CN" sz="2000">
                <a:solidFill>
                  <a:srgbClr val="D3EAF8"/>
                </a:solidFill>
              </a:rPr>
              <a:t> DB_BLOCK_BUFFERS</a:t>
            </a:r>
          </a:p>
          <a:p>
            <a:pPr algn="l" defTabSz="822325">
              <a:lnSpc>
                <a:spcPct val="50000"/>
              </a:lnSpc>
              <a:buSzPct val="100000"/>
              <a:buFontTx/>
              <a:buChar char="•"/>
            </a:pPr>
            <a:r>
              <a:rPr lang="en-US" altLang="zh-CN" sz="2000">
                <a:solidFill>
                  <a:srgbClr val="D3EAF8"/>
                </a:solidFill>
              </a:rPr>
              <a:t> Server reads into the buffer cache</a:t>
            </a:r>
          </a:p>
          <a:p>
            <a:pPr algn="l" defTabSz="822325">
              <a:lnSpc>
                <a:spcPct val="50000"/>
              </a:lnSpc>
              <a:buSzPct val="100000"/>
              <a:buFontTx/>
              <a:buChar char="•"/>
            </a:pPr>
            <a:r>
              <a:rPr lang="en-US" altLang="zh-CN" sz="2000">
                <a:solidFill>
                  <a:srgbClr val="D3EAF8"/>
                </a:solidFill>
              </a:rPr>
              <a:t> DBW</a:t>
            </a:r>
            <a:r>
              <a:rPr lang="en-US" altLang="zh-CN" sz="2000" i="1">
                <a:solidFill>
                  <a:srgbClr val="D3EAF8"/>
                </a:solidFill>
              </a:rPr>
              <a:t>n</a:t>
            </a:r>
            <a:r>
              <a:rPr lang="en-US" altLang="zh-CN" sz="2000">
                <a:solidFill>
                  <a:srgbClr val="D3EAF8"/>
                </a:solidFill>
              </a:rPr>
              <a:t> writes from the buffer cache</a:t>
            </a:r>
          </a:p>
          <a:p>
            <a:pPr algn="l" defTabSz="822325">
              <a:lnSpc>
                <a:spcPct val="50000"/>
              </a:lnSpc>
              <a:buSzPct val="100000"/>
              <a:buFontTx/>
              <a:buChar char="•"/>
            </a:pPr>
            <a:r>
              <a:rPr lang="en-US" altLang="zh-CN" sz="2000">
                <a:solidFill>
                  <a:srgbClr val="D3EAF8"/>
                </a:solidFill>
              </a:rPr>
              <a:t> Read-consistent copies</a:t>
            </a:r>
          </a:p>
          <a:p>
            <a:pPr algn="l" defTabSz="822325">
              <a:lnSpc>
                <a:spcPct val="50000"/>
              </a:lnSpc>
              <a:buSzPct val="100000"/>
              <a:buFontTx/>
              <a:buChar char="•"/>
            </a:pPr>
            <a:r>
              <a:rPr lang="en-US" altLang="zh-CN" sz="2000">
                <a:solidFill>
                  <a:srgbClr val="D3EAF8"/>
                </a:solidFill>
              </a:rPr>
              <a:t> Free, dirty, or pinned state</a:t>
            </a:r>
          </a:p>
        </p:txBody>
      </p:sp>
      <p:sp>
        <p:nvSpPr>
          <p:cNvPr id="48160" name="Rectangle 77"/>
          <p:cNvSpPr>
            <a:spLocks noChangeArrowheads="1"/>
          </p:cNvSpPr>
          <p:nvPr/>
        </p:nvSpPr>
        <p:spPr bwMode="auto">
          <a:xfrm>
            <a:off x="754063" y="4852988"/>
            <a:ext cx="1530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125" tIns="55563" rIns="111125" bIns="55563">
            <a:spAutoFit/>
          </a:bodyPr>
          <a:lstStyle/>
          <a:p>
            <a:pPr algn="l" defTabSz="1204913">
              <a:lnSpc>
                <a:spcPct val="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Datafiles</a:t>
            </a:r>
          </a:p>
        </p:txBody>
      </p:sp>
      <p:grpSp>
        <p:nvGrpSpPr>
          <p:cNvPr id="48161" name="Group 78"/>
          <p:cNvGrpSpPr>
            <a:grpSpLocks/>
          </p:cNvGrpSpPr>
          <p:nvPr/>
        </p:nvGrpSpPr>
        <p:grpSpPr bwMode="auto">
          <a:xfrm>
            <a:off x="590550" y="4481513"/>
            <a:ext cx="1847850" cy="1139825"/>
            <a:chOff x="372" y="2635"/>
            <a:chExt cx="1164" cy="670"/>
          </a:xfrm>
        </p:grpSpPr>
        <p:grpSp>
          <p:nvGrpSpPr>
            <p:cNvPr id="48163" name="Group 79"/>
            <p:cNvGrpSpPr>
              <a:grpSpLocks/>
            </p:cNvGrpSpPr>
            <p:nvPr/>
          </p:nvGrpSpPr>
          <p:grpSpPr bwMode="auto">
            <a:xfrm>
              <a:off x="372" y="2635"/>
              <a:ext cx="606" cy="401"/>
              <a:chOff x="372" y="2635"/>
              <a:chExt cx="606" cy="401"/>
            </a:xfrm>
          </p:grpSpPr>
          <p:sp>
            <p:nvSpPr>
              <p:cNvPr id="338000" name="Line 80"/>
              <p:cNvSpPr>
                <a:spLocks noChangeShapeType="1"/>
              </p:cNvSpPr>
              <p:nvPr/>
            </p:nvSpPr>
            <p:spPr bwMode="auto">
              <a:xfrm>
                <a:off x="372" y="2681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1" name="Line 81"/>
              <p:cNvSpPr>
                <a:spLocks noChangeShapeType="1"/>
              </p:cNvSpPr>
              <p:nvPr/>
            </p:nvSpPr>
            <p:spPr bwMode="auto">
              <a:xfrm>
                <a:off x="976" y="2685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2" name="Freeform 82"/>
              <p:cNvSpPr>
                <a:spLocks/>
              </p:cNvSpPr>
              <p:nvPr/>
            </p:nvSpPr>
            <p:spPr bwMode="auto">
              <a:xfrm>
                <a:off x="373" y="2683"/>
                <a:ext cx="605" cy="354"/>
              </a:xfrm>
              <a:custGeom>
                <a:avLst/>
                <a:gdLst>
                  <a:gd name="T0" fmla="*/ 0 w 605"/>
                  <a:gd name="T1" fmla="*/ 1 h 353"/>
                  <a:gd name="T2" fmla="*/ 0 w 605"/>
                  <a:gd name="T3" fmla="*/ 295 h 353"/>
                  <a:gd name="T4" fmla="*/ 0 w 605"/>
                  <a:gd name="T5" fmla="*/ 303 h 353"/>
                  <a:gd name="T6" fmla="*/ 7 w 605"/>
                  <a:gd name="T7" fmla="*/ 309 h 353"/>
                  <a:gd name="T8" fmla="*/ 13 w 605"/>
                  <a:gd name="T9" fmla="*/ 314 h 353"/>
                  <a:gd name="T10" fmla="*/ 27 w 605"/>
                  <a:gd name="T11" fmla="*/ 320 h 353"/>
                  <a:gd name="T12" fmla="*/ 48 w 605"/>
                  <a:gd name="T13" fmla="*/ 326 h 353"/>
                  <a:gd name="T14" fmla="*/ 76 w 605"/>
                  <a:gd name="T15" fmla="*/ 333 h 353"/>
                  <a:gd name="T16" fmla="*/ 112 w 605"/>
                  <a:gd name="T17" fmla="*/ 339 h 353"/>
                  <a:gd name="T18" fmla="*/ 135 w 605"/>
                  <a:gd name="T19" fmla="*/ 342 h 353"/>
                  <a:gd name="T20" fmla="*/ 182 w 605"/>
                  <a:gd name="T21" fmla="*/ 347 h 353"/>
                  <a:gd name="T22" fmla="*/ 216 w 605"/>
                  <a:gd name="T23" fmla="*/ 350 h 353"/>
                  <a:gd name="T24" fmla="*/ 255 w 605"/>
                  <a:gd name="T25" fmla="*/ 352 h 353"/>
                  <a:gd name="T26" fmla="*/ 353 w 605"/>
                  <a:gd name="T27" fmla="*/ 352 h 353"/>
                  <a:gd name="T28" fmla="*/ 398 w 605"/>
                  <a:gd name="T29" fmla="*/ 349 h 353"/>
                  <a:gd name="T30" fmla="*/ 423 w 605"/>
                  <a:gd name="T31" fmla="*/ 348 h 353"/>
                  <a:gd name="T32" fmla="*/ 458 w 605"/>
                  <a:gd name="T33" fmla="*/ 345 h 353"/>
                  <a:gd name="T34" fmla="*/ 488 w 605"/>
                  <a:gd name="T35" fmla="*/ 340 h 353"/>
                  <a:gd name="T36" fmla="*/ 510 w 605"/>
                  <a:gd name="T37" fmla="*/ 336 h 353"/>
                  <a:gd name="T38" fmla="*/ 530 w 605"/>
                  <a:gd name="T39" fmla="*/ 332 h 353"/>
                  <a:gd name="T40" fmla="*/ 541 w 605"/>
                  <a:gd name="T41" fmla="*/ 329 h 353"/>
                  <a:gd name="T42" fmla="*/ 555 w 605"/>
                  <a:gd name="T43" fmla="*/ 325 h 353"/>
                  <a:gd name="T44" fmla="*/ 566 w 605"/>
                  <a:gd name="T45" fmla="*/ 322 h 353"/>
                  <a:gd name="T46" fmla="*/ 576 w 605"/>
                  <a:gd name="T47" fmla="*/ 319 h 353"/>
                  <a:gd name="T48" fmla="*/ 590 w 605"/>
                  <a:gd name="T49" fmla="*/ 312 h 353"/>
                  <a:gd name="T50" fmla="*/ 597 w 605"/>
                  <a:gd name="T51" fmla="*/ 307 h 353"/>
                  <a:gd name="T52" fmla="*/ 604 w 605"/>
                  <a:gd name="T53" fmla="*/ 298 h 353"/>
                  <a:gd name="T54" fmla="*/ 604 w 605"/>
                  <a:gd name="T55" fmla="*/ 0 h 353"/>
                  <a:gd name="T56" fmla="*/ 0 w 605"/>
                  <a:gd name="T57" fmla="*/ 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5" h="353">
                    <a:moveTo>
                      <a:pt x="0" y="1"/>
                    </a:moveTo>
                    <a:lnTo>
                      <a:pt x="0" y="295"/>
                    </a:lnTo>
                    <a:lnTo>
                      <a:pt x="0" y="303"/>
                    </a:lnTo>
                    <a:lnTo>
                      <a:pt x="7" y="309"/>
                    </a:lnTo>
                    <a:lnTo>
                      <a:pt x="13" y="314"/>
                    </a:lnTo>
                    <a:lnTo>
                      <a:pt x="27" y="320"/>
                    </a:lnTo>
                    <a:lnTo>
                      <a:pt x="48" y="326"/>
                    </a:lnTo>
                    <a:lnTo>
                      <a:pt x="76" y="333"/>
                    </a:lnTo>
                    <a:lnTo>
                      <a:pt x="112" y="339"/>
                    </a:lnTo>
                    <a:lnTo>
                      <a:pt x="135" y="342"/>
                    </a:lnTo>
                    <a:lnTo>
                      <a:pt x="182" y="347"/>
                    </a:lnTo>
                    <a:lnTo>
                      <a:pt x="216" y="350"/>
                    </a:lnTo>
                    <a:lnTo>
                      <a:pt x="255" y="352"/>
                    </a:lnTo>
                    <a:lnTo>
                      <a:pt x="353" y="352"/>
                    </a:lnTo>
                    <a:lnTo>
                      <a:pt x="398" y="349"/>
                    </a:lnTo>
                    <a:lnTo>
                      <a:pt x="423" y="348"/>
                    </a:lnTo>
                    <a:lnTo>
                      <a:pt x="458" y="345"/>
                    </a:lnTo>
                    <a:lnTo>
                      <a:pt x="488" y="340"/>
                    </a:lnTo>
                    <a:lnTo>
                      <a:pt x="510" y="336"/>
                    </a:lnTo>
                    <a:lnTo>
                      <a:pt x="530" y="332"/>
                    </a:lnTo>
                    <a:lnTo>
                      <a:pt x="541" y="329"/>
                    </a:lnTo>
                    <a:lnTo>
                      <a:pt x="555" y="325"/>
                    </a:lnTo>
                    <a:lnTo>
                      <a:pt x="566" y="322"/>
                    </a:lnTo>
                    <a:lnTo>
                      <a:pt x="576" y="319"/>
                    </a:lnTo>
                    <a:lnTo>
                      <a:pt x="590" y="312"/>
                    </a:lnTo>
                    <a:lnTo>
                      <a:pt x="597" y="307"/>
                    </a:lnTo>
                    <a:lnTo>
                      <a:pt x="604" y="298"/>
                    </a:lnTo>
                    <a:lnTo>
                      <a:pt x="604" y="0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3" name="Oval 83"/>
              <p:cNvSpPr>
                <a:spLocks noChangeArrowheads="1"/>
              </p:cNvSpPr>
              <p:nvPr/>
            </p:nvSpPr>
            <p:spPr bwMode="auto">
              <a:xfrm>
                <a:off x="374" y="2635"/>
                <a:ext cx="600" cy="102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8164" name="Group 84"/>
            <p:cNvGrpSpPr>
              <a:grpSpLocks/>
            </p:cNvGrpSpPr>
            <p:nvPr/>
          </p:nvGrpSpPr>
          <p:grpSpPr bwMode="auto">
            <a:xfrm>
              <a:off x="558" y="2725"/>
              <a:ext cx="606" cy="401"/>
              <a:chOff x="558" y="2725"/>
              <a:chExt cx="606" cy="401"/>
            </a:xfrm>
          </p:grpSpPr>
          <p:sp>
            <p:nvSpPr>
              <p:cNvPr id="338005" name="Line 85"/>
              <p:cNvSpPr>
                <a:spLocks noChangeShapeType="1"/>
              </p:cNvSpPr>
              <p:nvPr/>
            </p:nvSpPr>
            <p:spPr bwMode="auto">
              <a:xfrm>
                <a:off x="558" y="2770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6" name="Line 86"/>
              <p:cNvSpPr>
                <a:spLocks noChangeShapeType="1"/>
              </p:cNvSpPr>
              <p:nvPr/>
            </p:nvSpPr>
            <p:spPr bwMode="auto">
              <a:xfrm>
                <a:off x="1162" y="2775"/>
                <a:ext cx="0" cy="2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7" name="Freeform 87"/>
              <p:cNvSpPr>
                <a:spLocks/>
              </p:cNvSpPr>
              <p:nvPr/>
            </p:nvSpPr>
            <p:spPr bwMode="auto">
              <a:xfrm>
                <a:off x="559" y="2772"/>
                <a:ext cx="605" cy="354"/>
              </a:xfrm>
              <a:custGeom>
                <a:avLst/>
                <a:gdLst>
                  <a:gd name="T0" fmla="*/ 0 w 605"/>
                  <a:gd name="T1" fmla="*/ 1 h 353"/>
                  <a:gd name="T2" fmla="*/ 0 w 605"/>
                  <a:gd name="T3" fmla="*/ 295 h 353"/>
                  <a:gd name="T4" fmla="*/ 0 w 605"/>
                  <a:gd name="T5" fmla="*/ 303 h 353"/>
                  <a:gd name="T6" fmla="*/ 7 w 605"/>
                  <a:gd name="T7" fmla="*/ 309 h 353"/>
                  <a:gd name="T8" fmla="*/ 13 w 605"/>
                  <a:gd name="T9" fmla="*/ 314 h 353"/>
                  <a:gd name="T10" fmla="*/ 27 w 605"/>
                  <a:gd name="T11" fmla="*/ 320 h 353"/>
                  <a:gd name="T12" fmla="*/ 48 w 605"/>
                  <a:gd name="T13" fmla="*/ 326 h 353"/>
                  <a:gd name="T14" fmla="*/ 76 w 605"/>
                  <a:gd name="T15" fmla="*/ 333 h 353"/>
                  <a:gd name="T16" fmla="*/ 112 w 605"/>
                  <a:gd name="T17" fmla="*/ 339 h 353"/>
                  <a:gd name="T18" fmla="*/ 135 w 605"/>
                  <a:gd name="T19" fmla="*/ 342 h 353"/>
                  <a:gd name="T20" fmla="*/ 182 w 605"/>
                  <a:gd name="T21" fmla="*/ 347 h 353"/>
                  <a:gd name="T22" fmla="*/ 216 w 605"/>
                  <a:gd name="T23" fmla="*/ 350 h 353"/>
                  <a:gd name="T24" fmla="*/ 255 w 605"/>
                  <a:gd name="T25" fmla="*/ 352 h 353"/>
                  <a:gd name="T26" fmla="*/ 353 w 605"/>
                  <a:gd name="T27" fmla="*/ 352 h 353"/>
                  <a:gd name="T28" fmla="*/ 398 w 605"/>
                  <a:gd name="T29" fmla="*/ 349 h 353"/>
                  <a:gd name="T30" fmla="*/ 423 w 605"/>
                  <a:gd name="T31" fmla="*/ 348 h 353"/>
                  <a:gd name="T32" fmla="*/ 458 w 605"/>
                  <a:gd name="T33" fmla="*/ 345 h 353"/>
                  <a:gd name="T34" fmla="*/ 488 w 605"/>
                  <a:gd name="T35" fmla="*/ 340 h 353"/>
                  <a:gd name="T36" fmla="*/ 510 w 605"/>
                  <a:gd name="T37" fmla="*/ 336 h 353"/>
                  <a:gd name="T38" fmla="*/ 530 w 605"/>
                  <a:gd name="T39" fmla="*/ 332 h 353"/>
                  <a:gd name="T40" fmla="*/ 541 w 605"/>
                  <a:gd name="T41" fmla="*/ 329 h 353"/>
                  <a:gd name="T42" fmla="*/ 555 w 605"/>
                  <a:gd name="T43" fmla="*/ 325 h 353"/>
                  <a:gd name="T44" fmla="*/ 566 w 605"/>
                  <a:gd name="T45" fmla="*/ 322 h 353"/>
                  <a:gd name="T46" fmla="*/ 576 w 605"/>
                  <a:gd name="T47" fmla="*/ 319 h 353"/>
                  <a:gd name="T48" fmla="*/ 590 w 605"/>
                  <a:gd name="T49" fmla="*/ 312 h 353"/>
                  <a:gd name="T50" fmla="*/ 597 w 605"/>
                  <a:gd name="T51" fmla="*/ 307 h 353"/>
                  <a:gd name="T52" fmla="*/ 604 w 605"/>
                  <a:gd name="T53" fmla="*/ 298 h 353"/>
                  <a:gd name="T54" fmla="*/ 604 w 605"/>
                  <a:gd name="T55" fmla="*/ 0 h 353"/>
                  <a:gd name="T56" fmla="*/ 0 w 605"/>
                  <a:gd name="T57" fmla="*/ 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5" h="353">
                    <a:moveTo>
                      <a:pt x="0" y="1"/>
                    </a:moveTo>
                    <a:lnTo>
                      <a:pt x="0" y="295"/>
                    </a:lnTo>
                    <a:lnTo>
                      <a:pt x="0" y="303"/>
                    </a:lnTo>
                    <a:lnTo>
                      <a:pt x="7" y="309"/>
                    </a:lnTo>
                    <a:lnTo>
                      <a:pt x="13" y="314"/>
                    </a:lnTo>
                    <a:lnTo>
                      <a:pt x="27" y="320"/>
                    </a:lnTo>
                    <a:lnTo>
                      <a:pt x="48" y="326"/>
                    </a:lnTo>
                    <a:lnTo>
                      <a:pt x="76" y="333"/>
                    </a:lnTo>
                    <a:lnTo>
                      <a:pt x="112" y="339"/>
                    </a:lnTo>
                    <a:lnTo>
                      <a:pt x="135" y="342"/>
                    </a:lnTo>
                    <a:lnTo>
                      <a:pt x="182" y="347"/>
                    </a:lnTo>
                    <a:lnTo>
                      <a:pt x="216" y="350"/>
                    </a:lnTo>
                    <a:lnTo>
                      <a:pt x="255" y="352"/>
                    </a:lnTo>
                    <a:lnTo>
                      <a:pt x="353" y="352"/>
                    </a:lnTo>
                    <a:lnTo>
                      <a:pt x="398" y="349"/>
                    </a:lnTo>
                    <a:lnTo>
                      <a:pt x="423" y="348"/>
                    </a:lnTo>
                    <a:lnTo>
                      <a:pt x="458" y="345"/>
                    </a:lnTo>
                    <a:lnTo>
                      <a:pt x="488" y="340"/>
                    </a:lnTo>
                    <a:lnTo>
                      <a:pt x="510" y="336"/>
                    </a:lnTo>
                    <a:lnTo>
                      <a:pt x="530" y="332"/>
                    </a:lnTo>
                    <a:lnTo>
                      <a:pt x="541" y="329"/>
                    </a:lnTo>
                    <a:lnTo>
                      <a:pt x="555" y="325"/>
                    </a:lnTo>
                    <a:lnTo>
                      <a:pt x="566" y="322"/>
                    </a:lnTo>
                    <a:lnTo>
                      <a:pt x="576" y="319"/>
                    </a:lnTo>
                    <a:lnTo>
                      <a:pt x="590" y="312"/>
                    </a:lnTo>
                    <a:lnTo>
                      <a:pt x="597" y="307"/>
                    </a:lnTo>
                    <a:lnTo>
                      <a:pt x="604" y="298"/>
                    </a:lnTo>
                    <a:lnTo>
                      <a:pt x="604" y="0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08" name="Oval 88"/>
              <p:cNvSpPr>
                <a:spLocks noChangeArrowheads="1"/>
              </p:cNvSpPr>
              <p:nvPr/>
            </p:nvSpPr>
            <p:spPr bwMode="auto">
              <a:xfrm>
                <a:off x="560" y="2725"/>
                <a:ext cx="600" cy="102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8165" name="Group 89"/>
            <p:cNvGrpSpPr>
              <a:grpSpLocks/>
            </p:cNvGrpSpPr>
            <p:nvPr/>
          </p:nvGrpSpPr>
          <p:grpSpPr bwMode="auto">
            <a:xfrm>
              <a:off x="744" y="2814"/>
              <a:ext cx="606" cy="401"/>
              <a:chOff x="744" y="2814"/>
              <a:chExt cx="606" cy="401"/>
            </a:xfrm>
          </p:grpSpPr>
          <p:sp>
            <p:nvSpPr>
              <p:cNvPr id="338010" name="Line 90"/>
              <p:cNvSpPr>
                <a:spLocks noChangeShapeType="1"/>
              </p:cNvSpPr>
              <p:nvPr/>
            </p:nvSpPr>
            <p:spPr bwMode="auto">
              <a:xfrm>
                <a:off x="744" y="2861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1" name="Line 91"/>
              <p:cNvSpPr>
                <a:spLocks noChangeShapeType="1"/>
              </p:cNvSpPr>
              <p:nvPr/>
            </p:nvSpPr>
            <p:spPr bwMode="auto">
              <a:xfrm>
                <a:off x="1348" y="2865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2" name="Freeform 92"/>
              <p:cNvSpPr>
                <a:spLocks/>
              </p:cNvSpPr>
              <p:nvPr/>
            </p:nvSpPr>
            <p:spPr bwMode="auto">
              <a:xfrm>
                <a:off x="745" y="2864"/>
                <a:ext cx="605" cy="352"/>
              </a:xfrm>
              <a:custGeom>
                <a:avLst/>
                <a:gdLst>
                  <a:gd name="T0" fmla="*/ 0 w 605"/>
                  <a:gd name="T1" fmla="*/ 1 h 352"/>
                  <a:gd name="T2" fmla="*/ 0 w 605"/>
                  <a:gd name="T3" fmla="*/ 295 h 352"/>
                  <a:gd name="T4" fmla="*/ 0 w 605"/>
                  <a:gd name="T5" fmla="*/ 302 h 352"/>
                  <a:gd name="T6" fmla="*/ 7 w 605"/>
                  <a:gd name="T7" fmla="*/ 308 h 352"/>
                  <a:gd name="T8" fmla="*/ 13 w 605"/>
                  <a:gd name="T9" fmla="*/ 313 h 352"/>
                  <a:gd name="T10" fmla="*/ 27 w 605"/>
                  <a:gd name="T11" fmla="*/ 319 h 352"/>
                  <a:gd name="T12" fmla="*/ 48 w 605"/>
                  <a:gd name="T13" fmla="*/ 325 h 352"/>
                  <a:gd name="T14" fmla="*/ 76 w 605"/>
                  <a:gd name="T15" fmla="*/ 332 h 352"/>
                  <a:gd name="T16" fmla="*/ 112 w 605"/>
                  <a:gd name="T17" fmla="*/ 338 h 352"/>
                  <a:gd name="T18" fmla="*/ 135 w 605"/>
                  <a:gd name="T19" fmla="*/ 341 h 352"/>
                  <a:gd name="T20" fmla="*/ 182 w 605"/>
                  <a:gd name="T21" fmla="*/ 346 h 352"/>
                  <a:gd name="T22" fmla="*/ 216 w 605"/>
                  <a:gd name="T23" fmla="*/ 349 h 352"/>
                  <a:gd name="T24" fmla="*/ 255 w 605"/>
                  <a:gd name="T25" fmla="*/ 351 h 352"/>
                  <a:gd name="T26" fmla="*/ 353 w 605"/>
                  <a:gd name="T27" fmla="*/ 351 h 352"/>
                  <a:gd name="T28" fmla="*/ 398 w 605"/>
                  <a:gd name="T29" fmla="*/ 348 h 352"/>
                  <a:gd name="T30" fmla="*/ 423 w 605"/>
                  <a:gd name="T31" fmla="*/ 347 h 352"/>
                  <a:gd name="T32" fmla="*/ 458 w 605"/>
                  <a:gd name="T33" fmla="*/ 344 h 352"/>
                  <a:gd name="T34" fmla="*/ 488 w 605"/>
                  <a:gd name="T35" fmla="*/ 339 h 352"/>
                  <a:gd name="T36" fmla="*/ 510 w 605"/>
                  <a:gd name="T37" fmla="*/ 335 h 352"/>
                  <a:gd name="T38" fmla="*/ 530 w 605"/>
                  <a:gd name="T39" fmla="*/ 331 h 352"/>
                  <a:gd name="T40" fmla="*/ 541 w 605"/>
                  <a:gd name="T41" fmla="*/ 328 h 352"/>
                  <a:gd name="T42" fmla="*/ 555 w 605"/>
                  <a:gd name="T43" fmla="*/ 325 h 352"/>
                  <a:gd name="T44" fmla="*/ 566 w 605"/>
                  <a:gd name="T45" fmla="*/ 322 h 352"/>
                  <a:gd name="T46" fmla="*/ 576 w 605"/>
                  <a:gd name="T47" fmla="*/ 318 h 352"/>
                  <a:gd name="T48" fmla="*/ 590 w 605"/>
                  <a:gd name="T49" fmla="*/ 311 h 352"/>
                  <a:gd name="T50" fmla="*/ 597 w 605"/>
                  <a:gd name="T51" fmla="*/ 306 h 352"/>
                  <a:gd name="T52" fmla="*/ 604 w 605"/>
                  <a:gd name="T53" fmla="*/ 298 h 352"/>
                  <a:gd name="T54" fmla="*/ 604 w 605"/>
                  <a:gd name="T55" fmla="*/ 0 h 352"/>
                  <a:gd name="T56" fmla="*/ 0 w 605"/>
                  <a:gd name="T57" fmla="*/ 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5" h="352">
                    <a:moveTo>
                      <a:pt x="0" y="1"/>
                    </a:moveTo>
                    <a:lnTo>
                      <a:pt x="0" y="295"/>
                    </a:lnTo>
                    <a:lnTo>
                      <a:pt x="0" y="302"/>
                    </a:lnTo>
                    <a:lnTo>
                      <a:pt x="7" y="308"/>
                    </a:lnTo>
                    <a:lnTo>
                      <a:pt x="13" y="313"/>
                    </a:lnTo>
                    <a:lnTo>
                      <a:pt x="27" y="319"/>
                    </a:lnTo>
                    <a:lnTo>
                      <a:pt x="48" y="325"/>
                    </a:lnTo>
                    <a:lnTo>
                      <a:pt x="76" y="332"/>
                    </a:lnTo>
                    <a:lnTo>
                      <a:pt x="112" y="338"/>
                    </a:lnTo>
                    <a:lnTo>
                      <a:pt x="135" y="341"/>
                    </a:lnTo>
                    <a:lnTo>
                      <a:pt x="182" y="346"/>
                    </a:lnTo>
                    <a:lnTo>
                      <a:pt x="216" y="349"/>
                    </a:lnTo>
                    <a:lnTo>
                      <a:pt x="255" y="351"/>
                    </a:lnTo>
                    <a:lnTo>
                      <a:pt x="353" y="351"/>
                    </a:lnTo>
                    <a:lnTo>
                      <a:pt x="398" y="348"/>
                    </a:lnTo>
                    <a:lnTo>
                      <a:pt x="423" y="347"/>
                    </a:lnTo>
                    <a:lnTo>
                      <a:pt x="458" y="344"/>
                    </a:lnTo>
                    <a:lnTo>
                      <a:pt x="488" y="339"/>
                    </a:lnTo>
                    <a:lnTo>
                      <a:pt x="510" y="335"/>
                    </a:lnTo>
                    <a:lnTo>
                      <a:pt x="530" y="331"/>
                    </a:lnTo>
                    <a:lnTo>
                      <a:pt x="541" y="328"/>
                    </a:lnTo>
                    <a:lnTo>
                      <a:pt x="555" y="325"/>
                    </a:lnTo>
                    <a:lnTo>
                      <a:pt x="566" y="322"/>
                    </a:lnTo>
                    <a:lnTo>
                      <a:pt x="576" y="318"/>
                    </a:lnTo>
                    <a:lnTo>
                      <a:pt x="590" y="311"/>
                    </a:lnTo>
                    <a:lnTo>
                      <a:pt x="597" y="306"/>
                    </a:lnTo>
                    <a:lnTo>
                      <a:pt x="604" y="298"/>
                    </a:lnTo>
                    <a:lnTo>
                      <a:pt x="604" y="0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3" name="Oval 93"/>
              <p:cNvSpPr>
                <a:spLocks noChangeArrowheads="1"/>
              </p:cNvSpPr>
              <p:nvPr/>
            </p:nvSpPr>
            <p:spPr bwMode="auto">
              <a:xfrm>
                <a:off x="746" y="2814"/>
                <a:ext cx="600" cy="102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8166" name="Group 94"/>
            <p:cNvGrpSpPr>
              <a:grpSpLocks/>
            </p:cNvGrpSpPr>
            <p:nvPr/>
          </p:nvGrpSpPr>
          <p:grpSpPr bwMode="auto">
            <a:xfrm>
              <a:off x="930" y="2904"/>
              <a:ext cx="606" cy="401"/>
              <a:chOff x="930" y="2904"/>
              <a:chExt cx="606" cy="401"/>
            </a:xfrm>
          </p:grpSpPr>
          <p:sp>
            <p:nvSpPr>
              <p:cNvPr id="338015" name="Line 95"/>
              <p:cNvSpPr>
                <a:spLocks noChangeShapeType="1"/>
              </p:cNvSpPr>
              <p:nvPr/>
            </p:nvSpPr>
            <p:spPr bwMode="auto">
              <a:xfrm>
                <a:off x="930" y="2949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6" name="Line 96"/>
              <p:cNvSpPr>
                <a:spLocks noChangeShapeType="1"/>
              </p:cNvSpPr>
              <p:nvPr/>
            </p:nvSpPr>
            <p:spPr bwMode="auto">
              <a:xfrm>
                <a:off x="1534" y="2954"/>
                <a:ext cx="0" cy="30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7" name="Freeform 97"/>
              <p:cNvSpPr>
                <a:spLocks/>
              </p:cNvSpPr>
              <p:nvPr/>
            </p:nvSpPr>
            <p:spPr bwMode="auto">
              <a:xfrm>
                <a:off x="931" y="2951"/>
                <a:ext cx="605" cy="354"/>
              </a:xfrm>
              <a:custGeom>
                <a:avLst/>
                <a:gdLst>
                  <a:gd name="T0" fmla="*/ 0 w 605"/>
                  <a:gd name="T1" fmla="*/ 1 h 353"/>
                  <a:gd name="T2" fmla="*/ 0 w 605"/>
                  <a:gd name="T3" fmla="*/ 295 h 353"/>
                  <a:gd name="T4" fmla="*/ 0 w 605"/>
                  <a:gd name="T5" fmla="*/ 303 h 353"/>
                  <a:gd name="T6" fmla="*/ 7 w 605"/>
                  <a:gd name="T7" fmla="*/ 309 h 353"/>
                  <a:gd name="T8" fmla="*/ 13 w 605"/>
                  <a:gd name="T9" fmla="*/ 314 h 353"/>
                  <a:gd name="T10" fmla="*/ 27 w 605"/>
                  <a:gd name="T11" fmla="*/ 320 h 353"/>
                  <a:gd name="T12" fmla="*/ 48 w 605"/>
                  <a:gd name="T13" fmla="*/ 326 h 353"/>
                  <a:gd name="T14" fmla="*/ 76 w 605"/>
                  <a:gd name="T15" fmla="*/ 333 h 353"/>
                  <a:gd name="T16" fmla="*/ 112 w 605"/>
                  <a:gd name="T17" fmla="*/ 339 h 353"/>
                  <a:gd name="T18" fmla="*/ 135 w 605"/>
                  <a:gd name="T19" fmla="*/ 342 h 353"/>
                  <a:gd name="T20" fmla="*/ 182 w 605"/>
                  <a:gd name="T21" fmla="*/ 347 h 353"/>
                  <a:gd name="T22" fmla="*/ 216 w 605"/>
                  <a:gd name="T23" fmla="*/ 350 h 353"/>
                  <a:gd name="T24" fmla="*/ 255 w 605"/>
                  <a:gd name="T25" fmla="*/ 352 h 353"/>
                  <a:gd name="T26" fmla="*/ 353 w 605"/>
                  <a:gd name="T27" fmla="*/ 352 h 353"/>
                  <a:gd name="T28" fmla="*/ 398 w 605"/>
                  <a:gd name="T29" fmla="*/ 349 h 353"/>
                  <a:gd name="T30" fmla="*/ 423 w 605"/>
                  <a:gd name="T31" fmla="*/ 348 h 353"/>
                  <a:gd name="T32" fmla="*/ 458 w 605"/>
                  <a:gd name="T33" fmla="*/ 345 h 353"/>
                  <a:gd name="T34" fmla="*/ 488 w 605"/>
                  <a:gd name="T35" fmla="*/ 340 h 353"/>
                  <a:gd name="T36" fmla="*/ 510 w 605"/>
                  <a:gd name="T37" fmla="*/ 336 h 353"/>
                  <a:gd name="T38" fmla="*/ 530 w 605"/>
                  <a:gd name="T39" fmla="*/ 332 h 353"/>
                  <a:gd name="T40" fmla="*/ 541 w 605"/>
                  <a:gd name="T41" fmla="*/ 329 h 353"/>
                  <a:gd name="T42" fmla="*/ 555 w 605"/>
                  <a:gd name="T43" fmla="*/ 325 h 353"/>
                  <a:gd name="T44" fmla="*/ 566 w 605"/>
                  <a:gd name="T45" fmla="*/ 322 h 353"/>
                  <a:gd name="T46" fmla="*/ 576 w 605"/>
                  <a:gd name="T47" fmla="*/ 319 h 353"/>
                  <a:gd name="T48" fmla="*/ 590 w 605"/>
                  <a:gd name="T49" fmla="*/ 312 h 353"/>
                  <a:gd name="T50" fmla="*/ 597 w 605"/>
                  <a:gd name="T51" fmla="*/ 307 h 353"/>
                  <a:gd name="T52" fmla="*/ 604 w 605"/>
                  <a:gd name="T53" fmla="*/ 298 h 353"/>
                  <a:gd name="T54" fmla="*/ 604 w 605"/>
                  <a:gd name="T55" fmla="*/ 0 h 353"/>
                  <a:gd name="T56" fmla="*/ 0 w 605"/>
                  <a:gd name="T57" fmla="*/ 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5" h="353">
                    <a:moveTo>
                      <a:pt x="0" y="1"/>
                    </a:moveTo>
                    <a:lnTo>
                      <a:pt x="0" y="295"/>
                    </a:lnTo>
                    <a:lnTo>
                      <a:pt x="0" y="303"/>
                    </a:lnTo>
                    <a:lnTo>
                      <a:pt x="7" y="309"/>
                    </a:lnTo>
                    <a:lnTo>
                      <a:pt x="13" y="314"/>
                    </a:lnTo>
                    <a:lnTo>
                      <a:pt x="27" y="320"/>
                    </a:lnTo>
                    <a:lnTo>
                      <a:pt x="48" y="326"/>
                    </a:lnTo>
                    <a:lnTo>
                      <a:pt x="76" y="333"/>
                    </a:lnTo>
                    <a:lnTo>
                      <a:pt x="112" y="339"/>
                    </a:lnTo>
                    <a:lnTo>
                      <a:pt x="135" y="342"/>
                    </a:lnTo>
                    <a:lnTo>
                      <a:pt x="182" y="347"/>
                    </a:lnTo>
                    <a:lnTo>
                      <a:pt x="216" y="350"/>
                    </a:lnTo>
                    <a:lnTo>
                      <a:pt x="255" y="352"/>
                    </a:lnTo>
                    <a:lnTo>
                      <a:pt x="353" y="352"/>
                    </a:lnTo>
                    <a:lnTo>
                      <a:pt x="398" y="349"/>
                    </a:lnTo>
                    <a:lnTo>
                      <a:pt x="423" y="348"/>
                    </a:lnTo>
                    <a:lnTo>
                      <a:pt x="458" y="345"/>
                    </a:lnTo>
                    <a:lnTo>
                      <a:pt x="488" y="340"/>
                    </a:lnTo>
                    <a:lnTo>
                      <a:pt x="510" y="336"/>
                    </a:lnTo>
                    <a:lnTo>
                      <a:pt x="530" y="332"/>
                    </a:lnTo>
                    <a:lnTo>
                      <a:pt x="541" y="329"/>
                    </a:lnTo>
                    <a:lnTo>
                      <a:pt x="555" y="325"/>
                    </a:lnTo>
                    <a:lnTo>
                      <a:pt x="566" y="322"/>
                    </a:lnTo>
                    <a:lnTo>
                      <a:pt x="576" y="319"/>
                    </a:lnTo>
                    <a:lnTo>
                      <a:pt x="590" y="312"/>
                    </a:lnTo>
                    <a:lnTo>
                      <a:pt x="597" y="307"/>
                    </a:lnTo>
                    <a:lnTo>
                      <a:pt x="604" y="298"/>
                    </a:lnTo>
                    <a:lnTo>
                      <a:pt x="604" y="0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18" name="Oval 98"/>
              <p:cNvSpPr>
                <a:spLocks noChangeArrowheads="1"/>
              </p:cNvSpPr>
              <p:nvPr/>
            </p:nvSpPr>
            <p:spPr bwMode="auto">
              <a:xfrm>
                <a:off x="932" y="2904"/>
                <a:ext cx="600" cy="102"/>
              </a:xfrm>
              <a:prstGeom prst="ellipse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8162" name="Rectangle 99"/>
          <p:cNvSpPr>
            <a:spLocks noChangeArrowheads="1"/>
          </p:cNvSpPr>
          <p:nvPr/>
        </p:nvSpPr>
        <p:spPr bwMode="auto">
          <a:xfrm>
            <a:off x="755650" y="5705475"/>
            <a:ext cx="119856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Ctr="1"/>
          <a:lstStyle/>
          <a:p>
            <a:pPr algn="l" defTabSz="1204913">
              <a:lnSpc>
                <a:spcPct val="7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8F4D4"/>
                </a:solidFill>
              </a:rPr>
              <a:t>Data files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4637088" y="5491163"/>
            <a:ext cx="900112" cy="581025"/>
            <a:chOff x="2921" y="3228"/>
            <a:chExt cx="567" cy="342"/>
          </a:xfrm>
        </p:grpSpPr>
        <p:sp>
          <p:nvSpPr>
            <p:cNvPr id="388099" name="Oval 3"/>
            <p:cNvSpPr>
              <a:spLocks noChangeArrowheads="1"/>
            </p:cNvSpPr>
            <p:nvPr/>
          </p:nvSpPr>
          <p:spPr bwMode="auto">
            <a:xfrm>
              <a:off x="2921" y="3476"/>
              <a:ext cx="567" cy="94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00" name="Rectangle 4"/>
            <p:cNvSpPr>
              <a:spLocks noChangeArrowheads="1"/>
            </p:cNvSpPr>
            <p:nvPr/>
          </p:nvSpPr>
          <p:spPr bwMode="auto">
            <a:xfrm>
              <a:off x="2923" y="3274"/>
              <a:ext cx="565" cy="254"/>
            </a:xfrm>
            <a:prstGeom prst="rect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01" name="Oval 5"/>
            <p:cNvSpPr>
              <a:spLocks noChangeArrowheads="1"/>
            </p:cNvSpPr>
            <p:nvPr/>
          </p:nvSpPr>
          <p:spPr bwMode="auto">
            <a:xfrm>
              <a:off x="2921" y="3228"/>
              <a:ext cx="567" cy="93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89804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89804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3430588" y="1239838"/>
            <a:ext cx="5133975" cy="2890837"/>
          </a:xfrm>
          <a:prstGeom prst="rect">
            <a:avLst/>
          </a:prstGeom>
          <a:solidFill>
            <a:srgbClr val="CCFFCC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Redo Log </a:t>
            </a:r>
            <a:r>
              <a:rPr lang="zh-CN" altLang="en-US" smtClean="0"/>
              <a:t>缓存</a:t>
            </a: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5875338" y="1563688"/>
            <a:ext cx="2641600" cy="2486025"/>
          </a:xfrm>
          <a:prstGeom prst="rect">
            <a:avLst/>
          </a:prstGeom>
          <a:solidFill>
            <a:srgbClr val="6699FF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6040438" y="2954338"/>
            <a:ext cx="2306637" cy="56515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6027738" y="1912938"/>
            <a:ext cx="2325687" cy="787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184" name="Group 11"/>
          <p:cNvGrpSpPr>
            <a:grpSpLocks/>
          </p:cNvGrpSpPr>
          <p:nvPr/>
        </p:nvGrpSpPr>
        <p:grpSpPr bwMode="auto">
          <a:xfrm>
            <a:off x="7326313" y="2106613"/>
            <a:ext cx="354012" cy="223837"/>
            <a:chOff x="4615" y="1239"/>
            <a:chExt cx="223" cy="131"/>
          </a:xfrm>
        </p:grpSpPr>
        <p:sp>
          <p:nvSpPr>
            <p:cNvPr id="388108" name="Line 12"/>
            <p:cNvSpPr>
              <a:spLocks noChangeShapeType="1"/>
            </p:cNvSpPr>
            <p:nvPr/>
          </p:nvSpPr>
          <p:spPr bwMode="auto">
            <a:xfrm flipH="1">
              <a:off x="4753" y="1275"/>
              <a:ext cx="55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 flipH="1">
              <a:off x="4759" y="1269"/>
              <a:ext cx="66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 flipH="1">
              <a:off x="4753" y="1287"/>
              <a:ext cx="51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1" name="Freeform 15"/>
            <p:cNvSpPr>
              <a:spLocks/>
            </p:cNvSpPr>
            <p:nvPr/>
          </p:nvSpPr>
          <p:spPr bwMode="auto">
            <a:xfrm>
              <a:off x="4615" y="1251"/>
              <a:ext cx="211" cy="119"/>
            </a:xfrm>
            <a:custGeom>
              <a:avLst/>
              <a:gdLst>
                <a:gd name="T0" fmla="*/ 210 w 211"/>
                <a:gd name="T1" fmla="*/ 12 h 119"/>
                <a:gd name="T2" fmla="*/ 194 w 211"/>
                <a:gd name="T3" fmla="*/ 118 h 119"/>
                <a:gd name="T4" fmla="*/ 0 w 211"/>
                <a:gd name="T5" fmla="*/ 109 h 119"/>
                <a:gd name="T6" fmla="*/ 17 w 211"/>
                <a:gd name="T7" fmla="*/ 0 h 119"/>
                <a:gd name="T8" fmla="*/ 210 w 211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19">
                  <a:moveTo>
                    <a:pt x="210" y="12"/>
                  </a:moveTo>
                  <a:lnTo>
                    <a:pt x="194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2" name="Freeform 16"/>
            <p:cNvSpPr>
              <a:spLocks/>
            </p:cNvSpPr>
            <p:nvPr/>
          </p:nvSpPr>
          <p:spPr bwMode="auto">
            <a:xfrm>
              <a:off x="4620" y="1244"/>
              <a:ext cx="212" cy="121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3" name="Freeform 17"/>
            <p:cNvSpPr>
              <a:spLocks/>
            </p:cNvSpPr>
            <p:nvPr/>
          </p:nvSpPr>
          <p:spPr bwMode="auto">
            <a:xfrm>
              <a:off x="4629" y="1239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4" name="Freeform 18"/>
            <p:cNvSpPr>
              <a:spLocks/>
            </p:cNvSpPr>
            <p:nvPr/>
          </p:nvSpPr>
          <p:spPr bwMode="auto">
            <a:xfrm>
              <a:off x="4629" y="1239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5" name="Freeform 19"/>
            <p:cNvSpPr>
              <a:spLocks/>
            </p:cNvSpPr>
            <p:nvPr/>
          </p:nvSpPr>
          <p:spPr bwMode="auto">
            <a:xfrm>
              <a:off x="4658" y="1251"/>
              <a:ext cx="168" cy="19"/>
            </a:xfrm>
            <a:custGeom>
              <a:avLst/>
              <a:gdLst>
                <a:gd name="T0" fmla="*/ 167 w 168"/>
                <a:gd name="T1" fmla="*/ 11 h 19"/>
                <a:gd name="T2" fmla="*/ 164 w 168"/>
                <a:gd name="T3" fmla="*/ 18 h 19"/>
                <a:gd name="T4" fmla="*/ 0 w 168"/>
                <a:gd name="T5" fmla="*/ 7 h 19"/>
                <a:gd name="T6" fmla="*/ 1 w 168"/>
                <a:gd name="T7" fmla="*/ 0 h 19"/>
                <a:gd name="T8" fmla="*/ 167 w 16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7" y="11"/>
                  </a:moveTo>
                  <a:lnTo>
                    <a:pt x="164" y="18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6" name="Freeform 20"/>
            <p:cNvSpPr>
              <a:spLocks/>
            </p:cNvSpPr>
            <p:nvPr/>
          </p:nvSpPr>
          <p:spPr bwMode="auto">
            <a:xfrm>
              <a:off x="4656" y="1267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7" name="Freeform 21"/>
            <p:cNvSpPr>
              <a:spLocks/>
            </p:cNvSpPr>
            <p:nvPr/>
          </p:nvSpPr>
          <p:spPr bwMode="auto">
            <a:xfrm>
              <a:off x="4651" y="1287"/>
              <a:ext cx="165" cy="20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7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8" name="Freeform 22"/>
            <p:cNvSpPr>
              <a:spLocks/>
            </p:cNvSpPr>
            <p:nvPr/>
          </p:nvSpPr>
          <p:spPr bwMode="auto">
            <a:xfrm>
              <a:off x="4645" y="1308"/>
              <a:ext cx="168" cy="20"/>
            </a:xfrm>
            <a:custGeom>
              <a:avLst/>
              <a:gdLst>
                <a:gd name="T0" fmla="*/ 167 w 168"/>
                <a:gd name="T1" fmla="*/ 11 h 19"/>
                <a:gd name="T2" fmla="*/ 164 w 168"/>
                <a:gd name="T3" fmla="*/ 18 h 19"/>
                <a:gd name="T4" fmla="*/ 0 w 168"/>
                <a:gd name="T5" fmla="*/ 7 h 19"/>
                <a:gd name="T6" fmla="*/ 0 w 168"/>
                <a:gd name="T7" fmla="*/ 0 h 19"/>
                <a:gd name="T8" fmla="*/ 167 w 16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7" y="11"/>
                  </a:moveTo>
                  <a:lnTo>
                    <a:pt x="164" y="18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7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19" name="Freeform 23"/>
            <p:cNvSpPr>
              <a:spLocks/>
            </p:cNvSpPr>
            <p:nvPr/>
          </p:nvSpPr>
          <p:spPr bwMode="auto">
            <a:xfrm>
              <a:off x="4644" y="1330"/>
              <a:ext cx="167" cy="20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8120" name="Line 24"/>
          <p:cNvSpPr>
            <a:spLocks noChangeShapeType="1"/>
          </p:cNvSpPr>
          <p:nvPr/>
        </p:nvSpPr>
        <p:spPr bwMode="auto">
          <a:xfrm flipH="1">
            <a:off x="6726238" y="2249488"/>
            <a:ext cx="236537" cy="1063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186" name="Group 25"/>
          <p:cNvGrpSpPr>
            <a:grpSpLocks/>
          </p:cNvGrpSpPr>
          <p:nvPr/>
        </p:nvGrpSpPr>
        <p:grpSpPr bwMode="auto">
          <a:xfrm>
            <a:off x="7645400" y="1949450"/>
            <a:ext cx="354013" cy="225425"/>
            <a:chOff x="4816" y="1146"/>
            <a:chExt cx="223" cy="133"/>
          </a:xfrm>
        </p:grpSpPr>
        <p:sp>
          <p:nvSpPr>
            <p:cNvPr id="388122" name="Line 26"/>
            <p:cNvSpPr>
              <a:spLocks noChangeShapeType="1"/>
            </p:cNvSpPr>
            <p:nvPr/>
          </p:nvSpPr>
          <p:spPr bwMode="auto">
            <a:xfrm flipH="1">
              <a:off x="4954" y="1183"/>
              <a:ext cx="55" cy="3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3" name="Line 27"/>
            <p:cNvSpPr>
              <a:spLocks noChangeShapeType="1"/>
            </p:cNvSpPr>
            <p:nvPr/>
          </p:nvSpPr>
          <p:spPr bwMode="auto">
            <a:xfrm flipH="1">
              <a:off x="4961" y="1178"/>
              <a:ext cx="65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 flipH="1">
              <a:off x="4954" y="1195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5" name="Freeform 29"/>
            <p:cNvSpPr>
              <a:spLocks/>
            </p:cNvSpPr>
            <p:nvPr/>
          </p:nvSpPr>
          <p:spPr bwMode="auto">
            <a:xfrm>
              <a:off x="4816" y="1159"/>
              <a:ext cx="212" cy="120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auto">
            <a:xfrm>
              <a:off x="4823" y="1153"/>
              <a:ext cx="210" cy="120"/>
            </a:xfrm>
            <a:custGeom>
              <a:avLst/>
              <a:gdLst>
                <a:gd name="T0" fmla="*/ 209 w 210"/>
                <a:gd name="T1" fmla="*/ 12 h 119"/>
                <a:gd name="T2" fmla="*/ 193 w 210"/>
                <a:gd name="T3" fmla="*/ 118 h 119"/>
                <a:gd name="T4" fmla="*/ 0 w 210"/>
                <a:gd name="T5" fmla="*/ 109 h 119"/>
                <a:gd name="T6" fmla="*/ 17 w 210"/>
                <a:gd name="T7" fmla="*/ 0 h 119"/>
                <a:gd name="T8" fmla="*/ 209 w 210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19">
                  <a:moveTo>
                    <a:pt x="209" y="12"/>
                  </a:moveTo>
                  <a:lnTo>
                    <a:pt x="193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7" name="Freeform 31"/>
            <p:cNvSpPr>
              <a:spLocks/>
            </p:cNvSpPr>
            <p:nvPr/>
          </p:nvSpPr>
          <p:spPr bwMode="auto">
            <a:xfrm>
              <a:off x="4830" y="1146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8" name="Freeform 32"/>
            <p:cNvSpPr>
              <a:spLocks/>
            </p:cNvSpPr>
            <p:nvPr/>
          </p:nvSpPr>
          <p:spPr bwMode="auto">
            <a:xfrm>
              <a:off x="4830" y="1146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29" name="Freeform 33"/>
            <p:cNvSpPr>
              <a:spLocks/>
            </p:cNvSpPr>
            <p:nvPr/>
          </p:nvSpPr>
          <p:spPr bwMode="auto">
            <a:xfrm>
              <a:off x="4859" y="1159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0" name="Freeform 34"/>
            <p:cNvSpPr>
              <a:spLocks/>
            </p:cNvSpPr>
            <p:nvPr/>
          </p:nvSpPr>
          <p:spPr bwMode="auto">
            <a:xfrm>
              <a:off x="4857" y="1176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1" name="Freeform 35"/>
            <p:cNvSpPr>
              <a:spLocks/>
            </p:cNvSpPr>
            <p:nvPr/>
          </p:nvSpPr>
          <p:spPr bwMode="auto">
            <a:xfrm>
              <a:off x="4853" y="1195"/>
              <a:ext cx="167" cy="21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2" name="Freeform 36"/>
            <p:cNvSpPr>
              <a:spLocks/>
            </p:cNvSpPr>
            <p:nvPr/>
          </p:nvSpPr>
          <p:spPr bwMode="auto">
            <a:xfrm>
              <a:off x="4846" y="1216"/>
              <a:ext cx="171" cy="20"/>
            </a:xfrm>
            <a:custGeom>
              <a:avLst/>
              <a:gdLst>
                <a:gd name="T0" fmla="*/ 170 w 171"/>
                <a:gd name="T1" fmla="*/ 12 h 20"/>
                <a:gd name="T2" fmla="*/ 167 w 171"/>
                <a:gd name="T3" fmla="*/ 19 h 20"/>
                <a:gd name="T4" fmla="*/ 0 w 171"/>
                <a:gd name="T5" fmla="*/ 7 h 20"/>
                <a:gd name="T6" fmla="*/ 0 w 171"/>
                <a:gd name="T7" fmla="*/ 0 h 20"/>
                <a:gd name="T8" fmla="*/ 170 w 171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0">
                  <a:moveTo>
                    <a:pt x="170" y="12"/>
                  </a:moveTo>
                  <a:lnTo>
                    <a:pt x="167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3" name="Freeform 37"/>
            <p:cNvSpPr>
              <a:spLocks/>
            </p:cNvSpPr>
            <p:nvPr/>
          </p:nvSpPr>
          <p:spPr bwMode="auto">
            <a:xfrm>
              <a:off x="4845" y="1239"/>
              <a:ext cx="167" cy="20"/>
            </a:xfrm>
            <a:custGeom>
              <a:avLst/>
              <a:gdLst>
                <a:gd name="T0" fmla="*/ 166 w 167"/>
                <a:gd name="T1" fmla="*/ 11 h 19"/>
                <a:gd name="T2" fmla="*/ 163 w 167"/>
                <a:gd name="T3" fmla="*/ 18 h 19"/>
                <a:gd name="T4" fmla="*/ 0 w 167"/>
                <a:gd name="T5" fmla="*/ 6 h 19"/>
                <a:gd name="T6" fmla="*/ 1 w 167"/>
                <a:gd name="T7" fmla="*/ 0 h 19"/>
                <a:gd name="T8" fmla="*/ 166 w 16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">
                  <a:moveTo>
                    <a:pt x="166" y="11"/>
                  </a:moveTo>
                  <a:lnTo>
                    <a:pt x="163" y="18"/>
                  </a:lnTo>
                  <a:lnTo>
                    <a:pt x="0" y="6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87" name="Group 38"/>
          <p:cNvGrpSpPr>
            <a:grpSpLocks/>
          </p:cNvGrpSpPr>
          <p:nvPr/>
        </p:nvGrpSpPr>
        <p:grpSpPr bwMode="auto">
          <a:xfrm>
            <a:off x="7011988" y="2022475"/>
            <a:ext cx="354012" cy="225425"/>
            <a:chOff x="4417" y="1189"/>
            <a:chExt cx="223" cy="133"/>
          </a:xfrm>
        </p:grpSpPr>
        <p:sp>
          <p:nvSpPr>
            <p:cNvPr id="388135" name="Line 39"/>
            <p:cNvSpPr>
              <a:spLocks noChangeShapeType="1"/>
            </p:cNvSpPr>
            <p:nvPr/>
          </p:nvSpPr>
          <p:spPr bwMode="auto">
            <a:xfrm flipH="1">
              <a:off x="4555" y="1225"/>
              <a:ext cx="55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6" name="Line 40"/>
            <p:cNvSpPr>
              <a:spLocks noChangeShapeType="1"/>
            </p:cNvSpPr>
            <p:nvPr/>
          </p:nvSpPr>
          <p:spPr bwMode="auto">
            <a:xfrm flipH="1">
              <a:off x="4562" y="1221"/>
              <a:ext cx="65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7" name="Line 41"/>
            <p:cNvSpPr>
              <a:spLocks noChangeShapeType="1"/>
            </p:cNvSpPr>
            <p:nvPr/>
          </p:nvSpPr>
          <p:spPr bwMode="auto">
            <a:xfrm flipH="1">
              <a:off x="4555" y="1238"/>
              <a:ext cx="55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8" name="Freeform 42"/>
            <p:cNvSpPr>
              <a:spLocks/>
            </p:cNvSpPr>
            <p:nvPr/>
          </p:nvSpPr>
          <p:spPr bwMode="auto">
            <a:xfrm>
              <a:off x="4417" y="1202"/>
              <a:ext cx="212" cy="120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39" name="Freeform 43"/>
            <p:cNvSpPr>
              <a:spLocks/>
            </p:cNvSpPr>
            <p:nvPr/>
          </p:nvSpPr>
          <p:spPr bwMode="auto">
            <a:xfrm>
              <a:off x="4424" y="1196"/>
              <a:ext cx="212" cy="120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0" name="Freeform 44"/>
            <p:cNvSpPr>
              <a:spLocks/>
            </p:cNvSpPr>
            <p:nvPr/>
          </p:nvSpPr>
          <p:spPr bwMode="auto">
            <a:xfrm>
              <a:off x="4431" y="1189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1" name="Freeform 45"/>
            <p:cNvSpPr>
              <a:spLocks/>
            </p:cNvSpPr>
            <p:nvPr/>
          </p:nvSpPr>
          <p:spPr bwMode="auto">
            <a:xfrm>
              <a:off x="4431" y="1189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2" name="Freeform 46"/>
            <p:cNvSpPr>
              <a:spLocks/>
            </p:cNvSpPr>
            <p:nvPr/>
          </p:nvSpPr>
          <p:spPr bwMode="auto">
            <a:xfrm>
              <a:off x="4460" y="1202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3" name="Freeform 47"/>
            <p:cNvSpPr>
              <a:spLocks/>
            </p:cNvSpPr>
            <p:nvPr/>
          </p:nvSpPr>
          <p:spPr bwMode="auto">
            <a:xfrm>
              <a:off x="4458" y="1219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4" name="Freeform 48"/>
            <p:cNvSpPr>
              <a:spLocks/>
            </p:cNvSpPr>
            <p:nvPr/>
          </p:nvSpPr>
          <p:spPr bwMode="auto">
            <a:xfrm>
              <a:off x="4454" y="1238"/>
              <a:ext cx="167" cy="21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5" name="Freeform 49"/>
            <p:cNvSpPr>
              <a:spLocks/>
            </p:cNvSpPr>
            <p:nvPr/>
          </p:nvSpPr>
          <p:spPr bwMode="auto">
            <a:xfrm>
              <a:off x="4447" y="1259"/>
              <a:ext cx="171" cy="20"/>
            </a:xfrm>
            <a:custGeom>
              <a:avLst/>
              <a:gdLst>
                <a:gd name="T0" fmla="*/ 170 w 171"/>
                <a:gd name="T1" fmla="*/ 12 h 20"/>
                <a:gd name="T2" fmla="*/ 167 w 171"/>
                <a:gd name="T3" fmla="*/ 19 h 20"/>
                <a:gd name="T4" fmla="*/ 0 w 171"/>
                <a:gd name="T5" fmla="*/ 7 h 20"/>
                <a:gd name="T6" fmla="*/ 0 w 171"/>
                <a:gd name="T7" fmla="*/ 0 h 20"/>
                <a:gd name="T8" fmla="*/ 170 w 171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0">
                  <a:moveTo>
                    <a:pt x="170" y="12"/>
                  </a:moveTo>
                  <a:lnTo>
                    <a:pt x="167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6" name="Freeform 50"/>
            <p:cNvSpPr>
              <a:spLocks/>
            </p:cNvSpPr>
            <p:nvPr/>
          </p:nvSpPr>
          <p:spPr bwMode="auto">
            <a:xfrm>
              <a:off x="4446" y="1281"/>
              <a:ext cx="167" cy="21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88" name="Group 51"/>
          <p:cNvGrpSpPr>
            <a:grpSpLocks/>
          </p:cNvGrpSpPr>
          <p:nvPr/>
        </p:nvGrpSpPr>
        <p:grpSpPr bwMode="auto">
          <a:xfrm>
            <a:off x="7069138" y="2306638"/>
            <a:ext cx="354012" cy="223837"/>
            <a:chOff x="4453" y="1356"/>
            <a:chExt cx="223" cy="132"/>
          </a:xfrm>
        </p:grpSpPr>
        <p:sp>
          <p:nvSpPr>
            <p:cNvPr id="388148" name="Line 52"/>
            <p:cNvSpPr>
              <a:spLocks noChangeShapeType="1"/>
            </p:cNvSpPr>
            <p:nvPr/>
          </p:nvSpPr>
          <p:spPr bwMode="auto">
            <a:xfrm flipH="1">
              <a:off x="4591" y="1392"/>
              <a:ext cx="55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49" name="Line 53"/>
            <p:cNvSpPr>
              <a:spLocks noChangeShapeType="1"/>
            </p:cNvSpPr>
            <p:nvPr/>
          </p:nvSpPr>
          <p:spPr bwMode="auto">
            <a:xfrm flipH="1">
              <a:off x="4597" y="1387"/>
              <a:ext cx="63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0" name="Line 54"/>
            <p:cNvSpPr>
              <a:spLocks noChangeShapeType="1"/>
            </p:cNvSpPr>
            <p:nvPr/>
          </p:nvSpPr>
          <p:spPr bwMode="auto">
            <a:xfrm flipH="1">
              <a:off x="4591" y="1404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1" name="Freeform 55"/>
            <p:cNvSpPr>
              <a:spLocks/>
            </p:cNvSpPr>
            <p:nvPr/>
          </p:nvSpPr>
          <p:spPr bwMode="auto">
            <a:xfrm>
              <a:off x="4453" y="1368"/>
              <a:ext cx="211" cy="120"/>
            </a:xfrm>
            <a:custGeom>
              <a:avLst/>
              <a:gdLst>
                <a:gd name="T0" fmla="*/ 210 w 211"/>
                <a:gd name="T1" fmla="*/ 12 h 120"/>
                <a:gd name="T2" fmla="*/ 194 w 211"/>
                <a:gd name="T3" fmla="*/ 119 h 120"/>
                <a:gd name="T4" fmla="*/ 0 w 211"/>
                <a:gd name="T5" fmla="*/ 110 h 120"/>
                <a:gd name="T6" fmla="*/ 17 w 211"/>
                <a:gd name="T7" fmla="*/ 0 h 120"/>
                <a:gd name="T8" fmla="*/ 210 w 211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0">
                  <a:moveTo>
                    <a:pt x="210" y="12"/>
                  </a:moveTo>
                  <a:lnTo>
                    <a:pt x="194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2" name="Freeform 56"/>
            <p:cNvSpPr>
              <a:spLocks/>
            </p:cNvSpPr>
            <p:nvPr/>
          </p:nvSpPr>
          <p:spPr bwMode="auto">
            <a:xfrm>
              <a:off x="4458" y="1362"/>
              <a:ext cx="212" cy="120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3" name="Freeform 57"/>
            <p:cNvSpPr>
              <a:spLocks/>
            </p:cNvSpPr>
            <p:nvPr/>
          </p:nvSpPr>
          <p:spPr bwMode="auto">
            <a:xfrm>
              <a:off x="4467" y="1356"/>
              <a:ext cx="209" cy="122"/>
            </a:xfrm>
            <a:custGeom>
              <a:avLst/>
              <a:gdLst>
                <a:gd name="T0" fmla="*/ 208 w 209"/>
                <a:gd name="T1" fmla="*/ 12 h 122"/>
                <a:gd name="T2" fmla="*/ 196 w 209"/>
                <a:gd name="T3" fmla="*/ 121 h 122"/>
                <a:gd name="T4" fmla="*/ 0 w 209"/>
                <a:gd name="T5" fmla="*/ 111 h 122"/>
                <a:gd name="T6" fmla="*/ 17 w 209"/>
                <a:gd name="T7" fmla="*/ 0 h 122"/>
                <a:gd name="T8" fmla="*/ 208 w 209"/>
                <a:gd name="T9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2">
                  <a:moveTo>
                    <a:pt x="208" y="12"/>
                  </a:moveTo>
                  <a:lnTo>
                    <a:pt x="196" y="121"/>
                  </a:lnTo>
                  <a:lnTo>
                    <a:pt x="0" y="111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4" name="Freeform 58"/>
            <p:cNvSpPr>
              <a:spLocks/>
            </p:cNvSpPr>
            <p:nvPr/>
          </p:nvSpPr>
          <p:spPr bwMode="auto">
            <a:xfrm>
              <a:off x="4467" y="1356"/>
              <a:ext cx="209" cy="122"/>
            </a:xfrm>
            <a:custGeom>
              <a:avLst/>
              <a:gdLst>
                <a:gd name="T0" fmla="*/ 208 w 209"/>
                <a:gd name="T1" fmla="*/ 12 h 122"/>
                <a:gd name="T2" fmla="*/ 196 w 209"/>
                <a:gd name="T3" fmla="*/ 121 h 122"/>
                <a:gd name="T4" fmla="*/ 0 w 209"/>
                <a:gd name="T5" fmla="*/ 111 h 122"/>
                <a:gd name="T6" fmla="*/ 17 w 209"/>
                <a:gd name="T7" fmla="*/ 0 h 122"/>
                <a:gd name="T8" fmla="*/ 208 w 209"/>
                <a:gd name="T9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2">
                  <a:moveTo>
                    <a:pt x="208" y="12"/>
                  </a:moveTo>
                  <a:lnTo>
                    <a:pt x="196" y="121"/>
                  </a:lnTo>
                  <a:lnTo>
                    <a:pt x="0" y="111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5" name="Freeform 59"/>
            <p:cNvSpPr>
              <a:spLocks/>
            </p:cNvSpPr>
            <p:nvPr/>
          </p:nvSpPr>
          <p:spPr bwMode="auto">
            <a:xfrm>
              <a:off x="4496" y="1368"/>
              <a:ext cx="165" cy="20"/>
            </a:xfrm>
            <a:custGeom>
              <a:avLst/>
              <a:gdLst>
                <a:gd name="T0" fmla="*/ 164 w 165"/>
                <a:gd name="T1" fmla="*/ 12 h 20"/>
                <a:gd name="T2" fmla="*/ 161 w 165"/>
                <a:gd name="T3" fmla="*/ 19 h 20"/>
                <a:gd name="T4" fmla="*/ 0 w 165"/>
                <a:gd name="T5" fmla="*/ 7 h 20"/>
                <a:gd name="T6" fmla="*/ 1 w 165"/>
                <a:gd name="T7" fmla="*/ 0 h 20"/>
                <a:gd name="T8" fmla="*/ 164 w 16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">
                  <a:moveTo>
                    <a:pt x="164" y="12"/>
                  </a:moveTo>
                  <a:lnTo>
                    <a:pt x="161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6" name="Freeform 60"/>
            <p:cNvSpPr>
              <a:spLocks/>
            </p:cNvSpPr>
            <p:nvPr/>
          </p:nvSpPr>
          <p:spPr bwMode="auto">
            <a:xfrm>
              <a:off x="4494" y="1385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7" name="Freeform 61"/>
            <p:cNvSpPr>
              <a:spLocks/>
            </p:cNvSpPr>
            <p:nvPr/>
          </p:nvSpPr>
          <p:spPr bwMode="auto">
            <a:xfrm>
              <a:off x="4489" y="1404"/>
              <a:ext cx="165" cy="21"/>
            </a:xfrm>
            <a:custGeom>
              <a:avLst/>
              <a:gdLst>
                <a:gd name="T0" fmla="*/ 164 w 165"/>
                <a:gd name="T1" fmla="*/ 12 h 20"/>
                <a:gd name="T2" fmla="*/ 161 w 165"/>
                <a:gd name="T3" fmla="*/ 19 h 20"/>
                <a:gd name="T4" fmla="*/ 0 w 165"/>
                <a:gd name="T5" fmla="*/ 7 h 20"/>
                <a:gd name="T6" fmla="*/ 1 w 165"/>
                <a:gd name="T7" fmla="*/ 0 h 20"/>
                <a:gd name="T8" fmla="*/ 164 w 16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">
                  <a:moveTo>
                    <a:pt x="164" y="12"/>
                  </a:moveTo>
                  <a:lnTo>
                    <a:pt x="161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8" name="Freeform 62"/>
            <p:cNvSpPr>
              <a:spLocks/>
            </p:cNvSpPr>
            <p:nvPr/>
          </p:nvSpPr>
          <p:spPr bwMode="auto">
            <a:xfrm>
              <a:off x="4482" y="1425"/>
              <a:ext cx="169" cy="20"/>
            </a:xfrm>
            <a:custGeom>
              <a:avLst/>
              <a:gdLst>
                <a:gd name="T0" fmla="*/ 168 w 169"/>
                <a:gd name="T1" fmla="*/ 12 h 20"/>
                <a:gd name="T2" fmla="*/ 165 w 169"/>
                <a:gd name="T3" fmla="*/ 19 h 20"/>
                <a:gd name="T4" fmla="*/ 0 w 169"/>
                <a:gd name="T5" fmla="*/ 7 h 20"/>
                <a:gd name="T6" fmla="*/ 0 w 169"/>
                <a:gd name="T7" fmla="*/ 0 h 20"/>
                <a:gd name="T8" fmla="*/ 168 w 169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0">
                  <a:moveTo>
                    <a:pt x="168" y="12"/>
                  </a:moveTo>
                  <a:lnTo>
                    <a:pt x="165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59" name="Freeform 63"/>
            <p:cNvSpPr>
              <a:spLocks/>
            </p:cNvSpPr>
            <p:nvPr/>
          </p:nvSpPr>
          <p:spPr bwMode="auto">
            <a:xfrm>
              <a:off x="4482" y="1448"/>
              <a:ext cx="165" cy="20"/>
            </a:xfrm>
            <a:custGeom>
              <a:avLst/>
              <a:gdLst>
                <a:gd name="T0" fmla="*/ 164 w 165"/>
                <a:gd name="T1" fmla="*/ 11 h 19"/>
                <a:gd name="T2" fmla="*/ 161 w 165"/>
                <a:gd name="T3" fmla="*/ 18 h 19"/>
                <a:gd name="T4" fmla="*/ 0 w 165"/>
                <a:gd name="T5" fmla="*/ 6 h 19"/>
                <a:gd name="T6" fmla="*/ 1 w 165"/>
                <a:gd name="T7" fmla="*/ 0 h 19"/>
                <a:gd name="T8" fmla="*/ 164 w 165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9">
                  <a:moveTo>
                    <a:pt x="164" y="11"/>
                  </a:moveTo>
                  <a:lnTo>
                    <a:pt x="161" y="18"/>
                  </a:lnTo>
                  <a:lnTo>
                    <a:pt x="0" y="6"/>
                  </a:lnTo>
                  <a:lnTo>
                    <a:pt x="1" y="0"/>
                  </a:lnTo>
                  <a:lnTo>
                    <a:pt x="164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89" name="Group 64"/>
          <p:cNvGrpSpPr>
            <a:grpSpLocks/>
          </p:cNvGrpSpPr>
          <p:nvPr/>
        </p:nvGrpSpPr>
        <p:grpSpPr bwMode="auto">
          <a:xfrm>
            <a:off x="6440488" y="2295525"/>
            <a:ext cx="354012" cy="223838"/>
            <a:chOff x="4057" y="1350"/>
            <a:chExt cx="223" cy="131"/>
          </a:xfrm>
        </p:grpSpPr>
        <p:sp>
          <p:nvSpPr>
            <p:cNvPr id="388161" name="Line 65"/>
            <p:cNvSpPr>
              <a:spLocks noChangeShapeType="1"/>
            </p:cNvSpPr>
            <p:nvPr/>
          </p:nvSpPr>
          <p:spPr bwMode="auto">
            <a:xfrm flipH="1">
              <a:off x="4195" y="1386"/>
              <a:ext cx="54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2" name="Line 66"/>
            <p:cNvSpPr>
              <a:spLocks noChangeShapeType="1"/>
            </p:cNvSpPr>
            <p:nvPr/>
          </p:nvSpPr>
          <p:spPr bwMode="auto">
            <a:xfrm flipH="1">
              <a:off x="4200" y="1380"/>
              <a:ext cx="67" cy="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3" name="Line 67"/>
            <p:cNvSpPr>
              <a:spLocks noChangeShapeType="1"/>
            </p:cNvSpPr>
            <p:nvPr/>
          </p:nvSpPr>
          <p:spPr bwMode="auto">
            <a:xfrm flipH="1">
              <a:off x="4195" y="1398"/>
              <a:ext cx="51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4" name="Freeform 68"/>
            <p:cNvSpPr>
              <a:spLocks/>
            </p:cNvSpPr>
            <p:nvPr/>
          </p:nvSpPr>
          <p:spPr bwMode="auto">
            <a:xfrm>
              <a:off x="4057" y="1362"/>
              <a:ext cx="212" cy="119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5" name="Freeform 69"/>
            <p:cNvSpPr>
              <a:spLocks/>
            </p:cNvSpPr>
            <p:nvPr/>
          </p:nvSpPr>
          <p:spPr bwMode="auto">
            <a:xfrm>
              <a:off x="4064" y="1355"/>
              <a:ext cx="210" cy="121"/>
            </a:xfrm>
            <a:custGeom>
              <a:avLst/>
              <a:gdLst>
                <a:gd name="T0" fmla="*/ 209 w 210"/>
                <a:gd name="T1" fmla="*/ 12 h 120"/>
                <a:gd name="T2" fmla="*/ 193 w 210"/>
                <a:gd name="T3" fmla="*/ 119 h 120"/>
                <a:gd name="T4" fmla="*/ 0 w 210"/>
                <a:gd name="T5" fmla="*/ 110 h 120"/>
                <a:gd name="T6" fmla="*/ 17 w 210"/>
                <a:gd name="T7" fmla="*/ 0 h 120"/>
                <a:gd name="T8" fmla="*/ 209 w 210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0">
                  <a:moveTo>
                    <a:pt x="209" y="12"/>
                  </a:moveTo>
                  <a:lnTo>
                    <a:pt x="193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6" name="Freeform 70"/>
            <p:cNvSpPr>
              <a:spLocks/>
            </p:cNvSpPr>
            <p:nvPr/>
          </p:nvSpPr>
          <p:spPr bwMode="auto">
            <a:xfrm>
              <a:off x="4071" y="1350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7" name="Freeform 71"/>
            <p:cNvSpPr>
              <a:spLocks/>
            </p:cNvSpPr>
            <p:nvPr/>
          </p:nvSpPr>
          <p:spPr bwMode="auto">
            <a:xfrm>
              <a:off x="4071" y="1350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8" name="Freeform 72"/>
            <p:cNvSpPr>
              <a:spLocks/>
            </p:cNvSpPr>
            <p:nvPr/>
          </p:nvSpPr>
          <p:spPr bwMode="auto">
            <a:xfrm>
              <a:off x="4100" y="1362"/>
              <a:ext cx="168" cy="19"/>
            </a:xfrm>
            <a:custGeom>
              <a:avLst/>
              <a:gdLst>
                <a:gd name="T0" fmla="*/ 167 w 168"/>
                <a:gd name="T1" fmla="*/ 11 h 19"/>
                <a:gd name="T2" fmla="*/ 164 w 168"/>
                <a:gd name="T3" fmla="*/ 18 h 19"/>
                <a:gd name="T4" fmla="*/ 0 w 168"/>
                <a:gd name="T5" fmla="*/ 7 h 19"/>
                <a:gd name="T6" fmla="*/ 1 w 168"/>
                <a:gd name="T7" fmla="*/ 0 h 19"/>
                <a:gd name="T8" fmla="*/ 167 w 16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7" y="11"/>
                  </a:moveTo>
                  <a:lnTo>
                    <a:pt x="164" y="18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69" name="Freeform 73"/>
            <p:cNvSpPr>
              <a:spLocks/>
            </p:cNvSpPr>
            <p:nvPr/>
          </p:nvSpPr>
          <p:spPr bwMode="auto">
            <a:xfrm>
              <a:off x="4098" y="1379"/>
              <a:ext cx="166" cy="20"/>
            </a:xfrm>
            <a:custGeom>
              <a:avLst/>
              <a:gdLst>
                <a:gd name="T0" fmla="*/ 165 w 166"/>
                <a:gd name="T1" fmla="*/ 11 h 19"/>
                <a:gd name="T2" fmla="*/ 162 w 166"/>
                <a:gd name="T3" fmla="*/ 18 h 19"/>
                <a:gd name="T4" fmla="*/ 0 w 166"/>
                <a:gd name="T5" fmla="*/ 6 h 19"/>
                <a:gd name="T6" fmla="*/ 0 w 166"/>
                <a:gd name="T7" fmla="*/ 0 h 19"/>
                <a:gd name="T8" fmla="*/ 165 w 166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">
                  <a:moveTo>
                    <a:pt x="165" y="11"/>
                  </a:moveTo>
                  <a:lnTo>
                    <a:pt x="162" y="1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5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0" name="Freeform 74"/>
            <p:cNvSpPr>
              <a:spLocks/>
            </p:cNvSpPr>
            <p:nvPr/>
          </p:nvSpPr>
          <p:spPr bwMode="auto">
            <a:xfrm>
              <a:off x="4093" y="1398"/>
              <a:ext cx="164" cy="20"/>
            </a:xfrm>
            <a:custGeom>
              <a:avLst/>
              <a:gdLst>
                <a:gd name="T0" fmla="*/ 163 w 164"/>
                <a:gd name="T1" fmla="*/ 12 h 21"/>
                <a:gd name="T2" fmla="*/ 160 w 164"/>
                <a:gd name="T3" fmla="*/ 20 h 21"/>
                <a:gd name="T4" fmla="*/ 0 w 164"/>
                <a:gd name="T5" fmla="*/ 7 h 21"/>
                <a:gd name="T6" fmla="*/ 1 w 164"/>
                <a:gd name="T7" fmla="*/ 0 h 21"/>
                <a:gd name="T8" fmla="*/ 163 w 164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">
                  <a:moveTo>
                    <a:pt x="163" y="12"/>
                  </a:moveTo>
                  <a:lnTo>
                    <a:pt x="160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3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1" name="Freeform 75"/>
            <p:cNvSpPr>
              <a:spLocks/>
            </p:cNvSpPr>
            <p:nvPr/>
          </p:nvSpPr>
          <p:spPr bwMode="auto">
            <a:xfrm>
              <a:off x="4087" y="1419"/>
              <a:ext cx="170" cy="20"/>
            </a:xfrm>
            <a:custGeom>
              <a:avLst/>
              <a:gdLst>
                <a:gd name="T0" fmla="*/ 169 w 170"/>
                <a:gd name="T1" fmla="*/ 11 h 19"/>
                <a:gd name="T2" fmla="*/ 166 w 170"/>
                <a:gd name="T3" fmla="*/ 18 h 19"/>
                <a:gd name="T4" fmla="*/ 0 w 170"/>
                <a:gd name="T5" fmla="*/ 7 h 19"/>
                <a:gd name="T6" fmla="*/ 0 w 170"/>
                <a:gd name="T7" fmla="*/ 0 h 19"/>
                <a:gd name="T8" fmla="*/ 169 w 170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69" y="11"/>
                  </a:moveTo>
                  <a:lnTo>
                    <a:pt x="166" y="18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9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2" name="Freeform 76"/>
            <p:cNvSpPr>
              <a:spLocks/>
            </p:cNvSpPr>
            <p:nvPr/>
          </p:nvSpPr>
          <p:spPr bwMode="auto">
            <a:xfrm>
              <a:off x="4086" y="1441"/>
              <a:ext cx="167" cy="20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0" name="Group 77"/>
          <p:cNvGrpSpPr>
            <a:grpSpLocks/>
          </p:cNvGrpSpPr>
          <p:nvPr/>
        </p:nvGrpSpPr>
        <p:grpSpPr bwMode="auto">
          <a:xfrm>
            <a:off x="6162675" y="2357438"/>
            <a:ext cx="354013" cy="223837"/>
            <a:chOff x="3882" y="1386"/>
            <a:chExt cx="223" cy="132"/>
          </a:xfrm>
        </p:grpSpPr>
        <p:sp>
          <p:nvSpPr>
            <p:cNvPr id="388174" name="Line 78"/>
            <p:cNvSpPr>
              <a:spLocks noChangeShapeType="1"/>
            </p:cNvSpPr>
            <p:nvPr/>
          </p:nvSpPr>
          <p:spPr bwMode="auto">
            <a:xfrm flipH="1">
              <a:off x="4020" y="1421"/>
              <a:ext cx="55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5" name="Line 79"/>
            <p:cNvSpPr>
              <a:spLocks noChangeShapeType="1"/>
            </p:cNvSpPr>
            <p:nvPr/>
          </p:nvSpPr>
          <p:spPr bwMode="auto">
            <a:xfrm flipH="1">
              <a:off x="4027" y="1417"/>
              <a:ext cx="65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6" name="Line 80"/>
            <p:cNvSpPr>
              <a:spLocks noChangeShapeType="1"/>
            </p:cNvSpPr>
            <p:nvPr/>
          </p:nvSpPr>
          <p:spPr bwMode="auto">
            <a:xfrm flipH="1">
              <a:off x="4020" y="1434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7" name="Freeform 81"/>
            <p:cNvSpPr>
              <a:spLocks/>
            </p:cNvSpPr>
            <p:nvPr/>
          </p:nvSpPr>
          <p:spPr bwMode="auto">
            <a:xfrm>
              <a:off x="3882" y="1398"/>
              <a:ext cx="212" cy="120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8" name="Freeform 82"/>
            <p:cNvSpPr>
              <a:spLocks/>
            </p:cNvSpPr>
            <p:nvPr/>
          </p:nvSpPr>
          <p:spPr bwMode="auto">
            <a:xfrm>
              <a:off x="3889" y="1392"/>
              <a:ext cx="210" cy="120"/>
            </a:xfrm>
            <a:custGeom>
              <a:avLst/>
              <a:gdLst>
                <a:gd name="T0" fmla="*/ 209 w 210"/>
                <a:gd name="T1" fmla="*/ 12 h 119"/>
                <a:gd name="T2" fmla="*/ 193 w 210"/>
                <a:gd name="T3" fmla="*/ 118 h 119"/>
                <a:gd name="T4" fmla="*/ 0 w 210"/>
                <a:gd name="T5" fmla="*/ 109 h 119"/>
                <a:gd name="T6" fmla="*/ 17 w 210"/>
                <a:gd name="T7" fmla="*/ 0 h 119"/>
                <a:gd name="T8" fmla="*/ 209 w 210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19">
                  <a:moveTo>
                    <a:pt x="209" y="12"/>
                  </a:moveTo>
                  <a:lnTo>
                    <a:pt x="193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79" name="Freeform 83"/>
            <p:cNvSpPr>
              <a:spLocks/>
            </p:cNvSpPr>
            <p:nvPr/>
          </p:nvSpPr>
          <p:spPr bwMode="auto">
            <a:xfrm>
              <a:off x="3896" y="1386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0" name="Freeform 84"/>
            <p:cNvSpPr>
              <a:spLocks/>
            </p:cNvSpPr>
            <p:nvPr/>
          </p:nvSpPr>
          <p:spPr bwMode="auto">
            <a:xfrm>
              <a:off x="3896" y="1386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1" name="Freeform 85"/>
            <p:cNvSpPr>
              <a:spLocks/>
            </p:cNvSpPr>
            <p:nvPr/>
          </p:nvSpPr>
          <p:spPr bwMode="auto">
            <a:xfrm>
              <a:off x="3925" y="1398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2" name="Freeform 86"/>
            <p:cNvSpPr>
              <a:spLocks/>
            </p:cNvSpPr>
            <p:nvPr/>
          </p:nvSpPr>
          <p:spPr bwMode="auto">
            <a:xfrm>
              <a:off x="3923" y="1415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3" name="Freeform 87"/>
            <p:cNvSpPr>
              <a:spLocks/>
            </p:cNvSpPr>
            <p:nvPr/>
          </p:nvSpPr>
          <p:spPr bwMode="auto">
            <a:xfrm>
              <a:off x="3918" y="1434"/>
              <a:ext cx="165" cy="21"/>
            </a:xfrm>
            <a:custGeom>
              <a:avLst/>
              <a:gdLst>
                <a:gd name="T0" fmla="*/ 164 w 165"/>
                <a:gd name="T1" fmla="*/ 12 h 20"/>
                <a:gd name="T2" fmla="*/ 161 w 165"/>
                <a:gd name="T3" fmla="*/ 19 h 20"/>
                <a:gd name="T4" fmla="*/ 0 w 165"/>
                <a:gd name="T5" fmla="*/ 7 h 20"/>
                <a:gd name="T6" fmla="*/ 1 w 165"/>
                <a:gd name="T7" fmla="*/ 0 h 20"/>
                <a:gd name="T8" fmla="*/ 164 w 16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">
                  <a:moveTo>
                    <a:pt x="164" y="12"/>
                  </a:moveTo>
                  <a:lnTo>
                    <a:pt x="161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4" name="Freeform 88"/>
            <p:cNvSpPr>
              <a:spLocks/>
            </p:cNvSpPr>
            <p:nvPr/>
          </p:nvSpPr>
          <p:spPr bwMode="auto">
            <a:xfrm>
              <a:off x="3912" y="1455"/>
              <a:ext cx="171" cy="20"/>
            </a:xfrm>
            <a:custGeom>
              <a:avLst/>
              <a:gdLst>
                <a:gd name="T0" fmla="*/ 170 w 171"/>
                <a:gd name="T1" fmla="*/ 12 h 20"/>
                <a:gd name="T2" fmla="*/ 167 w 171"/>
                <a:gd name="T3" fmla="*/ 19 h 20"/>
                <a:gd name="T4" fmla="*/ 0 w 171"/>
                <a:gd name="T5" fmla="*/ 7 h 20"/>
                <a:gd name="T6" fmla="*/ 0 w 171"/>
                <a:gd name="T7" fmla="*/ 0 h 20"/>
                <a:gd name="T8" fmla="*/ 170 w 171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0">
                  <a:moveTo>
                    <a:pt x="170" y="12"/>
                  </a:moveTo>
                  <a:lnTo>
                    <a:pt x="167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5" name="Freeform 89"/>
            <p:cNvSpPr>
              <a:spLocks/>
            </p:cNvSpPr>
            <p:nvPr/>
          </p:nvSpPr>
          <p:spPr bwMode="auto">
            <a:xfrm>
              <a:off x="3911" y="1477"/>
              <a:ext cx="167" cy="21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1" name="Group 90"/>
          <p:cNvGrpSpPr>
            <a:grpSpLocks/>
          </p:cNvGrpSpPr>
          <p:nvPr/>
        </p:nvGrpSpPr>
        <p:grpSpPr bwMode="auto">
          <a:xfrm>
            <a:off x="6729413" y="1966913"/>
            <a:ext cx="354012" cy="225425"/>
            <a:chOff x="4239" y="1156"/>
            <a:chExt cx="223" cy="133"/>
          </a:xfrm>
        </p:grpSpPr>
        <p:sp>
          <p:nvSpPr>
            <p:cNvPr id="388187" name="Line 91"/>
            <p:cNvSpPr>
              <a:spLocks noChangeShapeType="1"/>
            </p:cNvSpPr>
            <p:nvPr/>
          </p:nvSpPr>
          <p:spPr bwMode="auto">
            <a:xfrm flipH="1">
              <a:off x="4377" y="1193"/>
              <a:ext cx="55" cy="3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8" name="Line 92"/>
            <p:cNvSpPr>
              <a:spLocks noChangeShapeType="1"/>
            </p:cNvSpPr>
            <p:nvPr/>
          </p:nvSpPr>
          <p:spPr bwMode="auto">
            <a:xfrm flipH="1">
              <a:off x="4384" y="1188"/>
              <a:ext cx="65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89" name="Line 93"/>
            <p:cNvSpPr>
              <a:spLocks noChangeShapeType="1"/>
            </p:cNvSpPr>
            <p:nvPr/>
          </p:nvSpPr>
          <p:spPr bwMode="auto">
            <a:xfrm flipH="1">
              <a:off x="4377" y="1205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0" name="Freeform 94"/>
            <p:cNvSpPr>
              <a:spLocks/>
            </p:cNvSpPr>
            <p:nvPr/>
          </p:nvSpPr>
          <p:spPr bwMode="auto">
            <a:xfrm>
              <a:off x="4239" y="1169"/>
              <a:ext cx="212" cy="120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1" name="Freeform 95"/>
            <p:cNvSpPr>
              <a:spLocks/>
            </p:cNvSpPr>
            <p:nvPr/>
          </p:nvSpPr>
          <p:spPr bwMode="auto">
            <a:xfrm>
              <a:off x="4246" y="1163"/>
              <a:ext cx="210" cy="120"/>
            </a:xfrm>
            <a:custGeom>
              <a:avLst/>
              <a:gdLst>
                <a:gd name="T0" fmla="*/ 209 w 210"/>
                <a:gd name="T1" fmla="*/ 12 h 119"/>
                <a:gd name="T2" fmla="*/ 193 w 210"/>
                <a:gd name="T3" fmla="*/ 118 h 119"/>
                <a:gd name="T4" fmla="*/ 0 w 210"/>
                <a:gd name="T5" fmla="*/ 109 h 119"/>
                <a:gd name="T6" fmla="*/ 17 w 210"/>
                <a:gd name="T7" fmla="*/ 0 h 119"/>
                <a:gd name="T8" fmla="*/ 209 w 210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19">
                  <a:moveTo>
                    <a:pt x="209" y="12"/>
                  </a:moveTo>
                  <a:lnTo>
                    <a:pt x="193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2" name="Freeform 96"/>
            <p:cNvSpPr>
              <a:spLocks/>
            </p:cNvSpPr>
            <p:nvPr/>
          </p:nvSpPr>
          <p:spPr bwMode="auto">
            <a:xfrm>
              <a:off x="4253" y="1156"/>
              <a:ext cx="209" cy="123"/>
            </a:xfrm>
            <a:custGeom>
              <a:avLst/>
              <a:gdLst>
                <a:gd name="T0" fmla="*/ 208 w 209"/>
                <a:gd name="T1" fmla="*/ 12 h 123"/>
                <a:gd name="T2" fmla="*/ 196 w 209"/>
                <a:gd name="T3" fmla="*/ 122 h 123"/>
                <a:gd name="T4" fmla="*/ 0 w 209"/>
                <a:gd name="T5" fmla="*/ 112 h 123"/>
                <a:gd name="T6" fmla="*/ 17 w 209"/>
                <a:gd name="T7" fmla="*/ 0 h 123"/>
                <a:gd name="T8" fmla="*/ 208 w 209"/>
                <a:gd name="T9" fmla="*/ 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3">
                  <a:moveTo>
                    <a:pt x="208" y="12"/>
                  </a:moveTo>
                  <a:lnTo>
                    <a:pt x="196" y="122"/>
                  </a:lnTo>
                  <a:lnTo>
                    <a:pt x="0" y="112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3" name="Freeform 97"/>
            <p:cNvSpPr>
              <a:spLocks/>
            </p:cNvSpPr>
            <p:nvPr/>
          </p:nvSpPr>
          <p:spPr bwMode="auto">
            <a:xfrm>
              <a:off x="4253" y="1156"/>
              <a:ext cx="209" cy="123"/>
            </a:xfrm>
            <a:custGeom>
              <a:avLst/>
              <a:gdLst>
                <a:gd name="T0" fmla="*/ 208 w 209"/>
                <a:gd name="T1" fmla="*/ 12 h 123"/>
                <a:gd name="T2" fmla="*/ 196 w 209"/>
                <a:gd name="T3" fmla="*/ 122 h 123"/>
                <a:gd name="T4" fmla="*/ 0 w 209"/>
                <a:gd name="T5" fmla="*/ 112 h 123"/>
                <a:gd name="T6" fmla="*/ 17 w 209"/>
                <a:gd name="T7" fmla="*/ 0 h 123"/>
                <a:gd name="T8" fmla="*/ 208 w 209"/>
                <a:gd name="T9" fmla="*/ 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3">
                  <a:moveTo>
                    <a:pt x="208" y="12"/>
                  </a:moveTo>
                  <a:lnTo>
                    <a:pt x="196" y="122"/>
                  </a:lnTo>
                  <a:lnTo>
                    <a:pt x="0" y="112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4" name="Freeform 98"/>
            <p:cNvSpPr>
              <a:spLocks/>
            </p:cNvSpPr>
            <p:nvPr/>
          </p:nvSpPr>
          <p:spPr bwMode="auto">
            <a:xfrm>
              <a:off x="4282" y="1169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5" name="Freeform 99"/>
            <p:cNvSpPr>
              <a:spLocks/>
            </p:cNvSpPr>
            <p:nvPr/>
          </p:nvSpPr>
          <p:spPr bwMode="auto">
            <a:xfrm>
              <a:off x="4280" y="1186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6" name="Freeform 100"/>
            <p:cNvSpPr>
              <a:spLocks/>
            </p:cNvSpPr>
            <p:nvPr/>
          </p:nvSpPr>
          <p:spPr bwMode="auto">
            <a:xfrm>
              <a:off x="4275" y="1205"/>
              <a:ext cx="165" cy="22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7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7" name="Freeform 101"/>
            <p:cNvSpPr>
              <a:spLocks/>
            </p:cNvSpPr>
            <p:nvPr/>
          </p:nvSpPr>
          <p:spPr bwMode="auto">
            <a:xfrm>
              <a:off x="4269" y="1226"/>
              <a:ext cx="171" cy="20"/>
            </a:xfrm>
            <a:custGeom>
              <a:avLst/>
              <a:gdLst>
                <a:gd name="T0" fmla="*/ 170 w 171"/>
                <a:gd name="T1" fmla="*/ 12 h 20"/>
                <a:gd name="T2" fmla="*/ 167 w 171"/>
                <a:gd name="T3" fmla="*/ 19 h 20"/>
                <a:gd name="T4" fmla="*/ 0 w 171"/>
                <a:gd name="T5" fmla="*/ 7 h 20"/>
                <a:gd name="T6" fmla="*/ 0 w 171"/>
                <a:gd name="T7" fmla="*/ 0 h 20"/>
                <a:gd name="T8" fmla="*/ 170 w 171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0">
                  <a:moveTo>
                    <a:pt x="170" y="12"/>
                  </a:moveTo>
                  <a:lnTo>
                    <a:pt x="167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198" name="Freeform 102"/>
            <p:cNvSpPr>
              <a:spLocks/>
            </p:cNvSpPr>
            <p:nvPr/>
          </p:nvSpPr>
          <p:spPr bwMode="auto">
            <a:xfrm>
              <a:off x="4268" y="1249"/>
              <a:ext cx="167" cy="20"/>
            </a:xfrm>
            <a:custGeom>
              <a:avLst/>
              <a:gdLst>
                <a:gd name="T0" fmla="*/ 166 w 167"/>
                <a:gd name="T1" fmla="*/ 11 h 19"/>
                <a:gd name="T2" fmla="*/ 163 w 167"/>
                <a:gd name="T3" fmla="*/ 18 h 19"/>
                <a:gd name="T4" fmla="*/ 0 w 167"/>
                <a:gd name="T5" fmla="*/ 6 h 19"/>
                <a:gd name="T6" fmla="*/ 1 w 167"/>
                <a:gd name="T7" fmla="*/ 0 h 19"/>
                <a:gd name="T8" fmla="*/ 166 w 16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">
                  <a:moveTo>
                    <a:pt x="166" y="11"/>
                  </a:moveTo>
                  <a:lnTo>
                    <a:pt x="163" y="18"/>
                  </a:lnTo>
                  <a:lnTo>
                    <a:pt x="0" y="6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2" name="Group 103"/>
          <p:cNvGrpSpPr>
            <a:grpSpLocks/>
          </p:cNvGrpSpPr>
          <p:nvPr/>
        </p:nvGrpSpPr>
        <p:grpSpPr bwMode="auto">
          <a:xfrm>
            <a:off x="6326188" y="2011363"/>
            <a:ext cx="347662" cy="223837"/>
            <a:chOff x="3985" y="1183"/>
            <a:chExt cx="219" cy="131"/>
          </a:xfrm>
        </p:grpSpPr>
        <p:sp>
          <p:nvSpPr>
            <p:cNvPr id="388200" name="Line 104"/>
            <p:cNvSpPr>
              <a:spLocks noChangeShapeType="1"/>
            </p:cNvSpPr>
            <p:nvPr/>
          </p:nvSpPr>
          <p:spPr bwMode="auto">
            <a:xfrm flipH="1">
              <a:off x="4123" y="1218"/>
              <a:ext cx="54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1" name="Line 105"/>
            <p:cNvSpPr>
              <a:spLocks noChangeShapeType="1"/>
            </p:cNvSpPr>
            <p:nvPr/>
          </p:nvSpPr>
          <p:spPr bwMode="auto">
            <a:xfrm flipH="1">
              <a:off x="4128" y="1213"/>
              <a:ext cx="63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2" name="Line 106"/>
            <p:cNvSpPr>
              <a:spLocks noChangeShapeType="1"/>
            </p:cNvSpPr>
            <p:nvPr/>
          </p:nvSpPr>
          <p:spPr bwMode="auto">
            <a:xfrm flipH="1">
              <a:off x="4123" y="1230"/>
              <a:ext cx="51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3" name="Freeform 107"/>
            <p:cNvSpPr>
              <a:spLocks/>
            </p:cNvSpPr>
            <p:nvPr/>
          </p:nvSpPr>
          <p:spPr bwMode="auto">
            <a:xfrm>
              <a:off x="3985" y="1195"/>
              <a:ext cx="211" cy="119"/>
            </a:xfrm>
            <a:custGeom>
              <a:avLst/>
              <a:gdLst>
                <a:gd name="T0" fmla="*/ 210 w 211"/>
                <a:gd name="T1" fmla="*/ 12 h 119"/>
                <a:gd name="T2" fmla="*/ 194 w 211"/>
                <a:gd name="T3" fmla="*/ 118 h 119"/>
                <a:gd name="T4" fmla="*/ 0 w 211"/>
                <a:gd name="T5" fmla="*/ 109 h 119"/>
                <a:gd name="T6" fmla="*/ 17 w 211"/>
                <a:gd name="T7" fmla="*/ 0 h 119"/>
                <a:gd name="T8" fmla="*/ 210 w 211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19">
                  <a:moveTo>
                    <a:pt x="210" y="12"/>
                  </a:moveTo>
                  <a:lnTo>
                    <a:pt x="194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4" name="Freeform 108"/>
            <p:cNvSpPr>
              <a:spLocks/>
            </p:cNvSpPr>
            <p:nvPr/>
          </p:nvSpPr>
          <p:spPr bwMode="auto">
            <a:xfrm>
              <a:off x="3990" y="1188"/>
              <a:ext cx="212" cy="121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5" name="Freeform 109"/>
            <p:cNvSpPr>
              <a:spLocks/>
            </p:cNvSpPr>
            <p:nvPr/>
          </p:nvSpPr>
          <p:spPr bwMode="auto">
            <a:xfrm>
              <a:off x="3999" y="1183"/>
              <a:ext cx="205" cy="121"/>
            </a:xfrm>
            <a:custGeom>
              <a:avLst/>
              <a:gdLst>
                <a:gd name="T0" fmla="*/ 204 w 205"/>
                <a:gd name="T1" fmla="*/ 12 h 121"/>
                <a:gd name="T2" fmla="*/ 192 w 205"/>
                <a:gd name="T3" fmla="*/ 120 h 121"/>
                <a:gd name="T4" fmla="*/ 0 w 205"/>
                <a:gd name="T5" fmla="*/ 110 h 121"/>
                <a:gd name="T6" fmla="*/ 16 w 205"/>
                <a:gd name="T7" fmla="*/ 0 h 121"/>
                <a:gd name="T8" fmla="*/ 204 w 205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1">
                  <a:moveTo>
                    <a:pt x="204" y="12"/>
                  </a:moveTo>
                  <a:lnTo>
                    <a:pt x="192" y="120"/>
                  </a:lnTo>
                  <a:lnTo>
                    <a:pt x="0" y="110"/>
                  </a:lnTo>
                  <a:lnTo>
                    <a:pt x="16" y="0"/>
                  </a:lnTo>
                  <a:lnTo>
                    <a:pt x="20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6" name="Freeform 110"/>
            <p:cNvSpPr>
              <a:spLocks/>
            </p:cNvSpPr>
            <p:nvPr/>
          </p:nvSpPr>
          <p:spPr bwMode="auto">
            <a:xfrm>
              <a:off x="3999" y="1183"/>
              <a:ext cx="205" cy="121"/>
            </a:xfrm>
            <a:custGeom>
              <a:avLst/>
              <a:gdLst>
                <a:gd name="T0" fmla="*/ 204 w 205"/>
                <a:gd name="T1" fmla="*/ 12 h 121"/>
                <a:gd name="T2" fmla="*/ 192 w 205"/>
                <a:gd name="T3" fmla="*/ 120 h 121"/>
                <a:gd name="T4" fmla="*/ 0 w 205"/>
                <a:gd name="T5" fmla="*/ 110 h 121"/>
                <a:gd name="T6" fmla="*/ 16 w 205"/>
                <a:gd name="T7" fmla="*/ 0 h 121"/>
                <a:gd name="T8" fmla="*/ 204 w 205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1">
                  <a:moveTo>
                    <a:pt x="204" y="12"/>
                  </a:moveTo>
                  <a:lnTo>
                    <a:pt x="192" y="120"/>
                  </a:lnTo>
                  <a:lnTo>
                    <a:pt x="0" y="110"/>
                  </a:lnTo>
                  <a:lnTo>
                    <a:pt x="16" y="0"/>
                  </a:lnTo>
                  <a:lnTo>
                    <a:pt x="20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7" name="Freeform 111"/>
            <p:cNvSpPr>
              <a:spLocks/>
            </p:cNvSpPr>
            <p:nvPr/>
          </p:nvSpPr>
          <p:spPr bwMode="auto">
            <a:xfrm>
              <a:off x="4026" y="1195"/>
              <a:ext cx="166" cy="19"/>
            </a:xfrm>
            <a:custGeom>
              <a:avLst/>
              <a:gdLst>
                <a:gd name="T0" fmla="*/ 165 w 166"/>
                <a:gd name="T1" fmla="*/ 11 h 19"/>
                <a:gd name="T2" fmla="*/ 162 w 166"/>
                <a:gd name="T3" fmla="*/ 18 h 19"/>
                <a:gd name="T4" fmla="*/ 0 w 166"/>
                <a:gd name="T5" fmla="*/ 7 h 19"/>
                <a:gd name="T6" fmla="*/ 1 w 166"/>
                <a:gd name="T7" fmla="*/ 0 h 19"/>
                <a:gd name="T8" fmla="*/ 165 w 166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">
                  <a:moveTo>
                    <a:pt x="165" y="11"/>
                  </a:moveTo>
                  <a:lnTo>
                    <a:pt x="162" y="18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5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8" name="Freeform 112"/>
            <p:cNvSpPr>
              <a:spLocks/>
            </p:cNvSpPr>
            <p:nvPr/>
          </p:nvSpPr>
          <p:spPr bwMode="auto">
            <a:xfrm>
              <a:off x="4026" y="1211"/>
              <a:ext cx="164" cy="20"/>
            </a:xfrm>
            <a:custGeom>
              <a:avLst/>
              <a:gdLst>
                <a:gd name="T0" fmla="*/ 163 w 164"/>
                <a:gd name="T1" fmla="*/ 12 h 20"/>
                <a:gd name="T2" fmla="*/ 160 w 164"/>
                <a:gd name="T3" fmla="*/ 19 h 20"/>
                <a:gd name="T4" fmla="*/ 0 w 164"/>
                <a:gd name="T5" fmla="*/ 7 h 20"/>
                <a:gd name="T6" fmla="*/ 0 w 164"/>
                <a:gd name="T7" fmla="*/ 0 h 20"/>
                <a:gd name="T8" fmla="*/ 163 w 16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0">
                  <a:moveTo>
                    <a:pt x="163" y="12"/>
                  </a:moveTo>
                  <a:lnTo>
                    <a:pt x="160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3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09" name="Freeform 113"/>
            <p:cNvSpPr>
              <a:spLocks/>
            </p:cNvSpPr>
            <p:nvPr/>
          </p:nvSpPr>
          <p:spPr bwMode="auto">
            <a:xfrm>
              <a:off x="4021" y="1230"/>
              <a:ext cx="164" cy="20"/>
            </a:xfrm>
            <a:custGeom>
              <a:avLst/>
              <a:gdLst>
                <a:gd name="T0" fmla="*/ 163 w 164"/>
                <a:gd name="T1" fmla="*/ 12 h 21"/>
                <a:gd name="T2" fmla="*/ 160 w 164"/>
                <a:gd name="T3" fmla="*/ 20 h 21"/>
                <a:gd name="T4" fmla="*/ 0 w 164"/>
                <a:gd name="T5" fmla="*/ 7 h 21"/>
                <a:gd name="T6" fmla="*/ 1 w 164"/>
                <a:gd name="T7" fmla="*/ 0 h 21"/>
                <a:gd name="T8" fmla="*/ 163 w 164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">
                  <a:moveTo>
                    <a:pt x="163" y="12"/>
                  </a:moveTo>
                  <a:lnTo>
                    <a:pt x="160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3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0" name="Freeform 114"/>
            <p:cNvSpPr>
              <a:spLocks/>
            </p:cNvSpPr>
            <p:nvPr/>
          </p:nvSpPr>
          <p:spPr bwMode="auto">
            <a:xfrm>
              <a:off x="4014" y="1252"/>
              <a:ext cx="169" cy="20"/>
            </a:xfrm>
            <a:custGeom>
              <a:avLst/>
              <a:gdLst>
                <a:gd name="T0" fmla="*/ 168 w 169"/>
                <a:gd name="T1" fmla="*/ 11 h 19"/>
                <a:gd name="T2" fmla="*/ 165 w 169"/>
                <a:gd name="T3" fmla="*/ 18 h 19"/>
                <a:gd name="T4" fmla="*/ 0 w 169"/>
                <a:gd name="T5" fmla="*/ 7 h 19"/>
                <a:gd name="T6" fmla="*/ 0 w 169"/>
                <a:gd name="T7" fmla="*/ 0 h 19"/>
                <a:gd name="T8" fmla="*/ 168 w 16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9">
                  <a:moveTo>
                    <a:pt x="168" y="11"/>
                  </a:moveTo>
                  <a:lnTo>
                    <a:pt x="165" y="18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8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1" name="Freeform 115"/>
            <p:cNvSpPr>
              <a:spLocks/>
            </p:cNvSpPr>
            <p:nvPr/>
          </p:nvSpPr>
          <p:spPr bwMode="auto">
            <a:xfrm>
              <a:off x="4014" y="1274"/>
              <a:ext cx="164" cy="20"/>
            </a:xfrm>
            <a:custGeom>
              <a:avLst/>
              <a:gdLst>
                <a:gd name="T0" fmla="*/ 163 w 164"/>
                <a:gd name="T1" fmla="*/ 11 h 20"/>
                <a:gd name="T2" fmla="*/ 160 w 164"/>
                <a:gd name="T3" fmla="*/ 19 h 20"/>
                <a:gd name="T4" fmla="*/ 0 w 164"/>
                <a:gd name="T5" fmla="*/ 7 h 20"/>
                <a:gd name="T6" fmla="*/ 1 w 164"/>
                <a:gd name="T7" fmla="*/ 0 h 20"/>
                <a:gd name="T8" fmla="*/ 163 w 164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0">
                  <a:moveTo>
                    <a:pt x="163" y="11"/>
                  </a:moveTo>
                  <a:lnTo>
                    <a:pt x="160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3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3" name="Group 116"/>
          <p:cNvGrpSpPr>
            <a:grpSpLocks/>
          </p:cNvGrpSpPr>
          <p:nvPr/>
        </p:nvGrpSpPr>
        <p:grpSpPr bwMode="auto">
          <a:xfrm>
            <a:off x="6683375" y="2327275"/>
            <a:ext cx="354013" cy="223838"/>
            <a:chOff x="4210" y="1368"/>
            <a:chExt cx="223" cy="132"/>
          </a:xfrm>
        </p:grpSpPr>
        <p:sp>
          <p:nvSpPr>
            <p:cNvPr id="388213" name="Line 117"/>
            <p:cNvSpPr>
              <a:spLocks noChangeShapeType="1"/>
            </p:cNvSpPr>
            <p:nvPr/>
          </p:nvSpPr>
          <p:spPr bwMode="auto">
            <a:xfrm flipH="1">
              <a:off x="4348" y="1404"/>
              <a:ext cx="55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4" name="Line 118"/>
            <p:cNvSpPr>
              <a:spLocks noChangeShapeType="1"/>
            </p:cNvSpPr>
            <p:nvPr/>
          </p:nvSpPr>
          <p:spPr bwMode="auto">
            <a:xfrm flipH="1">
              <a:off x="4354" y="1399"/>
              <a:ext cx="66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5" name="Line 119"/>
            <p:cNvSpPr>
              <a:spLocks noChangeShapeType="1"/>
            </p:cNvSpPr>
            <p:nvPr/>
          </p:nvSpPr>
          <p:spPr bwMode="auto">
            <a:xfrm flipH="1">
              <a:off x="4348" y="1416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6" name="Freeform 120"/>
            <p:cNvSpPr>
              <a:spLocks/>
            </p:cNvSpPr>
            <p:nvPr/>
          </p:nvSpPr>
          <p:spPr bwMode="auto">
            <a:xfrm>
              <a:off x="4210" y="1380"/>
              <a:ext cx="211" cy="120"/>
            </a:xfrm>
            <a:custGeom>
              <a:avLst/>
              <a:gdLst>
                <a:gd name="T0" fmla="*/ 210 w 211"/>
                <a:gd name="T1" fmla="*/ 12 h 120"/>
                <a:gd name="T2" fmla="*/ 194 w 211"/>
                <a:gd name="T3" fmla="*/ 119 h 120"/>
                <a:gd name="T4" fmla="*/ 0 w 211"/>
                <a:gd name="T5" fmla="*/ 110 h 120"/>
                <a:gd name="T6" fmla="*/ 17 w 211"/>
                <a:gd name="T7" fmla="*/ 0 h 120"/>
                <a:gd name="T8" fmla="*/ 210 w 211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0">
                  <a:moveTo>
                    <a:pt x="210" y="12"/>
                  </a:moveTo>
                  <a:lnTo>
                    <a:pt x="194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7" name="Freeform 121"/>
            <p:cNvSpPr>
              <a:spLocks/>
            </p:cNvSpPr>
            <p:nvPr/>
          </p:nvSpPr>
          <p:spPr bwMode="auto">
            <a:xfrm>
              <a:off x="4215" y="1374"/>
              <a:ext cx="212" cy="120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8" name="Freeform 122"/>
            <p:cNvSpPr>
              <a:spLocks/>
            </p:cNvSpPr>
            <p:nvPr/>
          </p:nvSpPr>
          <p:spPr bwMode="auto">
            <a:xfrm>
              <a:off x="4224" y="1368"/>
              <a:ext cx="209" cy="122"/>
            </a:xfrm>
            <a:custGeom>
              <a:avLst/>
              <a:gdLst>
                <a:gd name="T0" fmla="*/ 208 w 209"/>
                <a:gd name="T1" fmla="*/ 12 h 122"/>
                <a:gd name="T2" fmla="*/ 196 w 209"/>
                <a:gd name="T3" fmla="*/ 121 h 122"/>
                <a:gd name="T4" fmla="*/ 0 w 209"/>
                <a:gd name="T5" fmla="*/ 111 h 122"/>
                <a:gd name="T6" fmla="*/ 17 w 209"/>
                <a:gd name="T7" fmla="*/ 0 h 122"/>
                <a:gd name="T8" fmla="*/ 208 w 209"/>
                <a:gd name="T9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2">
                  <a:moveTo>
                    <a:pt x="208" y="12"/>
                  </a:moveTo>
                  <a:lnTo>
                    <a:pt x="196" y="121"/>
                  </a:lnTo>
                  <a:lnTo>
                    <a:pt x="0" y="111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19" name="Freeform 123"/>
            <p:cNvSpPr>
              <a:spLocks/>
            </p:cNvSpPr>
            <p:nvPr/>
          </p:nvSpPr>
          <p:spPr bwMode="auto">
            <a:xfrm>
              <a:off x="4224" y="1368"/>
              <a:ext cx="209" cy="122"/>
            </a:xfrm>
            <a:custGeom>
              <a:avLst/>
              <a:gdLst>
                <a:gd name="T0" fmla="*/ 208 w 209"/>
                <a:gd name="T1" fmla="*/ 12 h 122"/>
                <a:gd name="T2" fmla="*/ 196 w 209"/>
                <a:gd name="T3" fmla="*/ 121 h 122"/>
                <a:gd name="T4" fmla="*/ 0 w 209"/>
                <a:gd name="T5" fmla="*/ 111 h 122"/>
                <a:gd name="T6" fmla="*/ 17 w 209"/>
                <a:gd name="T7" fmla="*/ 0 h 122"/>
                <a:gd name="T8" fmla="*/ 208 w 209"/>
                <a:gd name="T9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2">
                  <a:moveTo>
                    <a:pt x="208" y="12"/>
                  </a:moveTo>
                  <a:lnTo>
                    <a:pt x="196" y="121"/>
                  </a:lnTo>
                  <a:lnTo>
                    <a:pt x="0" y="111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0" name="Freeform 124"/>
            <p:cNvSpPr>
              <a:spLocks/>
            </p:cNvSpPr>
            <p:nvPr/>
          </p:nvSpPr>
          <p:spPr bwMode="auto">
            <a:xfrm>
              <a:off x="4253" y="1380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1" name="Freeform 125"/>
            <p:cNvSpPr>
              <a:spLocks/>
            </p:cNvSpPr>
            <p:nvPr/>
          </p:nvSpPr>
          <p:spPr bwMode="auto">
            <a:xfrm>
              <a:off x="4251" y="1397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2" name="Freeform 126"/>
            <p:cNvSpPr>
              <a:spLocks/>
            </p:cNvSpPr>
            <p:nvPr/>
          </p:nvSpPr>
          <p:spPr bwMode="auto">
            <a:xfrm>
              <a:off x="4246" y="1416"/>
              <a:ext cx="165" cy="21"/>
            </a:xfrm>
            <a:custGeom>
              <a:avLst/>
              <a:gdLst>
                <a:gd name="T0" fmla="*/ 164 w 165"/>
                <a:gd name="T1" fmla="*/ 12 h 20"/>
                <a:gd name="T2" fmla="*/ 161 w 165"/>
                <a:gd name="T3" fmla="*/ 19 h 20"/>
                <a:gd name="T4" fmla="*/ 0 w 165"/>
                <a:gd name="T5" fmla="*/ 7 h 20"/>
                <a:gd name="T6" fmla="*/ 1 w 165"/>
                <a:gd name="T7" fmla="*/ 0 h 20"/>
                <a:gd name="T8" fmla="*/ 164 w 16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">
                  <a:moveTo>
                    <a:pt x="164" y="12"/>
                  </a:moveTo>
                  <a:lnTo>
                    <a:pt x="161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3" name="Freeform 127"/>
            <p:cNvSpPr>
              <a:spLocks/>
            </p:cNvSpPr>
            <p:nvPr/>
          </p:nvSpPr>
          <p:spPr bwMode="auto">
            <a:xfrm>
              <a:off x="4240" y="1437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0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4" name="Freeform 128"/>
            <p:cNvSpPr>
              <a:spLocks/>
            </p:cNvSpPr>
            <p:nvPr/>
          </p:nvSpPr>
          <p:spPr bwMode="auto">
            <a:xfrm>
              <a:off x="4239" y="1460"/>
              <a:ext cx="167" cy="20"/>
            </a:xfrm>
            <a:custGeom>
              <a:avLst/>
              <a:gdLst>
                <a:gd name="T0" fmla="*/ 166 w 167"/>
                <a:gd name="T1" fmla="*/ 11 h 19"/>
                <a:gd name="T2" fmla="*/ 163 w 167"/>
                <a:gd name="T3" fmla="*/ 18 h 19"/>
                <a:gd name="T4" fmla="*/ 0 w 167"/>
                <a:gd name="T5" fmla="*/ 6 h 19"/>
                <a:gd name="T6" fmla="*/ 1 w 167"/>
                <a:gd name="T7" fmla="*/ 0 h 19"/>
                <a:gd name="T8" fmla="*/ 166 w 16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">
                  <a:moveTo>
                    <a:pt x="166" y="11"/>
                  </a:moveTo>
                  <a:lnTo>
                    <a:pt x="163" y="18"/>
                  </a:lnTo>
                  <a:lnTo>
                    <a:pt x="0" y="6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4" name="Group 129"/>
          <p:cNvGrpSpPr>
            <a:grpSpLocks/>
          </p:cNvGrpSpPr>
          <p:nvPr/>
        </p:nvGrpSpPr>
        <p:grpSpPr bwMode="auto">
          <a:xfrm>
            <a:off x="6083300" y="3044825"/>
            <a:ext cx="2078038" cy="423863"/>
            <a:chOff x="3832" y="1790"/>
            <a:chExt cx="1309" cy="249"/>
          </a:xfrm>
        </p:grpSpPr>
        <p:sp>
          <p:nvSpPr>
            <p:cNvPr id="388226" name="Rectangle 130"/>
            <p:cNvSpPr>
              <a:spLocks noChangeArrowheads="1"/>
            </p:cNvSpPr>
            <p:nvPr/>
          </p:nvSpPr>
          <p:spPr bwMode="auto">
            <a:xfrm>
              <a:off x="3832" y="1790"/>
              <a:ext cx="26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7" name="Rectangle 131"/>
            <p:cNvSpPr>
              <a:spLocks noChangeArrowheads="1"/>
            </p:cNvSpPr>
            <p:nvPr/>
          </p:nvSpPr>
          <p:spPr bwMode="auto">
            <a:xfrm>
              <a:off x="3832" y="1857"/>
              <a:ext cx="26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8" name="Rectangle 132"/>
            <p:cNvSpPr>
              <a:spLocks noChangeArrowheads="1"/>
            </p:cNvSpPr>
            <p:nvPr/>
          </p:nvSpPr>
          <p:spPr bwMode="auto">
            <a:xfrm>
              <a:off x="3832" y="1930"/>
              <a:ext cx="26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29" name="Rectangle 133"/>
            <p:cNvSpPr>
              <a:spLocks noChangeArrowheads="1"/>
            </p:cNvSpPr>
            <p:nvPr/>
          </p:nvSpPr>
          <p:spPr bwMode="auto">
            <a:xfrm>
              <a:off x="3832" y="2001"/>
              <a:ext cx="267" cy="3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0" name="Rectangle 134"/>
            <p:cNvSpPr>
              <a:spLocks noChangeArrowheads="1"/>
            </p:cNvSpPr>
            <p:nvPr/>
          </p:nvSpPr>
          <p:spPr bwMode="auto">
            <a:xfrm>
              <a:off x="4147" y="1790"/>
              <a:ext cx="271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1" name="Rectangle 135"/>
            <p:cNvSpPr>
              <a:spLocks noChangeArrowheads="1"/>
            </p:cNvSpPr>
            <p:nvPr/>
          </p:nvSpPr>
          <p:spPr bwMode="auto">
            <a:xfrm>
              <a:off x="4147" y="1857"/>
              <a:ext cx="271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2" name="Rectangle 136"/>
            <p:cNvSpPr>
              <a:spLocks noChangeArrowheads="1"/>
            </p:cNvSpPr>
            <p:nvPr/>
          </p:nvSpPr>
          <p:spPr bwMode="auto">
            <a:xfrm>
              <a:off x="4147" y="1930"/>
              <a:ext cx="271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3" name="Rectangle 137"/>
            <p:cNvSpPr>
              <a:spLocks noChangeArrowheads="1"/>
            </p:cNvSpPr>
            <p:nvPr/>
          </p:nvSpPr>
          <p:spPr bwMode="auto">
            <a:xfrm>
              <a:off x="4147" y="2001"/>
              <a:ext cx="271" cy="3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4" name="Rectangle 138"/>
            <p:cNvSpPr>
              <a:spLocks noChangeArrowheads="1"/>
            </p:cNvSpPr>
            <p:nvPr/>
          </p:nvSpPr>
          <p:spPr bwMode="auto">
            <a:xfrm>
              <a:off x="4471" y="1790"/>
              <a:ext cx="278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5" name="Rectangle 139"/>
            <p:cNvSpPr>
              <a:spLocks noChangeArrowheads="1"/>
            </p:cNvSpPr>
            <p:nvPr/>
          </p:nvSpPr>
          <p:spPr bwMode="auto">
            <a:xfrm>
              <a:off x="4471" y="1857"/>
              <a:ext cx="278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6" name="Rectangle 140"/>
            <p:cNvSpPr>
              <a:spLocks noChangeArrowheads="1"/>
            </p:cNvSpPr>
            <p:nvPr/>
          </p:nvSpPr>
          <p:spPr bwMode="auto">
            <a:xfrm>
              <a:off x="4471" y="1930"/>
              <a:ext cx="278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7" name="Rectangle 141"/>
            <p:cNvSpPr>
              <a:spLocks noChangeArrowheads="1"/>
            </p:cNvSpPr>
            <p:nvPr/>
          </p:nvSpPr>
          <p:spPr bwMode="auto">
            <a:xfrm>
              <a:off x="4471" y="2001"/>
              <a:ext cx="278" cy="3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8" name="Rectangle 142"/>
            <p:cNvSpPr>
              <a:spLocks noChangeArrowheads="1"/>
            </p:cNvSpPr>
            <p:nvPr/>
          </p:nvSpPr>
          <p:spPr bwMode="auto">
            <a:xfrm>
              <a:off x="4804" y="1790"/>
              <a:ext cx="33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39" name="Rectangle 143"/>
            <p:cNvSpPr>
              <a:spLocks noChangeArrowheads="1"/>
            </p:cNvSpPr>
            <p:nvPr/>
          </p:nvSpPr>
          <p:spPr bwMode="auto">
            <a:xfrm>
              <a:off x="4804" y="1857"/>
              <a:ext cx="33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40" name="Rectangle 144"/>
            <p:cNvSpPr>
              <a:spLocks noChangeArrowheads="1"/>
            </p:cNvSpPr>
            <p:nvPr/>
          </p:nvSpPr>
          <p:spPr bwMode="auto">
            <a:xfrm>
              <a:off x="4804" y="1930"/>
              <a:ext cx="337" cy="3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41" name="Rectangle 145"/>
            <p:cNvSpPr>
              <a:spLocks noChangeArrowheads="1"/>
            </p:cNvSpPr>
            <p:nvPr/>
          </p:nvSpPr>
          <p:spPr bwMode="auto">
            <a:xfrm>
              <a:off x="4804" y="2001"/>
              <a:ext cx="337" cy="3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5" name="Group 146"/>
          <p:cNvGrpSpPr>
            <a:grpSpLocks/>
          </p:cNvGrpSpPr>
          <p:nvPr/>
        </p:nvGrpSpPr>
        <p:grpSpPr bwMode="auto">
          <a:xfrm>
            <a:off x="3603625" y="2309813"/>
            <a:ext cx="685800" cy="1706562"/>
            <a:chOff x="2270" y="1358"/>
            <a:chExt cx="432" cy="1003"/>
          </a:xfrm>
        </p:grpSpPr>
        <p:sp>
          <p:nvSpPr>
            <p:cNvPr id="388243" name="Rectangle 147"/>
            <p:cNvSpPr>
              <a:spLocks noChangeArrowheads="1"/>
            </p:cNvSpPr>
            <p:nvPr/>
          </p:nvSpPr>
          <p:spPr bwMode="auto">
            <a:xfrm>
              <a:off x="2270" y="1358"/>
              <a:ext cx="432" cy="1003"/>
            </a:xfrm>
            <a:prstGeom prst="rect">
              <a:avLst/>
            </a:prstGeom>
            <a:gradFill rotWithShape="0">
              <a:gsLst>
                <a:gs pos="0">
                  <a:srgbClr val="D3EAF8">
                    <a:gamma/>
                    <a:shade val="89804"/>
                    <a:invGamma/>
                  </a:srgbClr>
                </a:gs>
                <a:gs pos="50000">
                  <a:srgbClr val="D3EAF8"/>
                </a:gs>
                <a:gs pos="100000">
                  <a:srgbClr val="D3EAF8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0385" name="Group 148"/>
            <p:cNvGrpSpPr>
              <a:grpSpLocks/>
            </p:cNvGrpSpPr>
            <p:nvPr/>
          </p:nvGrpSpPr>
          <p:grpSpPr bwMode="auto">
            <a:xfrm>
              <a:off x="2309" y="1481"/>
              <a:ext cx="358" cy="808"/>
              <a:chOff x="2309" y="1481"/>
              <a:chExt cx="358" cy="808"/>
            </a:xfrm>
          </p:grpSpPr>
          <p:sp>
            <p:nvSpPr>
              <p:cNvPr id="388245" name="Rectangle 149"/>
              <p:cNvSpPr>
                <a:spLocks noChangeArrowheads="1"/>
              </p:cNvSpPr>
              <p:nvPr/>
            </p:nvSpPr>
            <p:spPr bwMode="auto">
              <a:xfrm>
                <a:off x="2309" y="2216"/>
                <a:ext cx="358" cy="73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46" name="Rectangle 150"/>
              <p:cNvSpPr>
                <a:spLocks noChangeArrowheads="1"/>
              </p:cNvSpPr>
              <p:nvPr/>
            </p:nvSpPr>
            <p:spPr bwMode="auto">
              <a:xfrm>
                <a:off x="2309" y="2091"/>
                <a:ext cx="358" cy="7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47" name="Rectangle 151"/>
              <p:cNvSpPr>
                <a:spLocks noChangeArrowheads="1"/>
              </p:cNvSpPr>
              <p:nvPr/>
            </p:nvSpPr>
            <p:spPr bwMode="auto">
              <a:xfrm>
                <a:off x="2309" y="1971"/>
                <a:ext cx="358" cy="73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48" name="Rectangle 152"/>
              <p:cNvSpPr>
                <a:spLocks noChangeArrowheads="1"/>
              </p:cNvSpPr>
              <p:nvPr/>
            </p:nvSpPr>
            <p:spPr bwMode="auto">
              <a:xfrm>
                <a:off x="2309" y="1847"/>
                <a:ext cx="358" cy="7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49" name="Rectangle 153"/>
              <p:cNvSpPr>
                <a:spLocks noChangeArrowheads="1"/>
              </p:cNvSpPr>
              <p:nvPr/>
            </p:nvSpPr>
            <p:spPr bwMode="auto">
              <a:xfrm>
                <a:off x="2309" y="1726"/>
                <a:ext cx="358" cy="73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50" name="Rectangle 154"/>
              <p:cNvSpPr>
                <a:spLocks noChangeArrowheads="1"/>
              </p:cNvSpPr>
              <p:nvPr/>
            </p:nvSpPr>
            <p:spPr bwMode="auto">
              <a:xfrm>
                <a:off x="2309" y="1602"/>
                <a:ext cx="358" cy="73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251" name="Rectangle 155"/>
              <p:cNvSpPr>
                <a:spLocks noChangeArrowheads="1"/>
              </p:cNvSpPr>
              <p:nvPr/>
            </p:nvSpPr>
            <p:spPr bwMode="auto">
              <a:xfrm>
                <a:off x="2309" y="1481"/>
                <a:ext cx="358" cy="73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A128C"/>
                  </a:gs>
                  <a:gs pos="35000">
                    <a:srgbClr val="181CC7"/>
                  </a:gs>
                  <a:gs pos="44000">
                    <a:srgbClr val="7005D4"/>
                  </a:gs>
                  <a:gs pos="50000">
                    <a:srgbClr val="8C3D91"/>
                  </a:gs>
                  <a:gs pos="56000">
                    <a:srgbClr val="7005D4"/>
                  </a:gs>
                  <a:gs pos="65000">
                    <a:srgbClr val="181CC7"/>
                  </a:gs>
                  <a:gs pos="80001">
                    <a:srgbClr val="0A128C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196" name="Group 156"/>
          <p:cNvGrpSpPr>
            <a:grpSpLocks/>
          </p:cNvGrpSpPr>
          <p:nvPr/>
        </p:nvGrpSpPr>
        <p:grpSpPr bwMode="auto">
          <a:xfrm>
            <a:off x="4445000" y="2325688"/>
            <a:ext cx="1296988" cy="1681162"/>
            <a:chOff x="2800" y="1367"/>
            <a:chExt cx="817" cy="989"/>
          </a:xfrm>
        </p:grpSpPr>
        <p:sp>
          <p:nvSpPr>
            <p:cNvPr id="388253" name="Rectangle 157"/>
            <p:cNvSpPr>
              <a:spLocks noChangeArrowheads="1"/>
            </p:cNvSpPr>
            <p:nvPr/>
          </p:nvSpPr>
          <p:spPr bwMode="auto">
            <a:xfrm>
              <a:off x="2802" y="1640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4" name="Rectangle 158"/>
            <p:cNvSpPr>
              <a:spLocks noChangeArrowheads="1"/>
            </p:cNvSpPr>
            <p:nvPr/>
          </p:nvSpPr>
          <p:spPr bwMode="auto">
            <a:xfrm>
              <a:off x="3009" y="1640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5" name="Rectangle 159"/>
            <p:cNvSpPr>
              <a:spLocks noChangeArrowheads="1"/>
            </p:cNvSpPr>
            <p:nvPr/>
          </p:nvSpPr>
          <p:spPr bwMode="auto">
            <a:xfrm>
              <a:off x="3213" y="1640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6" name="Rectangle 160"/>
            <p:cNvSpPr>
              <a:spLocks noChangeArrowheads="1"/>
            </p:cNvSpPr>
            <p:nvPr/>
          </p:nvSpPr>
          <p:spPr bwMode="auto">
            <a:xfrm>
              <a:off x="3416" y="1640"/>
              <a:ext cx="98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7" name="Rectangle 161"/>
            <p:cNvSpPr>
              <a:spLocks noChangeArrowheads="1"/>
            </p:cNvSpPr>
            <p:nvPr/>
          </p:nvSpPr>
          <p:spPr bwMode="auto">
            <a:xfrm>
              <a:off x="2904" y="1640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8" name="Rectangle 162"/>
            <p:cNvSpPr>
              <a:spLocks noChangeArrowheads="1"/>
            </p:cNvSpPr>
            <p:nvPr/>
          </p:nvSpPr>
          <p:spPr bwMode="auto">
            <a:xfrm>
              <a:off x="3111" y="1640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59" name="Rectangle 163"/>
            <p:cNvSpPr>
              <a:spLocks noChangeArrowheads="1"/>
            </p:cNvSpPr>
            <p:nvPr/>
          </p:nvSpPr>
          <p:spPr bwMode="auto">
            <a:xfrm>
              <a:off x="3314" y="1640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0" name="Rectangle 164"/>
            <p:cNvSpPr>
              <a:spLocks noChangeArrowheads="1"/>
            </p:cNvSpPr>
            <p:nvPr/>
          </p:nvSpPr>
          <p:spPr bwMode="auto">
            <a:xfrm>
              <a:off x="2800" y="1371"/>
              <a:ext cx="97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1" name="Rectangle 165"/>
            <p:cNvSpPr>
              <a:spLocks noChangeArrowheads="1"/>
            </p:cNvSpPr>
            <p:nvPr/>
          </p:nvSpPr>
          <p:spPr bwMode="auto">
            <a:xfrm>
              <a:off x="3007" y="1371"/>
              <a:ext cx="97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2" name="Rectangle 166"/>
            <p:cNvSpPr>
              <a:spLocks noChangeArrowheads="1"/>
            </p:cNvSpPr>
            <p:nvPr/>
          </p:nvSpPr>
          <p:spPr bwMode="auto">
            <a:xfrm>
              <a:off x="3213" y="1371"/>
              <a:ext cx="97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3" name="Rectangle 167"/>
            <p:cNvSpPr>
              <a:spLocks noChangeArrowheads="1"/>
            </p:cNvSpPr>
            <p:nvPr/>
          </p:nvSpPr>
          <p:spPr bwMode="auto">
            <a:xfrm>
              <a:off x="3416" y="1371"/>
              <a:ext cx="98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4" name="Rectangle 168"/>
            <p:cNvSpPr>
              <a:spLocks noChangeArrowheads="1"/>
            </p:cNvSpPr>
            <p:nvPr/>
          </p:nvSpPr>
          <p:spPr bwMode="auto">
            <a:xfrm>
              <a:off x="2904" y="1371"/>
              <a:ext cx="95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5" name="Rectangle 169"/>
            <p:cNvSpPr>
              <a:spLocks noChangeArrowheads="1"/>
            </p:cNvSpPr>
            <p:nvPr/>
          </p:nvSpPr>
          <p:spPr bwMode="auto">
            <a:xfrm>
              <a:off x="3110" y="1371"/>
              <a:ext cx="98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6" name="Rectangle 170"/>
            <p:cNvSpPr>
              <a:spLocks noChangeArrowheads="1"/>
            </p:cNvSpPr>
            <p:nvPr/>
          </p:nvSpPr>
          <p:spPr bwMode="auto">
            <a:xfrm>
              <a:off x="3314" y="1371"/>
              <a:ext cx="94" cy="83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7" name="Rectangle 171"/>
            <p:cNvSpPr>
              <a:spLocks noChangeArrowheads="1"/>
            </p:cNvSpPr>
            <p:nvPr/>
          </p:nvSpPr>
          <p:spPr bwMode="auto">
            <a:xfrm>
              <a:off x="3518" y="1367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8" name="Rectangle 172"/>
            <p:cNvSpPr>
              <a:spLocks noChangeArrowheads="1"/>
            </p:cNvSpPr>
            <p:nvPr/>
          </p:nvSpPr>
          <p:spPr bwMode="auto">
            <a:xfrm>
              <a:off x="2802" y="1457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69" name="Rectangle 173"/>
            <p:cNvSpPr>
              <a:spLocks noChangeArrowheads="1"/>
            </p:cNvSpPr>
            <p:nvPr/>
          </p:nvSpPr>
          <p:spPr bwMode="auto">
            <a:xfrm>
              <a:off x="3007" y="1457"/>
              <a:ext cx="97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3213" y="1457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1" name="Rectangle 175"/>
            <p:cNvSpPr>
              <a:spLocks noChangeArrowheads="1"/>
            </p:cNvSpPr>
            <p:nvPr/>
          </p:nvSpPr>
          <p:spPr bwMode="auto">
            <a:xfrm>
              <a:off x="3416" y="1457"/>
              <a:ext cx="96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2" name="Rectangle 176"/>
            <p:cNvSpPr>
              <a:spLocks noChangeArrowheads="1"/>
            </p:cNvSpPr>
            <p:nvPr/>
          </p:nvSpPr>
          <p:spPr bwMode="auto">
            <a:xfrm>
              <a:off x="2904" y="1457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3" name="Rectangle 177"/>
            <p:cNvSpPr>
              <a:spLocks noChangeArrowheads="1"/>
            </p:cNvSpPr>
            <p:nvPr/>
          </p:nvSpPr>
          <p:spPr bwMode="auto">
            <a:xfrm>
              <a:off x="3110" y="1457"/>
              <a:ext cx="96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4" name="Rectangle 178"/>
            <p:cNvSpPr>
              <a:spLocks noChangeArrowheads="1"/>
            </p:cNvSpPr>
            <p:nvPr/>
          </p:nvSpPr>
          <p:spPr bwMode="auto">
            <a:xfrm>
              <a:off x="3314" y="1457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5" name="Rectangle 179"/>
            <p:cNvSpPr>
              <a:spLocks noChangeArrowheads="1"/>
            </p:cNvSpPr>
            <p:nvPr/>
          </p:nvSpPr>
          <p:spPr bwMode="auto">
            <a:xfrm>
              <a:off x="3520" y="1457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6" name="Rectangle 180"/>
            <p:cNvSpPr>
              <a:spLocks noChangeArrowheads="1"/>
            </p:cNvSpPr>
            <p:nvPr/>
          </p:nvSpPr>
          <p:spPr bwMode="auto">
            <a:xfrm>
              <a:off x="2802" y="1549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7" name="Rectangle 181"/>
            <p:cNvSpPr>
              <a:spLocks noChangeArrowheads="1"/>
            </p:cNvSpPr>
            <p:nvPr/>
          </p:nvSpPr>
          <p:spPr bwMode="auto">
            <a:xfrm>
              <a:off x="3007" y="1549"/>
              <a:ext cx="96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8" name="Rectangle 182"/>
            <p:cNvSpPr>
              <a:spLocks noChangeArrowheads="1"/>
            </p:cNvSpPr>
            <p:nvPr/>
          </p:nvSpPr>
          <p:spPr bwMode="auto">
            <a:xfrm>
              <a:off x="3213" y="1549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79" name="Rectangle 183"/>
            <p:cNvSpPr>
              <a:spLocks noChangeArrowheads="1"/>
            </p:cNvSpPr>
            <p:nvPr/>
          </p:nvSpPr>
          <p:spPr bwMode="auto">
            <a:xfrm>
              <a:off x="3416" y="1549"/>
              <a:ext cx="98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0" name="Rectangle 184"/>
            <p:cNvSpPr>
              <a:spLocks noChangeArrowheads="1"/>
            </p:cNvSpPr>
            <p:nvPr/>
          </p:nvSpPr>
          <p:spPr bwMode="auto">
            <a:xfrm>
              <a:off x="2904" y="1549"/>
              <a:ext cx="95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1" name="Rectangle 185"/>
            <p:cNvSpPr>
              <a:spLocks noChangeArrowheads="1"/>
            </p:cNvSpPr>
            <p:nvPr/>
          </p:nvSpPr>
          <p:spPr bwMode="auto">
            <a:xfrm>
              <a:off x="3110" y="1549"/>
              <a:ext cx="96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2" name="Rectangle 186"/>
            <p:cNvSpPr>
              <a:spLocks noChangeArrowheads="1"/>
            </p:cNvSpPr>
            <p:nvPr/>
          </p:nvSpPr>
          <p:spPr bwMode="auto">
            <a:xfrm>
              <a:off x="3314" y="1549"/>
              <a:ext cx="94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3" name="Rectangle 187"/>
            <p:cNvSpPr>
              <a:spLocks noChangeArrowheads="1"/>
            </p:cNvSpPr>
            <p:nvPr/>
          </p:nvSpPr>
          <p:spPr bwMode="auto">
            <a:xfrm>
              <a:off x="3518" y="1549"/>
              <a:ext cx="99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4" name="Rectangle 188"/>
            <p:cNvSpPr>
              <a:spLocks noChangeArrowheads="1"/>
            </p:cNvSpPr>
            <p:nvPr/>
          </p:nvSpPr>
          <p:spPr bwMode="auto">
            <a:xfrm>
              <a:off x="3518" y="1640"/>
              <a:ext cx="99" cy="8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5" name="Rectangle 189"/>
            <p:cNvSpPr>
              <a:spLocks noChangeArrowheads="1"/>
            </p:cNvSpPr>
            <p:nvPr/>
          </p:nvSpPr>
          <p:spPr bwMode="auto">
            <a:xfrm>
              <a:off x="2802" y="1726"/>
              <a:ext cx="95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6" name="Rectangle 190"/>
            <p:cNvSpPr>
              <a:spLocks noChangeArrowheads="1"/>
            </p:cNvSpPr>
            <p:nvPr/>
          </p:nvSpPr>
          <p:spPr bwMode="auto">
            <a:xfrm>
              <a:off x="3007" y="1726"/>
              <a:ext cx="97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7" name="Rectangle 191"/>
            <p:cNvSpPr>
              <a:spLocks noChangeArrowheads="1"/>
            </p:cNvSpPr>
            <p:nvPr/>
          </p:nvSpPr>
          <p:spPr bwMode="auto">
            <a:xfrm>
              <a:off x="3213" y="1726"/>
              <a:ext cx="94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8" name="Rectangle 192"/>
            <p:cNvSpPr>
              <a:spLocks noChangeArrowheads="1"/>
            </p:cNvSpPr>
            <p:nvPr/>
          </p:nvSpPr>
          <p:spPr bwMode="auto">
            <a:xfrm>
              <a:off x="3416" y="1726"/>
              <a:ext cx="98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89" name="Rectangle 193"/>
            <p:cNvSpPr>
              <a:spLocks noChangeArrowheads="1"/>
            </p:cNvSpPr>
            <p:nvPr/>
          </p:nvSpPr>
          <p:spPr bwMode="auto">
            <a:xfrm>
              <a:off x="2904" y="1726"/>
              <a:ext cx="95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0" name="Rectangle 194"/>
            <p:cNvSpPr>
              <a:spLocks noChangeArrowheads="1"/>
            </p:cNvSpPr>
            <p:nvPr/>
          </p:nvSpPr>
          <p:spPr bwMode="auto">
            <a:xfrm>
              <a:off x="3110" y="1726"/>
              <a:ext cx="96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1" name="Rectangle 195"/>
            <p:cNvSpPr>
              <a:spLocks noChangeArrowheads="1"/>
            </p:cNvSpPr>
            <p:nvPr/>
          </p:nvSpPr>
          <p:spPr bwMode="auto">
            <a:xfrm>
              <a:off x="3314" y="1726"/>
              <a:ext cx="94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2" name="Rectangle 196"/>
            <p:cNvSpPr>
              <a:spLocks noChangeArrowheads="1"/>
            </p:cNvSpPr>
            <p:nvPr/>
          </p:nvSpPr>
          <p:spPr bwMode="auto">
            <a:xfrm>
              <a:off x="3518" y="1726"/>
              <a:ext cx="99" cy="85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3" name="Rectangle 197"/>
            <p:cNvSpPr>
              <a:spLocks noChangeArrowheads="1"/>
            </p:cNvSpPr>
            <p:nvPr/>
          </p:nvSpPr>
          <p:spPr bwMode="auto">
            <a:xfrm>
              <a:off x="2802" y="1817"/>
              <a:ext cx="95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4" name="Rectangle 198"/>
            <p:cNvSpPr>
              <a:spLocks noChangeArrowheads="1"/>
            </p:cNvSpPr>
            <p:nvPr/>
          </p:nvSpPr>
          <p:spPr bwMode="auto">
            <a:xfrm>
              <a:off x="3009" y="1817"/>
              <a:ext cx="94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5" name="Rectangle 199"/>
            <p:cNvSpPr>
              <a:spLocks noChangeArrowheads="1"/>
            </p:cNvSpPr>
            <p:nvPr/>
          </p:nvSpPr>
          <p:spPr bwMode="auto">
            <a:xfrm>
              <a:off x="3213" y="1817"/>
              <a:ext cx="94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6" name="Rectangle 200"/>
            <p:cNvSpPr>
              <a:spLocks noChangeArrowheads="1"/>
            </p:cNvSpPr>
            <p:nvPr/>
          </p:nvSpPr>
          <p:spPr bwMode="auto">
            <a:xfrm>
              <a:off x="3416" y="1817"/>
              <a:ext cx="98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7" name="Rectangle 201"/>
            <p:cNvSpPr>
              <a:spLocks noChangeArrowheads="1"/>
            </p:cNvSpPr>
            <p:nvPr/>
          </p:nvSpPr>
          <p:spPr bwMode="auto">
            <a:xfrm>
              <a:off x="2904" y="1817"/>
              <a:ext cx="95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8" name="Rectangle 202"/>
            <p:cNvSpPr>
              <a:spLocks noChangeArrowheads="1"/>
            </p:cNvSpPr>
            <p:nvPr/>
          </p:nvSpPr>
          <p:spPr bwMode="auto">
            <a:xfrm>
              <a:off x="3111" y="1817"/>
              <a:ext cx="95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299" name="Rectangle 203"/>
            <p:cNvSpPr>
              <a:spLocks noChangeArrowheads="1"/>
            </p:cNvSpPr>
            <p:nvPr/>
          </p:nvSpPr>
          <p:spPr bwMode="auto">
            <a:xfrm>
              <a:off x="3314" y="1817"/>
              <a:ext cx="94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0" name="Rectangle 204"/>
            <p:cNvSpPr>
              <a:spLocks noChangeArrowheads="1"/>
            </p:cNvSpPr>
            <p:nvPr/>
          </p:nvSpPr>
          <p:spPr bwMode="auto">
            <a:xfrm>
              <a:off x="3518" y="1817"/>
              <a:ext cx="99" cy="87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1" name="Rectangle 205"/>
            <p:cNvSpPr>
              <a:spLocks noChangeArrowheads="1"/>
            </p:cNvSpPr>
            <p:nvPr/>
          </p:nvSpPr>
          <p:spPr bwMode="auto">
            <a:xfrm>
              <a:off x="2802" y="1912"/>
              <a:ext cx="95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2" name="Rectangle 206"/>
            <p:cNvSpPr>
              <a:spLocks noChangeArrowheads="1"/>
            </p:cNvSpPr>
            <p:nvPr/>
          </p:nvSpPr>
          <p:spPr bwMode="auto">
            <a:xfrm>
              <a:off x="3007" y="1912"/>
              <a:ext cx="97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3" name="Rectangle 207"/>
            <p:cNvSpPr>
              <a:spLocks noChangeArrowheads="1"/>
            </p:cNvSpPr>
            <p:nvPr/>
          </p:nvSpPr>
          <p:spPr bwMode="auto">
            <a:xfrm>
              <a:off x="3213" y="1912"/>
              <a:ext cx="94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4" name="Rectangle 208"/>
            <p:cNvSpPr>
              <a:spLocks noChangeArrowheads="1"/>
            </p:cNvSpPr>
            <p:nvPr/>
          </p:nvSpPr>
          <p:spPr bwMode="auto">
            <a:xfrm>
              <a:off x="3416" y="1912"/>
              <a:ext cx="98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5" name="Rectangle 209"/>
            <p:cNvSpPr>
              <a:spLocks noChangeArrowheads="1"/>
            </p:cNvSpPr>
            <p:nvPr/>
          </p:nvSpPr>
          <p:spPr bwMode="auto">
            <a:xfrm>
              <a:off x="2904" y="1912"/>
              <a:ext cx="95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6" name="Rectangle 210"/>
            <p:cNvSpPr>
              <a:spLocks noChangeArrowheads="1"/>
            </p:cNvSpPr>
            <p:nvPr/>
          </p:nvSpPr>
          <p:spPr bwMode="auto">
            <a:xfrm>
              <a:off x="3110" y="1912"/>
              <a:ext cx="96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7" name="Rectangle 211"/>
            <p:cNvSpPr>
              <a:spLocks noChangeArrowheads="1"/>
            </p:cNvSpPr>
            <p:nvPr/>
          </p:nvSpPr>
          <p:spPr bwMode="auto">
            <a:xfrm>
              <a:off x="3314" y="1912"/>
              <a:ext cx="94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8" name="Rectangle 212"/>
            <p:cNvSpPr>
              <a:spLocks noChangeArrowheads="1"/>
            </p:cNvSpPr>
            <p:nvPr/>
          </p:nvSpPr>
          <p:spPr bwMode="auto">
            <a:xfrm>
              <a:off x="3518" y="1912"/>
              <a:ext cx="99" cy="78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09" name="Rectangle 213"/>
            <p:cNvSpPr>
              <a:spLocks noChangeArrowheads="1"/>
            </p:cNvSpPr>
            <p:nvPr/>
          </p:nvSpPr>
          <p:spPr bwMode="auto">
            <a:xfrm>
              <a:off x="2802" y="1999"/>
              <a:ext cx="94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0" name="Rectangle 214"/>
            <p:cNvSpPr>
              <a:spLocks noChangeArrowheads="1"/>
            </p:cNvSpPr>
            <p:nvPr/>
          </p:nvSpPr>
          <p:spPr bwMode="auto">
            <a:xfrm>
              <a:off x="3007" y="1999"/>
              <a:ext cx="97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1" name="Rectangle 215"/>
            <p:cNvSpPr>
              <a:spLocks noChangeArrowheads="1"/>
            </p:cNvSpPr>
            <p:nvPr/>
          </p:nvSpPr>
          <p:spPr bwMode="auto">
            <a:xfrm>
              <a:off x="3213" y="1999"/>
              <a:ext cx="97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2" name="Rectangle 216"/>
            <p:cNvSpPr>
              <a:spLocks noChangeArrowheads="1"/>
            </p:cNvSpPr>
            <p:nvPr/>
          </p:nvSpPr>
          <p:spPr bwMode="auto">
            <a:xfrm>
              <a:off x="3416" y="1999"/>
              <a:ext cx="98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3" name="Rectangle 217"/>
            <p:cNvSpPr>
              <a:spLocks noChangeArrowheads="1"/>
            </p:cNvSpPr>
            <p:nvPr/>
          </p:nvSpPr>
          <p:spPr bwMode="auto">
            <a:xfrm>
              <a:off x="2904" y="1999"/>
              <a:ext cx="95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4" name="Rectangle 218"/>
            <p:cNvSpPr>
              <a:spLocks noChangeArrowheads="1"/>
            </p:cNvSpPr>
            <p:nvPr/>
          </p:nvSpPr>
          <p:spPr bwMode="auto">
            <a:xfrm>
              <a:off x="3110" y="1999"/>
              <a:ext cx="98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5" name="Rectangle 219"/>
            <p:cNvSpPr>
              <a:spLocks noChangeArrowheads="1"/>
            </p:cNvSpPr>
            <p:nvPr/>
          </p:nvSpPr>
          <p:spPr bwMode="auto">
            <a:xfrm>
              <a:off x="3314" y="1999"/>
              <a:ext cx="96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6" name="Rectangle 220"/>
            <p:cNvSpPr>
              <a:spLocks noChangeArrowheads="1"/>
            </p:cNvSpPr>
            <p:nvPr/>
          </p:nvSpPr>
          <p:spPr bwMode="auto">
            <a:xfrm>
              <a:off x="3518" y="1999"/>
              <a:ext cx="99" cy="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7" name="Rectangle 221"/>
            <p:cNvSpPr>
              <a:spLocks noChangeArrowheads="1"/>
            </p:cNvSpPr>
            <p:nvPr/>
          </p:nvSpPr>
          <p:spPr bwMode="auto">
            <a:xfrm>
              <a:off x="2802" y="2091"/>
              <a:ext cx="95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8" name="Rectangle 222"/>
            <p:cNvSpPr>
              <a:spLocks noChangeArrowheads="1"/>
            </p:cNvSpPr>
            <p:nvPr/>
          </p:nvSpPr>
          <p:spPr bwMode="auto">
            <a:xfrm>
              <a:off x="3007" y="2091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19" name="Rectangle 223"/>
            <p:cNvSpPr>
              <a:spLocks noChangeArrowheads="1"/>
            </p:cNvSpPr>
            <p:nvPr/>
          </p:nvSpPr>
          <p:spPr bwMode="auto">
            <a:xfrm>
              <a:off x="3214" y="2091"/>
              <a:ext cx="93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0" name="Rectangle 224"/>
            <p:cNvSpPr>
              <a:spLocks noChangeArrowheads="1"/>
            </p:cNvSpPr>
            <p:nvPr/>
          </p:nvSpPr>
          <p:spPr bwMode="auto">
            <a:xfrm>
              <a:off x="3416" y="2091"/>
              <a:ext cx="98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1" name="Rectangle 225"/>
            <p:cNvSpPr>
              <a:spLocks noChangeArrowheads="1"/>
            </p:cNvSpPr>
            <p:nvPr/>
          </p:nvSpPr>
          <p:spPr bwMode="auto">
            <a:xfrm>
              <a:off x="2904" y="2091"/>
              <a:ext cx="95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2" name="Rectangle 226"/>
            <p:cNvSpPr>
              <a:spLocks noChangeArrowheads="1"/>
            </p:cNvSpPr>
            <p:nvPr/>
          </p:nvSpPr>
          <p:spPr bwMode="auto">
            <a:xfrm>
              <a:off x="3110" y="2091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3" name="Rectangle 227"/>
            <p:cNvSpPr>
              <a:spLocks noChangeArrowheads="1"/>
            </p:cNvSpPr>
            <p:nvPr/>
          </p:nvSpPr>
          <p:spPr bwMode="auto">
            <a:xfrm>
              <a:off x="3314" y="2091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4" name="Rectangle 228"/>
            <p:cNvSpPr>
              <a:spLocks noChangeArrowheads="1"/>
            </p:cNvSpPr>
            <p:nvPr/>
          </p:nvSpPr>
          <p:spPr bwMode="auto">
            <a:xfrm>
              <a:off x="3518" y="2091"/>
              <a:ext cx="99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5" name="Rectangle 229"/>
            <p:cNvSpPr>
              <a:spLocks noChangeArrowheads="1"/>
            </p:cNvSpPr>
            <p:nvPr/>
          </p:nvSpPr>
          <p:spPr bwMode="auto">
            <a:xfrm>
              <a:off x="2802" y="2181"/>
              <a:ext cx="95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6" name="Rectangle 230"/>
            <p:cNvSpPr>
              <a:spLocks noChangeArrowheads="1"/>
            </p:cNvSpPr>
            <p:nvPr/>
          </p:nvSpPr>
          <p:spPr bwMode="auto">
            <a:xfrm>
              <a:off x="3009" y="2181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7" name="Rectangle 231"/>
            <p:cNvSpPr>
              <a:spLocks noChangeArrowheads="1"/>
            </p:cNvSpPr>
            <p:nvPr/>
          </p:nvSpPr>
          <p:spPr bwMode="auto">
            <a:xfrm>
              <a:off x="3213" y="2181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8" name="Rectangle 232"/>
            <p:cNvSpPr>
              <a:spLocks noChangeArrowheads="1"/>
            </p:cNvSpPr>
            <p:nvPr/>
          </p:nvSpPr>
          <p:spPr bwMode="auto">
            <a:xfrm>
              <a:off x="3416" y="2181"/>
              <a:ext cx="98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29" name="Rectangle 233"/>
            <p:cNvSpPr>
              <a:spLocks noChangeArrowheads="1"/>
            </p:cNvSpPr>
            <p:nvPr/>
          </p:nvSpPr>
          <p:spPr bwMode="auto">
            <a:xfrm>
              <a:off x="2904" y="2181"/>
              <a:ext cx="95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0" name="Rectangle 234"/>
            <p:cNvSpPr>
              <a:spLocks noChangeArrowheads="1"/>
            </p:cNvSpPr>
            <p:nvPr/>
          </p:nvSpPr>
          <p:spPr bwMode="auto">
            <a:xfrm>
              <a:off x="3110" y="2181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1" name="Rectangle 235"/>
            <p:cNvSpPr>
              <a:spLocks noChangeArrowheads="1"/>
            </p:cNvSpPr>
            <p:nvPr/>
          </p:nvSpPr>
          <p:spPr bwMode="auto">
            <a:xfrm>
              <a:off x="3314" y="2181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2" name="Rectangle 236"/>
            <p:cNvSpPr>
              <a:spLocks noChangeArrowheads="1"/>
            </p:cNvSpPr>
            <p:nvPr/>
          </p:nvSpPr>
          <p:spPr bwMode="auto">
            <a:xfrm>
              <a:off x="3518" y="2181"/>
              <a:ext cx="99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3" name="Rectangle 237"/>
            <p:cNvSpPr>
              <a:spLocks noChangeArrowheads="1"/>
            </p:cNvSpPr>
            <p:nvPr/>
          </p:nvSpPr>
          <p:spPr bwMode="auto">
            <a:xfrm>
              <a:off x="2802" y="2274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4" name="Rectangle 238"/>
            <p:cNvSpPr>
              <a:spLocks noChangeArrowheads="1"/>
            </p:cNvSpPr>
            <p:nvPr/>
          </p:nvSpPr>
          <p:spPr bwMode="auto">
            <a:xfrm>
              <a:off x="3007" y="2274"/>
              <a:ext cx="97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5" name="Rectangle 239"/>
            <p:cNvSpPr>
              <a:spLocks noChangeArrowheads="1"/>
            </p:cNvSpPr>
            <p:nvPr/>
          </p:nvSpPr>
          <p:spPr bwMode="auto">
            <a:xfrm>
              <a:off x="3213" y="2274"/>
              <a:ext cx="94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6" name="Rectangle 240"/>
            <p:cNvSpPr>
              <a:spLocks noChangeArrowheads="1"/>
            </p:cNvSpPr>
            <p:nvPr/>
          </p:nvSpPr>
          <p:spPr bwMode="auto">
            <a:xfrm>
              <a:off x="3416" y="2274"/>
              <a:ext cx="98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7" name="Rectangle 241"/>
            <p:cNvSpPr>
              <a:spLocks noChangeArrowheads="1"/>
            </p:cNvSpPr>
            <p:nvPr/>
          </p:nvSpPr>
          <p:spPr bwMode="auto">
            <a:xfrm>
              <a:off x="2904" y="2274"/>
              <a:ext cx="95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8" name="Rectangle 242"/>
            <p:cNvSpPr>
              <a:spLocks noChangeArrowheads="1"/>
            </p:cNvSpPr>
            <p:nvPr/>
          </p:nvSpPr>
          <p:spPr bwMode="auto">
            <a:xfrm>
              <a:off x="3110" y="2274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39" name="Rectangle 243"/>
            <p:cNvSpPr>
              <a:spLocks noChangeArrowheads="1"/>
            </p:cNvSpPr>
            <p:nvPr/>
          </p:nvSpPr>
          <p:spPr bwMode="auto">
            <a:xfrm>
              <a:off x="3314" y="2274"/>
              <a:ext cx="96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0" name="Rectangle 244"/>
            <p:cNvSpPr>
              <a:spLocks noChangeArrowheads="1"/>
            </p:cNvSpPr>
            <p:nvPr/>
          </p:nvSpPr>
          <p:spPr bwMode="auto">
            <a:xfrm>
              <a:off x="3518" y="2274"/>
              <a:ext cx="99" cy="82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7" name="Group 245"/>
          <p:cNvGrpSpPr>
            <a:grpSpLocks/>
          </p:cNvGrpSpPr>
          <p:nvPr/>
        </p:nvGrpSpPr>
        <p:grpSpPr bwMode="auto">
          <a:xfrm>
            <a:off x="6592888" y="2143125"/>
            <a:ext cx="354012" cy="223838"/>
            <a:chOff x="4153" y="1260"/>
            <a:chExt cx="223" cy="132"/>
          </a:xfrm>
        </p:grpSpPr>
        <p:sp>
          <p:nvSpPr>
            <p:cNvPr id="388342" name="Line 246"/>
            <p:cNvSpPr>
              <a:spLocks noChangeShapeType="1"/>
            </p:cNvSpPr>
            <p:nvPr/>
          </p:nvSpPr>
          <p:spPr bwMode="auto">
            <a:xfrm flipH="1">
              <a:off x="4291" y="1296"/>
              <a:ext cx="55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3" name="Line 247"/>
            <p:cNvSpPr>
              <a:spLocks noChangeShapeType="1"/>
            </p:cNvSpPr>
            <p:nvPr/>
          </p:nvSpPr>
          <p:spPr bwMode="auto">
            <a:xfrm flipH="1">
              <a:off x="4297" y="1291"/>
              <a:ext cx="66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4" name="Line 248"/>
            <p:cNvSpPr>
              <a:spLocks noChangeShapeType="1"/>
            </p:cNvSpPr>
            <p:nvPr/>
          </p:nvSpPr>
          <p:spPr bwMode="auto">
            <a:xfrm flipH="1">
              <a:off x="4291" y="1309"/>
              <a:ext cx="51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5" name="Freeform 249"/>
            <p:cNvSpPr>
              <a:spLocks/>
            </p:cNvSpPr>
            <p:nvPr/>
          </p:nvSpPr>
          <p:spPr bwMode="auto">
            <a:xfrm>
              <a:off x="4153" y="1272"/>
              <a:ext cx="212" cy="120"/>
            </a:xfrm>
            <a:custGeom>
              <a:avLst/>
              <a:gdLst>
                <a:gd name="T0" fmla="*/ 211 w 212"/>
                <a:gd name="T1" fmla="*/ 12 h 120"/>
                <a:gd name="T2" fmla="*/ 195 w 212"/>
                <a:gd name="T3" fmla="*/ 119 h 120"/>
                <a:gd name="T4" fmla="*/ 0 w 212"/>
                <a:gd name="T5" fmla="*/ 110 h 120"/>
                <a:gd name="T6" fmla="*/ 17 w 212"/>
                <a:gd name="T7" fmla="*/ 0 h 120"/>
                <a:gd name="T8" fmla="*/ 211 w 212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0">
                  <a:moveTo>
                    <a:pt x="211" y="12"/>
                  </a:moveTo>
                  <a:lnTo>
                    <a:pt x="195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6" name="Freeform 250"/>
            <p:cNvSpPr>
              <a:spLocks/>
            </p:cNvSpPr>
            <p:nvPr/>
          </p:nvSpPr>
          <p:spPr bwMode="auto">
            <a:xfrm>
              <a:off x="4160" y="1266"/>
              <a:ext cx="210" cy="120"/>
            </a:xfrm>
            <a:custGeom>
              <a:avLst/>
              <a:gdLst>
                <a:gd name="T0" fmla="*/ 209 w 210"/>
                <a:gd name="T1" fmla="*/ 12 h 119"/>
                <a:gd name="T2" fmla="*/ 193 w 210"/>
                <a:gd name="T3" fmla="*/ 118 h 119"/>
                <a:gd name="T4" fmla="*/ 0 w 210"/>
                <a:gd name="T5" fmla="*/ 109 h 119"/>
                <a:gd name="T6" fmla="*/ 17 w 210"/>
                <a:gd name="T7" fmla="*/ 0 h 119"/>
                <a:gd name="T8" fmla="*/ 209 w 210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19">
                  <a:moveTo>
                    <a:pt x="209" y="12"/>
                  </a:moveTo>
                  <a:lnTo>
                    <a:pt x="193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7" name="Freeform 251"/>
            <p:cNvSpPr>
              <a:spLocks/>
            </p:cNvSpPr>
            <p:nvPr/>
          </p:nvSpPr>
          <p:spPr bwMode="auto">
            <a:xfrm>
              <a:off x="4167" y="1260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8" name="Freeform 252"/>
            <p:cNvSpPr>
              <a:spLocks/>
            </p:cNvSpPr>
            <p:nvPr/>
          </p:nvSpPr>
          <p:spPr bwMode="auto">
            <a:xfrm>
              <a:off x="4167" y="1260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49" name="Freeform 253"/>
            <p:cNvSpPr>
              <a:spLocks/>
            </p:cNvSpPr>
            <p:nvPr/>
          </p:nvSpPr>
          <p:spPr bwMode="auto">
            <a:xfrm>
              <a:off x="4196" y="1272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0" name="Freeform 254"/>
            <p:cNvSpPr>
              <a:spLocks/>
            </p:cNvSpPr>
            <p:nvPr/>
          </p:nvSpPr>
          <p:spPr bwMode="auto">
            <a:xfrm>
              <a:off x="4194" y="1289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1" name="Freeform 255"/>
            <p:cNvSpPr>
              <a:spLocks/>
            </p:cNvSpPr>
            <p:nvPr/>
          </p:nvSpPr>
          <p:spPr bwMode="auto">
            <a:xfrm>
              <a:off x="4189" y="1309"/>
              <a:ext cx="165" cy="21"/>
            </a:xfrm>
            <a:custGeom>
              <a:avLst/>
              <a:gdLst>
                <a:gd name="T0" fmla="*/ 164 w 165"/>
                <a:gd name="T1" fmla="*/ 12 h 20"/>
                <a:gd name="T2" fmla="*/ 161 w 165"/>
                <a:gd name="T3" fmla="*/ 19 h 20"/>
                <a:gd name="T4" fmla="*/ 0 w 165"/>
                <a:gd name="T5" fmla="*/ 7 h 20"/>
                <a:gd name="T6" fmla="*/ 1 w 165"/>
                <a:gd name="T7" fmla="*/ 0 h 20"/>
                <a:gd name="T8" fmla="*/ 164 w 16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">
                  <a:moveTo>
                    <a:pt x="164" y="12"/>
                  </a:moveTo>
                  <a:lnTo>
                    <a:pt x="161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2" name="Freeform 256"/>
            <p:cNvSpPr>
              <a:spLocks/>
            </p:cNvSpPr>
            <p:nvPr/>
          </p:nvSpPr>
          <p:spPr bwMode="auto">
            <a:xfrm>
              <a:off x="4183" y="1329"/>
              <a:ext cx="171" cy="20"/>
            </a:xfrm>
            <a:custGeom>
              <a:avLst/>
              <a:gdLst>
                <a:gd name="T0" fmla="*/ 170 w 171"/>
                <a:gd name="T1" fmla="*/ 12 h 20"/>
                <a:gd name="T2" fmla="*/ 167 w 171"/>
                <a:gd name="T3" fmla="*/ 19 h 20"/>
                <a:gd name="T4" fmla="*/ 0 w 171"/>
                <a:gd name="T5" fmla="*/ 7 h 20"/>
                <a:gd name="T6" fmla="*/ 0 w 171"/>
                <a:gd name="T7" fmla="*/ 0 h 20"/>
                <a:gd name="T8" fmla="*/ 170 w 171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0">
                  <a:moveTo>
                    <a:pt x="170" y="12"/>
                  </a:moveTo>
                  <a:lnTo>
                    <a:pt x="167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3" name="Freeform 257"/>
            <p:cNvSpPr>
              <a:spLocks/>
            </p:cNvSpPr>
            <p:nvPr/>
          </p:nvSpPr>
          <p:spPr bwMode="auto">
            <a:xfrm>
              <a:off x="4182" y="1351"/>
              <a:ext cx="167" cy="21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8" name="Group 258"/>
          <p:cNvGrpSpPr>
            <a:grpSpLocks/>
          </p:cNvGrpSpPr>
          <p:nvPr/>
        </p:nvGrpSpPr>
        <p:grpSpPr bwMode="auto">
          <a:xfrm>
            <a:off x="6162675" y="2128838"/>
            <a:ext cx="354013" cy="223837"/>
            <a:chOff x="3882" y="1252"/>
            <a:chExt cx="223" cy="131"/>
          </a:xfrm>
        </p:grpSpPr>
        <p:sp>
          <p:nvSpPr>
            <p:cNvPr id="388355" name="Line 259"/>
            <p:cNvSpPr>
              <a:spLocks noChangeShapeType="1"/>
            </p:cNvSpPr>
            <p:nvPr/>
          </p:nvSpPr>
          <p:spPr bwMode="auto">
            <a:xfrm flipH="1">
              <a:off x="4020" y="1287"/>
              <a:ext cx="55" cy="3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6" name="Line 260"/>
            <p:cNvSpPr>
              <a:spLocks noChangeShapeType="1"/>
            </p:cNvSpPr>
            <p:nvPr/>
          </p:nvSpPr>
          <p:spPr bwMode="auto">
            <a:xfrm flipH="1">
              <a:off x="4027" y="1282"/>
              <a:ext cx="65" cy="4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7" name="Line 261"/>
            <p:cNvSpPr>
              <a:spLocks noChangeShapeType="1"/>
            </p:cNvSpPr>
            <p:nvPr/>
          </p:nvSpPr>
          <p:spPr bwMode="auto">
            <a:xfrm flipH="1">
              <a:off x="4020" y="1299"/>
              <a:ext cx="51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8" name="Freeform 262"/>
            <p:cNvSpPr>
              <a:spLocks/>
            </p:cNvSpPr>
            <p:nvPr/>
          </p:nvSpPr>
          <p:spPr bwMode="auto">
            <a:xfrm>
              <a:off x="3882" y="1264"/>
              <a:ext cx="212" cy="119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59" name="Freeform 263"/>
            <p:cNvSpPr>
              <a:spLocks/>
            </p:cNvSpPr>
            <p:nvPr/>
          </p:nvSpPr>
          <p:spPr bwMode="auto">
            <a:xfrm>
              <a:off x="3889" y="1257"/>
              <a:ext cx="210" cy="121"/>
            </a:xfrm>
            <a:custGeom>
              <a:avLst/>
              <a:gdLst>
                <a:gd name="T0" fmla="*/ 209 w 210"/>
                <a:gd name="T1" fmla="*/ 12 h 120"/>
                <a:gd name="T2" fmla="*/ 193 w 210"/>
                <a:gd name="T3" fmla="*/ 119 h 120"/>
                <a:gd name="T4" fmla="*/ 0 w 210"/>
                <a:gd name="T5" fmla="*/ 110 h 120"/>
                <a:gd name="T6" fmla="*/ 17 w 210"/>
                <a:gd name="T7" fmla="*/ 0 h 120"/>
                <a:gd name="T8" fmla="*/ 209 w 210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0">
                  <a:moveTo>
                    <a:pt x="209" y="12"/>
                  </a:moveTo>
                  <a:lnTo>
                    <a:pt x="193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9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0" name="Freeform 264"/>
            <p:cNvSpPr>
              <a:spLocks/>
            </p:cNvSpPr>
            <p:nvPr/>
          </p:nvSpPr>
          <p:spPr bwMode="auto">
            <a:xfrm>
              <a:off x="3896" y="1252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1" name="Freeform 265"/>
            <p:cNvSpPr>
              <a:spLocks/>
            </p:cNvSpPr>
            <p:nvPr/>
          </p:nvSpPr>
          <p:spPr bwMode="auto">
            <a:xfrm>
              <a:off x="3896" y="1252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2" name="Freeform 266"/>
            <p:cNvSpPr>
              <a:spLocks/>
            </p:cNvSpPr>
            <p:nvPr/>
          </p:nvSpPr>
          <p:spPr bwMode="auto">
            <a:xfrm>
              <a:off x="3925" y="1264"/>
              <a:ext cx="168" cy="19"/>
            </a:xfrm>
            <a:custGeom>
              <a:avLst/>
              <a:gdLst>
                <a:gd name="T0" fmla="*/ 167 w 168"/>
                <a:gd name="T1" fmla="*/ 11 h 19"/>
                <a:gd name="T2" fmla="*/ 164 w 168"/>
                <a:gd name="T3" fmla="*/ 18 h 19"/>
                <a:gd name="T4" fmla="*/ 0 w 168"/>
                <a:gd name="T5" fmla="*/ 7 h 19"/>
                <a:gd name="T6" fmla="*/ 1 w 168"/>
                <a:gd name="T7" fmla="*/ 0 h 19"/>
                <a:gd name="T8" fmla="*/ 167 w 16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7" y="11"/>
                  </a:moveTo>
                  <a:lnTo>
                    <a:pt x="164" y="18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3" name="Freeform 267"/>
            <p:cNvSpPr>
              <a:spLocks/>
            </p:cNvSpPr>
            <p:nvPr/>
          </p:nvSpPr>
          <p:spPr bwMode="auto">
            <a:xfrm>
              <a:off x="3923" y="1281"/>
              <a:ext cx="167" cy="20"/>
            </a:xfrm>
            <a:custGeom>
              <a:avLst/>
              <a:gdLst>
                <a:gd name="T0" fmla="*/ 166 w 167"/>
                <a:gd name="T1" fmla="*/ 11 h 19"/>
                <a:gd name="T2" fmla="*/ 163 w 167"/>
                <a:gd name="T3" fmla="*/ 18 h 19"/>
                <a:gd name="T4" fmla="*/ 0 w 167"/>
                <a:gd name="T5" fmla="*/ 6 h 19"/>
                <a:gd name="T6" fmla="*/ 0 w 167"/>
                <a:gd name="T7" fmla="*/ 0 h 19"/>
                <a:gd name="T8" fmla="*/ 166 w 167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">
                  <a:moveTo>
                    <a:pt x="166" y="11"/>
                  </a:moveTo>
                  <a:lnTo>
                    <a:pt x="163" y="1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4" name="Freeform 268"/>
            <p:cNvSpPr>
              <a:spLocks/>
            </p:cNvSpPr>
            <p:nvPr/>
          </p:nvSpPr>
          <p:spPr bwMode="auto">
            <a:xfrm>
              <a:off x="3918" y="1299"/>
              <a:ext cx="165" cy="20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7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5" name="Freeform 269"/>
            <p:cNvSpPr>
              <a:spLocks/>
            </p:cNvSpPr>
            <p:nvPr/>
          </p:nvSpPr>
          <p:spPr bwMode="auto">
            <a:xfrm>
              <a:off x="3912" y="1321"/>
              <a:ext cx="171" cy="20"/>
            </a:xfrm>
            <a:custGeom>
              <a:avLst/>
              <a:gdLst>
                <a:gd name="T0" fmla="*/ 170 w 171"/>
                <a:gd name="T1" fmla="*/ 11 h 19"/>
                <a:gd name="T2" fmla="*/ 167 w 171"/>
                <a:gd name="T3" fmla="*/ 18 h 19"/>
                <a:gd name="T4" fmla="*/ 0 w 171"/>
                <a:gd name="T5" fmla="*/ 7 h 19"/>
                <a:gd name="T6" fmla="*/ 0 w 171"/>
                <a:gd name="T7" fmla="*/ 0 h 19"/>
                <a:gd name="T8" fmla="*/ 170 w 171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9">
                  <a:moveTo>
                    <a:pt x="170" y="11"/>
                  </a:moveTo>
                  <a:lnTo>
                    <a:pt x="167" y="18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0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6" name="Freeform 270"/>
            <p:cNvSpPr>
              <a:spLocks/>
            </p:cNvSpPr>
            <p:nvPr/>
          </p:nvSpPr>
          <p:spPr bwMode="auto">
            <a:xfrm>
              <a:off x="3911" y="1343"/>
              <a:ext cx="167" cy="20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99" name="Group 271"/>
          <p:cNvGrpSpPr>
            <a:grpSpLocks/>
          </p:cNvGrpSpPr>
          <p:nvPr/>
        </p:nvGrpSpPr>
        <p:grpSpPr bwMode="auto">
          <a:xfrm>
            <a:off x="7554913" y="2335213"/>
            <a:ext cx="354012" cy="223837"/>
            <a:chOff x="4759" y="1373"/>
            <a:chExt cx="223" cy="132"/>
          </a:xfrm>
        </p:grpSpPr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 flipH="1">
              <a:off x="4897" y="1409"/>
              <a:ext cx="55" cy="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 flipH="1">
              <a:off x="4903" y="1404"/>
              <a:ext cx="66" cy="4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 flipH="1">
              <a:off x="4897" y="1421"/>
              <a:ext cx="51" cy="3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1" name="Freeform 275"/>
            <p:cNvSpPr>
              <a:spLocks/>
            </p:cNvSpPr>
            <p:nvPr/>
          </p:nvSpPr>
          <p:spPr bwMode="auto">
            <a:xfrm>
              <a:off x="4759" y="1385"/>
              <a:ext cx="211" cy="120"/>
            </a:xfrm>
            <a:custGeom>
              <a:avLst/>
              <a:gdLst>
                <a:gd name="T0" fmla="*/ 210 w 211"/>
                <a:gd name="T1" fmla="*/ 12 h 120"/>
                <a:gd name="T2" fmla="*/ 194 w 211"/>
                <a:gd name="T3" fmla="*/ 119 h 120"/>
                <a:gd name="T4" fmla="*/ 0 w 211"/>
                <a:gd name="T5" fmla="*/ 110 h 120"/>
                <a:gd name="T6" fmla="*/ 17 w 211"/>
                <a:gd name="T7" fmla="*/ 0 h 120"/>
                <a:gd name="T8" fmla="*/ 210 w 211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0">
                  <a:moveTo>
                    <a:pt x="210" y="12"/>
                  </a:moveTo>
                  <a:lnTo>
                    <a:pt x="194" y="119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10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2" name="Freeform 276"/>
            <p:cNvSpPr>
              <a:spLocks/>
            </p:cNvSpPr>
            <p:nvPr/>
          </p:nvSpPr>
          <p:spPr bwMode="auto">
            <a:xfrm>
              <a:off x="4764" y="1379"/>
              <a:ext cx="212" cy="120"/>
            </a:xfrm>
            <a:custGeom>
              <a:avLst/>
              <a:gdLst>
                <a:gd name="T0" fmla="*/ 211 w 212"/>
                <a:gd name="T1" fmla="*/ 12 h 119"/>
                <a:gd name="T2" fmla="*/ 195 w 212"/>
                <a:gd name="T3" fmla="*/ 118 h 119"/>
                <a:gd name="T4" fmla="*/ 0 w 212"/>
                <a:gd name="T5" fmla="*/ 109 h 119"/>
                <a:gd name="T6" fmla="*/ 17 w 212"/>
                <a:gd name="T7" fmla="*/ 0 h 119"/>
                <a:gd name="T8" fmla="*/ 211 w 212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19">
                  <a:moveTo>
                    <a:pt x="211" y="12"/>
                  </a:moveTo>
                  <a:lnTo>
                    <a:pt x="195" y="118"/>
                  </a:lnTo>
                  <a:lnTo>
                    <a:pt x="0" y="109"/>
                  </a:lnTo>
                  <a:lnTo>
                    <a:pt x="17" y="0"/>
                  </a:lnTo>
                  <a:lnTo>
                    <a:pt x="211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3" name="Freeform 277"/>
            <p:cNvSpPr>
              <a:spLocks/>
            </p:cNvSpPr>
            <p:nvPr/>
          </p:nvSpPr>
          <p:spPr bwMode="auto">
            <a:xfrm>
              <a:off x="4773" y="1373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4" name="Freeform 278"/>
            <p:cNvSpPr>
              <a:spLocks/>
            </p:cNvSpPr>
            <p:nvPr/>
          </p:nvSpPr>
          <p:spPr bwMode="auto">
            <a:xfrm>
              <a:off x="4773" y="1373"/>
              <a:ext cx="209" cy="121"/>
            </a:xfrm>
            <a:custGeom>
              <a:avLst/>
              <a:gdLst>
                <a:gd name="T0" fmla="*/ 208 w 209"/>
                <a:gd name="T1" fmla="*/ 12 h 121"/>
                <a:gd name="T2" fmla="*/ 196 w 209"/>
                <a:gd name="T3" fmla="*/ 120 h 121"/>
                <a:gd name="T4" fmla="*/ 0 w 209"/>
                <a:gd name="T5" fmla="*/ 110 h 121"/>
                <a:gd name="T6" fmla="*/ 17 w 209"/>
                <a:gd name="T7" fmla="*/ 0 h 121"/>
                <a:gd name="T8" fmla="*/ 208 w 209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208" y="12"/>
                  </a:moveTo>
                  <a:lnTo>
                    <a:pt x="196" y="120"/>
                  </a:lnTo>
                  <a:lnTo>
                    <a:pt x="0" y="110"/>
                  </a:lnTo>
                  <a:lnTo>
                    <a:pt x="17" y="0"/>
                  </a:lnTo>
                  <a:lnTo>
                    <a:pt x="208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5" name="Freeform 279"/>
            <p:cNvSpPr>
              <a:spLocks/>
            </p:cNvSpPr>
            <p:nvPr/>
          </p:nvSpPr>
          <p:spPr bwMode="auto">
            <a:xfrm>
              <a:off x="4802" y="1385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1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6" name="Freeform 280"/>
            <p:cNvSpPr>
              <a:spLocks/>
            </p:cNvSpPr>
            <p:nvPr/>
          </p:nvSpPr>
          <p:spPr bwMode="auto">
            <a:xfrm>
              <a:off x="4800" y="1402"/>
              <a:ext cx="167" cy="20"/>
            </a:xfrm>
            <a:custGeom>
              <a:avLst/>
              <a:gdLst>
                <a:gd name="T0" fmla="*/ 166 w 167"/>
                <a:gd name="T1" fmla="*/ 12 h 20"/>
                <a:gd name="T2" fmla="*/ 163 w 167"/>
                <a:gd name="T3" fmla="*/ 19 h 20"/>
                <a:gd name="T4" fmla="*/ 0 w 167"/>
                <a:gd name="T5" fmla="*/ 7 h 20"/>
                <a:gd name="T6" fmla="*/ 0 w 167"/>
                <a:gd name="T7" fmla="*/ 0 h 20"/>
                <a:gd name="T8" fmla="*/ 166 w 167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2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6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7" name="Freeform 281"/>
            <p:cNvSpPr>
              <a:spLocks/>
            </p:cNvSpPr>
            <p:nvPr/>
          </p:nvSpPr>
          <p:spPr bwMode="auto">
            <a:xfrm>
              <a:off x="4795" y="1421"/>
              <a:ext cx="165" cy="22"/>
            </a:xfrm>
            <a:custGeom>
              <a:avLst/>
              <a:gdLst>
                <a:gd name="T0" fmla="*/ 164 w 165"/>
                <a:gd name="T1" fmla="*/ 12 h 21"/>
                <a:gd name="T2" fmla="*/ 161 w 165"/>
                <a:gd name="T3" fmla="*/ 20 h 21"/>
                <a:gd name="T4" fmla="*/ 0 w 165"/>
                <a:gd name="T5" fmla="*/ 7 h 21"/>
                <a:gd name="T6" fmla="*/ 1 w 165"/>
                <a:gd name="T7" fmla="*/ 0 h 21"/>
                <a:gd name="T8" fmla="*/ 164 w 165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">
                  <a:moveTo>
                    <a:pt x="164" y="12"/>
                  </a:moveTo>
                  <a:lnTo>
                    <a:pt x="161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4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8" name="Freeform 282"/>
            <p:cNvSpPr>
              <a:spLocks/>
            </p:cNvSpPr>
            <p:nvPr/>
          </p:nvSpPr>
          <p:spPr bwMode="auto">
            <a:xfrm>
              <a:off x="4789" y="1442"/>
              <a:ext cx="168" cy="20"/>
            </a:xfrm>
            <a:custGeom>
              <a:avLst/>
              <a:gdLst>
                <a:gd name="T0" fmla="*/ 167 w 168"/>
                <a:gd name="T1" fmla="*/ 12 h 20"/>
                <a:gd name="T2" fmla="*/ 164 w 168"/>
                <a:gd name="T3" fmla="*/ 19 h 20"/>
                <a:gd name="T4" fmla="*/ 0 w 168"/>
                <a:gd name="T5" fmla="*/ 7 h 20"/>
                <a:gd name="T6" fmla="*/ 0 w 168"/>
                <a:gd name="T7" fmla="*/ 0 h 20"/>
                <a:gd name="T8" fmla="*/ 167 w 168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">
                  <a:moveTo>
                    <a:pt x="167" y="12"/>
                  </a:moveTo>
                  <a:lnTo>
                    <a:pt x="164" y="19"/>
                  </a:lnTo>
                  <a:lnTo>
                    <a:pt x="0" y="7"/>
                  </a:lnTo>
                  <a:lnTo>
                    <a:pt x="0" y="0"/>
                  </a:lnTo>
                  <a:lnTo>
                    <a:pt x="167" y="12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379" name="Freeform 283"/>
            <p:cNvSpPr>
              <a:spLocks/>
            </p:cNvSpPr>
            <p:nvPr/>
          </p:nvSpPr>
          <p:spPr bwMode="auto">
            <a:xfrm>
              <a:off x="4788" y="1464"/>
              <a:ext cx="167" cy="21"/>
            </a:xfrm>
            <a:custGeom>
              <a:avLst/>
              <a:gdLst>
                <a:gd name="T0" fmla="*/ 166 w 167"/>
                <a:gd name="T1" fmla="*/ 11 h 20"/>
                <a:gd name="T2" fmla="*/ 163 w 167"/>
                <a:gd name="T3" fmla="*/ 19 h 20"/>
                <a:gd name="T4" fmla="*/ 0 w 167"/>
                <a:gd name="T5" fmla="*/ 7 h 20"/>
                <a:gd name="T6" fmla="*/ 1 w 167"/>
                <a:gd name="T7" fmla="*/ 0 h 20"/>
                <a:gd name="T8" fmla="*/ 166 w 167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">
                  <a:moveTo>
                    <a:pt x="166" y="11"/>
                  </a:moveTo>
                  <a:lnTo>
                    <a:pt x="163" y="19"/>
                  </a:lnTo>
                  <a:lnTo>
                    <a:pt x="0" y="7"/>
                  </a:lnTo>
                  <a:lnTo>
                    <a:pt x="1" y="0"/>
                  </a:lnTo>
                  <a:lnTo>
                    <a:pt x="166" y="11"/>
                  </a:lnTo>
                </a:path>
              </a:pathLst>
            </a:cu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200" name="Rectangle 284"/>
          <p:cNvSpPr>
            <a:spLocks noChangeArrowheads="1"/>
          </p:cNvSpPr>
          <p:nvPr/>
        </p:nvSpPr>
        <p:spPr bwMode="auto">
          <a:xfrm>
            <a:off x="4454525" y="1460500"/>
            <a:ext cx="133032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Database buffer </a:t>
            </a:r>
          </a:p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cache</a:t>
            </a:r>
          </a:p>
        </p:txBody>
      </p:sp>
      <p:sp>
        <p:nvSpPr>
          <p:cNvPr id="50201" name="Rectangle 285"/>
          <p:cNvSpPr>
            <a:spLocks noChangeArrowheads="1"/>
          </p:cNvSpPr>
          <p:nvPr/>
        </p:nvSpPr>
        <p:spPr bwMode="auto">
          <a:xfrm>
            <a:off x="3479800" y="1463675"/>
            <a:ext cx="13303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Redo </a:t>
            </a:r>
          </a:p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log </a:t>
            </a:r>
          </a:p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buffer </a:t>
            </a:r>
          </a:p>
        </p:txBody>
      </p:sp>
      <p:sp>
        <p:nvSpPr>
          <p:cNvPr id="50202" name="Rectangle 286"/>
          <p:cNvSpPr>
            <a:spLocks noChangeArrowheads="1"/>
          </p:cNvSpPr>
          <p:nvPr/>
        </p:nvSpPr>
        <p:spPr bwMode="auto">
          <a:xfrm>
            <a:off x="6513513" y="1270000"/>
            <a:ext cx="18637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Shared pool </a:t>
            </a:r>
          </a:p>
        </p:txBody>
      </p:sp>
      <p:sp>
        <p:nvSpPr>
          <p:cNvPr id="50203" name="Rectangle 287"/>
          <p:cNvSpPr>
            <a:spLocks noChangeArrowheads="1"/>
          </p:cNvSpPr>
          <p:nvPr/>
        </p:nvSpPr>
        <p:spPr bwMode="auto">
          <a:xfrm>
            <a:off x="6513513" y="1612900"/>
            <a:ext cx="17113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>
                <a:solidFill>
                  <a:schemeClr val="bg2"/>
                </a:solidFill>
                <a:latin typeface="Helvetica" charset="0"/>
              </a:rPr>
              <a:t>Library cache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sp>
        <p:nvSpPr>
          <p:cNvPr id="50204" name="Rectangle 288"/>
          <p:cNvSpPr>
            <a:spLocks noChangeArrowheads="1"/>
          </p:cNvSpPr>
          <p:nvPr/>
        </p:nvSpPr>
        <p:spPr bwMode="auto">
          <a:xfrm>
            <a:off x="6132513" y="2692400"/>
            <a:ext cx="2320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>
                <a:solidFill>
                  <a:schemeClr val="bg2"/>
                </a:solidFill>
                <a:latin typeface="Helvetica" charset="0"/>
              </a:rPr>
              <a:t>Data dictionary cache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sp>
        <p:nvSpPr>
          <p:cNvPr id="388385" name="Rectangle 289"/>
          <p:cNvSpPr>
            <a:spLocks noChangeArrowheads="1"/>
          </p:cNvSpPr>
          <p:nvPr/>
        </p:nvSpPr>
        <p:spPr bwMode="auto">
          <a:xfrm>
            <a:off x="6040438" y="3760788"/>
            <a:ext cx="2324100" cy="214312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86" name="Rectangle 290"/>
          <p:cNvSpPr>
            <a:spLocks noChangeArrowheads="1"/>
          </p:cNvSpPr>
          <p:nvPr/>
        </p:nvSpPr>
        <p:spPr bwMode="auto">
          <a:xfrm>
            <a:off x="6121400" y="3829050"/>
            <a:ext cx="436563" cy="1016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87" name="Rectangle 291"/>
          <p:cNvSpPr>
            <a:spLocks noChangeArrowheads="1"/>
          </p:cNvSpPr>
          <p:nvPr/>
        </p:nvSpPr>
        <p:spPr bwMode="auto">
          <a:xfrm>
            <a:off x="6642100" y="3829050"/>
            <a:ext cx="444500" cy="1016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88" name="Rectangle 292"/>
          <p:cNvSpPr>
            <a:spLocks noChangeArrowheads="1"/>
          </p:cNvSpPr>
          <p:nvPr/>
        </p:nvSpPr>
        <p:spPr bwMode="auto">
          <a:xfrm>
            <a:off x="7189788" y="3829050"/>
            <a:ext cx="455612" cy="1016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89" name="Rectangle 293"/>
          <p:cNvSpPr>
            <a:spLocks noChangeArrowheads="1"/>
          </p:cNvSpPr>
          <p:nvPr/>
        </p:nvSpPr>
        <p:spPr bwMode="auto">
          <a:xfrm>
            <a:off x="7742238" y="3829050"/>
            <a:ext cx="552450" cy="103188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0" name="Rectangle 294"/>
          <p:cNvSpPr>
            <a:spLocks noChangeArrowheads="1"/>
          </p:cNvSpPr>
          <p:nvPr/>
        </p:nvSpPr>
        <p:spPr bwMode="auto">
          <a:xfrm>
            <a:off x="6361113" y="3517900"/>
            <a:ext cx="18637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>
                <a:solidFill>
                  <a:schemeClr val="bg2"/>
                </a:solidFill>
                <a:latin typeface="Helvetica" charset="0"/>
              </a:rPr>
              <a:t>User Global Area</a:t>
            </a:r>
            <a:r>
              <a:rPr lang="en-US" altLang="zh-CN" sz="1600">
                <a:solidFill>
                  <a:schemeClr val="bg2"/>
                </a:solidFill>
                <a:latin typeface="Helvetica" charset="0"/>
              </a:rPr>
              <a:t> </a:t>
            </a:r>
          </a:p>
        </p:txBody>
      </p:sp>
      <p:sp>
        <p:nvSpPr>
          <p:cNvPr id="388391" name="Rectangle 295"/>
          <p:cNvSpPr>
            <a:spLocks noChangeArrowheads="1"/>
          </p:cNvSpPr>
          <p:nvPr/>
        </p:nvSpPr>
        <p:spPr bwMode="auto">
          <a:xfrm>
            <a:off x="433388" y="1336675"/>
            <a:ext cx="2879725" cy="9048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400">
                <a:solidFill>
                  <a:schemeClr val="bg2"/>
                </a:solidFill>
                <a:latin typeface="Courier New" pitchFamily="49" charset="0"/>
              </a:rPr>
              <a:t>SQL&gt; UPDATE emp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400">
                <a:solidFill>
                  <a:schemeClr val="bg2"/>
                </a:solidFill>
                <a:latin typeface="Courier New" pitchFamily="49" charset="0"/>
              </a:rPr>
              <a:t> 2   SET sal=sal*1.1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400">
                <a:solidFill>
                  <a:schemeClr val="bg2"/>
                </a:solidFill>
                <a:latin typeface="Courier New" pitchFamily="49" charset="0"/>
              </a:rPr>
              <a:t> 3   WHERE empno=7369;</a:t>
            </a:r>
          </a:p>
        </p:txBody>
      </p:sp>
      <p:sp>
        <p:nvSpPr>
          <p:cNvPr id="50212" name="Oval 296"/>
          <p:cNvSpPr>
            <a:spLocks noChangeArrowheads="1"/>
          </p:cNvSpPr>
          <p:nvPr/>
        </p:nvSpPr>
        <p:spPr bwMode="auto">
          <a:xfrm>
            <a:off x="730250" y="2876550"/>
            <a:ext cx="1685925" cy="8921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Server</a:t>
            </a:r>
            <a:br>
              <a:rPr lang="en-US" altLang="zh-CN" sz="2400">
                <a:solidFill>
                  <a:schemeClr val="bg2"/>
                </a:solidFill>
              </a:rPr>
            </a:br>
            <a:r>
              <a:rPr lang="en-US" altLang="zh-CN" sz="240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388393" name="Line 297"/>
          <p:cNvSpPr>
            <a:spLocks noChangeShapeType="1"/>
          </p:cNvSpPr>
          <p:nvPr/>
        </p:nvSpPr>
        <p:spPr bwMode="auto">
          <a:xfrm flipV="1">
            <a:off x="1643063" y="2643188"/>
            <a:ext cx="0" cy="17780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94" name="Line 298"/>
          <p:cNvSpPr>
            <a:spLocks noChangeShapeType="1"/>
          </p:cNvSpPr>
          <p:nvPr/>
        </p:nvSpPr>
        <p:spPr bwMode="auto">
          <a:xfrm flipV="1">
            <a:off x="1630363" y="2630488"/>
            <a:ext cx="2036762" cy="1270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95" name="Line 299"/>
          <p:cNvSpPr>
            <a:spLocks noChangeShapeType="1"/>
          </p:cNvSpPr>
          <p:nvPr/>
        </p:nvSpPr>
        <p:spPr bwMode="auto">
          <a:xfrm>
            <a:off x="5072063" y="4832350"/>
            <a:ext cx="1587" cy="714375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16" name="Oval 300"/>
          <p:cNvSpPr>
            <a:spLocks noChangeArrowheads="1"/>
          </p:cNvSpPr>
          <p:nvPr/>
        </p:nvSpPr>
        <p:spPr bwMode="auto">
          <a:xfrm>
            <a:off x="3600450" y="4278313"/>
            <a:ext cx="606425" cy="34766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3F3B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 defTabSz="296863"/>
            <a:r>
              <a:rPr lang="en-US" altLang="zh-CN" sz="1400">
                <a:solidFill>
                  <a:schemeClr val="bg2"/>
                </a:solidFill>
              </a:rPr>
              <a:t> LGWR</a:t>
            </a:r>
          </a:p>
        </p:txBody>
      </p:sp>
      <p:sp>
        <p:nvSpPr>
          <p:cNvPr id="388397" name="Line 301"/>
          <p:cNvSpPr>
            <a:spLocks noChangeShapeType="1"/>
          </p:cNvSpPr>
          <p:nvPr/>
        </p:nvSpPr>
        <p:spPr bwMode="auto">
          <a:xfrm>
            <a:off x="3311525" y="4478338"/>
            <a:ext cx="228600" cy="1587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398" name="Rectangle 302"/>
          <p:cNvSpPr>
            <a:spLocks noChangeArrowheads="1"/>
          </p:cNvSpPr>
          <p:nvPr/>
        </p:nvSpPr>
        <p:spPr bwMode="auto">
          <a:xfrm>
            <a:off x="584200" y="4692650"/>
            <a:ext cx="3497263" cy="1601788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89804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89804"/>
                  <a:invGamma/>
                </a:schemeClr>
              </a:gs>
            </a:gsLst>
            <a:lin ang="2700000" scaled="1"/>
          </a:gra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219" name="Group 303"/>
          <p:cNvGrpSpPr>
            <a:grpSpLocks/>
          </p:cNvGrpSpPr>
          <p:nvPr/>
        </p:nvGrpSpPr>
        <p:grpSpPr bwMode="auto">
          <a:xfrm>
            <a:off x="1863725" y="4797425"/>
            <a:ext cx="901700" cy="579438"/>
            <a:chOff x="1174" y="2821"/>
            <a:chExt cx="568" cy="340"/>
          </a:xfrm>
        </p:grpSpPr>
        <p:sp>
          <p:nvSpPr>
            <p:cNvPr id="388400" name="Oval 304"/>
            <p:cNvSpPr>
              <a:spLocks noChangeArrowheads="1"/>
            </p:cNvSpPr>
            <p:nvPr/>
          </p:nvSpPr>
          <p:spPr bwMode="auto">
            <a:xfrm>
              <a:off x="1174" y="3068"/>
              <a:ext cx="568" cy="93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401" name="Rectangle 305"/>
            <p:cNvSpPr>
              <a:spLocks noChangeArrowheads="1"/>
            </p:cNvSpPr>
            <p:nvPr/>
          </p:nvSpPr>
          <p:spPr bwMode="auto">
            <a:xfrm>
              <a:off x="1175" y="2866"/>
              <a:ext cx="567" cy="25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402" name="Oval 306"/>
            <p:cNvSpPr>
              <a:spLocks noChangeArrowheads="1"/>
            </p:cNvSpPr>
            <p:nvPr/>
          </p:nvSpPr>
          <p:spPr bwMode="auto">
            <a:xfrm>
              <a:off x="1174" y="2821"/>
              <a:ext cx="568" cy="92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220" name="Rectangle 307"/>
          <p:cNvSpPr>
            <a:spLocks noChangeArrowheads="1"/>
          </p:cNvSpPr>
          <p:nvPr/>
        </p:nvSpPr>
        <p:spPr bwMode="auto">
          <a:xfrm>
            <a:off x="1909763" y="4951413"/>
            <a:ext cx="846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bg2"/>
                </a:solidFill>
              </a:rPr>
              <a:t>Control </a:t>
            </a:r>
            <a:br>
              <a:rPr lang="en-US" altLang="zh-CN" sz="1400">
                <a:solidFill>
                  <a:schemeClr val="bg2"/>
                </a:solidFill>
              </a:rPr>
            </a:br>
            <a:r>
              <a:rPr lang="en-US" altLang="zh-CN" sz="1400">
                <a:solidFill>
                  <a:schemeClr val="bg2"/>
                </a:solidFill>
              </a:rPr>
              <a:t>files</a:t>
            </a:r>
          </a:p>
        </p:txBody>
      </p:sp>
      <p:grpSp>
        <p:nvGrpSpPr>
          <p:cNvPr id="50221" name="Group 308"/>
          <p:cNvGrpSpPr>
            <a:grpSpLocks/>
          </p:cNvGrpSpPr>
          <p:nvPr/>
        </p:nvGrpSpPr>
        <p:grpSpPr bwMode="auto">
          <a:xfrm>
            <a:off x="2868613" y="5424488"/>
            <a:ext cx="900112" cy="579437"/>
            <a:chOff x="1807" y="3189"/>
            <a:chExt cx="567" cy="341"/>
          </a:xfrm>
        </p:grpSpPr>
        <p:grpSp>
          <p:nvGrpSpPr>
            <p:cNvPr id="50252" name="Group 309"/>
            <p:cNvGrpSpPr>
              <a:grpSpLocks/>
            </p:cNvGrpSpPr>
            <p:nvPr/>
          </p:nvGrpSpPr>
          <p:grpSpPr bwMode="auto">
            <a:xfrm>
              <a:off x="1807" y="3189"/>
              <a:ext cx="567" cy="341"/>
              <a:chOff x="1807" y="3189"/>
              <a:chExt cx="567" cy="341"/>
            </a:xfrm>
          </p:grpSpPr>
          <p:sp>
            <p:nvSpPr>
              <p:cNvPr id="388406" name="Oval 310"/>
              <p:cNvSpPr>
                <a:spLocks noChangeArrowheads="1"/>
              </p:cNvSpPr>
              <p:nvPr/>
            </p:nvSpPr>
            <p:spPr bwMode="auto">
              <a:xfrm>
                <a:off x="1807" y="3437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07" name="Rectangle 311"/>
              <p:cNvSpPr>
                <a:spLocks noChangeArrowheads="1"/>
              </p:cNvSpPr>
              <p:nvPr/>
            </p:nvSpPr>
            <p:spPr bwMode="auto">
              <a:xfrm>
                <a:off x="1809" y="3235"/>
                <a:ext cx="565" cy="254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08" name="Oval 312"/>
              <p:cNvSpPr>
                <a:spLocks noChangeArrowheads="1"/>
              </p:cNvSpPr>
              <p:nvPr/>
            </p:nvSpPr>
            <p:spPr bwMode="auto">
              <a:xfrm>
                <a:off x="1807" y="3189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8409" name="Rectangle 313"/>
            <p:cNvSpPr>
              <a:spLocks noChangeArrowheads="1"/>
            </p:cNvSpPr>
            <p:nvPr/>
          </p:nvSpPr>
          <p:spPr bwMode="auto">
            <a:xfrm>
              <a:off x="2046" y="3285"/>
              <a:ext cx="10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222" name="Group 314"/>
          <p:cNvGrpSpPr>
            <a:grpSpLocks/>
          </p:cNvGrpSpPr>
          <p:nvPr/>
        </p:nvGrpSpPr>
        <p:grpSpPr bwMode="auto">
          <a:xfrm>
            <a:off x="773113" y="5238750"/>
            <a:ext cx="900112" cy="630238"/>
            <a:chOff x="487" y="3080"/>
            <a:chExt cx="567" cy="371"/>
          </a:xfrm>
        </p:grpSpPr>
        <p:grpSp>
          <p:nvGrpSpPr>
            <p:cNvPr id="50247" name="Group 315"/>
            <p:cNvGrpSpPr>
              <a:grpSpLocks/>
            </p:cNvGrpSpPr>
            <p:nvPr/>
          </p:nvGrpSpPr>
          <p:grpSpPr bwMode="auto">
            <a:xfrm>
              <a:off x="487" y="3080"/>
              <a:ext cx="567" cy="342"/>
              <a:chOff x="487" y="3080"/>
              <a:chExt cx="567" cy="342"/>
            </a:xfrm>
          </p:grpSpPr>
          <p:sp>
            <p:nvSpPr>
              <p:cNvPr id="388412" name="Oval 316"/>
              <p:cNvSpPr>
                <a:spLocks noChangeArrowheads="1"/>
              </p:cNvSpPr>
              <p:nvPr/>
            </p:nvSpPr>
            <p:spPr bwMode="auto">
              <a:xfrm>
                <a:off x="487" y="3327"/>
                <a:ext cx="567" cy="95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13" name="Rectangle 317"/>
              <p:cNvSpPr>
                <a:spLocks noChangeArrowheads="1"/>
              </p:cNvSpPr>
              <p:nvPr/>
            </p:nvSpPr>
            <p:spPr bwMode="auto">
              <a:xfrm>
                <a:off x="488" y="3126"/>
                <a:ext cx="566" cy="254"/>
              </a:xfrm>
              <a:prstGeom prst="rect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14" name="Oval 318"/>
              <p:cNvSpPr>
                <a:spLocks noChangeArrowheads="1"/>
              </p:cNvSpPr>
              <p:nvPr/>
            </p:nvSpPr>
            <p:spPr bwMode="auto">
              <a:xfrm>
                <a:off x="487" y="3080"/>
                <a:ext cx="567" cy="92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248" name="Rectangle 319"/>
            <p:cNvSpPr>
              <a:spLocks noChangeArrowheads="1"/>
            </p:cNvSpPr>
            <p:nvPr/>
          </p:nvSpPr>
          <p:spPr bwMode="auto">
            <a:xfrm>
              <a:off x="731" y="3171"/>
              <a:ext cx="104" cy="2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476BB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666750">
                <a:lnSpc>
                  <a:spcPct val="85000"/>
                </a:lnSpc>
              </a:pPr>
              <a:r>
                <a:rPr lang="en-US" altLang="zh-CN" sz="1400">
                  <a:solidFill>
                    <a:schemeClr val="bg2"/>
                  </a:solidFill>
                </a:rPr>
                <a:t/>
              </a:r>
              <a:br>
                <a:rPr lang="en-US" altLang="zh-CN" sz="1400">
                  <a:solidFill>
                    <a:schemeClr val="bg2"/>
                  </a:solidFill>
                </a:rPr>
              </a:br>
              <a:endParaRPr lang="en-US" altLang="zh-CN" sz="1400">
                <a:solidFill>
                  <a:schemeClr val="bg2"/>
                </a:solidFill>
              </a:endParaRPr>
            </a:p>
          </p:txBody>
        </p:sp>
      </p:grpSp>
      <p:grpSp>
        <p:nvGrpSpPr>
          <p:cNvPr id="50223" name="Group 320"/>
          <p:cNvGrpSpPr>
            <a:grpSpLocks/>
          </p:cNvGrpSpPr>
          <p:nvPr/>
        </p:nvGrpSpPr>
        <p:grpSpPr bwMode="auto">
          <a:xfrm>
            <a:off x="862013" y="5416550"/>
            <a:ext cx="900112" cy="630238"/>
            <a:chOff x="543" y="3185"/>
            <a:chExt cx="567" cy="370"/>
          </a:xfrm>
        </p:grpSpPr>
        <p:grpSp>
          <p:nvGrpSpPr>
            <p:cNvPr id="50242" name="Group 321"/>
            <p:cNvGrpSpPr>
              <a:grpSpLocks/>
            </p:cNvGrpSpPr>
            <p:nvPr/>
          </p:nvGrpSpPr>
          <p:grpSpPr bwMode="auto">
            <a:xfrm>
              <a:off x="543" y="3185"/>
              <a:ext cx="567" cy="340"/>
              <a:chOff x="543" y="3185"/>
              <a:chExt cx="567" cy="340"/>
            </a:xfrm>
          </p:grpSpPr>
          <p:sp>
            <p:nvSpPr>
              <p:cNvPr id="388418" name="Oval 322"/>
              <p:cNvSpPr>
                <a:spLocks noChangeArrowheads="1"/>
              </p:cNvSpPr>
              <p:nvPr/>
            </p:nvSpPr>
            <p:spPr bwMode="auto">
              <a:xfrm>
                <a:off x="543" y="3432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19" name="Rectangle 323"/>
              <p:cNvSpPr>
                <a:spLocks noChangeArrowheads="1"/>
              </p:cNvSpPr>
              <p:nvPr/>
            </p:nvSpPr>
            <p:spPr bwMode="auto">
              <a:xfrm>
                <a:off x="544" y="3230"/>
                <a:ext cx="566" cy="254"/>
              </a:xfrm>
              <a:prstGeom prst="rect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20" name="Oval 324"/>
              <p:cNvSpPr>
                <a:spLocks noChangeArrowheads="1"/>
              </p:cNvSpPr>
              <p:nvPr/>
            </p:nvSpPr>
            <p:spPr bwMode="auto">
              <a:xfrm>
                <a:off x="543" y="3185"/>
                <a:ext cx="567" cy="92"/>
              </a:xfrm>
              <a:prstGeom prst="ellipse">
                <a:avLst/>
              </a:prstGeom>
              <a:gradFill rotWithShape="0">
                <a:gsLst>
                  <a:gs pos="0">
                    <a:srgbClr val="6699FF"/>
                  </a:gs>
                  <a:gs pos="100000">
                    <a:srgbClr val="6699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243" name="Rectangle 325"/>
            <p:cNvSpPr>
              <a:spLocks noChangeArrowheads="1"/>
            </p:cNvSpPr>
            <p:nvPr/>
          </p:nvSpPr>
          <p:spPr bwMode="auto">
            <a:xfrm>
              <a:off x="788" y="3275"/>
              <a:ext cx="104" cy="2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476BB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666750">
                <a:lnSpc>
                  <a:spcPct val="85000"/>
                </a:lnSpc>
              </a:pPr>
              <a:r>
                <a:rPr lang="en-US" altLang="zh-CN" sz="1400">
                  <a:solidFill>
                    <a:schemeClr val="bg2"/>
                  </a:solidFill>
                </a:rPr>
                <a:t/>
              </a:r>
              <a:br>
                <a:rPr lang="en-US" altLang="zh-CN" sz="1400">
                  <a:solidFill>
                    <a:schemeClr val="bg2"/>
                  </a:solidFill>
                </a:rPr>
              </a:br>
              <a:endParaRPr lang="en-US" altLang="zh-CN" sz="1400">
                <a:solidFill>
                  <a:schemeClr val="bg2"/>
                </a:solidFill>
              </a:endParaRPr>
            </a:p>
          </p:txBody>
        </p:sp>
      </p:grpSp>
      <p:grpSp>
        <p:nvGrpSpPr>
          <p:cNvPr id="50224" name="Group 326"/>
          <p:cNvGrpSpPr>
            <a:grpSpLocks/>
          </p:cNvGrpSpPr>
          <p:nvPr/>
        </p:nvGrpSpPr>
        <p:grpSpPr bwMode="auto">
          <a:xfrm>
            <a:off x="950913" y="5607050"/>
            <a:ext cx="900112" cy="581025"/>
            <a:chOff x="599" y="3297"/>
            <a:chExt cx="567" cy="341"/>
          </a:xfrm>
        </p:grpSpPr>
        <p:sp>
          <p:nvSpPr>
            <p:cNvPr id="388423" name="Oval 327"/>
            <p:cNvSpPr>
              <a:spLocks noChangeArrowheads="1"/>
            </p:cNvSpPr>
            <p:nvPr/>
          </p:nvSpPr>
          <p:spPr bwMode="auto">
            <a:xfrm>
              <a:off x="599" y="3544"/>
              <a:ext cx="567" cy="94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424" name="Rectangle 328"/>
            <p:cNvSpPr>
              <a:spLocks noChangeArrowheads="1"/>
            </p:cNvSpPr>
            <p:nvPr/>
          </p:nvSpPr>
          <p:spPr bwMode="auto">
            <a:xfrm>
              <a:off x="600" y="3342"/>
              <a:ext cx="566" cy="25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8425" name="Oval 329"/>
            <p:cNvSpPr>
              <a:spLocks noChangeArrowheads="1"/>
            </p:cNvSpPr>
            <p:nvPr/>
          </p:nvSpPr>
          <p:spPr bwMode="auto">
            <a:xfrm>
              <a:off x="599" y="3297"/>
              <a:ext cx="567" cy="92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225" name="Rectangle 330"/>
          <p:cNvSpPr>
            <a:spLocks noChangeArrowheads="1"/>
          </p:cNvSpPr>
          <p:nvPr/>
        </p:nvSpPr>
        <p:spPr bwMode="auto">
          <a:xfrm>
            <a:off x="919163" y="5761038"/>
            <a:ext cx="10048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bg2"/>
                </a:solidFill>
              </a:rPr>
              <a:t>Data files </a:t>
            </a:r>
            <a:br>
              <a:rPr lang="en-US" altLang="zh-CN" sz="1400">
                <a:solidFill>
                  <a:schemeClr val="bg2"/>
                </a:solidFill>
              </a:rPr>
            </a:br>
            <a:endParaRPr lang="en-US" altLang="zh-CN" sz="1400">
              <a:solidFill>
                <a:schemeClr val="bg2"/>
              </a:solidFill>
            </a:endParaRPr>
          </a:p>
        </p:txBody>
      </p:sp>
      <p:grpSp>
        <p:nvGrpSpPr>
          <p:cNvPr id="50226" name="Group 331"/>
          <p:cNvGrpSpPr>
            <a:grpSpLocks/>
          </p:cNvGrpSpPr>
          <p:nvPr/>
        </p:nvGrpSpPr>
        <p:grpSpPr bwMode="auto">
          <a:xfrm>
            <a:off x="3043238" y="5541963"/>
            <a:ext cx="925512" cy="639762"/>
            <a:chOff x="1917" y="3258"/>
            <a:chExt cx="583" cy="376"/>
          </a:xfrm>
        </p:grpSpPr>
        <p:grpSp>
          <p:nvGrpSpPr>
            <p:cNvPr id="50234" name="Group 332"/>
            <p:cNvGrpSpPr>
              <a:grpSpLocks/>
            </p:cNvGrpSpPr>
            <p:nvPr/>
          </p:nvGrpSpPr>
          <p:grpSpPr bwMode="auto">
            <a:xfrm>
              <a:off x="1917" y="3258"/>
              <a:ext cx="567" cy="342"/>
              <a:chOff x="1917" y="3258"/>
              <a:chExt cx="567" cy="342"/>
            </a:xfrm>
          </p:grpSpPr>
          <p:sp>
            <p:nvSpPr>
              <p:cNvPr id="388429" name="Oval 333"/>
              <p:cNvSpPr>
                <a:spLocks noChangeArrowheads="1"/>
              </p:cNvSpPr>
              <p:nvPr/>
            </p:nvSpPr>
            <p:spPr bwMode="auto">
              <a:xfrm>
                <a:off x="1917" y="3506"/>
                <a:ext cx="567" cy="94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30" name="Rectangle 334"/>
              <p:cNvSpPr>
                <a:spLocks noChangeArrowheads="1"/>
              </p:cNvSpPr>
              <p:nvPr/>
            </p:nvSpPr>
            <p:spPr bwMode="auto">
              <a:xfrm>
                <a:off x="1919" y="3304"/>
                <a:ext cx="565" cy="255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431" name="Oval 335"/>
              <p:cNvSpPr>
                <a:spLocks noChangeArrowheads="1"/>
              </p:cNvSpPr>
              <p:nvPr/>
            </p:nvSpPr>
            <p:spPr bwMode="auto">
              <a:xfrm>
                <a:off x="1917" y="3258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235" name="Rectangle 336"/>
            <p:cNvSpPr>
              <a:spLocks noChangeArrowheads="1"/>
            </p:cNvSpPr>
            <p:nvPr/>
          </p:nvSpPr>
          <p:spPr bwMode="auto">
            <a:xfrm>
              <a:off x="1917" y="3354"/>
              <a:ext cx="58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666750">
                <a:lnSpc>
                  <a:spcPct val="85000"/>
                </a:lnSpc>
              </a:pPr>
              <a:r>
                <a:rPr lang="en-US" altLang="zh-CN" sz="1400">
                  <a:solidFill>
                    <a:schemeClr val="bg2"/>
                  </a:solidFill>
                </a:rPr>
                <a:t>Redo log</a:t>
              </a:r>
              <a:br>
                <a:rPr lang="en-US" altLang="zh-CN" sz="1400">
                  <a:solidFill>
                    <a:schemeClr val="bg2"/>
                  </a:solidFill>
                </a:rPr>
              </a:br>
              <a:r>
                <a:rPr lang="en-US" altLang="zh-CN" sz="1400">
                  <a:solidFill>
                    <a:schemeClr val="bg2"/>
                  </a:solidFill>
                </a:rPr>
                <a:t>files</a:t>
              </a:r>
            </a:p>
          </p:txBody>
        </p:sp>
      </p:grpSp>
      <p:sp>
        <p:nvSpPr>
          <p:cNvPr id="388433" name="Line 337"/>
          <p:cNvSpPr>
            <a:spLocks noChangeShapeType="1"/>
          </p:cNvSpPr>
          <p:nvPr/>
        </p:nvSpPr>
        <p:spPr bwMode="auto">
          <a:xfrm flipH="1">
            <a:off x="3300413" y="4464050"/>
            <a:ext cx="3175" cy="115570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28" name="Oval 338"/>
          <p:cNvSpPr>
            <a:spLocks noChangeArrowheads="1"/>
          </p:cNvSpPr>
          <p:nvPr/>
        </p:nvSpPr>
        <p:spPr bwMode="auto">
          <a:xfrm>
            <a:off x="4186238" y="4660900"/>
            <a:ext cx="604837" cy="3476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F3F3B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 defTabSz="296863"/>
            <a:r>
              <a:rPr lang="en-US" altLang="zh-CN" sz="1400">
                <a:solidFill>
                  <a:schemeClr val="bg2"/>
                </a:solidFill>
              </a:rPr>
              <a:t>ARC</a:t>
            </a:r>
            <a:r>
              <a:rPr lang="en-US" altLang="zh-CN" sz="1400" i="1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388435" name="Line 339"/>
          <p:cNvSpPr>
            <a:spLocks noChangeShapeType="1"/>
          </p:cNvSpPr>
          <p:nvPr/>
        </p:nvSpPr>
        <p:spPr bwMode="auto">
          <a:xfrm>
            <a:off x="4889500" y="4837113"/>
            <a:ext cx="182563" cy="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436" name="Line 340"/>
          <p:cNvSpPr>
            <a:spLocks noChangeShapeType="1"/>
          </p:cNvSpPr>
          <p:nvPr/>
        </p:nvSpPr>
        <p:spPr bwMode="auto">
          <a:xfrm>
            <a:off x="3849688" y="4837113"/>
            <a:ext cx="292100" cy="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437" name="Line 341"/>
          <p:cNvSpPr>
            <a:spLocks noChangeShapeType="1"/>
          </p:cNvSpPr>
          <p:nvPr/>
        </p:nvSpPr>
        <p:spPr bwMode="auto">
          <a:xfrm flipH="1">
            <a:off x="3829050" y="4818063"/>
            <a:ext cx="7938" cy="687387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438" name="Line 342"/>
          <p:cNvSpPr>
            <a:spLocks noChangeShapeType="1"/>
          </p:cNvSpPr>
          <p:nvPr/>
        </p:nvSpPr>
        <p:spPr bwMode="auto">
          <a:xfrm>
            <a:off x="3949700" y="4010025"/>
            <a:ext cx="0" cy="25400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33" name="Rectangle 343"/>
          <p:cNvSpPr>
            <a:spLocks noChangeArrowheads="1"/>
          </p:cNvSpPr>
          <p:nvPr/>
        </p:nvSpPr>
        <p:spPr bwMode="black">
          <a:xfrm>
            <a:off x="4643438" y="5611813"/>
            <a:ext cx="9255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bg2"/>
                </a:solidFill>
              </a:rPr>
              <a:t>Archived</a:t>
            </a:r>
            <a:br>
              <a:rPr lang="en-US" altLang="zh-CN" sz="1400">
                <a:solidFill>
                  <a:schemeClr val="bg2"/>
                </a:solidFill>
              </a:rPr>
            </a:br>
            <a:r>
              <a:rPr lang="en-US" altLang="zh-CN" sz="1400">
                <a:solidFill>
                  <a:schemeClr val="bg2"/>
                </a:solidFill>
              </a:rPr>
              <a:t>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9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定义 </a:t>
            </a:r>
            <a:r>
              <a:rPr lang="en-US" altLang="zh-CN" smtClean="0"/>
              <a:t>Redo Log </a:t>
            </a:r>
            <a:r>
              <a:rPr lang="zh-CN" altLang="en-US" smtClean="0"/>
              <a:t>缓存大小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571500"/>
          </a:xfrm>
          <a:noFill/>
        </p:spPr>
        <p:txBody>
          <a:bodyPr/>
          <a:lstStyle/>
          <a:p>
            <a:pPr marL="341313" lvl="1" indent="-227013"/>
            <a:r>
              <a:rPr lang="en-US" altLang="zh-CN" smtClean="0"/>
              <a:t>LOG_BUFFER parameter</a:t>
            </a:r>
          </a:p>
          <a:p>
            <a:pPr marL="341313" lvl="1" indent="-227013"/>
            <a:r>
              <a:rPr lang="en-US" altLang="zh-CN" smtClean="0"/>
              <a:t>Default value: OS-specific, generally four times the maximum block size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500063"/>
            <a:ext cx="7299325" cy="635000"/>
          </a:xfrm>
          <a:noFill/>
        </p:spPr>
        <p:txBody>
          <a:bodyPr/>
          <a:lstStyle/>
          <a:p>
            <a:r>
              <a:rPr lang="en-US" altLang="zh-CN" smtClean="0"/>
              <a:t>Redo Log </a:t>
            </a:r>
            <a:r>
              <a:rPr lang="zh-CN" altLang="en-US" smtClean="0"/>
              <a:t>的运作机制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7610475" y="5319713"/>
            <a:ext cx="900113" cy="581025"/>
            <a:chOff x="4794" y="3128"/>
            <a:chExt cx="567" cy="341"/>
          </a:xfrm>
        </p:grpSpPr>
        <p:sp>
          <p:nvSpPr>
            <p:cNvPr id="391172" name="Oval 4"/>
            <p:cNvSpPr>
              <a:spLocks noChangeArrowheads="1"/>
            </p:cNvSpPr>
            <p:nvPr/>
          </p:nvSpPr>
          <p:spPr bwMode="blackWhite">
            <a:xfrm>
              <a:off x="4794" y="3375"/>
              <a:ext cx="567" cy="94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10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1173" name="Rectangle 5"/>
            <p:cNvSpPr>
              <a:spLocks noChangeArrowheads="1"/>
            </p:cNvSpPr>
            <p:nvPr/>
          </p:nvSpPr>
          <p:spPr bwMode="blackWhite">
            <a:xfrm>
              <a:off x="4796" y="3173"/>
              <a:ext cx="565" cy="25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10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1174" name="Oval 6"/>
            <p:cNvSpPr>
              <a:spLocks noChangeArrowheads="1"/>
            </p:cNvSpPr>
            <p:nvPr/>
          </p:nvSpPr>
          <p:spPr bwMode="blackWhite">
            <a:xfrm>
              <a:off x="4794" y="3128"/>
              <a:ext cx="567" cy="92"/>
            </a:xfrm>
            <a:prstGeom prst="ellipse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10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701675" y="1541463"/>
            <a:ext cx="2252663" cy="846137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200">
                <a:solidFill>
                  <a:schemeClr val="bg2"/>
                </a:solidFill>
                <a:latin typeface="Courier New" pitchFamily="49" charset="0"/>
              </a:rPr>
              <a:t>SQL&gt; UPDATE emp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200">
                <a:solidFill>
                  <a:schemeClr val="bg2"/>
                </a:solidFill>
                <a:latin typeface="Courier New" pitchFamily="49" charset="0"/>
              </a:rPr>
              <a:t> 2   SET sal=sal*1.1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200">
                <a:solidFill>
                  <a:schemeClr val="bg2"/>
                </a:solidFill>
                <a:latin typeface="Courier New" pitchFamily="49" charset="0"/>
              </a:rPr>
              <a:t> 3   WHERE empno=7369;</a:t>
            </a:r>
          </a:p>
        </p:txBody>
      </p:sp>
      <p:sp>
        <p:nvSpPr>
          <p:cNvPr id="391176" name="Line 8"/>
          <p:cNvSpPr>
            <a:spLocks noChangeShapeType="1"/>
          </p:cNvSpPr>
          <p:nvPr/>
        </p:nvSpPr>
        <p:spPr bwMode="auto">
          <a:xfrm flipV="1">
            <a:off x="2428875" y="2398713"/>
            <a:ext cx="2032000" cy="520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77" name="Line 9"/>
          <p:cNvSpPr>
            <a:spLocks noChangeShapeType="1"/>
          </p:cNvSpPr>
          <p:nvPr/>
        </p:nvSpPr>
        <p:spPr bwMode="auto">
          <a:xfrm>
            <a:off x="8045450" y="4660900"/>
            <a:ext cx="1588" cy="714375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1" name="Oval 10"/>
          <p:cNvSpPr>
            <a:spLocks noChangeArrowheads="1"/>
          </p:cNvSpPr>
          <p:nvPr/>
        </p:nvSpPr>
        <p:spPr bwMode="blackWhite">
          <a:xfrm>
            <a:off x="6573838" y="4105275"/>
            <a:ext cx="606425" cy="34925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 defTabSz="296863"/>
            <a:r>
              <a:rPr lang="en-US" altLang="zh-CN" sz="1400">
                <a:solidFill>
                  <a:schemeClr val="bg2"/>
                </a:solidFill>
              </a:rPr>
              <a:t> LGWR</a:t>
            </a:r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 flipV="1">
            <a:off x="6284913" y="4294188"/>
            <a:ext cx="241300" cy="12700"/>
          </a:xfrm>
          <a:prstGeom prst="line">
            <a:avLst/>
          </a:prstGeom>
          <a:noFill/>
          <a:ln w="50800">
            <a:solidFill>
              <a:srgbClr val="0099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233" name="Group 12"/>
          <p:cNvGrpSpPr>
            <a:grpSpLocks/>
          </p:cNvGrpSpPr>
          <p:nvPr/>
        </p:nvGrpSpPr>
        <p:grpSpPr bwMode="auto">
          <a:xfrm>
            <a:off x="5842000" y="5253038"/>
            <a:ext cx="900113" cy="579437"/>
            <a:chOff x="3680" y="3088"/>
            <a:chExt cx="567" cy="341"/>
          </a:xfrm>
        </p:grpSpPr>
        <p:grpSp>
          <p:nvGrpSpPr>
            <p:cNvPr id="52258" name="Group 13"/>
            <p:cNvGrpSpPr>
              <a:grpSpLocks/>
            </p:cNvGrpSpPr>
            <p:nvPr/>
          </p:nvGrpSpPr>
          <p:grpSpPr bwMode="auto">
            <a:xfrm>
              <a:off x="3680" y="3088"/>
              <a:ext cx="567" cy="341"/>
              <a:chOff x="3680" y="3088"/>
              <a:chExt cx="567" cy="341"/>
            </a:xfrm>
          </p:grpSpPr>
          <p:sp>
            <p:nvSpPr>
              <p:cNvPr id="391182" name="Oval 14"/>
              <p:cNvSpPr>
                <a:spLocks noChangeArrowheads="1"/>
              </p:cNvSpPr>
              <p:nvPr/>
            </p:nvSpPr>
            <p:spPr bwMode="auto">
              <a:xfrm>
                <a:off x="3680" y="3336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1183" name="Rectangle 15"/>
              <p:cNvSpPr>
                <a:spLocks noChangeArrowheads="1"/>
              </p:cNvSpPr>
              <p:nvPr/>
            </p:nvSpPr>
            <p:spPr bwMode="auto">
              <a:xfrm>
                <a:off x="3682" y="3134"/>
                <a:ext cx="565" cy="254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1184" name="Oval 16"/>
              <p:cNvSpPr>
                <a:spLocks noChangeArrowheads="1"/>
              </p:cNvSpPr>
              <p:nvPr/>
            </p:nvSpPr>
            <p:spPr bwMode="auto">
              <a:xfrm>
                <a:off x="3680" y="3088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1185" name="Rectangle 17"/>
            <p:cNvSpPr>
              <a:spLocks noChangeArrowheads="1"/>
            </p:cNvSpPr>
            <p:nvPr/>
          </p:nvSpPr>
          <p:spPr bwMode="auto">
            <a:xfrm>
              <a:off x="3919" y="3185"/>
              <a:ext cx="1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6016625" y="5368925"/>
            <a:ext cx="925513" cy="641350"/>
            <a:chOff x="3790" y="3157"/>
            <a:chExt cx="583" cy="377"/>
          </a:xfrm>
        </p:grpSpPr>
        <p:grpSp>
          <p:nvGrpSpPr>
            <p:cNvPr id="52253" name="Group 19"/>
            <p:cNvGrpSpPr>
              <a:grpSpLocks/>
            </p:cNvGrpSpPr>
            <p:nvPr/>
          </p:nvGrpSpPr>
          <p:grpSpPr bwMode="auto">
            <a:xfrm>
              <a:off x="3790" y="3157"/>
              <a:ext cx="567" cy="342"/>
              <a:chOff x="3790" y="3157"/>
              <a:chExt cx="567" cy="342"/>
            </a:xfrm>
          </p:grpSpPr>
          <p:sp>
            <p:nvSpPr>
              <p:cNvPr id="391188" name="Oval 20"/>
              <p:cNvSpPr>
                <a:spLocks noChangeArrowheads="1"/>
              </p:cNvSpPr>
              <p:nvPr/>
            </p:nvSpPr>
            <p:spPr bwMode="auto">
              <a:xfrm>
                <a:off x="3790" y="3404"/>
                <a:ext cx="567" cy="94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1189" name="Rectangle 21"/>
              <p:cNvSpPr>
                <a:spLocks noChangeArrowheads="1"/>
              </p:cNvSpPr>
              <p:nvPr/>
            </p:nvSpPr>
            <p:spPr bwMode="auto">
              <a:xfrm>
                <a:off x="3792" y="3203"/>
                <a:ext cx="565" cy="254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1190" name="Oval 22"/>
              <p:cNvSpPr>
                <a:spLocks noChangeArrowheads="1"/>
              </p:cNvSpPr>
              <p:nvPr/>
            </p:nvSpPr>
            <p:spPr bwMode="auto">
              <a:xfrm>
                <a:off x="3790" y="3157"/>
                <a:ext cx="567" cy="93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254" name="Rectangle 23"/>
            <p:cNvSpPr>
              <a:spLocks noChangeArrowheads="1"/>
            </p:cNvSpPr>
            <p:nvPr/>
          </p:nvSpPr>
          <p:spPr bwMode="auto">
            <a:xfrm>
              <a:off x="3790" y="3254"/>
              <a:ext cx="58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defTabSz="666750">
                <a:lnSpc>
                  <a:spcPct val="85000"/>
                </a:lnSpc>
              </a:pPr>
              <a:r>
                <a:rPr lang="en-US" altLang="zh-CN" sz="1400">
                  <a:solidFill>
                    <a:schemeClr val="bg2"/>
                  </a:solidFill>
                </a:rPr>
                <a:t>Redo log</a:t>
              </a:r>
              <a:br>
                <a:rPr lang="en-US" altLang="zh-CN" sz="1400">
                  <a:solidFill>
                    <a:schemeClr val="bg2"/>
                  </a:solidFill>
                </a:rPr>
              </a:br>
              <a:r>
                <a:rPr lang="en-US" altLang="zh-CN" sz="1400">
                  <a:solidFill>
                    <a:schemeClr val="bg2"/>
                  </a:solidFill>
                </a:rPr>
                <a:t>files</a:t>
              </a:r>
            </a:p>
          </p:txBody>
        </p:sp>
      </p:grpSp>
      <p:sp>
        <p:nvSpPr>
          <p:cNvPr id="391192" name="Line 24"/>
          <p:cNvSpPr>
            <a:spLocks noChangeShapeType="1"/>
          </p:cNvSpPr>
          <p:nvPr/>
        </p:nvSpPr>
        <p:spPr bwMode="auto">
          <a:xfrm flipH="1">
            <a:off x="6272213" y="4294188"/>
            <a:ext cx="4762" cy="998537"/>
          </a:xfrm>
          <a:prstGeom prst="line">
            <a:avLst/>
          </a:prstGeom>
          <a:noFill/>
          <a:ln w="50800">
            <a:solidFill>
              <a:srgbClr val="0099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6" name="Oval 25"/>
          <p:cNvSpPr>
            <a:spLocks noChangeArrowheads="1"/>
          </p:cNvSpPr>
          <p:nvPr/>
        </p:nvSpPr>
        <p:spPr bwMode="blackWhite">
          <a:xfrm>
            <a:off x="7159625" y="4487863"/>
            <a:ext cx="604838" cy="349250"/>
          </a:xfrm>
          <a:prstGeom prst="ellipse">
            <a:avLst/>
          </a:prstGeom>
          <a:gradFill rotWithShape="0">
            <a:gsLst>
              <a:gs pos="0">
                <a:srgbClr val="6699FF"/>
              </a:gs>
              <a:gs pos="100000">
                <a:srgbClr val="5C89E5"/>
              </a:gs>
            </a:gsLst>
            <a:lin ang="5400000" scaled="1"/>
          </a:gra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 defTabSz="296863"/>
            <a:r>
              <a:rPr lang="en-US" altLang="zh-CN" sz="1400">
                <a:solidFill>
                  <a:schemeClr val="bg2"/>
                </a:solidFill>
              </a:rPr>
              <a:t>ARCH</a:t>
            </a:r>
          </a:p>
        </p:txBody>
      </p:sp>
      <p:sp>
        <p:nvSpPr>
          <p:cNvPr id="391194" name="Line 26"/>
          <p:cNvSpPr>
            <a:spLocks noChangeShapeType="1"/>
          </p:cNvSpPr>
          <p:nvPr/>
        </p:nvSpPr>
        <p:spPr bwMode="auto">
          <a:xfrm>
            <a:off x="7831138" y="4652963"/>
            <a:ext cx="214312" cy="127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95" name="Line 27"/>
          <p:cNvSpPr>
            <a:spLocks noChangeShapeType="1"/>
          </p:cNvSpPr>
          <p:nvPr/>
        </p:nvSpPr>
        <p:spPr bwMode="auto">
          <a:xfrm>
            <a:off x="6823075" y="4665663"/>
            <a:ext cx="292100" cy="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96" name="Line 28"/>
          <p:cNvSpPr>
            <a:spLocks noChangeShapeType="1"/>
          </p:cNvSpPr>
          <p:nvPr/>
        </p:nvSpPr>
        <p:spPr bwMode="auto">
          <a:xfrm flipH="1">
            <a:off x="6815138" y="4665663"/>
            <a:ext cx="9525" cy="7112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97" name="Line 29"/>
          <p:cNvSpPr>
            <a:spLocks noChangeShapeType="1"/>
          </p:cNvSpPr>
          <p:nvPr/>
        </p:nvSpPr>
        <p:spPr bwMode="auto">
          <a:xfrm flipH="1">
            <a:off x="6851650" y="3673475"/>
            <a:ext cx="3175" cy="430213"/>
          </a:xfrm>
          <a:prstGeom prst="line">
            <a:avLst/>
          </a:prstGeom>
          <a:noFill/>
          <a:ln w="50800">
            <a:solidFill>
              <a:srgbClr val="0099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1" name="Rectangle 30"/>
          <p:cNvSpPr>
            <a:spLocks noChangeArrowheads="1"/>
          </p:cNvSpPr>
          <p:nvPr/>
        </p:nvSpPr>
        <p:spPr bwMode="ltGray">
          <a:xfrm>
            <a:off x="7616825" y="5430838"/>
            <a:ext cx="925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666750">
              <a:lnSpc>
                <a:spcPct val="85000"/>
              </a:lnSpc>
            </a:pPr>
            <a:r>
              <a:rPr lang="en-US" altLang="zh-CN" sz="1400">
                <a:solidFill>
                  <a:schemeClr val="bg2"/>
                </a:solidFill>
              </a:rPr>
              <a:t>Archived</a:t>
            </a:r>
            <a:br>
              <a:rPr lang="en-US" altLang="zh-CN" sz="1400">
                <a:solidFill>
                  <a:schemeClr val="bg2"/>
                </a:solidFill>
              </a:rPr>
            </a:br>
            <a:r>
              <a:rPr lang="en-US" altLang="zh-CN" sz="1400">
                <a:solidFill>
                  <a:schemeClr val="bg2"/>
                </a:solidFill>
              </a:rPr>
              <a:t>log files</a:t>
            </a:r>
          </a:p>
        </p:txBody>
      </p:sp>
      <p:sp>
        <p:nvSpPr>
          <p:cNvPr id="391199" name="Freeform 31"/>
          <p:cNvSpPr>
            <a:spLocks/>
          </p:cNvSpPr>
          <p:nvPr/>
        </p:nvSpPr>
        <p:spPr bwMode="auto">
          <a:xfrm>
            <a:off x="4408488" y="2046288"/>
            <a:ext cx="879475" cy="1363662"/>
          </a:xfrm>
          <a:custGeom>
            <a:avLst/>
            <a:gdLst>
              <a:gd name="T0" fmla="*/ 553 w 554"/>
              <a:gd name="T1" fmla="*/ 231 h 802"/>
              <a:gd name="T2" fmla="*/ 541 w 554"/>
              <a:gd name="T3" fmla="*/ 248 h 802"/>
              <a:gd name="T4" fmla="*/ 530 w 554"/>
              <a:gd name="T5" fmla="*/ 268 h 802"/>
              <a:gd name="T6" fmla="*/ 523 w 554"/>
              <a:gd name="T7" fmla="*/ 290 h 802"/>
              <a:gd name="T8" fmla="*/ 515 w 554"/>
              <a:gd name="T9" fmla="*/ 310 h 802"/>
              <a:gd name="T10" fmla="*/ 508 w 554"/>
              <a:gd name="T11" fmla="*/ 331 h 802"/>
              <a:gd name="T12" fmla="*/ 504 w 554"/>
              <a:gd name="T13" fmla="*/ 355 h 802"/>
              <a:gd name="T14" fmla="*/ 501 w 554"/>
              <a:gd name="T15" fmla="*/ 376 h 802"/>
              <a:gd name="T16" fmla="*/ 501 w 554"/>
              <a:gd name="T17" fmla="*/ 400 h 802"/>
              <a:gd name="T18" fmla="*/ 501 w 554"/>
              <a:gd name="T19" fmla="*/ 421 h 802"/>
              <a:gd name="T20" fmla="*/ 504 w 554"/>
              <a:gd name="T21" fmla="*/ 445 h 802"/>
              <a:gd name="T22" fmla="*/ 512 w 554"/>
              <a:gd name="T23" fmla="*/ 486 h 802"/>
              <a:gd name="T24" fmla="*/ 527 w 554"/>
              <a:gd name="T25" fmla="*/ 524 h 802"/>
              <a:gd name="T26" fmla="*/ 545 w 554"/>
              <a:gd name="T27" fmla="*/ 562 h 802"/>
              <a:gd name="T28" fmla="*/ 115 w 554"/>
              <a:gd name="T29" fmla="*/ 801 h 802"/>
              <a:gd name="T30" fmla="*/ 89 w 554"/>
              <a:gd name="T31" fmla="*/ 752 h 802"/>
              <a:gd name="T32" fmla="*/ 67 w 554"/>
              <a:gd name="T33" fmla="*/ 707 h 802"/>
              <a:gd name="T34" fmla="*/ 45 w 554"/>
              <a:gd name="T35" fmla="*/ 659 h 802"/>
              <a:gd name="T36" fmla="*/ 30 w 554"/>
              <a:gd name="T37" fmla="*/ 611 h 802"/>
              <a:gd name="T38" fmla="*/ 15 w 554"/>
              <a:gd name="T39" fmla="*/ 559 h 802"/>
              <a:gd name="T40" fmla="*/ 7 w 554"/>
              <a:gd name="T41" fmla="*/ 507 h 802"/>
              <a:gd name="T42" fmla="*/ 0 w 554"/>
              <a:gd name="T43" fmla="*/ 455 h 802"/>
              <a:gd name="T44" fmla="*/ 0 w 554"/>
              <a:gd name="T45" fmla="*/ 400 h 802"/>
              <a:gd name="T46" fmla="*/ 0 w 554"/>
              <a:gd name="T47" fmla="*/ 345 h 802"/>
              <a:gd name="T48" fmla="*/ 7 w 554"/>
              <a:gd name="T49" fmla="*/ 293 h 802"/>
              <a:gd name="T50" fmla="*/ 15 w 554"/>
              <a:gd name="T51" fmla="*/ 238 h 802"/>
              <a:gd name="T52" fmla="*/ 30 w 554"/>
              <a:gd name="T53" fmla="*/ 189 h 802"/>
              <a:gd name="T54" fmla="*/ 48 w 554"/>
              <a:gd name="T55" fmla="*/ 138 h 802"/>
              <a:gd name="T56" fmla="*/ 67 w 554"/>
              <a:gd name="T57" fmla="*/ 89 h 802"/>
              <a:gd name="T58" fmla="*/ 89 w 554"/>
              <a:gd name="T59" fmla="*/ 44 h 802"/>
              <a:gd name="T60" fmla="*/ 115 w 554"/>
              <a:gd name="T61" fmla="*/ 0 h 802"/>
              <a:gd name="T62" fmla="*/ 553 w 554"/>
              <a:gd name="T63" fmla="*/ 23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4" h="802">
                <a:moveTo>
                  <a:pt x="553" y="231"/>
                </a:moveTo>
                <a:lnTo>
                  <a:pt x="541" y="248"/>
                </a:lnTo>
                <a:lnTo>
                  <a:pt x="530" y="268"/>
                </a:lnTo>
                <a:lnTo>
                  <a:pt x="523" y="290"/>
                </a:lnTo>
                <a:lnTo>
                  <a:pt x="515" y="310"/>
                </a:lnTo>
                <a:lnTo>
                  <a:pt x="508" y="331"/>
                </a:lnTo>
                <a:lnTo>
                  <a:pt x="504" y="355"/>
                </a:lnTo>
                <a:lnTo>
                  <a:pt x="501" y="376"/>
                </a:lnTo>
                <a:lnTo>
                  <a:pt x="501" y="400"/>
                </a:lnTo>
                <a:lnTo>
                  <a:pt x="501" y="421"/>
                </a:lnTo>
                <a:lnTo>
                  <a:pt x="504" y="445"/>
                </a:lnTo>
                <a:lnTo>
                  <a:pt x="512" y="486"/>
                </a:lnTo>
                <a:lnTo>
                  <a:pt x="527" y="524"/>
                </a:lnTo>
                <a:lnTo>
                  <a:pt x="545" y="562"/>
                </a:lnTo>
                <a:lnTo>
                  <a:pt x="115" y="801"/>
                </a:lnTo>
                <a:lnTo>
                  <a:pt x="89" y="752"/>
                </a:lnTo>
                <a:lnTo>
                  <a:pt x="67" y="707"/>
                </a:lnTo>
                <a:lnTo>
                  <a:pt x="45" y="659"/>
                </a:lnTo>
                <a:lnTo>
                  <a:pt x="30" y="611"/>
                </a:lnTo>
                <a:lnTo>
                  <a:pt x="15" y="559"/>
                </a:lnTo>
                <a:lnTo>
                  <a:pt x="7" y="507"/>
                </a:lnTo>
                <a:lnTo>
                  <a:pt x="0" y="455"/>
                </a:lnTo>
                <a:lnTo>
                  <a:pt x="0" y="400"/>
                </a:lnTo>
                <a:lnTo>
                  <a:pt x="0" y="345"/>
                </a:lnTo>
                <a:lnTo>
                  <a:pt x="7" y="293"/>
                </a:lnTo>
                <a:lnTo>
                  <a:pt x="15" y="238"/>
                </a:lnTo>
                <a:lnTo>
                  <a:pt x="30" y="189"/>
                </a:lnTo>
                <a:lnTo>
                  <a:pt x="48" y="138"/>
                </a:lnTo>
                <a:lnTo>
                  <a:pt x="67" y="89"/>
                </a:lnTo>
                <a:lnTo>
                  <a:pt x="89" y="44"/>
                </a:lnTo>
                <a:lnTo>
                  <a:pt x="115" y="0"/>
                </a:lnTo>
                <a:lnTo>
                  <a:pt x="553" y="231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0" name="Freeform 32"/>
          <p:cNvSpPr>
            <a:spLocks/>
          </p:cNvSpPr>
          <p:nvPr/>
        </p:nvSpPr>
        <p:spPr bwMode="auto">
          <a:xfrm>
            <a:off x="4591050" y="3028950"/>
            <a:ext cx="1179513" cy="1087438"/>
          </a:xfrm>
          <a:custGeom>
            <a:avLst/>
            <a:gdLst>
              <a:gd name="T0" fmla="*/ 430 w 743"/>
              <a:gd name="T1" fmla="*/ 0 h 639"/>
              <a:gd name="T2" fmla="*/ 445 w 743"/>
              <a:gd name="T3" fmla="*/ 20 h 639"/>
              <a:gd name="T4" fmla="*/ 456 w 743"/>
              <a:gd name="T5" fmla="*/ 38 h 639"/>
              <a:gd name="T6" fmla="*/ 471 w 743"/>
              <a:gd name="T7" fmla="*/ 51 h 639"/>
              <a:gd name="T8" fmla="*/ 486 w 743"/>
              <a:gd name="T9" fmla="*/ 69 h 639"/>
              <a:gd name="T10" fmla="*/ 504 w 743"/>
              <a:gd name="T11" fmla="*/ 83 h 639"/>
              <a:gd name="T12" fmla="*/ 523 w 743"/>
              <a:gd name="T13" fmla="*/ 99 h 639"/>
              <a:gd name="T14" fmla="*/ 541 w 743"/>
              <a:gd name="T15" fmla="*/ 110 h 639"/>
              <a:gd name="T16" fmla="*/ 560 w 743"/>
              <a:gd name="T17" fmla="*/ 124 h 639"/>
              <a:gd name="T18" fmla="*/ 582 w 743"/>
              <a:gd name="T19" fmla="*/ 134 h 639"/>
              <a:gd name="T20" fmla="*/ 601 w 743"/>
              <a:gd name="T21" fmla="*/ 144 h 639"/>
              <a:gd name="T22" fmla="*/ 623 w 743"/>
              <a:gd name="T23" fmla="*/ 152 h 639"/>
              <a:gd name="T24" fmla="*/ 649 w 743"/>
              <a:gd name="T25" fmla="*/ 158 h 639"/>
              <a:gd name="T26" fmla="*/ 671 w 743"/>
              <a:gd name="T27" fmla="*/ 162 h 639"/>
              <a:gd name="T28" fmla="*/ 693 w 743"/>
              <a:gd name="T29" fmla="*/ 165 h 639"/>
              <a:gd name="T30" fmla="*/ 719 w 743"/>
              <a:gd name="T31" fmla="*/ 168 h 639"/>
              <a:gd name="T32" fmla="*/ 742 w 743"/>
              <a:gd name="T33" fmla="*/ 168 h 639"/>
              <a:gd name="T34" fmla="*/ 742 w 743"/>
              <a:gd name="T35" fmla="*/ 638 h 639"/>
              <a:gd name="T36" fmla="*/ 682 w 743"/>
              <a:gd name="T37" fmla="*/ 634 h 639"/>
              <a:gd name="T38" fmla="*/ 627 w 743"/>
              <a:gd name="T39" fmla="*/ 631 h 639"/>
              <a:gd name="T40" fmla="*/ 567 w 743"/>
              <a:gd name="T41" fmla="*/ 621 h 639"/>
              <a:gd name="T42" fmla="*/ 512 w 743"/>
              <a:gd name="T43" fmla="*/ 610 h 639"/>
              <a:gd name="T44" fmla="*/ 460 w 743"/>
              <a:gd name="T45" fmla="*/ 593 h 639"/>
              <a:gd name="T46" fmla="*/ 408 w 743"/>
              <a:gd name="T47" fmla="*/ 572 h 639"/>
              <a:gd name="T48" fmla="*/ 356 w 743"/>
              <a:gd name="T49" fmla="*/ 552 h 639"/>
              <a:gd name="T50" fmla="*/ 308 w 743"/>
              <a:gd name="T51" fmla="*/ 527 h 639"/>
              <a:gd name="T52" fmla="*/ 260 w 743"/>
              <a:gd name="T53" fmla="*/ 499 h 639"/>
              <a:gd name="T54" fmla="*/ 215 w 743"/>
              <a:gd name="T55" fmla="*/ 469 h 639"/>
              <a:gd name="T56" fmla="*/ 174 w 743"/>
              <a:gd name="T57" fmla="*/ 434 h 639"/>
              <a:gd name="T58" fmla="*/ 133 w 743"/>
              <a:gd name="T59" fmla="*/ 400 h 639"/>
              <a:gd name="T60" fmla="*/ 96 w 743"/>
              <a:gd name="T61" fmla="*/ 361 h 639"/>
              <a:gd name="T62" fmla="*/ 59 w 743"/>
              <a:gd name="T63" fmla="*/ 320 h 639"/>
              <a:gd name="T64" fmla="*/ 30 w 743"/>
              <a:gd name="T65" fmla="*/ 278 h 639"/>
              <a:gd name="T66" fmla="*/ 0 w 743"/>
              <a:gd name="T67" fmla="*/ 237 h 639"/>
              <a:gd name="T68" fmla="*/ 430 w 743"/>
              <a:gd name="T69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43" h="639">
                <a:moveTo>
                  <a:pt x="430" y="0"/>
                </a:moveTo>
                <a:lnTo>
                  <a:pt x="445" y="20"/>
                </a:lnTo>
                <a:lnTo>
                  <a:pt x="456" y="38"/>
                </a:lnTo>
                <a:lnTo>
                  <a:pt x="471" y="51"/>
                </a:lnTo>
                <a:lnTo>
                  <a:pt x="486" y="69"/>
                </a:lnTo>
                <a:lnTo>
                  <a:pt x="504" y="83"/>
                </a:lnTo>
                <a:lnTo>
                  <a:pt x="523" y="99"/>
                </a:lnTo>
                <a:lnTo>
                  <a:pt x="541" y="110"/>
                </a:lnTo>
                <a:lnTo>
                  <a:pt x="560" y="124"/>
                </a:lnTo>
                <a:lnTo>
                  <a:pt x="582" y="134"/>
                </a:lnTo>
                <a:lnTo>
                  <a:pt x="601" y="144"/>
                </a:lnTo>
                <a:lnTo>
                  <a:pt x="623" y="152"/>
                </a:lnTo>
                <a:lnTo>
                  <a:pt x="649" y="158"/>
                </a:lnTo>
                <a:lnTo>
                  <a:pt x="671" y="162"/>
                </a:lnTo>
                <a:lnTo>
                  <a:pt x="693" y="165"/>
                </a:lnTo>
                <a:lnTo>
                  <a:pt x="719" y="168"/>
                </a:lnTo>
                <a:lnTo>
                  <a:pt x="742" y="168"/>
                </a:lnTo>
                <a:lnTo>
                  <a:pt x="742" y="638"/>
                </a:lnTo>
                <a:lnTo>
                  <a:pt x="682" y="634"/>
                </a:lnTo>
                <a:lnTo>
                  <a:pt x="627" y="631"/>
                </a:lnTo>
                <a:lnTo>
                  <a:pt x="567" y="621"/>
                </a:lnTo>
                <a:lnTo>
                  <a:pt x="512" y="610"/>
                </a:lnTo>
                <a:lnTo>
                  <a:pt x="460" y="593"/>
                </a:lnTo>
                <a:lnTo>
                  <a:pt x="408" y="572"/>
                </a:lnTo>
                <a:lnTo>
                  <a:pt x="356" y="552"/>
                </a:lnTo>
                <a:lnTo>
                  <a:pt x="308" y="527"/>
                </a:lnTo>
                <a:lnTo>
                  <a:pt x="260" y="499"/>
                </a:lnTo>
                <a:lnTo>
                  <a:pt x="215" y="469"/>
                </a:lnTo>
                <a:lnTo>
                  <a:pt x="174" y="434"/>
                </a:lnTo>
                <a:lnTo>
                  <a:pt x="133" y="400"/>
                </a:lnTo>
                <a:lnTo>
                  <a:pt x="96" y="361"/>
                </a:lnTo>
                <a:lnTo>
                  <a:pt x="59" y="320"/>
                </a:lnTo>
                <a:lnTo>
                  <a:pt x="30" y="278"/>
                </a:lnTo>
                <a:lnTo>
                  <a:pt x="0" y="237"/>
                </a:lnTo>
                <a:lnTo>
                  <a:pt x="430" y="0"/>
                </a:lnTo>
              </a:path>
            </a:pathLst>
          </a:custGeom>
          <a:pattFill prst="pct90">
            <a:fgClr>
              <a:srgbClr val="FF9900"/>
            </a:fgClr>
            <a:bgClr>
              <a:srgbClr val="00996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1" name="Freeform 33"/>
          <p:cNvSpPr>
            <a:spLocks/>
          </p:cNvSpPr>
          <p:nvPr/>
        </p:nvSpPr>
        <p:spPr bwMode="auto">
          <a:xfrm>
            <a:off x="5794375" y="3035300"/>
            <a:ext cx="1190625" cy="1081088"/>
          </a:xfrm>
          <a:custGeom>
            <a:avLst/>
            <a:gdLst>
              <a:gd name="T0" fmla="*/ 0 w 750"/>
              <a:gd name="T1" fmla="*/ 165 h 635"/>
              <a:gd name="T2" fmla="*/ 26 w 750"/>
              <a:gd name="T3" fmla="*/ 165 h 635"/>
              <a:gd name="T4" fmla="*/ 52 w 750"/>
              <a:gd name="T5" fmla="*/ 161 h 635"/>
              <a:gd name="T6" fmla="*/ 74 w 750"/>
              <a:gd name="T7" fmla="*/ 158 h 635"/>
              <a:gd name="T8" fmla="*/ 96 w 750"/>
              <a:gd name="T9" fmla="*/ 154 h 635"/>
              <a:gd name="T10" fmla="*/ 118 w 750"/>
              <a:gd name="T11" fmla="*/ 148 h 635"/>
              <a:gd name="T12" fmla="*/ 141 w 750"/>
              <a:gd name="T13" fmla="*/ 140 h 635"/>
              <a:gd name="T14" fmla="*/ 163 w 750"/>
              <a:gd name="T15" fmla="*/ 130 h 635"/>
              <a:gd name="T16" fmla="*/ 181 w 750"/>
              <a:gd name="T17" fmla="*/ 120 h 635"/>
              <a:gd name="T18" fmla="*/ 204 w 750"/>
              <a:gd name="T19" fmla="*/ 110 h 635"/>
              <a:gd name="T20" fmla="*/ 222 w 750"/>
              <a:gd name="T21" fmla="*/ 96 h 635"/>
              <a:gd name="T22" fmla="*/ 237 w 750"/>
              <a:gd name="T23" fmla="*/ 82 h 635"/>
              <a:gd name="T24" fmla="*/ 256 w 750"/>
              <a:gd name="T25" fmla="*/ 68 h 635"/>
              <a:gd name="T26" fmla="*/ 270 w 750"/>
              <a:gd name="T27" fmla="*/ 51 h 635"/>
              <a:gd name="T28" fmla="*/ 285 w 750"/>
              <a:gd name="T29" fmla="*/ 34 h 635"/>
              <a:gd name="T30" fmla="*/ 300 w 750"/>
              <a:gd name="T31" fmla="*/ 16 h 635"/>
              <a:gd name="T32" fmla="*/ 311 w 750"/>
              <a:gd name="T33" fmla="*/ 0 h 635"/>
              <a:gd name="T34" fmla="*/ 749 w 750"/>
              <a:gd name="T35" fmla="*/ 230 h 635"/>
              <a:gd name="T36" fmla="*/ 719 w 750"/>
              <a:gd name="T37" fmla="*/ 272 h 635"/>
              <a:gd name="T38" fmla="*/ 686 w 750"/>
              <a:gd name="T39" fmla="*/ 317 h 635"/>
              <a:gd name="T40" fmla="*/ 652 w 750"/>
              <a:gd name="T41" fmla="*/ 354 h 635"/>
              <a:gd name="T42" fmla="*/ 615 w 750"/>
              <a:gd name="T43" fmla="*/ 392 h 635"/>
              <a:gd name="T44" fmla="*/ 574 w 750"/>
              <a:gd name="T45" fmla="*/ 430 h 635"/>
              <a:gd name="T46" fmla="*/ 530 w 750"/>
              <a:gd name="T47" fmla="*/ 461 h 635"/>
              <a:gd name="T48" fmla="*/ 485 w 750"/>
              <a:gd name="T49" fmla="*/ 492 h 635"/>
              <a:gd name="T50" fmla="*/ 437 w 750"/>
              <a:gd name="T51" fmla="*/ 523 h 635"/>
              <a:gd name="T52" fmla="*/ 389 w 750"/>
              <a:gd name="T53" fmla="*/ 548 h 635"/>
              <a:gd name="T54" fmla="*/ 337 w 750"/>
              <a:gd name="T55" fmla="*/ 568 h 635"/>
              <a:gd name="T56" fmla="*/ 285 w 750"/>
              <a:gd name="T57" fmla="*/ 589 h 635"/>
              <a:gd name="T58" fmla="*/ 233 w 750"/>
              <a:gd name="T59" fmla="*/ 603 h 635"/>
              <a:gd name="T60" fmla="*/ 178 w 750"/>
              <a:gd name="T61" fmla="*/ 617 h 635"/>
              <a:gd name="T62" fmla="*/ 118 w 750"/>
              <a:gd name="T63" fmla="*/ 627 h 635"/>
              <a:gd name="T64" fmla="*/ 63 w 750"/>
              <a:gd name="T65" fmla="*/ 630 h 635"/>
              <a:gd name="T66" fmla="*/ 0 w 750"/>
              <a:gd name="T67" fmla="*/ 634 h 635"/>
              <a:gd name="T68" fmla="*/ 0 w 750"/>
              <a:gd name="T69" fmla="*/ 16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0" h="635">
                <a:moveTo>
                  <a:pt x="0" y="165"/>
                </a:moveTo>
                <a:lnTo>
                  <a:pt x="26" y="165"/>
                </a:lnTo>
                <a:lnTo>
                  <a:pt x="52" y="161"/>
                </a:lnTo>
                <a:lnTo>
                  <a:pt x="74" y="158"/>
                </a:lnTo>
                <a:lnTo>
                  <a:pt x="96" y="154"/>
                </a:lnTo>
                <a:lnTo>
                  <a:pt x="118" y="148"/>
                </a:lnTo>
                <a:lnTo>
                  <a:pt x="141" y="140"/>
                </a:lnTo>
                <a:lnTo>
                  <a:pt x="163" y="130"/>
                </a:lnTo>
                <a:lnTo>
                  <a:pt x="181" y="120"/>
                </a:lnTo>
                <a:lnTo>
                  <a:pt x="204" y="110"/>
                </a:lnTo>
                <a:lnTo>
                  <a:pt x="222" y="96"/>
                </a:lnTo>
                <a:lnTo>
                  <a:pt x="237" y="82"/>
                </a:lnTo>
                <a:lnTo>
                  <a:pt x="256" y="68"/>
                </a:lnTo>
                <a:lnTo>
                  <a:pt x="270" y="51"/>
                </a:lnTo>
                <a:lnTo>
                  <a:pt x="285" y="34"/>
                </a:lnTo>
                <a:lnTo>
                  <a:pt x="300" y="16"/>
                </a:lnTo>
                <a:lnTo>
                  <a:pt x="311" y="0"/>
                </a:lnTo>
                <a:lnTo>
                  <a:pt x="749" y="230"/>
                </a:lnTo>
                <a:lnTo>
                  <a:pt x="719" y="272"/>
                </a:lnTo>
                <a:lnTo>
                  <a:pt x="686" y="317"/>
                </a:lnTo>
                <a:lnTo>
                  <a:pt x="652" y="354"/>
                </a:lnTo>
                <a:lnTo>
                  <a:pt x="615" y="392"/>
                </a:lnTo>
                <a:lnTo>
                  <a:pt x="574" y="430"/>
                </a:lnTo>
                <a:lnTo>
                  <a:pt x="530" y="461"/>
                </a:lnTo>
                <a:lnTo>
                  <a:pt x="485" y="492"/>
                </a:lnTo>
                <a:lnTo>
                  <a:pt x="437" y="523"/>
                </a:lnTo>
                <a:lnTo>
                  <a:pt x="389" y="548"/>
                </a:lnTo>
                <a:lnTo>
                  <a:pt x="337" y="568"/>
                </a:lnTo>
                <a:lnTo>
                  <a:pt x="285" y="589"/>
                </a:lnTo>
                <a:lnTo>
                  <a:pt x="233" y="603"/>
                </a:lnTo>
                <a:lnTo>
                  <a:pt x="178" y="617"/>
                </a:lnTo>
                <a:lnTo>
                  <a:pt x="118" y="627"/>
                </a:lnTo>
                <a:lnTo>
                  <a:pt x="63" y="630"/>
                </a:lnTo>
                <a:lnTo>
                  <a:pt x="0" y="634"/>
                </a:lnTo>
                <a:lnTo>
                  <a:pt x="0" y="165"/>
                </a:lnTo>
              </a:path>
            </a:pathLst>
          </a:custGeom>
          <a:pattFill prst="pct90">
            <a:fgClr>
              <a:srgbClr val="FF9900"/>
            </a:fgClr>
            <a:bgClr>
              <a:srgbClr val="00996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2" name="Freeform 34"/>
          <p:cNvSpPr>
            <a:spLocks/>
          </p:cNvSpPr>
          <p:nvPr/>
        </p:nvSpPr>
        <p:spPr bwMode="auto">
          <a:xfrm>
            <a:off x="6302375" y="2046288"/>
            <a:ext cx="884238" cy="1357312"/>
          </a:xfrm>
          <a:custGeom>
            <a:avLst/>
            <a:gdLst>
              <a:gd name="T0" fmla="*/ 7 w 557"/>
              <a:gd name="T1" fmla="*/ 566 h 798"/>
              <a:gd name="T2" fmla="*/ 18 w 557"/>
              <a:gd name="T3" fmla="*/ 545 h 798"/>
              <a:gd name="T4" fmla="*/ 26 w 557"/>
              <a:gd name="T5" fmla="*/ 528 h 798"/>
              <a:gd name="T6" fmla="*/ 33 w 557"/>
              <a:gd name="T7" fmla="*/ 507 h 798"/>
              <a:gd name="T8" fmla="*/ 41 w 557"/>
              <a:gd name="T9" fmla="*/ 486 h 798"/>
              <a:gd name="T10" fmla="*/ 48 w 557"/>
              <a:gd name="T11" fmla="*/ 465 h 798"/>
              <a:gd name="T12" fmla="*/ 52 w 557"/>
              <a:gd name="T13" fmla="*/ 445 h 798"/>
              <a:gd name="T14" fmla="*/ 52 w 557"/>
              <a:gd name="T15" fmla="*/ 424 h 798"/>
              <a:gd name="T16" fmla="*/ 55 w 557"/>
              <a:gd name="T17" fmla="*/ 400 h 798"/>
              <a:gd name="T18" fmla="*/ 52 w 557"/>
              <a:gd name="T19" fmla="*/ 376 h 798"/>
              <a:gd name="T20" fmla="*/ 52 w 557"/>
              <a:gd name="T21" fmla="*/ 351 h 798"/>
              <a:gd name="T22" fmla="*/ 44 w 557"/>
              <a:gd name="T23" fmla="*/ 331 h 798"/>
              <a:gd name="T24" fmla="*/ 41 w 557"/>
              <a:gd name="T25" fmla="*/ 310 h 798"/>
              <a:gd name="T26" fmla="*/ 33 w 557"/>
              <a:gd name="T27" fmla="*/ 286 h 798"/>
              <a:gd name="T28" fmla="*/ 22 w 557"/>
              <a:gd name="T29" fmla="*/ 265 h 798"/>
              <a:gd name="T30" fmla="*/ 15 w 557"/>
              <a:gd name="T31" fmla="*/ 248 h 798"/>
              <a:gd name="T32" fmla="*/ 0 w 557"/>
              <a:gd name="T33" fmla="*/ 227 h 798"/>
              <a:gd name="T34" fmla="*/ 441 w 557"/>
              <a:gd name="T35" fmla="*/ 0 h 798"/>
              <a:gd name="T36" fmla="*/ 467 w 557"/>
              <a:gd name="T37" fmla="*/ 48 h 798"/>
              <a:gd name="T38" fmla="*/ 489 w 557"/>
              <a:gd name="T39" fmla="*/ 93 h 798"/>
              <a:gd name="T40" fmla="*/ 511 w 557"/>
              <a:gd name="T41" fmla="*/ 141 h 798"/>
              <a:gd name="T42" fmla="*/ 526 w 557"/>
              <a:gd name="T43" fmla="*/ 189 h 798"/>
              <a:gd name="T44" fmla="*/ 541 w 557"/>
              <a:gd name="T45" fmla="*/ 241 h 798"/>
              <a:gd name="T46" fmla="*/ 549 w 557"/>
              <a:gd name="T47" fmla="*/ 293 h 798"/>
              <a:gd name="T48" fmla="*/ 552 w 557"/>
              <a:gd name="T49" fmla="*/ 345 h 798"/>
              <a:gd name="T50" fmla="*/ 556 w 557"/>
              <a:gd name="T51" fmla="*/ 400 h 798"/>
              <a:gd name="T52" fmla="*/ 552 w 557"/>
              <a:gd name="T53" fmla="*/ 455 h 798"/>
              <a:gd name="T54" fmla="*/ 549 w 557"/>
              <a:gd name="T55" fmla="*/ 507 h 798"/>
              <a:gd name="T56" fmla="*/ 541 w 557"/>
              <a:gd name="T57" fmla="*/ 559 h 798"/>
              <a:gd name="T58" fmla="*/ 526 w 557"/>
              <a:gd name="T59" fmla="*/ 607 h 798"/>
              <a:gd name="T60" fmla="*/ 511 w 557"/>
              <a:gd name="T61" fmla="*/ 656 h 798"/>
              <a:gd name="T62" fmla="*/ 493 w 557"/>
              <a:gd name="T63" fmla="*/ 703 h 798"/>
              <a:gd name="T64" fmla="*/ 471 w 557"/>
              <a:gd name="T65" fmla="*/ 752 h 798"/>
              <a:gd name="T66" fmla="*/ 445 w 557"/>
              <a:gd name="T67" fmla="*/ 797 h 798"/>
              <a:gd name="T68" fmla="*/ 7 w 557"/>
              <a:gd name="T69" fmla="*/ 566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7" h="798">
                <a:moveTo>
                  <a:pt x="7" y="566"/>
                </a:moveTo>
                <a:lnTo>
                  <a:pt x="18" y="545"/>
                </a:lnTo>
                <a:lnTo>
                  <a:pt x="26" y="528"/>
                </a:lnTo>
                <a:lnTo>
                  <a:pt x="33" y="507"/>
                </a:lnTo>
                <a:lnTo>
                  <a:pt x="41" y="486"/>
                </a:lnTo>
                <a:lnTo>
                  <a:pt x="48" y="465"/>
                </a:lnTo>
                <a:lnTo>
                  <a:pt x="52" y="445"/>
                </a:lnTo>
                <a:lnTo>
                  <a:pt x="52" y="424"/>
                </a:lnTo>
                <a:lnTo>
                  <a:pt x="55" y="400"/>
                </a:lnTo>
                <a:lnTo>
                  <a:pt x="52" y="376"/>
                </a:lnTo>
                <a:lnTo>
                  <a:pt x="52" y="351"/>
                </a:lnTo>
                <a:lnTo>
                  <a:pt x="44" y="331"/>
                </a:lnTo>
                <a:lnTo>
                  <a:pt x="41" y="310"/>
                </a:lnTo>
                <a:lnTo>
                  <a:pt x="33" y="286"/>
                </a:lnTo>
                <a:lnTo>
                  <a:pt x="22" y="265"/>
                </a:lnTo>
                <a:lnTo>
                  <a:pt x="15" y="248"/>
                </a:lnTo>
                <a:lnTo>
                  <a:pt x="0" y="227"/>
                </a:lnTo>
                <a:lnTo>
                  <a:pt x="441" y="0"/>
                </a:lnTo>
                <a:lnTo>
                  <a:pt x="467" y="48"/>
                </a:lnTo>
                <a:lnTo>
                  <a:pt x="489" y="93"/>
                </a:lnTo>
                <a:lnTo>
                  <a:pt x="511" y="141"/>
                </a:lnTo>
                <a:lnTo>
                  <a:pt x="526" y="189"/>
                </a:lnTo>
                <a:lnTo>
                  <a:pt x="541" y="241"/>
                </a:lnTo>
                <a:lnTo>
                  <a:pt x="549" y="293"/>
                </a:lnTo>
                <a:lnTo>
                  <a:pt x="552" y="345"/>
                </a:lnTo>
                <a:lnTo>
                  <a:pt x="556" y="400"/>
                </a:lnTo>
                <a:lnTo>
                  <a:pt x="552" y="455"/>
                </a:lnTo>
                <a:lnTo>
                  <a:pt x="549" y="507"/>
                </a:lnTo>
                <a:lnTo>
                  <a:pt x="541" y="559"/>
                </a:lnTo>
                <a:lnTo>
                  <a:pt x="526" y="607"/>
                </a:lnTo>
                <a:lnTo>
                  <a:pt x="511" y="656"/>
                </a:lnTo>
                <a:lnTo>
                  <a:pt x="493" y="703"/>
                </a:lnTo>
                <a:lnTo>
                  <a:pt x="471" y="752"/>
                </a:lnTo>
                <a:lnTo>
                  <a:pt x="445" y="797"/>
                </a:lnTo>
                <a:lnTo>
                  <a:pt x="7" y="566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3" name="Freeform 35"/>
          <p:cNvSpPr>
            <a:spLocks/>
          </p:cNvSpPr>
          <p:nvPr/>
        </p:nvSpPr>
        <p:spPr bwMode="auto">
          <a:xfrm>
            <a:off x="5794375" y="1339850"/>
            <a:ext cx="1184275" cy="1069975"/>
          </a:xfrm>
          <a:custGeom>
            <a:avLst/>
            <a:gdLst>
              <a:gd name="T0" fmla="*/ 304 w 746"/>
              <a:gd name="T1" fmla="*/ 628 h 629"/>
              <a:gd name="T2" fmla="*/ 281 w 746"/>
              <a:gd name="T3" fmla="*/ 593 h 629"/>
              <a:gd name="T4" fmla="*/ 267 w 746"/>
              <a:gd name="T5" fmla="*/ 576 h 629"/>
              <a:gd name="T6" fmla="*/ 248 w 746"/>
              <a:gd name="T7" fmla="*/ 562 h 629"/>
              <a:gd name="T8" fmla="*/ 233 w 746"/>
              <a:gd name="T9" fmla="*/ 548 h 629"/>
              <a:gd name="T10" fmla="*/ 215 w 746"/>
              <a:gd name="T11" fmla="*/ 534 h 629"/>
              <a:gd name="T12" fmla="*/ 196 w 746"/>
              <a:gd name="T13" fmla="*/ 524 h 629"/>
              <a:gd name="T14" fmla="*/ 178 w 746"/>
              <a:gd name="T15" fmla="*/ 510 h 629"/>
              <a:gd name="T16" fmla="*/ 159 w 746"/>
              <a:gd name="T17" fmla="*/ 503 h 629"/>
              <a:gd name="T18" fmla="*/ 137 w 746"/>
              <a:gd name="T19" fmla="*/ 493 h 629"/>
              <a:gd name="T20" fmla="*/ 118 w 746"/>
              <a:gd name="T21" fmla="*/ 486 h 629"/>
              <a:gd name="T22" fmla="*/ 96 w 746"/>
              <a:gd name="T23" fmla="*/ 479 h 629"/>
              <a:gd name="T24" fmla="*/ 74 w 746"/>
              <a:gd name="T25" fmla="*/ 473 h 629"/>
              <a:gd name="T26" fmla="*/ 48 w 746"/>
              <a:gd name="T27" fmla="*/ 473 h 629"/>
              <a:gd name="T28" fmla="*/ 26 w 746"/>
              <a:gd name="T29" fmla="*/ 469 h 629"/>
              <a:gd name="T30" fmla="*/ 0 w 746"/>
              <a:gd name="T31" fmla="*/ 469 h 629"/>
              <a:gd name="T32" fmla="*/ 0 w 746"/>
              <a:gd name="T33" fmla="*/ 0 h 629"/>
              <a:gd name="T34" fmla="*/ 63 w 746"/>
              <a:gd name="T35" fmla="*/ 3 h 629"/>
              <a:gd name="T36" fmla="*/ 118 w 746"/>
              <a:gd name="T37" fmla="*/ 6 h 629"/>
              <a:gd name="T38" fmla="*/ 174 w 746"/>
              <a:gd name="T39" fmla="*/ 16 h 629"/>
              <a:gd name="T40" fmla="*/ 230 w 746"/>
              <a:gd name="T41" fmla="*/ 27 h 629"/>
              <a:gd name="T42" fmla="*/ 285 w 746"/>
              <a:gd name="T43" fmla="*/ 44 h 629"/>
              <a:gd name="T44" fmla="*/ 337 w 746"/>
              <a:gd name="T45" fmla="*/ 65 h 629"/>
              <a:gd name="T46" fmla="*/ 389 w 746"/>
              <a:gd name="T47" fmla="*/ 85 h 629"/>
              <a:gd name="T48" fmla="*/ 437 w 746"/>
              <a:gd name="T49" fmla="*/ 110 h 629"/>
              <a:gd name="T50" fmla="*/ 485 w 746"/>
              <a:gd name="T51" fmla="*/ 138 h 629"/>
              <a:gd name="T52" fmla="*/ 530 w 746"/>
              <a:gd name="T53" fmla="*/ 168 h 629"/>
              <a:gd name="T54" fmla="*/ 571 w 746"/>
              <a:gd name="T55" fmla="*/ 203 h 629"/>
              <a:gd name="T56" fmla="*/ 612 w 746"/>
              <a:gd name="T57" fmla="*/ 237 h 629"/>
              <a:gd name="T58" fmla="*/ 649 w 746"/>
              <a:gd name="T59" fmla="*/ 276 h 629"/>
              <a:gd name="T60" fmla="*/ 686 w 746"/>
              <a:gd name="T61" fmla="*/ 317 h 629"/>
              <a:gd name="T62" fmla="*/ 715 w 746"/>
              <a:gd name="T63" fmla="*/ 359 h 629"/>
              <a:gd name="T64" fmla="*/ 745 w 746"/>
              <a:gd name="T65" fmla="*/ 400 h 629"/>
              <a:gd name="T66" fmla="*/ 304 w 746"/>
              <a:gd name="T67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6" h="629">
                <a:moveTo>
                  <a:pt x="304" y="628"/>
                </a:moveTo>
                <a:lnTo>
                  <a:pt x="281" y="593"/>
                </a:lnTo>
                <a:lnTo>
                  <a:pt x="267" y="576"/>
                </a:lnTo>
                <a:lnTo>
                  <a:pt x="248" y="562"/>
                </a:lnTo>
                <a:lnTo>
                  <a:pt x="233" y="548"/>
                </a:lnTo>
                <a:lnTo>
                  <a:pt x="215" y="534"/>
                </a:lnTo>
                <a:lnTo>
                  <a:pt x="196" y="524"/>
                </a:lnTo>
                <a:lnTo>
                  <a:pt x="178" y="510"/>
                </a:lnTo>
                <a:lnTo>
                  <a:pt x="159" y="503"/>
                </a:lnTo>
                <a:lnTo>
                  <a:pt x="137" y="493"/>
                </a:lnTo>
                <a:lnTo>
                  <a:pt x="118" y="486"/>
                </a:lnTo>
                <a:lnTo>
                  <a:pt x="96" y="479"/>
                </a:lnTo>
                <a:lnTo>
                  <a:pt x="74" y="473"/>
                </a:lnTo>
                <a:lnTo>
                  <a:pt x="48" y="473"/>
                </a:lnTo>
                <a:lnTo>
                  <a:pt x="26" y="469"/>
                </a:lnTo>
                <a:lnTo>
                  <a:pt x="0" y="469"/>
                </a:lnTo>
                <a:lnTo>
                  <a:pt x="0" y="0"/>
                </a:lnTo>
                <a:lnTo>
                  <a:pt x="63" y="3"/>
                </a:lnTo>
                <a:lnTo>
                  <a:pt x="118" y="6"/>
                </a:lnTo>
                <a:lnTo>
                  <a:pt x="174" y="16"/>
                </a:lnTo>
                <a:lnTo>
                  <a:pt x="230" y="27"/>
                </a:lnTo>
                <a:lnTo>
                  <a:pt x="285" y="44"/>
                </a:lnTo>
                <a:lnTo>
                  <a:pt x="337" y="65"/>
                </a:lnTo>
                <a:lnTo>
                  <a:pt x="389" y="85"/>
                </a:lnTo>
                <a:lnTo>
                  <a:pt x="437" y="110"/>
                </a:lnTo>
                <a:lnTo>
                  <a:pt x="485" y="138"/>
                </a:lnTo>
                <a:lnTo>
                  <a:pt x="530" y="168"/>
                </a:lnTo>
                <a:lnTo>
                  <a:pt x="571" y="203"/>
                </a:lnTo>
                <a:lnTo>
                  <a:pt x="612" y="237"/>
                </a:lnTo>
                <a:lnTo>
                  <a:pt x="649" y="276"/>
                </a:lnTo>
                <a:lnTo>
                  <a:pt x="686" y="317"/>
                </a:lnTo>
                <a:lnTo>
                  <a:pt x="715" y="359"/>
                </a:lnTo>
                <a:lnTo>
                  <a:pt x="745" y="400"/>
                </a:lnTo>
                <a:lnTo>
                  <a:pt x="304" y="628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4" name="Freeform 36"/>
          <p:cNvSpPr>
            <a:spLocks/>
          </p:cNvSpPr>
          <p:nvPr/>
        </p:nvSpPr>
        <p:spPr bwMode="auto">
          <a:xfrm>
            <a:off x="4591050" y="1341438"/>
            <a:ext cx="1179513" cy="1077912"/>
          </a:xfrm>
          <a:custGeom>
            <a:avLst/>
            <a:gdLst>
              <a:gd name="T0" fmla="*/ 742 w 743"/>
              <a:gd name="T1" fmla="*/ 469 h 633"/>
              <a:gd name="T2" fmla="*/ 719 w 743"/>
              <a:gd name="T3" fmla="*/ 469 h 633"/>
              <a:gd name="T4" fmla="*/ 693 w 743"/>
              <a:gd name="T5" fmla="*/ 473 h 633"/>
              <a:gd name="T6" fmla="*/ 671 w 743"/>
              <a:gd name="T7" fmla="*/ 476 h 633"/>
              <a:gd name="T8" fmla="*/ 649 w 743"/>
              <a:gd name="T9" fmla="*/ 479 h 633"/>
              <a:gd name="T10" fmla="*/ 627 w 743"/>
              <a:gd name="T11" fmla="*/ 486 h 633"/>
              <a:gd name="T12" fmla="*/ 604 w 743"/>
              <a:gd name="T13" fmla="*/ 493 h 633"/>
              <a:gd name="T14" fmla="*/ 564 w 743"/>
              <a:gd name="T15" fmla="*/ 514 h 633"/>
              <a:gd name="T16" fmla="*/ 527 w 743"/>
              <a:gd name="T17" fmla="*/ 534 h 633"/>
              <a:gd name="T18" fmla="*/ 508 w 743"/>
              <a:gd name="T19" fmla="*/ 548 h 633"/>
              <a:gd name="T20" fmla="*/ 493 w 743"/>
              <a:gd name="T21" fmla="*/ 566 h 633"/>
              <a:gd name="T22" fmla="*/ 475 w 743"/>
              <a:gd name="T23" fmla="*/ 579 h 633"/>
              <a:gd name="T24" fmla="*/ 464 w 743"/>
              <a:gd name="T25" fmla="*/ 597 h 633"/>
              <a:gd name="T26" fmla="*/ 449 w 743"/>
              <a:gd name="T27" fmla="*/ 614 h 633"/>
              <a:gd name="T28" fmla="*/ 438 w 743"/>
              <a:gd name="T29" fmla="*/ 632 h 633"/>
              <a:gd name="T30" fmla="*/ 0 w 743"/>
              <a:gd name="T31" fmla="*/ 400 h 633"/>
              <a:gd name="T32" fmla="*/ 30 w 743"/>
              <a:gd name="T33" fmla="*/ 355 h 633"/>
              <a:gd name="T34" fmla="*/ 63 w 743"/>
              <a:gd name="T35" fmla="*/ 314 h 633"/>
              <a:gd name="T36" fmla="*/ 96 w 743"/>
              <a:gd name="T37" fmla="*/ 276 h 633"/>
              <a:gd name="T38" fmla="*/ 133 w 743"/>
              <a:gd name="T39" fmla="*/ 234 h 633"/>
              <a:gd name="T40" fmla="*/ 174 w 743"/>
              <a:gd name="T41" fmla="*/ 200 h 633"/>
              <a:gd name="T42" fmla="*/ 219 w 743"/>
              <a:gd name="T43" fmla="*/ 168 h 633"/>
              <a:gd name="T44" fmla="*/ 263 w 743"/>
              <a:gd name="T45" fmla="*/ 138 h 633"/>
              <a:gd name="T46" fmla="*/ 308 w 743"/>
              <a:gd name="T47" fmla="*/ 110 h 633"/>
              <a:gd name="T48" fmla="*/ 356 w 743"/>
              <a:gd name="T49" fmla="*/ 85 h 633"/>
              <a:gd name="T50" fmla="*/ 408 w 743"/>
              <a:gd name="T51" fmla="*/ 65 h 633"/>
              <a:gd name="T52" fmla="*/ 460 w 743"/>
              <a:gd name="T53" fmla="*/ 44 h 633"/>
              <a:gd name="T54" fmla="*/ 515 w 743"/>
              <a:gd name="T55" fmla="*/ 28 h 633"/>
              <a:gd name="T56" fmla="*/ 571 w 743"/>
              <a:gd name="T57" fmla="*/ 16 h 633"/>
              <a:gd name="T58" fmla="*/ 627 w 743"/>
              <a:gd name="T59" fmla="*/ 6 h 633"/>
              <a:gd name="T60" fmla="*/ 682 w 743"/>
              <a:gd name="T61" fmla="*/ 3 h 633"/>
              <a:gd name="T62" fmla="*/ 742 w 743"/>
              <a:gd name="T63" fmla="*/ 0 h 633"/>
              <a:gd name="T64" fmla="*/ 742 w 743"/>
              <a:gd name="T65" fmla="*/ 46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3" h="633">
                <a:moveTo>
                  <a:pt x="742" y="469"/>
                </a:moveTo>
                <a:lnTo>
                  <a:pt x="719" y="469"/>
                </a:lnTo>
                <a:lnTo>
                  <a:pt x="693" y="473"/>
                </a:lnTo>
                <a:lnTo>
                  <a:pt x="671" y="476"/>
                </a:lnTo>
                <a:lnTo>
                  <a:pt x="649" y="479"/>
                </a:lnTo>
                <a:lnTo>
                  <a:pt x="627" y="486"/>
                </a:lnTo>
                <a:lnTo>
                  <a:pt x="604" y="493"/>
                </a:lnTo>
                <a:lnTo>
                  <a:pt x="564" y="514"/>
                </a:lnTo>
                <a:lnTo>
                  <a:pt x="527" y="534"/>
                </a:lnTo>
                <a:lnTo>
                  <a:pt x="508" y="548"/>
                </a:lnTo>
                <a:lnTo>
                  <a:pt x="493" y="566"/>
                </a:lnTo>
                <a:lnTo>
                  <a:pt x="475" y="579"/>
                </a:lnTo>
                <a:lnTo>
                  <a:pt x="464" y="597"/>
                </a:lnTo>
                <a:lnTo>
                  <a:pt x="449" y="614"/>
                </a:lnTo>
                <a:lnTo>
                  <a:pt x="438" y="632"/>
                </a:lnTo>
                <a:lnTo>
                  <a:pt x="0" y="400"/>
                </a:lnTo>
                <a:lnTo>
                  <a:pt x="30" y="355"/>
                </a:lnTo>
                <a:lnTo>
                  <a:pt x="63" y="314"/>
                </a:lnTo>
                <a:lnTo>
                  <a:pt x="96" y="276"/>
                </a:lnTo>
                <a:lnTo>
                  <a:pt x="133" y="234"/>
                </a:lnTo>
                <a:lnTo>
                  <a:pt x="174" y="200"/>
                </a:lnTo>
                <a:lnTo>
                  <a:pt x="219" y="168"/>
                </a:lnTo>
                <a:lnTo>
                  <a:pt x="263" y="138"/>
                </a:lnTo>
                <a:lnTo>
                  <a:pt x="308" y="110"/>
                </a:lnTo>
                <a:lnTo>
                  <a:pt x="356" y="85"/>
                </a:lnTo>
                <a:lnTo>
                  <a:pt x="408" y="65"/>
                </a:lnTo>
                <a:lnTo>
                  <a:pt x="460" y="44"/>
                </a:lnTo>
                <a:lnTo>
                  <a:pt x="515" y="28"/>
                </a:lnTo>
                <a:lnTo>
                  <a:pt x="571" y="16"/>
                </a:lnTo>
                <a:lnTo>
                  <a:pt x="627" y="6"/>
                </a:lnTo>
                <a:lnTo>
                  <a:pt x="682" y="3"/>
                </a:lnTo>
                <a:lnTo>
                  <a:pt x="742" y="0"/>
                </a:lnTo>
                <a:lnTo>
                  <a:pt x="742" y="469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5" name="Arc 37"/>
          <p:cNvSpPr>
            <a:spLocks/>
          </p:cNvSpPr>
          <p:nvPr/>
        </p:nvSpPr>
        <p:spPr bwMode="auto">
          <a:xfrm rot="17220000">
            <a:off x="5444331" y="2851944"/>
            <a:ext cx="792163" cy="1127125"/>
          </a:xfrm>
          <a:custGeom>
            <a:avLst/>
            <a:gdLst>
              <a:gd name="G0" fmla="+- 21600 0 0"/>
              <a:gd name="G1" fmla="+- 5681 0 0"/>
              <a:gd name="G2" fmla="+- 21600 0 0"/>
              <a:gd name="T0" fmla="*/ 10000 w 21600"/>
              <a:gd name="T1" fmla="*/ 23902 h 23902"/>
              <a:gd name="T2" fmla="*/ 760 w 21600"/>
              <a:gd name="T3" fmla="*/ 0 h 23902"/>
              <a:gd name="T4" fmla="*/ 21600 w 21600"/>
              <a:gd name="T5" fmla="*/ 5681 h 23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902" fill="none" extrusionOk="0">
                <a:moveTo>
                  <a:pt x="10000" y="23901"/>
                </a:moveTo>
                <a:cubicBezTo>
                  <a:pt x="3771" y="19936"/>
                  <a:pt x="0" y="13064"/>
                  <a:pt x="0" y="5681"/>
                </a:cubicBezTo>
                <a:cubicBezTo>
                  <a:pt x="-1" y="3762"/>
                  <a:pt x="255" y="1851"/>
                  <a:pt x="760" y="0"/>
                </a:cubicBezTo>
              </a:path>
              <a:path w="21600" h="23902" stroke="0" extrusionOk="0">
                <a:moveTo>
                  <a:pt x="10000" y="23901"/>
                </a:moveTo>
                <a:cubicBezTo>
                  <a:pt x="3771" y="19936"/>
                  <a:pt x="0" y="13064"/>
                  <a:pt x="0" y="5681"/>
                </a:cubicBezTo>
                <a:cubicBezTo>
                  <a:pt x="-1" y="3762"/>
                  <a:pt x="255" y="1851"/>
                  <a:pt x="760" y="0"/>
                </a:cubicBezTo>
                <a:lnTo>
                  <a:pt x="21600" y="5681"/>
                </a:lnTo>
                <a:close/>
              </a:path>
            </a:pathLst>
          </a:custGeom>
          <a:noFill/>
          <a:ln w="127000" cap="rnd">
            <a:solidFill>
              <a:srgbClr val="009966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6" name="Line 38"/>
          <p:cNvSpPr>
            <a:spLocks noChangeShapeType="1"/>
          </p:cNvSpPr>
          <p:nvPr/>
        </p:nvSpPr>
        <p:spPr bwMode="auto">
          <a:xfrm flipV="1">
            <a:off x="2786063" y="3041650"/>
            <a:ext cx="1639887" cy="8794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207" name="Rectangle 39"/>
          <p:cNvSpPr>
            <a:spLocks noChangeArrowheads="1"/>
          </p:cNvSpPr>
          <p:nvPr/>
        </p:nvSpPr>
        <p:spPr bwMode="auto">
          <a:xfrm>
            <a:off x="700088" y="4565650"/>
            <a:ext cx="2252662" cy="601663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200">
                <a:solidFill>
                  <a:schemeClr val="bg2"/>
                </a:solidFill>
                <a:latin typeface="Courier New" pitchFamily="49" charset="0"/>
              </a:rPr>
              <a:t>SQL&gt; DELETE FROM s_emp</a:t>
            </a: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73100" algn="l"/>
              </a:tabLst>
            </a:pPr>
            <a:r>
              <a:rPr lang="en-US" altLang="zh-CN" sz="1200">
                <a:solidFill>
                  <a:schemeClr val="bg2"/>
                </a:solidFill>
                <a:latin typeface="Courier New" pitchFamily="49" charset="0"/>
              </a:rPr>
              <a:t> 2   WHERE empno=7400;</a:t>
            </a:r>
          </a:p>
        </p:txBody>
      </p:sp>
      <p:sp>
        <p:nvSpPr>
          <p:cNvPr id="52251" name="Oval 40"/>
          <p:cNvSpPr>
            <a:spLocks noChangeArrowheads="1"/>
          </p:cNvSpPr>
          <p:nvPr/>
        </p:nvSpPr>
        <p:spPr bwMode="auto">
          <a:xfrm>
            <a:off x="917575" y="2501900"/>
            <a:ext cx="1685925" cy="8937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Server</a:t>
            </a:r>
            <a:br>
              <a:rPr lang="en-US" altLang="zh-CN" sz="2400">
                <a:solidFill>
                  <a:schemeClr val="bg2"/>
                </a:solidFill>
              </a:rPr>
            </a:br>
            <a:r>
              <a:rPr lang="en-US" altLang="zh-CN" sz="240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52252" name="Oval 41"/>
          <p:cNvSpPr>
            <a:spLocks noChangeArrowheads="1"/>
          </p:cNvSpPr>
          <p:nvPr/>
        </p:nvSpPr>
        <p:spPr bwMode="auto">
          <a:xfrm>
            <a:off x="1412875" y="3579813"/>
            <a:ext cx="1685925" cy="8953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</a:rPr>
              <a:t>Server</a:t>
            </a:r>
            <a:br>
              <a:rPr lang="en-US" altLang="zh-CN" sz="2400">
                <a:solidFill>
                  <a:schemeClr val="bg2"/>
                </a:solidFill>
              </a:rPr>
            </a:br>
            <a:r>
              <a:rPr lang="en-US" altLang="zh-CN" sz="2400">
                <a:solidFill>
                  <a:schemeClr val="bg2"/>
                </a:solidFill>
              </a:rPr>
              <a:t>process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 animBg="1" autoUpdateAnimBg="0"/>
      <p:bldP spid="39120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Redo Log Groups and Members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3606800" y="2300288"/>
            <a:ext cx="1587500" cy="2943225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3590925" y="2376488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altLang="zh-CN" sz="22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2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3705225" y="3797300"/>
            <a:ext cx="1616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5892800" y="2300288"/>
            <a:ext cx="1587500" cy="2943225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5876925" y="2376488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altLang="zh-CN" sz="22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3</a:t>
            </a:r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1244600" y="2300288"/>
            <a:ext cx="1587500" cy="2943225"/>
          </a:xfrm>
          <a:prstGeom prst="rect">
            <a:avLst/>
          </a:prstGeom>
          <a:noFill/>
          <a:ln w="25400">
            <a:solidFill>
              <a:srgbClr val="FFFF99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1228725" y="2376488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altLang="zh-CN" sz="22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1</a:t>
            </a:r>
          </a:p>
        </p:txBody>
      </p:sp>
      <p:grpSp>
        <p:nvGrpSpPr>
          <p:cNvPr id="57354" name="Group 10"/>
          <p:cNvGrpSpPr>
            <a:grpSpLocks/>
          </p:cNvGrpSpPr>
          <p:nvPr/>
        </p:nvGrpSpPr>
        <p:grpSpPr bwMode="auto">
          <a:xfrm>
            <a:off x="1189038" y="4100513"/>
            <a:ext cx="1616075" cy="1092200"/>
            <a:chOff x="749" y="2411"/>
            <a:chExt cx="1018" cy="642"/>
          </a:xfrm>
        </p:grpSpPr>
        <p:grpSp>
          <p:nvGrpSpPr>
            <p:cNvPr id="57398" name="Group 11"/>
            <p:cNvGrpSpPr>
              <a:grpSpLocks/>
            </p:cNvGrpSpPr>
            <p:nvPr/>
          </p:nvGrpSpPr>
          <p:grpSpPr bwMode="auto">
            <a:xfrm>
              <a:off x="968" y="2411"/>
              <a:ext cx="536" cy="330"/>
              <a:chOff x="968" y="2411"/>
              <a:chExt cx="536" cy="330"/>
            </a:xfrm>
          </p:grpSpPr>
          <p:sp>
            <p:nvSpPr>
              <p:cNvPr id="419852" name="Oval 12"/>
              <p:cNvSpPr>
                <a:spLocks noChangeArrowheads="1"/>
              </p:cNvSpPr>
              <p:nvPr/>
            </p:nvSpPr>
            <p:spPr bwMode="auto">
              <a:xfrm>
                <a:off x="968" y="2622"/>
                <a:ext cx="536" cy="119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970" y="2471"/>
                <a:ext cx="534" cy="215"/>
              </a:xfrm>
              <a:prstGeom prst="rect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54" name="Oval 14"/>
              <p:cNvSpPr>
                <a:spLocks noChangeArrowheads="1"/>
              </p:cNvSpPr>
              <p:nvPr/>
            </p:nvSpPr>
            <p:spPr bwMode="auto">
              <a:xfrm>
                <a:off x="968" y="2411"/>
                <a:ext cx="536" cy="119"/>
              </a:xfrm>
              <a:prstGeom prst="ellipse">
                <a:avLst/>
              </a:prstGeom>
              <a:gradFill rotWithShape="0">
                <a:gsLst>
                  <a:gs pos="0">
                    <a:srgbClr val="CCFFCC">
                      <a:gamma/>
                      <a:shade val="89804"/>
                      <a:invGamma/>
                    </a:srgbClr>
                  </a:gs>
                  <a:gs pos="50000">
                    <a:srgbClr val="CCFFCC"/>
                  </a:gs>
                  <a:gs pos="100000">
                    <a:srgbClr val="CCFFCC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9855" name="Rectangle 15"/>
            <p:cNvSpPr>
              <a:spLocks noChangeArrowheads="1"/>
            </p:cNvSpPr>
            <p:nvPr/>
          </p:nvSpPr>
          <p:spPr bwMode="auto">
            <a:xfrm>
              <a:off x="749" y="2748"/>
              <a:ext cx="101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9856" name="Oval 16"/>
          <p:cNvSpPr>
            <a:spLocks noChangeArrowheads="1"/>
          </p:cNvSpPr>
          <p:nvPr/>
        </p:nvSpPr>
        <p:spPr bwMode="auto">
          <a:xfrm>
            <a:off x="1536700" y="3509963"/>
            <a:ext cx="850900" cy="198437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1539875" y="3257550"/>
            <a:ext cx="847725" cy="360363"/>
          </a:xfrm>
          <a:prstGeom prst="rect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8" name="Oval 18"/>
          <p:cNvSpPr>
            <a:spLocks noChangeArrowheads="1"/>
          </p:cNvSpPr>
          <p:nvPr/>
        </p:nvSpPr>
        <p:spPr bwMode="auto">
          <a:xfrm>
            <a:off x="1536700" y="3159125"/>
            <a:ext cx="850900" cy="198438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89804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89804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1190625" y="3810000"/>
            <a:ext cx="161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1506538" y="3297238"/>
            <a:ext cx="8651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14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Member</a:t>
            </a:r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1506538" y="4213225"/>
            <a:ext cx="8651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14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Member</a:t>
            </a:r>
          </a:p>
        </p:txBody>
      </p:sp>
      <p:sp>
        <p:nvSpPr>
          <p:cNvPr id="419862" name="Line 22"/>
          <p:cNvSpPr>
            <a:spLocks noChangeShapeType="1"/>
          </p:cNvSpPr>
          <p:nvPr/>
        </p:nvSpPr>
        <p:spPr bwMode="auto">
          <a:xfrm flipV="1">
            <a:off x="1981200" y="1905000"/>
            <a:ext cx="0" cy="381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3" name="Line 23"/>
          <p:cNvSpPr>
            <a:spLocks noChangeShapeType="1"/>
          </p:cNvSpPr>
          <p:nvPr/>
        </p:nvSpPr>
        <p:spPr bwMode="auto">
          <a:xfrm>
            <a:off x="1981200" y="1905000"/>
            <a:ext cx="2133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4" name="Line 24"/>
          <p:cNvSpPr>
            <a:spLocks noChangeShapeType="1"/>
          </p:cNvSpPr>
          <p:nvPr/>
        </p:nvSpPr>
        <p:spPr bwMode="auto">
          <a:xfrm>
            <a:off x="4114800" y="1905000"/>
            <a:ext cx="0" cy="381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5" name="Line 25"/>
          <p:cNvSpPr>
            <a:spLocks noChangeShapeType="1"/>
          </p:cNvSpPr>
          <p:nvPr/>
        </p:nvSpPr>
        <p:spPr bwMode="auto">
          <a:xfrm flipV="1">
            <a:off x="4572000" y="1905000"/>
            <a:ext cx="0" cy="381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6" name="Line 26"/>
          <p:cNvSpPr>
            <a:spLocks noChangeShapeType="1"/>
          </p:cNvSpPr>
          <p:nvPr/>
        </p:nvSpPr>
        <p:spPr bwMode="auto">
          <a:xfrm>
            <a:off x="4572000" y="1905000"/>
            <a:ext cx="2133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7" name="Line 27"/>
          <p:cNvSpPr>
            <a:spLocks noChangeShapeType="1"/>
          </p:cNvSpPr>
          <p:nvPr/>
        </p:nvSpPr>
        <p:spPr bwMode="auto">
          <a:xfrm>
            <a:off x="6705600" y="1905000"/>
            <a:ext cx="0" cy="381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8" name="Line 28"/>
          <p:cNvSpPr>
            <a:spLocks noChangeShapeType="1"/>
          </p:cNvSpPr>
          <p:nvPr/>
        </p:nvSpPr>
        <p:spPr bwMode="auto">
          <a:xfrm>
            <a:off x="6629400" y="5257800"/>
            <a:ext cx="0" cy="457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69" name="Line 29"/>
          <p:cNvSpPr>
            <a:spLocks noChangeShapeType="1"/>
          </p:cNvSpPr>
          <p:nvPr/>
        </p:nvSpPr>
        <p:spPr bwMode="auto">
          <a:xfrm flipH="1">
            <a:off x="1981200" y="5715000"/>
            <a:ext cx="464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0" name="Line 30"/>
          <p:cNvSpPr>
            <a:spLocks noChangeShapeType="1"/>
          </p:cNvSpPr>
          <p:nvPr/>
        </p:nvSpPr>
        <p:spPr bwMode="auto">
          <a:xfrm flipV="1">
            <a:off x="1981200" y="5257800"/>
            <a:ext cx="0" cy="457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370" name="Group 31"/>
          <p:cNvGrpSpPr>
            <a:grpSpLocks/>
          </p:cNvGrpSpPr>
          <p:nvPr/>
        </p:nvGrpSpPr>
        <p:grpSpPr bwMode="auto">
          <a:xfrm>
            <a:off x="3924300" y="3168650"/>
            <a:ext cx="850900" cy="565150"/>
            <a:chOff x="2472" y="1863"/>
            <a:chExt cx="536" cy="332"/>
          </a:xfrm>
        </p:grpSpPr>
        <p:grpSp>
          <p:nvGrpSpPr>
            <p:cNvPr id="57393" name="Group 32"/>
            <p:cNvGrpSpPr>
              <a:grpSpLocks/>
            </p:cNvGrpSpPr>
            <p:nvPr/>
          </p:nvGrpSpPr>
          <p:grpSpPr bwMode="auto">
            <a:xfrm>
              <a:off x="2472" y="1863"/>
              <a:ext cx="536" cy="332"/>
              <a:chOff x="2472" y="1863"/>
              <a:chExt cx="536" cy="332"/>
            </a:xfrm>
          </p:grpSpPr>
          <p:sp>
            <p:nvSpPr>
              <p:cNvPr id="419873" name="Oval 33"/>
              <p:cNvSpPr>
                <a:spLocks noChangeArrowheads="1"/>
              </p:cNvSpPr>
              <p:nvPr/>
            </p:nvSpPr>
            <p:spPr bwMode="ltGray">
              <a:xfrm>
                <a:off x="2472" y="2104"/>
                <a:ext cx="536" cy="91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74" name="Rectangle 34"/>
              <p:cNvSpPr>
                <a:spLocks noChangeArrowheads="1"/>
              </p:cNvSpPr>
              <p:nvPr/>
            </p:nvSpPr>
            <p:spPr bwMode="ltGray">
              <a:xfrm>
                <a:off x="2474" y="1909"/>
                <a:ext cx="534" cy="24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75" name="Oval 35"/>
              <p:cNvSpPr>
                <a:spLocks noChangeArrowheads="1"/>
              </p:cNvSpPr>
              <p:nvPr/>
            </p:nvSpPr>
            <p:spPr bwMode="ltGray">
              <a:xfrm>
                <a:off x="2472" y="1863"/>
                <a:ext cx="536" cy="91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7394" name="Rectangle 36"/>
            <p:cNvSpPr>
              <a:spLocks noChangeArrowheads="1"/>
            </p:cNvSpPr>
            <p:nvPr/>
          </p:nvSpPr>
          <p:spPr bwMode="black">
            <a:xfrm>
              <a:off x="2496" y="1901"/>
              <a:ext cx="4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200">
                  <a:solidFill>
                    <a:schemeClr val="bg2"/>
                  </a:solidFill>
                </a:rPr>
                <a:t>Member</a:t>
              </a:r>
            </a:p>
          </p:txBody>
        </p:sp>
      </p:grpSp>
      <p:grpSp>
        <p:nvGrpSpPr>
          <p:cNvPr id="57371" name="Group 37"/>
          <p:cNvGrpSpPr>
            <a:grpSpLocks/>
          </p:cNvGrpSpPr>
          <p:nvPr/>
        </p:nvGrpSpPr>
        <p:grpSpPr bwMode="auto">
          <a:xfrm>
            <a:off x="3924300" y="4159250"/>
            <a:ext cx="850900" cy="565150"/>
            <a:chOff x="2472" y="2445"/>
            <a:chExt cx="536" cy="333"/>
          </a:xfrm>
        </p:grpSpPr>
        <p:grpSp>
          <p:nvGrpSpPr>
            <p:cNvPr id="57388" name="Group 38"/>
            <p:cNvGrpSpPr>
              <a:grpSpLocks/>
            </p:cNvGrpSpPr>
            <p:nvPr/>
          </p:nvGrpSpPr>
          <p:grpSpPr bwMode="auto">
            <a:xfrm>
              <a:off x="2472" y="2445"/>
              <a:ext cx="536" cy="333"/>
              <a:chOff x="2472" y="2445"/>
              <a:chExt cx="536" cy="333"/>
            </a:xfrm>
          </p:grpSpPr>
          <p:sp>
            <p:nvSpPr>
              <p:cNvPr id="419879" name="Oval 39"/>
              <p:cNvSpPr>
                <a:spLocks noChangeArrowheads="1"/>
              </p:cNvSpPr>
              <p:nvPr/>
            </p:nvSpPr>
            <p:spPr bwMode="ltGray">
              <a:xfrm>
                <a:off x="2472" y="2686"/>
                <a:ext cx="536" cy="92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80" name="Rectangle 40"/>
              <p:cNvSpPr>
                <a:spLocks noChangeArrowheads="1"/>
              </p:cNvSpPr>
              <p:nvPr/>
            </p:nvSpPr>
            <p:spPr bwMode="ltGray">
              <a:xfrm>
                <a:off x="2474" y="2491"/>
                <a:ext cx="534" cy="24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81" name="Oval 41"/>
              <p:cNvSpPr>
                <a:spLocks noChangeArrowheads="1"/>
              </p:cNvSpPr>
              <p:nvPr/>
            </p:nvSpPr>
            <p:spPr bwMode="ltGray">
              <a:xfrm>
                <a:off x="2472" y="2445"/>
                <a:ext cx="536" cy="92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7389" name="Rectangle 42"/>
            <p:cNvSpPr>
              <a:spLocks noChangeArrowheads="1"/>
            </p:cNvSpPr>
            <p:nvPr/>
          </p:nvSpPr>
          <p:spPr bwMode="black">
            <a:xfrm>
              <a:off x="2496" y="2565"/>
              <a:ext cx="4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200">
                  <a:solidFill>
                    <a:schemeClr val="bg2"/>
                  </a:solidFill>
                </a:rPr>
                <a:t>Member</a:t>
              </a:r>
            </a:p>
          </p:txBody>
        </p:sp>
      </p:grpSp>
      <p:grpSp>
        <p:nvGrpSpPr>
          <p:cNvPr id="57372" name="Group 43"/>
          <p:cNvGrpSpPr>
            <a:grpSpLocks/>
          </p:cNvGrpSpPr>
          <p:nvPr/>
        </p:nvGrpSpPr>
        <p:grpSpPr bwMode="auto">
          <a:xfrm>
            <a:off x="6286500" y="4159250"/>
            <a:ext cx="850900" cy="565150"/>
            <a:chOff x="3960" y="2445"/>
            <a:chExt cx="536" cy="333"/>
          </a:xfrm>
        </p:grpSpPr>
        <p:grpSp>
          <p:nvGrpSpPr>
            <p:cNvPr id="57383" name="Group 44"/>
            <p:cNvGrpSpPr>
              <a:grpSpLocks/>
            </p:cNvGrpSpPr>
            <p:nvPr/>
          </p:nvGrpSpPr>
          <p:grpSpPr bwMode="auto">
            <a:xfrm>
              <a:off x="3960" y="2445"/>
              <a:ext cx="536" cy="333"/>
              <a:chOff x="3960" y="2445"/>
              <a:chExt cx="536" cy="333"/>
            </a:xfrm>
          </p:grpSpPr>
          <p:sp>
            <p:nvSpPr>
              <p:cNvPr id="419885" name="Oval 45"/>
              <p:cNvSpPr>
                <a:spLocks noChangeArrowheads="1"/>
              </p:cNvSpPr>
              <p:nvPr/>
            </p:nvSpPr>
            <p:spPr bwMode="ltGray">
              <a:xfrm>
                <a:off x="3960" y="2686"/>
                <a:ext cx="536" cy="92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86" name="Rectangle 46"/>
              <p:cNvSpPr>
                <a:spLocks noChangeArrowheads="1"/>
              </p:cNvSpPr>
              <p:nvPr/>
            </p:nvSpPr>
            <p:spPr bwMode="ltGray">
              <a:xfrm>
                <a:off x="3962" y="2491"/>
                <a:ext cx="534" cy="24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87" name="Oval 47"/>
              <p:cNvSpPr>
                <a:spLocks noChangeArrowheads="1"/>
              </p:cNvSpPr>
              <p:nvPr/>
            </p:nvSpPr>
            <p:spPr bwMode="ltGray">
              <a:xfrm>
                <a:off x="3960" y="2445"/>
                <a:ext cx="536" cy="92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7384" name="Rectangle 48"/>
            <p:cNvSpPr>
              <a:spLocks noChangeArrowheads="1"/>
            </p:cNvSpPr>
            <p:nvPr/>
          </p:nvSpPr>
          <p:spPr bwMode="black">
            <a:xfrm>
              <a:off x="3984" y="2565"/>
              <a:ext cx="4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200">
                  <a:solidFill>
                    <a:schemeClr val="bg2"/>
                  </a:solidFill>
                </a:rPr>
                <a:t>Member</a:t>
              </a:r>
            </a:p>
          </p:txBody>
        </p:sp>
      </p:grpSp>
      <p:grpSp>
        <p:nvGrpSpPr>
          <p:cNvPr id="57373" name="Group 49"/>
          <p:cNvGrpSpPr>
            <a:grpSpLocks/>
          </p:cNvGrpSpPr>
          <p:nvPr/>
        </p:nvGrpSpPr>
        <p:grpSpPr bwMode="auto">
          <a:xfrm>
            <a:off x="6286500" y="3168650"/>
            <a:ext cx="850900" cy="565150"/>
            <a:chOff x="3960" y="1863"/>
            <a:chExt cx="536" cy="332"/>
          </a:xfrm>
        </p:grpSpPr>
        <p:grpSp>
          <p:nvGrpSpPr>
            <p:cNvPr id="57378" name="Group 50"/>
            <p:cNvGrpSpPr>
              <a:grpSpLocks/>
            </p:cNvGrpSpPr>
            <p:nvPr/>
          </p:nvGrpSpPr>
          <p:grpSpPr bwMode="auto">
            <a:xfrm>
              <a:off x="3960" y="1863"/>
              <a:ext cx="536" cy="332"/>
              <a:chOff x="3960" y="1863"/>
              <a:chExt cx="536" cy="332"/>
            </a:xfrm>
          </p:grpSpPr>
          <p:sp>
            <p:nvSpPr>
              <p:cNvPr id="419891" name="Oval 51"/>
              <p:cNvSpPr>
                <a:spLocks noChangeArrowheads="1"/>
              </p:cNvSpPr>
              <p:nvPr/>
            </p:nvSpPr>
            <p:spPr bwMode="ltGray">
              <a:xfrm>
                <a:off x="3960" y="2104"/>
                <a:ext cx="536" cy="91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92" name="Rectangle 52"/>
              <p:cNvSpPr>
                <a:spLocks noChangeArrowheads="1"/>
              </p:cNvSpPr>
              <p:nvPr/>
            </p:nvSpPr>
            <p:spPr bwMode="ltGray">
              <a:xfrm>
                <a:off x="3962" y="1909"/>
                <a:ext cx="534" cy="246"/>
              </a:xfrm>
              <a:prstGeom prst="rect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9893" name="Oval 53"/>
              <p:cNvSpPr>
                <a:spLocks noChangeArrowheads="1"/>
              </p:cNvSpPr>
              <p:nvPr/>
            </p:nvSpPr>
            <p:spPr bwMode="ltGray">
              <a:xfrm>
                <a:off x="3960" y="1863"/>
                <a:ext cx="536" cy="91"/>
              </a:xfrm>
              <a:prstGeom prst="ellipse">
                <a:avLst/>
              </a:prstGeom>
              <a:gradFill rotWithShape="0">
                <a:gsLst>
                  <a:gs pos="0">
                    <a:srgbClr val="6699FF">
                      <a:gamma/>
                      <a:shade val="89804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8980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7379" name="Rectangle 54"/>
            <p:cNvSpPr>
              <a:spLocks noChangeArrowheads="1"/>
            </p:cNvSpPr>
            <p:nvPr/>
          </p:nvSpPr>
          <p:spPr bwMode="black">
            <a:xfrm>
              <a:off x="3984" y="1982"/>
              <a:ext cx="4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822325"/>
              <a:r>
                <a:rPr lang="en-US" altLang="zh-CN" sz="1200">
                  <a:solidFill>
                    <a:schemeClr val="bg2"/>
                  </a:solidFill>
                </a:rPr>
                <a:t>Member</a:t>
              </a:r>
            </a:p>
          </p:txBody>
        </p:sp>
      </p:grpSp>
      <p:sp>
        <p:nvSpPr>
          <p:cNvPr id="419895" name="Line 55"/>
          <p:cNvSpPr>
            <a:spLocks noChangeShapeType="1"/>
          </p:cNvSpPr>
          <p:nvPr/>
        </p:nvSpPr>
        <p:spPr bwMode="auto">
          <a:xfrm>
            <a:off x="609600" y="3886200"/>
            <a:ext cx="7620000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7756525" y="27559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2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Disk 1</a:t>
            </a:r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7754938" y="44323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defRPr/>
            </a:pPr>
            <a:r>
              <a:rPr lang="en-US" altLang="zh-CN" sz="2200">
                <a:solidFill>
                  <a:srgbClr val="D3EAF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Disk 2</a:t>
            </a:r>
          </a:p>
        </p:txBody>
      </p:sp>
      <p:sp>
        <p:nvSpPr>
          <p:cNvPr id="57377" name="Oval 58"/>
          <p:cNvSpPr>
            <a:spLocks noChangeArrowheads="1"/>
          </p:cNvSpPr>
          <p:nvPr/>
        </p:nvSpPr>
        <p:spPr bwMode="auto">
          <a:xfrm>
            <a:off x="1738313" y="1320800"/>
            <a:ext cx="717550" cy="422275"/>
          </a:xfrm>
          <a:prstGeom prst="ellipse">
            <a:avLst/>
          </a:prstGeom>
          <a:gradFill rotWithShape="0">
            <a:gsLst>
              <a:gs pos="0">
                <a:srgbClr val="E5B789"/>
              </a:gs>
              <a:gs pos="50000">
                <a:srgbClr val="FFCC99"/>
              </a:gs>
              <a:gs pos="100000">
                <a:srgbClr val="E5B789"/>
              </a:gs>
            </a:gsLst>
            <a:lin ang="2700000" scaled="1"/>
          </a:gradFill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563" tIns="26988" rIns="55563" bIns="26988" anchor="ctr"/>
          <a:lstStyle/>
          <a:p>
            <a:pPr defTabSz="296863"/>
            <a:r>
              <a:rPr lang="en-US" altLang="zh-CN" sz="1400">
                <a:solidFill>
                  <a:schemeClr val="bg2"/>
                </a:solidFill>
              </a:rPr>
              <a:t> LGWR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联机 </a:t>
            </a:r>
            <a:r>
              <a:rPr lang="en-US" altLang="zh-CN" smtClean="0"/>
              <a:t>Redo Log </a:t>
            </a:r>
            <a:r>
              <a:rPr lang="zh-CN" altLang="en-US" smtClean="0"/>
              <a:t>文件的设置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814513"/>
            <a:ext cx="7385050" cy="2643187"/>
          </a:xfrm>
          <a:noFill/>
        </p:spPr>
        <p:txBody>
          <a:bodyPr/>
          <a:lstStyle/>
          <a:p>
            <a:pPr marL="0" indent="0"/>
            <a:r>
              <a:rPr lang="en-US" altLang="zh-CN" smtClean="0"/>
              <a:t>You can configure redo log files as follows:</a:t>
            </a:r>
          </a:p>
          <a:p>
            <a:pPr marL="341313" lvl="1" indent="-227013"/>
            <a:r>
              <a:rPr lang="en-US" altLang="zh-CN" smtClean="0"/>
              <a:t>Size redo log files to minimize contention</a:t>
            </a:r>
          </a:p>
          <a:p>
            <a:pPr marL="341313" lvl="1" indent="-227013"/>
            <a:r>
              <a:rPr lang="en-US" altLang="zh-CN" smtClean="0"/>
              <a:t>Have enough groups to prevent waiting</a:t>
            </a:r>
          </a:p>
          <a:p>
            <a:pPr marL="341313" lvl="1" indent="-227013"/>
            <a:r>
              <a:rPr lang="en-US" altLang="zh-CN" smtClean="0"/>
              <a:t>Store redo log files on separate, fast devices</a:t>
            </a:r>
          </a:p>
          <a:p>
            <a:pPr marL="341313" lvl="1" indent="-227013"/>
            <a:r>
              <a:rPr lang="en-US" altLang="zh-CN" smtClean="0"/>
              <a:t>Query the dynamic performance views V$LOGFILE and V$LOG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检查点 </a:t>
            </a:r>
            <a:r>
              <a:rPr lang="en-US" altLang="zh-CN" smtClean="0"/>
              <a:t>Checkpoints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641475"/>
            <a:ext cx="7385050" cy="3516313"/>
          </a:xfrm>
          <a:noFill/>
        </p:spPr>
        <p:txBody>
          <a:bodyPr/>
          <a:lstStyle/>
          <a:p>
            <a:pPr marL="341313" lvl="1" indent="-227013"/>
            <a:r>
              <a:rPr lang="en-US" altLang="zh-CN" sz="2400" smtClean="0"/>
              <a:t>Checkpoints cause:</a:t>
            </a:r>
          </a:p>
          <a:p>
            <a:pPr marL="741363" lvl="2"/>
            <a:r>
              <a:rPr lang="en-US" altLang="zh-CN" sz="2400" smtClean="0"/>
              <a:t>DBW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 to perform I/O</a:t>
            </a:r>
          </a:p>
          <a:p>
            <a:pPr marL="741363" lvl="2"/>
            <a:r>
              <a:rPr lang="en-US" altLang="zh-CN" sz="2400" smtClean="0"/>
              <a:t>CKPT to update the data file header and control file</a:t>
            </a:r>
          </a:p>
          <a:p>
            <a:pPr marL="341313" lvl="1" indent="-227013"/>
            <a:r>
              <a:rPr lang="en-US" altLang="zh-CN" sz="2400" smtClean="0"/>
              <a:t>Frequent checkpoints:</a:t>
            </a:r>
          </a:p>
          <a:p>
            <a:pPr marL="741363" lvl="2"/>
            <a:r>
              <a:rPr lang="en-US" altLang="zh-CN" sz="2400" smtClean="0"/>
              <a:t>Reduce instance recovery time </a:t>
            </a:r>
          </a:p>
          <a:p>
            <a:pPr marL="741363" lvl="2"/>
            <a:r>
              <a:rPr lang="en-US" altLang="zh-CN" sz="2400" smtClean="0"/>
              <a:t>Decrease run-time performance</a:t>
            </a:r>
            <a:br>
              <a:rPr lang="en-US" altLang="zh-CN" sz="2400" smtClean="0"/>
            </a:br>
            <a:r>
              <a:rPr lang="en-US" altLang="zh-CN" sz="2400" smtClean="0"/>
              <a:t>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403225"/>
            <a:ext cx="7299325" cy="881063"/>
          </a:xfrm>
          <a:noFill/>
        </p:spPr>
        <p:txBody>
          <a:bodyPr/>
          <a:lstStyle/>
          <a:p>
            <a:r>
              <a:rPr lang="zh-CN" altLang="en-US" smtClean="0"/>
              <a:t>数据库进程和数据文件的关系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71513" y="1871663"/>
            <a:ext cx="3578225" cy="3938587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en-US" altLang="zh-CN">
                <a:solidFill>
                  <a:schemeClr val="bg2"/>
                </a:solidFill>
              </a:rPr>
              <a:t>Process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endParaRPr lang="en-US" altLang="zh-CN">
              <a:solidFill>
                <a:schemeClr val="bg2"/>
              </a:solidFill>
            </a:endParaRP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CKPT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DBW</a:t>
            </a:r>
            <a:r>
              <a:rPr lang="en-US" altLang="zh-CN" i="1">
                <a:solidFill>
                  <a:schemeClr val="bg2"/>
                </a:solidFill>
              </a:rPr>
              <a:t>n</a:t>
            </a:r>
            <a:r>
              <a:rPr lang="en-US" altLang="zh-CN">
                <a:solidFill>
                  <a:schemeClr val="bg2"/>
                </a:solidFill>
              </a:rPr>
              <a:t/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LGWR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ARC</a:t>
            </a:r>
            <a:r>
              <a:rPr lang="en-US" altLang="zh-CN" i="1">
                <a:solidFill>
                  <a:schemeClr val="bg2"/>
                </a:solidFill>
              </a:rPr>
              <a:t>n</a:t>
            </a:r>
            <a:endParaRPr lang="en-US" altLang="zh-CN">
              <a:solidFill>
                <a:schemeClr val="bg2"/>
              </a:solidFill>
            </a:endParaRP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41763" y="1871663"/>
            <a:ext cx="4606925" cy="3941762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en-US" altLang="zh-CN">
                <a:solidFill>
                  <a:schemeClr val="bg2"/>
                </a:solidFill>
              </a:rPr>
              <a:t>Oracle File I/O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Data Files    Log      Archive     Control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/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 Write      		        Write                                             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en-US" altLang="zh-CN">
                <a:solidFill>
                  <a:schemeClr val="bg2"/>
                </a:solidFill>
              </a:rPr>
              <a:t> Write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en-US" altLang="zh-CN">
                <a:solidFill>
                  <a:schemeClr val="bg2"/>
                </a:solidFill>
              </a:rPr>
              <a:t>                    Write</a:t>
            </a:r>
          </a:p>
          <a:p>
            <a:pPr algn="l">
              <a:lnSpc>
                <a:spcPct val="180000"/>
              </a:lnSpc>
              <a:spcBef>
                <a:spcPct val="60000"/>
              </a:spcBef>
            </a:pPr>
            <a:r>
              <a:rPr lang="en-US" altLang="zh-CN">
                <a:solidFill>
                  <a:schemeClr val="bg2"/>
                </a:solidFill>
              </a:rPr>
              <a:t>                    Read   Write          Read/write</a:t>
            </a:r>
          </a:p>
          <a:p>
            <a:pPr algn="l">
              <a:lnSpc>
                <a:spcPct val="160000"/>
              </a:lnSpc>
              <a:spcBef>
                <a:spcPct val="60000"/>
              </a:spcBef>
              <a:spcAft>
                <a:spcPct val="20000"/>
              </a:spcAft>
            </a:pPr>
            <a:r>
              <a:rPr lang="en-US" altLang="zh-CN">
                <a:solidFill>
                  <a:schemeClr val="bg2"/>
                </a:solidFill>
              </a:rPr>
              <a:t> Read</a:t>
            </a:r>
          </a:p>
        </p:txBody>
      </p:sp>
      <p:sp>
        <p:nvSpPr>
          <p:cNvPr id="407557" name="Line 5"/>
          <p:cNvSpPr>
            <a:spLocks noChangeShapeType="1"/>
          </p:cNvSpPr>
          <p:nvPr/>
        </p:nvSpPr>
        <p:spPr bwMode="auto">
          <a:xfrm flipV="1">
            <a:off x="684213" y="2744788"/>
            <a:ext cx="7870825" cy="3175"/>
          </a:xfrm>
          <a:prstGeom prst="line">
            <a:avLst/>
          </a:prstGeom>
          <a:noFill/>
          <a:ln w="25400">
            <a:solidFill>
              <a:srgbClr val="081D5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>
            <a:off x="655638" y="3884613"/>
            <a:ext cx="7875587" cy="4762"/>
          </a:xfrm>
          <a:prstGeom prst="line">
            <a:avLst/>
          </a:prstGeom>
          <a:noFill/>
          <a:ln w="12700">
            <a:solidFill>
              <a:srgbClr val="081D5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59" name="Line 7"/>
          <p:cNvSpPr>
            <a:spLocks noChangeShapeType="1"/>
          </p:cNvSpPr>
          <p:nvPr/>
        </p:nvSpPr>
        <p:spPr bwMode="auto">
          <a:xfrm flipH="1">
            <a:off x="5149850" y="2254250"/>
            <a:ext cx="3175" cy="3556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0" name="Line 8"/>
          <p:cNvSpPr>
            <a:spLocks noChangeShapeType="1"/>
          </p:cNvSpPr>
          <p:nvPr/>
        </p:nvSpPr>
        <p:spPr bwMode="auto">
          <a:xfrm>
            <a:off x="3927475" y="2241550"/>
            <a:ext cx="4627563" cy="31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1" name="Line 9"/>
          <p:cNvSpPr>
            <a:spLocks noChangeShapeType="1"/>
          </p:cNvSpPr>
          <p:nvPr/>
        </p:nvSpPr>
        <p:spPr bwMode="auto">
          <a:xfrm>
            <a:off x="658813" y="5091113"/>
            <a:ext cx="7896225" cy="3175"/>
          </a:xfrm>
          <a:prstGeom prst="line">
            <a:avLst/>
          </a:prstGeom>
          <a:noFill/>
          <a:ln w="12700">
            <a:solidFill>
              <a:srgbClr val="081D5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 flipH="1">
            <a:off x="5981700" y="2249488"/>
            <a:ext cx="3175" cy="35671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3" name="Line 11"/>
          <p:cNvSpPr>
            <a:spLocks noChangeShapeType="1"/>
          </p:cNvSpPr>
          <p:nvPr/>
        </p:nvSpPr>
        <p:spPr bwMode="auto">
          <a:xfrm flipH="1">
            <a:off x="7158038" y="2259013"/>
            <a:ext cx="3175" cy="3557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4" name="Line 12"/>
          <p:cNvSpPr>
            <a:spLocks noChangeShapeType="1"/>
          </p:cNvSpPr>
          <p:nvPr/>
        </p:nvSpPr>
        <p:spPr bwMode="auto">
          <a:xfrm>
            <a:off x="674688" y="3414713"/>
            <a:ext cx="7875587" cy="6350"/>
          </a:xfrm>
          <a:prstGeom prst="line">
            <a:avLst/>
          </a:prstGeom>
          <a:noFill/>
          <a:ln w="12700">
            <a:solidFill>
              <a:srgbClr val="081D5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7565" name="Line 13"/>
          <p:cNvSpPr>
            <a:spLocks noChangeShapeType="1"/>
          </p:cNvSpPr>
          <p:nvPr/>
        </p:nvSpPr>
        <p:spPr bwMode="auto">
          <a:xfrm>
            <a:off x="693738" y="4476750"/>
            <a:ext cx="7875587" cy="4763"/>
          </a:xfrm>
          <a:prstGeom prst="line">
            <a:avLst/>
          </a:prstGeom>
          <a:noFill/>
          <a:ln w="12700">
            <a:solidFill>
              <a:srgbClr val="081D5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1416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Oracle </a:t>
            </a:r>
            <a:r>
              <a:rPr lang="zh-CN" altLang="en-US" smtClean="0"/>
              <a:t>数据库术语</a:t>
            </a:r>
          </a:p>
        </p:txBody>
      </p:sp>
      <p:graphicFrame>
        <p:nvGraphicFramePr>
          <p:cNvPr id="52265" name="Group 41"/>
          <p:cNvGraphicFramePr>
            <a:graphicFrameLocks noGrp="1"/>
          </p:cNvGraphicFramePr>
          <p:nvPr>
            <p:ph idx="1"/>
          </p:nvPr>
        </p:nvGraphicFramePr>
        <p:xfrm>
          <a:off x="539750" y="1989138"/>
          <a:ext cx="7385050" cy="3210225"/>
        </p:xfrm>
        <a:graphic>
          <a:graphicData uri="http://schemas.openxmlformats.org/drawingml/2006/table">
            <a:tbl>
              <a:tblPr/>
              <a:tblGrid>
                <a:gridCol w="3057525"/>
                <a:gridCol w="4327525"/>
              </a:tblGrid>
              <a:tr h="4394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Oracle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Sybase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Database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（数据库）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Database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Schema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（方案）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Database / database owner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Tablespace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Database Device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User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（用户）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User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Role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（角色）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Group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Table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Table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View</a:t>
                      </a:r>
                    </a:p>
                  </a:txBody>
                  <a:tcPr marL="92075" marR="92075" marT="46032" marB="460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View</a:t>
                      </a:r>
                    </a:p>
                  </a:txBody>
                  <a:tcPr marL="92075" marR="92075" marT="46032" marB="460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数据库、方案、用户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042988" y="1557338"/>
            <a:ext cx="6913562" cy="424815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51275" y="1700213"/>
            <a:ext cx="1200150" cy="366712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11163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2232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3507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462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103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560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0178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475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</a:t>
            </a:r>
          </a:p>
        </p:txBody>
      </p:sp>
      <p:grpSp>
        <p:nvGrpSpPr>
          <p:cNvPr id="9221" name="Group 111"/>
          <p:cNvGrpSpPr>
            <a:grpSpLocks/>
          </p:cNvGrpSpPr>
          <p:nvPr/>
        </p:nvGrpSpPr>
        <p:grpSpPr bwMode="auto">
          <a:xfrm>
            <a:off x="1763713" y="2205038"/>
            <a:ext cx="1798637" cy="2809875"/>
            <a:chOff x="1383" y="1434"/>
            <a:chExt cx="1133" cy="1770"/>
          </a:xfrm>
        </p:grpSpPr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1383" y="1525"/>
              <a:ext cx="1133" cy="167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1701" y="1752"/>
              <a:ext cx="436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User</a:t>
              </a:r>
            </a:p>
          </p:txBody>
        </p:sp>
        <p:grpSp>
          <p:nvGrpSpPr>
            <p:cNvPr id="9434" name="Group 9"/>
            <p:cNvGrpSpPr>
              <a:grpSpLocks/>
            </p:cNvGrpSpPr>
            <p:nvPr/>
          </p:nvGrpSpPr>
          <p:grpSpPr bwMode="auto">
            <a:xfrm>
              <a:off x="1746" y="2251"/>
              <a:ext cx="366" cy="479"/>
              <a:chOff x="3557" y="1321"/>
              <a:chExt cx="629" cy="864"/>
            </a:xfrm>
          </p:grpSpPr>
          <p:grpSp>
            <p:nvGrpSpPr>
              <p:cNvPr id="9437" name="Group 10"/>
              <p:cNvGrpSpPr>
                <a:grpSpLocks/>
              </p:cNvGrpSpPr>
              <p:nvPr/>
            </p:nvGrpSpPr>
            <p:grpSpPr bwMode="auto">
              <a:xfrm>
                <a:off x="3557" y="1321"/>
                <a:ext cx="349" cy="591"/>
                <a:chOff x="3557" y="1321"/>
                <a:chExt cx="349" cy="591"/>
              </a:xfrm>
            </p:grpSpPr>
            <p:sp>
              <p:nvSpPr>
                <p:cNvPr id="54283" name="Freeform 11"/>
                <p:cNvSpPr>
                  <a:spLocks/>
                </p:cNvSpPr>
                <p:nvPr/>
              </p:nvSpPr>
              <p:spPr bwMode="auto">
                <a:xfrm>
                  <a:off x="3557" y="1321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4" name="Freeform 12"/>
                <p:cNvSpPr>
                  <a:spLocks/>
                </p:cNvSpPr>
                <p:nvPr/>
              </p:nvSpPr>
              <p:spPr bwMode="auto">
                <a:xfrm>
                  <a:off x="3567" y="1344"/>
                  <a:ext cx="325" cy="545"/>
                </a:xfrm>
                <a:custGeom>
                  <a:avLst/>
                  <a:gdLst>
                    <a:gd name="T0" fmla="*/ 324 w 325"/>
                    <a:gd name="T1" fmla="*/ 433 h 544"/>
                    <a:gd name="T2" fmla="*/ 0 w 325"/>
                    <a:gd name="T3" fmla="*/ 543 h 544"/>
                    <a:gd name="T4" fmla="*/ 0 w 325"/>
                    <a:gd name="T5" fmla="*/ 109 h 544"/>
                    <a:gd name="T6" fmla="*/ 324 w 325"/>
                    <a:gd name="T7" fmla="*/ 0 h 544"/>
                    <a:gd name="T8" fmla="*/ 324 w 325"/>
                    <a:gd name="T9" fmla="*/ 43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544">
                      <a:moveTo>
                        <a:pt x="324" y="433"/>
                      </a:moveTo>
                      <a:lnTo>
                        <a:pt x="0" y="543"/>
                      </a:lnTo>
                      <a:lnTo>
                        <a:pt x="0" y="109"/>
                      </a:lnTo>
                      <a:lnTo>
                        <a:pt x="324" y="0"/>
                      </a:lnTo>
                      <a:lnTo>
                        <a:pt x="324" y="433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5" name="Freeform 13"/>
                <p:cNvSpPr>
                  <a:spLocks/>
                </p:cNvSpPr>
                <p:nvPr/>
              </p:nvSpPr>
              <p:spPr bwMode="auto">
                <a:xfrm>
                  <a:off x="3586" y="1447"/>
                  <a:ext cx="46" cy="69"/>
                </a:xfrm>
                <a:custGeom>
                  <a:avLst/>
                  <a:gdLst>
                    <a:gd name="T0" fmla="*/ 45 w 46"/>
                    <a:gd name="T1" fmla="*/ 51 h 67"/>
                    <a:gd name="T2" fmla="*/ 45 w 46"/>
                    <a:gd name="T3" fmla="*/ 0 h 67"/>
                    <a:gd name="T4" fmla="*/ 0 w 46"/>
                    <a:gd name="T5" fmla="*/ 15 h 67"/>
                    <a:gd name="T6" fmla="*/ 0 w 46"/>
                    <a:gd name="T7" fmla="*/ 66 h 67"/>
                    <a:gd name="T8" fmla="*/ 45 w 46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7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6" name="Freeform 14"/>
                <p:cNvSpPr>
                  <a:spLocks/>
                </p:cNvSpPr>
                <p:nvPr/>
              </p:nvSpPr>
              <p:spPr bwMode="auto">
                <a:xfrm>
                  <a:off x="3645" y="1429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7" name="Freeform 15"/>
                <p:cNvSpPr>
                  <a:spLocks/>
                </p:cNvSpPr>
                <p:nvPr/>
              </p:nvSpPr>
              <p:spPr bwMode="auto">
                <a:xfrm>
                  <a:off x="3712" y="1409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8" name="Freeform 16"/>
                <p:cNvSpPr>
                  <a:spLocks/>
                </p:cNvSpPr>
                <p:nvPr/>
              </p:nvSpPr>
              <p:spPr bwMode="auto">
                <a:xfrm>
                  <a:off x="3768" y="138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89" name="Freeform 17"/>
                <p:cNvSpPr>
                  <a:spLocks/>
                </p:cNvSpPr>
                <p:nvPr/>
              </p:nvSpPr>
              <p:spPr bwMode="auto">
                <a:xfrm>
                  <a:off x="3829" y="1368"/>
                  <a:ext cx="50" cy="65"/>
                </a:xfrm>
                <a:custGeom>
                  <a:avLst/>
                  <a:gdLst>
                    <a:gd name="T0" fmla="*/ 50 w 51"/>
                    <a:gd name="T1" fmla="*/ 50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50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0" name="Freeform 18"/>
                <p:cNvSpPr>
                  <a:spLocks/>
                </p:cNvSpPr>
                <p:nvPr/>
              </p:nvSpPr>
              <p:spPr bwMode="auto">
                <a:xfrm>
                  <a:off x="3586" y="1519"/>
                  <a:ext cx="46" cy="63"/>
                </a:xfrm>
                <a:custGeom>
                  <a:avLst/>
                  <a:gdLst>
                    <a:gd name="T0" fmla="*/ 45 w 46"/>
                    <a:gd name="T1" fmla="*/ 46 h 62"/>
                    <a:gd name="T2" fmla="*/ 45 w 46"/>
                    <a:gd name="T3" fmla="*/ 0 h 62"/>
                    <a:gd name="T4" fmla="*/ 0 w 46"/>
                    <a:gd name="T5" fmla="*/ 13 h 62"/>
                    <a:gd name="T6" fmla="*/ 0 w 46"/>
                    <a:gd name="T7" fmla="*/ 61 h 62"/>
                    <a:gd name="T8" fmla="*/ 45 w 46"/>
                    <a:gd name="T9" fmla="*/ 4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2">
                      <a:moveTo>
                        <a:pt x="45" y="46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5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1" name="Freeform 19"/>
                <p:cNvSpPr>
                  <a:spLocks/>
                </p:cNvSpPr>
                <p:nvPr/>
              </p:nvSpPr>
              <p:spPr bwMode="auto">
                <a:xfrm>
                  <a:off x="3645" y="1500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2" name="Freeform 20"/>
                <p:cNvSpPr>
                  <a:spLocks/>
                </p:cNvSpPr>
                <p:nvPr/>
              </p:nvSpPr>
              <p:spPr bwMode="auto">
                <a:xfrm>
                  <a:off x="3712" y="147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3" name="Freeform 21"/>
                <p:cNvSpPr>
                  <a:spLocks/>
                </p:cNvSpPr>
                <p:nvPr/>
              </p:nvSpPr>
              <p:spPr bwMode="auto">
                <a:xfrm>
                  <a:off x="3768" y="1454"/>
                  <a:ext cx="43" cy="67"/>
                </a:xfrm>
                <a:custGeom>
                  <a:avLst/>
                  <a:gdLst>
                    <a:gd name="T0" fmla="*/ 42 w 43"/>
                    <a:gd name="T1" fmla="*/ 50 h 66"/>
                    <a:gd name="T2" fmla="*/ 42 w 43"/>
                    <a:gd name="T3" fmla="*/ 0 h 66"/>
                    <a:gd name="T4" fmla="*/ 0 w 43"/>
                    <a:gd name="T5" fmla="*/ 14 h 66"/>
                    <a:gd name="T6" fmla="*/ 0 w 43"/>
                    <a:gd name="T7" fmla="*/ 65 h 66"/>
                    <a:gd name="T8" fmla="*/ 42 w 43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6">
                      <a:moveTo>
                        <a:pt x="42" y="50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2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4" name="Freeform 22"/>
                <p:cNvSpPr>
                  <a:spLocks/>
                </p:cNvSpPr>
                <p:nvPr/>
              </p:nvSpPr>
              <p:spPr bwMode="auto">
                <a:xfrm>
                  <a:off x="3829" y="1440"/>
                  <a:ext cx="50" cy="63"/>
                </a:xfrm>
                <a:custGeom>
                  <a:avLst/>
                  <a:gdLst>
                    <a:gd name="T0" fmla="*/ 50 w 51"/>
                    <a:gd name="T1" fmla="*/ 47 h 63"/>
                    <a:gd name="T2" fmla="*/ 50 w 51"/>
                    <a:gd name="T3" fmla="*/ 0 h 63"/>
                    <a:gd name="T4" fmla="*/ 0 w 51"/>
                    <a:gd name="T5" fmla="*/ 14 h 63"/>
                    <a:gd name="T6" fmla="*/ 0 w 51"/>
                    <a:gd name="T7" fmla="*/ 62 h 63"/>
                    <a:gd name="T8" fmla="*/ 50 w 51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7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50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5" name="Freeform 23"/>
                <p:cNvSpPr>
                  <a:spLocks/>
                </p:cNvSpPr>
                <p:nvPr/>
              </p:nvSpPr>
              <p:spPr bwMode="auto">
                <a:xfrm>
                  <a:off x="3586" y="1588"/>
                  <a:ext cx="46" cy="67"/>
                </a:xfrm>
                <a:custGeom>
                  <a:avLst/>
                  <a:gdLst>
                    <a:gd name="T0" fmla="*/ 45 w 46"/>
                    <a:gd name="T1" fmla="*/ 52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2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6" name="Freeform 24"/>
                <p:cNvSpPr>
                  <a:spLocks/>
                </p:cNvSpPr>
                <p:nvPr/>
              </p:nvSpPr>
              <p:spPr bwMode="auto">
                <a:xfrm>
                  <a:off x="3645" y="1566"/>
                  <a:ext cx="50" cy="70"/>
                </a:xfrm>
                <a:custGeom>
                  <a:avLst/>
                  <a:gdLst>
                    <a:gd name="T0" fmla="*/ 49 w 50"/>
                    <a:gd name="T1" fmla="*/ 53 h 70"/>
                    <a:gd name="T2" fmla="*/ 49 w 50"/>
                    <a:gd name="T3" fmla="*/ 0 h 70"/>
                    <a:gd name="T4" fmla="*/ 0 w 50"/>
                    <a:gd name="T5" fmla="*/ 15 h 70"/>
                    <a:gd name="T6" fmla="*/ 0 w 50"/>
                    <a:gd name="T7" fmla="*/ 69 h 70"/>
                    <a:gd name="T8" fmla="*/ 49 w 50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70">
                      <a:moveTo>
                        <a:pt x="49" y="53"/>
                      </a:moveTo>
                      <a:lnTo>
                        <a:pt x="49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9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7" name="Freeform 25"/>
                <p:cNvSpPr>
                  <a:spLocks/>
                </p:cNvSpPr>
                <p:nvPr/>
              </p:nvSpPr>
              <p:spPr bwMode="auto">
                <a:xfrm>
                  <a:off x="3712" y="1546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8" name="Freeform 26"/>
                <p:cNvSpPr>
                  <a:spLocks/>
                </p:cNvSpPr>
                <p:nvPr/>
              </p:nvSpPr>
              <p:spPr bwMode="auto">
                <a:xfrm>
                  <a:off x="3768" y="1528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299" name="Freeform 27"/>
                <p:cNvSpPr>
                  <a:spLocks/>
                </p:cNvSpPr>
                <p:nvPr/>
              </p:nvSpPr>
              <p:spPr bwMode="auto">
                <a:xfrm>
                  <a:off x="3829" y="1507"/>
                  <a:ext cx="50" cy="65"/>
                </a:xfrm>
                <a:custGeom>
                  <a:avLst/>
                  <a:gdLst>
                    <a:gd name="T0" fmla="*/ 50 w 51"/>
                    <a:gd name="T1" fmla="*/ 49 h 65"/>
                    <a:gd name="T2" fmla="*/ 50 w 51"/>
                    <a:gd name="T3" fmla="*/ 0 h 65"/>
                    <a:gd name="T4" fmla="*/ 0 w 51"/>
                    <a:gd name="T5" fmla="*/ 14 h 65"/>
                    <a:gd name="T6" fmla="*/ 0 w 51"/>
                    <a:gd name="T7" fmla="*/ 64 h 65"/>
                    <a:gd name="T8" fmla="*/ 50 w 51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0" name="Freeform 28"/>
                <p:cNvSpPr>
                  <a:spLocks/>
                </p:cNvSpPr>
                <p:nvPr/>
              </p:nvSpPr>
              <p:spPr bwMode="auto">
                <a:xfrm>
                  <a:off x="3586" y="1662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1" name="Freeform 29"/>
                <p:cNvSpPr>
                  <a:spLocks/>
                </p:cNvSpPr>
                <p:nvPr/>
              </p:nvSpPr>
              <p:spPr bwMode="auto">
                <a:xfrm>
                  <a:off x="3645" y="1637"/>
                  <a:ext cx="50" cy="67"/>
                </a:xfrm>
                <a:custGeom>
                  <a:avLst/>
                  <a:gdLst>
                    <a:gd name="T0" fmla="*/ 49 w 50"/>
                    <a:gd name="T1" fmla="*/ 51 h 67"/>
                    <a:gd name="T2" fmla="*/ 49 w 50"/>
                    <a:gd name="T3" fmla="*/ 0 h 67"/>
                    <a:gd name="T4" fmla="*/ 0 w 50"/>
                    <a:gd name="T5" fmla="*/ 14 h 67"/>
                    <a:gd name="T6" fmla="*/ 0 w 50"/>
                    <a:gd name="T7" fmla="*/ 66 h 67"/>
                    <a:gd name="T8" fmla="*/ 49 w 50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7">
                      <a:moveTo>
                        <a:pt x="49" y="51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2" name="Freeform 30"/>
                <p:cNvSpPr>
                  <a:spLocks/>
                </p:cNvSpPr>
                <p:nvPr/>
              </p:nvSpPr>
              <p:spPr bwMode="auto">
                <a:xfrm>
                  <a:off x="3712" y="1617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3" name="Freeform 31"/>
                <p:cNvSpPr>
                  <a:spLocks/>
                </p:cNvSpPr>
                <p:nvPr/>
              </p:nvSpPr>
              <p:spPr bwMode="auto">
                <a:xfrm>
                  <a:off x="3768" y="1595"/>
                  <a:ext cx="43" cy="67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4" name="Freeform 32"/>
                <p:cNvSpPr>
                  <a:spLocks/>
                </p:cNvSpPr>
                <p:nvPr/>
              </p:nvSpPr>
              <p:spPr bwMode="auto">
                <a:xfrm>
                  <a:off x="3829" y="1574"/>
                  <a:ext cx="50" cy="63"/>
                </a:xfrm>
                <a:custGeom>
                  <a:avLst/>
                  <a:gdLst>
                    <a:gd name="T0" fmla="*/ 50 w 51"/>
                    <a:gd name="T1" fmla="*/ 48 h 64"/>
                    <a:gd name="T2" fmla="*/ 50 w 51"/>
                    <a:gd name="T3" fmla="*/ 0 h 64"/>
                    <a:gd name="T4" fmla="*/ 0 w 51"/>
                    <a:gd name="T5" fmla="*/ 14 h 64"/>
                    <a:gd name="T6" fmla="*/ 0 w 51"/>
                    <a:gd name="T7" fmla="*/ 63 h 64"/>
                    <a:gd name="T8" fmla="*/ 50 w 51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5" name="Freeform 33"/>
                <p:cNvSpPr>
                  <a:spLocks/>
                </p:cNvSpPr>
                <p:nvPr/>
              </p:nvSpPr>
              <p:spPr bwMode="auto">
                <a:xfrm>
                  <a:off x="3586" y="172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6" name="Freeform 34"/>
                <p:cNvSpPr>
                  <a:spLocks/>
                </p:cNvSpPr>
                <p:nvPr/>
              </p:nvSpPr>
              <p:spPr bwMode="auto">
                <a:xfrm>
                  <a:off x="3645" y="1709"/>
                  <a:ext cx="50" cy="63"/>
                </a:xfrm>
                <a:custGeom>
                  <a:avLst/>
                  <a:gdLst>
                    <a:gd name="T0" fmla="*/ 49 w 50"/>
                    <a:gd name="T1" fmla="*/ 47 h 63"/>
                    <a:gd name="T2" fmla="*/ 49 w 50"/>
                    <a:gd name="T3" fmla="*/ 0 h 63"/>
                    <a:gd name="T4" fmla="*/ 0 w 50"/>
                    <a:gd name="T5" fmla="*/ 14 h 63"/>
                    <a:gd name="T6" fmla="*/ 0 w 50"/>
                    <a:gd name="T7" fmla="*/ 62 h 63"/>
                    <a:gd name="T8" fmla="*/ 49 w 5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7" name="Freeform 35"/>
                <p:cNvSpPr>
                  <a:spLocks/>
                </p:cNvSpPr>
                <p:nvPr/>
              </p:nvSpPr>
              <p:spPr bwMode="auto">
                <a:xfrm>
                  <a:off x="3712" y="1685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8" name="Freeform 36"/>
                <p:cNvSpPr>
                  <a:spLocks/>
                </p:cNvSpPr>
                <p:nvPr/>
              </p:nvSpPr>
              <p:spPr bwMode="auto">
                <a:xfrm>
                  <a:off x="3768" y="1666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09" name="Freeform 37"/>
                <p:cNvSpPr>
                  <a:spLocks/>
                </p:cNvSpPr>
                <p:nvPr/>
              </p:nvSpPr>
              <p:spPr bwMode="auto">
                <a:xfrm>
                  <a:off x="3829" y="1644"/>
                  <a:ext cx="50" cy="65"/>
                </a:xfrm>
                <a:custGeom>
                  <a:avLst/>
                  <a:gdLst>
                    <a:gd name="T0" fmla="*/ 50 w 51"/>
                    <a:gd name="T1" fmla="*/ 49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49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0" name="Freeform 38"/>
                <p:cNvSpPr>
                  <a:spLocks/>
                </p:cNvSpPr>
                <p:nvPr/>
              </p:nvSpPr>
              <p:spPr bwMode="auto">
                <a:xfrm>
                  <a:off x="3586" y="1795"/>
                  <a:ext cx="46" cy="67"/>
                </a:xfrm>
                <a:custGeom>
                  <a:avLst/>
                  <a:gdLst>
                    <a:gd name="T0" fmla="*/ 45 w 46"/>
                    <a:gd name="T1" fmla="*/ 50 h 66"/>
                    <a:gd name="T2" fmla="*/ 45 w 46"/>
                    <a:gd name="T3" fmla="*/ 0 h 66"/>
                    <a:gd name="T4" fmla="*/ 0 w 46"/>
                    <a:gd name="T5" fmla="*/ 14 h 66"/>
                    <a:gd name="T6" fmla="*/ 0 w 46"/>
                    <a:gd name="T7" fmla="*/ 65 h 66"/>
                    <a:gd name="T8" fmla="*/ 45 w 46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6">
                      <a:moveTo>
                        <a:pt x="45" y="50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5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1" name="Freeform 39"/>
                <p:cNvSpPr>
                  <a:spLocks/>
                </p:cNvSpPr>
                <p:nvPr/>
              </p:nvSpPr>
              <p:spPr bwMode="auto">
                <a:xfrm>
                  <a:off x="3645" y="1774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2" name="Freeform 40"/>
                <p:cNvSpPr>
                  <a:spLocks/>
                </p:cNvSpPr>
                <p:nvPr/>
              </p:nvSpPr>
              <p:spPr bwMode="auto">
                <a:xfrm>
                  <a:off x="3712" y="1754"/>
                  <a:ext cx="43" cy="70"/>
                </a:xfrm>
                <a:custGeom>
                  <a:avLst/>
                  <a:gdLst>
                    <a:gd name="T0" fmla="*/ 42 w 43"/>
                    <a:gd name="T1" fmla="*/ 53 h 70"/>
                    <a:gd name="T2" fmla="*/ 42 w 43"/>
                    <a:gd name="T3" fmla="*/ 0 h 70"/>
                    <a:gd name="T4" fmla="*/ 0 w 43"/>
                    <a:gd name="T5" fmla="*/ 15 h 70"/>
                    <a:gd name="T6" fmla="*/ 0 w 43"/>
                    <a:gd name="T7" fmla="*/ 69 h 70"/>
                    <a:gd name="T8" fmla="*/ 42 w 43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0">
                      <a:moveTo>
                        <a:pt x="42" y="53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2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3" name="Freeform 41"/>
                <p:cNvSpPr>
                  <a:spLocks/>
                </p:cNvSpPr>
                <p:nvPr/>
              </p:nvSpPr>
              <p:spPr bwMode="auto">
                <a:xfrm>
                  <a:off x="3768" y="1736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4" name="Freeform 42"/>
                <p:cNvSpPr>
                  <a:spLocks/>
                </p:cNvSpPr>
                <p:nvPr/>
              </p:nvSpPr>
              <p:spPr bwMode="auto">
                <a:xfrm>
                  <a:off x="3829" y="1712"/>
                  <a:ext cx="50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3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438" name="Group 43"/>
              <p:cNvGrpSpPr>
                <a:grpSpLocks/>
              </p:cNvGrpSpPr>
              <p:nvPr/>
            </p:nvGrpSpPr>
            <p:grpSpPr bwMode="auto">
              <a:xfrm>
                <a:off x="3698" y="1455"/>
                <a:ext cx="351" cy="594"/>
                <a:chOff x="3698" y="1455"/>
                <a:chExt cx="351" cy="594"/>
              </a:xfrm>
            </p:grpSpPr>
            <p:sp>
              <p:nvSpPr>
                <p:cNvPr id="54316" name="Freeform 44"/>
                <p:cNvSpPr>
                  <a:spLocks/>
                </p:cNvSpPr>
                <p:nvPr/>
              </p:nvSpPr>
              <p:spPr bwMode="auto">
                <a:xfrm>
                  <a:off x="3698" y="1454"/>
                  <a:ext cx="351" cy="595"/>
                </a:xfrm>
                <a:custGeom>
                  <a:avLst/>
                  <a:gdLst>
                    <a:gd name="T0" fmla="*/ 350 w 351"/>
                    <a:gd name="T1" fmla="*/ 473 h 594"/>
                    <a:gd name="T2" fmla="*/ 0 w 351"/>
                    <a:gd name="T3" fmla="*/ 593 h 594"/>
                    <a:gd name="T4" fmla="*/ 0 w 351"/>
                    <a:gd name="T5" fmla="*/ 119 h 594"/>
                    <a:gd name="T6" fmla="*/ 350 w 351"/>
                    <a:gd name="T7" fmla="*/ 0 h 594"/>
                    <a:gd name="T8" fmla="*/ 350 w 351"/>
                    <a:gd name="T9" fmla="*/ 473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594">
                      <a:moveTo>
                        <a:pt x="350" y="473"/>
                      </a:moveTo>
                      <a:lnTo>
                        <a:pt x="0" y="593"/>
                      </a:lnTo>
                      <a:lnTo>
                        <a:pt x="0" y="119"/>
                      </a:lnTo>
                      <a:lnTo>
                        <a:pt x="350" y="0"/>
                      </a:lnTo>
                      <a:lnTo>
                        <a:pt x="350" y="473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7" name="Freeform 45"/>
                <p:cNvSpPr>
                  <a:spLocks/>
                </p:cNvSpPr>
                <p:nvPr/>
              </p:nvSpPr>
              <p:spPr bwMode="auto">
                <a:xfrm>
                  <a:off x="3712" y="1480"/>
                  <a:ext cx="320" cy="545"/>
                </a:xfrm>
                <a:custGeom>
                  <a:avLst/>
                  <a:gdLst>
                    <a:gd name="T0" fmla="*/ 320 w 321"/>
                    <a:gd name="T1" fmla="*/ 431 h 542"/>
                    <a:gd name="T2" fmla="*/ 0 w 321"/>
                    <a:gd name="T3" fmla="*/ 541 h 542"/>
                    <a:gd name="T4" fmla="*/ 0 w 321"/>
                    <a:gd name="T5" fmla="*/ 109 h 542"/>
                    <a:gd name="T6" fmla="*/ 320 w 321"/>
                    <a:gd name="T7" fmla="*/ 0 h 542"/>
                    <a:gd name="T8" fmla="*/ 320 w 321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1" h="542">
                      <a:moveTo>
                        <a:pt x="320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20" y="0"/>
                      </a:lnTo>
                      <a:lnTo>
                        <a:pt x="320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8" name="Freeform 46"/>
                <p:cNvSpPr>
                  <a:spLocks/>
                </p:cNvSpPr>
                <p:nvPr/>
              </p:nvSpPr>
              <p:spPr bwMode="auto">
                <a:xfrm>
                  <a:off x="3729" y="1586"/>
                  <a:ext cx="40" cy="63"/>
                </a:xfrm>
                <a:custGeom>
                  <a:avLst/>
                  <a:gdLst>
                    <a:gd name="T0" fmla="*/ 39 w 40"/>
                    <a:gd name="T1" fmla="*/ 48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8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19" name="Freeform 47"/>
                <p:cNvSpPr>
                  <a:spLocks/>
                </p:cNvSpPr>
                <p:nvPr/>
              </p:nvSpPr>
              <p:spPr bwMode="auto">
                <a:xfrm>
                  <a:off x="3786" y="1566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0" name="Freeform 48"/>
                <p:cNvSpPr>
                  <a:spLocks/>
                </p:cNvSpPr>
                <p:nvPr/>
              </p:nvSpPr>
              <p:spPr bwMode="auto">
                <a:xfrm>
                  <a:off x="3851" y="1546"/>
                  <a:ext cx="41" cy="65"/>
                </a:xfrm>
                <a:custGeom>
                  <a:avLst/>
                  <a:gdLst>
                    <a:gd name="T0" fmla="*/ 41 w 42"/>
                    <a:gd name="T1" fmla="*/ 48 h 64"/>
                    <a:gd name="T2" fmla="*/ 41 w 42"/>
                    <a:gd name="T3" fmla="*/ 0 h 64"/>
                    <a:gd name="T4" fmla="*/ 0 w 42"/>
                    <a:gd name="T5" fmla="*/ 14 h 64"/>
                    <a:gd name="T6" fmla="*/ 0 w 42"/>
                    <a:gd name="T7" fmla="*/ 63 h 64"/>
                    <a:gd name="T8" fmla="*/ 41 w 42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1" name="Freeform 49"/>
                <p:cNvSpPr>
                  <a:spLocks/>
                </p:cNvSpPr>
                <p:nvPr/>
              </p:nvSpPr>
              <p:spPr bwMode="auto">
                <a:xfrm>
                  <a:off x="3909" y="1521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2" name="Freeform 50"/>
                <p:cNvSpPr>
                  <a:spLocks/>
                </p:cNvSpPr>
                <p:nvPr/>
              </p:nvSpPr>
              <p:spPr bwMode="auto">
                <a:xfrm>
                  <a:off x="3971" y="1507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3" name="Freeform 51"/>
                <p:cNvSpPr>
                  <a:spLocks/>
                </p:cNvSpPr>
                <p:nvPr/>
              </p:nvSpPr>
              <p:spPr bwMode="auto">
                <a:xfrm>
                  <a:off x="3729" y="1655"/>
                  <a:ext cx="40" cy="67"/>
                </a:xfrm>
                <a:custGeom>
                  <a:avLst/>
                  <a:gdLst>
                    <a:gd name="T0" fmla="*/ 39 w 40"/>
                    <a:gd name="T1" fmla="*/ 50 h 67"/>
                    <a:gd name="T2" fmla="*/ 39 w 40"/>
                    <a:gd name="T3" fmla="*/ 0 h 67"/>
                    <a:gd name="T4" fmla="*/ 0 w 40"/>
                    <a:gd name="T5" fmla="*/ 14 h 67"/>
                    <a:gd name="T6" fmla="*/ 0 w 40"/>
                    <a:gd name="T7" fmla="*/ 66 h 67"/>
                    <a:gd name="T8" fmla="*/ 39 w 40"/>
                    <a:gd name="T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7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4" name="Freeform 52"/>
                <p:cNvSpPr>
                  <a:spLocks/>
                </p:cNvSpPr>
                <p:nvPr/>
              </p:nvSpPr>
              <p:spPr bwMode="auto">
                <a:xfrm>
                  <a:off x="3786" y="1635"/>
                  <a:ext cx="43" cy="69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5" name="Freeform 53"/>
                <p:cNvSpPr>
                  <a:spLocks/>
                </p:cNvSpPr>
                <p:nvPr/>
              </p:nvSpPr>
              <p:spPr bwMode="auto">
                <a:xfrm>
                  <a:off x="3851" y="1613"/>
                  <a:ext cx="41" cy="69"/>
                </a:xfrm>
                <a:custGeom>
                  <a:avLst/>
                  <a:gdLst>
                    <a:gd name="T0" fmla="*/ 41 w 42"/>
                    <a:gd name="T1" fmla="*/ 51 h 68"/>
                    <a:gd name="T2" fmla="*/ 41 w 42"/>
                    <a:gd name="T3" fmla="*/ 0 h 68"/>
                    <a:gd name="T4" fmla="*/ 0 w 42"/>
                    <a:gd name="T5" fmla="*/ 15 h 68"/>
                    <a:gd name="T6" fmla="*/ 0 w 42"/>
                    <a:gd name="T7" fmla="*/ 67 h 68"/>
                    <a:gd name="T8" fmla="*/ 41 w 42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6" name="Freeform 54"/>
                <p:cNvSpPr>
                  <a:spLocks/>
                </p:cNvSpPr>
                <p:nvPr/>
              </p:nvSpPr>
              <p:spPr bwMode="auto">
                <a:xfrm>
                  <a:off x="3909" y="1593"/>
                  <a:ext cx="43" cy="65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7" name="Freeform 55"/>
                <p:cNvSpPr>
                  <a:spLocks/>
                </p:cNvSpPr>
                <p:nvPr/>
              </p:nvSpPr>
              <p:spPr bwMode="auto">
                <a:xfrm>
                  <a:off x="3971" y="1575"/>
                  <a:ext cx="46" cy="61"/>
                </a:xfrm>
                <a:custGeom>
                  <a:avLst/>
                  <a:gdLst>
                    <a:gd name="T0" fmla="*/ 46 w 47"/>
                    <a:gd name="T1" fmla="*/ 46 h 61"/>
                    <a:gd name="T2" fmla="*/ 46 w 47"/>
                    <a:gd name="T3" fmla="*/ 0 h 61"/>
                    <a:gd name="T4" fmla="*/ 0 w 47"/>
                    <a:gd name="T5" fmla="*/ 13 h 61"/>
                    <a:gd name="T6" fmla="*/ 0 w 47"/>
                    <a:gd name="T7" fmla="*/ 60 h 61"/>
                    <a:gd name="T8" fmla="*/ 46 w 47"/>
                    <a:gd name="T9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1">
                      <a:moveTo>
                        <a:pt x="46" y="46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0"/>
                      </a:lnTo>
                      <a:lnTo>
                        <a:pt x="46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8" name="Freeform 56"/>
                <p:cNvSpPr>
                  <a:spLocks/>
                </p:cNvSpPr>
                <p:nvPr/>
              </p:nvSpPr>
              <p:spPr bwMode="auto">
                <a:xfrm>
                  <a:off x="3729" y="1723"/>
                  <a:ext cx="40" cy="69"/>
                </a:xfrm>
                <a:custGeom>
                  <a:avLst/>
                  <a:gdLst>
                    <a:gd name="T0" fmla="*/ 39 w 40"/>
                    <a:gd name="T1" fmla="*/ 52 h 68"/>
                    <a:gd name="T2" fmla="*/ 39 w 40"/>
                    <a:gd name="T3" fmla="*/ 0 h 68"/>
                    <a:gd name="T4" fmla="*/ 0 w 40"/>
                    <a:gd name="T5" fmla="*/ 14 h 68"/>
                    <a:gd name="T6" fmla="*/ 0 w 40"/>
                    <a:gd name="T7" fmla="*/ 67 h 68"/>
                    <a:gd name="T8" fmla="*/ 39 w 40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2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39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29" name="Freeform 57"/>
                <p:cNvSpPr>
                  <a:spLocks/>
                </p:cNvSpPr>
                <p:nvPr/>
              </p:nvSpPr>
              <p:spPr bwMode="auto">
                <a:xfrm>
                  <a:off x="3786" y="1702"/>
                  <a:ext cx="43" cy="69"/>
                </a:xfrm>
                <a:custGeom>
                  <a:avLst/>
                  <a:gdLst>
                    <a:gd name="T0" fmla="*/ 42 w 43"/>
                    <a:gd name="T1" fmla="*/ 51 h 68"/>
                    <a:gd name="T2" fmla="*/ 42 w 43"/>
                    <a:gd name="T3" fmla="*/ 0 h 68"/>
                    <a:gd name="T4" fmla="*/ 0 w 43"/>
                    <a:gd name="T5" fmla="*/ 15 h 68"/>
                    <a:gd name="T6" fmla="*/ 0 w 43"/>
                    <a:gd name="T7" fmla="*/ 67 h 68"/>
                    <a:gd name="T8" fmla="*/ 42 w 43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0" name="Freeform 58"/>
                <p:cNvSpPr>
                  <a:spLocks/>
                </p:cNvSpPr>
                <p:nvPr/>
              </p:nvSpPr>
              <p:spPr bwMode="auto">
                <a:xfrm>
                  <a:off x="3851" y="1682"/>
                  <a:ext cx="41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1" name="Freeform 59"/>
                <p:cNvSpPr>
                  <a:spLocks/>
                </p:cNvSpPr>
                <p:nvPr/>
              </p:nvSpPr>
              <p:spPr bwMode="auto">
                <a:xfrm>
                  <a:off x="3909" y="1666"/>
                  <a:ext cx="43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2" name="Freeform 60"/>
                <p:cNvSpPr>
                  <a:spLocks/>
                </p:cNvSpPr>
                <p:nvPr/>
              </p:nvSpPr>
              <p:spPr bwMode="auto">
                <a:xfrm>
                  <a:off x="3971" y="1642"/>
                  <a:ext cx="46" cy="67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4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3" name="Freeform 61"/>
                <p:cNvSpPr>
                  <a:spLocks/>
                </p:cNvSpPr>
                <p:nvPr/>
              </p:nvSpPr>
              <p:spPr bwMode="auto">
                <a:xfrm>
                  <a:off x="3729" y="1797"/>
                  <a:ext cx="40" cy="63"/>
                </a:xfrm>
                <a:custGeom>
                  <a:avLst/>
                  <a:gdLst>
                    <a:gd name="T0" fmla="*/ 39 w 40"/>
                    <a:gd name="T1" fmla="*/ 47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7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4" name="Freeform 62"/>
                <p:cNvSpPr>
                  <a:spLocks/>
                </p:cNvSpPr>
                <p:nvPr/>
              </p:nvSpPr>
              <p:spPr bwMode="auto">
                <a:xfrm>
                  <a:off x="3786" y="1774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5" name="Freeform 63"/>
                <p:cNvSpPr>
                  <a:spLocks/>
                </p:cNvSpPr>
                <p:nvPr/>
              </p:nvSpPr>
              <p:spPr bwMode="auto">
                <a:xfrm>
                  <a:off x="3851" y="1754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6" name="Freeform 64"/>
                <p:cNvSpPr>
                  <a:spLocks/>
                </p:cNvSpPr>
                <p:nvPr/>
              </p:nvSpPr>
              <p:spPr bwMode="auto">
                <a:xfrm>
                  <a:off x="3909" y="1730"/>
                  <a:ext cx="43" cy="69"/>
                </a:xfrm>
                <a:custGeom>
                  <a:avLst/>
                  <a:gdLst>
                    <a:gd name="T0" fmla="*/ 41 w 42"/>
                    <a:gd name="T1" fmla="*/ 52 h 68"/>
                    <a:gd name="T2" fmla="*/ 41 w 42"/>
                    <a:gd name="T3" fmla="*/ 0 h 68"/>
                    <a:gd name="T4" fmla="*/ 0 w 42"/>
                    <a:gd name="T5" fmla="*/ 14 h 68"/>
                    <a:gd name="T6" fmla="*/ 0 w 42"/>
                    <a:gd name="T7" fmla="*/ 67 h 68"/>
                    <a:gd name="T8" fmla="*/ 41 w 42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2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1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7" name="Freeform 65"/>
                <p:cNvSpPr>
                  <a:spLocks/>
                </p:cNvSpPr>
                <p:nvPr/>
              </p:nvSpPr>
              <p:spPr bwMode="auto">
                <a:xfrm>
                  <a:off x="3971" y="1709"/>
                  <a:ext cx="46" cy="67"/>
                </a:xfrm>
                <a:custGeom>
                  <a:avLst/>
                  <a:gdLst>
                    <a:gd name="T0" fmla="*/ 46 w 47"/>
                    <a:gd name="T1" fmla="*/ 51 h 67"/>
                    <a:gd name="T2" fmla="*/ 46 w 47"/>
                    <a:gd name="T3" fmla="*/ 0 h 67"/>
                    <a:gd name="T4" fmla="*/ 0 w 47"/>
                    <a:gd name="T5" fmla="*/ 15 h 67"/>
                    <a:gd name="T6" fmla="*/ 0 w 47"/>
                    <a:gd name="T7" fmla="*/ 66 h 67"/>
                    <a:gd name="T8" fmla="*/ 46 w 47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7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8" name="Freeform 66"/>
                <p:cNvSpPr>
                  <a:spLocks/>
                </p:cNvSpPr>
                <p:nvPr/>
              </p:nvSpPr>
              <p:spPr bwMode="auto">
                <a:xfrm>
                  <a:off x="3729" y="1864"/>
                  <a:ext cx="40" cy="67"/>
                </a:xfrm>
                <a:custGeom>
                  <a:avLst/>
                  <a:gdLst>
                    <a:gd name="T0" fmla="*/ 39 w 40"/>
                    <a:gd name="T1" fmla="*/ 50 h 66"/>
                    <a:gd name="T2" fmla="*/ 39 w 40"/>
                    <a:gd name="T3" fmla="*/ 0 h 66"/>
                    <a:gd name="T4" fmla="*/ 0 w 40"/>
                    <a:gd name="T5" fmla="*/ 14 h 66"/>
                    <a:gd name="T6" fmla="*/ 0 w 40"/>
                    <a:gd name="T7" fmla="*/ 65 h 66"/>
                    <a:gd name="T8" fmla="*/ 39 w 40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6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39" name="Freeform 67"/>
                <p:cNvSpPr>
                  <a:spLocks/>
                </p:cNvSpPr>
                <p:nvPr/>
              </p:nvSpPr>
              <p:spPr bwMode="auto">
                <a:xfrm>
                  <a:off x="3786" y="1842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0" name="Freeform 68"/>
                <p:cNvSpPr>
                  <a:spLocks/>
                </p:cNvSpPr>
                <p:nvPr/>
              </p:nvSpPr>
              <p:spPr bwMode="auto">
                <a:xfrm>
                  <a:off x="3851" y="1822"/>
                  <a:ext cx="41" cy="67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1" name="Freeform 69"/>
                <p:cNvSpPr>
                  <a:spLocks/>
                </p:cNvSpPr>
                <p:nvPr/>
              </p:nvSpPr>
              <p:spPr bwMode="auto">
                <a:xfrm>
                  <a:off x="3909" y="1803"/>
                  <a:ext cx="43" cy="65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5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2" name="Freeform 70"/>
                <p:cNvSpPr>
                  <a:spLocks/>
                </p:cNvSpPr>
                <p:nvPr/>
              </p:nvSpPr>
              <p:spPr bwMode="auto">
                <a:xfrm>
                  <a:off x="3971" y="1781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3" name="Freeform 71"/>
                <p:cNvSpPr>
                  <a:spLocks/>
                </p:cNvSpPr>
                <p:nvPr/>
              </p:nvSpPr>
              <p:spPr bwMode="auto">
                <a:xfrm>
                  <a:off x="3729" y="1931"/>
                  <a:ext cx="40" cy="69"/>
                </a:xfrm>
                <a:custGeom>
                  <a:avLst/>
                  <a:gdLst>
                    <a:gd name="T0" fmla="*/ 39 w 40"/>
                    <a:gd name="T1" fmla="*/ 51 h 68"/>
                    <a:gd name="T2" fmla="*/ 39 w 40"/>
                    <a:gd name="T3" fmla="*/ 0 h 68"/>
                    <a:gd name="T4" fmla="*/ 0 w 40"/>
                    <a:gd name="T5" fmla="*/ 15 h 68"/>
                    <a:gd name="T6" fmla="*/ 0 w 40"/>
                    <a:gd name="T7" fmla="*/ 67 h 68"/>
                    <a:gd name="T8" fmla="*/ 39 w 40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1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3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4" name="Freeform 72"/>
                <p:cNvSpPr>
                  <a:spLocks/>
                </p:cNvSpPr>
                <p:nvPr/>
              </p:nvSpPr>
              <p:spPr bwMode="auto">
                <a:xfrm>
                  <a:off x="3786" y="1911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5" name="Freeform 73"/>
                <p:cNvSpPr>
                  <a:spLocks/>
                </p:cNvSpPr>
                <p:nvPr/>
              </p:nvSpPr>
              <p:spPr bwMode="auto">
                <a:xfrm>
                  <a:off x="3851" y="1895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6" name="Freeform 74"/>
                <p:cNvSpPr>
                  <a:spLocks/>
                </p:cNvSpPr>
                <p:nvPr/>
              </p:nvSpPr>
              <p:spPr bwMode="auto">
                <a:xfrm>
                  <a:off x="3909" y="1871"/>
                  <a:ext cx="43" cy="65"/>
                </a:xfrm>
                <a:custGeom>
                  <a:avLst/>
                  <a:gdLst>
                    <a:gd name="T0" fmla="*/ 41 w 42"/>
                    <a:gd name="T1" fmla="*/ 48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47" name="Freeform 75"/>
                <p:cNvSpPr>
                  <a:spLocks/>
                </p:cNvSpPr>
                <p:nvPr/>
              </p:nvSpPr>
              <p:spPr bwMode="auto">
                <a:xfrm>
                  <a:off x="3971" y="1850"/>
                  <a:ext cx="46" cy="67"/>
                </a:xfrm>
                <a:custGeom>
                  <a:avLst/>
                  <a:gdLst>
                    <a:gd name="T0" fmla="*/ 46 w 47"/>
                    <a:gd name="T1" fmla="*/ 50 h 66"/>
                    <a:gd name="T2" fmla="*/ 46 w 47"/>
                    <a:gd name="T3" fmla="*/ 0 h 66"/>
                    <a:gd name="T4" fmla="*/ 0 w 47"/>
                    <a:gd name="T5" fmla="*/ 14 h 66"/>
                    <a:gd name="T6" fmla="*/ 0 w 47"/>
                    <a:gd name="T7" fmla="*/ 65 h 66"/>
                    <a:gd name="T8" fmla="*/ 46 w 47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6">
                      <a:moveTo>
                        <a:pt x="46" y="50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6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439" name="Group 76"/>
              <p:cNvGrpSpPr>
                <a:grpSpLocks/>
              </p:cNvGrpSpPr>
              <p:nvPr/>
            </p:nvGrpSpPr>
            <p:grpSpPr bwMode="auto">
              <a:xfrm>
                <a:off x="3837" y="1594"/>
                <a:ext cx="349" cy="591"/>
                <a:chOff x="3837" y="1594"/>
                <a:chExt cx="349" cy="591"/>
              </a:xfrm>
            </p:grpSpPr>
            <p:sp>
              <p:nvSpPr>
                <p:cNvPr id="54349" name="Freeform 77"/>
                <p:cNvSpPr>
                  <a:spLocks/>
                </p:cNvSpPr>
                <p:nvPr/>
              </p:nvSpPr>
              <p:spPr bwMode="auto">
                <a:xfrm>
                  <a:off x="3837" y="1593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0" name="Freeform 78"/>
                <p:cNvSpPr>
                  <a:spLocks/>
                </p:cNvSpPr>
                <p:nvPr/>
              </p:nvSpPr>
              <p:spPr bwMode="auto">
                <a:xfrm>
                  <a:off x="3851" y="1617"/>
                  <a:ext cx="320" cy="543"/>
                </a:xfrm>
                <a:custGeom>
                  <a:avLst/>
                  <a:gdLst>
                    <a:gd name="T0" fmla="*/ 319 w 320"/>
                    <a:gd name="T1" fmla="*/ 431 h 542"/>
                    <a:gd name="T2" fmla="*/ 0 w 320"/>
                    <a:gd name="T3" fmla="*/ 541 h 542"/>
                    <a:gd name="T4" fmla="*/ 0 w 320"/>
                    <a:gd name="T5" fmla="*/ 109 h 542"/>
                    <a:gd name="T6" fmla="*/ 319 w 320"/>
                    <a:gd name="T7" fmla="*/ 0 h 542"/>
                    <a:gd name="T8" fmla="*/ 319 w 320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542">
                      <a:moveTo>
                        <a:pt x="319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19" y="0"/>
                      </a:lnTo>
                      <a:lnTo>
                        <a:pt x="319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1" name="Freeform 79"/>
                <p:cNvSpPr>
                  <a:spLocks/>
                </p:cNvSpPr>
                <p:nvPr/>
              </p:nvSpPr>
              <p:spPr bwMode="auto">
                <a:xfrm>
                  <a:off x="3865" y="1723"/>
                  <a:ext cx="46" cy="65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5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2" name="Freeform 80"/>
                <p:cNvSpPr>
                  <a:spLocks/>
                </p:cNvSpPr>
                <p:nvPr/>
              </p:nvSpPr>
              <p:spPr bwMode="auto">
                <a:xfrm>
                  <a:off x="3926" y="1702"/>
                  <a:ext cx="46" cy="67"/>
                </a:xfrm>
                <a:custGeom>
                  <a:avLst/>
                  <a:gdLst>
                    <a:gd name="T0" fmla="*/ 44 w 45"/>
                    <a:gd name="T1" fmla="*/ 50 h 66"/>
                    <a:gd name="T2" fmla="*/ 44 w 45"/>
                    <a:gd name="T3" fmla="*/ 0 h 66"/>
                    <a:gd name="T4" fmla="*/ 0 w 45"/>
                    <a:gd name="T5" fmla="*/ 14 h 66"/>
                    <a:gd name="T6" fmla="*/ 0 w 45"/>
                    <a:gd name="T7" fmla="*/ 65 h 66"/>
                    <a:gd name="T8" fmla="*/ 44 w 45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44" y="50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4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3" name="Freeform 81"/>
                <p:cNvSpPr>
                  <a:spLocks/>
                </p:cNvSpPr>
                <p:nvPr/>
              </p:nvSpPr>
              <p:spPr bwMode="auto">
                <a:xfrm>
                  <a:off x="3994" y="1682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4" name="Freeform 82"/>
                <p:cNvSpPr>
                  <a:spLocks/>
                </p:cNvSpPr>
                <p:nvPr/>
              </p:nvSpPr>
              <p:spPr bwMode="auto">
                <a:xfrm>
                  <a:off x="4049" y="1660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5" name="Freeform 83"/>
                <p:cNvSpPr>
                  <a:spLocks/>
                </p:cNvSpPr>
                <p:nvPr/>
              </p:nvSpPr>
              <p:spPr bwMode="auto">
                <a:xfrm>
                  <a:off x="4110" y="1642"/>
                  <a:ext cx="46" cy="63"/>
                </a:xfrm>
                <a:custGeom>
                  <a:avLst/>
                  <a:gdLst>
                    <a:gd name="T0" fmla="*/ 45 w 46"/>
                    <a:gd name="T1" fmla="*/ 48 h 63"/>
                    <a:gd name="T2" fmla="*/ 45 w 46"/>
                    <a:gd name="T3" fmla="*/ 0 h 63"/>
                    <a:gd name="T4" fmla="*/ 0 w 46"/>
                    <a:gd name="T5" fmla="*/ 13 h 63"/>
                    <a:gd name="T6" fmla="*/ 0 w 46"/>
                    <a:gd name="T7" fmla="*/ 62 h 63"/>
                    <a:gd name="T8" fmla="*/ 45 w 46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6" name="Freeform 84"/>
                <p:cNvSpPr>
                  <a:spLocks/>
                </p:cNvSpPr>
                <p:nvPr/>
              </p:nvSpPr>
              <p:spPr bwMode="auto">
                <a:xfrm>
                  <a:off x="3865" y="1795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7" name="Freeform 85"/>
                <p:cNvSpPr>
                  <a:spLocks/>
                </p:cNvSpPr>
                <p:nvPr/>
              </p:nvSpPr>
              <p:spPr bwMode="auto">
                <a:xfrm>
                  <a:off x="3926" y="1774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8" name="Freeform 86"/>
                <p:cNvSpPr>
                  <a:spLocks/>
                </p:cNvSpPr>
                <p:nvPr/>
              </p:nvSpPr>
              <p:spPr bwMode="auto">
                <a:xfrm>
                  <a:off x="3994" y="1750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59" name="Freeform 87"/>
                <p:cNvSpPr>
                  <a:spLocks/>
                </p:cNvSpPr>
                <p:nvPr/>
              </p:nvSpPr>
              <p:spPr bwMode="auto">
                <a:xfrm>
                  <a:off x="4049" y="1729"/>
                  <a:ext cx="45" cy="67"/>
                </a:xfrm>
                <a:custGeom>
                  <a:avLst/>
                  <a:gdLst>
                    <a:gd name="T0" fmla="*/ 43 w 44"/>
                    <a:gd name="T1" fmla="*/ 50 h 66"/>
                    <a:gd name="T2" fmla="*/ 43 w 44"/>
                    <a:gd name="T3" fmla="*/ 0 h 66"/>
                    <a:gd name="T4" fmla="*/ 0 w 44"/>
                    <a:gd name="T5" fmla="*/ 14 h 66"/>
                    <a:gd name="T6" fmla="*/ 0 w 44"/>
                    <a:gd name="T7" fmla="*/ 65 h 66"/>
                    <a:gd name="T8" fmla="*/ 43 w 44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3" y="50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3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0" name="Freeform 88"/>
                <p:cNvSpPr>
                  <a:spLocks/>
                </p:cNvSpPr>
                <p:nvPr/>
              </p:nvSpPr>
              <p:spPr bwMode="auto">
                <a:xfrm>
                  <a:off x="4110" y="1711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1" name="Freeform 89"/>
                <p:cNvSpPr>
                  <a:spLocks/>
                </p:cNvSpPr>
                <p:nvPr/>
              </p:nvSpPr>
              <p:spPr bwMode="auto">
                <a:xfrm>
                  <a:off x="3865" y="1862"/>
                  <a:ext cx="46" cy="67"/>
                </a:xfrm>
                <a:custGeom>
                  <a:avLst/>
                  <a:gdLst>
                    <a:gd name="T0" fmla="*/ 46 w 47"/>
                    <a:gd name="T1" fmla="*/ 52 h 68"/>
                    <a:gd name="T2" fmla="*/ 46 w 47"/>
                    <a:gd name="T3" fmla="*/ 0 h 68"/>
                    <a:gd name="T4" fmla="*/ 0 w 47"/>
                    <a:gd name="T5" fmla="*/ 14 h 68"/>
                    <a:gd name="T6" fmla="*/ 0 w 47"/>
                    <a:gd name="T7" fmla="*/ 67 h 68"/>
                    <a:gd name="T8" fmla="*/ 46 w 47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2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6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2" name="Freeform 90"/>
                <p:cNvSpPr>
                  <a:spLocks/>
                </p:cNvSpPr>
                <p:nvPr/>
              </p:nvSpPr>
              <p:spPr bwMode="auto">
                <a:xfrm>
                  <a:off x="3926" y="1840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3" name="Freeform 91"/>
                <p:cNvSpPr>
                  <a:spLocks/>
                </p:cNvSpPr>
                <p:nvPr/>
              </p:nvSpPr>
              <p:spPr bwMode="auto">
                <a:xfrm>
                  <a:off x="3994" y="1822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4" name="Freeform 92"/>
                <p:cNvSpPr>
                  <a:spLocks/>
                </p:cNvSpPr>
                <p:nvPr/>
              </p:nvSpPr>
              <p:spPr bwMode="auto">
                <a:xfrm>
                  <a:off x="4049" y="1801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5" name="Freeform 93"/>
                <p:cNvSpPr>
                  <a:spLocks/>
                </p:cNvSpPr>
                <p:nvPr/>
              </p:nvSpPr>
              <p:spPr bwMode="auto">
                <a:xfrm>
                  <a:off x="4110" y="1779"/>
                  <a:ext cx="46" cy="63"/>
                </a:xfrm>
                <a:custGeom>
                  <a:avLst/>
                  <a:gdLst>
                    <a:gd name="T0" fmla="*/ 45 w 46"/>
                    <a:gd name="T1" fmla="*/ 48 h 64"/>
                    <a:gd name="T2" fmla="*/ 45 w 46"/>
                    <a:gd name="T3" fmla="*/ 0 h 64"/>
                    <a:gd name="T4" fmla="*/ 0 w 46"/>
                    <a:gd name="T5" fmla="*/ 14 h 64"/>
                    <a:gd name="T6" fmla="*/ 0 w 46"/>
                    <a:gd name="T7" fmla="*/ 63 h 64"/>
                    <a:gd name="T8" fmla="*/ 45 w 46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4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6" name="Freeform 94"/>
                <p:cNvSpPr>
                  <a:spLocks/>
                </p:cNvSpPr>
                <p:nvPr/>
              </p:nvSpPr>
              <p:spPr bwMode="auto">
                <a:xfrm>
                  <a:off x="3865" y="1934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4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7" name="Freeform 95"/>
                <p:cNvSpPr>
                  <a:spLocks/>
                </p:cNvSpPr>
                <p:nvPr/>
              </p:nvSpPr>
              <p:spPr bwMode="auto">
                <a:xfrm>
                  <a:off x="3926" y="1911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8" name="Freeform 96"/>
                <p:cNvSpPr>
                  <a:spLocks/>
                </p:cNvSpPr>
                <p:nvPr/>
              </p:nvSpPr>
              <p:spPr bwMode="auto">
                <a:xfrm>
                  <a:off x="3994" y="1889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69" name="Freeform 97"/>
                <p:cNvSpPr>
                  <a:spLocks/>
                </p:cNvSpPr>
                <p:nvPr/>
              </p:nvSpPr>
              <p:spPr bwMode="auto">
                <a:xfrm>
                  <a:off x="4049" y="1868"/>
                  <a:ext cx="45" cy="67"/>
                </a:xfrm>
                <a:custGeom>
                  <a:avLst/>
                  <a:gdLst>
                    <a:gd name="T0" fmla="*/ 43 w 44"/>
                    <a:gd name="T1" fmla="*/ 52 h 68"/>
                    <a:gd name="T2" fmla="*/ 43 w 44"/>
                    <a:gd name="T3" fmla="*/ 0 h 68"/>
                    <a:gd name="T4" fmla="*/ 0 w 44"/>
                    <a:gd name="T5" fmla="*/ 14 h 68"/>
                    <a:gd name="T6" fmla="*/ 0 w 44"/>
                    <a:gd name="T7" fmla="*/ 67 h 68"/>
                    <a:gd name="T8" fmla="*/ 43 w 44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8">
                      <a:moveTo>
                        <a:pt x="43" y="52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3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0" name="Freeform 98"/>
                <p:cNvSpPr>
                  <a:spLocks/>
                </p:cNvSpPr>
                <p:nvPr/>
              </p:nvSpPr>
              <p:spPr bwMode="auto">
                <a:xfrm>
                  <a:off x="4110" y="1846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5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1" name="Freeform 99"/>
                <p:cNvSpPr>
                  <a:spLocks/>
                </p:cNvSpPr>
                <p:nvPr/>
              </p:nvSpPr>
              <p:spPr bwMode="auto">
                <a:xfrm>
                  <a:off x="3865" y="2001"/>
                  <a:ext cx="46" cy="63"/>
                </a:xfrm>
                <a:custGeom>
                  <a:avLst/>
                  <a:gdLst>
                    <a:gd name="T0" fmla="*/ 46 w 47"/>
                    <a:gd name="T1" fmla="*/ 48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8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2" name="Freeform 100"/>
                <p:cNvSpPr>
                  <a:spLocks/>
                </p:cNvSpPr>
                <p:nvPr/>
              </p:nvSpPr>
              <p:spPr bwMode="auto">
                <a:xfrm>
                  <a:off x="3926" y="1983"/>
                  <a:ext cx="46" cy="60"/>
                </a:xfrm>
                <a:custGeom>
                  <a:avLst/>
                  <a:gdLst>
                    <a:gd name="T0" fmla="*/ 44 w 45"/>
                    <a:gd name="T1" fmla="*/ 45 h 60"/>
                    <a:gd name="T2" fmla="*/ 44 w 45"/>
                    <a:gd name="T3" fmla="*/ 0 h 60"/>
                    <a:gd name="T4" fmla="*/ 0 w 45"/>
                    <a:gd name="T5" fmla="*/ 13 h 60"/>
                    <a:gd name="T6" fmla="*/ 0 w 45"/>
                    <a:gd name="T7" fmla="*/ 59 h 60"/>
                    <a:gd name="T8" fmla="*/ 44 w 45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0">
                      <a:moveTo>
                        <a:pt x="44" y="45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4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3" name="Freeform 101"/>
                <p:cNvSpPr>
                  <a:spLocks/>
                </p:cNvSpPr>
                <p:nvPr/>
              </p:nvSpPr>
              <p:spPr bwMode="auto">
                <a:xfrm>
                  <a:off x="3994" y="1960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4" name="Freeform 102"/>
                <p:cNvSpPr>
                  <a:spLocks/>
                </p:cNvSpPr>
                <p:nvPr/>
              </p:nvSpPr>
              <p:spPr bwMode="auto">
                <a:xfrm>
                  <a:off x="4049" y="1938"/>
                  <a:ext cx="45" cy="67"/>
                </a:xfrm>
                <a:custGeom>
                  <a:avLst/>
                  <a:gdLst>
                    <a:gd name="T0" fmla="*/ 43 w 44"/>
                    <a:gd name="T1" fmla="*/ 49 h 65"/>
                    <a:gd name="T2" fmla="*/ 43 w 44"/>
                    <a:gd name="T3" fmla="*/ 0 h 65"/>
                    <a:gd name="T4" fmla="*/ 0 w 44"/>
                    <a:gd name="T5" fmla="*/ 15 h 65"/>
                    <a:gd name="T6" fmla="*/ 0 w 44"/>
                    <a:gd name="T7" fmla="*/ 64 h 65"/>
                    <a:gd name="T8" fmla="*/ 43 w 44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5">
                      <a:moveTo>
                        <a:pt x="43" y="49"/>
                      </a:moveTo>
                      <a:lnTo>
                        <a:pt x="43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3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5" name="Freeform 103"/>
                <p:cNvSpPr>
                  <a:spLocks/>
                </p:cNvSpPr>
                <p:nvPr/>
              </p:nvSpPr>
              <p:spPr bwMode="auto">
                <a:xfrm>
                  <a:off x="4110" y="1916"/>
                  <a:ext cx="46" cy="67"/>
                </a:xfrm>
                <a:custGeom>
                  <a:avLst/>
                  <a:gdLst>
                    <a:gd name="T0" fmla="*/ 45 w 46"/>
                    <a:gd name="T1" fmla="*/ 51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6" name="Freeform 104"/>
                <p:cNvSpPr>
                  <a:spLocks/>
                </p:cNvSpPr>
                <p:nvPr/>
              </p:nvSpPr>
              <p:spPr bwMode="auto">
                <a:xfrm>
                  <a:off x="3865" y="2068"/>
                  <a:ext cx="46" cy="69"/>
                </a:xfrm>
                <a:custGeom>
                  <a:avLst/>
                  <a:gdLst>
                    <a:gd name="T0" fmla="*/ 46 w 47"/>
                    <a:gd name="T1" fmla="*/ 51 h 68"/>
                    <a:gd name="T2" fmla="*/ 46 w 47"/>
                    <a:gd name="T3" fmla="*/ 0 h 68"/>
                    <a:gd name="T4" fmla="*/ 0 w 47"/>
                    <a:gd name="T5" fmla="*/ 15 h 68"/>
                    <a:gd name="T6" fmla="*/ 0 w 47"/>
                    <a:gd name="T7" fmla="*/ 67 h 68"/>
                    <a:gd name="T8" fmla="*/ 46 w 47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7" name="Freeform 105"/>
                <p:cNvSpPr>
                  <a:spLocks/>
                </p:cNvSpPr>
                <p:nvPr/>
              </p:nvSpPr>
              <p:spPr bwMode="auto">
                <a:xfrm>
                  <a:off x="3926" y="2048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8" name="Freeform 106"/>
                <p:cNvSpPr>
                  <a:spLocks/>
                </p:cNvSpPr>
                <p:nvPr/>
              </p:nvSpPr>
              <p:spPr bwMode="auto">
                <a:xfrm>
                  <a:off x="3994" y="2030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79" name="Freeform 107"/>
                <p:cNvSpPr>
                  <a:spLocks/>
                </p:cNvSpPr>
                <p:nvPr/>
              </p:nvSpPr>
              <p:spPr bwMode="auto">
                <a:xfrm>
                  <a:off x="4049" y="2008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3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80" name="Freeform 108"/>
                <p:cNvSpPr>
                  <a:spLocks/>
                </p:cNvSpPr>
                <p:nvPr/>
              </p:nvSpPr>
              <p:spPr bwMode="auto">
                <a:xfrm>
                  <a:off x="4110" y="198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4381" name="Text Box 109"/>
            <p:cNvSpPr txBox="1">
              <a:spLocks noChangeArrowheads="1"/>
            </p:cNvSpPr>
            <p:nvPr/>
          </p:nvSpPr>
          <p:spPr bwMode="auto">
            <a:xfrm>
              <a:off x="1746" y="2659"/>
              <a:ext cx="49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</a:t>
              </a:r>
            </a:p>
          </p:txBody>
        </p:sp>
        <p:sp>
          <p:nvSpPr>
            <p:cNvPr id="54382" name="Text Box 110"/>
            <p:cNvSpPr txBox="1">
              <a:spLocks noChangeArrowheads="1"/>
            </p:cNvSpPr>
            <p:nvPr/>
          </p:nvSpPr>
          <p:spPr bwMode="auto">
            <a:xfrm>
              <a:off x="1610" y="1434"/>
              <a:ext cx="668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7462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Schema</a:t>
              </a:r>
            </a:p>
          </p:txBody>
        </p:sp>
      </p:grpSp>
      <p:grpSp>
        <p:nvGrpSpPr>
          <p:cNvPr id="9222" name="Group 112"/>
          <p:cNvGrpSpPr>
            <a:grpSpLocks/>
          </p:cNvGrpSpPr>
          <p:nvPr/>
        </p:nvGrpSpPr>
        <p:grpSpPr bwMode="auto">
          <a:xfrm>
            <a:off x="5292725" y="2420938"/>
            <a:ext cx="1798638" cy="2809875"/>
            <a:chOff x="1383" y="1434"/>
            <a:chExt cx="1133" cy="1770"/>
          </a:xfrm>
        </p:grpSpPr>
        <p:sp>
          <p:nvSpPr>
            <p:cNvPr id="54385" name="Oval 113"/>
            <p:cNvSpPr>
              <a:spLocks noChangeArrowheads="1"/>
            </p:cNvSpPr>
            <p:nvPr/>
          </p:nvSpPr>
          <p:spPr bwMode="auto">
            <a:xfrm>
              <a:off x="1383" y="1525"/>
              <a:ext cx="1133" cy="167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386" name="Text Box 114"/>
            <p:cNvSpPr txBox="1">
              <a:spLocks noChangeArrowheads="1"/>
            </p:cNvSpPr>
            <p:nvPr/>
          </p:nvSpPr>
          <p:spPr bwMode="auto">
            <a:xfrm>
              <a:off x="1701" y="1752"/>
              <a:ext cx="436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User</a:t>
              </a:r>
            </a:p>
          </p:txBody>
        </p:sp>
        <p:grpSp>
          <p:nvGrpSpPr>
            <p:cNvPr id="9330" name="Group 115"/>
            <p:cNvGrpSpPr>
              <a:grpSpLocks/>
            </p:cNvGrpSpPr>
            <p:nvPr/>
          </p:nvGrpSpPr>
          <p:grpSpPr bwMode="auto">
            <a:xfrm>
              <a:off x="1746" y="2251"/>
              <a:ext cx="366" cy="479"/>
              <a:chOff x="3557" y="1321"/>
              <a:chExt cx="629" cy="864"/>
            </a:xfrm>
          </p:grpSpPr>
          <p:grpSp>
            <p:nvGrpSpPr>
              <p:cNvPr id="9333" name="Group 116"/>
              <p:cNvGrpSpPr>
                <a:grpSpLocks/>
              </p:cNvGrpSpPr>
              <p:nvPr/>
            </p:nvGrpSpPr>
            <p:grpSpPr bwMode="auto">
              <a:xfrm>
                <a:off x="3557" y="1321"/>
                <a:ext cx="349" cy="591"/>
                <a:chOff x="3557" y="1321"/>
                <a:chExt cx="349" cy="591"/>
              </a:xfrm>
            </p:grpSpPr>
            <p:sp>
              <p:nvSpPr>
                <p:cNvPr id="54389" name="Freeform 117"/>
                <p:cNvSpPr>
                  <a:spLocks/>
                </p:cNvSpPr>
                <p:nvPr/>
              </p:nvSpPr>
              <p:spPr bwMode="auto">
                <a:xfrm>
                  <a:off x="3557" y="1321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0" name="Freeform 118"/>
                <p:cNvSpPr>
                  <a:spLocks/>
                </p:cNvSpPr>
                <p:nvPr/>
              </p:nvSpPr>
              <p:spPr bwMode="auto">
                <a:xfrm>
                  <a:off x="3567" y="1344"/>
                  <a:ext cx="325" cy="545"/>
                </a:xfrm>
                <a:custGeom>
                  <a:avLst/>
                  <a:gdLst>
                    <a:gd name="T0" fmla="*/ 324 w 325"/>
                    <a:gd name="T1" fmla="*/ 433 h 544"/>
                    <a:gd name="T2" fmla="*/ 0 w 325"/>
                    <a:gd name="T3" fmla="*/ 543 h 544"/>
                    <a:gd name="T4" fmla="*/ 0 w 325"/>
                    <a:gd name="T5" fmla="*/ 109 h 544"/>
                    <a:gd name="T6" fmla="*/ 324 w 325"/>
                    <a:gd name="T7" fmla="*/ 0 h 544"/>
                    <a:gd name="T8" fmla="*/ 324 w 325"/>
                    <a:gd name="T9" fmla="*/ 43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544">
                      <a:moveTo>
                        <a:pt x="324" y="433"/>
                      </a:moveTo>
                      <a:lnTo>
                        <a:pt x="0" y="543"/>
                      </a:lnTo>
                      <a:lnTo>
                        <a:pt x="0" y="109"/>
                      </a:lnTo>
                      <a:lnTo>
                        <a:pt x="324" y="0"/>
                      </a:lnTo>
                      <a:lnTo>
                        <a:pt x="324" y="433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1" name="Freeform 119"/>
                <p:cNvSpPr>
                  <a:spLocks/>
                </p:cNvSpPr>
                <p:nvPr/>
              </p:nvSpPr>
              <p:spPr bwMode="auto">
                <a:xfrm>
                  <a:off x="3586" y="1447"/>
                  <a:ext cx="46" cy="69"/>
                </a:xfrm>
                <a:custGeom>
                  <a:avLst/>
                  <a:gdLst>
                    <a:gd name="T0" fmla="*/ 45 w 46"/>
                    <a:gd name="T1" fmla="*/ 51 h 67"/>
                    <a:gd name="T2" fmla="*/ 45 w 46"/>
                    <a:gd name="T3" fmla="*/ 0 h 67"/>
                    <a:gd name="T4" fmla="*/ 0 w 46"/>
                    <a:gd name="T5" fmla="*/ 15 h 67"/>
                    <a:gd name="T6" fmla="*/ 0 w 46"/>
                    <a:gd name="T7" fmla="*/ 66 h 67"/>
                    <a:gd name="T8" fmla="*/ 45 w 46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7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2" name="Freeform 120"/>
                <p:cNvSpPr>
                  <a:spLocks/>
                </p:cNvSpPr>
                <p:nvPr/>
              </p:nvSpPr>
              <p:spPr bwMode="auto">
                <a:xfrm>
                  <a:off x="3645" y="1429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3" name="Freeform 121"/>
                <p:cNvSpPr>
                  <a:spLocks/>
                </p:cNvSpPr>
                <p:nvPr/>
              </p:nvSpPr>
              <p:spPr bwMode="auto">
                <a:xfrm>
                  <a:off x="3712" y="1409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4" name="Freeform 122"/>
                <p:cNvSpPr>
                  <a:spLocks/>
                </p:cNvSpPr>
                <p:nvPr/>
              </p:nvSpPr>
              <p:spPr bwMode="auto">
                <a:xfrm>
                  <a:off x="3768" y="138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5" name="Freeform 123"/>
                <p:cNvSpPr>
                  <a:spLocks/>
                </p:cNvSpPr>
                <p:nvPr/>
              </p:nvSpPr>
              <p:spPr bwMode="auto">
                <a:xfrm>
                  <a:off x="3829" y="1368"/>
                  <a:ext cx="50" cy="65"/>
                </a:xfrm>
                <a:custGeom>
                  <a:avLst/>
                  <a:gdLst>
                    <a:gd name="T0" fmla="*/ 50 w 51"/>
                    <a:gd name="T1" fmla="*/ 50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50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6" name="Freeform 124"/>
                <p:cNvSpPr>
                  <a:spLocks/>
                </p:cNvSpPr>
                <p:nvPr/>
              </p:nvSpPr>
              <p:spPr bwMode="auto">
                <a:xfrm>
                  <a:off x="3586" y="1519"/>
                  <a:ext cx="46" cy="63"/>
                </a:xfrm>
                <a:custGeom>
                  <a:avLst/>
                  <a:gdLst>
                    <a:gd name="T0" fmla="*/ 45 w 46"/>
                    <a:gd name="T1" fmla="*/ 46 h 62"/>
                    <a:gd name="T2" fmla="*/ 45 w 46"/>
                    <a:gd name="T3" fmla="*/ 0 h 62"/>
                    <a:gd name="T4" fmla="*/ 0 w 46"/>
                    <a:gd name="T5" fmla="*/ 13 h 62"/>
                    <a:gd name="T6" fmla="*/ 0 w 46"/>
                    <a:gd name="T7" fmla="*/ 61 h 62"/>
                    <a:gd name="T8" fmla="*/ 45 w 46"/>
                    <a:gd name="T9" fmla="*/ 4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2">
                      <a:moveTo>
                        <a:pt x="45" y="46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5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7" name="Freeform 125"/>
                <p:cNvSpPr>
                  <a:spLocks/>
                </p:cNvSpPr>
                <p:nvPr/>
              </p:nvSpPr>
              <p:spPr bwMode="auto">
                <a:xfrm>
                  <a:off x="3645" y="1500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8" name="Freeform 126"/>
                <p:cNvSpPr>
                  <a:spLocks/>
                </p:cNvSpPr>
                <p:nvPr/>
              </p:nvSpPr>
              <p:spPr bwMode="auto">
                <a:xfrm>
                  <a:off x="3712" y="147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399" name="Freeform 127"/>
                <p:cNvSpPr>
                  <a:spLocks/>
                </p:cNvSpPr>
                <p:nvPr/>
              </p:nvSpPr>
              <p:spPr bwMode="auto">
                <a:xfrm>
                  <a:off x="3768" y="1454"/>
                  <a:ext cx="43" cy="67"/>
                </a:xfrm>
                <a:custGeom>
                  <a:avLst/>
                  <a:gdLst>
                    <a:gd name="T0" fmla="*/ 42 w 43"/>
                    <a:gd name="T1" fmla="*/ 50 h 66"/>
                    <a:gd name="T2" fmla="*/ 42 w 43"/>
                    <a:gd name="T3" fmla="*/ 0 h 66"/>
                    <a:gd name="T4" fmla="*/ 0 w 43"/>
                    <a:gd name="T5" fmla="*/ 14 h 66"/>
                    <a:gd name="T6" fmla="*/ 0 w 43"/>
                    <a:gd name="T7" fmla="*/ 65 h 66"/>
                    <a:gd name="T8" fmla="*/ 42 w 43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6">
                      <a:moveTo>
                        <a:pt x="42" y="50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2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0" name="Freeform 128"/>
                <p:cNvSpPr>
                  <a:spLocks/>
                </p:cNvSpPr>
                <p:nvPr/>
              </p:nvSpPr>
              <p:spPr bwMode="auto">
                <a:xfrm>
                  <a:off x="3829" y="1440"/>
                  <a:ext cx="50" cy="63"/>
                </a:xfrm>
                <a:custGeom>
                  <a:avLst/>
                  <a:gdLst>
                    <a:gd name="T0" fmla="*/ 50 w 51"/>
                    <a:gd name="T1" fmla="*/ 47 h 63"/>
                    <a:gd name="T2" fmla="*/ 50 w 51"/>
                    <a:gd name="T3" fmla="*/ 0 h 63"/>
                    <a:gd name="T4" fmla="*/ 0 w 51"/>
                    <a:gd name="T5" fmla="*/ 14 h 63"/>
                    <a:gd name="T6" fmla="*/ 0 w 51"/>
                    <a:gd name="T7" fmla="*/ 62 h 63"/>
                    <a:gd name="T8" fmla="*/ 50 w 51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7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50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1" name="Freeform 129"/>
                <p:cNvSpPr>
                  <a:spLocks/>
                </p:cNvSpPr>
                <p:nvPr/>
              </p:nvSpPr>
              <p:spPr bwMode="auto">
                <a:xfrm>
                  <a:off x="3586" y="1588"/>
                  <a:ext cx="46" cy="67"/>
                </a:xfrm>
                <a:custGeom>
                  <a:avLst/>
                  <a:gdLst>
                    <a:gd name="T0" fmla="*/ 45 w 46"/>
                    <a:gd name="T1" fmla="*/ 52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2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2" name="Freeform 130"/>
                <p:cNvSpPr>
                  <a:spLocks/>
                </p:cNvSpPr>
                <p:nvPr/>
              </p:nvSpPr>
              <p:spPr bwMode="auto">
                <a:xfrm>
                  <a:off x="3645" y="1566"/>
                  <a:ext cx="50" cy="70"/>
                </a:xfrm>
                <a:custGeom>
                  <a:avLst/>
                  <a:gdLst>
                    <a:gd name="T0" fmla="*/ 49 w 50"/>
                    <a:gd name="T1" fmla="*/ 53 h 70"/>
                    <a:gd name="T2" fmla="*/ 49 w 50"/>
                    <a:gd name="T3" fmla="*/ 0 h 70"/>
                    <a:gd name="T4" fmla="*/ 0 w 50"/>
                    <a:gd name="T5" fmla="*/ 15 h 70"/>
                    <a:gd name="T6" fmla="*/ 0 w 50"/>
                    <a:gd name="T7" fmla="*/ 69 h 70"/>
                    <a:gd name="T8" fmla="*/ 49 w 50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70">
                      <a:moveTo>
                        <a:pt x="49" y="53"/>
                      </a:moveTo>
                      <a:lnTo>
                        <a:pt x="49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9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3" name="Freeform 131"/>
                <p:cNvSpPr>
                  <a:spLocks/>
                </p:cNvSpPr>
                <p:nvPr/>
              </p:nvSpPr>
              <p:spPr bwMode="auto">
                <a:xfrm>
                  <a:off x="3712" y="1546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4" name="Freeform 132"/>
                <p:cNvSpPr>
                  <a:spLocks/>
                </p:cNvSpPr>
                <p:nvPr/>
              </p:nvSpPr>
              <p:spPr bwMode="auto">
                <a:xfrm>
                  <a:off x="3768" y="1528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5" name="Freeform 133"/>
                <p:cNvSpPr>
                  <a:spLocks/>
                </p:cNvSpPr>
                <p:nvPr/>
              </p:nvSpPr>
              <p:spPr bwMode="auto">
                <a:xfrm>
                  <a:off x="3829" y="1507"/>
                  <a:ext cx="50" cy="65"/>
                </a:xfrm>
                <a:custGeom>
                  <a:avLst/>
                  <a:gdLst>
                    <a:gd name="T0" fmla="*/ 50 w 51"/>
                    <a:gd name="T1" fmla="*/ 49 h 65"/>
                    <a:gd name="T2" fmla="*/ 50 w 51"/>
                    <a:gd name="T3" fmla="*/ 0 h 65"/>
                    <a:gd name="T4" fmla="*/ 0 w 51"/>
                    <a:gd name="T5" fmla="*/ 14 h 65"/>
                    <a:gd name="T6" fmla="*/ 0 w 51"/>
                    <a:gd name="T7" fmla="*/ 64 h 65"/>
                    <a:gd name="T8" fmla="*/ 50 w 51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6" name="Freeform 134"/>
                <p:cNvSpPr>
                  <a:spLocks/>
                </p:cNvSpPr>
                <p:nvPr/>
              </p:nvSpPr>
              <p:spPr bwMode="auto">
                <a:xfrm>
                  <a:off x="3586" y="1662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7" name="Freeform 135"/>
                <p:cNvSpPr>
                  <a:spLocks/>
                </p:cNvSpPr>
                <p:nvPr/>
              </p:nvSpPr>
              <p:spPr bwMode="auto">
                <a:xfrm>
                  <a:off x="3645" y="1637"/>
                  <a:ext cx="50" cy="67"/>
                </a:xfrm>
                <a:custGeom>
                  <a:avLst/>
                  <a:gdLst>
                    <a:gd name="T0" fmla="*/ 49 w 50"/>
                    <a:gd name="T1" fmla="*/ 51 h 67"/>
                    <a:gd name="T2" fmla="*/ 49 w 50"/>
                    <a:gd name="T3" fmla="*/ 0 h 67"/>
                    <a:gd name="T4" fmla="*/ 0 w 50"/>
                    <a:gd name="T5" fmla="*/ 14 h 67"/>
                    <a:gd name="T6" fmla="*/ 0 w 50"/>
                    <a:gd name="T7" fmla="*/ 66 h 67"/>
                    <a:gd name="T8" fmla="*/ 49 w 50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7">
                      <a:moveTo>
                        <a:pt x="49" y="51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8" name="Freeform 136"/>
                <p:cNvSpPr>
                  <a:spLocks/>
                </p:cNvSpPr>
                <p:nvPr/>
              </p:nvSpPr>
              <p:spPr bwMode="auto">
                <a:xfrm>
                  <a:off x="3712" y="1617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09" name="Freeform 137"/>
                <p:cNvSpPr>
                  <a:spLocks/>
                </p:cNvSpPr>
                <p:nvPr/>
              </p:nvSpPr>
              <p:spPr bwMode="auto">
                <a:xfrm>
                  <a:off x="3768" y="1595"/>
                  <a:ext cx="43" cy="67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0" name="Freeform 138"/>
                <p:cNvSpPr>
                  <a:spLocks/>
                </p:cNvSpPr>
                <p:nvPr/>
              </p:nvSpPr>
              <p:spPr bwMode="auto">
                <a:xfrm>
                  <a:off x="3829" y="1574"/>
                  <a:ext cx="50" cy="63"/>
                </a:xfrm>
                <a:custGeom>
                  <a:avLst/>
                  <a:gdLst>
                    <a:gd name="T0" fmla="*/ 50 w 51"/>
                    <a:gd name="T1" fmla="*/ 48 h 64"/>
                    <a:gd name="T2" fmla="*/ 50 w 51"/>
                    <a:gd name="T3" fmla="*/ 0 h 64"/>
                    <a:gd name="T4" fmla="*/ 0 w 51"/>
                    <a:gd name="T5" fmla="*/ 14 h 64"/>
                    <a:gd name="T6" fmla="*/ 0 w 51"/>
                    <a:gd name="T7" fmla="*/ 63 h 64"/>
                    <a:gd name="T8" fmla="*/ 50 w 51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1" name="Freeform 139"/>
                <p:cNvSpPr>
                  <a:spLocks/>
                </p:cNvSpPr>
                <p:nvPr/>
              </p:nvSpPr>
              <p:spPr bwMode="auto">
                <a:xfrm>
                  <a:off x="3586" y="172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2" name="Freeform 140"/>
                <p:cNvSpPr>
                  <a:spLocks/>
                </p:cNvSpPr>
                <p:nvPr/>
              </p:nvSpPr>
              <p:spPr bwMode="auto">
                <a:xfrm>
                  <a:off x="3645" y="1709"/>
                  <a:ext cx="50" cy="63"/>
                </a:xfrm>
                <a:custGeom>
                  <a:avLst/>
                  <a:gdLst>
                    <a:gd name="T0" fmla="*/ 49 w 50"/>
                    <a:gd name="T1" fmla="*/ 47 h 63"/>
                    <a:gd name="T2" fmla="*/ 49 w 50"/>
                    <a:gd name="T3" fmla="*/ 0 h 63"/>
                    <a:gd name="T4" fmla="*/ 0 w 50"/>
                    <a:gd name="T5" fmla="*/ 14 h 63"/>
                    <a:gd name="T6" fmla="*/ 0 w 50"/>
                    <a:gd name="T7" fmla="*/ 62 h 63"/>
                    <a:gd name="T8" fmla="*/ 49 w 5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3" name="Freeform 141"/>
                <p:cNvSpPr>
                  <a:spLocks/>
                </p:cNvSpPr>
                <p:nvPr/>
              </p:nvSpPr>
              <p:spPr bwMode="auto">
                <a:xfrm>
                  <a:off x="3712" y="1685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4" name="Freeform 142"/>
                <p:cNvSpPr>
                  <a:spLocks/>
                </p:cNvSpPr>
                <p:nvPr/>
              </p:nvSpPr>
              <p:spPr bwMode="auto">
                <a:xfrm>
                  <a:off x="3768" y="1666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5" name="Freeform 143"/>
                <p:cNvSpPr>
                  <a:spLocks/>
                </p:cNvSpPr>
                <p:nvPr/>
              </p:nvSpPr>
              <p:spPr bwMode="auto">
                <a:xfrm>
                  <a:off x="3829" y="1644"/>
                  <a:ext cx="50" cy="65"/>
                </a:xfrm>
                <a:custGeom>
                  <a:avLst/>
                  <a:gdLst>
                    <a:gd name="T0" fmla="*/ 50 w 51"/>
                    <a:gd name="T1" fmla="*/ 49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49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6" name="Freeform 144"/>
                <p:cNvSpPr>
                  <a:spLocks/>
                </p:cNvSpPr>
                <p:nvPr/>
              </p:nvSpPr>
              <p:spPr bwMode="auto">
                <a:xfrm>
                  <a:off x="3586" y="1795"/>
                  <a:ext cx="46" cy="67"/>
                </a:xfrm>
                <a:custGeom>
                  <a:avLst/>
                  <a:gdLst>
                    <a:gd name="T0" fmla="*/ 45 w 46"/>
                    <a:gd name="T1" fmla="*/ 50 h 66"/>
                    <a:gd name="T2" fmla="*/ 45 w 46"/>
                    <a:gd name="T3" fmla="*/ 0 h 66"/>
                    <a:gd name="T4" fmla="*/ 0 w 46"/>
                    <a:gd name="T5" fmla="*/ 14 h 66"/>
                    <a:gd name="T6" fmla="*/ 0 w 46"/>
                    <a:gd name="T7" fmla="*/ 65 h 66"/>
                    <a:gd name="T8" fmla="*/ 45 w 46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6">
                      <a:moveTo>
                        <a:pt x="45" y="50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5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7" name="Freeform 145"/>
                <p:cNvSpPr>
                  <a:spLocks/>
                </p:cNvSpPr>
                <p:nvPr/>
              </p:nvSpPr>
              <p:spPr bwMode="auto">
                <a:xfrm>
                  <a:off x="3645" y="1774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8" name="Freeform 146"/>
                <p:cNvSpPr>
                  <a:spLocks/>
                </p:cNvSpPr>
                <p:nvPr/>
              </p:nvSpPr>
              <p:spPr bwMode="auto">
                <a:xfrm>
                  <a:off x="3712" y="1754"/>
                  <a:ext cx="43" cy="70"/>
                </a:xfrm>
                <a:custGeom>
                  <a:avLst/>
                  <a:gdLst>
                    <a:gd name="T0" fmla="*/ 42 w 43"/>
                    <a:gd name="T1" fmla="*/ 53 h 70"/>
                    <a:gd name="T2" fmla="*/ 42 w 43"/>
                    <a:gd name="T3" fmla="*/ 0 h 70"/>
                    <a:gd name="T4" fmla="*/ 0 w 43"/>
                    <a:gd name="T5" fmla="*/ 15 h 70"/>
                    <a:gd name="T6" fmla="*/ 0 w 43"/>
                    <a:gd name="T7" fmla="*/ 69 h 70"/>
                    <a:gd name="T8" fmla="*/ 42 w 43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0">
                      <a:moveTo>
                        <a:pt x="42" y="53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2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19" name="Freeform 147"/>
                <p:cNvSpPr>
                  <a:spLocks/>
                </p:cNvSpPr>
                <p:nvPr/>
              </p:nvSpPr>
              <p:spPr bwMode="auto">
                <a:xfrm>
                  <a:off x="3768" y="1736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0" name="Freeform 148"/>
                <p:cNvSpPr>
                  <a:spLocks/>
                </p:cNvSpPr>
                <p:nvPr/>
              </p:nvSpPr>
              <p:spPr bwMode="auto">
                <a:xfrm>
                  <a:off x="3829" y="1712"/>
                  <a:ext cx="50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3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334" name="Group 149"/>
              <p:cNvGrpSpPr>
                <a:grpSpLocks/>
              </p:cNvGrpSpPr>
              <p:nvPr/>
            </p:nvGrpSpPr>
            <p:grpSpPr bwMode="auto">
              <a:xfrm>
                <a:off x="3698" y="1455"/>
                <a:ext cx="351" cy="594"/>
                <a:chOff x="3698" y="1455"/>
                <a:chExt cx="351" cy="594"/>
              </a:xfrm>
            </p:grpSpPr>
            <p:sp>
              <p:nvSpPr>
                <p:cNvPr id="54422" name="Freeform 150"/>
                <p:cNvSpPr>
                  <a:spLocks/>
                </p:cNvSpPr>
                <p:nvPr/>
              </p:nvSpPr>
              <p:spPr bwMode="auto">
                <a:xfrm>
                  <a:off x="3698" y="1454"/>
                  <a:ext cx="351" cy="595"/>
                </a:xfrm>
                <a:custGeom>
                  <a:avLst/>
                  <a:gdLst>
                    <a:gd name="T0" fmla="*/ 350 w 351"/>
                    <a:gd name="T1" fmla="*/ 473 h 594"/>
                    <a:gd name="T2" fmla="*/ 0 w 351"/>
                    <a:gd name="T3" fmla="*/ 593 h 594"/>
                    <a:gd name="T4" fmla="*/ 0 w 351"/>
                    <a:gd name="T5" fmla="*/ 119 h 594"/>
                    <a:gd name="T6" fmla="*/ 350 w 351"/>
                    <a:gd name="T7" fmla="*/ 0 h 594"/>
                    <a:gd name="T8" fmla="*/ 350 w 351"/>
                    <a:gd name="T9" fmla="*/ 473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594">
                      <a:moveTo>
                        <a:pt x="350" y="473"/>
                      </a:moveTo>
                      <a:lnTo>
                        <a:pt x="0" y="593"/>
                      </a:lnTo>
                      <a:lnTo>
                        <a:pt x="0" y="119"/>
                      </a:lnTo>
                      <a:lnTo>
                        <a:pt x="350" y="0"/>
                      </a:lnTo>
                      <a:lnTo>
                        <a:pt x="350" y="473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3" name="Freeform 151"/>
                <p:cNvSpPr>
                  <a:spLocks/>
                </p:cNvSpPr>
                <p:nvPr/>
              </p:nvSpPr>
              <p:spPr bwMode="auto">
                <a:xfrm>
                  <a:off x="3712" y="1480"/>
                  <a:ext cx="320" cy="545"/>
                </a:xfrm>
                <a:custGeom>
                  <a:avLst/>
                  <a:gdLst>
                    <a:gd name="T0" fmla="*/ 320 w 321"/>
                    <a:gd name="T1" fmla="*/ 431 h 542"/>
                    <a:gd name="T2" fmla="*/ 0 w 321"/>
                    <a:gd name="T3" fmla="*/ 541 h 542"/>
                    <a:gd name="T4" fmla="*/ 0 w 321"/>
                    <a:gd name="T5" fmla="*/ 109 h 542"/>
                    <a:gd name="T6" fmla="*/ 320 w 321"/>
                    <a:gd name="T7" fmla="*/ 0 h 542"/>
                    <a:gd name="T8" fmla="*/ 320 w 321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1" h="542">
                      <a:moveTo>
                        <a:pt x="320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20" y="0"/>
                      </a:lnTo>
                      <a:lnTo>
                        <a:pt x="320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4" name="Freeform 152"/>
                <p:cNvSpPr>
                  <a:spLocks/>
                </p:cNvSpPr>
                <p:nvPr/>
              </p:nvSpPr>
              <p:spPr bwMode="auto">
                <a:xfrm>
                  <a:off x="3729" y="1586"/>
                  <a:ext cx="40" cy="63"/>
                </a:xfrm>
                <a:custGeom>
                  <a:avLst/>
                  <a:gdLst>
                    <a:gd name="T0" fmla="*/ 39 w 40"/>
                    <a:gd name="T1" fmla="*/ 48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8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5" name="Freeform 153"/>
                <p:cNvSpPr>
                  <a:spLocks/>
                </p:cNvSpPr>
                <p:nvPr/>
              </p:nvSpPr>
              <p:spPr bwMode="auto">
                <a:xfrm>
                  <a:off x="3786" y="1566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6" name="Freeform 154"/>
                <p:cNvSpPr>
                  <a:spLocks/>
                </p:cNvSpPr>
                <p:nvPr/>
              </p:nvSpPr>
              <p:spPr bwMode="auto">
                <a:xfrm>
                  <a:off x="3851" y="1546"/>
                  <a:ext cx="41" cy="65"/>
                </a:xfrm>
                <a:custGeom>
                  <a:avLst/>
                  <a:gdLst>
                    <a:gd name="T0" fmla="*/ 41 w 42"/>
                    <a:gd name="T1" fmla="*/ 48 h 64"/>
                    <a:gd name="T2" fmla="*/ 41 w 42"/>
                    <a:gd name="T3" fmla="*/ 0 h 64"/>
                    <a:gd name="T4" fmla="*/ 0 w 42"/>
                    <a:gd name="T5" fmla="*/ 14 h 64"/>
                    <a:gd name="T6" fmla="*/ 0 w 42"/>
                    <a:gd name="T7" fmla="*/ 63 h 64"/>
                    <a:gd name="T8" fmla="*/ 41 w 42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7" name="Freeform 155"/>
                <p:cNvSpPr>
                  <a:spLocks/>
                </p:cNvSpPr>
                <p:nvPr/>
              </p:nvSpPr>
              <p:spPr bwMode="auto">
                <a:xfrm>
                  <a:off x="3909" y="1521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8" name="Freeform 156"/>
                <p:cNvSpPr>
                  <a:spLocks/>
                </p:cNvSpPr>
                <p:nvPr/>
              </p:nvSpPr>
              <p:spPr bwMode="auto">
                <a:xfrm>
                  <a:off x="3971" y="1507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29" name="Freeform 157"/>
                <p:cNvSpPr>
                  <a:spLocks/>
                </p:cNvSpPr>
                <p:nvPr/>
              </p:nvSpPr>
              <p:spPr bwMode="auto">
                <a:xfrm>
                  <a:off x="3729" y="1655"/>
                  <a:ext cx="40" cy="67"/>
                </a:xfrm>
                <a:custGeom>
                  <a:avLst/>
                  <a:gdLst>
                    <a:gd name="T0" fmla="*/ 39 w 40"/>
                    <a:gd name="T1" fmla="*/ 50 h 67"/>
                    <a:gd name="T2" fmla="*/ 39 w 40"/>
                    <a:gd name="T3" fmla="*/ 0 h 67"/>
                    <a:gd name="T4" fmla="*/ 0 w 40"/>
                    <a:gd name="T5" fmla="*/ 14 h 67"/>
                    <a:gd name="T6" fmla="*/ 0 w 40"/>
                    <a:gd name="T7" fmla="*/ 66 h 67"/>
                    <a:gd name="T8" fmla="*/ 39 w 40"/>
                    <a:gd name="T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7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0" name="Freeform 158"/>
                <p:cNvSpPr>
                  <a:spLocks/>
                </p:cNvSpPr>
                <p:nvPr/>
              </p:nvSpPr>
              <p:spPr bwMode="auto">
                <a:xfrm>
                  <a:off x="3786" y="1635"/>
                  <a:ext cx="43" cy="69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1" name="Freeform 159"/>
                <p:cNvSpPr>
                  <a:spLocks/>
                </p:cNvSpPr>
                <p:nvPr/>
              </p:nvSpPr>
              <p:spPr bwMode="auto">
                <a:xfrm>
                  <a:off x="3851" y="1613"/>
                  <a:ext cx="41" cy="69"/>
                </a:xfrm>
                <a:custGeom>
                  <a:avLst/>
                  <a:gdLst>
                    <a:gd name="T0" fmla="*/ 41 w 42"/>
                    <a:gd name="T1" fmla="*/ 51 h 68"/>
                    <a:gd name="T2" fmla="*/ 41 w 42"/>
                    <a:gd name="T3" fmla="*/ 0 h 68"/>
                    <a:gd name="T4" fmla="*/ 0 w 42"/>
                    <a:gd name="T5" fmla="*/ 15 h 68"/>
                    <a:gd name="T6" fmla="*/ 0 w 42"/>
                    <a:gd name="T7" fmla="*/ 67 h 68"/>
                    <a:gd name="T8" fmla="*/ 41 w 42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2" name="Freeform 160"/>
                <p:cNvSpPr>
                  <a:spLocks/>
                </p:cNvSpPr>
                <p:nvPr/>
              </p:nvSpPr>
              <p:spPr bwMode="auto">
                <a:xfrm>
                  <a:off x="3909" y="1593"/>
                  <a:ext cx="43" cy="65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3" name="Freeform 161"/>
                <p:cNvSpPr>
                  <a:spLocks/>
                </p:cNvSpPr>
                <p:nvPr/>
              </p:nvSpPr>
              <p:spPr bwMode="auto">
                <a:xfrm>
                  <a:off x="3971" y="1575"/>
                  <a:ext cx="46" cy="61"/>
                </a:xfrm>
                <a:custGeom>
                  <a:avLst/>
                  <a:gdLst>
                    <a:gd name="T0" fmla="*/ 46 w 47"/>
                    <a:gd name="T1" fmla="*/ 46 h 61"/>
                    <a:gd name="T2" fmla="*/ 46 w 47"/>
                    <a:gd name="T3" fmla="*/ 0 h 61"/>
                    <a:gd name="T4" fmla="*/ 0 w 47"/>
                    <a:gd name="T5" fmla="*/ 13 h 61"/>
                    <a:gd name="T6" fmla="*/ 0 w 47"/>
                    <a:gd name="T7" fmla="*/ 60 h 61"/>
                    <a:gd name="T8" fmla="*/ 46 w 47"/>
                    <a:gd name="T9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1">
                      <a:moveTo>
                        <a:pt x="46" y="46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0"/>
                      </a:lnTo>
                      <a:lnTo>
                        <a:pt x="46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4" name="Freeform 162"/>
                <p:cNvSpPr>
                  <a:spLocks/>
                </p:cNvSpPr>
                <p:nvPr/>
              </p:nvSpPr>
              <p:spPr bwMode="auto">
                <a:xfrm>
                  <a:off x="3729" y="1723"/>
                  <a:ext cx="40" cy="69"/>
                </a:xfrm>
                <a:custGeom>
                  <a:avLst/>
                  <a:gdLst>
                    <a:gd name="T0" fmla="*/ 39 w 40"/>
                    <a:gd name="T1" fmla="*/ 52 h 68"/>
                    <a:gd name="T2" fmla="*/ 39 w 40"/>
                    <a:gd name="T3" fmla="*/ 0 h 68"/>
                    <a:gd name="T4" fmla="*/ 0 w 40"/>
                    <a:gd name="T5" fmla="*/ 14 h 68"/>
                    <a:gd name="T6" fmla="*/ 0 w 40"/>
                    <a:gd name="T7" fmla="*/ 67 h 68"/>
                    <a:gd name="T8" fmla="*/ 39 w 40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2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39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5" name="Freeform 163"/>
                <p:cNvSpPr>
                  <a:spLocks/>
                </p:cNvSpPr>
                <p:nvPr/>
              </p:nvSpPr>
              <p:spPr bwMode="auto">
                <a:xfrm>
                  <a:off x="3786" y="1702"/>
                  <a:ext cx="43" cy="69"/>
                </a:xfrm>
                <a:custGeom>
                  <a:avLst/>
                  <a:gdLst>
                    <a:gd name="T0" fmla="*/ 42 w 43"/>
                    <a:gd name="T1" fmla="*/ 51 h 68"/>
                    <a:gd name="T2" fmla="*/ 42 w 43"/>
                    <a:gd name="T3" fmla="*/ 0 h 68"/>
                    <a:gd name="T4" fmla="*/ 0 w 43"/>
                    <a:gd name="T5" fmla="*/ 15 h 68"/>
                    <a:gd name="T6" fmla="*/ 0 w 43"/>
                    <a:gd name="T7" fmla="*/ 67 h 68"/>
                    <a:gd name="T8" fmla="*/ 42 w 43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6" name="Freeform 164"/>
                <p:cNvSpPr>
                  <a:spLocks/>
                </p:cNvSpPr>
                <p:nvPr/>
              </p:nvSpPr>
              <p:spPr bwMode="auto">
                <a:xfrm>
                  <a:off x="3851" y="1682"/>
                  <a:ext cx="41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7" name="Freeform 165"/>
                <p:cNvSpPr>
                  <a:spLocks/>
                </p:cNvSpPr>
                <p:nvPr/>
              </p:nvSpPr>
              <p:spPr bwMode="auto">
                <a:xfrm>
                  <a:off x="3909" y="1666"/>
                  <a:ext cx="43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8" name="Freeform 166"/>
                <p:cNvSpPr>
                  <a:spLocks/>
                </p:cNvSpPr>
                <p:nvPr/>
              </p:nvSpPr>
              <p:spPr bwMode="auto">
                <a:xfrm>
                  <a:off x="3971" y="1642"/>
                  <a:ext cx="46" cy="67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4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39" name="Freeform 167"/>
                <p:cNvSpPr>
                  <a:spLocks/>
                </p:cNvSpPr>
                <p:nvPr/>
              </p:nvSpPr>
              <p:spPr bwMode="auto">
                <a:xfrm>
                  <a:off x="3729" y="1797"/>
                  <a:ext cx="40" cy="63"/>
                </a:xfrm>
                <a:custGeom>
                  <a:avLst/>
                  <a:gdLst>
                    <a:gd name="T0" fmla="*/ 39 w 40"/>
                    <a:gd name="T1" fmla="*/ 47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7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0" name="Freeform 168"/>
                <p:cNvSpPr>
                  <a:spLocks/>
                </p:cNvSpPr>
                <p:nvPr/>
              </p:nvSpPr>
              <p:spPr bwMode="auto">
                <a:xfrm>
                  <a:off x="3786" y="1774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1" name="Freeform 169"/>
                <p:cNvSpPr>
                  <a:spLocks/>
                </p:cNvSpPr>
                <p:nvPr/>
              </p:nvSpPr>
              <p:spPr bwMode="auto">
                <a:xfrm>
                  <a:off x="3851" y="1754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2" name="Freeform 170"/>
                <p:cNvSpPr>
                  <a:spLocks/>
                </p:cNvSpPr>
                <p:nvPr/>
              </p:nvSpPr>
              <p:spPr bwMode="auto">
                <a:xfrm>
                  <a:off x="3909" y="1730"/>
                  <a:ext cx="43" cy="69"/>
                </a:xfrm>
                <a:custGeom>
                  <a:avLst/>
                  <a:gdLst>
                    <a:gd name="T0" fmla="*/ 41 w 42"/>
                    <a:gd name="T1" fmla="*/ 52 h 68"/>
                    <a:gd name="T2" fmla="*/ 41 w 42"/>
                    <a:gd name="T3" fmla="*/ 0 h 68"/>
                    <a:gd name="T4" fmla="*/ 0 w 42"/>
                    <a:gd name="T5" fmla="*/ 14 h 68"/>
                    <a:gd name="T6" fmla="*/ 0 w 42"/>
                    <a:gd name="T7" fmla="*/ 67 h 68"/>
                    <a:gd name="T8" fmla="*/ 41 w 42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2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1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3" name="Freeform 171"/>
                <p:cNvSpPr>
                  <a:spLocks/>
                </p:cNvSpPr>
                <p:nvPr/>
              </p:nvSpPr>
              <p:spPr bwMode="auto">
                <a:xfrm>
                  <a:off x="3971" y="1709"/>
                  <a:ext cx="46" cy="67"/>
                </a:xfrm>
                <a:custGeom>
                  <a:avLst/>
                  <a:gdLst>
                    <a:gd name="T0" fmla="*/ 46 w 47"/>
                    <a:gd name="T1" fmla="*/ 51 h 67"/>
                    <a:gd name="T2" fmla="*/ 46 w 47"/>
                    <a:gd name="T3" fmla="*/ 0 h 67"/>
                    <a:gd name="T4" fmla="*/ 0 w 47"/>
                    <a:gd name="T5" fmla="*/ 15 h 67"/>
                    <a:gd name="T6" fmla="*/ 0 w 47"/>
                    <a:gd name="T7" fmla="*/ 66 h 67"/>
                    <a:gd name="T8" fmla="*/ 46 w 47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7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4" name="Freeform 172"/>
                <p:cNvSpPr>
                  <a:spLocks/>
                </p:cNvSpPr>
                <p:nvPr/>
              </p:nvSpPr>
              <p:spPr bwMode="auto">
                <a:xfrm>
                  <a:off x="3729" y="1864"/>
                  <a:ext cx="40" cy="67"/>
                </a:xfrm>
                <a:custGeom>
                  <a:avLst/>
                  <a:gdLst>
                    <a:gd name="T0" fmla="*/ 39 w 40"/>
                    <a:gd name="T1" fmla="*/ 50 h 66"/>
                    <a:gd name="T2" fmla="*/ 39 w 40"/>
                    <a:gd name="T3" fmla="*/ 0 h 66"/>
                    <a:gd name="T4" fmla="*/ 0 w 40"/>
                    <a:gd name="T5" fmla="*/ 14 h 66"/>
                    <a:gd name="T6" fmla="*/ 0 w 40"/>
                    <a:gd name="T7" fmla="*/ 65 h 66"/>
                    <a:gd name="T8" fmla="*/ 39 w 40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6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5" name="Freeform 173"/>
                <p:cNvSpPr>
                  <a:spLocks/>
                </p:cNvSpPr>
                <p:nvPr/>
              </p:nvSpPr>
              <p:spPr bwMode="auto">
                <a:xfrm>
                  <a:off x="3786" y="1842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6" name="Freeform 174"/>
                <p:cNvSpPr>
                  <a:spLocks/>
                </p:cNvSpPr>
                <p:nvPr/>
              </p:nvSpPr>
              <p:spPr bwMode="auto">
                <a:xfrm>
                  <a:off x="3851" y="1822"/>
                  <a:ext cx="41" cy="67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7" name="Freeform 175"/>
                <p:cNvSpPr>
                  <a:spLocks/>
                </p:cNvSpPr>
                <p:nvPr/>
              </p:nvSpPr>
              <p:spPr bwMode="auto">
                <a:xfrm>
                  <a:off x="3909" y="1803"/>
                  <a:ext cx="43" cy="65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5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8" name="Freeform 176"/>
                <p:cNvSpPr>
                  <a:spLocks/>
                </p:cNvSpPr>
                <p:nvPr/>
              </p:nvSpPr>
              <p:spPr bwMode="auto">
                <a:xfrm>
                  <a:off x="3971" y="1781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49" name="Freeform 177"/>
                <p:cNvSpPr>
                  <a:spLocks/>
                </p:cNvSpPr>
                <p:nvPr/>
              </p:nvSpPr>
              <p:spPr bwMode="auto">
                <a:xfrm>
                  <a:off x="3729" y="1931"/>
                  <a:ext cx="40" cy="69"/>
                </a:xfrm>
                <a:custGeom>
                  <a:avLst/>
                  <a:gdLst>
                    <a:gd name="T0" fmla="*/ 39 w 40"/>
                    <a:gd name="T1" fmla="*/ 51 h 68"/>
                    <a:gd name="T2" fmla="*/ 39 w 40"/>
                    <a:gd name="T3" fmla="*/ 0 h 68"/>
                    <a:gd name="T4" fmla="*/ 0 w 40"/>
                    <a:gd name="T5" fmla="*/ 15 h 68"/>
                    <a:gd name="T6" fmla="*/ 0 w 40"/>
                    <a:gd name="T7" fmla="*/ 67 h 68"/>
                    <a:gd name="T8" fmla="*/ 39 w 40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1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3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0" name="Freeform 178"/>
                <p:cNvSpPr>
                  <a:spLocks/>
                </p:cNvSpPr>
                <p:nvPr/>
              </p:nvSpPr>
              <p:spPr bwMode="auto">
                <a:xfrm>
                  <a:off x="3786" y="1911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1" name="Freeform 179"/>
                <p:cNvSpPr>
                  <a:spLocks/>
                </p:cNvSpPr>
                <p:nvPr/>
              </p:nvSpPr>
              <p:spPr bwMode="auto">
                <a:xfrm>
                  <a:off x="3851" y="1895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2" name="Freeform 180"/>
                <p:cNvSpPr>
                  <a:spLocks/>
                </p:cNvSpPr>
                <p:nvPr/>
              </p:nvSpPr>
              <p:spPr bwMode="auto">
                <a:xfrm>
                  <a:off x="3909" y="1871"/>
                  <a:ext cx="43" cy="65"/>
                </a:xfrm>
                <a:custGeom>
                  <a:avLst/>
                  <a:gdLst>
                    <a:gd name="T0" fmla="*/ 41 w 42"/>
                    <a:gd name="T1" fmla="*/ 48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3" name="Freeform 181"/>
                <p:cNvSpPr>
                  <a:spLocks/>
                </p:cNvSpPr>
                <p:nvPr/>
              </p:nvSpPr>
              <p:spPr bwMode="auto">
                <a:xfrm>
                  <a:off x="3971" y="1850"/>
                  <a:ext cx="46" cy="67"/>
                </a:xfrm>
                <a:custGeom>
                  <a:avLst/>
                  <a:gdLst>
                    <a:gd name="T0" fmla="*/ 46 w 47"/>
                    <a:gd name="T1" fmla="*/ 50 h 66"/>
                    <a:gd name="T2" fmla="*/ 46 w 47"/>
                    <a:gd name="T3" fmla="*/ 0 h 66"/>
                    <a:gd name="T4" fmla="*/ 0 w 47"/>
                    <a:gd name="T5" fmla="*/ 14 h 66"/>
                    <a:gd name="T6" fmla="*/ 0 w 47"/>
                    <a:gd name="T7" fmla="*/ 65 h 66"/>
                    <a:gd name="T8" fmla="*/ 46 w 47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6">
                      <a:moveTo>
                        <a:pt x="46" y="50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6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335" name="Group 182"/>
              <p:cNvGrpSpPr>
                <a:grpSpLocks/>
              </p:cNvGrpSpPr>
              <p:nvPr/>
            </p:nvGrpSpPr>
            <p:grpSpPr bwMode="auto">
              <a:xfrm>
                <a:off x="3837" y="1594"/>
                <a:ext cx="349" cy="591"/>
                <a:chOff x="3837" y="1594"/>
                <a:chExt cx="349" cy="591"/>
              </a:xfrm>
            </p:grpSpPr>
            <p:sp>
              <p:nvSpPr>
                <p:cNvPr id="54455" name="Freeform 183"/>
                <p:cNvSpPr>
                  <a:spLocks/>
                </p:cNvSpPr>
                <p:nvPr/>
              </p:nvSpPr>
              <p:spPr bwMode="auto">
                <a:xfrm>
                  <a:off x="3837" y="1593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6" name="Freeform 184"/>
                <p:cNvSpPr>
                  <a:spLocks/>
                </p:cNvSpPr>
                <p:nvPr/>
              </p:nvSpPr>
              <p:spPr bwMode="auto">
                <a:xfrm>
                  <a:off x="3851" y="1617"/>
                  <a:ext cx="320" cy="543"/>
                </a:xfrm>
                <a:custGeom>
                  <a:avLst/>
                  <a:gdLst>
                    <a:gd name="T0" fmla="*/ 319 w 320"/>
                    <a:gd name="T1" fmla="*/ 431 h 542"/>
                    <a:gd name="T2" fmla="*/ 0 w 320"/>
                    <a:gd name="T3" fmla="*/ 541 h 542"/>
                    <a:gd name="T4" fmla="*/ 0 w 320"/>
                    <a:gd name="T5" fmla="*/ 109 h 542"/>
                    <a:gd name="T6" fmla="*/ 319 w 320"/>
                    <a:gd name="T7" fmla="*/ 0 h 542"/>
                    <a:gd name="T8" fmla="*/ 319 w 320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542">
                      <a:moveTo>
                        <a:pt x="319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19" y="0"/>
                      </a:lnTo>
                      <a:lnTo>
                        <a:pt x="319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7" name="Freeform 185"/>
                <p:cNvSpPr>
                  <a:spLocks/>
                </p:cNvSpPr>
                <p:nvPr/>
              </p:nvSpPr>
              <p:spPr bwMode="auto">
                <a:xfrm>
                  <a:off x="3865" y="1723"/>
                  <a:ext cx="46" cy="65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5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8" name="Freeform 186"/>
                <p:cNvSpPr>
                  <a:spLocks/>
                </p:cNvSpPr>
                <p:nvPr/>
              </p:nvSpPr>
              <p:spPr bwMode="auto">
                <a:xfrm>
                  <a:off x="3926" y="1702"/>
                  <a:ext cx="46" cy="67"/>
                </a:xfrm>
                <a:custGeom>
                  <a:avLst/>
                  <a:gdLst>
                    <a:gd name="T0" fmla="*/ 44 w 45"/>
                    <a:gd name="T1" fmla="*/ 50 h 66"/>
                    <a:gd name="T2" fmla="*/ 44 w 45"/>
                    <a:gd name="T3" fmla="*/ 0 h 66"/>
                    <a:gd name="T4" fmla="*/ 0 w 45"/>
                    <a:gd name="T5" fmla="*/ 14 h 66"/>
                    <a:gd name="T6" fmla="*/ 0 w 45"/>
                    <a:gd name="T7" fmla="*/ 65 h 66"/>
                    <a:gd name="T8" fmla="*/ 44 w 45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44" y="50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4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59" name="Freeform 187"/>
                <p:cNvSpPr>
                  <a:spLocks/>
                </p:cNvSpPr>
                <p:nvPr/>
              </p:nvSpPr>
              <p:spPr bwMode="auto">
                <a:xfrm>
                  <a:off x="3994" y="1682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0" name="Freeform 188"/>
                <p:cNvSpPr>
                  <a:spLocks/>
                </p:cNvSpPr>
                <p:nvPr/>
              </p:nvSpPr>
              <p:spPr bwMode="auto">
                <a:xfrm>
                  <a:off x="4049" y="1660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1" name="Freeform 189"/>
                <p:cNvSpPr>
                  <a:spLocks/>
                </p:cNvSpPr>
                <p:nvPr/>
              </p:nvSpPr>
              <p:spPr bwMode="auto">
                <a:xfrm>
                  <a:off x="4110" y="1642"/>
                  <a:ext cx="46" cy="63"/>
                </a:xfrm>
                <a:custGeom>
                  <a:avLst/>
                  <a:gdLst>
                    <a:gd name="T0" fmla="*/ 45 w 46"/>
                    <a:gd name="T1" fmla="*/ 48 h 63"/>
                    <a:gd name="T2" fmla="*/ 45 w 46"/>
                    <a:gd name="T3" fmla="*/ 0 h 63"/>
                    <a:gd name="T4" fmla="*/ 0 w 46"/>
                    <a:gd name="T5" fmla="*/ 13 h 63"/>
                    <a:gd name="T6" fmla="*/ 0 w 46"/>
                    <a:gd name="T7" fmla="*/ 62 h 63"/>
                    <a:gd name="T8" fmla="*/ 45 w 46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2" name="Freeform 190"/>
                <p:cNvSpPr>
                  <a:spLocks/>
                </p:cNvSpPr>
                <p:nvPr/>
              </p:nvSpPr>
              <p:spPr bwMode="auto">
                <a:xfrm>
                  <a:off x="3865" y="1795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3" name="Freeform 191"/>
                <p:cNvSpPr>
                  <a:spLocks/>
                </p:cNvSpPr>
                <p:nvPr/>
              </p:nvSpPr>
              <p:spPr bwMode="auto">
                <a:xfrm>
                  <a:off x="3926" y="1774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4" name="Freeform 192"/>
                <p:cNvSpPr>
                  <a:spLocks/>
                </p:cNvSpPr>
                <p:nvPr/>
              </p:nvSpPr>
              <p:spPr bwMode="auto">
                <a:xfrm>
                  <a:off x="3994" y="1750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5" name="Freeform 193"/>
                <p:cNvSpPr>
                  <a:spLocks/>
                </p:cNvSpPr>
                <p:nvPr/>
              </p:nvSpPr>
              <p:spPr bwMode="auto">
                <a:xfrm>
                  <a:off x="4049" y="1729"/>
                  <a:ext cx="45" cy="67"/>
                </a:xfrm>
                <a:custGeom>
                  <a:avLst/>
                  <a:gdLst>
                    <a:gd name="T0" fmla="*/ 43 w 44"/>
                    <a:gd name="T1" fmla="*/ 50 h 66"/>
                    <a:gd name="T2" fmla="*/ 43 w 44"/>
                    <a:gd name="T3" fmla="*/ 0 h 66"/>
                    <a:gd name="T4" fmla="*/ 0 w 44"/>
                    <a:gd name="T5" fmla="*/ 14 h 66"/>
                    <a:gd name="T6" fmla="*/ 0 w 44"/>
                    <a:gd name="T7" fmla="*/ 65 h 66"/>
                    <a:gd name="T8" fmla="*/ 43 w 44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3" y="50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3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6" name="Freeform 194"/>
                <p:cNvSpPr>
                  <a:spLocks/>
                </p:cNvSpPr>
                <p:nvPr/>
              </p:nvSpPr>
              <p:spPr bwMode="auto">
                <a:xfrm>
                  <a:off x="4110" y="1711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7" name="Freeform 195"/>
                <p:cNvSpPr>
                  <a:spLocks/>
                </p:cNvSpPr>
                <p:nvPr/>
              </p:nvSpPr>
              <p:spPr bwMode="auto">
                <a:xfrm>
                  <a:off x="3865" y="1862"/>
                  <a:ext cx="46" cy="67"/>
                </a:xfrm>
                <a:custGeom>
                  <a:avLst/>
                  <a:gdLst>
                    <a:gd name="T0" fmla="*/ 46 w 47"/>
                    <a:gd name="T1" fmla="*/ 52 h 68"/>
                    <a:gd name="T2" fmla="*/ 46 w 47"/>
                    <a:gd name="T3" fmla="*/ 0 h 68"/>
                    <a:gd name="T4" fmla="*/ 0 w 47"/>
                    <a:gd name="T5" fmla="*/ 14 h 68"/>
                    <a:gd name="T6" fmla="*/ 0 w 47"/>
                    <a:gd name="T7" fmla="*/ 67 h 68"/>
                    <a:gd name="T8" fmla="*/ 46 w 47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2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6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8" name="Freeform 196"/>
                <p:cNvSpPr>
                  <a:spLocks/>
                </p:cNvSpPr>
                <p:nvPr/>
              </p:nvSpPr>
              <p:spPr bwMode="auto">
                <a:xfrm>
                  <a:off x="3926" y="1840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69" name="Freeform 197"/>
                <p:cNvSpPr>
                  <a:spLocks/>
                </p:cNvSpPr>
                <p:nvPr/>
              </p:nvSpPr>
              <p:spPr bwMode="auto">
                <a:xfrm>
                  <a:off x="3994" y="1822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0" name="Freeform 198"/>
                <p:cNvSpPr>
                  <a:spLocks/>
                </p:cNvSpPr>
                <p:nvPr/>
              </p:nvSpPr>
              <p:spPr bwMode="auto">
                <a:xfrm>
                  <a:off x="4049" y="1801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1" name="Freeform 199"/>
                <p:cNvSpPr>
                  <a:spLocks/>
                </p:cNvSpPr>
                <p:nvPr/>
              </p:nvSpPr>
              <p:spPr bwMode="auto">
                <a:xfrm>
                  <a:off x="4110" y="1779"/>
                  <a:ext cx="46" cy="63"/>
                </a:xfrm>
                <a:custGeom>
                  <a:avLst/>
                  <a:gdLst>
                    <a:gd name="T0" fmla="*/ 45 w 46"/>
                    <a:gd name="T1" fmla="*/ 48 h 64"/>
                    <a:gd name="T2" fmla="*/ 45 w 46"/>
                    <a:gd name="T3" fmla="*/ 0 h 64"/>
                    <a:gd name="T4" fmla="*/ 0 w 46"/>
                    <a:gd name="T5" fmla="*/ 14 h 64"/>
                    <a:gd name="T6" fmla="*/ 0 w 46"/>
                    <a:gd name="T7" fmla="*/ 63 h 64"/>
                    <a:gd name="T8" fmla="*/ 45 w 46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4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2" name="Freeform 200"/>
                <p:cNvSpPr>
                  <a:spLocks/>
                </p:cNvSpPr>
                <p:nvPr/>
              </p:nvSpPr>
              <p:spPr bwMode="auto">
                <a:xfrm>
                  <a:off x="3865" y="1934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4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3" name="Freeform 201"/>
                <p:cNvSpPr>
                  <a:spLocks/>
                </p:cNvSpPr>
                <p:nvPr/>
              </p:nvSpPr>
              <p:spPr bwMode="auto">
                <a:xfrm>
                  <a:off x="3926" y="1911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4" name="Freeform 202"/>
                <p:cNvSpPr>
                  <a:spLocks/>
                </p:cNvSpPr>
                <p:nvPr/>
              </p:nvSpPr>
              <p:spPr bwMode="auto">
                <a:xfrm>
                  <a:off x="3994" y="1889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5" name="Freeform 203"/>
                <p:cNvSpPr>
                  <a:spLocks/>
                </p:cNvSpPr>
                <p:nvPr/>
              </p:nvSpPr>
              <p:spPr bwMode="auto">
                <a:xfrm>
                  <a:off x="4049" y="1868"/>
                  <a:ext cx="45" cy="67"/>
                </a:xfrm>
                <a:custGeom>
                  <a:avLst/>
                  <a:gdLst>
                    <a:gd name="T0" fmla="*/ 43 w 44"/>
                    <a:gd name="T1" fmla="*/ 52 h 68"/>
                    <a:gd name="T2" fmla="*/ 43 w 44"/>
                    <a:gd name="T3" fmla="*/ 0 h 68"/>
                    <a:gd name="T4" fmla="*/ 0 w 44"/>
                    <a:gd name="T5" fmla="*/ 14 h 68"/>
                    <a:gd name="T6" fmla="*/ 0 w 44"/>
                    <a:gd name="T7" fmla="*/ 67 h 68"/>
                    <a:gd name="T8" fmla="*/ 43 w 44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8">
                      <a:moveTo>
                        <a:pt x="43" y="52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3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6" name="Freeform 204"/>
                <p:cNvSpPr>
                  <a:spLocks/>
                </p:cNvSpPr>
                <p:nvPr/>
              </p:nvSpPr>
              <p:spPr bwMode="auto">
                <a:xfrm>
                  <a:off x="4110" y="1846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5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7" name="Freeform 205"/>
                <p:cNvSpPr>
                  <a:spLocks/>
                </p:cNvSpPr>
                <p:nvPr/>
              </p:nvSpPr>
              <p:spPr bwMode="auto">
                <a:xfrm>
                  <a:off x="3865" y="2001"/>
                  <a:ext cx="46" cy="63"/>
                </a:xfrm>
                <a:custGeom>
                  <a:avLst/>
                  <a:gdLst>
                    <a:gd name="T0" fmla="*/ 46 w 47"/>
                    <a:gd name="T1" fmla="*/ 48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8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8" name="Freeform 206"/>
                <p:cNvSpPr>
                  <a:spLocks/>
                </p:cNvSpPr>
                <p:nvPr/>
              </p:nvSpPr>
              <p:spPr bwMode="auto">
                <a:xfrm>
                  <a:off x="3926" y="1983"/>
                  <a:ext cx="46" cy="60"/>
                </a:xfrm>
                <a:custGeom>
                  <a:avLst/>
                  <a:gdLst>
                    <a:gd name="T0" fmla="*/ 44 w 45"/>
                    <a:gd name="T1" fmla="*/ 45 h 60"/>
                    <a:gd name="T2" fmla="*/ 44 w 45"/>
                    <a:gd name="T3" fmla="*/ 0 h 60"/>
                    <a:gd name="T4" fmla="*/ 0 w 45"/>
                    <a:gd name="T5" fmla="*/ 13 h 60"/>
                    <a:gd name="T6" fmla="*/ 0 w 45"/>
                    <a:gd name="T7" fmla="*/ 59 h 60"/>
                    <a:gd name="T8" fmla="*/ 44 w 45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0">
                      <a:moveTo>
                        <a:pt x="44" y="45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4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79" name="Freeform 207"/>
                <p:cNvSpPr>
                  <a:spLocks/>
                </p:cNvSpPr>
                <p:nvPr/>
              </p:nvSpPr>
              <p:spPr bwMode="auto">
                <a:xfrm>
                  <a:off x="3994" y="1960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0" name="Freeform 208"/>
                <p:cNvSpPr>
                  <a:spLocks/>
                </p:cNvSpPr>
                <p:nvPr/>
              </p:nvSpPr>
              <p:spPr bwMode="auto">
                <a:xfrm>
                  <a:off x="4049" y="1938"/>
                  <a:ext cx="45" cy="67"/>
                </a:xfrm>
                <a:custGeom>
                  <a:avLst/>
                  <a:gdLst>
                    <a:gd name="T0" fmla="*/ 43 w 44"/>
                    <a:gd name="T1" fmla="*/ 49 h 65"/>
                    <a:gd name="T2" fmla="*/ 43 w 44"/>
                    <a:gd name="T3" fmla="*/ 0 h 65"/>
                    <a:gd name="T4" fmla="*/ 0 w 44"/>
                    <a:gd name="T5" fmla="*/ 15 h 65"/>
                    <a:gd name="T6" fmla="*/ 0 w 44"/>
                    <a:gd name="T7" fmla="*/ 64 h 65"/>
                    <a:gd name="T8" fmla="*/ 43 w 44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5">
                      <a:moveTo>
                        <a:pt x="43" y="49"/>
                      </a:moveTo>
                      <a:lnTo>
                        <a:pt x="43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3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1" name="Freeform 209"/>
                <p:cNvSpPr>
                  <a:spLocks/>
                </p:cNvSpPr>
                <p:nvPr/>
              </p:nvSpPr>
              <p:spPr bwMode="auto">
                <a:xfrm>
                  <a:off x="4110" y="1916"/>
                  <a:ext cx="46" cy="67"/>
                </a:xfrm>
                <a:custGeom>
                  <a:avLst/>
                  <a:gdLst>
                    <a:gd name="T0" fmla="*/ 45 w 46"/>
                    <a:gd name="T1" fmla="*/ 51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2" name="Freeform 210"/>
                <p:cNvSpPr>
                  <a:spLocks/>
                </p:cNvSpPr>
                <p:nvPr/>
              </p:nvSpPr>
              <p:spPr bwMode="auto">
                <a:xfrm>
                  <a:off x="3865" y="2068"/>
                  <a:ext cx="46" cy="69"/>
                </a:xfrm>
                <a:custGeom>
                  <a:avLst/>
                  <a:gdLst>
                    <a:gd name="T0" fmla="*/ 46 w 47"/>
                    <a:gd name="T1" fmla="*/ 51 h 68"/>
                    <a:gd name="T2" fmla="*/ 46 w 47"/>
                    <a:gd name="T3" fmla="*/ 0 h 68"/>
                    <a:gd name="T4" fmla="*/ 0 w 47"/>
                    <a:gd name="T5" fmla="*/ 15 h 68"/>
                    <a:gd name="T6" fmla="*/ 0 w 47"/>
                    <a:gd name="T7" fmla="*/ 67 h 68"/>
                    <a:gd name="T8" fmla="*/ 46 w 47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3" name="Freeform 211"/>
                <p:cNvSpPr>
                  <a:spLocks/>
                </p:cNvSpPr>
                <p:nvPr/>
              </p:nvSpPr>
              <p:spPr bwMode="auto">
                <a:xfrm>
                  <a:off x="3926" y="2048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4" name="Freeform 212"/>
                <p:cNvSpPr>
                  <a:spLocks/>
                </p:cNvSpPr>
                <p:nvPr/>
              </p:nvSpPr>
              <p:spPr bwMode="auto">
                <a:xfrm>
                  <a:off x="3994" y="2030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5" name="Freeform 213"/>
                <p:cNvSpPr>
                  <a:spLocks/>
                </p:cNvSpPr>
                <p:nvPr/>
              </p:nvSpPr>
              <p:spPr bwMode="auto">
                <a:xfrm>
                  <a:off x="4049" y="2008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3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86" name="Freeform 214"/>
                <p:cNvSpPr>
                  <a:spLocks/>
                </p:cNvSpPr>
                <p:nvPr/>
              </p:nvSpPr>
              <p:spPr bwMode="auto">
                <a:xfrm>
                  <a:off x="4110" y="198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4487" name="Text Box 215"/>
            <p:cNvSpPr txBox="1">
              <a:spLocks noChangeArrowheads="1"/>
            </p:cNvSpPr>
            <p:nvPr/>
          </p:nvSpPr>
          <p:spPr bwMode="auto">
            <a:xfrm>
              <a:off x="1746" y="2659"/>
              <a:ext cx="49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</a:t>
              </a:r>
            </a:p>
          </p:txBody>
        </p:sp>
        <p:sp>
          <p:nvSpPr>
            <p:cNvPr id="54488" name="Text Box 216"/>
            <p:cNvSpPr txBox="1">
              <a:spLocks noChangeArrowheads="1"/>
            </p:cNvSpPr>
            <p:nvPr/>
          </p:nvSpPr>
          <p:spPr bwMode="auto">
            <a:xfrm>
              <a:off x="1610" y="1434"/>
              <a:ext cx="668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7462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Schema</a:t>
              </a:r>
            </a:p>
          </p:txBody>
        </p:sp>
      </p:grpSp>
      <p:grpSp>
        <p:nvGrpSpPr>
          <p:cNvPr id="9223" name="Group 217"/>
          <p:cNvGrpSpPr>
            <a:grpSpLocks/>
          </p:cNvGrpSpPr>
          <p:nvPr/>
        </p:nvGrpSpPr>
        <p:grpSpPr bwMode="auto">
          <a:xfrm>
            <a:off x="3492500" y="2420938"/>
            <a:ext cx="1798638" cy="2809875"/>
            <a:chOff x="1383" y="1434"/>
            <a:chExt cx="1133" cy="1770"/>
          </a:xfrm>
        </p:grpSpPr>
        <p:sp>
          <p:nvSpPr>
            <p:cNvPr id="54490" name="Oval 218"/>
            <p:cNvSpPr>
              <a:spLocks noChangeArrowheads="1"/>
            </p:cNvSpPr>
            <p:nvPr/>
          </p:nvSpPr>
          <p:spPr bwMode="auto">
            <a:xfrm>
              <a:off x="1383" y="1525"/>
              <a:ext cx="1133" cy="167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491" name="Text Box 219"/>
            <p:cNvSpPr txBox="1">
              <a:spLocks noChangeArrowheads="1"/>
            </p:cNvSpPr>
            <p:nvPr/>
          </p:nvSpPr>
          <p:spPr bwMode="auto">
            <a:xfrm>
              <a:off x="1701" y="1752"/>
              <a:ext cx="436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User</a:t>
              </a:r>
            </a:p>
          </p:txBody>
        </p:sp>
        <p:grpSp>
          <p:nvGrpSpPr>
            <p:cNvPr id="9226" name="Group 220"/>
            <p:cNvGrpSpPr>
              <a:grpSpLocks/>
            </p:cNvGrpSpPr>
            <p:nvPr/>
          </p:nvGrpSpPr>
          <p:grpSpPr bwMode="auto">
            <a:xfrm>
              <a:off x="1746" y="2251"/>
              <a:ext cx="366" cy="479"/>
              <a:chOff x="3557" y="1321"/>
              <a:chExt cx="629" cy="864"/>
            </a:xfrm>
          </p:grpSpPr>
          <p:grpSp>
            <p:nvGrpSpPr>
              <p:cNvPr id="9229" name="Group 221"/>
              <p:cNvGrpSpPr>
                <a:grpSpLocks/>
              </p:cNvGrpSpPr>
              <p:nvPr/>
            </p:nvGrpSpPr>
            <p:grpSpPr bwMode="auto">
              <a:xfrm>
                <a:off x="3557" y="1321"/>
                <a:ext cx="349" cy="591"/>
                <a:chOff x="3557" y="1321"/>
                <a:chExt cx="349" cy="591"/>
              </a:xfrm>
            </p:grpSpPr>
            <p:sp>
              <p:nvSpPr>
                <p:cNvPr id="54494" name="Freeform 222"/>
                <p:cNvSpPr>
                  <a:spLocks/>
                </p:cNvSpPr>
                <p:nvPr/>
              </p:nvSpPr>
              <p:spPr bwMode="auto">
                <a:xfrm>
                  <a:off x="3557" y="1321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95" name="Freeform 223"/>
                <p:cNvSpPr>
                  <a:spLocks/>
                </p:cNvSpPr>
                <p:nvPr/>
              </p:nvSpPr>
              <p:spPr bwMode="auto">
                <a:xfrm>
                  <a:off x="3567" y="1344"/>
                  <a:ext cx="325" cy="545"/>
                </a:xfrm>
                <a:custGeom>
                  <a:avLst/>
                  <a:gdLst>
                    <a:gd name="T0" fmla="*/ 324 w 325"/>
                    <a:gd name="T1" fmla="*/ 433 h 544"/>
                    <a:gd name="T2" fmla="*/ 0 w 325"/>
                    <a:gd name="T3" fmla="*/ 543 h 544"/>
                    <a:gd name="T4" fmla="*/ 0 w 325"/>
                    <a:gd name="T5" fmla="*/ 109 h 544"/>
                    <a:gd name="T6" fmla="*/ 324 w 325"/>
                    <a:gd name="T7" fmla="*/ 0 h 544"/>
                    <a:gd name="T8" fmla="*/ 324 w 325"/>
                    <a:gd name="T9" fmla="*/ 43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544">
                      <a:moveTo>
                        <a:pt x="324" y="433"/>
                      </a:moveTo>
                      <a:lnTo>
                        <a:pt x="0" y="543"/>
                      </a:lnTo>
                      <a:lnTo>
                        <a:pt x="0" y="109"/>
                      </a:lnTo>
                      <a:lnTo>
                        <a:pt x="324" y="0"/>
                      </a:lnTo>
                      <a:lnTo>
                        <a:pt x="324" y="433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96" name="Freeform 224"/>
                <p:cNvSpPr>
                  <a:spLocks/>
                </p:cNvSpPr>
                <p:nvPr/>
              </p:nvSpPr>
              <p:spPr bwMode="auto">
                <a:xfrm>
                  <a:off x="3586" y="1447"/>
                  <a:ext cx="46" cy="69"/>
                </a:xfrm>
                <a:custGeom>
                  <a:avLst/>
                  <a:gdLst>
                    <a:gd name="T0" fmla="*/ 45 w 46"/>
                    <a:gd name="T1" fmla="*/ 51 h 67"/>
                    <a:gd name="T2" fmla="*/ 45 w 46"/>
                    <a:gd name="T3" fmla="*/ 0 h 67"/>
                    <a:gd name="T4" fmla="*/ 0 w 46"/>
                    <a:gd name="T5" fmla="*/ 15 h 67"/>
                    <a:gd name="T6" fmla="*/ 0 w 46"/>
                    <a:gd name="T7" fmla="*/ 66 h 67"/>
                    <a:gd name="T8" fmla="*/ 45 w 46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7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97" name="Freeform 225"/>
                <p:cNvSpPr>
                  <a:spLocks/>
                </p:cNvSpPr>
                <p:nvPr/>
              </p:nvSpPr>
              <p:spPr bwMode="auto">
                <a:xfrm>
                  <a:off x="3645" y="1429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98" name="Freeform 226"/>
                <p:cNvSpPr>
                  <a:spLocks/>
                </p:cNvSpPr>
                <p:nvPr/>
              </p:nvSpPr>
              <p:spPr bwMode="auto">
                <a:xfrm>
                  <a:off x="3712" y="1409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499" name="Freeform 227"/>
                <p:cNvSpPr>
                  <a:spLocks/>
                </p:cNvSpPr>
                <p:nvPr/>
              </p:nvSpPr>
              <p:spPr bwMode="auto">
                <a:xfrm>
                  <a:off x="3768" y="138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0" name="Freeform 228"/>
                <p:cNvSpPr>
                  <a:spLocks/>
                </p:cNvSpPr>
                <p:nvPr/>
              </p:nvSpPr>
              <p:spPr bwMode="auto">
                <a:xfrm>
                  <a:off x="3829" y="1368"/>
                  <a:ext cx="50" cy="65"/>
                </a:xfrm>
                <a:custGeom>
                  <a:avLst/>
                  <a:gdLst>
                    <a:gd name="T0" fmla="*/ 50 w 51"/>
                    <a:gd name="T1" fmla="*/ 50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50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1" name="Freeform 229"/>
                <p:cNvSpPr>
                  <a:spLocks/>
                </p:cNvSpPr>
                <p:nvPr/>
              </p:nvSpPr>
              <p:spPr bwMode="auto">
                <a:xfrm>
                  <a:off x="3586" y="1519"/>
                  <a:ext cx="46" cy="63"/>
                </a:xfrm>
                <a:custGeom>
                  <a:avLst/>
                  <a:gdLst>
                    <a:gd name="T0" fmla="*/ 45 w 46"/>
                    <a:gd name="T1" fmla="*/ 46 h 62"/>
                    <a:gd name="T2" fmla="*/ 45 w 46"/>
                    <a:gd name="T3" fmla="*/ 0 h 62"/>
                    <a:gd name="T4" fmla="*/ 0 w 46"/>
                    <a:gd name="T5" fmla="*/ 13 h 62"/>
                    <a:gd name="T6" fmla="*/ 0 w 46"/>
                    <a:gd name="T7" fmla="*/ 61 h 62"/>
                    <a:gd name="T8" fmla="*/ 45 w 46"/>
                    <a:gd name="T9" fmla="*/ 4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2">
                      <a:moveTo>
                        <a:pt x="45" y="46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1"/>
                      </a:lnTo>
                      <a:lnTo>
                        <a:pt x="45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2" name="Freeform 230"/>
                <p:cNvSpPr>
                  <a:spLocks/>
                </p:cNvSpPr>
                <p:nvPr/>
              </p:nvSpPr>
              <p:spPr bwMode="auto">
                <a:xfrm>
                  <a:off x="3645" y="1500"/>
                  <a:ext cx="50" cy="65"/>
                </a:xfrm>
                <a:custGeom>
                  <a:avLst/>
                  <a:gdLst>
                    <a:gd name="T0" fmla="*/ 49 w 50"/>
                    <a:gd name="T1" fmla="*/ 49 h 65"/>
                    <a:gd name="T2" fmla="*/ 49 w 50"/>
                    <a:gd name="T3" fmla="*/ 0 h 65"/>
                    <a:gd name="T4" fmla="*/ 0 w 50"/>
                    <a:gd name="T5" fmla="*/ 14 h 65"/>
                    <a:gd name="T6" fmla="*/ 0 w 50"/>
                    <a:gd name="T7" fmla="*/ 64 h 65"/>
                    <a:gd name="T8" fmla="*/ 49 w 50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5">
                      <a:moveTo>
                        <a:pt x="49" y="49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9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3" name="Freeform 231"/>
                <p:cNvSpPr>
                  <a:spLocks/>
                </p:cNvSpPr>
                <p:nvPr/>
              </p:nvSpPr>
              <p:spPr bwMode="auto">
                <a:xfrm>
                  <a:off x="3712" y="1476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4" name="Freeform 232"/>
                <p:cNvSpPr>
                  <a:spLocks/>
                </p:cNvSpPr>
                <p:nvPr/>
              </p:nvSpPr>
              <p:spPr bwMode="auto">
                <a:xfrm>
                  <a:off x="3768" y="1454"/>
                  <a:ext cx="43" cy="67"/>
                </a:xfrm>
                <a:custGeom>
                  <a:avLst/>
                  <a:gdLst>
                    <a:gd name="T0" fmla="*/ 42 w 43"/>
                    <a:gd name="T1" fmla="*/ 50 h 66"/>
                    <a:gd name="T2" fmla="*/ 42 w 43"/>
                    <a:gd name="T3" fmla="*/ 0 h 66"/>
                    <a:gd name="T4" fmla="*/ 0 w 43"/>
                    <a:gd name="T5" fmla="*/ 14 h 66"/>
                    <a:gd name="T6" fmla="*/ 0 w 43"/>
                    <a:gd name="T7" fmla="*/ 65 h 66"/>
                    <a:gd name="T8" fmla="*/ 42 w 43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6">
                      <a:moveTo>
                        <a:pt x="42" y="50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2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5" name="Freeform 233"/>
                <p:cNvSpPr>
                  <a:spLocks/>
                </p:cNvSpPr>
                <p:nvPr/>
              </p:nvSpPr>
              <p:spPr bwMode="auto">
                <a:xfrm>
                  <a:off x="3829" y="1440"/>
                  <a:ext cx="50" cy="63"/>
                </a:xfrm>
                <a:custGeom>
                  <a:avLst/>
                  <a:gdLst>
                    <a:gd name="T0" fmla="*/ 50 w 51"/>
                    <a:gd name="T1" fmla="*/ 47 h 63"/>
                    <a:gd name="T2" fmla="*/ 50 w 51"/>
                    <a:gd name="T3" fmla="*/ 0 h 63"/>
                    <a:gd name="T4" fmla="*/ 0 w 51"/>
                    <a:gd name="T5" fmla="*/ 14 h 63"/>
                    <a:gd name="T6" fmla="*/ 0 w 51"/>
                    <a:gd name="T7" fmla="*/ 62 h 63"/>
                    <a:gd name="T8" fmla="*/ 50 w 51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7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50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6" name="Freeform 234"/>
                <p:cNvSpPr>
                  <a:spLocks/>
                </p:cNvSpPr>
                <p:nvPr/>
              </p:nvSpPr>
              <p:spPr bwMode="auto">
                <a:xfrm>
                  <a:off x="3586" y="1588"/>
                  <a:ext cx="46" cy="67"/>
                </a:xfrm>
                <a:custGeom>
                  <a:avLst/>
                  <a:gdLst>
                    <a:gd name="T0" fmla="*/ 45 w 46"/>
                    <a:gd name="T1" fmla="*/ 52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2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7" name="Freeform 235"/>
                <p:cNvSpPr>
                  <a:spLocks/>
                </p:cNvSpPr>
                <p:nvPr/>
              </p:nvSpPr>
              <p:spPr bwMode="auto">
                <a:xfrm>
                  <a:off x="3645" y="1566"/>
                  <a:ext cx="50" cy="70"/>
                </a:xfrm>
                <a:custGeom>
                  <a:avLst/>
                  <a:gdLst>
                    <a:gd name="T0" fmla="*/ 49 w 50"/>
                    <a:gd name="T1" fmla="*/ 53 h 70"/>
                    <a:gd name="T2" fmla="*/ 49 w 50"/>
                    <a:gd name="T3" fmla="*/ 0 h 70"/>
                    <a:gd name="T4" fmla="*/ 0 w 50"/>
                    <a:gd name="T5" fmla="*/ 15 h 70"/>
                    <a:gd name="T6" fmla="*/ 0 w 50"/>
                    <a:gd name="T7" fmla="*/ 69 h 70"/>
                    <a:gd name="T8" fmla="*/ 49 w 50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70">
                      <a:moveTo>
                        <a:pt x="49" y="53"/>
                      </a:moveTo>
                      <a:lnTo>
                        <a:pt x="49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9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8" name="Freeform 236"/>
                <p:cNvSpPr>
                  <a:spLocks/>
                </p:cNvSpPr>
                <p:nvPr/>
              </p:nvSpPr>
              <p:spPr bwMode="auto">
                <a:xfrm>
                  <a:off x="3712" y="1546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09" name="Freeform 237"/>
                <p:cNvSpPr>
                  <a:spLocks/>
                </p:cNvSpPr>
                <p:nvPr/>
              </p:nvSpPr>
              <p:spPr bwMode="auto">
                <a:xfrm>
                  <a:off x="3768" y="1528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0" name="Freeform 238"/>
                <p:cNvSpPr>
                  <a:spLocks/>
                </p:cNvSpPr>
                <p:nvPr/>
              </p:nvSpPr>
              <p:spPr bwMode="auto">
                <a:xfrm>
                  <a:off x="3829" y="1507"/>
                  <a:ext cx="50" cy="65"/>
                </a:xfrm>
                <a:custGeom>
                  <a:avLst/>
                  <a:gdLst>
                    <a:gd name="T0" fmla="*/ 50 w 51"/>
                    <a:gd name="T1" fmla="*/ 49 h 65"/>
                    <a:gd name="T2" fmla="*/ 50 w 51"/>
                    <a:gd name="T3" fmla="*/ 0 h 65"/>
                    <a:gd name="T4" fmla="*/ 0 w 51"/>
                    <a:gd name="T5" fmla="*/ 14 h 65"/>
                    <a:gd name="T6" fmla="*/ 0 w 51"/>
                    <a:gd name="T7" fmla="*/ 64 h 65"/>
                    <a:gd name="T8" fmla="*/ 50 w 51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5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1" name="Freeform 239"/>
                <p:cNvSpPr>
                  <a:spLocks/>
                </p:cNvSpPr>
                <p:nvPr/>
              </p:nvSpPr>
              <p:spPr bwMode="auto">
                <a:xfrm>
                  <a:off x="3586" y="1662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2" name="Freeform 240"/>
                <p:cNvSpPr>
                  <a:spLocks/>
                </p:cNvSpPr>
                <p:nvPr/>
              </p:nvSpPr>
              <p:spPr bwMode="auto">
                <a:xfrm>
                  <a:off x="3645" y="1637"/>
                  <a:ext cx="50" cy="67"/>
                </a:xfrm>
                <a:custGeom>
                  <a:avLst/>
                  <a:gdLst>
                    <a:gd name="T0" fmla="*/ 49 w 50"/>
                    <a:gd name="T1" fmla="*/ 51 h 67"/>
                    <a:gd name="T2" fmla="*/ 49 w 50"/>
                    <a:gd name="T3" fmla="*/ 0 h 67"/>
                    <a:gd name="T4" fmla="*/ 0 w 50"/>
                    <a:gd name="T5" fmla="*/ 14 h 67"/>
                    <a:gd name="T6" fmla="*/ 0 w 50"/>
                    <a:gd name="T7" fmla="*/ 66 h 67"/>
                    <a:gd name="T8" fmla="*/ 49 w 50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7">
                      <a:moveTo>
                        <a:pt x="49" y="51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3" name="Freeform 241"/>
                <p:cNvSpPr>
                  <a:spLocks/>
                </p:cNvSpPr>
                <p:nvPr/>
              </p:nvSpPr>
              <p:spPr bwMode="auto">
                <a:xfrm>
                  <a:off x="3712" y="1617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4" name="Freeform 242"/>
                <p:cNvSpPr>
                  <a:spLocks/>
                </p:cNvSpPr>
                <p:nvPr/>
              </p:nvSpPr>
              <p:spPr bwMode="auto">
                <a:xfrm>
                  <a:off x="3768" y="1595"/>
                  <a:ext cx="43" cy="67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5" name="Freeform 243"/>
                <p:cNvSpPr>
                  <a:spLocks/>
                </p:cNvSpPr>
                <p:nvPr/>
              </p:nvSpPr>
              <p:spPr bwMode="auto">
                <a:xfrm>
                  <a:off x="3829" y="1574"/>
                  <a:ext cx="50" cy="63"/>
                </a:xfrm>
                <a:custGeom>
                  <a:avLst/>
                  <a:gdLst>
                    <a:gd name="T0" fmla="*/ 50 w 51"/>
                    <a:gd name="T1" fmla="*/ 48 h 64"/>
                    <a:gd name="T2" fmla="*/ 50 w 51"/>
                    <a:gd name="T3" fmla="*/ 0 h 64"/>
                    <a:gd name="T4" fmla="*/ 0 w 51"/>
                    <a:gd name="T5" fmla="*/ 14 h 64"/>
                    <a:gd name="T6" fmla="*/ 0 w 51"/>
                    <a:gd name="T7" fmla="*/ 63 h 64"/>
                    <a:gd name="T8" fmla="*/ 50 w 51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4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6" name="Freeform 244"/>
                <p:cNvSpPr>
                  <a:spLocks/>
                </p:cNvSpPr>
                <p:nvPr/>
              </p:nvSpPr>
              <p:spPr bwMode="auto">
                <a:xfrm>
                  <a:off x="3586" y="172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7" name="Freeform 245"/>
                <p:cNvSpPr>
                  <a:spLocks/>
                </p:cNvSpPr>
                <p:nvPr/>
              </p:nvSpPr>
              <p:spPr bwMode="auto">
                <a:xfrm>
                  <a:off x="3645" y="1709"/>
                  <a:ext cx="50" cy="63"/>
                </a:xfrm>
                <a:custGeom>
                  <a:avLst/>
                  <a:gdLst>
                    <a:gd name="T0" fmla="*/ 49 w 50"/>
                    <a:gd name="T1" fmla="*/ 47 h 63"/>
                    <a:gd name="T2" fmla="*/ 49 w 50"/>
                    <a:gd name="T3" fmla="*/ 0 h 63"/>
                    <a:gd name="T4" fmla="*/ 0 w 50"/>
                    <a:gd name="T5" fmla="*/ 14 h 63"/>
                    <a:gd name="T6" fmla="*/ 0 w 50"/>
                    <a:gd name="T7" fmla="*/ 62 h 63"/>
                    <a:gd name="T8" fmla="*/ 49 w 5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7"/>
                      </a:moveTo>
                      <a:lnTo>
                        <a:pt x="4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8" name="Freeform 246"/>
                <p:cNvSpPr>
                  <a:spLocks/>
                </p:cNvSpPr>
                <p:nvPr/>
              </p:nvSpPr>
              <p:spPr bwMode="auto">
                <a:xfrm>
                  <a:off x="3712" y="1685"/>
                  <a:ext cx="43" cy="65"/>
                </a:xfrm>
                <a:custGeom>
                  <a:avLst/>
                  <a:gdLst>
                    <a:gd name="T0" fmla="*/ 42 w 43"/>
                    <a:gd name="T1" fmla="*/ 48 h 64"/>
                    <a:gd name="T2" fmla="*/ 42 w 43"/>
                    <a:gd name="T3" fmla="*/ 0 h 64"/>
                    <a:gd name="T4" fmla="*/ 0 w 43"/>
                    <a:gd name="T5" fmla="*/ 14 h 64"/>
                    <a:gd name="T6" fmla="*/ 0 w 43"/>
                    <a:gd name="T7" fmla="*/ 63 h 64"/>
                    <a:gd name="T8" fmla="*/ 42 w 43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4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19" name="Freeform 247"/>
                <p:cNvSpPr>
                  <a:spLocks/>
                </p:cNvSpPr>
                <p:nvPr/>
              </p:nvSpPr>
              <p:spPr bwMode="auto">
                <a:xfrm>
                  <a:off x="3768" y="1666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4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0" name="Freeform 248"/>
                <p:cNvSpPr>
                  <a:spLocks/>
                </p:cNvSpPr>
                <p:nvPr/>
              </p:nvSpPr>
              <p:spPr bwMode="auto">
                <a:xfrm>
                  <a:off x="3829" y="1644"/>
                  <a:ext cx="50" cy="65"/>
                </a:xfrm>
                <a:custGeom>
                  <a:avLst/>
                  <a:gdLst>
                    <a:gd name="T0" fmla="*/ 50 w 51"/>
                    <a:gd name="T1" fmla="*/ 49 h 66"/>
                    <a:gd name="T2" fmla="*/ 50 w 51"/>
                    <a:gd name="T3" fmla="*/ 0 h 66"/>
                    <a:gd name="T4" fmla="*/ 0 w 51"/>
                    <a:gd name="T5" fmla="*/ 14 h 66"/>
                    <a:gd name="T6" fmla="*/ 0 w 51"/>
                    <a:gd name="T7" fmla="*/ 65 h 66"/>
                    <a:gd name="T8" fmla="*/ 50 w 51"/>
                    <a:gd name="T9" fmla="*/ 49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6">
                      <a:moveTo>
                        <a:pt x="50" y="49"/>
                      </a:moveTo>
                      <a:lnTo>
                        <a:pt x="50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50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1" name="Freeform 249"/>
                <p:cNvSpPr>
                  <a:spLocks/>
                </p:cNvSpPr>
                <p:nvPr/>
              </p:nvSpPr>
              <p:spPr bwMode="auto">
                <a:xfrm>
                  <a:off x="3586" y="1795"/>
                  <a:ext cx="46" cy="67"/>
                </a:xfrm>
                <a:custGeom>
                  <a:avLst/>
                  <a:gdLst>
                    <a:gd name="T0" fmla="*/ 45 w 46"/>
                    <a:gd name="T1" fmla="*/ 50 h 66"/>
                    <a:gd name="T2" fmla="*/ 45 w 46"/>
                    <a:gd name="T3" fmla="*/ 0 h 66"/>
                    <a:gd name="T4" fmla="*/ 0 w 46"/>
                    <a:gd name="T5" fmla="*/ 14 h 66"/>
                    <a:gd name="T6" fmla="*/ 0 w 46"/>
                    <a:gd name="T7" fmla="*/ 65 h 66"/>
                    <a:gd name="T8" fmla="*/ 45 w 46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6">
                      <a:moveTo>
                        <a:pt x="45" y="50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5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2" name="Freeform 250"/>
                <p:cNvSpPr>
                  <a:spLocks/>
                </p:cNvSpPr>
                <p:nvPr/>
              </p:nvSpPr>
              <p:spPr bwMode="auto">
                <a:xfrm>
                  <a:off x="3645" y="1774"/>
                  <a:ext cx="50" cy="63"/>
                </a:xfrm>
                <a:custGeom>
                  <a:avLst/>
                  <a:gdLst>
                    <a:gd name="T0" fmla="*/ 49 w 50"/>
                    <a:gd name="T1" fmla="*/ 48 h 63"/>
                    <a:gd name="T2" fmla="*/ 49 w 50"/>
                    <a:gd name="T3" fmla="*/ 0 h 63"/>
                    <a:gd name="T4" fmla="*/ 0 w 50"/>
                    <a:gd name="T5" fmla="*/ 13 h 63"/>
                    <a:gd name="T6" fmla="*/ 0 w 50"/>
                    <a:gd name="T7" fmla="*/ 62 h 63"/>
                    <a:gd name="T8" fmla="*/ 49 w 5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63">
                      <a:moveTo>
                        <a:pt x="49" y="48"/>
                      </a:moveTo>
                      <a:lnTo>
                        <a:pt x="49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3" name="Freeform 251"/>
                <p:cNvSpPr>
                  <a:spLocks/>
                </p:cNvSpPr>
                <p:nvPr/>
              </p:nvSpPr>
              <p:spPr bwMode="auto">
                <a:xfrm>
                  <a:off x="3712" y="1754"/>
                  <a:ext cx="43" cy="70"/>
                </a:xfrm>
                <a:custGeom>
                  <a:avLst/>
                  <a:gdLst>
                    <a:gd name="T0" fmla="*/ 42 w 43"/>
                    <a:gd name="T1" fmla="*/ 53 h 70"/>
                    <a:gd name="T2" fmla="*/ 42 w 43"/>
                    <a:gd name="T3" fmla="*/ 0 h 70"/>
                    <a:gd name="T4" fmla="*/ 0 w 43"/>
                    <a:gd name="T5" fmla="*/ 15 h 70"/>
                    <a:gd name="T6" fmla="*/ 0 w 43"/>
                    <a:gd name="T7" fmla="*/ 69 h 70"/>
                    <a:gd name="T8" fmla="*/ 42 w 43"/>
                    <a:gd name="T9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0">
                      <a:moveTo>
                        <a:pt x="42" y="53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9"/>
                      </a:lnTo>
                      <a:lnTo>
                        <a:pt x="42" y="53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4" name="Freeform 252"/>
                <p:cNvSpPr>
                  <a:spLocks/>
                </p:cNvSpPr>
                <p:nvPr/>
              </p:nvSpPr>
              <p:spPr bwMode="auto">
                <a:xfrm>
                  <a:off x="3768" y="1736"/>
                  <a:ext cx="43" cy="63"/>
                </a:xfrm>
                <a:custGeom>
                  <a:avLst/>
                  <a:gdLst>
                    <a:gd name="T0" fmla="*/ 42 w 43"/>
                    <a:gd name="T1" fmla="*/ 47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7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5" name="Freeform 253"/>
                <p:cNvSpPr>
                  <a:spLocks/>
                </p:cNvSpPr>
                <p:nvPr/>
              </p:nvSpPr>
              <p:spPr bwMode="auto">
                <a:xfrm>
                  <a:off x="3829" y="1712"/>
                  <a:ext cx="50" cy="63"/>
                </a:xfrm>
                <a:custGeom>
                  <a:avLst/>
                  <a:gdLst>
                    <a:gd name="T0" fmla="*/ 50 w 51"/>
                    <a:gd name="T1" fmla="*/ 48 h 63"/>
                    <a:gd name="T2" fmla="*/ 50 w 51"/>
                    <a:gd name="T3" fmla="*/ 0 h 63"/>
                    <a:gd name="T4" fmla="*/ 0 w 51"/>
                    <a:gd name="T5" fmla="*/ 13 h 63"/>
                    <a:gd name="T6" fmla="*/ 0 w 51"/>
                    <a:gd name="T7" fmla="*/ 62 h 63"/>
                    <a:gd name="T8" fmla="*/ 50 w 51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63">
                      <a:moveTo>
                        <a:pt x="50" y="48"/>
                      </a:moveTo>
                      <a:lnTo>
                        <a:pt x="50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50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230" name="Group 254"/>
              <p:cNvGrpSpPr>
                <a:grpSpLocks/>
              </p:cNvGrpSpPr>
              <p:nvPr/>
            </p:nvGrpSpPr>
            <p:grpSpPr bwMode="auto">
              <a:xfrm>
                <a:off x="3698" y="1455"/>
                <a:ext cx="351" cy="594"/>
                <a:chOff x="3698" y="1455"/>
                <a:chExt cx="351" cy="594"/>
              </a:xfrm>
            </p:grpSpPr>
            <p:sp>
              <p:nvSpPr>
                <p:cNvPr id="54527" name="Freeform 255"/>
                <p:cNvSpPr>
                  <a:spLocks/>
                </p:cNvSpPr>
                <p:nvPr/>
              </p:nvSpPr>
              <p:spPr bwMode="auto">
                <a:xfrm>
                  <a:off x="3698" y="1454"/>
                  <a:ext cx="351" cy="595"/>
                </a:xfrm>
                <a:custGeom>
                  <a:avLst/>
                  <a:gdLst>
                    <a:gd name="T0" fmla="*/ 350 w 351"/>
                    <a:gd name="T1" fmla="*/ 473 h 594"/>
                    <a:gd name="T2" fmla="*/ 0 w 351"/>
                    <a:gd name="T3" fmla="*/ 593 h 594"/>
                    <a:gd name="T4" fmla="*/ 0 w 351"/>
                    <a:gd name="T5" fmla="*/ 119 h 594"/>
                    <a:gd name="T6" fmla="*/ 350 w 351"/>
                    <a:gd name="T7" fmla="*/ 0 h 594"/>
                    <a:gd name="T8" fmla="*/ 350 w 351"/>
                    <a:gd name="T9" fmla="*/ 473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594">
                      <a:moveTo>
                        <a:pt x="350" y="473"/>
                      </a:moveTo>
                      <a:lnTo>
                        <a:pt x="0" y="593"/>
                      </a:lnTo>
                      <a:lnTo>
                        <a:pt x="0" y="119"/>
                      </a:lnTo>
                      <a:lnTo>
                        <a:pt x="350" y="0"/>
                      </a:lnTo>
                      <a:lnTo>
                        <a:pt x="350" y="473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8" name="Freeform 256"/>
                <p:cNvSpPr>
                  <a:spLocks/>
                </p:cNvSpPr>
                <p:nvPr/>
              </p:nvSpPr>
              <p:spPr bwMode="auto">
                <a:xfrm>
                  <a:off x="3712" y="1480"/>
                  <a:ext cx="320" cy="545"/>
                </a:xfrm>
                <a:custGeom>
                  <a:avLst/>
                  <a:gdLst>
                    <a:gd name="T0" fmla="*/ 320 w 321"/>
                    <a:gd name="T1" fmla="*/ 431 h 542"/>
                    <a:gd name="T2" fmla="*/ 0 w 321"/>
                    <a:gd name="T3" fmla="*/ 541 h 542"/>
                    <a:gd name="T4" fmla="*/ 0 w 321"/>
                    <a:gd name="T5" fmla="*/ 109 h 542"/>
                    <a:gd name="T6" fmla="*/ 320 w 321"/>
                    <a:gd name="T7" fmla="*/ 0 h 542"/>
                    <a:gd name="T8" fmla="*/ 320 w 321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1" h="542">
                      <a:moveTo>
                        <a:pt x="320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20" y="0"/>
                      </a:lnTo>
                      <a:lnTo>
                        <a:pt x="320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29" name="Freeform 257"/>
                <p:cNvSpPr>
                  <a:spLocks/>
                </p:cNvSpPr>
                <p:nvPr/>
              </p:nvSpPr>
              <p:spPr bwMode="auto">
                <a:xfrm>
                  <a:off x="3729" y="1586"/>
                  <a:ext cx="40" cy="63"/>
                </a:xfrm>
                <a:custGeom>
                  <a:avLst/>
                  <a:gdLst>
                    <a:gd name="T0" fmla="*/ 39 w 40"/>
                    <a:gd name="T1" fmla="*/ 48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8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0" name="Freeform 258"/>
                <p:cNvSpPr>
                  <a:spLocks/>
                </p:cNvSpPr>
                <p:nvPr/>
              </p:nvSpPr>
              <p:spPr bwMode="auto">
                <a:xfrm>
                  <a:off x="3786" y="1566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1" name="Freeform 259"/>
                <p:cNvSpPr>
                  <a:spLocks/>
                </p:cNvSpPr>
                <p:nvPr/>
              </p:nvSpPr>
              <p:spPr bwMode="auto">
                <a:xfrm>
                  <a:off x="3851" y="1546"/>
                  <a:ext cx="41" cy="65"/>
                </a:xfrm>
                <a:custGeom>
                  <a:avLst/>
                  <a:gdLst>
                    <a:gd name="T0" fmla="*/ 41 w 42"/>
                    <a:gd name="T1" fmla="*/ 48 h 64"/>
                    <a:gd name="T2" fmla="*/ 41 w 42"/>
                    <a:gd name="T3" fmla="*/ 0 h 64"/>
                    <a:gd name="T4" fmla="*/ 0 w 42"/>
                    <a:gd name="T5" fmla="*/ 14 h 64"/>
                    <a:gd name="T6" fmla="*/ 0 w 42"/>
                    <a:gd name="T7" fmla="*/ 63 h 64"/>
                    <a:gd name="T8" fmla="*/ 41 w 42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4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2" name="Freeform 260"/>
                <p:cNvSpPr>
                  <a:spLocks/>
                </p:cNvSpPr>
                <p:nvPr/>
              </p:nvSpPr>
              <p:spPr bwMode="auto">
                <a:xfrm>
                  <a:off x="3909" y="1521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3" name="Freeform 261"/>
                <p:cNvSpPr>
                  <a:spLocks/>
                </p:cNvSpPr>
                <p:nvPr/>
              </p:nvSpPr>
              <p:spPr bwMode="auto">
                <a:xfrm>
                  <a:off x="3971" y="1507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4" name="Freeform 262"/>
                <p:cNvSpPr>
                  <a:spLocks/>
                </p:cNvSpPr>
                <p:nvPr/>
              </p:nvSpPr>
              <p:spPr bwMode="auto">
                <a:xfrm>
                  <a:off x="3729" y="1655"/>
                  <a:ext cx="40" cy="67"/>
                </a:xfrm>
                <a:custGeom>
                  <a:avLst/>
                  <a:gdLst>
                    <a:gd name="T0" fmla="*/ 39 w 40"/>
                    <a:gd name="T1" fmla="*/ 50 h 67"/>
                    <a:gd name="T2" fmla="*/ 39 w 40"/>
                    <a:gd name="T3" fmla="*/ 0 h 67"/>
                    <a:gd name="T4" fmla="*/ 0 w 40"/>
                    <a:gd name="T5" fmla="*/ 14 h 67"/>
                    <a:gd name="T6" fmla="*/ 0 w 40"/>
                    <a:gd name="T7" fmla="*/ 66 h 67"/>
                    <a:gd name="T8" fmla="*/ 39 w 40"/>
                    <a:gd name="T9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7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5" name="Freeform 263"/>
                <p:cNvSpPr>
                  <a:spLocks/>
                </p:cNvSpPr>
                <p:nvPr/>
              </p:nvSpPr>
              <p:spPr bwMode="auto">
                <a:xfrm>
                  <a:off x="3786" y="1635"/>
                  <a:ext cx="43" cy="69"/>
                </a:xfrm>
                <a:custGeom>
                  <a:avLst/>
                  <a:gdLst>
                    <a:gd name="T0" fmla="*/ 42 w 43"/>
                    <a:gd name="T1" fmla="*/ 52 h 68"/>
                    <a:gd name="T2" fmla="*/ 42 w 43"/>
                    <a:gd name="T3" fmla="*/ 0 h 68"/>
                    <a:gd name="T4" fmla="*/ 0 w 43"/>
                    <a:gd name="T5" fmla="*/ 14 h 68"/>
                    <a:gd name="T6" fmla="*/ 0 w 43"/>
                    <a:gd name="T7" fmla="*/ 67 h 68"/>
                    <a:gd name="T8" fmla="*/ 42 w 43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2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2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6" name="Freeform 264"/>
                <p:cNvSpPr>
                  <a:spLocks/>
                </p:cNvSpPr>
                <p:nvPr/>
              </p:nvSpPr>
              <p:spPr bwMode="auto">
                <a:xfrm>
                  <a:off x="3851" y="1613"/>
                  <a:ext cx="41" cy="69"/>
                </a:xfrm>
                <a:custGeom>
                  <a:avLst/>
                  <a:gdLst>
                    <a:gd name="T0" fmla="*/ 41 w 42"/>
                    <a:gd name="T1" fmla="*/ 51 h 68"/>
                    <a:gd name="T2" fmla="*/ 41 w 42"/>
                    <a:gd name="T3" fmla="*/ 0 h 68"/>
                    <a:gd name="T4" fmla="*/ 0 w 42"/>
                    <a:gd name="T5" fmla="*/ 15 h 68"/>
                    <a:gd name="T6" fmla="*/ 0 w 42"/>
                    <a:gd name="T7" fmla="*/ 67 h 68"/>
                    <a:gd name="T8" fmla="*/ 41 w 42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7" name="Freeform 265"/>
                <p:cNvSpPr>
                  <a:spLocks/>
                </p:cNvSpPr>
                <p:nvPr/>
              </p:nvSpPr>
              <p:spPr bwMode="auto">
                <a:xfrm>
                  <a:off x="3909" y="1593"/>
                  <a:ext cx="43" cy="65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8" name="Freeform 266"/>
                <p:cNvSpPr>
                  <a:spLocks/>
                </p:cNvSpPr>
                <p:nvPr/>
              </p:nvSpPr>
              <p:spPr bwMode="auto">
                <a:xfrm>
                  <a:off x="3971" y="1575"/>
                  <a:ext cx="46" cy="61"/>
                </a:xfrm>
                <a:custGeom>
                  <a:avLst/>
                  <a:gdLst>
                    <a:gd name="T0" fmla="*/ 46 w 47"/>
                    <a:gd name="T1" fmla="*/ 46 h 61"/>
                    <a:gd name="T2" fmla="*/ 46 w 47"/>
                    <a:gd name="T3" fmla="*/ 0 h 61"/>
                    <a:gd name="T4" fmla="*/ 0 w 47"/>
                    <a:gd name="T5" fmla="*/ 13 h 61"/>
                    <a:gd name="T6" fmla="*/ 0 w 47"/>
                    <a:gd name="T7" fmla="*/ 60 h 61"/>
                    <a:gd name="T8" fmla="*/ 46 w 47"/>
                    <a:gd name="T9" fmla="*/ 4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1">
                      <a:moveTo>
                        <a:pt x="46" y="46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0"/>
                      </a:lnTo>
                      <a:lnTo>
                        <a:pt x="46" y="46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39" name="Freeform 267"/>
                <p:cNvSpPr>
                  <a:spLocks/>
                </p:cNvSpPr>
                <p:nvPr/>
              </p:nvSpPr>
              <p:spPr bwMode="auto">
                <a:xfrm>
                  <a:off x="3729" y="1723"/>
                  <a:ext cx="40" cy="69"/>
                </a:xfrm>
                <a:custGeom>
                  <a:avLst/>
                  <a:gdLst>
                    <a:gd name="T0" fmla="*/ 39 w 40"/>
                    <a:gd name="T1" fmla="*/ 52 h 68"/>
                    <a:gd name="T2" fmla="*/ 39 w 40"/>
                    <a:gd name="T3" fmla="*/ 0 h 68"/>
                    <a:gd name="T4" fmla="*/ 0 w 40"/>
                    <a:gd name="T5" fmla="*/ 14 h 68"/>
                    <a:gd name="T6" fmla="*/ 0 w 40"/>
                    <a:gd name="T7" fmla="*/ 67 h 68"/>
                    <a:gd name="T8" fmla="*/ 39 w 40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2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39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0" name="Freeform 268"/>
                <p:cNvSpPr>
                  <a:spLocks/>
                </p:cNvSpPr>
                <p:nvPr/>
              </p:nvSpPr>
              <p:spPr bwMode="auto">
                <a:xfrm>
                  <a:off x="3786" y="1702"/>
                  <a:ext cx="43" cy="69"/>
                </a:xfrm>
                <a:custGeom>
                  <a:avLst/>
                  <a:gdLst>
                    <a:gd name="T0" fmla="*/ 42 w 43"/>
                    <a:gd name="T1" fmla="*/ 51 h 68"/>
                    <a:gd name="T2" fmla="*/ 42 w 43"/>
                    <a:gd name="T3" fmla="*/ 0 h 68"/>
                    <a:gd name="T4" fmla="*/ 0 w 43"/>
                    <a:gd name="T5" fmla="*/ 15 h 68"/>
                    <a:gd name="T6" fmla="*/ 0 w 43"/>
                    <a:gd name="T7" fmla="*/ 67 h 68"/>
                    <a:gd name="T8" fmla="*/ 42 w 43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8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1" name="Freeform 269"/>
                <p:cNvSpPr>
                  <a:spLocks/>
                </p:cNvSpPr>
                <p:nvPr/>
              </p:nvSpPr>
              <p:spPr bwMode="auto">
                <a:xfrm>
                  <a:off x="3851" y="1682"/>
                  <a:ext cx="41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2" name="Freeform 270"/>
                <p:cNvSpPr>
                  <a:spLocks/>
                </p:cNvSpPr>
                <p:nvPr/>
              </p:nvSpPr>
              <p:spPr bwMode="auto">
                <a:xfrm>
                  <a:off x="3909" y="1666"/>
                  <a:ext cx="43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3" name="Freeform 271"/>
                <p:cNvSpPr>
                  <a:spLocks/>
                </p:cNvSpPr>
                <p:nvPr/>
              </p:nvSpPr>
              <p:spPr bwMode="auto">
                <a:xfrm>
                  <a:off x="3971" y="1642"/>
                  <a:ext cx="46" cy="67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4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4" name="Freeform 272"/>
                <p:cNvSpPr>
                  <a:spLocks/>
                </p:cNvSpPr>
                <p:nvPr/>
              </p:nvSpPr>
              <p:spPr bwMode="auto">
                <a:xfrm>
                  <a:off x="3729" y="1797"/>
                  <a:ext cx="40" cy="63"/>
                </a:xfrm>
                <a:custGeom>
                  <a:avLst/>
                  <a:gdLst>
                    <a:gd name="T0" fmla="*/ 39 w 40"/>
                    <a:gd name="T1" fmla="*/ 47 h 63"/>
                    <a:gd name="T2" fmla="*/ 39 w 40"/>
                    <a:gd name="T3" fmla="*/ 0 h 63"/>
                    <a:gd name="T4" fmla="*/ 0 w 40"/>
                    <a:gd name="T5" fmla="*/ 14 h 63"/>
                    <a:gd name="T6" fmla="*/ 0 w 40"/>
                    <a:gd name="T7" fmla="*/ 62 h 63"/>
                    <a:gd name="T8" fmla="*/ 39 w 40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3">
                      <a:moveTo>
                        <a:pt x="39" y="47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39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5" name="Freeform 273"/>
                <p:cNvSpPr>
                  <a:spLocks/>
                </p:cNvSpPr>
                <p:nvPr/>
              </p:nvSpPr>
              <p:spPr bwMode="auto">
                <a:xfrm>
                  <a:off x="3786" y="1774"/>
                  <a:ext cx="43" cy="63"/>
                </a:xfrm>
                <a:custGeom>
                  <a:avLst/>
                  <a:gdLst>
                    <a:gd name="T0" fmla="*/ 42 w 43"/>
                    <a:gd name="T1" fmla="*/ 48 h 63"/>
                    <a:gd name="T2" fmla="*/ 42 w 43"/>
                    <a:gd name="T3" fmla="*/ 0 h 63"/>
                    <a:gd name="T4" fmla="*/ 0 w 43"/>
                    <a:gd name="T5" fmla="*/ 13 h 63"/>
                    <a:gd name="T6" fmla="*/ 0 w 43"/>
                    <a:gd name="T7" fmla="*/ 62 h 63"/>
                    <a:gd name="T8" fmla="*/ 42 w 43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3">
                      <a:moveTo>
                        <a:pt x="42" y="48"/>
                      </a:moveTo>
                      <a:lnTo>
                        <a:pt x="42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2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6" name="Freeform 274"/>
                <p:cNvSpPr>
                  <a:spLocks/>
                </p:cNvSpPr>
                <p:nvPr/>
              </p:nvSpPr>
              <p:spPr bwMode="auto">
                <a:xfrm>
                  <a:off x="3851" y="1754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7" name="Freeform 275"/>
                <p:cNvSpPr>
                  <a:spLocks/>
                </p:cNvSpPr>
                <p:nvPr/>
              </p:nvSpPr>
              <p:spPr bwMode="auto">
                <a:xfrm>
                  <a:off x="3909" y="1730"/>
                  <a:ext cx="43" cy="69"/>
                </a:xfrm>
                <a:custGeom>
                  <a:avLst/>
                  <a:gdLst>
                    <a:gd name="T0" fmla="*/ 41 w 42"/>
                    <a:gd name="T1" fmla="*/ 52 h 68"/>
                    <a:gd name="T2" fmla="*/ 41 w 42"/>
                    <a:gd name="T3" fmla="*/ 0 h 68"/>
                    <a:gd name="T4" fmla="*/ 0 w 42"/>
                    <a:gd name="T5" fmla="*/ 14 h 68"/>
                    <a:gd name="T6" fmla="*/ 0 w 42"/>
                    <a:gd name="T7" fmla="*/ 67 h 68"/>
                    <a:gd name="T8" fmla="*/ 41 w 42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8">
                      <a:moveTo>
                        <a:pt x="41" y="52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1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8" name="Freeform 276"/>
                <p:cNvSpPr>
                  <a:spLocks/>
                </p:cNvSpPr>
                <p:nvPr/>
              </p:nvSpPr>
              <p:spPr bwMode="auto">
                <a:xfrm>
                  <a:off x="3971" y="1709"/>
                  <a:ext cx="46" cy="67"/>
                </a:xfrm>
                <a:custGeom>
                  <a:avLst/>
                  <a:gdLst>
                    <a:gd name="T0" fmla="*/ 46 w 47"/>
                    <a:gd name="T1" fmla="*/ 51 h 67"/>
                    <a:gd name="T2" fmla="*/ 46 w 47"/>
                    <a:gd name="T3" fmla="*/ 0 h 67"/>
                    <a:gd name="T4" fmla="*/ 0 w 47"/>
                    <a:gd name="T5" fmla="*/ 15 h 67"/>
                    <a:gd name="T6" fmla="*/ 0 w 47"/>
                    <a:gd name="T7" fmla="*/ 66 h 67"/>
                    <a:gd name="T8" fmla="*/ 46 w 47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7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6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49" name="Freeform 277"/>
                <p:cNvSpPr>
                  <a:spLocks/>
                </p:cNvSpPr>
                <p:nvPr/>
              </p:nvSpPr>
              <p:spPr bwMode="auto">
                <a:xfrm>
                  <a:off x="3729" y="1864"/>
                  <a:ext cx="40" cy="67"/>
                </a:xfrm>
                <a:custGeom>
                  <a:avLst/>
                  <a:gdLst>
                    <a:gd name="T0" fmla="*/ 39 w 40"/>
                    <a:gd name="T1" fmla="*/ 50 h 66"/>
                    <a:gd name="T2" fmla="*/ 39 w 40"/>
                    <a:gd name="T3" fmla="*/ 0 h 66"/>
                    <a:gd name="T4" fmla="*/ 0 w 40"/>
                    <a:gd name="T5" fmla="*/ 14 h 66"/>
                    <a:gd name="T6" fmla="*/ 0 w 40"/>
                    <a:gd name="T7" fmla="*/ 65 h 66"/>
                    <a:gd name="T8" fmla="*/ 39 w 40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6">
                      <a:moveTo>
                        <a:pt x="39" y="50"/>
                      </a:moveTo>
                      <a:lnTo>
                        <a:pt x="39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39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0" name="Freeform 278"/>
                <p:cNvSpPr>
                  <a:spLocks/>
                </p:cNvSpPr>
                <p:nvPr/>
              </p:nvSpPr>
              <p:spPr bwMode="auto">
                <a:xfrm>
                  <a:off x="3786" y="1842"/>
                  <a:ext cx="43" cy="67"/>
                </a:xfrm>
                <a:custGeom>
                  <a:avLst/>
                  <a:gdLst>
                    <a:gd name="T0" fmla="*/ 42 w 43"/>
                    <a:gd name="T1" fmla="*/ 51 h 67"/>
                    <a:gd name="T2" fmla="*/ 42 w 43"/>
                    <a:gd name="T3" fmla="*/ 0 h 67"/>
                    <a:gd name="T4" fmla="*/ 0 w 43"/>
                    <a:gd name="T5" fmla="*/ 14 h 67"/>
                    <a:gd name="T6" fmla="*/ 0 w 43"/>
                    <a:gd name="T7" fmla="*/ 66 h 67"/>
                    <a:gd name="T8" fmla="*/ 42 w 43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7">
                      <a:moveTo>
                        <a:pt x="42" y="51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2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1" name="Freeform 279"/>
                <p:cNvSpPr>
                  <a:spLocks/>
                </p:cNvSpPr>
                <p:nvPr/>
              </p:nvSpPr>
              <p:spPr bwMode="auto">
                <a:xfrm>
                  <a:off x="3851" y="1822"/>
                  <a:ext cx="41" cy="67"/>
                </a:xfrm>
                <a:custGeom>
                  <a:avLst/>
                  <a:gdLst>
                    <a:gd name="T0" fmla="*/ 41 w 42"/>
                    <a:gd name="T1" fmla="*/ 49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9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2" name="Freeform 280"/>
                <p:cNvSpPr>
                  <a:spLocks/>
                </p:cNvSpPr>
                <p:nvPr/>
              </p:nvSpPr>
              <p:spPr bwMode="auto">
                <a:xfrm>
                  <a:off x="3909" y="1803"/>
                  <a:ext cx="43" cy="65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5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5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3" name="Freeform 281"/>
                <p:cNvSpPr>
                  <a:spLocks/>
                </p:cNvSpPr>
                <p:nvPr/>
              </p:nvSpPr>
              <p:spPr bwMode="auto">
                <a:xfrm>
                  <a:off x="3971" y="1781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4" name="Freeform 282"/>
                <p:cNvSpPr>
                  <a:spLocks/>
                </p:cNvSpPr>
                <p:nvPr/>
              </p:nvSpPr>
              <p:spPr bwMode="auto">
                <a:xfrm>
                  <a:off x="3729" y="1931"/>
                  <a:ext cx="40" cy="69"/>
                </a:xfrm>
                <a:custGeom>
                  <a:avLst/>
                  <a:gdLst>
                    <a:gd name="T0" fmla="*/ 39 w 40"/>
                    <a:gd name="T1" fmla="*/ 51 h 68"/>
                    <a:gd name="T2" fmla="*/ 39 w 40"/>
                    <a:gd name="T3" fmla="*/ 0 h 68"/>
                    <a:gd name="T4" fmla="*/ 0 w 40"/>
                    <a:gd name="T5" fmla="*/ 15 h 68"/>
                    <a:gd name="T6" fmla="*/ 0 w 40"/>
                    <a:gd name="T7" fmla="*/ 67 h 68"/>
                    <a:gd name="T8" fmla="*/ 39 w 40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39" y="51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39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5" name="Freeform 283"/>
                <p:cNvSpPr>
                  <a:spLocks/>
                </p:cNvSpPr>
                <p:nvPr/>
              </p:nvSpPr>
              <p:spPr bwMode="auto">
                <a:xfrm>
                  <a:off x="3786" y="1911"/>
                  <a:ext cx="43" cy="65"/>
                </a:xfrm>
                <a:custGeom>
                  <a:avLst/>
                  <a:gdLst>
                    <a:gd name="T0" fmla="*/ 42 w 43"/>
                    <a:gd name="T1" fmla="*/ 49 h 65"/>
                    <a:gd name="T2" fmla="*/ 42 w 43"/>
                    <a:gd name="T3" fmla="*/ 0 h 65"/>
                    <a:gd name="T4" fmla="*/ 0 w 43"/>
                    <a:gd name="T5" fmla="*/ 14 h 65"/>
                    <a:gd name="T6" fmla="*/ 0 w 43"/>
                    <a:gd name="T7" fmla="*/ 64 h 65"/>
                    <a:gd name="T8" fmla="*/ 42 w 43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65">
                      <a:moveTo>
                        <a:pt x="42" y="49"/>
                      </a:moveTo>
                      <a:lnTo>
                        <a:pt x="42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2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6" name="Freeform 284"/>
                <p:cNvSpPr>
                  <a:spLocks/>
                </p:cNvSpPr>
                <p:nvPr/>
              </p:nvSpPr>
              <p:spPr bwMode="auto">
                <a:xfrm>
                  <a:off x="3851" y="1895"/>
                  <a:ext cx="41" cy="63"/>
                </a:xfrm>
                <a:custGeom>
                  <a:avLst/>
                  <a:gdLst>
                    <a:gd name="T0" fmla="*/ 41 w 42"/>
                    <a:gd name="T1" fmla="*/ 47 h 63"/>
                    <a:gd name="T2" fmla="*/ 41 w 42"/>
                    <a:gd name="T3" fmla="*/ 0 h 63"/>
                    <a:gd name="T4" fmla="*/ 0 w 42"/>
                    <a:gd name="T5" fmla="*/ 14 h 63"/>
                    <a:gd name="T6" fmla="*/ 0 w 42"/>
                    <a:gd name="T7" fmla="*/ 62 h 63"/>
                    <a:gd name="T8" fmla="*/ 41 w 42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7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1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7" name="Freeform 285"/>
                <p:cNvSpPr>
                  <a:spLocks/>
                </p:cNvSpPr>
                <p:nvPr/>
              </p:nvSpPr>
              <p:spPr bwMode="auto">
                <a:xfrm>
                  <a:off x="3909" y="1871"/>
                  <a:ext cx="43" cy="65"/>
                </a:xfrm>
                <a:custGeom>
                  <a:avLst/>
                  <a:gdLst>
                    <a:gd name="T0" fmla="*/ 41 w 42"/>
                    <a:gd name="T1" fmla="*/ 48 h 65"/>
                    <a:gd name="T2" fmla="*/ 41 w 42"/>
                    <a:gd name="T3" fmla="*/ 0 h 65"/>
                    <a:gd name="T4" fmla="*/ 0 w 42"/>
                    <a:gd name="T5" fmla="*/ 14 h 65"/>
                    <a:gd name="T6" fmla="*/ 0 w 42"/>
                    <a:gd name="T7" fmla="*/ 64 h 65"/>
                    <a:gd name="T8" fmla="*/ 41 w 42"/>
                    <a:gd name="T9" fmla="*/ 4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5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58" name="Freeform 286"/>
                <p:cNvSpPr>
                  <a:spLocks/>
                </p:cNvSpPr>
                <p:nvPr/>
              </p:nvSpPr>
              <p:spPr bwMode="auto">
                <a:xfrm>
                  <a:off x="3971" y="1850"/>
                  <a:ext cx="46" cy="67"/>
                </a:xfrm>
                <a:custGeom>
                  <a:avLst/>
                  <a:gdLst>
                    <a:gd name="T0" fmla="*/ 46 w 47"/>
                    <a:gd name="T1" fmla="*/ 50 h 66"/>
                    <a:gd name="T2" fmla="*/ 46 w 47"/>
                    <a:gd name="T3" fmla="*/ 0 h 66"/>
                    <a:gd name="T4" fmla="*/ 0 w 47"/>
                    <a:gd name="T5" fmla="*/ 14 h 66"/>
                    <a:gd name="T6" fmla="*/ 0 w 47"/>
                    <a:gd name="T7" fmla="*/ 65 h 66"/>
                    <a:gd name="T8" fmla="*/ 46 w 47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6">
                      <a:moveTo>
                        <a:pt x="46" y="50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6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231" name="Group 287"/>
              <p:cNvGrpSpPr>
                <a:grpSpLocks/>
              </p:cNvGrpSpPr>
              <p:nvPr/>
            </p:nvGrpSpPr>
            <p:grpSpPr bwMode="auto">
              <a:xfrm>
                <a:off x="3837" y="1594"/>
                <a:ext cx="349" cy="591"/>
                <a:chOff x="3837" y="1594"/>
                <a:chExt cx="349" cy="591"/>
              </a:xfrm>
            </p:grpSpPr>
            <p:sp>
              <p:nvSpPr>
                <p:cNvPr id="54560" name="Freeform 288"/>
                <p:cNvSpPr>
                  <a:spLocks/>
                </p:cNvSpPr>
                <p:nvPr/>
              </p:nvSpPr>
              <p:spPr bwMode="auto">
                <a:xfrm>
                  <a:off x="3837" y="1593"/>
                  <a:ext cx="349" cy="592"/>
                </a:xfrm>
                <a:custGeom>
                  <a:avLst/>
                  <a:gdLst>
                    <a:gd name="T0" fmla="*/ 348 w 349"/>
                    <a:gd name="T1" fmla="*/ 470 h 591"/>
                    <a:gd name="T2" fmla="*/ 0 w 349"/>
                    <a:gd name="T3" fmla="*/ 590 h 591"/>
                    <a:gd name="T4" fmla="*/ 0 w 349"/>
                    <a:gd name="T5" fmla="*/ 119 h 591"/>
                    <a:gd name="T6" fmla="*/ 348 w 349"/>
                    <a:gd name="T7" fmla="*/ 0 h 591"/>
                    <a:gd name="T8" fmla="*/ 348 w 349"/>
                    <a:gd name="T9" fmla="*/ 47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591">
                      <a:moveTo>
                        <a:pt x="348" y="470"/>
                      </a:moveTo>
                      <a:lnTo>
                        <a:pt x="0" y="590"/>
                      </a:lnTo>
                      <a:lnTo>
                        <a:pt x="0" y="119"/>
                      </a:lnTo>
                      <a:lnTo>
                        <a:pt x="348" y="0"/>
                      </a:lnTo>
                      <a:lnTo>
                        <a:pt x="348" y="47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1" name="Freeform 289"/>
                <p:cNvSpPr>
                  <a:spLocks/>
                </p:cNvSpPr>
                <p:nvPr/>
              </p:nvSpPr>
              <p:spPr bwMode="auto">
                <a:xfrm>
                  <a:off x="3851" y="1617"/>
                  <a:ext cx="320" cy="543"/>
                </a:xfrm>
                <a:custGeom>
                  <a:avLst/>
                  <a:gdLst>
                    <a:gd name="T0" fmla="*/ 319 w 320"/>
                    <a:gd name="T1" fmla="*/ 431 h 542"/>
                    <a:gd name="T2" fmla="*/ 0 w 320"/>
                    <a:gd name="T3" fmla="*/ 541 h 542"/>
                    <a:gd name="T4" fmla="*/ 0 w 320"/>
                    <a:gd name="T5" fmla="*/ 109 h 542"/>
                    <a:gd name="T6" fmla="*/ 319 w 320"/>
                    <a:gd name="T7" fmla="*/ 0 h 542"/>
                    <a:gd name="T8" fmla="*/ 319 w 320"/>
                    <a:gd name="T9" fmla="*/ 43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542">
                      <a:moveTo>
                        <a:pt x="319" y="431"/>
                      </a:moveTo>
                      <a:lnTo>
                        <a:pt x="0" y="541"/>
                      </a:lnTo>
                      <a:lnTo>
                        <a:pt x="0" y="109"/>
                      </a:lnTo>
                      <a:lnTo>
                        <a:pt x="319" y="0"/>
                      </a:lnTo>
                      <a:lnTo>
                        <a:pt x="319" y="431"/>
                      </a:lnTo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2" name="Freeform 290"/>
                <p:cNvSpPr>
                  <a:spLocks/>
                </p:cNvSpPr>
                <p:nvPr/>
              </p:nvSpPr>
              <p:spPr bwMode="auto">
                <a:xfrm>
                  <a:off x="3865" y="1723"/>
                  <a:ext cx="46" cy="65"/>
                </a:xfrm>
                <a:custGeom>
                  <a:avLst/>
                  <a:gdLst>
                    <a:gd name="T0" fmla="*/ 46 w 47"/>
                    <a:gd name="T1" fmla="*/ 49 h 65"/>
                    <a:gd name="T2" fmla="*/ 46 w 47"/>
                    <a:gd name="T3" fmla="*/ 0 h 65"/>
                    <a:gd name="T4" fmla="*/ 0 w 47"/>
                    <a:gd name="T5" fmla="*/ 15 h 65"/>
                    <a:gd name="T6" fmla="*/ 0 w 47"/>
                    <a:gd name="T7" fmla="*/ 64 h 65"/>
                    <a:gd name="T8" fmla="*/ 46 w 47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5">
                      <a:moveTo>
                        <a:pt x="46" y="49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6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3" name="Freeform 291"/>
                <p:cNvSpPr>
                  <a:spLocks/>
                </p:cNvSpPr>
                <p:nvPr/>
              </p:nvSpPr>
              <p:spPr bwMode="auto">
                <a:xfrm>
                  <a:off x="3926" y="1702"/>
                  <a:ext cx="46" cy="67"/>
                </a:xfrm>
                <a:custGeom>
                  <a:avLst/>
                  <a:gdLst>
                    <a:gd name="T0" fmla="*/ 44 w 45"/>
                    <a:gd name="T1" fmla="*/ 50 h 66"/>
                    <a:gd name="T2" fmla="*/ 44 w 45"/>
                    <a:gd name="T3" fmla="*/ 0 h 66"/>
                    <a:gd name="T4" fmla="*/ 0 w 45"/>
                    <a:gd name="T5" fmla="*/ 14 h 66"/>
                    <a:gd name="T6" fmla="*/ 0 w 45"/>
                    <a:gd name="T7" fmla="*/ 65 h 66"/>
                    <a:gd name="T8" fmla="*/ 44 w 45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44" y="50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4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4" name="Freeform 292"/>
                <p:cNvSpPr>
                  <a:spLocks/>
                </p:cNvSpPr>
                <p:nvPr/>
              </p:nvSpPr>
              <p:spPr bwMode="auto">
                <a:xfrm>
                  <a:off x="3994" y="1682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5" name="Freeform 293"/>
                <p:cNvSpPr>
                  <a:spLocks/>
                </p:cNvSpPr>
                <p:nvPr/>
              </p:nvSpPr>
              <p:spPr bwMode="auto">
                <a:xfrm>
                  <a:off x="4049" y="1660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6" name="Freeform 294"/>
                <p:cNvSpPr>
                  <a:spLocks/>
                </p:cNvSpPr>
                <p:nvPr/>
              </p:nvSpPr>
              <p:spPr bwMode="auto">
                <a:xfrm>
                  <a:off x="4110" y="1642"/>
                  <a:ext cx="46" cy="63"/>
                </a:xfrm>
                <a:custGeom>
                  <a:avLst/>
                  <a:gdLst>
                    <a:gd name="T0" fmla="*/ 45 w 46"/>
                    <a:gd name="T1" fmla="*/ 48 h 63"/>
                    <a:gd name="T2" fmla="*/ 45 w 46"/>
                    <a:gd name="T3" fmla="*/ 0 h 63"/>
                    <a:gd name="T4" fmla="*/ 0 w 46"/>
                    <a:gd name="T5" fmla="*/ 13 h 63"/>
                    <a:gd name="T6" fmla="*/ 0 w 46"/>
                    <a:gd name="T7" fmla="*/ 62 h 63"/>
                    <a:gd name="T8" fmla="*/ 45 w 46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7" name="Freeform 295"/>
                <p:cNvSpPr>
                  <a:spLocks/>
                </p:cNvSpPr>
                <p:nvPr/>
              </p:nvSpPr>
              <p:spPr bwMode="auto">
                <a:xfrm>
                  <a:off x="3865" y="1795"/>
                  <a:ext cx="46" cy="60"/>
                </a:xfrm>
                <a:custGeom>
                  <a:avLst/>
                  <a:gdLst>
                    <a:gd name="T0" fmla="*/ 46 w 47"/>
                    <a:gd name="T1" fmla="*/ 45 h 60"/>
                    <a:gd name="T2" fmla="*/ 46 w 47"/>
                    <a:gd name="T3" fmla="*/ 0 h 60"/>
                    <a:gd name="T4" fmla="*/ 0 w 47"/>
                    <a:gd name="T5" fmla="*/ 13 h 60"/>
                    <a:gd name="T6" fmla="*/ 0 w 47"/>
                    <a:gd name="T7" fmla="*/ 59 h 60"/>
                    <a:gd name="T8" fmla="*/ 46 w 47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0">
                      <a:moveTo>
                        <a:pt x="46" y="45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6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8" name="Freeform 296"/>
                <p:cNvSpPr>
                  <a:spLocks/>
                </p:cNvSpPr>
                <p:nvPr/>
              </p:nvSpPr>
              <p:spPr bwMode="auto">
                <a:xfrm>
                  <a:off x="3926" y="1774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69" name="Freeform 297"/>
                <p:cNvSpPr>
                  <a:spLocks/>
                </p:cNvSpPr>
                <p:nvPr/>
              </p:nvSpPr>
              <p:spPr bwMode="auto">
                <a:xfrm>
                  <a:off x="3994" y="1750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0" name="Freeform 298"/>
                <p:cNvSpPr>
                  <a:spLocks/>
                </p:cNvSpPr>
                <p:nvPr/>
              </p:nvSpPr>
              <p:spPr bwMode="auto">
                <a:xfrm>
                  <a:off x="4049" y="1729"/>
                  <a:ext cx="45" cy="67"/>
                </a:xfrm>
                <a:custGeom>
                  <a:avLst/>
                  <a:gdLst>
                    <a:gd name="T0" fmla="*/ 43 w 44"/>
                    <a:gd name="T1" fmla="*/ 50 h 66"/>
                    <a:gd name="T2" fmla="*/ 43 w 44"/>
                    <a:gd name="T3" fmla="*/ 0 h 66"/>
                    <a:gd name="T4" fmla="*/ 0 w 44"/>
                    <a:gd name="T5" fmla="*/ 14 h 66"/>
                    <a:gd name="T6" fmla="*/ 0 w 44"/>
                    <a:gd name="T7" fmla="*/ 65 h 66"/>
                    <a:gd name="T8" fmla="*/ 43 w 44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3" y="50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3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1" name="Freeform 299"/>
                <p:cNvSpPr>
                  <a:spLocks/>
                </p:cNvSpPr>
                <p:nvPr/>
              </p:nvSpPr>
              <p:spPr bwMode="auto">
                <a:xfrm>
                  <a:off x="4110" y="1711"/>
                  <a:ext cx="46" cy="63"/>
                </a:xfrm>
                <a:custGeom>
                  <a:avLst/>
                  <a:gdLst>
                    <a:gd name="T0" fmla="*/ 45 w 46"/>
                    <a:gd name="T1" fmla="*/ 47 h 63"/>
                    <a:gd name="T2" fmla="*/ 45 w 46"/>
                    <a:gd name="T3" fmla="*/ 0 h 63"/>
                    <a:gd name="T4" fmla="*/ 0 w 46"/>
                    <a:gd name="T5" fmla="*/ 14 h 63"/>
                    <a:gd name="T6" fmla="*/ 0 w 46"/>
                    <a:gd name="T7" fmla="*/ 62 h 63"/>
                    <a:gd name="T8" fmla="*/ 45 w 46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3">
                      <a:moveTo>
                        <a:pt x="45" y="47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5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2" name="Freeform 300"/>
                <p:cNvSpPr>
                  <a:spLocks/>
                </p:cNvSpPr>
                <p:nvPr/>
              </p:nvSpPr>
              <p:spPr bwMode="auto">
                <a:xfrm>
                  <a:off x="3865" y="1862"/>
                  <a:ext cx="46" cy="67"/>
                </a:xfrm>
                <a:custGeom>
                  <a:avLst/>
                  <a:gdLst>
                    <a:gd name="T0" fmla="*/ 46 w 47"/>
                    <a:gd name="T1" fmla="*/ 52 h 68"/>
                    <a:gd name="T2" fmla="*/ 46 w 47"/>
                    <a:gd name="T3" fmla="*/ 0 h 68"/>
                    <a:gd name="T4" fmla="*/ 0 w 47"/>
                    <a:gd name="T5" fmla="*/ 14 h 68"/>
                    <a:gd name="T6" fmla="*/ 0 w 47"/>
                    <a:gd name="T7" fmla="*/ 67 h 68"/>
                    <a:gd name="T8" fmla="*/ 46 w 47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2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6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3" name="Freeform 301"/>
                <p:cNvSpPr>
                  <a:spLocks/>
                </p:cNvSpPr>
                <p:nvPr/>
              </p:nvSpPr>
              <p:spPr bwMode="auto">
                <a:xfrm>
                  <a:off x="3926" y="1840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4" name="Freeform 302"/>
                <p:cNvSpPr>
                  <a:spLocks/>
                </p:cNvSpPr>
                <p:nvPr/>
              </p:nvSpPr>
              <p:spPr bwMode="auto">
                <a:xfrm>
                  <a:off x="3994" y="1822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5" name="Freeform 303"/>
                <p:cNvSpPr>
                  <a:spLocks/>
                </p:cNvSpPr>
                <p:nvPr/>
              </p:nvSpPr>
              <p:spPr bwMode="auto">
                <a:xfrm>
                  <a:off x="4049" y="1801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4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6" name="Freeform 304"/>
                <p:cNvSpPr>
                  <a:spLocks/>
                </p:cNvSpPr>
                <p:nvPr/>
              </p:nvSpPr>
              <p:spPr bwMode="auto">
                <a:xfrm>
                  <a:off x="4110" y="1779"/>
                  <a:ext cx="46" cy="63"/>
                </a:xfrm>
                <a:custGeom>
                  <a:avLst/>
                  <a:gdLst>
                    <a:gd name="T0" fmla="*/ 45 w 46"/>
                    <a:gd name="T1" fmla="*/ 48 h 64"/>
                    <a:gd name="T2" fmla="*/ 45 w 46"/>
                    <a:gd name="T3" fmla="*/ 0 h 64"/>
                    <a:gd name="T4" fmla="*/ 0 w 46"/>
                    <a:gd name="T5" fmla="*/ 14 h 64"/>
                    <a:gd name="T6" fmla="*/ 0 w 46"/>
                    <a:gd name="T7" fmla="*/ 63 h 64"/>
                    <a:gd name="T8" fmla="*/ 45 w 46"/>
                    <a:gd name="T9" fmla="*/ 4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4">
                      <a:moveTo>
                        <a:pt x="45" y="48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3"/>
                      </a:lnTo>
                      <a:lnTo>
                        <a:pt x="45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7" name="Freeform 305"/>
                <p:cNvSpPr>
                  <a:spLocks/>
                </p:cNvSpPr>
                <p:nvPr/>
              </p:nvSpPr>
              <p:spPr bwMode="auto">
                <a:xfrm>
                  <a:off x="3865" y="1934"/>
                  <a:ext cx="46" cy="63"/>
                </a:xfrm>
                <a:custGeom>
                  <a:avLst/>
                  <a:gdLst>
                    <a:gd name="T0" fmla="*/ 46 w 47"/>
                    <a:gd name="T1" fmla="*/ 47 h 63"/>
                    <a:gd name="T2" fmla="*/ 46 w 47"/>
                    <a:gd name="T3" fmla="*/ 0 h 63"/>
                    <a:gd name="T4" fmla="*/ 0 w 47"/>
                    <a:gd name="T5" fmla="*/ 14 h 63"/>
                    <a:gd name="T6" fmla="*/ 0 w 47"/>
                    <a:gd name="T7" fmla="*/ 62 h 63"/>
                    <a:gd name="T8" fmla="*/ 46 w 47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7"/>
                      </a:moveTo>
                      <a:lnTo>
                        <a:pt x="46" y="0"/>
                      </a:lnTo>
                      <a:lnTo>
                        <a:pt x="0" y="14"/>
                      </a:lnTo>
                      <a:lnTo>
                        <a:pt x="0" y="62"/>
                      </a:lnTo>
                      <a:lnTo>
                        <a:pt x="46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8" name="Freeform 306"/>
                <p:cNvSpPr>
                  <a:spLocks/>
                </p:cNvSpPr>
                <p:nvPr/>
              </p:nvSpPr>
              <p:spPr bwMode="auto">
                <a:xfrm>
                  <a:off x="3926" y="1911"/>
                  <a:ext cx="46" cy="65"/>
                </a:xfrm>
                <a:custGeom>
                  <a:avLst/>
                  <a:gdLst>
                    <a:gd name="T0" fmla="*/ 44 w 45"/>
                    <a:gd name="T1" fmla="*/ 49 h 65"/>
                    <a:gd name="T2" fmla="*/ 44 w 45"/>
                    <a:gd name="T3" fmla="*/ 0 h 65"/>
                    <a:gd name="T4" fmla="*/ 0 w 45"/>
                    <a:gd name="T5" fmla="*/ 14 h 65"/>
                    <a:gd name="T6" fmla="*/ 0 w 45"/>
                    <a:gd name="T7" fmla="*/ 64 h 65"/>
                    <a:gd name="T8" fmla="*/ 44 w 45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5">
                      <a:moveTo>
                        <a:pt x="44" y="49"/>
                      </a:moveTo>
                      <a:lnTo>
                        <a:pt x="44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4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79" name="Freeform 307"/>
                <p:cNvSpPr>
                  <a:spLocks/>
                </p:cNvSpPr>
                <p:nvPr/>
              </p:nvSpPr>
              <p:spPr bwMode="auto">
                <a:xfrm>
                  <a:off x="3994" y="1889"/>
                  <a:ext cx="43" cy="67"/>
                </a:xfrm>
                <a:custGeom>
                  <a:avLst/>
                  <a:gdLst>
                    <a:gd name="T0" fmla="*/ 41 w 42"/>
                    <a:gd name="T1" fmla="*/ 50 h 66"/>
                    <a:gd name="T2" fmla="*/ 41 w 42"/>
                    <a:gd name="T3" fmla="*/ 0 h 66"/>
                    <a:gd name="T4" fmla="*/ 0 w 42"/>
                    <a:gd name="T5" fmla="*/ 14 h 66"/>
                    <a:gd name="T6" fmla="*/ 0 w 42"/>
                    <a:gd name="T7" fmla="*/ 65 h 66"/>
                    <a:gd name="T8" fmla="*/ 41 w 42"/>
                    <a:gd name="T9" fmla="*/ 5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6">
                      <a:moveTo>
                        <a:pt x="41" y="50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5"/>
                      </a:lnTo>
                      <a:lnTo>
                        <a:pt x="41" y="50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0" name="Freeform 308"/>
                <p:cNvSpPr>
                  <a:spLocks/>
                </p:cNvSpPr>
                <p:nvPr/>
              </p:nvSpPr>
              <p:spPr bwMode="auto">
                <a:xfrm>
                  <a:off x="4049" y="1868"/>
                  <a:ext cx="45" cy="67"/>
                </a:xfrm>
                <a:custGeom>
                  <a:avLst/>
                  <a:gdLst>
                    <a:gd name="T0" fmla="*/ 43 w 44"/>
                    <a:gd name="T1" fmla="*/ 52 h 68"/>
                    <a:gd name="T2" fmla="*/ 43 w 44"/>
                    <a:gd name="T3" fmla="*/ 0 h 68"/>
                    <a:gd name="T4" fmla="*/ 0 w 44"/>
                    <a:gd name="T5" fmla="*/ 14 h 68"/>
                    <a:gd name="T6" fmla="*/ 0 w 44"/>
                    <a:gd name="T7" fmla="*/ 67 h 68"/>
                    <a:gd name="T8" fmla="*/ 43 w 44"/>
                    <a:gd name="T9" fmla="*/ 5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8">
                      <a:moveTo>
                        <a:pt x="43" y="52"/>
                      </a:move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3" y="52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1" name="Freeform 309"/>
                <p:cNvSpPr>
                  <a:spLocks/>
                </p:cNvSpPr>
                <p:nvPr/>
              </p:nvSpPr>
              <p:spPr bwMode="auto">
                <a:xfrm>
                  <a:off x="4110" y="1846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5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2" name="Freeform 310"/>
                <p:cNvSpPr>
                  <a:spLocks/>
                </p:cNvSpPr>
                <p:nvPr/>
              </p:nvSpPr>
              <p:spPr bwMode="auto">
                <a:xfrm>
                  <a:off x="3865" y="2001"/>
                  <a:ext cx="46" cy="63"/>
                </a:xfrm>
                <a:custGeom>
                  <a:avLst/>
                  <a:gdLst>
                    <a:gd name="T0" fmla="*/ 46 w 47"/>
                    <a:gd name="T1" fmla="*/ 48 h 63"/>
                    <a:gd name="T2" fmla="*/ 46 w 47"/>
                    <a:gd name="T3" fmla="*/ 0 h 63"/>
                    <a:gd name="T4" fmla="*/ 0 w 47"/>
                    <a:gd name="T5" fmla="*/ 13 h 63"/>
                    <a:gd name="T6" fmla="*/ 0 w 47"/>
                    <a:gd name="T7" fmla="*/ 62 h 63"/>
                    <a:gd name="T8" fmla="*/ 46 w 47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3">
                      <a:moveTo>
                        <a:pt x="46" y="48"/>
                      </a:moveTo>
                      <a:lnTo>
                        <a:pt x="46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6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3" name="Freeform 311"/>
                <p:cNvSpPr>
                  <a:spLocks/>
                </p:cNvSpPr>
                <p:nvPr/>
              </p:nvSpPr>
              <p:spPr bwMode="auto">
                <a:xfrm>
                  <a:off x="3926" y="1983"/>
                  <a:ext cx="46" cy="60"/>
                </a:xfrm>
                <a:custGeom>
                  <a:avLst/>
                  <a:gdLst>
                    <a:gd name="T0" fmla="*/ 44 w 45"/>
                    <a:gd name="T1" fmla="*/ 45 h 60"/>
                    <a:gd name="T2" fmla="*/ 44 w 45"/>
                    <a:gd name="T3" fmla="*/ 0 h 60"/>
                    <a:gd name="T4" fmla="*/ 0 w 45"/>
                    <a:gd name="T5" fmla="*/ 13 h 60"/>
                    <a:gd name="T6" fmla="*/ 0 w 45"/>
                    <a:gd name="T7" fmla="*/ 59 h 60"/>
                    <a:gd name="T8" fmla="*/ 44 w 45"/>
                    <a:gd name="T9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0">
                      <a:moveTo>
                        <a:pt x="44" y="45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59"/>
                      </a:lnTo>
                      <a:lnTo>
                        <a:pt x="44" y="45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4" name="Freeform 312"/>
                <p:cNvSpPr>
                  <a:spLocks/>
                </p:cNvSpPr>
                <p:nvPr/>
              </p:nvSpPr>
              <p:spPr bwMode="auto">
                <a:xfrm>
                  <a:off x="3994" y="1960"/>
                  <a:ext cx="43" cy="63"/>
                </a:xfrm>
                <a:custGeom>
                  <a:avLst/>
                  <a:gdLst>
                    <a:gd name="T0" fmla="*/ 41 w 42"/>
                    <a:gd name="T1" fmla="*/ 48 h 63"/>
                    <a:gd name="T2" fmla="*/ 41 w 42"/>
                    <a:gd name="T3" fmla="*/ 0 h 63"/>
                    <a:gd name="T4" fmla="*/ 0 w 42"/>
                    <a:gd name="T5" fmla="*/ 13 h 63"/>
                    <a:gd name="T6" fmla="*/ 0 w 42"/>
                    <a:gd name="T7" fmla="*/ 62 h 63"/>
                    <a:gd name="T8" fmla="*/ 41 w 42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3">
                      <a:moveTo>
                        <a:pt x="41" y="48"/>
                      </a:moveTo>
                      <a:lnTo>
                        <a:pt x="41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1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5" name="Freeform 313"/>
                <p:cNvSpPr>
                  <a:spLocks/>
                </p:cNvSpPr>
                <p:nvPr/>
              </p:nvSpPr>
              <p:spPr bwMode="auto">
                <a:xfrm>
                  <a:off x="4049" y="1938"/>
                  <a:ext cx="45" cy="67"/>
                </a:xfrm>
                <a:custGeom>
                  <a:avLst/>
                  <a:gdLst>
                    <a:gd name="T0" fmla="*/ 43 w 44"/>
                    <a:gd name="T1" fmla="*/ 49 h 65"/>
                    <a:gd name="T2" fmla="*/ 43 w 44"/>
                    <a:gd name="T3" fmla="*/ 0 h 65"/>
                    <a:gd name="T4" fmla="*/ 0 w 44"/>
                    <a:gd name="T5" fmla="*/ 15 h 65"/>
                    <a:gd name="T6" fmla="*/ 0 w 44"/>
                    <a:gd name="T7" fmla="*/ 64 h 65"/>
                    <a:gd name="T8" fmla="*/ 43 w 44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5">
                      <a:moveTo>
                        <a:pt x="43" y="49"/>
                      </a:moveTo>
                      <a:lnTo>
                        <a:pt x="43" y="0"/>
                      </a:lnTo>
                      <a:lnTo>
                        <a:pt x="0" y="15"/>
                      </a:lnTo>
                      <a:lnTo>
                        <a:pt x="0" y="64"/>
                      </a:lnTo>
                      <a:lnTo>
                        <a:pt x="43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6" name="Freeform 314"/>
                <p:cNvSpPr>
                  <a:spLocks/>
                </p:cNvSpPr>
                <p:nvPr/>
              </p:nvSpPr>
              <p:spPr bwMode="auto">
                <a:xfrm>
                  <a:off x="4110" y="1916"/>
                  <a:ext cx="46" cy="67"/>
                </a:xfrm>
                <a:custGeom>
                  <a:avLst/>
                  <a:gdLst>
                    <a:gd name="T0" fmla="*/ 45 w 46"/>
                    <a:gd name="T1" fmla="*/ 51 h 68"/>
                    <a:gd name="T2" fmla="*/ 45 w 46"/>
                    <a:gd name="T3" fmla="*/ 0 h 68"/>
                    <a:gd name="T4" fmla="*/ 0 w 46"/>
                    <a:gd name="T5" fmla="*/ 14 h 68"/>
                    <a:gd name="T6" fmla="*/ 0 w 46"/>
                    <a:gd name="T7" fmla="*/ 67 h 68"/>
                    <a:gd name="T8" fmla="*/ 45 w 46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8">
                      <a:moveTo>
                        <a:pt x="45" y="51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7"/>
                      </a:lnTo>
                      <a:lnTo>
                        <a:pt x="45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7" name="Freeform 315"/>
                <p:cNvSpPr>
                  <a:spLocks/>
                </p:cNvSpPr>
                <p:nvPr/>
              </p:nvSpPr>
              <p:spPr bwMode="auto">
                <a:xfrm>
                  <a:off x="3865" y="2068"/>
                  <a:ext cx="46" cy="69"/>
                </a:xfrm>
                <a:custGeom>
                  <a:avLst/>
                  <a:gdLst>
                    <a:gd name="T0" fmla="*/ 46 w 47"/>
                    <a:gd name="T1" fmla="*/ 51 h 68"/>
                    <a:gd name="T2" fmla="*/ 46 w 47"/>
                    <a:gd name="T3" fmla="*/ 0 h 68"/>
                    <a:gd name="T4" fmla="*/ 0 w 47"/>
                    <a:gd name="T5" fmla="*/ 15 h 68"/>
                    <a:gd name="T6" fmla="*/ 0 w 47"/>
                    <a:gd name="T7" fmla="*/ 67 h 68"/>
                    <a:gd name="T8" fmla="*/ 46 w 47"/>
                    <a:gd name="T9" fmla="*/ 5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8">
                      <a:moveTo>
                        <a:pt x="46" y="51"/>
                      </a:moveTo>
                      <a:lnTo>
                        <a:pt x="46" y="0"/>
                      </a:lnTo>
                      <a:lnTo>
                        <a:pt x="0" y="15"/>
                      </a:lnTo>
                      <a:lnTo>
                        <a:pt x="0" y="67"/>
                      </a:lnTo>
                      <a:lnTo>
                        <a:pt x="46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8" name="Freeform 316"/>
                <p:cNvSpPr>
                  <a:spLocks/>
                </p:cNvSpPr>
                <p:nvPr/>
              </p:nvSpPr>
              <p:spPr bwMode="auto">
                <a:xfrm>
                  <a:off x="3926" y="2048"/>
                  <a:ext cx="46" cy="63"/>
                </a:xfrm>
                <a:custGeom>
                  <a:avLst/>
                  <a:gdLst>
                    <a:gd name="T0" fmla="*/ 44 w 45"/>
                    <a:gd name="T1" fmla="*/ 48 h 63"/>
                    <a:gd name="T2" fmla="*/ 44 w 45"/>
                    <a:gd name="T3" fmla="*/ 0 h 63"/>
                    <a:gd name="T4" fmla="*/ 0 w 45"/>
                    <a:gd name="T5" fmla="*/ 13 h 63"/>
                    <a:gd name="T6" fmla="*/ 0 w 45"/>
                    <a:gd name="T7" fmla="*/ 62 h 63"/>
                    <a:gd name="T8" fmla="*/ 44 w 45"/>
                    <a:gd name="T9" fmla="*/ 48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3">
                      <a:moveTo>
                        <a:pt x="44" y="48"/>
                      </a:moveTo>
                      <a:lnTo>
                        <a:pt x="44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4" y="48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89" name="Freeform 317"/>
                <p:cNvSpPr>
                  <a:spLocks/>
                </p:cNvSpPr>
                <p:nvPr/>
              </p:nvSpPr>
              <p:spPr bwMode="auto">
                <a:xfrm>
                  <a:off x="3994" y="2030"/>
                  <a:ext cx="43" cy="67"/>
                </a:xfrm>
                <a:custGeom>
                  <a:avLst/>
                  <a:gdLst>
                    <a:gd name="T0" fmla="*/ 41 w 42"/>
                    <a:gd name="T1" fmla="*/ 51 h 67"/>
                    <a:gd name="T2" fmla="*/ 41 w 42"/>
                    <a:gd name="T3" fmla="*/ 0 h 67"/>
                    <a:gd name="T4" fmla="*/ 0 w 42"/>
                    <a:gd name="T5" fmla="*/ 14 h 67"/>
                    <a:gd name="T6" fmla="*/ 0 w 42"/>
                    <a:gd name="T7" fmla="*/ 66 h 67"/>
                    <a:gd name="T8" fmla="*/ 41 w 42"/>
                    <a:gd name="T9" fmla="*/ 5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67">
                      <a:moveTo>
                        <a:pt x="41" y="51"/>
                      </a:moveTo>
                      <a:lnTo>
                        <a:pt x="41" y="0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41" y="51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90" name="Freeform 318"/>
                <p:cNvSpPr>
                  <a:spLocks/>
                </p:cNvSpPr>
                <p:nvPr/>
              </p:nvSpPr>
              <p:spPr bwMode="auto">
                <a:xfrm>
                  <a:off x="4049" y="2008"/>
                  <a:ext cx="45" cy="63"/>
                </a:xfrm>
                <a:custGeom>
                  <a:avLst/>
                  <a:gdLst>
                    <a:gd name="T0" fmla="*/ 43 w 44"/>
                    <a:gd name="T1" fmla="*/ 47 h 63"/>
                    <a:gd name="T2" fmla="*/ 43 w 44"/>
                    <a:gd name="T3" fmla="*/ 0 h 63"/>
                    <a:gd name="T4" fmla="*/ 0 w 44"/>
                    <a:gd name="T5" fmla="*/ 13 h 63"/>
                    <a:gd name="T6" fmla="*/ 0 w 44"/>
                    <a:gd name="T7" fmla="*/ 62 h 63"/>
                    <a:gd name="T8" fmla="*/ 43 w 44"/>
                    <a:gd name="T9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63">
                      <a:moveTo>
                        <a:pt x="43" y="47"/>
                      </a:moveTo>
                      <a:lnTo>
                        <a:pt x="43" y="0"/>
                      </a:lnTo>
                      <a:lnTo>
                        <a:pt x="0" y="13"/>
                      </a:lnTo>
                      <a:lnTo>
                        <a:pt x="0" y="62"/>
                      </a:lnTo>
                      <a:lnTo>
                        <a:pt x="43" y="47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591" name="Freeform 319"/>
                <p:cNvSpPr>
                  <a:spLocks/>
                </p:cNvSpPr>
                <p:nvPr/>
              </p:nvSpPr>
              <p:spPr bwMode="auto">
                <a:xfrm>
                  <a:off x="4110" y="1987"/>
                  <a:ext cx="46" cy="65"/>
                </a:xfrm>
                <a:custGeom>
                  <a:avLst/>
                  <a:gdLst>
                    <a:gd name="T0" fmla="*/ 45 w 46"/>
                    <a:gd name="T1" fmla="*/ 49 h 65"/>
                    <a:gd name="T2" fmla="*/ 45 w 46"/>
                    <a:gd name="T3" fmla="*/ 0 h 65"/>
                    <a:gd name="T4" fmla="*/ 0 w 46"/>
                    <a:gd name="T5" fmla="*/ 14 h 65"/>
                    <a:gd name="T6" fmla="*/ 0 w 46"/>
                    <a:gd name="T7" fmla="*/ 64 h 65"/>
                    <a:gd name="T8" fmla="*/ 45 w 46"/>
                    <a:gd name="T9" fmla="*/ 4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5">
                      <a:moveTo>
                        <a:pt x="45" y="49"/>
                      </a:moveTo>
                      <a:lnTo>
                        <a:pt x="45" y="0"/>
                      </a:lnTo>
                      <a:lnTo>
                        <a:pt x="0" y="14"/>
                      </a:lnTo>
                      <a:lnTo>
                        <a:pt x="0" y="64"/>
                      </a:lnTo>
                      <a:lnTo>
                        <a:pt x="45" y="49"/>
                      </a:lnTo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4592" name="Text Box 320"/>
            <p:cNvSpPr txBox="1">
              <a:spLocks noChangeArrowheads="1"/>
            </p:cNvSpPr>
            <p:nvPr/>
          </p:nvSpPr>
          <p:spPr bwMode="auto">
            <a:xfrm>
              <a:off x="1746" y="2659"/>
              <a:ext cx="492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</a:t>
              </a:r>
            </a:p>
          </p:txBody>
        </p:sp>
        <p:sp>
          <p:nvSpPr>
            <p:cNvPr id="54593" name="Text Box 321"/>
            <p:cNvSpPr txBox="1">
              <a:spLocks noChangeArrowheads="1"/>
            </p:cNvSpPr>
            <p:nvPr/>
          </p:nvSpPr>
          <p:spPr bwMode="auto">
            <a:xfrm>
              <a:off x="1610" y="1434"/>
              <a:ext cx="668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7462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Schema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2"/>
          <p:cNvSpPr>
            <a:spLocks/>
          </p:cNvSpPr>
          <p:nvPr/>
        </p:nvSpPr>
        <p:spPr bwMode="auto">
          <a:xfrm>
            <a:off x="3717925" y="4489450"/>
            <a:ext cx="92075" cy="180975"/>
          </a:xfrm>
          <a:custGeom>
            <a:avLst/>
            <a:gdLst>
              <a:gd name="T0" fmla="*/ 0 w 58"/>
              <a:gd name="T1" fmla="*/ 0 h 114"/>
              <a:gd name="T2" fmla="*/ 57 w 58"/>
              <a:gd name="T3" fmla="*/ 56 h 114"/>
              <a:gd name="T4" fmla="*/ 0 w 58"/>
              <a:gd name="T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14">
                <a:moveTo>
                  <a:pt x="0" y="0"/>
                </a:moveTo>
                <a:lnTo>
                  <a:pt x="57" y="56"/>
                </a:lnTo>
                <a:lnTo>
                  <a:pt x="0" y="11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Freeform 3"/>
          <p:cNvSpPr>
            <a:spLocks/>
          </p:cNvSpPr>
          <p:nvPr/>
        </p:nvSpPr>
        <p:spPr bwMode="auto">
          <a:xfrm>
            <a:off x="3717925" y="2773363"/>
            <a:ext cx="2522538" cy="1819275"/>
          </a:xfrm>
          <a:custGeom>
            <a:avLst/>
            <a:gdLst>
              <a:gd name="T0" fmla="*/ 0 w 1589"/>
              <a:gd name="T1" fmla="*/ 1145 h 1146"/>
              <a:gd name="T2" fmla="*/ 766 w 1589"/>
              <a:gd name="T3" fmla="*/ 1145 h 1146"/>
              <a:gd name="T4" fmla="*/ 1588 w 1589"/>
              <a:gd name="T5" fmla="*/ 1145 h 1146"/>
              <a:gd name="T6" fmla="*/ 1588 w 1589"/>
              <a:gd name="T7" fmla="*/ 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9" h="1146">
                <a:moveTo>
                  <a:pt x="0" y="1145"/>
                </a:moveTo>
                <a:lnTo>
                  <a:pt x="766" y="1145"/>
                </a:lnTo>
                <a:lnTo>
                  <a:pt x="1588" y="1145"/>
                </a:lnTo>
                <a:lnTo>
                  <a:pt x="1588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>
            <a:off x="2784475" y="3113088"/>
            <a:ext cx="180975" cy="90487"/>
          </a:xfrm>
          <a:custGeom>
            <a:avLst/>
            <a:gdLst>
              <a:gd name="T0" fmla="*/ 0 w 114"/>
              <a:gd name="T1" fmla="*/ 56 h 57"/>
              <a:gd name="T2" fmla="*/ 56 w 114"/>
              <a:gd name="T3" fmla="*/ 0 h 57"/>
              <a:gd name="T4" fmla="*/ 113 w 114"/>
              <a:gd name="T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7">
                <a:moveTo>
                  <a:pt x="0" y="56"/>
                </a:moveTo>
                <a:lnTo>
                  <a:pt x="56" y="0"/>
                </a:lnTo>
                <a:lnTo>
                  <a:pt x="113" y="56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>
            <a:off x="5726113" y="2503488"/>
            <a:ext cx="92075" cy="180975"/>
          </a:xfrm>
          <a:custGeom>
            <a:avLst/>
            <a:gdLst>
              <a:gd name="T0" fmla="*/ 57 w 58"/>
              <a:gd name="T1" fmla="*/ 0 h 114"/>
              <a:gd name="T2" fmla="*/ 0 w 58"/>
              <a:gd name="T3" fmla="*/ 57 h 114"/>
              <a:gd name="T4" fmla="*/ 57 w 58"/>
              <a:gd name="T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14">
                <a:moveTo>
                  <a:pt x="57" y="0"/>
                </a:moveTo>
                <a:lnTo>
                  <a:pt x="0" y="57"/>
                </a:lnTo>
                <a:lnTo>
                  <a:pt x="57" y="11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2778125" y="4106863"/>
            <a:ext cx="180975" cy="92075"/>
          </a:xfrm>
          <a:custGeom>
            <a:avLst/>
            <a:gdLst>
              <a:gd name="T0" fmla="*/ 0 w 114"/>
              <a:gd name="T1" fmla="*/ 57 h 58"/>
              <a:gd name="T2" fmla="*/ 56 w 114"/>
              <a:gd name="T3" fmla="*/ 0 h 58"/>
              <a:gd name="T4" fmla="*/ 113 w 114"/>
              <a:gd name="T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8">
                <a:moveTo>
                  <a:pt x="0" y="57"/>
                </a:moveTo>
                <a:lnTo>
                  <a:pt x="56" y="0"/>
                </a:lnTo>
                <a:lnTo>
                  <a:pt x="113" y="57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2763838" y="5114925"/>
            <a:ext cx="180975" cy="92075"/>
          </a:xfrm>
          <a:custGeom>
            <a:avLst/>
            <a:gdLst>
              <a:gd name="T0" fmla="*/ 0 w 114"/>
              <a:gd name="T1" fmla="*/ 57 h 58"/>
              <a:gd name="T2" fmla="*/ 56 w 114"/>
              <a:gd name="T3" fmla="*/ 0 h 58"/>
              <a:gd name="T4" fmla="*/ 113 w 114"/>
              <a:gd name="T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8">
                <a:moveTo>
                  <a:pt x="0" y="57"/>
                </a:moveTo>
                <a:lnTo>
                  <a:pt x="56" y="0"/>
                </a:lnTo>
                <a:lnTo>
                  <a:pt x="113" y="57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5724525" y="5580063"/>
            <a:ext cx="92075" cy="180975"/>
          </a:xfrm>
          <a:custGeom>
            <a:avLst/>
            <a:gdLst>
              <a:gd name="T0" fmla="*/ 57 w 58"/>
              <a:gd name="T1" fmla="*/ 0 h 114"/>
              <a:gd name="T2" fmla="*/ 0 w 58"/>
              <a:gd name="T3" fmla="*/ 56 h 114"/>
              <a:gd name="T4" fmla="*/ 57 w 58"/>
              <a:gd name="T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14">
                <a:moveTo>
                  <a:pt x="57" y="0"/>
                </a:moveTo>
                <a:lnTo>
                  <a:pt x="0" y="56"/>
                </a:lnTo>
                <a:lnTo>
                  <a:pt x="57" y="11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5" name="Freeform 9"/>
          <p:cNvSpPr>
            <a:spLocks/>
          </p:cNvSpPr>
          <p:nvPr/>
        </p:nvSpPr>
        <p:spPr bwMode="auto">
          <a:xfrm>
            <a:off x="2786063" y="2106613"/>
            <a:ext cx="180975" cy="90487"/>
          </a:xfrm>
          <a:custGeom>
            <a:avLst/>
            <a:gdLst>
              <a:gd name="T0" fmla="*/ 0 w 114"/>
              <a:gd name="T1" fmla="*/ 56 h 57"/>
              <a:gd name="T2" fmla="*/ 56 w 114"/>
              <a:gd name="T3" fmla="*/ 0 h 57"/>
              <a:gd name="T4" fmla="*/ 113 w 114"/>
              <a:gd name="T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7">
                <a:moveTo>
                  <a:pt x="0" y="56"/>
                </a:moveTo>
                <a:lnTo>
                  <a:pt x="56" y="0"/>
                </a:lnTo>
                <a:lnTo>
                  <a:pt x="113" y="56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635375" y="5668963"/>
            <a:ext cx="28749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635375" y="2606675"/>
            <a:ext cx="28749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6662738" y="2505075"/>
            <a:ext cx="0" cy="2693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9" name="Freeform 13"/>
          <p:cNvSpPr>
            <a:spLocks/>
          </p:cNvSpPr>
          <p:nvPr/>
        </p:nvSpPr>
        <p:spPr bwMode="auto">
          <a:xfrm>
            <a:off x="2873375" y="1608138"/>
            <a:ext cx="1588" cy="3592512"/>
          </a:xfrm>
          <a:custGeom>
            <a:avLst/>
            <a:gdLst>
              <a:gd name="T0" fmla="*/ 0 w 1"/>
              <a:gd name="T1" fmla="*/ 0 h 2263"/>
              <a:gd name="T2" fmla="*/ 0 w 1"/>
              <a:gd name="T3" fmla="*/ 169 h 2263"/>
              <a:gd name="T4" fmla="*/ 0 w 1"/>
              <a:gd name="T5" fmla="*/ 2262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63">
                <a:moveTo>
                  <a:pt x="0" y="0"/>
                </a:moveTo>
                <a:lnTo>
                  <a:pt x="0" y="169"/>
                </a:lnTo>
                <a:lnTo>
                  <a:pt x="0" y="226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0" name="Freeform 14"/>
          <p:cNvSpPr>
            <a:spLocks/>
          </p:cNvSpPr>
          <p:nvPr/>
        </p:nvSpPr>
        <p:spPr bwMode="blackWhite">
          <a:xfrm>
            <a:off x="2033588" y="10350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265363" y="1311275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55312" name="Freeform 16"/>
          <p:cNvSpPr>
            <a:spLocks/>
          </p:cNvSpPr>
          <p:nvPr/>
        </p:nvSpPr>
        <p:spPr bwMode="auto">
          <a:xfrm>
            <a:off x="6573838" y="5084763"/>
            <a:ext cx="180975" cy="92075"/>
          </a:xfrm>
          <a:custGeom>
            <a:avLst/>
            <a:gdLst>
              <a:gd name="T0" fmla="*/ 0 w 114"/>
              <a:gd name="T1" fmla="*/ 57 h 58"/>
              <a:gd name="T2" fmla="*/ 57 w 114"/>
              <a:gd name="T3" fmla="*/ 0 h 58"/>
              <a:gd name="T4" fmla="*/ 113 w 114"/>
              <a:gd name="T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8">
                <a:moveTo>
                  <a:pt x="0" y="57"/>
                </a:moveTo>
                <a:lnTo>
                  <a:pt x="57" y="0"/>
                </a:lnTo>
                <a:lnTo>
                  <a:pt x="113" y="57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733925" y="1073150"/>
            <a:ext cx="0" cy="5029200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946150" y="3460750"/>
            <a:ext cx="11049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zh-CN" altLang="en-US">
                <a:solidFill>
                  <a:schemeClr val="tx2"/>
                </a:solidFill>
              </a:rPr>
              <a:t>逻辑结构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918325" y="3460750"/>
            <a:ext cx="11049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zh-CN" altLang="en-US">
                <a:solidFill>
                  <a:schemeClr val="tx2"/>
                </a:solidFill>
              </a:rPr>
              <a:t>物理结构</a:t>
            </a:r>
          </a:p>
        </p:txBody>
      </p:sp>
      <p:sp>
        <p:nvSpPr>
          <p:cNvPr id="55316" name="Freeform 20"/>
          <p:cNvSpPr>
            <a:spLocks/>
          </p:cNvSpPr>
          <p:nvPr/>
        </p:nvSpPr>
        <p:spPr bwMode="blackWhite">
          <a:xfrm>
            <a:off x="2033588" y="22034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7" name="Freeform 21"/>
          <p:cNvSpPr>
            <a:spLocks/>
          </p:cNvSpPr>
          <p:nvPr/>
        </p:nvSpPr>
        <p:spPr bwMode="blackWhite">
          <a:xfrm>
            <a:off x="2033588" y="32067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8" name="Freeform 22"/>
          <p:cNvSpPr>
            <a:spLocks/>
          </p:cNvSpPr>
          <p:nvPr/>
        </p:nvSpPr>
        <p:spPr bwMode="blackWhite">
          <a:xfrm>
            <a:off x="2033588" y="42100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9" name="Freeform 23"/>
          <p:cNvSpPr>
            <a:spLocks/>
          </p:cNvSpPr>
          <p:nvPr/>
        </p:nvSpPr>
        <p:spPr bwMode="blackWhite">
          <a:xfrm>
            <a:off x="2033588" y="52133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0" name="Freeform 24"/>
          <p:cNvSpPr>
            <a:spLocks/>
          </p:cNvSpPr>
          <p:nvPr/>
        </p:nvSpPr>
        <p:spPr bwMode="blackWhite">
          <a:xfrm>
            <a:off x="5818188" y="22415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1" name="Freeform 25"/>
          <p:cNvSpPr>
            <a:spLocks/>
          </p:cNvSpPr>
          <p:nvPr/>
        </p:nvSpPr>
        <p:spPr bwMode="blackWhite">
          <a:xfrm>
            <a:off x="5818188" y="5213350"/>
            <a:ext cx="1692275" cy="792163"/>
          </a:xfrm>
          <a:custGeom>
            <a:avLst/>
            <a:gdLst>
              <a:gd name="T0" fmla="*/ 932 w 1066"/>
              <a:gd name="T1" fmla="*/ 498 h 499"/>
              <a:gd name="T2" fmla="*/ 955 w 1066"/>
              <a:gd name="T3" fmla="*/ 495 h 499"/>
              <a:gd name="T4" fmla="*/ 979 w 1066"/>
              <a:gd name="T5" fmla="*/ 487 h 499"/>
              <a:gd name="T6" fmla="*/ 999 w 1066"/>
              <a:gd name="T7" fmla="*/ 476 h 499"/>
              <a:gd name="T8" fmla="*/ 1017 w 1066"/>
              <a:gd name="T9" fmla="*/ 458 h 499"/>
              <a:gd name="T10" fmla="*/ 1035 w 1066"/>
              <a:gd name="T11" fmla="*/ 439 h 499"/>
              <a:gd name="T12" fmla="*/ 1047 w 1066"/>
              <a:gd name="T13" fmla="*/ 415 h 499"/>
              <a:gd name="T14" fmla="*/ 1057 w 1066"/>
              <a:gd name="T15" fmla="*/ 388 h 499"/>
              <a:gd name="T16" fmla="*/ 1062 w 1066"/>
              <a:gd name="T17" fmla="*/ 360 h 499"/>
              <a:gd name="T18" fmla="*/ 1065 w 1066"/>
              <a:gd name="T19" fmla="*/ 332 h 499"/>
              <a:gd name="T20" fmla="*/ 1065 w 1066"/>
              <a:gd name="T21" fmla="*/ 165 h 499"/>
              <a:gd name="T22" fmla="*/ 1062 w 1066"/>
              <a:gd name="T23" fmla="*/ 137 h 499"/>
              <a:gd name="T24" fmla="*/ 1057 w 1066"/>
              <a:gd name="T25" fmla="*/ 109 h 499"/>
              <a:gd name="T26" fmla="*/ 1047 w 1066"/>
              <a:gd name="T27" fmla="*/ 83 h 499"/>
              <a:gd name="T28" fmla="*/ 1035 w 1066"/>
              <a:gd name="T29" fmla="*/ 60 h 499"/>
              <a:gd name="T30" fmla="*/ 1017 w 1066"/>
              <a:gd name="T31" fmla="*/ 39 h 499"/>
              <a:gd name="T32" fmla="*/ 999 w 1066"/>
              <a:gd name="T33" fmla="*/ 21 h 499"/>
              <a:gd name="T34" fmla="*/ 979 w 1066"/>
              <a:gd name="T35" fmla="*/ 10 h 499"/>
              <a:gd name="T36" fmla="*/ 955 w 1066"/>
              <a:gd name="T37" fmla="*/ 2 h 499"/>
              <a:gd name="T38" fmla="*/ 932 w 1066"/>
              <a:gd name="T39" fmla="*/ 0 h 499"/>
              <a:gd name="T40" fmla="*/ 132 w 1066"/>
              <a:gd name="T41" fmla="*/ 0 h 499"/>
              <a:gd name="T42" fmla="*/ 110 w 1066"/>
              <a:gd name="T43" fmla="*/ 2 h 499"/>
              <a:gd name="T44" fmla="*/ 88 w 1066"/>
              <a:gd name="T45" fmla="*/ 10 h 499"/>
              <a:gd name="T46" fmla="*/ 67 w 1066"/>
              <a:gd name="T47" fmla="*/ 21 h 499"/>
              <a:gd name="T48" fmla="*/ 48 w 1066"/>
              <a:gd name="T49" fmla="*/ 39 h 499"/>
              <a:gd name="T50" fmla="*/ 31 w 1066"/>
              <a:gd name="T51" fmla="*/ 60 h 499"/>
              <a:gd name="T52" fmla="*/ 17 w 1066"/>
              <a:gd name="T53" fmla="*/ 83 h 499"/>
              <a:gd name="T54" fmla="*/ 8 w 1066"/>
              <a:gd name="T55" fmla="*/ 109 h 499"/>
              <a:gd name="T56" fmla="*/ 2 w 1066"/>
              <a:gd name="T57" fmla="*/ 137 h 499"/>
              <a:gd name="T58" fmla="*/ 0 w 1066"/>
              <a:gd name="T59" fmla="*/ 165 h 499"/>
              <a:gd name="T60" fmla="*/ 0 w 1066"/>
              <a:gd name="T61" fmla="*/ 332 h 499"/>
              <a:gd name="T62" fmla="*/ 2 w 1066"/>
              <a:gd name="T63" fmla="*/ 360 h 499"/>
              <a:gd name="T64" fmla="*/ 8 w 1066"/>
              <a:gd name="T65" fmla="*/ 388 h 499"/>
              <a:gd name="T66" fmla="*/ 17 w 1066"/>
              <a:gd name="T67" fmla="*/ 415 h 499"/>
              <a:gd name="T68" fmla="*/ 31 w 1066"/>
              <a:gd name="T69" fmla="*/ 439 h 499"/>
              <a:gd name="T70" fmla="*/ 48 w 1066"/>
              <a:gd name="T71" fmla="*/ 458 h 499"/>
              <a:gd name="T72" fmla="*/ 67 w 1066"/>
              <a:gd name="T73" fmla="*/ 476 h 499"/>
              <a:gd name="T74" fmla="*/ 88 w 1066"/>
              <a:gd name="T75" fmla="*/ 487 h 499"/>
              <a:gd name="T76" fmla="*/ 110 w 1066"/>
              <a:gd name="T77" fmla="*/ 495 h 499"/>
              <a:gd name="T78" fmla="*/ 132 w 1066"/>
              <a:gd name="T79" fmla="*/ 498 h 499"/>
              <a:gd name="T80" fmla="*/ 932 w 1066"/>
              <a:gd name="T8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6" h="499">
                <a:moveTo>
                  <a:pt x="932" y="498"/>
                </a:moveTo>
                <a:lnTo>
                  <a:pt x="955" y="495"/>
                </a:lnTo>
                <a:lnTo>
                  <a:pt x="979" y="487"/>
                </a:lnTo>
                <a:lnTo>
                  <a:pt x="999" y="476"/>
                </a:lnTo>
                <a:lnTo>
                  <a:pt x="1017" y="458"/>
                </a:lnTo>
                <a:lnTo>
                  <a:pt x="1035" y="439"/>
                </a:lnTo>
                <a:lnTo>
                  <a:pt x="1047" y="415"/>
                </a:lnTo>
                <a:lnTo>
                  <a:pt x="1057" y="388"/>
                </a:lnTo>
                <a:lnTo>
                  <a:pt x="1062" y="360"/>
                </a:lnTo>
                <a:lnTo>
                  <a:pt x="1065" y="332"/>
                </a:lnTo>
                <a:lnTo>
                  <a:pt x="1065" y="165"/>
                </a:lnTo>
                <a:lnTo>
                  <a:pt x="1062" y="137"/>
                </a:lnTo>
                <a:lnTo>
                  <a:pt x="1057" y="109"/>
                </a:lnTo>
                <a:lnTo>
                  <a:pt x="1047" y="83"/>
                </a:lnTo>
                <a:lnTo>
                  <a:pt x="1035" y="60"/>
                </a:lnTo>
                <a:lnTo>
                  <a:pt x="1017" y="39"/>
                </a:lnTo>
                <a:lnTo>
                  <a:pt x="999" y="21"/>
                </a:lnTo>
                <a:lnTo>
                  <a:pt x="979" y="10"/>
                </a:lnTo>
                <a:lnTo>
                  <a:pt x="955" y="2"/>
                </a:lnTo>
                <a:lnTo>
                  <a:pt x="932" y="0"/>
                </a:lnTo>
                <a:lnTo>
                  <a:pt x="132" y="0"/>
                </a:lnTo>
                <a:lnTo>
                  <a:pt x="110" y="2"/>
                </a:lnTo>
                <a:lnTo>
                  <a:pt x="88" y="10"/>
                </a:lnTo>
                <a:lnTo>
                  <a:pt x="67" y="21"/>
                </a:lnTo>
                <a:lnTo>
                  <a:pt x="48" y="39"/>
                </a:lnTo>
                <a:lnTo>
                  <a:pt x="31" y="60"/>
                </a:lnTo>
                <a:lnTo>
                  <a:pt x="17" y="83"/>
                </a:lnTo>
                <a:lnTo>
                  <a:pt x="8" y="109"/>
                </a:lnTo>
                <a:lnTo>
                  <a:pt x="2" y="137"/>
                </a:lnTo>
                <a:lnTo>
                  <a:pt x="0" y="165"/>
                </a:lnTo>
                <a:lnTo>
                  <a:pt x="0" y="332"/>
                </a:lnTo>
                <a:lnTo>
                  <a:pt x="2" y="360"/>
                </a:lnTo>
                <a:lnTo>
                  <a:pt x="8" y="388"/>
                </a:lnTo>
                <a:lnTo>
                  <a:pt x="17" y="415"/>
                </a:lnTo>
                <a:lnTo>
                  <a:pt x="31" y="439"/>
                </a:lnTo>
                <a:lnTo>
                  <a:pt x="48" y="458"/>
                </a:lnTo>
                <a:lnTo>
                  <a:pt x="67" y="476"/>
                </a:lnTo>
                <a:lnTo>
                  <a:pt x="88" y="487"/>
                </a:lnTo>
                <a:lnTo>
                  <a:pt x="110" y="495"/>
                </a:lnTo>
                <a:lnTo>
                  <a:pt x="132" y="498"/>
                </a:lnTo>
                <a:lnTo>
                  <a:pt x="932" y="498"/>
                </a:lnTo>
              </a:path>
            </a:pathLst>
          </a:custGeom>
          <a:gradFill rotWithShape="0">
            <a:gsLst>
              <a:gs pos="0">
                <a:srgbClr val="F8F8D3">
                  <a:gamma/>
                  <a:shade val="89804"/>
                  <a:invGamma/>
                </a:srgbClr>
              </a:gs>
              <a:gs pos="50000">
                <a:srgbClr val="F8F8D3"/>
              </a:gs>
              <a:gs pos="100000">
                <a:srgbClr val="F8F8D3">
                  <a:gamma/>
                  <a:shade val="89804"/>
                  <a:invGamma/>
                </a:srgbClr>
              </a:gs>
            </a:gsLst>
            <a:lin ang="18900000" scaled="1"/>
          </a:gra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166938" y="2449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Tablespace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146800" y="24590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Data file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119813" y="5453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OS block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2389188" y="52816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Oracle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 block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259013" y="34671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Segment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441575" y="445452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Extent</a:t>
            </a:r>
          </a:p>
        </p:txBody>
      </p:sp>
      <p:sp>
        <p:nvSpPr>
          <p:cNvPr id="10272" name="Rectangle 3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数据库的存储结构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数据库的存储结构</a:t>
            </a:r>
          </a:p>
        </p:txBody>
      </p: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611188" y="1557338"/>
            <a:ext cx="8208962" cy="4319587"/>
          </a:xfrm>
          <a:prstGeom prst="ellipse">
            <a:avLst/>
          </a:prstGeom>
          <a:solidFill>
            <a:srgbClr val="D3EAF8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4067175" y="1549400"/>
            <a:ext cx="1200150" cy="36671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11163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2232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35075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6462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103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560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0178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4750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</a:t>
            </a:r>
          </a:p>
        </p:txBody>
      </p:sp>
      <p:grpSp>
        <p:nvGrpSpPr>
          <p:cNvPr id="11269" name="Group 37"/>
          <p:cNvGrpSpPr>
            <a:grpSpLocks/>
          </p:cNvGrpSpPr>
          <p:nvPr/>
        </p:nvGrpSpPr>
        <p:grpSpPr bwMode="auto">
          <a:xfrm>
            <a:off x="1692275" y="2636838"/>
            <a:ext cx="1428750" cy="2447925"/>
            <a:chOff x="1341" y="1525"/>
            <a:chExt cx="900" cy="1542"/>
          </a:xfrm>
        </p:grpSpPr>
        <p:sp>
          <p:nvSpPr>
            <p:cNvPr id="96291" name="AutoShape 35"/>
            <p:cNvSpPr>
              <a:spLocks noChangeArrowheads="1"/>
            </p:cNvSpPr>
            <p:nvPr/>
          </p:nvSpPr>
          <p:spPr bwMode="auto">
            <a:xfrm>
              <a:off x="1384" y="1525"/>
              <a:ext cx="816" cy="1542"/>
            </a:xfrm>
            <a:prstGeom prst="flowChartAlternateProcess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341" y="1570"/>
              <a:ext cx="900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Tablespace</a:t>
              </a:r>
            </a:p>
          </p:txBody>
        </p:sp>
      </p:grpSp>
      <p:grpSp>
        <p:nvGrpSpPr>
          <p:cNvPr id="11270" name="Group 38"/>
          <p:cNvGrpSpPr>
            <a:grpSpLocks/>
          </p:cNvGrpSpPr>
          <p:nvPr/>
        </p:nvGrpSpPr>
        <p:grpSpPr bwMode="auto">
          <a:xfrm>
            <a:off x="3348038" y="2420938"/>
            <a:ext cx="1428750" cy="2447925"/>
            <a:chOff x="1341" y="1525"/>
            <a:chExt cx="900" cy="1542"/>
          </a:xfrm>
        </p:grpSpPr>
        <p:sp>
          <p:nvSpPr>
            <p:cNvPr id="96295" name="AutoShape 39"/>
            <p:cNvSpPr>
              <a:spLocks noChangeArrowheads="1"/>
            </p:cNvSpPr>
            <p:nvPr/>
          </p:nvSpPr>
          <p:spPr bwMode="auto">
            <a:xfrm>
              <a:off x="1384" y="1525"/>
              <a:ext cx="816" cy="1542"/>
            </a:xfrm>
            <a:prstGeom prst="flowChartAlternateProcess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1341" y="1570"/>
              <a:ext cx="900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Tablespace</a:t>
              </a:r>
            </a:p>
          </p:txBody>
        </p:sp>
      </p:grpSp>
      <p:grpSp>
        <p:nvGrpSpPr>
          <p:cNvPr id="11271" name="Group 41"/>
          <p:cNvGrpSpPr>
            <a:grpSpLocks/>
          </p:cNvGrpSpPr>
          <p:nvPr/>
        </p:nvGrpSpPr>
        <p:grpSpPr bwMode="auto">
          <a:xfrm>
            <a:off x="4787900" y="3213100"/>
            <a:ext cx="1428750" cy="2447925"/>
            <a:chOff x="1341" y="1525"/>
            <a:chExt cx="900" cy="1542"/>
          </a:xfrm>
        </p:grpSpPr>
        <p:sp>
          <p:nvSpPr>
            <p:cNvPr id="96298" name="AutoShape 42"/>
            <p:cNvSpPr>
              <a:spLocks noChangeArrowheads="1"/>
            </p:cNvSpPr>
            <p:nvPr/>
          </p:nvSpPr>
          <p:spPr bwMode="auto">
            <a:xfrm>
              <a:off x="1384" y="1525"/>
              <a:ext cx="816" cy="1542"/>
            </a:xfrm>
            <a:prstGeom prst="flowChartAlternateProcess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299" name="Text Box 43"/>
            <p:cNvSpPr txBox="1">
              <a:spLocks noChangeArrowheads="1"/>
            </p:cNvSpPr>
            <p:nvPr/>
          </p:nvSpPr>
          <p:spPr bwMode="auto">
            <a:xfrm>
              <a:off x="1341" y="1570"/>
              <a:ext cx="900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Tablespace</a:t>
              </a:r>
            </a:p>
          </p:txBody>
        </p:sp>
      </p:grpSp>
      <p:grpSp>
        <p:nvGrpSpPr>
          <p:cNvPr id="11272" name="Group 44"/>
          <p:cNvGrpSpPr>
            <a:grpSpLocks/>
          </p:cNvGrpSpPr>
          <p:nvPr/>
        </p:nvGrpSpPr>
        <p:grpSpPr bwMode="auto">
          <a:xfrm>
            <a:off x="6443663" y="2565400"/>
            <a:ext cx="1428750" cy="2447925"/>
            <a:chOff x="1341" y="1525"/>
            <a:chExt cx="900" cy="1542"/>
          </a:xfrm>
        </p:grpSpPr>
        <p:sp>
          <p:nvSpPr>
            <p:cNvPr id="96301" name="AutoShape 45"/>
            <p:cNvSpPr>
              <a:spLocks noChangeArrowheads="1"/>
            </p:cNvSpPr>
            <p:nvPr/>
          </p:nvSpPr>
          <p:spPr bwMode="auto">
            <a:xfrm>
              <a:off x="1384" y="1525"/>
              <a:ext cx="816" cy="1542"/>
            </a:xfrm>
            <a:prstGeom prst="flowChartAlternateProcess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1341" y="1570"/>
              <a:ext cx="900" cy="231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11163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2232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35075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46238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103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606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0178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750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Tablespace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_1ILT">
  <a:themeElements>
    <a:clrScheme name="">
      <a:dk1>
        <a:srgbClr val="000066"/>
      </a:dk1>
      <a:lt1>
        <a:srgbClr val="FFFFCC"/>
      </a:lt1>
      <a:dk2>
        <a:srgbClr val="2323DC"/>
      </a:dk2>
      <a:lt2>
        <a:srgbClr val="66FFFF"/>
      </a:lt2>
      <a:accent1>
        <a:srgbClr val="DDDDDD"/>
      </a:accent1>
      <a:accent2>
        <a:srgbClr val="FFCD66"/>
      </a:accent2>
      <a:accent3>
        <a:srgbClr val="ACACEB"/>
      </a:accent3>
      <a:accent4>
        <a:srgbClr val="DADAAE"/>
      </a:accent4>
      <a:accent5>
        <a:srgbClr val="EBEBEB"/>
      </a:accent5>
      <a:accent6>
        <a:srgbClr val="E7BA5C"/>
      </a:accent6>
      <a:hlink>
        <a:srgbClr val="66FFFF"/>
      </a:hlink>
      <a:folHlink>
        <a:srgbClr val="FFCD66"/>
      </a:folHlink>
    </a:clrScheme>
    <a:fontScheme name="E2_1I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2_1ILT 1">
        <a:dk1>
          <a:srgbClr val="000066"/>
        </a:dk1>
        <a:lt1>
          <a:srgbClr val="FFFFFF"/>
        </a:lt1>
        <a:dk2>
          <a:srgbClr val="3366FF"/>
        </a:dk2>
        <a:lt2>
          <a:srgbClr val="66FFFF"/>
        </a:lt2>
        <a:accent1>
          <a:srgbClr val="DDDDDD"/>
        </a:accent1>
        <a:accent2>
          <a:srgbClr val="FFCC66"/>
        </a:accent2>
        <a:accent3>
          <a:srgbClr val="ADB8FF"/>
        </a:accent3>
        <a:accent4>
          <a:srgbClr val="DADADA"/>
        </a:accent4>
        <a:accent5>
          <a:srgbClr val="EBEBEB"/>
        </a:accent5>
        <a:accent6>
          <a:srgbClr val="E7B95C"/>
        </a:accent6>
        <a:hlink>
          <a:srgbClr val="FF0033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2_1I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2_1IL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2_1IL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2_1IL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2_1IL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2_1IL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2_1IL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CC"/>
    </a:lt1>
    <a:dk2>
      <a:srgbClr val="2323DC"/>
    </a:dk2>
    <a:lt2>
      <a:srgbClr val="66FFFF"/>
    </a:lt2>
    <a:accent1>
      <a:srgbClr val="DDDDDD"/>
    </a:accent1>
    <a:accent2>
      <a:srgbClr val="FFCD66"/>
    </a:accent2>
    <a:accent3>
      <a:srgbClr val="ACACEB"/>
    </a:accent3>
    <a:accent4>
      <a:srgbClr val="DADAAE"/>
    </a:accent4>
    <a:accent5>
      <a:srgbClr val="EBEBEB"/>
    </a:accent5>
    <a:accent6>
      <a:srgbClr val="E7BA5C"/>
    </a:accent6>
    <a:hlink>
      <a:srgbClr val="66FFFF"/>
    </a:hlink>
    <a:folHlink>
      <a:srgbClr val="FFCD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Files\Courses\Art\E2_1ILT.pot</Template>
  <TotalTime>12528</TotalTime>
  <Words>1656</Words>
  <Application>Microsoft Office PowerPoint</Application>
  <PresentationFormat>On-screen Show (4:3)</PresentationFormat>
  <Paragraphs>633</Paragraphs>
  <Slides>57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E2_1ILT</vt:lpstr>
      <vt:lpstr>Oracle Introduction </vt:lpstr>
      <vt:lpstr>Oracle 数据库结构</vt:lpstr>
      <vt:lpstr>Oracle 数据文件</vt:lpstr>
      <vt:lpstr>其他关键的物理文件</vt:lpstr>
      <vt:lpstr>Oracle 实例</vt:lpstr>
      <vt:lpstr>Oracle 数据库术语</vt:lpstr>
      <vt:lpstr>数据库、方案、用户</vt:lpstr>
      <vt:lpstr>数据库的存储结构</vt:lpstr>
      <vt:lpstr>数据库的存储结构</vt:lpstr>
      <vt:lpstr>数据库的存储结构</vt:lpstr>
      <vt:lpstr>创建数据库表空间 Tablespaces</vt:lpstr>
      <vt:lpstr>表空间的空间管理方法</vt:lpstr>
      <vt:lpstr>本地管理的表空间</vt:lpstr>
      <vt:lpstr>临时表空间</vt:lpstr>
      <vt:lpstr>改变表空间的存储设置</vt:lpstr>
      <vt:lpstr>改变表空间的大小</vt:lpstr>
      <vt:lpstr>启动数据文件的自动扩展</vt:lpstr>
      <vt:lpstr> </vt:lpstr>
      <vt:lpstr>向表空间添加数据文件</vt:lpstr>
      <vt:lpstr>更改数据文件的位置</vt:lpstr>
      <vt:lpstr>更改数据文件的位置</vt:lpstr>
      <vt:lpstr>获取表空间的信息</vt:lpstr>
      <vt:lpstr>表空间的空间使用情况</vt:lpstr>
      <vt:lpstr>数据表类型</vt:lpstr>
      <vt:lpstr>Oracle 数据类型</vt:lpstr>
      <vt:lpstr>创建数据库表</vt:lpstr>
      <vt:lpstr>创建临时表</vt:lpstr>
      <vt:lpstr>创建表的要素</vt:lpstr>
      <vt:lpstr>块空间的使用</vt:lpstr>
      <vt:lpstr>行迁移和连接 Migration and Chaining</vt:lpstr>
      <vt:lpstr>更改表的存储参数</vt:lpstr>
      <vt:lpstr>非分区表的重构</vt:lpstr>
      <vt:lpstr>Truncate 表</vt:lpstr>
      <vt:lpstr>删除表</vt:lpstr>
      <vt:lpstr>删除列</vt:lpstr>
      <vt:lpstr>数据库存储的层次结构</vt:lpstr>
      <vt:lpstr>数据块迁移和连接 Migration and Chaining</vt:lpstr>
      <vt:lpstr>回滚段的用途</vt:lpstr>
      <vt:lpstr>B树索引</vt:lpstr>
      <vt:lpstr>位图索引</vt:lpstr>
      <vt:lpstr>B树索引 vs 位图索引</vt:lpstr>
      <vt:lpstr>反转索引</vt:lpstr>
      <vt:lpstr>索引组织表</vt:lpstr>
      <vt:lpstr>集群表</vt:lpstr>
      <vt:lpstr>物化视图</vt:lpstr>
      <vt:lpstr>INSTANCE</vt:lpstr>
      <vt:lpstr>系统全局区</vt:lpstr>
      <vt:lpstr>共享池</vt:lpstr>
      <vt:lpstr>The Library Cache</vt:lpstr>
      <vt:lpstr>DB Buffer</vt:lpstr>
      <vt:lpstr>Redo Log 缓存</vt:lpstr>
      <vt:lpstr>定义 Redo Log 缓存大小</vt:lpstr>
      <vt:lpstr>Redo Log 的运作机制</vt:lpstr>
      <vt:lpstr>Redo Log Groups and Members</vt:lpstr>
      <vt:lpstr>联机 Redo Log 文件的设置</vt:lpstr>
      <vt:lpstr>检查点 Checkpoints </vt:lpstr>
      <vt:lpstr>数据库进程和数据文件的关系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Four</dc:title>
  <dc:creator>Oracle</dc:creator>
  <cp:lastModifiedBy>hm11351</cp:lastModifiedBy>
  <cp:revision>223</cp:revision>
  <cp:lastPrinted>1998-03-02T21:59:15Z</cp:lastPrinted>
  <dcterms:created xsi:type="dcterms:W3CDTF">1997-08-22T17:00:53Z</dcterms:created>
  <dcterms:modified xsi:type="dcterms:W3CDTF">2011-07-21T05:37:16Z</dcterms:modified>
</cp:coreProperties>
</file>