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5"/>
  </p:notesMasterIdLst>
  <p:sldIdLst>
    <p:sldId id="303" r:id="rId2"/>
    <p:sldId id="304" r:id="rId3"/>
    <p:sldId id="271" r:id="rId4"/>
    <p:sldId id="258" r:id="rId5"/>
    <p:sldId id="256" r:id="rId6"/>
    <p:sldId id="266" r:id="rId7"/>
    <p:sldId id="267" r:id="rId8"/>
    <p:sldId id="257" r:id="rId9"/>
    <p:sldId id="259" r:id="rId10"/>
    <p:sldId id="261" r:id="rId11"/>
    <p:sldId id="262" r:id="rId12"/>
    <p:sldId id="263" r:id="rId13"/>
    <p:sldId id="264" r:id="rId14"/>
    <p:sldId id="306" r:id="rId15"/>
    <p:sldId id="276" r:id="rId16"/>
    <p:sldId id="265" r:id="rId17"/>
    <p:sldId id="268" r:id="rId18"/>
    <p:sldId id="278" r:id="rId19"/>
    <p:sldId id="270" r:id="rId20"/>
    <p:sldId id="274" r:id="rId21"/>
    <p:sldId id="285" r:id="rId22"/>
    <p:sldId id="286" r:id="rId23"/>
    <p:sldId id="287" r:id="rId24"/>
    <p:sldId id="288" r:id="rId25"/>
    <p:sldId id="291" r:id="rId26"/>
    <p:sldId id="292" r:id="rId27"/>
    <p:sldId id="293" r:id="rId28"/>
    <p:sldId id="281" r:id="rId29"/>
    <p:sldId id="282" r:id="rId30"/>
    <p:sldId id="283" r:id="rId31"/>
    <p:sldId id="305" r:id="rId32"/>
    <p:sldId id="294" r:id="rId33"/>
    <p:sldId id="273" r:id="rId34"/>
    <p:sldId id="272" r:id="rId35"/>
    <p:sldId id="279" r:id="rId36"/>
    <p:sldId id="290" r:id="rId37"/>
    <p:sldId id="297" r:id="rId38"/>
    <p:sldId id="299" r:id="rId39"/>
    <p:sldId id="301" r:id="rId40"/>
    <p:sldId id="298" r:id="rId41"/>
    <p:sldId id="300" r:id="rId42"/>
    <p:sldId id="269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3" autoAdjust="0"/>
    <p:restoredTop sz="94660"/>
  </p:normalViewPr>
  <p:slideViewPr>
    <p:cSldViewPr>
      <p:cViewPr varScale="1">
        <p:scale>
          <a:sx n="71" d="100"/>
          <a:sy n="71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0504C-66CF-495F-AF4F-27747185FDFC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4FF44-5783-4EE0-BD69-FE4A787D2B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54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4FF44-5783-4EE0-BD69-FE4A787D2B5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a-oracle.com/tips_oracle_sql_predicate.htm" TargetMode="External"/><Relationship Id="rId2" Type="http://schemas.openxmlformats.org/officeDocument/2006/relationships/hyperlink" Target="http://blog.csdn.net/tianlesoftware/article/details/46687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pub.net/thread-1003097-1-1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docs.oracle.com/cd/E11882_01/server.112/e25789/glossary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676400"/>
            <a:ext cx="3733800" cy="838200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SQL</a:t>
            </a:r>
            <a:r>
              <a:rPr lang="zh-CN" altLang="en-US" sz="4400" dirty="0" smtClean="0"/>
              <a:t>优化入门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3352800"/>
            <a:ext cx="2209800" cy="9906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sz="2000" dirty="0" smtClean="0"/>
              <a:t> 徐李伟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 2013</a:t>
            </a:r>
            <a:r>
              <a:rPr lang="en-US" altLang="zh-CN" sz="2000" dirty="0" smtClean="0"/>
              <a:t>.12.5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715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create global temporay table</a:t>
            </a:r>
            <a:r>
              <a:rPr lang="zh-CN" altLang="en-US" sz="2000" dirty="0" smtClean="0"/>
              <a:t>语句可以创建一个临时表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临时表仅仅事务或会话专享，默认是事务专享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事务专享临</a:t>
            </a:r>
            <a:r>
              <a:rPr lang="zh-CN" altLang="en-US" sz="2000" dirty="0"/>
              <a:t>时表没有锁的概念，即</a:t>
            </a:r>
            <a:r>
              <a:rPr lang="en-US" altLang="zh-CN" sz="2000" dirty="0"/>
              <a:t>DML</a:t>
            </a:r>
            <a:r>
              <a:rPr lang="zh-CN" altLang="en-US" sz="2000" dirty="0"/>
              <a:t>不会锁表，因为同时只可能有一个事务运行</a:t>
            </a:r>
            <a:r>
              <a:rPr lang="en-US" altLang="zh-CN" sz="2000" dirty="0"/>
              <a:t>DML</a:t>
            </a:r>
            <a:r>
              <a:rPr lang="zh-CN" altLang="en-US" sz="2000" dirty="0"/>
              <a:t>语</a:t>
            </a:r>
            <a:r>
              <a:rPr lang="zh-CN" altLang="en-US" sz="2000" dirty="0" smtClean="0"/>
              <a:t>句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/>
              <a:t>如在语句最后加上</a:t>
            </a:r>
            <a:r>
              <a:rPr lang="en-US" sz="2000" dirty="0"/>
              <a:t>on commit preserve rows</a:t>
            </a:r>
            <a:r>
              <a:rPr lang="zh-CN" altLang="en-US" sz="2000" dirty="0"/>
              <a:t>，则是会话专项</a:t>
            </a:r>
            <a:endParaRPr lang="en-US" altLang="zh-CN" sz="2000" dirty="0"/>
          </a:p>
          <a:p>
            <a:pPr>
              <a:buFont typeface="Arial" pitchFamily="34" charset="0"/>
              <a:buChar char="•"/>
            </a:pPr>
            <a:r>
              <a:rPr lang="zh-CN" altLang="en-US" sz="2000" dirty="0"/>
              <a:t>如是会话专享，则一个事务未结束前，其他事务不能使用该临时</a:t>
            </a:r>
            <a:r>
              <a:rPr lang="zh-CN" altLang="en-US" sz="2000" dirty="0" smtClean="0"/>
              <a:t>表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临时表不能跨</a:t>
            </a:r>
            <a:r>
              <a:rPr lang="en-US" altLang="zh-CN" sz="2000" dirty="0" smtClean="0"/>
              <a:t>schema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临时表上可以建</a:t>
            </a:r>
            <a:r>
              <a:rPr lang="en-US" altLang="zh-CN" sz="2000" dirty="0" smtClean="0"/>
              <a:t>index,trigger,view</a:t>
            </a:r>
            <a:r>
              <a:rPr lang="zh-CN" altLang="en-US" sz="2000" dirty="0" smtClean="0"/>
              <a:t>等数据对象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任</a:t>
            </a:r>
            <a:r>
              <a:rPr lang="zh-CN" altLang="en-US" sz="2000" dirty="0" smtClean="0"/>
              <a:t>何</a:t>
            </a:r>
            <a:r>
              <a:rPr lang="en-US" altLang="zh-CN" sz="2000" dirty="0" smtClean="0"/>
              <a:t>commit,rollback,truncate</a:t>
            </a:r>
            <a:r>
              <a:rPr lang="zh-CN" altLang="en-US" sz="2000" dirty="0" smtClean="0"/>
              <a:t>操作，或事务、会话结束或失败，都会导致该事务所属数据丢失，且不可恢复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事务外，任</a:t>
            </a:r>
            <a:r>
              <a:rPr lang="zh-CN" altLang="en-US" sz="2000" dirty="0" smtClean="0"/>
              <a:t>何试图从临时表导出数据的操作都不会得到数</a:t>
            </a:r>
            <a:r>
              <a:rPr lang="zh-CN" altLang="en-US" sz="2000" dirty="0" smtClean="0"/>
              <a:t>据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Oracle</a:t>
            </a:r>
            <a:r>
              <a:rPr lang="zh-CN" altLang="en-US" sz="2000" dirty="0" smtClean="0"/>
              <a:t>不会为临时表自动收集统计信息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可以用</a:t>
            </a:r>
            <a:r>
              <a:rPr lang="en-US" altLang="zh-CN" sz="2000" dirty="0" smtClean="0"/>
              <a:t>Hint /*+ </a:t>
            </a:r>
            <a:r>
              <a:rPr lang="en-US" altLang="zh-CN" sz="2000" dirty="0" err="1" smtClean="0"/>
              <a:t>dynamic_sampling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&lt;table alias&gt;&lt;level&gt;</a:t>
            </a:r>
            <a:r>
              <a:rPr lang="en-US" altLang="zh-CN" sz="2000" dirty="0" smtClean="0"/>
              <a:t>)*/ </a:t>
            </a:r>
            <a:r>
              <a:rPr lang="zh-CN" altLang="en-US" sz="2000" dirty="0"/>
              <a:t>强</a:t>
            </a:r>
            <a:r>
              <a:rPr lang="zh-CN" altLang="en-US" sz="2000" dirty="0" smtClean="0"/>
              <a:t>制在硬解析阶段做统计信息收集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建议在结果集数据量稳定，或数据量较小的情况使用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View</a:t>
            </a:r>
            <a:r>
              <a:rPr lang="zh-CN" altLang="en-US" sz="2000" dirty="0" smtClean="0"/>
              <a:t>不占空间，仅存定义在数据字典中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View</a:t>
            </a:r>
            <a:r>
              <a:rPr lang="zh-CN" altLang="en-US" sz="2000" dirty="0" smtClean="0"/>
              <a:t>在被使用前需要解析，解析后的语句会被放到共享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区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View</a:t>
            </a:r>
            <a:r>
              <a:rPr lang="zh-CN" altLang="en-US" sz="2000" dirty="0" smtClean="0"/>
              <a:t>也可以做</a:t>
            </a:r>
            <a:r>
              <a:rPr lang="en-US" altLang="zh-CN" sz="2000" dirty="0" smtClean="0"/>
              <a:t>insert,update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操作，前提是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中不能有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操作符、</a:t>
            </a:r>
            <a:r>
              <a:rPr lang="en-US" altLang="zh-CN" sz="2000" dirty="0" smtClean="0"/>
              <a:t>DISTINCT</a:t>
            </a:r>
            <a:r>
              <a:rPr lang="zh-CN" altLang="en-US" sz="2000" dirty="0" smtClean="0"/>
              <a:t>操作符、聚合和分析函数、</a:t>
            </a:r>
            <a:r>
              <a:rPr lang="en-US" altLang="zh-CN" sz="2000" dirty="0" smtClean="0"/>
              <a:t>GROUP BY,ORDER BY,CONNECT BY START WITH</a:t>
            </a:r>
            <a:r>
              <a:rPr lang="zh-CN" altLang="en-US" sz="2000" dirty="0" smtClean="0"/>
              <a:t>子句、在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列表中不能存在子查询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常用的有</a:t>
            </a:r>
            <a:r>
              <a:rPr lang="en-US" altLang="zh-CN" sz="2000" dirty="0" smtClean="0"/>
              <a:t>B-Tree</a:t>
            </a:r>
            <a:r>
              <a:rPr lang="zh-CN" altLang="en-US" sz="2000" dirty="0" smtClean="0"/>
              <a:t>索引、</a:t>
            </a:r>
            <a:r>
              <a:rPr lang="en-US" altLang="zh-CN" sz="2000" dirty="0" smtClean="0"/>
              <a:t>Bitmap</a:t>
            </a:r>
            <a:r>
              <a:rPr lang="zh-CN" altLang="en-US" sz="2000" dirty="0" smtClean="0"/>
              <a:t>索引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索引需要空间存放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过多的索引会降低</a:t>
            </a:r>
            <a:r>
              <a:rPr lang="en-US" altLang="zh-CN" sz="2000" dirty="0" smtClean="0"/>
              <a:t>update,insert,delete</a:t>
            </a:r>
            <a:r>
              <a:rPr lang="zh-CN" altLang="en-US" sz="2000" dirty="0" smtClean="0"/>
              <a:t>操作的性能，因为</a:t>
            </a:r>
            <a:r>
              <a:rPr lang="en-US" altLang="zh-CN" sz="2000" dirty="0" smtClean="0"/>
              <a:t>DB</a:t>
            </a:r>
            <a:r>
              <a:rPr lang="zh-CN" altLang="en-US" sz="2000" dirty="0" smtClean="0"/>
              <a:t>需要额外的资源维护索引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B-Tree</a:t>
            </a:r>
            <a:r>
              <a:rPr lang="zh-CN" altLang="en-US" sz="2000" dirty="0" smtClean="0"/>
              <a:t>联合索引最多由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列组成，</a:t>
            </a:r>
            <a:r>
              <a:rPr lang="en-US" altLang="zh-CN" sz="2000" dirty="0" smtClean="0"/>
              <a:t>Bitmap</a:t>
            </a:r>
            <a:r>
              <a:rPr lang="zh-CN" altLang="en-US" sz="2000" dirty="0" smtClean="0"/>
              <a:t>联合索引最多</a:t>
            </a:r>
            <a:r>
              <a:rPr lang="en-US" altLang="zh-CN" sz="2000" dirty="0" smtClean="0"/>
              <a:t>30</a:t>
            </a:r>
            <a:r>
              <a:rPr lang="zh-CN" altLang="en-US" sz="2000" dirty="0" smtClean="0"/>
              <a:t>列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基于方法的索引，如果方法有任何改变，则索引会失效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基于方法的索引建立后，要做表分析，还要保证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值不能出现在方法表达式中，因为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值不会被</a:t>
            </a:r>
            <a:r>
              <a:rPr lang="en-US" altLang="zh-CN" sz="2000" dirty="0" smtClean="0"/>
              <a:t>B-Tree</a:t>
            </a:r>
            <a:r>
              <a:rPr lang="zh-CN" altLang="en-US" sz="2000" dirty="0" smtClean="0"/>
              <a:t>索引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索引存储在表空间的</a:t>
            </a:r>
            <a:r>
              <a:rPr lang="en-US" altLang="zh-CN" sz="2000" dirty="0" smtClean="0"/>
              <a:t>index segment</a:t>
            </a:r>
            <a:r>
              <a:rPr lang="zh-CN" altLang="en-US" sz="2000" dirty="0" smtClean="0"/>
              <a:t>上，每个索引项中会保存一个已经过排序的</a:t>
            </a:r>
            <a:r>
              <a:rPr lang="en-US" altLang="zh-CN" sz="2000" dirty="0" smtClean="0"/>
              <a:t>rowid </a:t>
            </a:r>
            <a:r>
              <a:rPr lang="zh-CN" altLang="en-US" sz="2000" dirty="0" smtClean="0"/>
              <a:t>值，根据</a:t>
            </a:r>
            <a:r>
              <a:rPr lang="en-US" altLang="zh-CN" sz="2000" dirty="0" smtClean="0"/>
              <a:t>rowid</a:t>
            </a:r>
            <a:r>
              <a:rPr lang="zh-CN" altLang="en-US" sz="2000" dirty="0" smtClean="0"/>
              <a:t>可快速定位列值</a:t>
            </a:r>
            <a:endParaRPr lang="en-US" altLang="zh-CN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Index</a:t>
            </a:r>
            <a:r>
              <a:rPr lang="zh-CN" altLang="en-US" dirty="0" smtClean="0"/>
              <a:t>的内部结构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2133600" cy="4602163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对于唯一索引，每个值都有对应一个</a:t>
            </a:r>
            <a:r>
              <a:rPr lang="en-US" altLang="zh-CN" sz="2000" dirty="0" smtClean="0"/>
              <a:t>rowid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对于非唯一索引， 每个索引值对应着多个已排序的 </a:t>
            </a:r>
            <a:r>
              <a:rPr lang="en-US" altLang="zh-CN" sz="2000" dirty="0" smtClean="0"/>
              <a:t>rowid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键值（</a:t>
            </a:r>
            <a:r>
              <a:rPr lang="en-US" sz="2000" dirty="0" smtClean="0"/>
              <a:t>key value）</a:t>
            </a:r>
            <a:r>
              <a:rPr lang="zh-CN" altLang="en-US" sz="2000" dirty="0" smtClean="0"/>
              <a:t>全部为</a:t>
            </a:r>
            <a:r>
              <a:rPr lang="en-US" sz="2000" dirty="0" smtClean="0"/>
              <a:t>NULL </a:t>
            </a:r>
            <a:r>
              <a:rPr lang="zh-CN" altLang="en-US" sz="2000" dirty="0" smtClean="0"/>
              <a:t>的行不会被索引，故如果两个数据行的全部键值都为 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，也不会与唯一索引相冲突</a:t>
            </a:r>
            <a:endParaRPr lang="en-US" sz="2000" dirty="0"/>
          </a:p>
        </p:txBody>
      </p:sp>
      <p:pic>
        <p:nvPicPr>
          <p:cNvPr id="4" name="Picture 2" descr="C:\Documents and Settings\LX04749\Desktop\cncpt16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447800"/>
            <a:ext cx="5943600" cy="3381375"/>
          </a:xfrm>
          <a:prstGeom prst="rect">
            <a:avLst/>
          </a:prstGeom>
          <a:noFill/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2667000" y="4953000"/>
            <a:ext cx="6019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Branch blocks</a:t>
            </a:r>
            <a:r>
              <a:rPr lang="zh-CN" altLang="en-US" sz="2000" dirty="0" smtClean="0"/>
              <a:t>中包含了指向下层索引块的指针</a:t>
            </a:r>
            <a:endParaRPr lang="en-US" altLang="zh-CN" sz="20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Leaf blocks</a:t>
            </a:r>
            <a:r>
              <a:rPr lang="zh-CN" altLang="en-US" sz="2000" dirty="0" smtClean="0"/>
              <a:t>是双向链表，包含双向指针</a:t>
            </a:r>
            <a:endParaRPr lang="en-US" altLang="zh-CN" sz="20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leaf blocks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的深度都是一样的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</a:t>
            </a:r>
            <a:r>
              <a:rPr lang="en-US" dirty="0" smtClean="0"/>
              <a:t>Index</a:t>
            </a:r>
            <a:r>
              <a:rPr lang="zh-CN" altLang="en-US" dirty="0" smtClean="0"/>
              <a:t>的内部结构</a:t>
            </a:r>
            <a:endParaRPr lang="en-US" dirty="0"/>
          </a:p>
        </p:txBody>
      </p:sp>
      <p:pic>
        <p:nvPicPr>
          <p:cNvPr id="1026" name="Picture 2" descr="C:\Users\lx04749\Desktop\20080610_f139c19648ef7294560emtTstpbnA0p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8763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554163"/>
            <a:ext cx="8686800" cy="179863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 smtClean="0"/>
              <a:t>Bitmap 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也是树状结构，索引条目是索引列上值的个数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/>
              <a:t>每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leaf</a:t>
            </a:r>
            <a:r>
              <a:rPr lang="zh-CN" altLang="en-US" sz="2000" dirty="0" smtClean="0"/>
              <a:t>节点的值有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部分，</a:t>
            </a:r>
            <a:r>
              <a:rPr lang="en-US" altLang="zh-CN" sz="2000" dirty="0" smtClean="0"/>
              <a:t>bitmap</a:t>
            </a:r>
            <a:r>
              <a:rPr lang="zh-CN" altLang="en-US" sz="2000" dirty="0" smtClean="0"/>
              <a:t>中存放每条记录在索引列上的值列表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Bitmap</a:t>
            </a:r>
            <a:r>
              <a:rPr lang="zh-CN" altLang="en-US" sz="2000" dirty="0" smtClean="0"/>
              <a:t>不适合用在列上不同值多的情况，因为会导致过多索引条目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不适合用在频繁更新的列，因为更新时会锁定相关索引条目，即无法并发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/>
              <a:t>适</a:t>
            </a:r>
            <a:r>
              <a:rPr lang="zh-CN" altLang="en-US" sz="2000" dirty="0" smtClean="0"/>
              <a:t>合用在</a:t>
            </a:r>
            <a:r>
              <a:rPr lang="en-US" altLang="zh-CN" sz="2000" dirty="0" smtClean="0"/>
              <a:t>DSS</a:t>
            </a:r>
            <a:r>
              <a:rPr lang="zh-CN" altLang="en-US" sz="2000" dirty="0" smtClean="0"/>
              <a:t>系统，不适合用在</a:t>
            </a:r>
            <a:r>
              <a:rPr lang="en-US" altLang="zh-CN" sz="2000" dirty="0" smtClean="0"/>
              <a:t>OLTP</a:t>
            </a:r>
            <a:r>
              <a:rPr lang="zh-CN" altLang="en-US" sz="2000" dirty="0" smtClean="0"/>
              <a:t>系统里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85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优化的一些概念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为什么同样的语句在开发环境很快，但上了</a:t>
            </a:r>
            <a:r>
              <a:rPr lang="en-US" altLang="zh-CN" dirty="0" smtClean="0"/>
              <a:t>production</a:t>
            </a:r>
            <a:r>
              <a:rPr lang="zh-CN" altLang="en-US" dirty="0" smtClean="0"/>
              <a:t>就很慢？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是不是建了索引查询就一定快？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选择性</a:t>
            </a:r>
            <a:r>
              <a:rPr lang="en-US" altLang="zh-CN" dirty="0" smtClean="0"/>
              <a:t>(selectivity)</a:t>
            </a:r>
            <a:r>
              <a:rPr lang="zh-CN" altLang="en-US" dirty="0" smtClean="0"/>
              <a:t>，基数</a:t>
            </a:r>
            <a:r>
              <a:rPr lang="en-US" altLang="zh-CN" dirty="0" smtClean="0"/>
              <a:t>(cardinality)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选择性是指从表、试图或其他结果集中得到通过谓词</a:t>
            </a:r>
            <a:r>
              <a:rPr lang="en-US" altLang="zh-CN" sz="2000" dirty="0" smtClean="0"/>
              <a:t>(predicate)</a:t>
            </a:r>
            <a:r>
              <a:rPr lang="zh-CN" altLang="en-US" sz="2000" dirty="0" smtClean="0"/>
              <a:t>过滤的行数，值区间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至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表示没有行被选出，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表示所有行被选出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如果</a:t>
            </a:r>
            <a:r>
              <a:rPr lang="en-US" altLang="zh-CN" sz="2000" dirty="0" smtClean="0"/>
              <a:t>optimizer</a:t>
            </a:r>
            <a:r>
              <a:rPr lang="zh-CN" altLang="en-US" sz="2000" dirty="0" smtClean="0"/>
              <a:t>能得到统计信息，根据统计信息和谓词，可以得出精确的选择性值，对于生成执行计划有重要参考意义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如果</a:t>
            </a:r>
            <a:r>
              <a:rPr lang="en-US" altLang="zh-CN" sz="2000" dirty="0" smtClean="0"/>
              <a:t>optimizer</a:t>
            </a:r>
            <a:r>
              <a:rPr lang="zh-CN" altLang="en-US" sz="2000" dirty="0" smtClean="0"/>
              <a:t>得不到统计信息，会用动态采样或根据不同谓词估算选择性值，往往不精确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基数是指一个结果集的行数，结果集可以是表、视图、表连接的中间结果或</a:t>
            </a:r>
            <a:r>
              <a:rPr lang="en-US" altLang="zh-CN" sz="2000" dirty="0" smtClean="0"/>
              <a:t>GROUP BY</a:t>
            </a:r>
            <a:r>
              <a:rPr lang="zh-CN" altLang="en-US" sz="2000" dirty="0" smtClean="0"/>
              <a:t>等操作后的结果集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将影响</a:t>
            </a:r>
            <a:r>
              <a:rPr lang="en-US" altLang="zh-CN" sz="2000" dirty="0" smtClean="0"/>
              <a:t>access path</a:t>
            </a:r>
            <a:r>
              <a:rPr lang="zh-CN" altLang="en-US" sz="2000" dirty="0" smtClean="0"/>
              <a:t>、联接类型、联接顺序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统计信息</a:t>
            </a:r>
            <a:r>
              <a:rPr lang="en-US" altLang="zh-CN" dirty="0" smtClean="0"/>
              <a:t>(statistics)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它会收集数据库中对象的详细信息，并存储在相应的数据字典里。 根据这些统计信息， </a:t>
            </a:r>
            <a:r>
              <a:rPr lang="en-US" altLang="zh-CN" sz="2000" dirty="0" smtClean="0"/>
              <a:t>optimizer </a:t>
            </a:r>
            <a:r>
              <a:rPr lang="zh-CN" altLang="en-US" sz="2000" dirty="0" smtClean="0"/>
              <a:t>可以对每个</a:t>
            </a:r>
            <a:r>
              <a:rPr lang="en-US" altLang="zh-CN" sz="2000" dirty="0" smtClean="0"/>
              <a:t>SQL </a:t>
            </a:r>
            <a:r>
              <a:rPr lang="zh-CN" altLang="en-US" sz="2000" dirty="0" smtClean="0"/>
              <a:t>去选择最好的执行计划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可以使用</a:t>
            </a:r>
            <a:r>
              <a:rPr lang="en-US" altLang="zh-CN" sz="2000" dirty="0" smtClean="0"/>
              <a:t>analyze</a:t>
            </a:r>
            <a:r>
              <a:rPr lang="zh-CN" altLang="en-US" sz="2000" dirty="0" smtClean="0"/>
              <a:t>命令和</a:t>
            </a:r>
            <a:r>
              <a:rPr lang="en-US" altLang="zh-CN" sz="2000" dirty="0" smtClean="0"/>
              <a:t>DBMS_STATS</a:t>
            </a:r>
            <a:r>
              <a:rPr lang="zh-CN" altLang="en-US" sz="2000" dirty="0" smtClean="0"/>
              <a:t>包来收集统计信息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统计信息收集如下数据：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            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）表自身的分析：表行数， 使用的块数，空的块数，块的使用率，行迁移和链接的数量，</a:t>
            </a:r>
            <a:r>
              <a:rPr lang="en-US" altLang="zh-CN" sz="2000" dirty="0" smtClean="0"/>
              <a:t>pctfree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pctused</a:t>
            </a:r>
            <a:r>
              <a:rPr lang="zh-CN" altLang="en-US" sz="2000" dirty="0" smtClean="0"/>
              <a:t>的数据，行的平均大小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            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）列的分析：唯一的值个数，列最大小值，密度（选择率），数据分布（直方图信息），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值个数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            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）索引的分析： 索引的深度（</a:t>
            </a:r>
            <a:r>
              <a:rPr lang="en-US" sz="2000" dirty="0" smtClean="0"/>
              <a:t>B-Tree</a:t>
            </a:r>
            <a:r>
              <a:rPr lang="zh-CN" altLang="en-US" sz="2000" dirty="0" smtClean="0"/>
              <a:t>的级别），索引叶级的块数量，集群因子（</a:t>
            </a:r>
            <a:r>
              <a:rPr lang="en-US" sz="2000" dirty="0" smtClean="0"/>
              <a:t>clustering_factor), </a:t>
            </a:r>
            <a:r>
              <a:rPr lang="zh-CN" altLang="en-US" sz="2000" dirty="0" smtClean="0"/>
              <a:t>唯一值的个数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直方图有时对于</a:t>
            </a:r>
            <a:r>
              <a:rPr lang="en-US" altLang="zh-CN" sz="2000" dirty="0" smtClean="0"/>
              <a:t>CBO</a:t>
            </a:r>
            <a:r>
              <a:rPr lang="zh-CN" altLang="en-US" sz="2000" dirty="0" smtClean="0"/>
              <a:t>非常重要，特别是对于有字段数据非常倾斜的表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成本</a:t>
            </a:r>
            <a:r>
              <a:rPr lang="en-US" altLang="zh-CN" dirty="0" smtClean="0"/>
              <a:t>(Cost)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从定义上讲，成本是指工作单元和资源使用。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对于</a:t>
            </a:r>
            <a:r>
              <a:rPr lang="en-US" sz="2000" dirty="0" smtClean="0"/>
              <a:t>Optimizer</a:t>
            </a:r>
            <a:r>
              <a:rPr lang="zh-CN" altLang="en-US" sz="2000" dirty="0" smtClean="0"/>
              <a:t>，工作单元是指</a:t>
            </a:r>
            <a:r>
              <a:rPr lang="en-US" altLang="zh-CN" sz="2000" dirty="0" smtClean="0"/>
              <a:t>full table scan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fast full index scan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nested-loop join</a:t>
            </a:r>
            <a:r>
              <a:rPr lang="zh-CN" altLang="en-US" sz="2000" dirty="0" smtClean="0"/>
              <a:t>等操作；资源使用是指对磁盘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Memory</a:t>
            </a:r>
            <a:r>
              <a:rPr lang="zh-CN" altLang="en-US" sz="2000" dirty="0" smtClean="0"/>
              <a:t>三种资源的使用。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从实际情况上讲，结合不同的工作单元，会导致不同的资源使用，</a:t>
            </a:r>
            <a:r>
              <a:rPr lang="en-US" altLang="zh-CN" sz="2000" dirty="0" smtClean="0"/>
              <a:t>optimizer</a:t>
            </a:r>
            <a:r>
              <a:rPr lang="zh-CN" altLang="en-US" sz="2000" dirty="0" smtClean="0"/>
              <a:t>会用加权数值表示资源使用的情况，这个数值就是我们说的成本。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理论上，一个执行计划的成本越低越好。在实际使用中，要结合我们的优化目标来选择合适的执行计划。</a:t>
            </a:r>
            <a:endParaRPr lang="en-US" altLang="zh-CN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查询优化器</a:t>
            </a:r>
            <a:r>
              <a:rPr lang="en-US" altLang="zh-CN" dirty="0" smtClean="0"/>
              <a:t>(Optimizer)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Oracle</a:t>
            </a:r>
            <a:r>
              <a:rPr lang="zh-CN" altLang="en-US" sz="2000" dirty="0" smtClean="0"/>
              <a:t>有两种类型的优化器，基于成本</a:t>
            </a:r>
            <a:r>
              <a:rPr lang="en-US" altLang="zh-CN" sz="2000" dirty="0" smtClean="0"/>
              <a:t>(Cost-Based Optimizer)</a:t>
            </a:r>
            <a:r>
              <a:rPr lang="zh-CN" altLang="en-US" sz="2000" dirty="0" smtClean="0"/>
              <a:t>和基于规则</a:t>
            </a:r>
            <a:r>
              <a:rPr lang="en-US" altLang="zh-CN" sz="2000" dirty="0" smtClean="0"/>
              <a:t>(Rule-Based Optimizer)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9i</a:t>
            </a:r>
            <a:r>
              <a:rPr lang="zh-CN" altLang="en-US" sz="2000" dirty="0" smtClean="0"/>
              <a:t>版本后只支持</a:t>
            </a:r>
            <a:r>
              <a:rPr lang="en-US" altLang="zh-CN" sz="2000" dirty="0" smtClean="0"/>
              <a:t>CBO</a:t>
            </a:r>
            <a:r>
              <a:rPr lang="zh-CN" altLang="en-US" sz="2000" dirty="0" smtClean="0"/>
              <a:t>，故我们重点关注</a:t>
            </a:r>
            <a:r>
              <a:rPr lang="en-US" altLang="zh-CN" sz="2000" dirty="0" smtClean="0"/>
              <a:t>CBO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不同版本的</a:t>
            </a:r>
            <a:r>
              <a:rPr lang="en-US" altLang="zh-CN" sz="2000" dirty="0" smtClean="0"/>
              <a:t>CBO</a:t>
            </a:r>
            <a:r>
              <a:rPr lang="zh-CN" altLang="en-US" sz="2000" dirty="0" smtClean="0"/>
              <a:t>由于获得的统计信息粒度不同，对同一语句可能会生成不同的执行计划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优化器的目的是用最少的资源，以最少的响应时间，完成一条语句的执行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优化器依赖统计信息生成执行计划，如果统计信息陈旧或缺失，会导致生成的执行计划并不是最优的，甚至是低效的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如果没有统计信息，优化器将使用动态采样，及根据表、索引的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数量等信息估算统计信息，这样会导致更多的系统开销</a:t>
            </a:r>
            <a:endParaRPr lang="en-US" altLang="zh-CN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一些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一些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优化基本概念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执行计划的基本概念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执行计划的解读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语句级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表连接方式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常用的有三种，</a:t>
            </a:r>
            <a:r>
              <a:rPr lang="en-US" altLang="zh-CN" sz="2000" dirty="0" smtClean="0"/>
              <a:t>Hash Join,Sort-Merge Join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Nested-Loop Join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Optimizer</a:t>
            </a:r>
            <a:r>
              <a:rPr lang="zh-CN" altLang="en-US" sz="2000" dirty="0" smtClean="0"/>
              <a:t>总是两个表之间做连接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如果多表做连接，</a:t>
            </a:r>
            <a:r>
              <a:rPr lang="en-US" altLang="zh-CN" sz="2000" dirty="0" smtClean="0"/>
              <a:t>optimizer</a:t>
            </a:r>
            <a:r>
              <a:rPr lang="zh-CN" altLang="en-US" sz="2000" dirty="0" smtClean="0"/>
              <a:t>会选两个表做连接，然后用连接后的结果集再和其他表做连接，以此类推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Nested-Loop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Nested-Loop Join</a:t>
            </a:r>
            <a:r>
              <a:rPr lang="zh-CN" altLang="en-US" sz="2000" dirty="0" smtClean="0"/>
              <a:t>是指定一个表为驱动表</a:t>
            </a:r>
            <a:r>
              <a:rPr lang="en-US" altLang="zh-CN" sz="2000" dirty="0" smtClean="0"/>
              <a:t>(Driven Table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Outer Table),</a:t>
            </a:r>
            <a:r>
              <a:rPr lang="zh-CN" altLang="en-US" sz="2000" dirty="0" smtClean="0"/>
              <a:t>然后用驱动表去另一张表</a:t>
            </a:r>
            <a:r>
              <a:rPr lang="en-US" altLang="zh-CN" sz="2000" dirty="0" smtClean="0"/>
              <a:t>(Inner Table)</a:t>
            </a:r>
            <a:r>
              <a:rPr lang="zh-CN" altLang="en-US" sz="2000" dirty="0" smtClean="0"/>
              <a:t>做关联。对于</a:t>
            </a:r>
            <a:r>
              <a:rPr lang="en-US" altLang="zh-CN" sz="2000" dirty="0" smtClean="0"/>
              <a:t>Outer Table</a:t>
            </a:r>
            <a:r>
              <a:rPr lang="zh-CN" altLang="en-US" sz="2000" dirty="0" smtClean="0"/>
              <a:t>的每一行，都会去和</a:t>
            </a:r>
            <a:r>
              <a:rPr lang="en-US" altLang="zh-CN" sz="2000" dirty="0" smtClean="0"/>
              <a:t>Inner Table</a:t>
            </a:r>
            <a:r>
              <a:rPr lang="zh-CN" altLang="en-US" sz="2000" dirty="0" smtClean="0"/>
              <a:t>的所有行做关联。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如果驱动表较小，且关联条件在被驱动表</a:t>
            </a:r>
            <a:r>
              <a:rPr lang="en-US" altLang="zh-CN" sz="2000" dirty="0" smtClean="0"/>
              <a:t>(Inner Table)</a:t>
            </a:r>
            <a:r>
              <a:rPr lang="zh-CN" altLang="en-US" sz="2000" dirty="0" smtClean="0"/>
              <a:t>上关联比较有效率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有索引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Nested-Loop Join</a:t>
            </a:r>
            <a:r>
              <a:rPr lang="zh-CN" altLang="en-US" sz="2000" dirty="0" smtClean="0"/>
              <a:t>效率会很高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Nested-Loop Join</a:t>
            </a:r>
            <a:r>
              <a:rPr lang="zh-CN" altLang="en-US" sz="2000" dirty="0" smtClean="0"/>
              <a:t>中上层是</a:t>
            </a:r>
            <a:r>
              <a:rPr lang="en-US" altLang="zh-CN" sz="2000" dirty="0" smtClean="0"/>
              <a:t>Outer</a:t>
            </a:r>
            <a:r>
              <a:rPr lang="zh-CN" altLang="en-US" sz="2000" dirty="0" smtClean="0"/>
              <a:t>，下层是</a:t>
            </a:r>
            <a:r>
              <a:rPr lang="en-US" altLang="zh-CN" sz="2000" dirty="0" smtClean="0"/>
              <a:t>Inner</a:t>
            </a:r>
            <a:r>
              <a:rPr lang="zh-CN" altLang="en-US" sz="2000" dirty="0" smtClean="0"/>
              <a:t>，可以多个</a:t>
            </a:r>
            <a:r>
              <a:rPr lang="en-US" altLang="zh-CN" sz="2000" dirty="0" smtClean="0"/>
              <a:t>NESTED-Loop Join</a:t>
            </a:r>
            <a:r>
              <a:rPr lang="zh-CN" altLang="en-US" sz="2000" dirty="0" smtClean="0"/>
              <a:t>做嵌套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9218" name="Picture 2" descr="C:\Documents and Settings\LX04749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581400"/>
            <a:ext cx="3810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原理是</a:t>
            </a:r>
            <a:r>
              <a:rPr lang="en-US" altLang="zh-CN" sz="2000" dirty="0" smtClean="0"/>
              <a:t>optimizer</a:t>
            </a:r>
            <a:r>
              <a:rPr lang="zh-CN" altLang="en-US" sz="2000" dirty="0" smtClean="0"/>
              <a:t>在内存中把两个数据集中相对小的那个用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算法生成一个</a:t>
            </a:r>
            <a:r>
              <a:rPr lang="en-US" altLang="zh-CN" sz="2000" dirty="0" smtClean="0"/>
              <a:t>Hash Table,</a:t>
            </a:r>
            <a:r>
              <a:rPr lang="zh-CN" altLang="en-US" sz="2000" dirty="0" smtClean="0"/>
              <a:t>然后用另一个相对大的数据集去</a:t>
            </a:r>
            <a:r>
              <a:rPr lang="en-US" altLang="zh-CN" sz="2000" dirty="0" smtClean="0"/>
              <a:t>Hash Table</a:t>
            </a:r>
            <a:r>
              <a:rPr lang="zh-CN" altLang="en-US" sz="2000" dirty="0" smtClean="0"/>
              <a:t>中探测行是否满足查询条件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Hash Join</a:t>
            </a:r>
            <a:r>
              <a:rPr lang="zh-CN" altLang="en-US" sz="2000" dirty="0" smtClean="0"/>
              <a:t>经常用来处理大数据集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如果较小数据集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后能完全放在内存中，则该</a:t>
            </a:r>
            <a:r>
              <a:rPr lang="en-US" altLang="zh-CN" sz="2000" dirty="0" smtClean="0"/>
              <a:t>Join</a:t>
            </a:r>
            <a:r>
              <a:rPr lang="zh-CN" altLang="en-US" sz="2000" dirty="0" smtClean="0"/>
              <a:t>最优，否则放不下的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数据会被放到</a:t>
            </a:r>
            <a:r>
              <a:rPr lang="en-US" altLang="zh-CN" sz="2000" dirty="0" smtClean="0"/>
              <a:t>temp segment</a:t>
            </a:r>
            <a:r>
              <a:rPr lang="zh-CN" altLang="en-US" sz="2000" dirty="0" smtClean="0"/>
              <a:t>中，会增加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开销</a:t>
            </a:r>
            <a:endParaRPr lang="en-US" altLang="zh-CN" sz="2000" dirty="0" smtClean="0"/>
          </a:p>
          <a:p>
            <a:endParaRPr lang="en-US" sz="2000" dirty="0"/>
          </a:p>
        </p:txBody>
      </p:sp>
      <p:pic>
        <p:nvPicPr>
          <p:cNvPr id="10242" name="Picture 2" descr="C:\Documents and Settings\LX04749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666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Sort-Merge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Sort-Merge Join</a:t>
            </a:r>
            <a:r>
              <a:rPr lang="zh-CN" altLang="en-US" sz="2000" dirty="0" smtClean="0"/>
              <a:t>首先将两个数据集分别排序，然后将两个排过序的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合并在一起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Sort-Merge Join</a:t>
            </a:r>
            <a:r>
              <a:rPr lang="zh-CN" altLang="en-US" sz="2000" dirty="0" smtClean="0"/>
              <a:t>没有驱动表概念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如果数据集已经被排过序，则</a:t>
            </a:r>
            <a:r>
              <a:rPr lang="en-US" altLang="zh-CN" sz="2000" dirty="0" smtClean="0"/>
              <a:t>Sort-Merge Join</a:t>
            </a:r>
            <a:r>
              <a:rPr lang="zh-CN" altLang="en-US" sz="2000" dirty="0" smtClean="0"/>
              <a:t>的效率最优，因为可省去排序步骤，直接做</a:t>
            </a:r>
            <a:r>
              <a:rPr lang="en-US" altLang="zh-CN" sz="2000" dirty="0" smtClean="0"/>
              <a:t>merge</a:t>
            </a:r>
            <a:r>
              <a:rPr lang="zh-CN" altLang="en-US" sz="2000" dirty="0" smtClean="0"/>
              <a:t>操作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通常在有不等价关联</a:t>
            </a:r>
            <a:r>
              <a:rPr lang="en-US" altLang="zh-CN" sz="2000" dirty="0" smtClean="0"/>
              <a:t>(&gt;,&lt;,&gt;=,&lt;=,&lt;&gt;)</a:t>
            </a:r>
            <a:r>
              <a:rPr lang="zh-CN" altLang="en-US" sz="2000" dirty="0" smtClean="0"/>
              <a:t>时才会用到</a:t>
            </a:r>
            <a:r>
              <a:rPr lang="en-US" altLang="zh-CN" sz="2000" dirty="0" smtClean="0"/>
              <a:t>Sort-Merge Join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在缺乏数据的选择性或者可用的索引时，或者两个源表都过于庞大（所选的数据超过表记录数的</a:t>
            </a:r>
            <a:r>
              <a:rPr lang="en-US" altLang="zh-CN" sz="2000" dirty="0" smtClean="0"/>
              <a:t>5%</a:t>
            </a:r>
            <a:r>
              <a:rPr lang="zh-CN" altLang="en-US" sz="2000" dirty="0" smtClean="0"/>
              <a:t>）时，排序合并链接将比嵌套循环链接更加高效</a:t>
            </a:r>
            <a:endParaRPr lang="en-US" sz="2000" dirty="0"/>
          </a:p>
        </p:txBody>
      </p:sp>
      <p:pic>
        <p:nvPicPr>
          <p:cNvPr id="11266" name="Picture 2" descr="C:\Documents and Settings\LX04749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343400"/>
            <a:ext cx="6667501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三种连接工作方式比较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Nested loops </a:t>
            </a:r>
            <a:r>
              <a:rPr lang="zh-CN" altLang="en-US" sz="2000" dirty="0" smtClean="0"/>
              <a:t>工作方式是从一张表中读取数据，访问另一张表（通常是索引）来做匹配，</a:t>
            </a:r>
            <a:r>
              <a:rPr lang="en-US" altLang="zh-CN" sz="2000" dirty="0" smtClean="0"/>
              <a:t>nested loops</a:t>
            </a:r>
            <a:r>
              <a:rPr lang="zh-CN" altLang="en-US" sz="2000" dirty="0" smtClean="0"/>
              <a:t>适用的场合是当一个关联表比较小的时候，效率会更高。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Hash join</a:t>
            </a:r>
            <a:r>
              <a:rPr lang="zh-CN" altLang="en-US" sz="2000" dirty="0" smtClean="0"/>
              <a:t>的工作方式是将一个表（通常是小一点的那个表）做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运算，将列数据存储到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列表中，从另一个表中抽取记录，做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运算，到</a:t>
            </a:r>
            <a:r>
              <a:rPr lang="en-US" altLang="zh-CN" sz="2000" dirty="0" smtClean="0"/>
              <a:t>hash </a:t>
            </a:r>
            <a:r>
              <a:rPr lang="zh-CN" altLang="en-US" sz="2000" dirty="0" smtClean="0"/>
              <a:t>列表中找到相应的值，做匹配       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endParaRPr lang="zh-CN" altLang="en-US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 </a:t>
            </a:r>
            <a:r>
              <a:rPr lang="en-US" altLang="zh-CN" sz="2000" dirty="0" smtClean="0"/>
              <a:t>Merge Join</a:t>
            </a:r>
            <a:r>
              <a:rPr lang="zh-CN" altLang="en-US" sz="2000" dirty="0" smtClean="0"/>
              <a:t> 是先将关联表的关联列各自做排序，然后从各自的排序表中抽取数据，到另一个排序表中做匹配，因为</a:t>
            </a:r>
            <a:r>
              <a:rPr lang="en-US" altLang="zh-CN" sz="2000" dirty="0" smtClean="0"/>
              <a:t>merge join</a:t>
            </a:r>
            <a:r>
              <a:rPr lang="zh-CN" altLang="en-US" sz="2000" dirty="0" smtClean="0"/>
              <a:t>需要做更多的排序，所以消耗的资源更多。 通常来讲，能够使用</a:t>
            </a:r>
            <a:r>
              <a:rPr lang="en-US" altLang="zh-CN" sz="2000" dirty="0" smtClean="0"/>
              <a:t>merge join</a:t>
            </a:r>
            <a:r>
              <a:rPr lang="zh-CN" altLang="en-US" sz="2000" dirty="0" smtClean="0"/>
              <a:t>的地方，</a:t>
            </a:r>
            <a:r>
              <a:rPr lang="en-US" altLang="zh-CN" sz="2000" dirty="0" smtClean="0"/>
              <a:t>hash join</a:t>
            </a:r>
            <a:r>
              <a:rPr lang="zh-CN" altLang="en-US" sz="2000" dirty="0" smtClean="0"/>
              <a:t>都可以发挥更好的性能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应为此查询使用什么联接类型？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SELECT e.name, e.salary, d.dept_name</a:t>
            </a:r>
          </a:p>
          <a:p>
            <a:pPr>
              <a:buNone/>
            </a:pPr>
            <a:r>
              <a:rPr lang="en-US" sz="2000" b="1" dirty="0" smtClean="0"/>
              <a:t>	    FROM hr.employees e, hr.departments d</a:t>
            </a:r>
          </a:p>
          <a:p>
            <a:pPr>
              <a:buNone/>
            </a:pPr>
            <a:r>
              <a:rPr lang="en-US" sz="2000" b="1" dirty="0" smtClean="0"/>
              <a:t>	    WHERE d.dept_name IN ('Marketing‘,'Sales')</a:t>
            </a:r>
          </a:p>
          <a:p>
            <a:pPr>
              <a:buNone/>
            </a:pPr>
            <a:r>
              <a:rPr lang="en-US" sz="2000" b="1" dirty="0" smtClean="0"/>
              <a:t>	    AND e.department_id=d.department_id;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Employees </a:t>
            </a:r>
            <a:r>
              <a:rPr lang="zh-CN" altLang="en-US" sz="2000" b="1" dirty="0" smtClean="0"/>
              <a:t>有</a:t>
            </a:r>
            <a:r>
              <a:rPr lang="en-US" altLang="zh-CN" sz="2000" b="1" dirty="0" smtClean="0"/>
              <a:t>107 </a:t>
            </a:r>
            <a:r>
              <a:rPr lang="zh-CN" altLang="en-US" sz="2000" b="1" dirty="0" smtClean="0"/>
              <a:t>行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Departments </a:t>
            </a:r>
            <a:r>
              <a:rPr lang="zh-CN" altLang="en-US" sz="2000" b="1" dirty="0" smtClean="0"/>
              <a:t>有 </a:t>
            </a:r>
            <a:r>
              <a:rPr lang="en-US" altLang="zh-CN" sz="2000" b="1" dirty="0" smtClean="0"/>
              <a:t>27 </a:t>
            </a:r>
            <a:r>
              <a:rPr lang="zh-CN" altLang="en-US" sz="2000" b="1" dirty="0" smtClean="0"/>
              <a:t>行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Employees </a:t>
            </a:r>
            <a:r>
              <a:rPr lang="zh-CN" altLang="en-US" sz="2000" b="1" dirty="0" smtClean="0"/>
              <a:t>和</a:t>
            </a:r>
            <a:r>
              <a:rPr lang="en-US" sz="2000" b="1" dirty="0" smtClean="0"/>
              <a:t>Departments </a:t>
            </a:r>
            <a:r>
              <a:rPr lang="zh-CN" altLang="en-US" sz="2000" b="1" dirty="0" smtClean="0"/>
              <a:t>之间基于</a:t>
            </a:r>
            <a:r>
              <a:rPr lang="en-US" sz="2000" b="1" dirty="0" smtClean="0"/>
              <a:t>dept_id </a:t>
            </a:r>
            <a:r>
              <a:rPr lang="zh-CN" altLang="en-US" sz="2000" b="1" dirty="0" smtClean="0"/>
              <a:t>的外键关系</a:t>
            </a:r>
            <a:endParaRPr lang="en-US" sz="2000" dirty="0"/>
          </a:p>
        </p:txBody>
      </p:sp>
      <p:pic>
        <p:nvPicPr>
          <p:cNvPr id="12290" name="Picture 2" descr="C:\Documents and Settings\LX04749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4495800"/>
            <a:ext cx="8305800" cy="1905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应为此查询使用什么联接类型？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	SELECT o.customer_id, l.unit_price * l.quantity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	FROM oe.orders o ,oe.order_items l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	WHERE l.order_id = o.order_id;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Orders </a:t>
            </a:r>
            <a:r>
              <a:rPr lang="zh-CN" altLang="en-US" sz="2000" b="1" dirty="0" smtClean="0"/>
              <a:t>有</a:t>
            </a:r>
            <a:r>
              <a:rPr lang="en-US" altLang="zh-CN" sz="2000" b="1" dirty="0" smtClean="0"/>
              <a:t>105 </a:t>
            </a:r>
            <a:r>
              <a:rPr lang="zh-CN" altLang="en-US" sz="2000" b="1" dirty="0" smtClean="0"/>
              <a:t>行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Order Items 有665 行</a:t>
            </a:r>
            <a:endParaRPr lang="en-US" sz="2000" dirty="0"/>
          </a:p>
        </p:txBody>
      </p:sp>
      <p:pic>
        <p:nvPicPr>
          <p:cNvPr id="13314" name="Picture 2" descr="C:\Documents and Settings\LX04749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429000"/>
            <a:ext cx="809625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应为此查询使用什么联接类型？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	SELECT o.order_id,0.order_date,e.name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	FROM    oe.orders o , hr.employees e;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Orders </a:t>
            </a:r>
            <a:r>
              <a:rPr lang="zh-CN" altLang="en-US" sz="2000" b="1" dirty="0" smtClean="0"/>
              <a:t>有</a:t>
            </a:r>
            <a:r>
              <a:rPr lang="en-US" altLang="zh-CN" sz="2000" b="1" dirty="0" smtClean="0"/>
              <a:t>105 </a:t>
            </a:r>
            <a:r>
              <a:rPr lang="zh-CN" altLang="en-US" sz="2000" b="1" dirty="0" smtClean="0"/>
              <a:t>行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Employees </a:t>
            </a:r>
            <a:r>
              <a:rPr lang="zh-CN" altLang="en-US" sz="2000" b="1" dirty="0" smtClean="0"/>
              <a:t>有</a:t>
            </a:r>
            <a:r>
              <a:rPr lang="en-US" altLang="zh-CN" sz="2000" b="1" dirty="0" smtClean="0"/>
              <a:t>107 </a:t>
            </a:r>
            <a:r>
              <a:rPr lang="zh-CN" altLang="en-US" sz="2000" b="1" dirty="0" smtClean="0"/>
              <a:t>行</a:t>
            </a:r>
            <a:endParaRPr lang="en-US" sz="2000" dirty="0"/>
          </a:p>
        </p:txBody>
      </p:sp>
      <p:pic>
        <p:nvPicPr>
          <p:cNvPr id="14338" name="Picture 2" descr="C:\Documents and Settings\LX04749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86106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access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access path</a:t>
            </a:r>
            <a:r>
              <a:rPr lang="zh-CN" altLang="en-US" sz="2000" dirty="0" smtClean="0"/>
              <a:t>是从数据库获取数据的方式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有以下几种：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hlinkClick r:id="" action="ppaction://hlinkfile"/>
              </a:rPr>
              <a:t>Full Table Scans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hlinkClick r:id="" action="ppaction://hlinkfile"/>
              </a:rPr>
              <a:t>Rowid Scans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hlinkClick r:id="" action="ppaction://hlinkfile"/>
              </a:rPr>
              <a:t>Index Scans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Full table scan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这种</a:t>
            </a:r>
            <a:r>
              <a:rPr lang="en-US" altLang="zh-CN" sz="2000" dirty="0" smtClean="0"/>
              <a:t>scan</a:t>
            </a:r>
            <a:r>
              <a:rPr lang="zh-CN" altLang="en-US" sz="2000" dirty="0" smtClean="0"/>
              <a:t>会把表中所有数据都</a:t>
            </a:r>
            <a:r>
              <a:rPr lang="en-US" altLang="zh-CN" sz="2000" dirty="0" smtClean="0"/>
              <a:t>scan</a:t>
            </a:r>
            <a:r>
              <a:rPr lang="zh-CN" altLang="en-US" sz="2000" dirty="0" smtClean="0"/>
              <a:t>出来，然后再根据谓词过滤，看是否符合查询条件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如果配置了</a:t>
            </a:r>
            <a:r>
              <a:rPr lang="en-US" sz="2000" dirty="0" smtClean="0"/>
              <a:t>DB_FILE_MULTIBLOCK_READ_COUNT</a:t>
            </a:r>
            <a:r>
              <a:rPr lang="zh-CN" altLang="en-US" sz="2000" dirty="0" smtClean="0"/>
              <a:t>参数，可以每次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读取多个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，使</a:t>
            </a:r>
            <a:r>
              <a:rPr lang="en-US" altLang="zh-CN" sz="2000" dirty="0" smtClean="0"/>
              <a:t>scan</a:t>
            </a:r>
            <a:r>
              <a:rPr lang="zh-CN" altLang="en-US" sz="2000" dirty="0" smtClean="0"/>
              <a:t>更有效率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如果表数据分散在很多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中，则</a:t>
            </a:r>
            <a:r>
              <a:rPr lang="en-US" altLang="zh-CN" sz="2000" dirty="0" smtClean="0"/>
              <a:t>full table scan</a:t>
            </a:r>
            <a:r>
              <a:rPr lang="zh-CN" altLang="en-US" sz="2000" dirty="0" smtClean="0"/>
              <a:t>比其他</a:t>
            </a:r>
            <a:r>
              <a:rPr lang="en-US" altLang="zh-CN" sz="2000" dirty="0" smtClean="0"/>
              <a:t>scan</a:t>
            </a:r>
            <a:r>
              <a:rPr lang="zh-CN" altLang="en-US" sz="2000" dirty="0" smtClean="0"/>
              <a:t>更有廉价，因为</a:t>
            </a:r>
            <a:r>
              <a:rPr lang="en-US" altLang="zh-CN" sz="2000" dirty="0" smtClean="0"/>
              <a:t>full table scan</a:t>
            </a:r>
            <a:r>
              <a:rPr lang="zh-CN" altLang="en-US" sz="2000" dirty="0" smtClean="0"/>
              <a:t>可以用数量较少大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而不是数量众多的小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获取数据，降低了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操作的次数，节省了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操作的开销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如果不能使用已存在的索引，则会进行</a:t>
            </a:r>
            <a:r>
              <a:rPr lang="en-US" altLang="zh-CN" sz="2000" dirty="0" smtClean="0"/>
              <a:t>full table scan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一些基本概念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/>
              <a:t>什么是</a:t>
            </a:r>
            <a:r>
              <a:rPr lang="en-US" altLang="zh-CN" dirty="0"/>
              <a:t>Oracle </a:t>
            </a:r>
            <a:r>
              <a:rPr lang="en-US" altLang="zh-CN" dirty="0" err="1"/>
              <a:t>DataBase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什</a:t>
            </a:r>
            <a:r>
              <a:rPr lang="zh-CN" altLang="en-US" dirty="0" smtClean="0"/>
              <a:t>么是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Schema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是一回事吗？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Tablespace</a:t>
            </a:r>
            <a:r>
              <a:rPr lang="zh-CN" altLang="en-US" dirty="0" smtClean="0"/>
              <a:t>是逻辑概念还是物理概念？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Rowid scan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Rowid</a:t>
            </a:r>
            <a:r>
              <a:rPr lang="zh-CN" altLang="en-US" sz="2000" dirty="0" smtClean="0"/>
              <a:t>中包含了行所在数据文件、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和行在</a:t>
            </a:r>
            <a:r>
              <a:rPr lang="en-US" altLang="zh-CN" sz="2000" dirty="0" smtClean="0"/>
              <a:t>blcok</a:t>
            </a:r>
            <a:r>
              <a:rPr lang="zh-CN" altLang="en-US" sz="2000" dirty="0" smtClean="0"/>
              <a:t>中的位置等信息，所以</a:t>
            </a:r>
            <a:r>
              <a:rPr lang="en-US" altLang="zh-CN" sz="2000" dirty="0" smtClean="0"/>
              <a:t>rowid scan</a:t>
            </a:r>
            <a:r>
              <a:rPr lang="zh-CN" altLang="en-US" sz="2000" dirty="0" smtClean="0"/>
              <a:t>是最快速获取一行数据的</a:t>
            </a:r>
            <a:r>
              <a:rPr lang="en-US" altLang="zh-CN" sz="2000" dirty="0" smtClean="0"/>
              <a:t>scan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Index scan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如果要获取的列都已被索引，则直接从索引中获取列值，而不会再查表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如果有列没有被索引，则</a:t>
            </a:r>
            <a:r>
              <a:rPr lang="en-US" altLang="zh-CN" sz="2000" dirty="0" smtClean="0"/>
              <a:t>optimizer</a:t>
            </a:r>
            <a:r>
              <a:rPr lang="zh-CN" altLang="en-US" sz="2000" dirty="0" smtClean="0"/>
              <a:t>会获取这些列的</a:t>
            </a:r>
            <a:r>
              <a:rPr lang="en-US" altLang="zh-CN" sz="2000" dirty="0" smtClean="0"/>
              <a:t>rowid,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rowid scan</a:t>
            </a:r>
            <a:r>
              <a:rPr lang="zh-CN" altLang="en-US" sz="2000" dirty="0" smtClean="0"/>
              <a:t>获取列值</a:t>
            </a:r>
            <a:endParaRPr lang="en-US" altLang="zh-CN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Full table scan</a:t>
            </a:r>
            <a:r>
              <a:rPr lang="zh-CN" altLang="en-US" sz="2400" dirty="0" smtClean="0"/>
              <a:t>通常是最低效的，在大多数情况下应能免则免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如有驱动表概念，则应尽量在被驱动表上使用</a:t>
            </a:r>
            <a:r>
              <a:rPr lang="en-US" altLang="zh-CN" sz="2400" dirty="0" smtClean="0"/>
              <a:t>Index scans</a:t>
            </a:r>
            <a:r>
              <a:rPr lang="zh-CN" altLang="en-US" sz="2400" dirty="0" smtClean="0"/>
              <a:t>；如果没有驱动表概念，则尽量在连接字段上建索引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能不排序，尽量不排序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如有多表连接中有明显的小表，适合做</a:t>
            </a:r>
            <a:r>
              <a:rPr lang="en-US" altLang="zh-CN" sz="2400" dirty="0" smtClean="0"/>
              <a:t>Nested-Loop Join</a:t>
            </a:r>
            <a:r>
              <a:rPr lang="zh-CN" altLang="en-US" sz="2400" dirty="0" smtClean="0"/>
              <a:t>的驱动表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如两表大小差不多，且关联字段没有索引，适合</a:t>
            </a:r>
            <a:r>
              <a:rPr lang="en-US" altLang="zh-CN" sz="2400" dirty="0" smtClean="0"/>
              <a:t>Hash Join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如两表大小差不多，且关联字段有索引，适合</a:t>
            </a:r>
            <a:r>
              <a:rPr lang="en-US" altLang="zh-CN" sz="2400" dirty="0" smtClean="0"/>
              <a:t>Sort-Merge Join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Hints</a:t>
            </a:r>
            <a:r>
              <a:rPr lang="zh-CN" altLang="en-US" sz="2000" dirty="0" smtClean="0"/>
              <a:t>是可以让</a:t>
            </a:r>
            <a:r>
              <a:rPr lang="en-US" altLang="zh-CN" sz="2000" dirty="0" smtClean="0"/>
              <a:t>optimizer</a:t>
            </a:r>
            <a:r>
              <a:rPr lang="zh-CN" altLang="en-US" sz="2000" dirty="0" smtClean="0"/>
              <a:t>改变执行计划的参数，因为有时你比</a:t>
            </a:r>
            <a:r>
              <a:rPr lang="en-US" altLang="zh-CN" sz="2000" dirty="0" smtClean="0"/>
              <a:t>optimizer</a:t>
            </a:r>
            <a:r>
              <a:rPr lang="zh-CN" altLang="en-US" sz="2000" dirty="0" smtClean="0"/>
              <a:t>更熟悉业务数据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Hints</a:t>
            </a:r>
            <a:r>
              <a:rPr lang="zh-CN" altLang="en-US" sz="2000" dirty="0" smtClean="0"/>
              <a:t>可以改变</a:t>
            </a:r>
            <a:r>
              <a:rPr lang="en-US" altLang="zh-CN" sz="2000" dirty="0" smtClean="0"/>
              <a:t>access path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query transformer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join order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join operation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语法是在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关键字后加上</a:t>
            </a:r>
            <a:r>
              <a:rPr lang="en-US" altLang="zh-CN" sz="2000" dirty="0" smtClean="0"/>
              <a:t>/*+   Hints */</a:t>
            </a:r>
          </a:p>
          <a:p>
            <a:endParaRPr lang="en-US" altLang="zh-CN" sz="2000" dirty="0" smtClean="0"/>
          </a:p>
          <a:p>
            <a:endParaRPr lang="en-US" sz="2000" dirty="0"/>
          </a:p>
        </p:txBody>
      </p:sp>
      <p:pic>
        <p:nvPicPr>
          <p:cNvPr id="15362" name="Picture 2" descr="C:\Documents and Settings\LX04749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4286250" cy="1238250"/>
          </a:xfrm>
          <a:prstGeom prst="rect">
            <a:avLst/>
          </a:prstGeom>
          <a:noFill/>
        </p:spPr>
      </p:pic>
      <p:pic>
        <p:nvPicPr>
          <p:cNvPr id="15364" name="Picture 4" descr="C:\Documents and Settings\LX04749\Desktop\untitl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038600"/>
            <a:ext cx="571500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执行计划</a:t>
            </a:r>
            <a:r>
              <a:rPr lang="en-US" altLang="zh-CN" dirty="0" smtClean="0"/>
              <a:t>(execution plan)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执行计划显示在执行一条</a:t>
            </a:r>
            <a:r>
              <a:rPr lang="en-US" altLang="zh-CN" sz="2000" dirty="0" smtClean="0"/>
              <a:t>SQL </a:t>
            </a:r>
            <a:r>
              <a:rPr lang="zh-CN" altLang="en-US" sz="2000" dirty="0" smtClean="0"/>
              <a:t>语句时必须执行的详细步骤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这些步骤表示为一组数据库运算符，这些运算符将使用和生成行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查询</a:t>
            </a:r>
          </a:p>
          <a:p>
            <a:pPr lvl="1">
              <a:buNone/>
            </a:pPr>
            <a:r>
              <a:rPr lang="en-US" sz="1600" dirty="0" smtClean="0"/>
              <a:t>SELECT prod_category, avg(amount_sold)</a:t>
            </a:r>
          </a:p>
          <a:p>
            <a:pPr lvl="1">
              <a:buNone/>
            </a:pPr>
            <a:r>
              <a:rPr lang="en-US" sz="1600" dirty="0" smtClean="0"/>
              <a:t>FROM sales s, products p</a:t>
            </a:r>
          </a:p>
          <a:p>
            <a:pPr lvl="1">
              <a:buNone/>
            </a:pPr>
            <a:r>
              <a:rPr lang="en-US" sz="1600" dirty="0" smtClean="0"/>
              <a:t>WHERE p.prod_id = s.prod_id</a:t>
            </a:r>
          </a:p>
          <a:p>
            <a:pPr lvl="1">
              <a:buNone/>
            </a:pPr>
            <a:r>
              <a:rPr lang="en-US" sz="1600" dirty="0" smtClean="0"/>
              <a:t>GROUP BY prod_category;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b="1" dirty="0" smtClean="0"/>
              <a:t>-----------------------------------------------------------</a:t>
            </a:r>
          </a:p>
          <a:p>
            <a:pPr lvl="1">
              <a:buNone/>
            </a:pPr>
            <a:r>
              <a:rPr lang="en-US" sz="1600" b="1" dirty="0" smtClean="0"/>
              <a:t>Id Operation                                         Name</a:t>
            </a:r>
          </a:p>
          <a:p>
            <a:pPr lvl="1">
              <a:buNone/>
            </a:pPr>
            <a:r>
              <a:rPr lang="en-US" sz="1600" b="1" dirty="0" smtClean="0"/>
              <a:t>-----------------------------------------------------------</a:t>
            </a:r>
          </a:p>
          <a:p>
            <a:pPr lvl="1">
              <a:buNone/>
            </a:pPr>
            <a:r>
              <a:rPr lang="en-US" sz="1600" b="1" dirty="0" smtClean="0"/>
              <a:t>0 SELECT STATEMENT</a:t>
            </a:r>
          </a:p>
          <a:p>
            <a:pPr lvl="1">
              <a:buNone/>
            </a:pPr>
            <a:r>
              <a:rPr lang="en-US" sz="1600" b="1" dirty="0" smtClean="0"/>
              <a:t>1  HASH GROUP BY</a:t>
            </a:r>
          </a:p>
          <a:p>
            <a:pPr marL="800100" lvl="1" indent="-342900">
              <a:buNone/>
            </a:pPr>
            <a:r>
              <a:rPr lang="en-US" sz="1600" b="1" dirty="0" smtClean="0"/>
              <a:t>2    HASH JOIN </a:t>
            </a:r>
          </a:p>
          <a:p>
            <a:pPr lvl="1">
              <a:buNone/>
            </a:pPr>
            <a:r>
              <a:rPr lang="en-US" sz="1600" b="1" dirty="0" smtClean="0"/>
              <a:t>3 	  TABLE ACCESS FULL                    PRODUCTS</a:t>
            </a:r>
          </a:p>
          <a:p>
            <a:pPr lvl="1">
              <a:buNone/>
            </a:pPr>
            <a:r>
              <a:rPr lang="en-US" sz="1600" b="1" dirty="0" smtClean="0"/>
              <a:t>4 	    PARTITION RANGE ALL</a:t>
            </a:r>
          </a:p>
          <a:p>
            <a:pPr lvl="1">
              <a:buNone/>
            </a:pPr>
            <a:r>
              <a:rPr lang="en-US" sz="1600" b="1" dirty="0" smtClean="0"/>
              <a:t>5          TABLE ACCESS FULL                 SALES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----------------------------------------------------------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如何获取执行计划</a:t>
            </a:r>
            <a:endParaRPr lang="en-US" altLang="zh-CN" sz="2000" dirty="0" smtClean="0"/>
          </a:p>
          <a:p>
            <a:pPr>
              <a:buNone/>
            </a:pPr>
            <a:r>
              <a:rPr lang="en-US" sz="2000" b="1" dirty="0" smtClean="0"/>
              <a:t>	1. EXPLAIN PLAN </a:t>
            </a:r>
            <a:r>
              <a:rPr lang="zh-CN" altLang="en-US" sz="2000" b="1" dirty="0" smtClean="0"/>
              <a:t>命令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显示一条</a:t>
            </a:r>
            <a:r>
              <a:rPr lang="en-US" altLang="zh-CN" sz="2000" b="1" dirty="0" smtClean="0"/>
              <a:t>SQL </a:t>
            </a:r>
            <a:r>
              <a:rPr lang="zh-CN" altLang="en-US" sz="2000" b="1" dirty="0" smtClean="0"/>
              <a:t>语句的执行计划，而不实际执行此语</a:t>
            </a:r>
            <a:r>
              <a:rPr lang="zh-CN" altLang="en-US" sz="2000" b="1" dirty="0" smtClean="0"/>
              <a:t>句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记得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COMMIT</a:t>
            </a:r>
            <a:r>
              <a:rPr lang="en-US" altLang="zh-CN" sz="2000" b="1" dirty="0" smtClean="0"/>
              <a:t>)</a:t>
            </a:r>
            <a:endParaRPr lang="en-US" altLang="zh-CN" sz="2000" b="1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explain plan for</a:t>
            </a:r>
          </a:p>
          <a:p>
            <a:pPr>
              <a:buNone/>
            </a:pPr>
            <a:r>
              <a:rPr lang="en-US" sz="2000" dirty="0" smtClean="0"/>
              <a:t>	select  *</a:t>
            </a:r>
          </a:p>
          <a:p>
            <a:pPr>
              <a:buNone/>
            </a:pPr>
            <a:r>
              <a:rPr lang="en-US" sz="2000" dirty="0" smtClean="0"/>
              <a:t> 	from cntl_supplier sp left outer join cntl_supplier_parent spp on sp.parent_id = spp.parent_id left outer join cntl_lov lov1 on sp.SUPPLIER_STATUS_LOV_ID = lov1.cntl_lov_key_id left outer join cntl_lov lov2 on sp.SUPPLIER_CLASSIFN_LOV_ID = lov2.cntl_lov_key_id left outer join cntl_lov lov3</a:t>
            </a:r>
          </a:p>
          <a:p>
            <a:pPr>
              <a:buNone/>
            </a:pPr>
            <a:r>
              <a:rPr lang="en-US" sz="2000" dirty="0" smtClean="0"/>
              <a:t>	on sp.SUPPLIER_OSP_LOV_ID   = lov3.cntl_lov_key_id</a:t>
            </a:r>
          </a:p>
          <a:p>
            <a:pPr>
              <a:buNone/>
            </a:pPr>
            <a:r>
              <a:rPr lang="en-US" sz="2000" dirty="0" smtClean="0"/>
              <a:t>	left outer join cntl_lov lov4</a:t>
            </a:r>
          </a:p>
          <a:p>
            <a:pPr>
              <a:buNone/>
            </a:pPr>
            <a:r>
              <a:rPr lang="en-US" sz="2000" dirty="0" smtClean="0"/>
              <a:t>	on spp.PARENT_STATUS_LOV_ID = lov4.cntl_lov_key_id left outer join cntl_lov lov5 on spp.PARENT_CLASSIFN_LOV_ID = lov5.cntl_lov_key_id left outer join cntl_lov lov6 on spp.PARENT_OSP_LOV_ID = lov6.cntl_lov_key_id left outer join cntl_control_supplier_link linkage on sp.supplier_id = linkage.supplier_id where sp.is_active = 'Y' </a:t>
            </a:r>
          </a:p>
          <a:p>
            <a:pPr>
              <a:buNone/>
            </a:pPr>
            <a:r>
              <a:rPr lang="en-US" sz="2000" dirty="0" smtClean="0"/>
              <a:t>	and spp.is_active = 'Y'</a:t>
            </a:r>
          </a:p>
          <a:p>
            <a:pPr>
              <a:buNone/>
            </a:pPr>
            <a:r>
              <a:rPr lang="en-US" sz="2000" dirty="0" smtClean="0"/>
              <a:t>	and lov1.is_active = 'Y'</a:t>
            </a:r>
          </a:p>
          <a:p>
            <a:pPr>
              <a:buNone/>
            </a:pPr>
            <a:r>
              <a:rPr lang="en-US" sz="2000" dirty="0" smtClean="0"/>
              <a:t>	and lov2.is_active = 'Y'</a:t>
            </a:r>
          </a:p>
          <a:p>
            <a:pPr>
              <a:buNone/>
            </a:pPr>
            <a:r>
              <a:rPr lang="en-US" sz="2000" dirty="0" smtClean="0"/>
              <a:t>	and lov3.is_active = 'Y'</a:t>
            </a:r>
          </a:p>
          <a:p>
            <a:pPr>
              <a:buNone/>
            </a:pPr>
            <a:r>
              <a:rPr lang="en-US" sz="2000" dirty="0" smtClean="0"/>
              <a:t>	and lov1.CNTL_LOV_VALUE != 'I'</a:t>
            </a:r>
          </a:p>
          <a:p>
            <a:pPr>
              <a:buNone/>
            </a:pPr>
            <a:r>
              <a:rPr lang="en-US" sz="2000" dirty="0" smtClean="0"/>
              <a:t>	and lov1.CNTL_LOV_VALUE != 'N'</a:t>
            </a:r>
          </a:p>
          <a:p>
            <a:pPr>
              <a:buNone/>
            </a:pPr>
            <a:r>
              <a:rPr lang="en-US" sz="2000" dirty="0" smtClean="0"/>
              <a:t>	and lov4.cntl_lov_value != 'I'</a:t>
            </a:r>
          </a:p>
          <a:p>
            <a:pPr>
              <a:buNone/>
            </a:pPr>
            <a:r>
              <a:rPr lang="en-US" sz="2000" dirty="0" smtClean="0"/>
              <a:t>	and lov4.cntl_lov_value != 'N'</a:t>
            </a:r>
          </a:p>
          <a:p>
            <a:pPr>
              <a:buNone/>
            </a:pPr>
            <a:r>
              <a:rPr lang="en-US" sz="2000" dirty="0" smtClean="0"/>
              <a:t>	and (linkage.control_id is null or (linkage.control_id &lt;&gt; 110193) or (linkage.control_id = 110193 and linkage.is_active = 'N'))  order by linkage.control_id, linkage.is_active, linkage.modified_date;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59737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生成的执行计划会放到一张叫做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PLAN_TABLE</a:t>
            </a:r>
            <a:r>
              <a:rPr lang="zh-CN" altLang="en-US" sz="2000" dirty="0" smtClean="0"/>
              <a:t>的表中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通过以下语句可以看到格式化后的执行计划</a:t>
            </a:r>
            <a:r>
              <a:rPr lang="en-US" altLang="zh-CN" sz="2000" dirty="0" smtClean="0"/>
              <a:t>(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查看不同计划需替换红色字体</a:t>
            </a:r>
            <a:r>
              <a:rPr lang="en-US" altLang="zh-CN" sz="2000" dirty="0" smtClean="0"/>
              <a:t>)</a:t>
            </a:r>
            <a:endParaRPr lang="en-US" sz="2000" dirty="0" smtClean="0"/>
          </a:p>
          <a:p>
            <a:pPr>
              <a:buNone/>
            </a:pPr>
            <a:r>
              <a:rPr lang="en-US" sz="1400" dirty="0" smtClean="0"/>
              <a:t>select depth,lpad(' ',level*4)||operation as operation,options,</a:t>
            </a:r>
          </a:p>
          <a:p>
            <a:pPr>
              <a:buNone/>
            </a:pPr>
            <a:r>
              <a:rPr lang="en-US" sz="1400" dirty="0" smtClean="0"/>
              <a:t>decode(object_owner,null,'','SYS',object_owner||object_name,object_owner||'.'||object_name) as object_name,</a:t>
            </a:r>
          </a:p>
          <a:p>
            <a:pPr>
              <a:buNone/>
            </a:pPr>
            <a:r>
              <a:rPr lang="en-US" sz="1400" dirty="0" smtClean="0"/>
              <a:t>object_type,optimizer,cost,time,cardinality,bytes,cpu_cost,io_cost,temp_space,access_predicates,filter_predicates,projection,object_alias,object_node,object_instance,qblock_name                   </a:t>
            </a:r>
          </a:p>
          <a:p>
            <a:pPr>
              <a:buNone/>
            </a:pPr>
            <a:r>
              <a:rPr lang="en-US" sz="1400" dirty="0" smtClean="0"/>
              <a:t>from plan_table where plan_id=</a:t>
            </a:r>
            <a:r>
              <a:rPr lang="en-US" sz="1400" b="1" dirty="0" smtClean="0">
                <a:solidFill>
                  <a:srgbClr val="FF0000"/>
                </a:solidFill>
              </a:rPr>
              <a:t>2700</a:t>
            </a:r>
          </a:p>
          <a:p>
            <a:pPr>
              <a:buNone/>
            </a:pPr>
            <a:r>
              <a:rPr lang="en-US" sz="1400" dirty="0" smtClean="0"/>
              <a:t>connect by prior id=parent_id start with parent_id=0;</a:t>
            </a:r>
            <a:endParaRPr lang="en-US" sz="1400" dirty="0"/>
          </a:p>
        </p:txBody>
      </p:sp>
      <p:pic>
        <p:nvPicPr>
          <p:cNvPr id="7171" name="Picture 3" descr="C:\Documents and Settings\LX04749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zh-CN" altLang="en-US" dirty="0" smtClean="0"/>
              <a:t>执行计划解读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原则只有四个字：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最右最上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6386" name="Picture 2" descr="C:\Documents and Settings\LX04749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91440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关于语句级的优化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从哪些地方可以优化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2590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关于表连接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尽量使用子查询减小结果集后，再做</a:t>
            </a:r>
            <a:r>
              <a:rPr lang="en-US" altLang="zh-CN" sz="2000" dirty="0" smtClean="0"/>
              <a:t>Table Join</a:t>
            </a:r>
          </a:p>
        </p:txBody>
      </p:sp>
      <p:pic>
        <p:nvPicPr>
          <p:cNvPr id="17410" name="Picture 2" descr="C:\Documents and Settings\LX04749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4762500" cy="19050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895600"/>
            <a:ext cx="82296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000" dirty="0" smtClean="0"/>
              <a:t>如果多表关联中有明显的小表，把小表放在</a:t>
            </a:r>
            <a:r>
              <a:rPr lang="en-US" altLang="zh-CN" sz="2000" dirty="0" smtClean="0"/>
              <a:t>FROM</a:t>
            </a:r>
            <a:r>
              <a:rPr lang="zh-CN" altLang="en-US" sz="2000" dirty="0" smtClean="0"/>
              <a:t>的最后，表连接的顺序是从后向前进行的</a:t>
            </a:r>
            <a:endParaRPr lang="en-US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多表关联，如能使用嵌套查询，尽量不用多表</a:t>
            </a:r>
            <a:r>
              <a:rPr lang="en-US" altLang="zh-CN" sz="2000" dirty="0" smtClean="0"/>
              <a:t>Left Outer Join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000" noProof="0" dirty="0" smtClean="0"/>
              <a:t>关于关键字和特殊谓词</a:t>
            </a:r>
            <a:endParaRPr lang="en-US" altLang="zh-CN" sz="2000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判断某字段是否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NULL,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NULL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NOT NULL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，不要用＝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!=NULL,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因为用不到索引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 smtClean="0"/>
              <a:t>IN</a:t>
            </a:r>
            <a:r>
              <a:rPr lang="zh-CN" altLang="en-US" sz="2000" dirty="0" smtClean="0"/>
              <a:t>子句后尽量用子查询，规避</a:t>
            </a:r>
            <a:r>
              <a:rPr lang="en-US" altLang="zh-CN" sz="2000" dirty="0" smtClean="0"/>
              <a:t>IN LIST</a:t>
            </a:r>
            <a:r>
              <a:rPr lang="zh-CN" altLang="en-US" sz="2000" dirty="0" smtClean="0"/>
              <a:t>不能大于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的限制；也可将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子句条件插入事务</a:t>
            </a:r>
            <a:r>
              <a:rPr lang="en-US" altLang="zh-CN" sz="2000" dirty="0" smtClean="0"/>
              <a:t>Temporary Table</a:t>
            </a:r>
            <a:r>
              <a:rPr lang="zh-CN" altLang="en-US" sz="2000" dirty="0" smtClean="0"/>
              <a:t>，规避上述问题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1"/>
            <a:ext cx="8229600" cy="4953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IN</a:t>
            </a:r>
            <a:r>
              <a:rPr lang="zh-CN" altLang="en-US" sz="2000" dirty="0" smtClean="0"/>
              <a:t>会先生成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后子句结果集再做关联，如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后的子句是个小结果集，则用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较合适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EXIST</a:t>
            </a:r>
            <a:r>
              <a:rPr lang="zh-CN" altLang="en-US" sz="2000" dirty="0" smtClean="0"/>
              <a:t>不会生成结果集，直接用主句中行去子句行中探测存在性，适合子句结果集较大且关联字段有索引的情况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NOT IN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NOT EXIST</a:t>
            </a:r>
            <a:r>
              <a:rPr lang="zh-CN" altLang="en-US" sz="2000" dirty="0" smtClean="0"/>
              <a:t>使用同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EXIST,</a:t>
            </a:r>
            <a:r>
              <a:rPr lang="zh-CN" altLang="en-US" sz="2000" dirty="0" smtClean="0"/>
              <a:t>唯一要注意的是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会忽略子句中的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值，而</a:t>
            </a:r>
            <a:r>
              <a:rPr lang="en-US" altLang="zh-CN" sz="2000" dirty="0" smtClean="0"/>
              <a:t>EXIST</a:t>
            </a:r>
            <a:r>
              <a:rPr lang="zh-CN" altLang="en-US" sz="2000" dirty="0" smtClean="0"/>
              <a:t>不会</a:t>
            </a:r>
            <a:endParaRPr lang="en-US" sz="2000" dirty="0"/>
          </a:p>
        </p:txBody>
      </p:sp>
      <p:pic>
        <p:nvPicPr>
          <p:cNvPr id="19458" name="Picture 2" descr="C:\Documents and Settings\LX04749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3419475" cy="952500"/>
          </a:xfrm>
          <a:prstGeom prst="rect">
            <a:avLst/>
          </a:prstGeom>
          <a:noFill/>
        </p:spPr>
      </p:pic>
      <p:pic>
        <p:nvPicPr>
          <p:cNvPr id="19459" name="Picture 3" descr="C:\Documents and Settings\LX04749\Desktop\untitl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048000"/>
            <a:ext cx="7143750" cy="19050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05400"/>
            <a:ext cx="3962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000" dirty="0" smtClean="0"/>
              <a:t>如果不确定目标行是否已在表中，可用</a:t>
            </a:r>
            <a:r>
              <a:rPr lang="en-US" altLang="zh-CN" sz="2000" dirty="0" smtClean="0"/>
              <a:t>MERGE INTO</a:t>
            </a:r>
            <a:r>
              <a:rPr lang="zh-CN" altLang="en-US" sz="2000" dirty="0" smtClean="0"/>
              <a:t>语句，效率比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代码和</a:t>
            </a:r>
            <a:r>
              <a:rPr lang="en-US" altLang="zh-CN" sz="2000" dirty="0" smtClean="0"/>
              <a:t>PL/SQL</a:t>
            </a:r>
            <a:r>
              <a:rPr lang="zh-CN" altLang="en-US" sz="2000" dirty="0" smtClean="0"/>
              <a:t>高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60" name="Picture 4" descr="C:\Documents and Settings\LX04749\Desktop\untitl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1500" y="4953000"/>
            <a:ext cx="47625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user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Schema</a:t>
            </a:r>
            <a:r>
              <a:rPr lang="zh-CN" altLang="en-US" sz="2000" dirty="0" smtClean="0"/>
              <a:t>是数据库对象的集合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User</a:t>
            </a:r>
            <a:r>
              <a:rPr lang="zh-CN" altLang="en-US" sz="2000" dirty="0" smtClean="0"/>
              <a:t>是定义在数据库上的一个名字，通过这个名字，我们可以连接到数据库并能获取数据对象</a:t>
            </a:r>
            <a:r>
              <a:rPr lang="en-US" sz="2000" dirty="0" smtClean="0"/>
              <a:t>	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Oracle</a:t>
            </a:r>
            <a:r>
              <a:rPr lang="zh-CN" altLang="en-US" sz="2000" dirty="0" smtClean="0"/>
              <a:t>数据库中不能新创建一个</a:t>
            </a:r>
            <a:r>
              <a:rPr lang="en-US" altLang="zh-CN" sz="2000" dirty="0" smtClean="0"/>
              <a:t>schema</a:t>
            </a:r>
            <a:r>
              <a:rPr lang="zh-CN" altLang="en-US" sz="2000" dirty="0" smtClean="0"/>
              <a:t>，要想创建一个</a:t>
            </a:r>
            <a:r>
              <a:rPr lang="en-US" altLang="zh-CN" sz="2000" dirty="0" smtClean="0"/>
              <a:t>schema</a:t>
            </a:r>
            <a:r>
              <a:rPr lang="zh-CN" altLang="en-US" sz="2000" dirty="0" smtClean="0"/>
              <a:t>，只能通过创建一个用户的方法解决，在创建一个用户的同时为这个用户创建一个与用户名同名的</a:t>
            </a:r>
            <a:r>
              <a:rPr lang="en-US" altLang="zh-CN" sz="2000" dirty="0" smtClean="0"/>
              <a:t>schema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Schema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user</a:t>
            </a:r>
            <a:r>
              <a:rPr lang="zh-CN" altLang="en-US" sz="2000" dirty="0" smtClean="0"/>
              <a:t>的名字一定相同</a:t>
            </a:r>
            <a:r>
              <a:rPr lang="en-US" sz="2000" dirty="0" smtClean="0"/>
              <a:t>	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实际上在使用上，</a:t>
            </a:r>
            <a:r>
              <a:rPr lang="en-US" altLang="zh-CN" sz="2000" dirty="0" smtClean="0"/>
              <a:t>shcema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user</a:t>
            </a:r>
            <a:r>
              <a:rPr lang="zh-CN" altLang="en-US" sz="2000" dirty="0" smtClean="0"/>
              <a:t>完全一样，没有什么区别，在出现</a:t>
            </a:r>
            <a:r>
              <a:rPr lang="en-US" altLang="zh-CN" sz="2000" dirty="0" smtClean="0"/>
              <a:t>schema</a:t>
            </a:r>
            <a:r>
              <a:rPr lang="zh-CN" altLang="en-US" sz="2000" dirty="0" smtClean="0"/>
              <a:t>的</a:t>
            </a:r>
            <a:r>
              <a:rPr lang="zh-CN" altLang="en-US" sz="2000" dirty="0" smtClean="0"/>
              <a:t>地方也可以出现</a:t>
            </a:r>
            <a:r>
              <a:rPr lang="en-US" altLang="zh-CN" sz="2000" dirty="0" smtClean="0"/>
              <a:t>user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create schema </a:t>
            </a:r>
            <a:r>
              <a:rPr lang="zh-CN" altLang="en-US" sz="2000" dirty="0" smtClean="0"/>
              <a:t>语句并不真正创建一个</a:t>
            </a:r>
            <a:r>
              <a:rPr lang="en-US" altLang="zh-CN" sz="2000" dirty="0" smtClean="0"/>
              <a:t>schema</a:t>
            </a:r>
            <a:r>
              <a:rPr lang="zh-CN" altLang="en-US" sz="2000" dirty="0" smtClean="0"/>
              <a:t>，而是可以事务行执行</a:t>
            </a:r>
            <a:r>
              <a:rPr lang="en-US" altLang="zh-CN" sz="2000" dirty="0" smtClean="0"/>
              <a:t>create table,create view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grant</a:t>
            </a:r>
            <a:r>
              <a:rPr lang="zh-CN" altLang="en-US" sz="2000" dirty="0" smtClean="0"/>
              <a:t>操作，这恐怕是该语句唯一的价值</a:t>
            </a:r>
            <a:r>
              <a:rPr lang="en-US" sz="2000" dirty="0" smtClean="0"/>
              <a:t>	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关于谓词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子查询在外层</a:t>
            </a:r>
            <a:r>
              <a:rPr lang="en-US" altLang="zh-CN" sz="2000" dirty="0" smtClean="0"/>
              <a:t>WHERE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Boolean</a:t>
            </a:r>
            <a:r>
              <a:rPr lang="zh-CN" altLang="en-US" sz="2000" dirty="0" smtClean="0"/>
              <a:t>条件</a:t>
            </a:r>
            <a:r>
              <a:rPr lang="en-US" altLang="zh-CN" sz="2000" dirty="0" smtClean="0"/>
              <a:t>(col1 = ‘ABC’)</a:t>
            </a:r>
            <a:r>
              <a:rPr lang="zh-CN" altLang="en-US" sz="2000" dirty="0" smtClean="0"/>
              <a:t>之前被执行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所有没有使用内置函数的</a:t>
            </a:r>
            <a:r>
              <a:rPr lang="en-US" altLang="zh-CN" sz="2000" dirty="0" smtClean="0"/>
              <a:t>Boolean</a:t>
            </a:r>
            <a:r>
              <a:rPr lang="zh-CN" altLang="en-US" sz="2000" dirty="0" smtClean="0"/>
              <a:t>条件或子查询在</a:t>
            </a:r>
            <a:r>
              <a:rPr lang="en-US" altLang="zh-CN" sz="2000" dirty="0" smtClean="0"/>
              <a:t>WHERE</a:t>
            </a:r>
            <a:r>
              <a:rPr lang="zh-CN" altLang="en-US" sz="2000" dirty="0" smtClean="0"/>
              <a:t>子句中是按照反序执行的，即</a:t>
            </a:r>
            <a:r>
              <a:rPr lang="en-US" altLang="zh-CN" sz="2000" dirty="0" smtClean="0"/>
              <a:t>WHERE</a:t>
            </a:r>
            <a:r>
              <a:rPr lang="zh-CN" altLang="en-US" sz="2000" dirty="0" smtClean="0"/>
              <a:t>子句中最后一个</a:t>
            </a:r>
            <a:r>
              <a:rPr lang="en-US" altLang="zh-CN" sz="2000" dirty="0" smtClean="0"/>
              <a:t>Boolean</a:t>
            </a:r>
            <a:r>
              <a:rPr lang="zh-CN" altLang="en-US" sz="2000" dirty="0" smtClean="0"/>
              <a:t>条件或子查询先执行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使用内置函数的谓词，按照预估成本的大小，以从小到大的顺序被执行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以上意味着应把能过滤大量行的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Boolean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条件写在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WHERE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子句的最后，而表间关联条件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(a.col1=b.col2)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应写在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WHERE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子句的最前面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关于索引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尽量在常用关联字段上建索引，最经济的方法是使用表的主键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不要在已建索引的列上做任何操作</a:t>
            </a:r>
            <a:r>
              <a:rPr lang="en-US" altLang="zh-CN" sz="2000" dirty="0" smtClean="0"/>
              <a:t>(where UPPER(col1)=‘JONE’)</a:t>
            </a:r>
            <a:r>
              <a:rPr lang="zh-CN" altLang="en-US" sz="2000" dirty="0" smtClean="0"/>
              <a:t>，否则将不能用到索引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如果有</a:t>
            </a:r>
            <a:r>
              <a:rPr lang="en-US" altLang="zh-CN" sz="2000" dirty="0" smtClean="0"/>
              <a:t>GROUP BY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ORDER BY</a:t>
            </a:r>
            <a:r>
              <a:rPr lang="zh-CN" altLang="en-US" sz="2000" dirty="0" smtClean="0"/>
              <a:t>子句，尽量让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后的列顺序与</a:t>
            </a:r>
            <a:r>
              <a:rPr lang="en-US" altLang="zh-CN" sz="2000" dirty="0" smtClean="0"/>
              <a:t>GROUP BY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ORDER BY</a:t>
            </a:r>
            <a:r>
              <a:rPr lang="zh-CN" altLang="en-US" sz="2000" dirty="0" smtClean="0"/>
              <a:t>子句中的列顺序一致，以便用到索引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458200" cy="2819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不要在已索引列上做计算</a:t>
            </a:r>
            <a:r>
              <a:rPr lang="en-US" sz="2000" dirty="0" smtClean="0"/>
              <a:t> WHERE salary + 1 = 10001</a:t>
            </a:r>
            <a:r>
              <a:rPr lang="zh-CN" altLang="en-US" sz="2000" dirty="0" smtClean="0"/>
              <a:t>，否则用不到索引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不要联合多个已索引列，</a:t>
            </a:r>
            <a:r>
              <a:rPr lang="en-US" sz="2000" dirty="0" smtClean="0"/>
              <a:t> WHERE firstname || ' ' || lastname = 'JOHN JONES'</a:t>
            </a:r>
            <a:r>
              <a:rPr lang="zh-CN" altLang="en-US" sz="2000" dirty="0" smtClean="0"/>
              <a:t> ，否则用不到索引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对于联合索引，第一列是引导列，如果查询中引导列没出现，则用不到该联合索引</a:t>
            </a:r>
            <a:endParaRPr lang="en-US" sz="2000" dirty="0"/>
          </a:p>
        </p:txBody>
      </p:sp>
      <p:pic>
        <p:nvPicPr>
          <p:cNvPr id="18434" name="Picture 2" descr="C:\Documents and Settings\LX04749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5715001" cy="123825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124200"/>
            <a:ext cx="84582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    使用通配符时，开始位置不能是通配符，否则用不到</a:t>
            </a:r>
            <a:r>
              <a:rPr lang="en-US" altLang="zh-CN" sz="2000" dirty="0" smtClean="0"/>
              <a:t>index range scans</a:t>
            </a:r>
          </a:p>
          <a:p>
            <a:r>
              <a:rPr lang="en-US" sz="2000" dirty="0" smtClean="0"/>
              <a:t>      col1 like ‘ABC%’</a:t>
            </a:r>
            <a:r>
              <a:rPr lang="zh-CN" altLang="en-US" sz="2000" dirty="0" smtClean="0"/>
              <a:t>能用到索引， </a:t>
            </a:r>
            <a:r>
              <a:rPr lang="en-US" altLang="zh-CN" sz="2000" dirty="0" smtClean="0"/>
              <a:t>col1 like ‘%ABC%’</a:t>
            </a:r>
            <a:r>
              <a:rPr lang="zh-CN" altLang="en-US" sz="2000" dirty="0" smtClean="0"/>
              <a:t>用不到索引</a:t>
            </a:r>
            <a:endParaRPr lang="en-US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000" dirty="0" smtClean="0"/>
              <a:t>如果用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后发现语句未用到索引，用</a:t>
            </a:r>
            <a:r>
              <a:rPr lang="en-US" altLang="zh-CN" sz="2000" dirty="0" smtClean="0"/>
              <a:t>INDEX Hints</a:t>
            </a:r>
            <a:r>
              <a:rPr lang="zh-CN" altLang="en-US" sz="2000" dirty="0" smtClean="0"/>
              <a:t>来指定</a:t>
            </a:r>
            <a:r>
              <a:rPr lang="en-US" altLang="zh-CN" sz="2000" dirty="0" smtClean="0"/>
              <a:t>optimizer</a:t>
            </a:r>
            <a:r>
              <a:rPr lang="zh-CN" altLang="en-US" sz="2000" dirty="0" smtClean="0"/>
              <a:t>使用索引。老版本</a:t>
            </a:r>
            <a:r>
              <a:rPr lang="en-US" altLang="zh-CN" sz="2000" dirty="0" smtClean="0"/>
              <a:t>Optimizer</a:t>
            </a:r>
            <a:r>
              <a:rPr lang="zh-CN" altLang="en-US" sz="2000" dirty="0" smtClean="0"/>
              <a:t>可能对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操作的列不使用索引。</a:t>
            </a:r>
            <a:endParaRPr lang="en-US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000" noProof="0" dirty="0" smtClean="0"/>
              <a:t>关于变量</a:t>
            </a:r>
            <a:endParaRPr lang="en-US" altLang="zh-CN" sz="2000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如果某</a:t>
            </a:r>
            <a:r>
              <a:rPr kumimoji="0" lang="en-US" altLang="zh-CN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被调用的频率很高，可用绑定变量来提高效率，因为</a:t>
            </a:r>
            <a:r>
              <a:rPr kumimoji="0" lang="en-US" altLang="zh-CN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将不会再被硬解析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statistics:  </a:t>
            </a:r>
            <a:r>
              <a:rPr lang="en-US" sz="2000" dirty="0" smtClean="0">
                <a:hlinkClick r:id="rId2"/>
              </a:rPr>
              <a:t>http://blog.csdn.net/tianlesoftware/article/details/4668723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Table join &amp; explain plan &amp; optimizer: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hlinkClick r:id="rId2"/>
              </a:rPr>
              <a:t>	http://docs.oracle.com/cd/B28359_01/server.111/b28274/optimops.htm</a:t>
            </a:r>
          </a:p>
          <a:p>
            <a:pPr>
              <a:buNone/>
            </a:pPr>
            <a:endParaRPr lang="en-US" sz="2000" dirty="0" smtClean="0">
              <a:hlinkClick r:id="rId2"/>
            </a:endParaRPr>
          </a:p>
          <a:p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predicate:  </a:t>
            </a:r>
            <a:r>
              <a:rPr lang="en-US" sz="2000" dirty="0" smtClean="0">
                <a:hlinkClick r:id="rId3"/>
              </a:rPr>
              <a:t>http://www.dba-oracle.com/tips_oracle_sql_predicate.htm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hlinkClick r:id="rId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Bitmap Index:</a:t>
            </a:r>
            <a:r>
              <a:rPr lang="en-US" sz="2000" dirty="0">
                <a:hlinkClick r:id="rId4"/>
              </a:rPr>
              <a:t>http://www.itpub.net/thread-1003097-1-1.html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</a:t>
            </a:r>
            <a:r>
              <a:rPr lang="zh-CN" altLang="en-US" dirty="0" smtClean="0"/>
              <a:t>谢谢大家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LX04749\Desktop\tablespac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1950" y="1600200"/>
            <a:ext cx="4972050" cy="3857625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Tablespaces </a:t>
            </a:r>
            <a:r>
              <a:rPr lang="zh-CN" altLang="en-US" dirty="0" smtClean="0"/>
              <a:t>和</a:t>
            </a:r>
            <a:r>
              <a:rPr lang="en-US" dirty="0" smtClean="0"/>
              <a:t> datafiles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3733800" cy="3962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Tablespace</a:t>
            </a:r>
            <a:r>
              <a:rPr lang="zh-CN" altLang="en-US" sz="2000" dirty="0" smtClean="0"/>
              <a:t>是逻辑概念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Datafile</a:t>
            </a:r>
            <a:r>
              <a:rPr lang="zh-CN" altLang="en-US" sz="2000" dirty="0" smtClean="0"/>
              <a:t>是物理概念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一个</a:t>
            </a:r>
            <a:r>
              <a:rPr lang="en-US" altLang="zh-CN" sz="2000" dirty="0" smtClean="0"/>
              <a:t>tablespace</a:t>
            </a:r>
            <a:r>
              <a:rPr lang="zh-CN" altLang="en-US" sz="2000" dirty="0" smtClean="0"/>
              <a:t>可以由多个</a:t>
            </a:r>
            <a:r>
              <a:rPr lang="en-US" altLang="zh-CN" sz="2000" dirty="0" smtClean="0"/>
              <a:t>datafile</a:t>
            </a:r>
            <a:r>
              <a:rPr lang="zh-CN" altLang="en-US" sz="2000" dirty="0" smtClean="0"/>
              <a:t>组成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一个</a:t>
            </a:r>
            <a:r>
              <a:rPr lang="en-US" altLang="zh-CN" sz="2000" dirty="0" smtClean="0"/>
              <a:t>datafile</a:t>
            </a:r>
            <a:r>
              <a:rPr lang="zh-CN" altLang="en-US" sz="2000" dirty="0" smtClean="0"/>
              <a:t>同时只能属于一个</a:t>
            </a:r>
            <a:r>
              <a:rPr lang="en-US" altLang="zh-CN" sz="2000" dirty="0" err="1" smtClean="0"/>
              <a:t>tablespace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038600" cy="4906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/>
              <a:t>数据库实例是一组内存结构和一组进程构成</a:t>
            </a:r>
            <a:r>
              <a:rPr lang="zh-CN" altLang="en-US" sz="2000" dirty="0" smtClean="0"/>
              <a:t>的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数据库实例的作用是装载并管理数据库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/>
              <a:t>一个数据库至少要被一个实例装载才能存</a:t>
            </a:r>
            <a:r>
              <a:rPr lang="zh-CN" altLang="en-US" sz="2000" dirty="0" smtClean="0"/>
              <a:t>在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实</a:t>
            </a:r>
            <a:r>
              <a:rPr lang="zh-CN" altLang="en-US" sz="2000" dirty="0" smtClean="0"/>
              <a:t>例启动时，会分配一块叫</a:t>
            </a:r>
            <a:r>
              <a:rPr lang="en-US" sz="2000" dirty="0" smtClean="0"/>
              <a:t> </a:t>
            </a:r>
            <a:r>
              <a:rPr lang="en-US" sz="2000" b="1" dirty="0" smtClean="0">
                <a:hlinkClick r:id="rId2"/>
              </a:rPr>
              <a:t>system global area (SGA)</a:t>
            </a:r>
            <a:r>
              <a:rPr lang="en-US" sz="2000" dirty="0" smtClean="0"/>
              <a:t> </a:t>
            </a:r>
            <a:r>
              <a:rPr lang="zh-CN" altLang="en-US" sz="2000" dirty="0" smtClean="0"/>
              <a:t>的内存，同时会起一组</a:t>
            </a:r>
            <a:r>
              <a:rPr lang="en-US" sz="2000" dirty="0" smtClean="0"/>
              <a:t> </a:t>
            </a:r>
            <a:r>
              <a:rPr lang="en-US" sz="2000" b="1" dirty="0" smtClean="0">
                <a:hlinkClick r:id="rId2"/>
              </a:rPr>
              <a:t>background processes</a:t>
            </a: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altLang="en-US" sz="2000" dirty="0" smtClean="0"/>
              <a:t>The</a:t>
            </a:r>
            <a:r>
              <a:rPr lang="en-US" altLang="en-US" sz="2000" dirty="0" smtClean="0"/>
              <a:t> system identifier (SID) </a:t>
            </a:r>
            <a:r>
              <a:rPr lang="zh-CN" altLang="en-US" sz="2000" dirty="0" smtClean="0"/>
              <a:t>是数据库实例在特定主机上的唯一标识</a:t>
            </a:r>
            <a:endParaRPr lang="en-US" altLang="zh-CN" sz="2000" dirty="0" smtClean="0"/>
          </a:p>
          <a:p>
            <a:endParaRPr lang="en-US" altLang="en-US" sz="2000" dirty="0" smtClean="0"/>
          </a:p>
        </p:txBody>
      </p:sp>
      <p:pic>
        <p:nvPicPr>
          <p:cNvPr id="5122" name="Picture 2" descr="C:\Documents and Settings\LX04749\Desktop\cncpt32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4850" y="1295400"/>
            <a:ext cx="462915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,session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Connection</a:t>
            </a:r>
            <a:r>
              <a:rPr lang="zh-CN" altLang="en-US" sz="2000" dirty="0" smtClean="0"/>
              <a:t>是存在与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database</a:t>
            </a:r>
            <a:r>
              <a:rPr lang="zh-CN" altLang="en-US" sz="2000" dirty="0" smtClean="0"/>
              <a:t>间的物理链路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是建立在</a:t>
            </a:r>
            <a:r>
              <a:rPr lang="en-US" altLang="zh-CN" sz="2000" dirty="0" smtClean="0"/>
              <a:t>connection</a:t>
            </a:r>
            <a:r>
              <a:rPr lang="zh-CN" altLang="en-US" sz="2000" dirty="0" smtClean="0"/>
              <a:t>上的会话，通过该会话，可以访问数据库对象和执行语句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一个</a:t>
            </a:r>
            <a:r>
              <a:rPr lang="en-US" altLang="zh-CN" sz="2000" dirty="0" smtClean="0"/>
              <a:t>connection</a:t>
            </a:r>
            <a:r>
              <a:rPr lang="zh-CN" altLang="en-US" sz="2000" dirty="0" smtClean="0"/>
              <a:t>上可以有一个或多个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，也可以一个都没有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Blocks,extents </a:t>
            </a:r>
            <a:r>
              <a:rPr lang="zh-CN" altLang="en-US" dirty="0" smtClean="0"/>
              <a:t>和</a:t>
            </a:r>
            <a:r>
              <a:rPr lang="en-US" dirty="0" smtClean="0"/>
              <a:t> segments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他们是数据库分配空间的单位，都是逻辑概</a:t>
            </a:r>
            <a:r>
              <a:rPr lang="zh-CN" altLang="en-US" sz="2000" dirty="0" smtClean="0"/>
              <a:t>念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Block</a:t>
            </a:r>
            <a:r>
              <a:rPr lang="zh-CN" altLang="en-US" sz="2000" dirty="0"/>
              <a:t>是分配空间最小单</a:t>
            </a:r>
            <a:r>
              <a:rPr lang="zh-CN" altLang="en-US" sz="2000" dirty="0" smtClean="0"/>
              <a:t>位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/>
              <a:t>若干连续的</a:t>
            </a:r>
            <a:r>
              <a:rPr lang="en-US" altLang="zh-CN" sz="2000" dirty="0"/>
              <a:t>blocks</a:t>
            </a:r>
            <a:r>
              <a:rPr lang="zh-CN" altLang="en-US" sz="2000" dirty="0"/>
              <a:t>组成</a:t>
            </a:r>
            <a:r>
              <a:rPr lang="en-US" altLang="zh-CN" sz="2000" dirty="0"/>
              <a:t>extent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/>
              <a:t>一组</a:t>
            </a:r>
            <a:r>
              <a:rPr lang="en-US" altLang="zh-CN" sz="2000" dirty="0"/>
              <a:t>extent</a:t>
            </a:r>
            <a:r>
              <a:rPr lang="zh-CN" altLang="en-US" sz="2000" dirty="0"/>
              <a:t>组成</a:t>
            </a:r>
            <a:r>
              <a:rPr lang="en-US" altLang="zh-CN" sz="2000" dirty="0" smtClean="0"/>
              <a:t>segment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每个</a:t>
            </a:r>
            <a:r>
              <a:rPr lang="en-US" altLang="zh-CN" sz="2000" dirty="0" smtClean="0"/>
              <a:t>segment</a:t>
            </a:r>
            <a:r>
              <a:rPr lang="zh-CN" altLang="en-US" sz="2000" dirty="0" smtClean="0"/>
              <a:t>都有各自的含义，如每个表的数据存储在</a:t>
            </a:r>
            <a:r>
              <a:rPr lang="en-US" altLang="zh-CN" sz="2000" dirty="0" smtClean="0"/>
              <a:t>data segment</a:t>
            </a:r>
            <a:r>
              <a:rPr lang="zh-CN" altLang="en-US" sz="2000" dirty="0" smtClean="0"/>
              <a:t>上，每</a:t>
            </a:r>
            <a:r>
              <a:rPr lang="zh-CN" altLang="en-US" sz="2000" dirty="0" smtClean="0"/>
              <a:t>个索引的</a:t>
            </a:r>
            <a:r>
              <a:rPr lang="zh-CN" altLang="en-US" sz="2000" dirty="0" smtClean="0"/>
              <a:t>数据保存在</a:t>
            </a:r>
            <a:r>
              <a:rPr lang="en-US" altLang="zh-CN" sz="2000" dirty="0" smtClean="0"/>
              <a:t>index segment</a:t>
            </a:r>
            <a:r>
              <a:rPr lang="zh-CN" altLang="en-US" sz="2000" dirty="0" smtClean="0"/>
              <a:t>上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Block</a:t>
            </a:r>
            <a:r>
              <a:rPr lang="zh-CN" altLang="en-US" sz="2000" dirty="0" smtClean="0"/>
              <a:t>最好是操作系统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大小的倍数，以避免不必要的</a:t>
            </a:r>
            <a:r>
              <a:rPr lang="en-US" altLang="zh-CN" sz="2000" dirty="0" smtClean="0"/>
              <a:t>I/O</a:t>
            </a:r>
            <a:endParaRPr lang="en-US" sz="2000" dirty="0"/>
          </a:p>
        </p:txBody>
      </p:sp>
      <p:pic>
        <p:nvPicPr>
          <p:cNvPr id="2050" name="Picture 2" descr="C:\Documents and Settings\LX04749\Desktop\cncpt02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524000"/>
            <a:ext cx="253365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数据存储的机制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648200" cy="5105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一个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分成五部分</a:t>
            </a:r>
            <a:r>
              <a:rPr lang="en-US" altLang="zh-CN" sz="2000" dirty="0" smtClean="0"/>
              <a:t>,row data</a:t>
            </a:r>
            <a:r>
              <a:rPr lang="zh-CN" altLang="en-US" sz="2000" dirty="0" smtClean="0"/>
              <a:t>给</a:t>
            </a:r>
            <a:r>
              <a:rPr lang="en-US" altLang="zh-CN" sz="2000" dirty="0" smtClean="0"/>
              <a:t>insert</a:t>
            </a:r>
            <a:r>
              <a:rPr lang="zh-CN" altLang="en-US" sz="2000" dirty="0" smtClean="0"/>
              <a:t>使用，</a:t>
            </a:r>
            <a:r>
              <a:rPr lang="en-US" altLang="zh-CN" sz="2000" dirty="0" smtClean="0"/>
              <a:t>free space</a:t>
            </a:r>
            <a:r>
              <a:rPr lang="zh-CN" altLang="en-US" sz="2000" dirty="0" smtClean="0"/>
              <a:t>给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使</a:t>
            </a:r>
            <a:r>
              <a:rPr lang="zh-CN" altLang="en-US" sz="2000" dirty="0" smtClean="0"/>
              <a:t>用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PCTFREE,PCTUSED</a:t>
            </a:r>
            <a:r>
              <a:rPr lang="zh-CN" altLang="en-US" sz="2000" b="1" dirty="0">
                <a:solidFill>
                  <a:srgbClr val="FF0000"/>
                </a:solidFill>
              </a:rPr>
              <a:t>分别调整</a:t>
            </a:r>
            <a:r>
              <a:rPr lang="en-US" altLang="zh-CN" sz="2000" b="1" dirty="0">
                <a:solidFill>
                  <a:srgbClr val="FF0000"/>
                </a:solidFill>
              </a:rPr>
              <a:t>free space</a:t>
            </a:r>
            <a:r>
              <a:rPr lang="zh-CN" altLang="en-US" sz="2000" b="1" dirty="0">
                <a:solidFill>
                  <a:srgbClr val="FF0000"/>
                </a:solidFill>
              </a:rPr>
              <a:t>和其他</a:t>
            </a:r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</a:rPr>
              <a:t>部分的阀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值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如果一</a:t>
            </a:r>
            <a:r>
              <a:rPr lang="zh-CN" altLang="en-US" sz="2000" dirty="0" smtClean="0"/>
              <a:t>行数据过大不能完全插入一个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则会发生行链</a:t>
            </a:r>
            <a:r>
              <a:rPr lang="en-US" altLang="zh-CN" sz="2000" dirty="0" smtClean="0"/>
              <a:t>(Row Chaining)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行</a:t>
            </a:r>
            <a:r>
              <a:rPr lang="zh-CN" altLang="en-US" sz="2000" dirty="0" smtClean="0"/>
              <a:t>迁移</a:t>
            </a:r>
            <a:r>
              <a:rPr lang="en-US" altLang="zh-CN" sz="2000" dirty="0" smtClean="0"/>
              <a:t>(Row </a:t>
            </a:r>
            <a:r>
              <a:rPr lang="en-US" altLang="zh-CN" sz="2000" dirty="0" smtClean="0"/>
              <a:t>Migrating),</a:t>
            </a:r>
            <a:r>
              <a:rPr lang="zh-CN" altLang="en-US" sz="2000" dirty="0" smtClean="0"/>
              <a:t>当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操作导致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没有足够的空间存放行数据时发</a:t>
            </a:r>
            <a:r>
              <a:rPr lang="zh-CN" altLang="en-US" sz="2000" dirty="0"/>
              <a:t>生，把整行移到能放下行数据的</a:t>
            </a:r>
            <a:r>
              <a:rPr lang="en-US" altLang="zh-CN" sz="2000" dirty="0"/>
              <a:t>block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/>
              <a:t>行</a:t>
            </a:r>
            <a:r>
              <a:rPr lang="zh-CN" altLang="en-US" sz="2000" dirty="0" smtClean="0"/>
              <a:t>链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迁移会</a:t>
            </a:r>
            <a:r>
              <a:rPr lang="zh-CN" altLang="en-US" sz="2000" dirty="0"/>
              <a:t>增加</a:t>
            </a:r>
            <a:r>
              <a:rPr lang="en-US" altLang="zh-CN" sz="2000" dirty="0"/>
              <a:t>I/O</a:t>
            </a:r>
            <a:r>
              <a:rPr lang="zh-CN" altLang="en-US" sz="2000" dirty="0"/>
              <a:t>操作，因为要把所有链上的</a:t>
            </a:r>
            <a:r>
              <a:rPr lang="en-US" altLang="zh-CN" sz="2000" dirty="0"/>
              <a:t>block</a:t>
            </a:r>
            <a:r>
              <a:rPr lang="zh-CN" altLang="en-US" sz="2000" dirty="0"/>
              <a:t>都要加</a:t>
            </a:r>
            <a:r>
              <a:rPr lang="zh-CN" altLang="en-US" sz="2000" dirty="0" smtClean="0"/>
              <a:t>载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Null</a:t>
            </a:r>
            <a:r>
              <a:rPr lang="zh-CN" altLang="en-US" sz="2000" dirty="0" smtClean="0"/>
              <a:t>值不占空间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endParaRPr lang="en-US" sz="2000" dirty="0"/>
          </a:p>
        </p:txBody>
      </p:sp>
      <p:pic>
        <p:nvPicPr>
          <p:cNvPr id="3074" name="Picture 2" descr="C:\Documents and Settings\LX04749\Desktop\cncpt02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600200"/>
            <a:ext cx="3543300" cy="3048000"/>
          </a:xfrm>
          <a:prstGeom prst="rect">
            <a:avLst/>
          </a:prstGeom>
          <a:noFill/>
        </p:spPr>
      </p:pic>
      <p:pic>
        <p:nvPicPr>
          <p:cNvPr id="3076" name="Picture 4" descr="C:\Documents and Settings\LX04749\Desktop\cncpt03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990600"/>
            <a:ext cx="48006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6171</TotalTime>
  <Words>4091</Words>
  <Application>Microsoft Office PowerPoint</Application>
  <PresentationFormat>On-screen Show (4:3)</PresentationFormat>
  <Paragraphs>295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Trek</vt:lpstr>
      <vt:lpstr>SQL优化入门</vt:lpstr>
      <vt:lpstr>目录</vt:lpstr>
      <vt:lpstr>一些基本概念</vt:lpstr>
      <vt:lpstr>Schema和user</vt:lpstr>
      <vt:lpstr>Tablespaces 和 datafiles</vt:lpstr>
      <vt:lpstr>instance</vt:lpstr>
      <vt:lpstr>Connection ,session</vt:lpstr>
      <vt:lpstr>Blocks,extents 和 segments</vt:lpstr>
      <vt:lpstr>数据存储的机制</vt:lpstr>
      <vt:lpstr>Temporay table</vt:lpstr>
      <vt:lpstr>view</vt:lpstr>
      <vt:lpstr>index</vt:lpstr>
      <vt:lpstr>B-Tree Index的内部结构</vt:lpstr>
      <vt:lpstr>BITMAP Index的内部结构</vt:lpstr>
      <vt:lpstr>关于SQL优化的一些概念</vt:lpstr>
      <vt:lpstr>选择性(selectivity)，基数(cardinality)</vt:lpstr>
      <vt:lpstr>统计信息(statistics)</vt:lpstr>
      <vt:lpstr>成本(Cost)</vt:lpstr>
      <vt:lpstr>查询优化器(Optimizer)</vt:lpstr>
      <vt:lpstr>表连接方式</vt:lpstr>
      <vt:lpstr>Nested-Loop Join</vt:lpstr>
      <vt:lpstr>Hash Join</vt:lpstr>
      <vt:lpstr>Sort-Merge Join</vt:lpstr>
      <vt:lpstr>三种连接工作方式比较</vt:lpstr>
      <vt:lpstr>练习</vt:lpstr>
      <vt:lpstr>PowerPoint Presentation</vt:lpstr>
      <vt:lpstr>PowerPoint Presentation</vt:lpstr>
      <vt:lpstr>Optimizer的access path</vt:lpstr>
      <vt:lpstr>PowerPoint Presentation</vt:lpstr>
      <vt:lpstr>PowerPoint Presentation</vt:lpstr>
      <vt:lpstr>TIPS</vt:lpstr>
      <vt:lpstr>Hints</vt:lpstr>
      <vt:lpstr>执行计划(execution plan)</vt:lpstr>
      <vt:lpstr>PowerPoint Presentation</vt:lpstr>
      <vt:lpstr>PowerPoint Presentation</vt:lpstr>
      <vt:lpstr>执行计划解读</vt:lpstr>
      <vt:lpstr>关于语句级的优化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tablespaces</dc:title>
  <dc:creator/>
  <cp:lastModifiedBy>Xu, Li Wei [CCC-OT_IT]</cp:lastModifiedBy>
  <cp:revision>647</cp:revision>
  <dcterms:created xsi:type="dcterms:W3CDTF">2006-08-16T00:00:00Z</dcterms:created>
  <dcterms:modified xsi:type="dcterms:W3CDTF">2014-03-28T04:14:37Z</dcterms:modified>
</cp:coreProperties>
</file>