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3" r:id="rId2"/>
    <p:sldId id="332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21" r:id="rId11"/>
    <p:sldId id="300" r:id="rId12"/>
    <p:sldId id="301" r:id="rId13"/>
    <p:sldId id="302" r:id="rId14"/>
    <p:sldId id="303" r:id="rId15"/>
    <p:sldId id="286" r:id="rId16"/>
    <p:sldId id="288" r:id="rId17"/>
    <p:sldId id="285" r:id="rId18"/>
    <p:sldId id="282" r:id="rId19"/>
    <p:sldId id="306" r:id="rId20"/>
    <p:sldId id="319" r:id="rId21"/>
    <p:sldId id="290" r:id="rId22"/>
    <p:sldId id="291" r:id="rId23"/>
    <p:sldId id="311" r:id="rId24"/>
    <p:sldId id="294" r:id="rId25"/>
    <p:sldId id="296" r:id="rId26"/>
    <p:sldId id="298" r:id="rId27"/>
    <p:sldId id="320" r:id="rId28"/>
    <p:sldId id="322" r:id="rId29"/>
    <p:sldId id="323" r:id="rId30"/>
    <p:sldId id="324" r:id="rId31"/>
    <p:sldId id="325" r:id="rId32"/>
    <p:sldId id="327" r:id="rId33"/>
    <p:sldId id="328" r:id="rId34"/>
    <p:sldId id="330" r:id="rId35"/>
    <p:sldId id="326" r:id="rId36"/>
    <p:sldId id="331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E100"/>
    <a:srgbClr val="FFFF00"/>
    <a:srgbClr val="336699"/>
    <a:srgbClr val="66CCFF"/>
    <a:srgbClr val="323232"/>
    <a:srgbClr val="222222"/>
    <a:srgbClr val="3434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45" autoAdjust="0"/>
    <p:restoredTop sz="89976" autoAdjust="0"/>
  </p:normalViewPr>
  <p:slideViewPr>
    <p:cSldViewPr snapToGrid="0">
      <p:cViewPr>
        <p:scale>
          <a:sx n="100" d="100"/>
          <a:sy n="100" d="100"/>
        </p:scale>
        <p:origin x="-984" y="-534"/>
      </p:cViewPr>
      <p:guideLst>
        <p:guide orient="horz" pos="1033"/>
        <p:guide orient="horz" pos="4171"/>
        <p:guide orient="horz" pos="3919"/>
        <p:guide orient="horz" pos="2110"/>
        <p:guide orient="horz" pos="3614"/>
        <p:guide pos="5229"/>
        <p:guide pos="5540"/>
        <p:guide pos="218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38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018930-5986-44EF-B5A9-71088484DE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BF5251E-4D33-4484-927C-39141AB922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228600"/>
            <a:ext cx="4673600" cy="3505200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3819525"/>
            <a:ext cx="5181600" cy="4192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007" tIns="46003" rIns="92007" bIns="46003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903AC-B4D7-440A-A408-7F063B4E83F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With standard mbeans the agent discovers the management interface through introspection</a:t>
            </a:r>
          </a:p>
          <a:p>
            <a:pPr eaLnBrk="1" hangingPunct="1"/>
            <a:r>
              <a:rPr lang="en-US" altLang="zh-CN" smtClean="0"/>
              <a:t>With dynamic Mbeans the developer is responsible for providing this metadata</a:t>
            </a:r>
          </a:p>
          <a:p>
            <a:pPr eaLnBrk="1" hangingPunct="1"/>
            <a:r>
              <a:rPr lang="en-US" altLang="zh-CN" smtClean="0"/>
              <a:t>Allows the interface to be developed via an XML file.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62309-FF41-409F-B3C5-2FD958B2280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8BB1-5D4B-4A72-981E-F42BA696A46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379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E8540-A13F-4D2C-9BDA-4F7011BA416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Object Name 2 parts  Domain Name</a:t>
            </a:r>
          </a:p>
          <a:p>
            <a:pPr eaLnBrk="1" hangingPunct="1"/>
            <a:r>
              <a:rPr lang="en-US" altLang="zh-CN" smtClean="0"/>
              <a:t>Key=value property list to uniquely identify mbeans and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01550-99D1-418F-BD8D-E157E6AA95A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D518A-E2D7-40F8-96FE-3E862958E11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B210A8-1EF6-4834-B1AE-82C1348A1C8C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CD2EB-E569-42C4-B041-E44A167014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B210A8-1EF6-4834-B1AE-82C1348A1C8C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CD2EB-E569-42C4-B041-E44A16701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B210A8-1EF6-4834-B1AE-82C1348A1C8C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CD2EB-E569-42C4-B041-E44A16701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B210A8-1EF6-4834-B1AE-82C1348A1C8C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CD2EB-E569-42C4-B041-E44A16701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5251E-4D33-4484-927C-39141AB9225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1" descr="citi-r_2c-gry_pos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0663" y="3006725"/>
            <a:ext cx="4764087" cy="37195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Line 74"/>
          <p:cNvSpPr>
            <a:spLocks noChangeShapeType="1"/>
          </p:cNvSpPr>
          <p:nvPr userDrawn="1"/>
        </p:nvSpPr>
        <p:spPr bwMode="gray">
          <a:xfrm>
            <a:off x="344488" y="1938338"/>
            <a:ext cx="84550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346075" y="2014538"/>
            <a:ext cx="6129338" cy="517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6075" y="2744788"/>
            <a:ext cx="6116638" cy="1093787"/>
          </a:xfrm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98327-6182-4A5F-8F60-6CA30ABE115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639763"/>
            <a:ext cx="2119312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639763"/>
            <a:ext cx="6205538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30FC6-720A-4928-B962-D86DEF8D686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77915-BDFC-48E7-AF18-536BE02141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4655E-9DCC-433E-BF54-2DAD2E11C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39888"/>
            <a:ext cx="4160838" cy="45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39888"/>
            <a:ext cx="4162425" cy="45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BC801-F046-4C68-AFD9-0E39B970C8D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7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CB105-0D43-4303-B0BA-2BD773D956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9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DC84E-4682-466E-B50B-52B31A709A5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6E6DC-4FAD-4E76-905C-196D3BDF0C7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4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2194C-2B0E-4A0B-B752-463B123749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7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373C8-5690-4F49-B825-B49EC58F4F5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7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3" descr="citi_gry_value_131_133_13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80400" y="6288088"/>
            <a:ext cx="666750" cy="458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2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46075" y="639763"/>
            <a:ext cx="8477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46075" y="1639888"/>
            <a:ext cx="8475663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46075" y="6440488"/>
            <a:ext cx="346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accent1"/>
                </a:solidFill>
                <a:ea typeface="宋体" charset="-122"/>
              </a:defRPr>
            </a:lvl1pPr>
          </a:lstStyle>
          <a:p>
            <a:fld id="{145C7B54-D7A3-40F0-A8AC-6EF6E97B69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10" name="Line 86"/>
          <p:cNvSpPr>
            <a:spLocks noChangeShapeType="1"/>
          </p:cNvSpPr>
          <p:nvPr/>
        </p:nvSpPr>
        <p:spPr bwMode="gray">
          <a:xfrm>
            <a:off x="344488" y="1462088"/>
            <a:ext cx="84550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1111250" y="6440488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1113" name="Line 89"/>
          <p:cNvSpPr>
            <a:spLocks noChangeShapeType="1"/>
          </p:cNvSpPr>
          <p:nvPr/>
        </p:nvSpPr>
        <p:spPr bwMode="gray">
          <a:xfrm>
            <a:off x="344488" y="547688"/>
            <a:ext cx="84550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513013" y="6440488"/>
            <a:ext cx="407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288925" indent="-288925" algn="l" rtl="0" fontAlgn="base">
        <a:lnSpc>
          <a:spcPct val="95000"/>
        </a:lnSpc>
        <a:spcBef>
          <a:spcPct val="75000"/>
        </a:spcBef>
        <a:spcAft>
          <a:spcPct val="2000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633413" indent="-23018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 sz="2000">
          <a:solidFill>
            <a:schemeClr val="accent1"/>
          </a:solidFill>
          <a:latin typeface="+mn-lt"/>
        </a:defRPr>
      </a:lvl2pPr>
      <a:lvl3pPr marL="974725" indent="-227013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accent1"/>
          </a:solidFill>
          <a:latin typeface="+mn-lt"/>
        </a:defRPr>
      </a:lvl3pPr>
      <a:lvl4pPr marL="1312863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accent1"/>
          </a:solidFill>
          <a:latin typeface="+mn-lt"/>
        </a:defRPr>
      </a:lvl4pPr>
      <a:lvl5pPr marL="16510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accent1"/>
          </a:solidFill>
          <a:latin typeface="+mn-lt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accent1"/>
          </a:solidFill>
          <a:latin typeface="+mn-lt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accent1"/>
          </a:solidFill>
          <a:latin typeface="+mn-lt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accent1"/>
          </a:solidFill>
          <a:latin typeface="+mn-lt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se/1.5.0/docs/tooldocs/share/jconsole.html" TargetMode="External"/><Relationship Id="rId3" Type="http://schemas.openxmlformats.org/officeDocument/2006/relationships/hyperlink" Target="http://java.sun.com/products/JavaManagement" TargetMode="External"/><Relationship Id="rId7" Type="http://schemas.openxmlformats.org/officeDocument/2006/relationships/hyperlink" Target="http://www.xmojo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c4j.sourceforge.org/" TargetMode="External"/><Relationship Id="rId5" Type="http://schemas.openxmlformats.org/officeDocument/2006/relationships/hyperlink" Target="http://mx4j.sourceforge.org/" TargetMode="External"/><Relationship Id="rId10" Type="http://schemas.openxmlformats.org/officeDocument/2006/relationships/hyperlink" Target="http://www.onjava.com/pub/a/onjava/2004/09/29/tigerjmx.html" TargetMode="External"/><Relationship Id="rId4" Type="http://schemas.openxmlformats.org/officeDocument/2006/relationships/hyperlink" Target="http://www.jboss.org/developers/projects/jboss/jbossmx.jsp" TargetMode="External"/><Relationship Id="rId9" Type="http://schemas.openxmlformats.org/officeDocument/2006/relationships/hyperlink" Target="http://www.admc.com/blaine/howtos/jmx/jmx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JMX Introduction</a:t>
            </a:r>
            <a:endParaRPr lang="zh-CN" altLang="zh-CN" dirty="0" smtClean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600" dirty="0" smtClean="0"/>
              <a:t>DSP Team, Zhou Feng</a:t>
            </a:r>
            <a:endParaRPr lang="zh-CN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JMX </a:t>
            </a:r>
            <a:r>
              <a:rPr lang="en-US" altLang="zh-CN" dirty="0" smtClean="0">
                <a:ea typeface="宋体" charset="-122"/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754" y="1639888"/>
            <a:ext cx="659230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JMX Instrumentation to Your Application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86" y="1639888"/>
            <a:ext cx="749704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MBeans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 </a:t>
            </a:r>
            <a:r>
              <a:rPr lang="en-US" altLang="zh-CN" dirty="0" err="1" smtClean="0"/>
              <a:t>MBean</a:t>
            </a:r>
            <a:r>
              <a:rPr lang="en-US" altLang="zh-CN" dirty="0" smtClean="0"/>
              <a:t> is a named </a:t>
            </a:r>
            <a:r>
              <a:rPr lang="en-US" altLang="zh-CN" b="1" dirty="0" smtClean="0"/>
              <a:t>managed object</a:t>
            </a:r>
            <a:r>
              <a:rPr lang="en-US" altLang="zh-CN" dirty="0" smtClean="0"/>
              <a:t> representing a </a:t>
            </a:r>
            <a:r>
              <a:rPr lang="en-US" altLang="zh-CN" b="1" dirty="0" smtClean="0"/>
              <a:t>resource</a:t>
            </a:r>
          </a:p>
          <a:p>
            <a:pPr lvl="1"/>
            <a:r>
              <a:rPr lang="en-US" altLang="zh-CN" dirty="0" smtClean="0"/>
              <a:t>Application configuration setting</a:t>
            </a:r>
          </a:p>
          <a:p>
            <a:pPr lvl="1"/>
            <a:r>
              <a:rPr lang="en-US" altLang="zh-CN" dirty="0" smtClean="0"/>
              <a:t>Program module</a:t>
            </a:r>
          </a:p>
          <a:p>
            <a:pPr lvl="1"/>
            <a:r>
              <a:rPr lang="en-US" altLang="zh-CN" dirty="0" smtClean="0"/>
              <a:t>Device</a:t>
            </a:r>
          </a:p>
          <a:p>
            <a:pPr lvl="1"/>
            <a:r>
              <a:rPr lang="en-US" altLang="zh-CN" dirty="0" smtClean="0"/>
              <a:t>Collection of statistics</a:t>
            </a:r>
          </a:p>
          <a:p>
            <a:pPr lvl="1"/>
            <a:r>
              <a:rPr lang="en-US" altLang="zh-CN" dirty="0" smtClean="0"/>
              <a:t>etc.</a:t>
            </a:r>
          </a:p>
          <a:p>
            <a:r>
              <a:rPr lang="en-US" altLang="zh-CN" dirty="0" smtClean="0"/>
              <a:t>An </a:t>
            </a:r>
            <a:r>
              <a:rPr lang="en-US" altLang="zh-CN" dirty="0" err="1" smtClean="0"/>
              <a:t>MBean</a:t>
            </a:r>
            <a:r>
              <a:rPr lang="en-US" altLang="zh-CN" dirty="0" smtClean="0"/>
              <a:t> can have:</a:t>
            </a:r>
          </a:p>
          <a:p>
            <a:pPr lvl="1"/>
            <a:r>
              <a:rPr lang="en-US" altLang="zh-CN" b="1" dirty="0" smtClean="0"/>
              <a:t>Attributes</a:t>
            </a:r>
            <a:r>
              <a:rPr lang="en-US" altLang="zh-CN" dirty="0" smtClean="0"/>
              <a:t> that can be read and/or written</a:t>
            </a:r>
          </a:p>
          <a:p>
            <a:pPr lvl="1"/>
            <a:r>
              <a:rPr lang="en-US" altLang="zh-CN" b="1" dirty="0" smtClean="0"/>
              <a:t>Operations</a:t>
            </a:r>
            <a:r>
              <a:rPr lang="en-US" altLang="zh-CN" dirty="0" smtClean="0"/>
              <a:t> that can be invoked</a:t>
            </a:r>
          </a:p>
          <a:p>
            <a:pPr lvl="1"/>
            <a:r>
              <a:rPr lang="en-US" altLang="zh-CN" b="1" dirty="0" smtClean="0"/>
              <a:t>Notifications</a:t>
            </a:r>
            <a:r>
              <a:rPr lang="en-US" altLang="zh-CN" dirty="0" smtClean="0"/>
              <a:t> that the </a:t>
            </a:r>
            <a:r>
              <a:rPr lang="en-US" altLang="zh-CN" dirty="0" err="1" smtClean="0"/>
              <a:t>MBean</a:t>
            </a:r>
            <a:r>
              <a:rPr lang="en-US" altLang="zh-CN" dirty="0" smtClean="0"/>
              <a:t> can send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MBean</a:t>
            </a:r>
            <a:r>
              <a:rPr lang="en-US" altLang="zh-CN" dirty="0" smtClean="0"/>
              <a:t> Example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954" y="1835412"/>
            <a:ext cx="7161905" cy="41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 </a:t>
            </a:r>
            <a:r>
              <a:rPr lang="en-US" altLang="zh-CN" dirty="0" err="1" smtClean="0"/>
              <a:t>MBeans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smtClean="0"/>
              <a:t>There are several kinds of </a:t>
            </a:r>
            <a:r>
              <a:rPr lang="en-US" altLang="zh-CN" sz="1600" dirty="0" err="1" smtClean="0"/>
              <a:t>MBeans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Standard, </a:t>
            </a:r>
            <a:r>
              <a:rPr lang="en-US" altLang="zh-CN" sz="1400" dirty="0" err="1" smtClean="0"/>
              <a:t>MXBean</a:t>
            </a:r>
            <a:r>
              <a:rPr lang="en-US" altLang="zh-CN" sz="1400" dirty="0" smtClean="0"/>
              <a:t>, Dynamic, Model, Open</a:t>
            </a:r>
          </a:p>
          <a:p>
            <a:r>
              <a:rPr lang="en-US" altLang="zh-CN" sz="1600" dirty="0" smtClean="0"/>
              <a:t>The simplest are Standard </a:t>
            </a:r>
            <a:r>
              <a:rPr lang="en-US" altLang="zh-CN" sz="1600" dirty="0" err="1" smtClean="0"/>
              <a:t>MBeans</a:t>
            </a:r>
            <a:r>
              <a:rPr lang="en-US" altLang="zh-CN" sz="1600" dirty="0" smtClean="0"/>
              <a:t> and their cousins, </a:t>
            </a:r>
            <a:r>
              <a:rPr lang="en-US" altLang="zh-CN" sz="1600" dirty="0" err="1" smtClean="0"/>
              <a:t>MXBeans</a:t>
            </a:r>
            <a:endParaRPr lang="en-US" altLang="zh-CN" sz="1600" dirty="0" smtClean="0"/>
          </a:p>
          <a:p>
            <a:pPr lvl="1"/>
            <a:r>
              <a:rPr lang="en-US" altLang="zh-CN" sz="1200" dirty="0" smtClean="0">
                <a:ea typeface="宋体" charset="-122"/>
              </a:rPr>
              <a:t>Provides </a:t>
            </a:r>
            <a:r>
              <a:rPr lang="en-US" altLang="zh-CN" sz="1200" dirty="0" smtClean="0">
                <a:ea typeface="宋体" charset="-122"/>
              </a:rPr>
              <a:t>a static representation of a manageable resource.</a:t>
            </a:r>
          </a:p>
          <a:p>
            <a:pPr lvl="1"/>
            <a:r>
              <a:rPr lang="en-US" altLang="zh-CN" sz="1200" dirty="0" smtClean="0">
                <a:ea typeface="宋体" charset="-122"/>
              </a:rPr>
              <a:t>Implements a management interface of attributes and methods that a device or application exposes for management.  </a:t>
            </a:r>
            <a:endParaRPr lang="en-US" altLang="zh-CN" sz="1200" dirty="0" smtClean="0"/>
          </a:p>
          <a:p>
            <a:r>
              <a:rPr lang="en-US" altLang="zh-CN" sz="1600" dirty="0" smtClean="0"/>
              <a:t>To make a Standard </a:t>
            </a:r>
            <a:r>
              <a:rPr lang="en-US" altLang="zh-CN" sz="1600" dirty="0" err="1" smtClean="0"/>
              <a:t>MBean</a:t>
            </a:r>
            <a:r>
              <a:rPr lang="en-US" altLang="zh-CN" sz="1600" dirty="0" smtClean="0"/>
              <a:t>: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altLang="zh-CN" sz="1400" dirty="0" smtClean="0"/>
              <a:t>Write a bean interface called </a:t>
            </a:r>
            <a:r>
              <a:rPr lang="en-US" altLang="zh-CN" sz="1400" b="1" i="1" dirty="0" err="1" smtClean="0"/>
              <a:t>Something</a:t>
            </a:r>
            <a:r>
              <a:rPr lang="en-US" altLang="zh-CN" sz="1400" dirty="0" err="1" smtClean="0"/>
              <a:t>MBean</a:t>
            </a:r>
            <a:endParaRPr lang="en-US" altLang="zh-CN" sz="1400" dirty="0" smtClean="0"/>
          </a:p>
          <a:p>
            <a:pPr marL="860425" lvl="1" indent="-457200">
              <a:buFont typeface="+mj-lt"/>
              <a:buAutoNum type="arabicPeriod"/>
            </a:pPr>
            <a:r>
              <a:rPr lang="en-US" altLang="zh-CN" sz="1400" dirty="0" smtClean="0"/>
              <a:t>Implement it in a class called </a:t>
            </a:r>
            <a:r>
              <a:rPr lang="en-US" altLang="zh-CN" sz="1400" b="1" i="1" dirty="0" smtClean="0"/>
              <a:t>Something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altLang="zh-CN" sz="1400" dirty="0" smtClean="0"/>
              <a:t>Then an instance of </a:t>
            </a:r>
            <a:r>
              <a:rPr lang="en-US" altLang="zh-CN" sz="1400" b="1" i="1" dirty="0" smtClean="0"/>
              <a:t>Something</a:t>
            </a:r>
            <a:r>
              <a:rPr lang="en-US" altLang="zh-CN" sz="1400" dirty="0" smtClean="0"/>
              <a:t> is a Standard </a:t>
            </a:r>
            <a:r>
              <a:rPr lang="en-US" altLang="zh-CN" sz="1400" dirty="0" err="1" smtClean="0"/>
              <a:t>MBean</a:t>
            </a:r>
            <a:endParaRPr lang="zh-CN" alt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PokerControlMBean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// a read-write attribute called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MaxConnectedPlayers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of type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MaxConnectedPlayers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zh-CN" sz="1200" b="1" dirty="0" err="1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MaxConnectedPlayers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// a read-only attribute called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ConnectedPlayerCountCode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of type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ConnectedPlayerCount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// an operation called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ejectPlayer</a:t>
            </a: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// with a String parameter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ejectPlayer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(String name);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1200" b="1" dirty="0" err="1" smtClean="0">
                <a:latin typeface="Courier New" pitchFamily="49" charset="0"/>
                <a:cs typeface="Courier New" pitchFamily="49" charset="0"/>
              </a:rPr>
              <a:t>PokerControl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zh-CN" sz="1200" b="1" dirty="0" err="1" smtClean="0">
                <a:latin typeface="Courier New" pitchFamily="49" charset="0"/>
                <a:cs typeface="Courier New" pitchFamily="49" charset="0"/>
              </a:rPr>
              <a:t>PokerControl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MBean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getMaxConnectedPlayers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...logic to determine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MaxConnectedPlayers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Dynamic MBeans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Useful if the management interface is not stable.</a:t>
            </a:r>
          </a:p>
          <a:p>
            <a:r>
              <a:rPr lang="en-US" altLang="zh-CN" dirty="0" smtClean="0">
                <a:ea typeface="宋体" charset="-122"/>
              </a:rPr>
              <a:t>The management interface is defined at runtime. </a:t>
            </a:r>
          </a:p>
          <a:p>
            <a:r>
              <a:rPr lang="en-US" altLang="zh-CN" dirty="0" smtClean="0">
                <a:ea typeface="宋体" charset="-122"/>
              </a:rPr>
              <a:t>Developer is responsible for checking the validity of the invocations.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11250" y="6440488"/>
            <a:ext cx="1066800" cy="274637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Original work by David Moran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01501" y="3328112"/>
            <a:ext cx="4853475" cy="2958388"/>
            <a:chOff x="1071465" y="3610947"/>
            <a:chExt cx="4853475" cy="2958388"/>
          </a:xfrm>
        </p:grpSpPr>
        <p:sp>
          <p:nvSpPr>
            <p:cNvPr id="16" name="Rectangle 2051"/>
            <p:cNvSpPr>
              <a:spLocks noChangeArrowheads="1"/>
            </p:cNvSpPr>
            <p:nvPr/>
          </p:nvSpPr>
          <p:spPr bwMode="auto">
            <a:xfrm>
              <a:off x="1071466" y="3610947"/>
              <a:ext cx="4853474" cy="2958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7" name="Line 2052"/>
            <p:cNvSpPr>
              <a:spLocks noChangeShapeType="1"/>
            </p:cNvSpPr>
            <p:nvPr/>
          </p:nvSpPr>
          <p:spPr bwMode="auto">
            <a:xfrm>
              <a:off x="1071465" y="4290526"/>
              <a:ext cx="4853474" cy="10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053"/>
            <p:cNvSpPr txBox="1">
              <a:spLocks noChangeArrowheads="1"/>
            </p:cNvSpPr>
            <p:nvPr/>
          </p:nvSpPr>
          <p:spPr bwMode="auto">
            <a:xfrm>
              <a:off x="2443064" y="3637383"/>
              <a:ext cx="2212911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ea typeface="宋体" charset="-122"/>
                </a:rPr>
                <a:t>&lt;&lt;Interface&gt;&gt;</a:t>
              </a:r>
            </a:p>
            <a:p>
              <a:pPr algn="ctr"/>
              <a:r>
                <a:rPr lang="en-US" altLang="zh-CN" dirty="0" err="1">
                  <a:ea typeface="宋体" charset="-122"/>
                </a:rPr>
                <a:t>DynamicMBean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19" name="Line 2054"/>
            <p:cNvSpPr>
              <a:spLocks noChangeShapeType="1"/>
            </p:cNvSpPr>
            <p:nvPr/>
          </p:nvSpPr>
          <p:spPr bwMode="auto">
            <a:xfrm flipV="1">
              <a:off x="1071465" y="4442926"/>
              <a:ext cx="4844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055"/>
            <p:cNvSpPr txBox="1">
              <a:spLocks noChangeArrowheads="1"/>
            </p:cNvSpPr>
            <p:nvPr/>
          </p:nvSpPr>
          <p:spPr bwMode="auto">
            <a:xfrm>
              <a:off x="1135354" y="4522236"/>
              <a:ext cx="4752262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err="1">
                  <a:ea typeface="宋体" charset="-122"/>
                </a:rPr>
                <a:t>getAttribute</a:t>
              </a:r>
              <a:r>
                <a:rPr lang="en-US" altLang="zh-CN" dirty="0">
                  <a:ea typeface="宋体" charset="-122"/>
                </a:rPr>
                <a:t>(String attribute)</a:t>
              </a:r>
            </a:p>
            <a:p>
              <a:r>
                <a:rPr lang="en-US" altLang="zh-CN" dirty="0" err="1">
                  <a:ea typeface="宋体" charset="-122"/>
                </a:rPr>
                <a:t>setAttribute</a:t>
              </a:r>
              <a:r>
                <a:rPr lang="en-US" altLang="zh-CN" dirty="0">
                  <a:ea typeface="宋体" charset="-122"/>
                </a:rPr>
                <a:t>(Attribute </a:t>
              </a:r>
              <a:r>
                <a:rPr lang="en-US" altLang="zh-CN" dirty="0" err="1">
                  <a:ea typeface="宋体" charset="-122"/>
                </a:rPr>
                <a:t>attribute</a:t>
              </a:r>
              <a:r>
                <a:rPr lang="en-US" altLang="zh-CN" dirty="0">
                  <a:ea typeface="宋体" charset="-122"/>
                </a:rPr>
                <a:t>)</a:t>
              </a:r>
            </a:p>
            <a:p>
              <a:r>
                <a:rPr lang="en-US" altLang="zh-CN" dirty="0" err="1">
                  <a:ea typeface="宋体" charset="-122"/>
                </a:rPr>
                <a:t>getAttributes</a:t>
              </a:r>
              <a:r>
                <a:rPr lang="en-US" altLang="zh-CN" dirty="0">
                  <a:ea typeface="宋体" charset="-122"/>
                </a:rPr>
                <a:t> (String[] attributes)</a:t>
              </a:r>
            </a:p>
            <a:p>
              <a:r>
                <a:rPr lang="en-US" altLang="zh-CN" dirty="0" err="1">
                  <a:ea typeface="宋体" charset="-122"/>
                </a:rPr>
                <a:t>setAttributes</a:t>
              </a:r>
              <a:r>
                <a:rPr lang="en-US" altLang="zh-CN" dirty="0">
                  <a:ea typeface="宋体" charset="-122"/>
                </a:rPr>
                <a:t>(</a:t>
              </a:r>
              <a:r>
                <a:rPr lang="en-US" altLang="zh-CN" dirty="0" err="1">
                  <a:ea typeface="宋体" charset="-122"/>
                </a:rPr>
                <a:t>AttibuteList</a:t>
              </a:r>
              <a:r>
                <a:rPr lang="en-US" altLang="zh-CN" dirty="0">
                  <a:ea typeface="宋体" charset="-122"/>
                </a:rPr>
                <a:t> attributes)</a:t>
              </a:r>
            </a:p>
            <a:p>
              <a:r>
                <a:rPr lang="en-US" altLang="zh-CN" dirty="0" err="1">
                  <a:ea typeface="宋体" charset="-122"/>
                </a:rPr>
                <a:t>getMBeanInfo</a:t>
              </a:r>
              <a:r>
                <a:rPr lang="en-US" altLang="zh-CN" dirty="0">
                  <a:ea typeface="宋体" charset="-122"/>
                </a:rPr>
                <a:t>()</a:t>
              </a:r>
            </a:p>
            <a:p>
              <a:r>
                <a:rPr lang="en-US" altLang="zh-CN" dirty="0">
                  <a:ea typeface="宋体" charset="-122"/>
                </a:rPr>
                <a:t>invoke(String </a:t>
              </a:r>
              <a:r>
                <a:rPr lang="en-US" altLang="zh-CN" dirty="0" err="1">
                  <a:ea typeface="宋体" charset="-122"/>
                </a:rPr>
                <a:t>actionName</a:t>
              </a:r>
              <a:r>
                <a:rPr lang="en-US" altLang="zh-CN" dirty="0">
                  <a:ea typeface="宋体" charset="-122"/>
                </a:rPr>
                <a:t>, Object[] </a:t>
              </a:r>
              <a:r>
                <a:rPr lang="en-US" altLang="zh-CN" dirty="0" err="1" smtClean="0">
                  <a:ea typeface="宋体" charset="-122"/>
                </a:rPr>
                <a:t>params</a:t>
              </a:r>
              <a:r>
                <a:rPr lang="en-US" altLang="zh-CN" dirty="0" smtClean="0">
                  <a:ea typeface="宋体" charset="-122"/>
                </a:rPr>
                <a:t>, String[] signatures)</a:t>
              </a:r>
              <a:endParaRPr lang="en-US" altLang="zh-CN" dirty="0"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Model MBeans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Most flexible and thus most complicated MBeans</a:t>
            </a:r>
          </a:p>
          <a:p>
            <a:r>
              <a:rPr lang="en-US" altLang="zh-CN" smtClean="0">
                <a:ea typeface="宋体" charset="-122"/>
              </a:rPr>
              <a:t>Extension of the dynamic MBean</a:t>
            </a:r>
          </a:p>
          <a:p>
            <a:r>
              <a:rPr lang="en-US" altLang="zh-CN" smtClean="0">
                <a:ea typeface="宋体" charset="-122"/>
              </a:rPr>
              <a:t>Developers do not write an MBean class </a:t>
            </a:r>
          </a:p>
          <a:p>
            <a:r>
              <a:rPr lang="en-US" altLang="zh-CN" smtClean="0">
                <a:ea typeface="宋体" charset="-122"/>
              </a:rPr>
              <a:t>The agent must supply the RequiredModelMBean and the Management Interface is defined outside of the Bean via setter methods.</a:t>
            </a:r>
          </a:p>
          <a:p>
            <a:r>
              <a:rPr lang="en-US" altLang="zh-CN" smtClean="0">
                <a:ea typeface="宋体" charset="-122"/>
              </a:rPr>
              <a:t>Features include persistence, logging, and attribute caching.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11250" y="6440488"/>
            <a:ext cx="1066800" cy="274637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Original work by David Moran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Notifications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Can be used to inform registered listeners with important events or state changes. </a:t>
            </a:r>
          </a:p>
          <a:p>
            <a:r>
              <a:rPr lang="en-US" altLang="zh-CN" smtClean="0">
                <a:ea typeface="宋体" charset="-122"/>
              </a:rPr>
              <a:t>Similar to the java event model</a:t>
            </a:r>
          </a:p>
          <a:p>
            <a:r>
              <a:rPr lang="en-US" altLang="zh-CN" smtClean="0">
                <a:ea typeface="宋体" charset="-122"/>
              </a:rPr>
              <a:t>Register once to all types of notifications</a:t>
            </a:r>
          </a:p>
          <a:p>
            <a:r>
              <a:rPr lang="en-US" altLang="zh-CN" smtClean="0">
                <a:ea typeface="宋体" charset="-122"/>
              </a:rPr>
              <a:t>Can supply a filter to say which notifications it is interested in.  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11250" y="6440488"/>
            <a:ext cx="1066800" cy="274637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Original work by David Moran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6342" r="1785"/>
          <a:stretch>
            <a:fillRect/>
          </a:stretch>
        </p:blipFill>
        <p:spPr bwMode="auto">
          <a:xfrm>
            <a:off x="1266825" y="3028950"/>
            <a:ext cx="62103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MBeanServer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639888"/>
            <a:ext cx="8475663" cy="155098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The core of the agent. It provides a registry for </a:t>
            </a:r>
            <a:r>
              <a:rPr lang="en-US" altLang="zh-CN" dirty="0" err="1" smtClean="0">
                <a:ea typeface="宋体" charset="-122"/>
              </a:rPr>
              <a:t>MBeans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ea typeface="宋体" charset="-122"/>
              </a:rPr>
              <a:t>Allows clients to discover and execute operations exposed by the </a:t>
            </a:r>
            <a:r>
              <a:rPr lang="en-US" altLang="zh-CN" sz="1800" dirty="0" err="1" smtClean="0">
                <a:ea typeface="宋体" charset="-122"/>
              </a:rPr>
              <a:t>MBeans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Makes available various services to facilitate management (I.e. monitoring, scheduling, etc)</a:t>
            </a:r>
          </a:p>
          <a:p>
            <a:r>
              <a:rPr lang="en-US" altLang="zh-CN" dirty="0" smtClean="0">
                <a:ea typeface="宋体" charset="-122"/>
              </a:rPr>
              <a:t> Use “</a:t>
            </a:r>
            <a:r>
              <a:rPr lang="en-US" altLang="zh-CN" dirty="0" err="1" smtClean="0">
                <a:ea typeface="宋体" charset="-122"/>
              </a:rPr>
              <a:t>ObjectName</a:t>
            </a:r>
            <a:r>
              <a:rPr lang="en-US" altLang="zh-CN" dirty="0" smtClean="0">
                <a:ea typeface="宋体" charset="-122"/>
              </a:rPr>
              <a:t>” class to register objects with the </a:t>
            </a:r>
            <a:r>
              <a:rPr lang="en-US" altLang="zh-CN" dirty="0" err="1" smtClean="0">
                <a:ea typeface="宋体" charset="-122"/>
              </a:rPr>
              <a:t>MBeanServer</a:t>
            </a:r>
            <a:r>
              <a:rPr lang="en-US" altLang="zh-CN" dirty="0" smtClean="0">
                <a:ea typeface="宋体" charset="-122"/>
              </a:rPr>
              <a:t> 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11250" y="6440488"/>
            <a:ext cx="1066800" cy="274637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Original work by David Moran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Naming </a:t>
            </a:r>
            <a:r>
              <a:rPr lang="en-US" altLang="zh-CN" dirty="0" err="1" smtClean="0"/>
              <a:t>MBeans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639888"/>
            <a:ext cx="8475663" cy="39608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Every </a:t>
            </a:r>
            <a:r>
              <a:rPr lang="en-US" altLang="zh-CN" dirty="0" err="1" smtClean="0"/>
              <a:t>MBean</a:t>
            </a:r>
            <a:r>
              <a:rPr lang="en-US" altLang="zh-CN" dirty="0" smtClean="0"/>
              <a:t> has a name</a:t>
            </a:r>
          </a:p>
          <a:p>
            <a:pPr lvl="1"/>
            <a:r>
              <a:rPr lang="en-US" altLang="zh-CN" dirty="0" smtClean="0"/>
              <a:t>A name is an instance of the </a:t>
            </a:r>
            <a:r>
              <a:rPr lang="en-US" altLang="zh-CN" dirty="0" err="1" smtClean="0"/>
              <a:t>ObjectName</a:t>
            </a:r>
            <a:r>
              <a:rPr lang="en-US" altLang="zh-CN" dirty="0" smtClean="0"/>
              <a:t> class (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javax.management.ObjectName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Uniquely identifies </a:t>
            </a:r>
            <a:r>
              <a:rPr lang="en-US" altLang="zh-CN" dirty="0" err="1" smtClean="0"/>
              <a:t>MBean</a:t>
            </a:r>
            <a:endParaRPr lang="en-US" altLang="zh-CN" dirty="0" smtClean="0"/>
          </a:p>
          <a:p>
            <a:r>
              <a:rPr lang="en-US" altLang="zh-CN" dirty="0" smtClean="0"/>
              <a:t>A name has a </a:t>
            </a:r>
            <a:r>
              <a:rPr lang="en-US" altLang="zh-CN" b="1" i="1" dirty="0" smtClean="0"/>
              <a:t>domain</a:t>
            </a:r>
            <a:r>
              <a:rPr lang="en-US" altLang="zh-CN" dirty="0" smtClean="0"/>
              <a:t> and one or more </a:t>
            </a:r>
            <a:r>
              <a:rPr lang="en-US" altLang="zh-CN" i="1" dirty="0" smtClean="0"/>
              <a:t>key properties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Spaces are significant everywhere (Don’t put a space after a comma!)</a:t>
            </a:r>
          </a:p>
          <a:p>
            <a:pPr lvl="1"/>
            <a:r>
              <a:rPr lang="en-US" altLang="zh-CN" dirty="0" smtClean="0"/>
              <a:t>Key properties are unordered</a:t>
            </a:r>
          </a:p>
          <a:p>
            <a:r>
              <a:rPr lang="en-US" altLang="zh-CN" dirty="0" smtClean="0"/>
              <a:t>Format: </a:t>
            </a:r>
            <a:r>
              <a:rPr lang="en-US" altLang="zh-CN" b="1" i="1" dirty="0" smtClean="0"/>
              <a:t>[</a:t>
            </a:r>
            <a:r>
              <a:rPr lang="en-US" altLang="zh-CN" b="1" i="1" dirty="0" err="1" smtClean="0"/>
              <a:t>domainName</a:t>
            </a:r>
            <a:r>
              <a:rPr lang="en-US" altLang="zh-CN" b="1" i="1" dirty="0" smtClean="0"/>
              <a:t>]</a:t>
            </a:r>
            <a:r>
              <a:rPr lang="en-US" altLang="zh-CN" dirty="0" smtClean="0"/>
              <a:t>:key=value[,key=value]*</a:t>
            </a:r>
          </a:p>
          <a:p>
            <a:pPr lvl="1"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com.example:type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CacheControl</a:t>
            </a: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com.example:type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CacheControl,name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whatsitCache</a:t>
            </a: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1800" b="1" i="1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800" i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altLang="zh-CN" sz="1800" i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800" i="1" dirty="0" err="1" smtClean="0">
                <a:latin typeface="Courier New" pitchFamily="49" charset="0"/>
                <a:cs typeface="Courier New" pitchFamily="49" charset="0"/>
              </a:rPr>
              <a:t>MemoryPool,name</a:t>
            </a:r>
            <a:r>
              <a:rPr lang="en-US" altLang="zh-CN" sz="1800" i="1" dirty="0" smtClean="0">
                <a:latin typeface="Courier New" pitchFamily="49" charset="0"/>
                <a:cs typeface="Courier New" pitchFamily="49" charset="0"/>
              </a:rPr>
              <a:t>=PS Perm Gen</a:t>
            </a:r>
            <a:endParaRPr lang="zh-CN" altLang="en-US" sz="18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838" y="5383764"/>
            <a:ext cx="6046236" cy="80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JMX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5706" y="3762376"/>
            <a:ext cx="379919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ObjectName Conventions</a:t>
            </a:r>
            <a:br>
              <a:rPr lang="en-US" altLang="zh-CN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639890"/>
            <a:ext cx="8426449" cy="275113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Domain is (or starts with) a Java package</a:t>
            </a:r>
          </a:p>
          <a:p>
            <a:r>
              <a:rPr lang="en-US" altLang="zh-CN" dirty="0" smtClean="0"/>
              <a:t>Domain character “/” reserved for structuring domains</a:t>
            </a:r>
          </a:p>
          <a:p>
            <a:r>
              <a:rPr lang="en-US" altLang="zh-CN" dirty="0" smtClean="0"/>
              <a:t>Key properties include </a:t>
            </a:r>
            <a:r>
              <a:rPr lang="en-US" altLang="zh-CN" b="1" dirty="0" smtClean="0"/>
              <a:t>type=</a:t>
            </a:r>
            <a:r>
              <a:rPr lang="en-US" altLang="zh-CN" i="1" dirty="0" smtClean="0"/>
              <a:t>something</a:t>
            </a:r>
          </a:p>
          <a:p>
            <a:pPr lvl="1"/>
            <a:r>
              <a:rPr lang="en-US" altLang="zh-CN" dirty="0" err="1" smtClean="0"/>
              <a:t>ObjectName</a:t>
            </a:r>
            <a:r>
              <a:rPr lang="en-US" altLang="zh-CN" dirty="0" smtClean="0"/>
              <a:t> pattern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*:type=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MemoryPool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,*</a:t>
            </a:r>
            <a:r>
              <a:rPr lang="en-US" altLang="zh-CN" dirty="0" smtClean="0"/>
              <a:t> means all </a:t>
            </a:r>
            <a:r>
              <a:rPr lang="en-US" altLang="zh-CN" dirty="0" err="1" smtClean="0"/>
              <a:t>MemoryPool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Mbeans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Likewise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java.lang:type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MemoryPool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,*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/>
              <a:t>If there can be more than one instance, use </a:t>
            </a:r>
            <a:r>
              <a:rPr lang="en-US" altLang="zh-CN" b="1" dirty="0" smtClean="0"/>
              <a:t>name=</a:t>
            </a:r>
            <a:r>
              <a:rPr lang="en-US" altLang="zh-CN" i="1" dirty="0" smtClean="0"/>
              <a:t>something</a:t>
            </a:r>
            <a:r>
              <a:rPr lang="en-US" altLang="zh-CN" dirty="0" smtClean="0"/>
              <a:t> to differentiate</a:t>
            </a:r>
          </a:p>
          <a:p>
            <a:r>
              <a:rPr lang="en-US" altLang="zh-CN" dirty="0" smtClean="0"/>
              <a:t>Sometimes appropriate to have other keys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Agent Services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Mlet</a:t>
            </a:r>
            <a:r>
              <a:rPr lang="en-US" altLang="zh-CN" dirty="0" smtClean="0">
                <a:ea typeface="宋体" charset="-122"/>
              </a:rPr>
              <a:t>: (</a:t>
            </a:r>
            <a:r>
              <a:rPr lang="en-US" altLang="zh-CN" dirty="0" smtClean="0">
                <a:ea typeface="宋体" charset="-122"/>
              </a:rPr>
              <a:t>Management Applet) Dynamically adds class files to the server either locally or from a remote location.</a:t>
            </a:r>
          </a:p>
          <a:p>
            <a:r>
              <a:rPr lang="en-US" altLang="zh-CN" dirty="0" smtClean="0">
                <a:ea typeface="宋体" charset="-122"/>
              </a:rPr>
              <a:t>Relation </a:t>
            </a:r>
            <a:r>
              <a:rPr lang="en-US" altLang="zh-CN" dirty="0" smtClean="0">
                <a:ea typeface="宋体" charset="-122"/>
              </a:rPr>
              <a:t>Service:  </a:t>
            </a:r>
            <a:r>
              <a:rPr lang="en-US" altLang="zh-CN" dirty="0" smtClean="0">
                <a:ea typeface="宋体" charset="-122"/>
              </a:rPr>
              <a:t>Allows the definition of relationships between </a:t>
            </a:r>
            <a:r>
              <a:rPr lang="en-US" altLang="zh-CN" dirty="0" err="1" smtClean="0">
                <a:ea typeface="宋体" charset="-122"/>
              </a:rPr>
              <a:t>MBeans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Monitors:  Observe </a:t>
            </a:r>
            <a:r>
              <a:rPr lang="en-US" altLang="zh-CN" dirty="0" err="1" smtClean="0">
                <a:ea typeface="宋体" charset="-122"/>
              </a:rPr>
              <a:t>MBean</a:t>
            </a:r>
            <a:r>
              <a:rPr lang="en-US" altLang="zh-CN" dirty="0" smtClean="0">
                <a:ea typeface="宋体" charset="-122"/>
              </a:rPr>
              <a:t> attributes and emit notifications when values change.</a:t>
            </a:r>
          </a:p>
          <a:p>
            <a:r>
              <a:rPr lang="en-US" altLang="zh-CN" dirty="0" smtClean="0">
                <a:ea typeface="宋体" charset="-122"/>
              </a:rPr>
              <a:t>Timers:  Emits user defined notifications at specific times. </a:t>
            </a: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11250" y="6440488"/>
            <a:ext cx="1066800" cy="274637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Original work by David Moran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JMX </a:t>
            </a:r>
            <a:r>
              <a:rPr lang="en-US" altLang="zh-CN" dirty="0" smtClean="0">
                <a:ea typeface="宋体" charset="-122"/>
              </a:rPr>
              <a:t>Remote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Connectors/Adapters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 connector makes a Java Management Extensions (JMX) API </a:t>
            </a:r>
            <a:r>
              <a:rPr lang="en-US" altLang="zh-CN" dirty="0" err="1" smtClean="0">
                <a:ea typeface="宋体" charset="-122"/>
              </a:rPr>
              <a:t>MBean</a:t>
            </a:r>
            <a:r>
              <a:rPr lang="en-US" altLang="zh-CN" dirty="0" smtClean="0">
                <a:ea typeface="宋体" charset="-122"/>
              </a:rPr>
              <a:t> server accessible to remote Java technology-based clients.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Adapters are similar to connectors except they provide protocol translations (I.e. SNMP, HTML, etc</a:t>
            </a:r>
            <a:r>
              <a:rPr lang="en-US" altLang="zh-CN" dirty="0" smtClean="0">
                <a:ea typeface="宋体" charset="-122"/>
              </a:rPr>
              <a:t>.)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JMX Remote API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Adds </a:t>
            </a:r>
            <a:r>
              <a:rPr lang="en-US" altLang="zh-CN" dirty="0" smtClean="0">
                <a:ea typeface="宋体" charset="-122"/>
              </a:rPr>
              <a:t>remote capability to the JMX spec</a:t>
            </a:r>
          </a:p>
          <a:p>
            <a:pPr lvl="1"/>
            <a:r>
              <a:rPr lang="en-US" altLang="zh-CN" dirty="0" smtClean="0">
                <a:ea typeface="宋体" charset="-122"/>
              </a:rPr>
              <a:t>Makes the JMX agent accessible from outside the JVM.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Developed through the JCP JSR 160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Standard support via RMI</a:t>
            </a:r>
          </a:p>
          <a:p>
            <a:pPr lvl="1"/>
            <a:r>
              <a:rPr lang="en-US" altLang="zh-CN" dirty="0" smtClean="0">
                <a:ea typeface="宋体" charset="-122"/>
              </a:rPr>
              <a:t>Optional support via TCP Sockets (JMXMP)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API is as close as possible to the API defined by the JMX API.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Also support discovery/lookup services and defines security between the client and server.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As with RMI code must handle communication exceptions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11250" y="6440488"/>
            <a:ext cx="1066800" cy="274637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Original work by David Moran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JMX API for Clients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 l="867"/>
          <a:stretch>
            <a:fillRect/>
          </a:stretch>
        </p:blipFill>
        <p:spPr bwMode="auto">
          <a:xfrm>
            <a:off x="4460235" y="3857625"/>
            <a:ext cx="4278953" cy="247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t="4977" r="1531"/>
          <a:stretch>
            <a:fillRect/>
          </a:stretch>
        </p:blipFill>
        <p:spPr bwMode="auto">
          <a:xfrm>
            <a:off x="948275" y="1552575"/>
            <a:ext cx="4290475" cy="233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507206" y="3453884"/>
            <a:ext cx="312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JMX API for Remote Clients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8946" y="1644134"/>
            <a:ext cx="286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JMX API for Local Clients</a:t>
            </a:r>
            <a:endParaRPr lang="zh-CN" altLang="en-US" dirty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274" y="3777618"/>
            <a:ext cx="2314575" cy="248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714375" y="3387209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Adaptor Clients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Available JMX Implementations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Sun JDK1.5 </a:t>
            </a:r>
          </a:p>
          <a:p>
            <a:r>
              <a:rPr lang="en-US" altLang="zh-CN" smtClean="0">
                <a:ea typeface="宋体" charset="-122"/>
              </a:rPr>
              <a:t>JBOSS JBOSS-MX</a:t>
            </a:r>
          </a:p>
          <a:p>
            <a:r>
              <a:rPr lang="en-US" altLang="zh-CN" smtClean="0">
                <a:ea typeface="宋体" charset="-122"/>
              </a:rPr>
              <a:t>MX4J</a:t>
            </a:r>
          </a:p>
          <a:p>
            <a:r>
              <a:rPr lang="en-US" altLang="zh-CN" smtClean="0">
                <a:ea typeface="宋体" charset="-122"/>
              </a:rPr>
              <a:t>XMOJO</a:t>
            </a:r>
          </a:p>
          <a:p>
            <a:r>
              <a:rPr lang="en-US" altLang="zh-CN" smtClean="0">
                <a:ea typeface="宋体" charset="-122"/>
              </a:rPr>
              <a:t>Commercial implementations available;</a:t>
            </a:r>
          </a:p>
          <a:p>
            <a:pPr lvl="1"/>
            <a:r>
              <a:rPr lang="en-US" altLang="zh-CN" smtClean="0">
                <a:ea typeface="宋体" charset="-122"/>
              </a:rPr>
              <a:t>Weblogic	</a:t>
            </a:r>
          </a:p>
          <a:p>
            <a:pPr lvl="1"/>
            <a:r>
              <a:rPr lang="en-US" altLang="zh-CN" smtClean="0">
                <a:ea typeface="宋体" charset="-122"/>
              </a:rPr>
              <a:t>Adventnet</a:t>
            </a:r>
          </a:p>
          <a:p>
            <a:pPr lvl="1"/>
            <a:r>
              <a:rPr lang="en-US" altLang="zh-CN" smtClean="0">
                <a:ea typeface="宋体" charset="-122"/>
              </a:rPr>
              <a:t>XtreamJ</a:t>
            </a:r>
          </a:p>
          <a:p>
            <a:pPr lvl="1"/>
            <a:r>
              <a:rPr lang="en-US" altLang="zh-CN" smtClean="0">
                <a:ea typeface="宋体" charset="-122"/>
              </a:rPr>
              <a:t>WebSphere Tivioli	</a:t>
            </a:r>
          </a:p>
          <a:p>
            <a:pPr lvl="1"/>
            <a:endParaRPr lang="en-US" altLang="zh-CN" smtClean="0">
              <a:ea typeface="宋体" charset="-122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11250" y="6440488"/>
            <a:ext cx="1066800" cy="274637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Original work by David Moran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Examples</a:t>
            </a:r>
          </a:p>
        </p:txBody>
      </p:sp>
      <p:sp>
        <p:nvSpPr>
          <p:cNvPr id="2150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MX4J  - Dynamic MBean Example (CacheMBean)</a:t>
            </a:r>
          </a:p>
          <a:p>
            <a:pPr lvl="1"/>
            <a:r>
              <a:rPr lang="en-US" altLang="zh-CN" smtClean="0">
                <a:ea typeface="宋体" charset="-122"/>
              </a:rPr>
              <a:t> MC4J Console</a:t>
            </a:r>
          </a:p>
          <a:p>
            <a:r>
              <a:rPr lang="en-US" altLang="zh-CN" smtClean="0">
                <a:ea typeface="宋体" charset="-122"/>
              </a:rPr>
              <a:t>XMOJO - Model MBean Example (ServerInfo)</a:t>
            </a:r>
          </a:p>
          <a:p>
            <a:pPr lvl="1"/>
            <a:r>
              <a:rPr lang="en-US" altLang="zh-CN" smtClean="0">
                <a:ea typeface="宋体" charset="-122"/>
              </a:rPr>
              <a:t>XMOJO Web based console</a:t>
            </a:r>
          </a:p>
          <a:p>
            <a:r>
              <a:rPr lang="en-US" altLang="zh-CN" smtClean="0">
                <a:ea typeface="宋体" charset="-122"/>
              </a:rPr>
              <a:t>JBoss – “XMBean” Example (CacheMBean)</a:t>
            </a:r>
          </a:p>
          <a:p>
            <a:pPr lvl="1"/>
            <a:r>
              <a:rPr lang="en-US" altLang="zh-CN" smtClean="0">
                <a:ea typeface="宋体" charset="-122"/>
              </a:rPr>
              <a:t>JBoss Web based console &amp; MC4J Console</a:t>
            </a:r>
          </a:p>
          <a:p>
            <a:r>
              <a:rPr lang="en-US" altLang="zh-CN" smtClean="0">
                <a:ea typeface="宋体" charset="-122"/>
              </a:rPr>
              <a:t>JDK1.5 Standard MBeans and JConsole</a:t>
            </a: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11250" y="6440488"/>
            <a:ext cx="1066800" cy="274637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Original work by David Moran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en-US" altLang="zh-CN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Sun JMX Page: </a:t>
            </a:r>
            <a:r>
              <a:rPr lang="en-US" altLang="zh-CN" dirty="0" smtClean="0">
                <a:hlinkClick r:id="rId3"/>
              </a:rPr>
              <a:t>http://java.sun.com/products/JavaManagement</a:t>
            </a:r>
            <a:endParaRPr lang="en-US" altLang="zh-CN" dirty="0" smtClean="0"/>
          </a:p>
          <a:p>
            <a:r>
              <a:rPr lang="en-US" altLang="zh-CN" dirty="0" smtClean="0"/>
              <a:t>JBOSS MX: </a:t>
            </a:r>
            <a:r>
              <a:rPr lang="en-US" altLang="zh-CN" dirty="0" smtClean="0">
                <a:hlinkClick r:id="rId4"/>
              </a:rPr>
              <a:t>http://www.jboss.org/developers/projects/jboss/jbossmx.jsp</a:t>
            </a:r>
            <a:endParaRPr lang="en-US" altLang="zh-CN" dirty="0" smtClean="0"/>
          </a:p>
          <a:p>
            <a:r>
              <a:rPr lang="en-US" altLang="zh-CN" dirty="0" smtClean="0">
                <a:ea typeface="宋体" charset="-122"/>
              </a:rPr>
              <a:t>MX4J Page: </a:t>
            </a:r>
            <a:r>
              <a:rPr lang="en-US" altLang="zh-CN" dirty="0" smtClean="0">
                <a:ea typeface="宋体" charset="-122"/>
                <a:hlinkClick r:id="rId5"/>
              </a:rPr>
              <a:t>http://mx4j.sourceforge.org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MC4J Page: </a:t>
            </a:r>
            <a:r>
              <a:rPr lang="en-US" altLang="zh-CN" dirty="0" smtClean="0">
                <a:ea typeface="宋体" charset="-122"/>
                <a:hlinkClick r:id="rId6"/>
              </a:rPr>
              <a:t>http://mc4j.sourceforge.org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XMOJO Page: </a:t>
            </a:r>
            <a:r>
              <a:rPr lang="en-US" altLang="zh-CN" dirty="0" smtClean="0">
                <a:ea typeface="宋体" charset="-122"/>
                <a:hlinkClick r:id="rId7"/>
              </a:rPr>
              <a:t>http://www.xmojo.org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err="1" smtClean="0">
                <a:ea typeface="宋体" charset="-122"/>
              </a:rPr>
              <a:t>Jconsole</a:t>
            </a:r>
            <a:r>
              <a:rPr lang="en-US" altLang="zh-CN" dirty="0" smtClean="0">
                <a:ea typeface="宋体" charset="-122"/>
              </a:rPr>
              <a:t> page: </a:t>
            </a:r>
            <a:r>
              <a:rPr lang="en-US" altLang="zh-CN" dirty="0" smtClean="0">
                <a:ea typeface="宋体" charset="-122"/>
                <a:hlinkClick r:id="rId8"/>
              </a:rPr>
              <a:t>http://java.sun.com/j2se/1.5.0/docs/tooldocs/share/jconsole.html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Tutorial Page: </a:t>
            </a:r>
            <a:r>
              <a:rPr lang="en-US" altLang="zh-CN" dirty="0" smtClean="0">
                <a:ea typeface="宋体" charset="-122"/>
                <a:hlinkClick r:id="rId9"/>
              </a:rPr>
              <a:t>http://www.admc.com/blaine/howtos/jmx/jmx.html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Article on JMX: </a:t>
            </a:r>
            <a:r>
              <a:rPr lang="en-US" altLang="zh-CN" dirty="0" smtClean="0">
                <a:ea typeface="宋体" charset="-122"/>
                <a:hlinkClick r:id="rId10"/>
              </a:rPr>
              <a:t>http://</a:t>
            </a:r>
            <a:r>
              <a:rPr lang="en-US" altLang="zh-CN" dirty="0" smtClean="0">
                <a:ea typeface="宋体" charset="-122"/>
                <a:hlinkClick r:id="rId10"/>
              </a:rPr>
              <a:t>www.onjava.com/pub/a/onjava/2004/09/29/tigerjmx.html</a:t>
            </a:r>
            <a:endParaRPr lang="en-US" altLang="zh-CN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Original work by David Moran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JMX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MBean</a:t>
            </a:r>
            <a:r>
              <a:rPr lang="en-US" dirty="0" smtClean="0"/>
              <a:t> Server</a:t>
            </a:r>
            <a:br>
              <a:rPr lang="en-US" dirty="0" smtClean="0"/>
            </a:br>
            <a:r>
              <a:rPr lang="en-US" dirty="0" err="1" smtClean="0"/>
              <a:t>MBeanServerFactory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javax.management.MBeanServerFactory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MBeanServer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MBeanServer</a:t>
            </a:r>
            <a:endParaRPr lang="en-US" dirty="0" smtClean="0"/>
          </a:p>
          <a:p>
            <a:pPr lvl="1"/>
            <a:r>
              <a:rPr lang="en-US" dirty="0" smtClean="0"/>
              <a:t>Close </a:t>
            </a:r>
            <a:r>
              <a:rPr lang="en-US" dirty="0" err="1" smtClean="0"/>
              <a:t>MBeanServer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java.lang.management.ManagementFactory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Locate Platform </a:t>
            </a:r>
            <a:r>
              <a:rPr lang="en-US" dirty="0" err="1" smtClean="0">
                <a:latin typeface="+mj-lt"/>
                <a:cs typeface="Courier New" pitchFamily="49" charset="0"/>
              </a:rPr>
              <a:t>MBeanServer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Locate Standard Platform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r>
              <a:rPr lang="en-US" dirty="0" err="1" smtClean="0">
                <a:latin typeface="+mj-lt"/>
                <a:cs typeface="Courier New" pitchFamily="49" charset="0"/>
              </a:rPr>
              <a:t>MBeans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55E-9DCC-433E-BF54-2DAD2E11C58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2028824"/>
            <a:ext cx="4086224" cy="13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r="11855"/>
          <a:stretch>
            <a:fillRect/>
          </a:stretch>
        </p:blipFill>
        <p:spPr bwMode="auto">
          <a:xfrm>
            <a:off x="3971924" y="4233864"/>
            <a:ext cx="4543425" cy="194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MBean</a:t>
            </a:r>
            <a:r>
              <a:rPr lang="en-US" dirty="0" smtClean="0"/>
              <a:t> Server</a:t>
            </a:r>
            <a:br>
              <a:rPr lang="en-US" dirty="0" smtClean="0"/>
            </a:br>
            <a:r>
              <a:rPr lang="en-US" dirty="0" err="1" smtClean="0"/>
              <a:t>MBeanServer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6" y="1639889"/>
            <a:ext cx="3778249" cy="4370386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javax.management.MBeanServer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Retrieve a specific </a:t>
            </a:r>
            <a:r>
              <a:rPr lang="en-US" sz="1600" dirty="0" err="1" smtClean="0"/>
              <a:t>MBean</a:t>
            </a:r>
            <a:r>
              <a:rPr lang="en-US" sz="1600" dirty="0" smtClean="0"/>
              <a:t> by its object name.</a:t>
            </a:r>
          </a:p>
          <a:p>
            <a:pPr lvl="1"/>
            <a:r>
              <a:rPr lang="en-US" sz="1600" dirty="0" smtClean="0"/>
              <a:t>Query a </a:t>
            </a:r>
            <a:r>
              <a:rPr lang="en-US" sz="1600" dirty="0" smtClean="0"/>
              <a:t>collection of </a:t>
            </a:r>
            <a:r>
              <a:rPr lang="en-US" sz="1600" dirty="0" err="1" smtClean="0"/>
              <a:t>Mbeans</a:t>
            </a:r>
            <a:endParaRPr lang="en-US" sz="1600" dirty="0" smtClean="0"/>
          </a:p>
          <a:p>
            <a:pPr lvl="2"/>
            <a:r>
              <a:rPr lang="en-US" sz="1400" dirty="0" smtClean="0"/>
              <a:t>By </a:t>
            </a:r>
            <a:r>
              <a:rPr lang="en-US" sz="1400" dirty="0" smtClean="0"/>
              <a:t>means of pattern matching on their names,</a:t>
            </a:r>
          </a:p>
          <a:p>
            <a:pPr lvl="2"/>
            <a:r>
              <a:rPr lang="en-US" sz="1400" dirty="0" smtClean="0"/>
              <a:t>Optionally </a:t>
            </a:r>
            <a:r>
              <a:rPr lang="en-US" sz="1400" dirty="0" smtClean="0"/>
              <a:t>by means of a filter applied to their attribute </a:t>
            </a:r>
            <a:r>
              <a:rPr lang="en-US" sz="1400" dirty="0" smtClean="0"/>
              <a:t>values</a:t>
            </a:r>
            <a:endParaRPr lang="en-US" sz="1400" dirty="0" smtClean="0"/>
          </a:p>
          <a:p>
            <a:pPr lvl="1"/>
            <a:r>
              <a:rPr lang="en-US" sz="1600" dirty="0" smtClean="0"/>
              <a:t>Get </a:t>
            </a:r>
            <a:r>
              <a:rPr lang="en-US" sz="1600" dirty="0" smtClean="0"/>
              <a:t>one or several attribute value(s) of an </a:t>
            </a:r>
            <a:r>
              <a:rPr lang="en-US" sz="1600" dirty="0" err="1" smtClean="0"/>
              <a:t>MBean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Invoke </a:t>
            </a:r>
            <a:r>
              <a:rPr lang="en-US" sz="1600" dirty="0" smtClean="0"/>
              <a:t>an operation on an </a:t>
            </a:r>
            <a:r>
              <a:rPr lang="en-US" sz="1600" dirty="0" err="1" smtClean="0"/>
              <a:t>MBean</a:t>
            </a:r>
            <a:endParaRPr lang="en-US" sz="1600" dirty="0" smtClean="0"/>
          </a:p>
          <a:p>
            <a:pPr lvl="1"/>
            <a:r>
              <a:rPr lang="en-US" sz="1600" dirty="0" smtClean="0"/>
              <a:t>Introspection </a:t>
            </a:r>
            <a:r>
              <a:rPr lang="en-US" sz="1600" dirty="0" smtClean="0"/>
              <a:t>of the </a:t>
            </a:r>
            <a:r>
              <a:rPr lang="en-US" sz="1600" dirty="0" err="1" smtClean="0"/>
              <a:t>MBean</a:t>
            </a:r>
            <a:endParaRPr lang="en-US" sz="1600" dirty="0" smtClean="0"/>
          </a:p>
          <a:p>
            <a:pPr lvl="1"/>
            <a:r>
              <a:rPr lang="en-US" sz="1600" dirty="0" smtClean="0"/>
              <a:t>Register </a:t>
            </a:r>
            <a:r>
              <a:rPr lang="en-US" sz="1600" dirty="0" smtClean="0"/>
              <a:t>interest in the notifications emitted by an </a:t>
            </a:r>
            <a:r>
              <a:rPr lang="en-US" sz="1600" dirty="0" err="1" smtClean="0"/>
              <a:t>MBean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795" b="28352"/>
          <a:stretch>
            <a:fillRect/>
          </a:stretch>
        </p:blipFill>
        <p:spPr bwMode="auto">
          <a:xfrm>
            <a:off x="4048125" y="1738313"/>
            <a:ext cx="4829175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Management &amp; Monitoring?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Infrastructure Software is Getting More Complicated </a:t>
            </a:r>
          </a:p>
          <a:p>
            <a:pPr lvl="1"/>
            <a:r>
              <a:rPr lang="en-US" smtClean="0"/>
              <a:t>Administration</a:t>
            </a:r>
          </a:p>
          <a:p>
            <a:pPr lvl="1"/>
            <a:r>
              <a:rPr lang="en-US" smtClean="0"/>
              <a:t>Configuration</a:t>
            </a:r>
          </a:p>
          <a:p>
            <a:pPr lvl="1"/>
            <a:r>
              <a:rPr lang="en-US" smtClean="0"/>
              <a:t>Monitoring</a:t>
            </a:r>
          </a:p>
          <a:p>
            <a:r>
              <a:rPr lang="en-US" smtClean="0"/>
              <a:t>Enterprise Business Application Characteristics:</a:t>
            </a:r>
          </a:p>
          <a:p>
            <a:pPr lvl="1"/>
            <a:r>
              <a:rPr lang="en-US" smtClean="0"/>
              <a:t>Distributed </a:t>
            </a:r>
          </a:p>
          <a:p>
            <a:pPr lvl="1"/>
            <a:r>
              <a:rPr lang="en-US" smtClean="0"/>
              <a:t>Complex</a:t>
            </a:r>
          </a:p>
          <a:p>
            <a:pPr lvl="1"/>
            <a:r>
              <a:rPr lang="en-US" smtClean="0"/>
              <a:t>Mission Critical</a:t>
            </a:r>
          </a:p>
          <a:p>
            <a:pPr lvl="1"/>
            <a:r>
              <a:rPr lang="en-US" smtClean="0"/>
              <a:t>High-Volume</a:t>
            </a:r>
          </a:p>
          <a:p>
            <a:pPr lvl="1"/>
            <a:r>
              <a:rPr lang="en-US" smtClean="0"/>
              <a:t>Dynamic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6A5-AE5D-4021-A299-ACC5E72F8A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MBean</a:t>
            </a:r>
            <a:r>
              <a:rPr lang="en-US" dirty="0" smtClean="0"/>
              <a:t> Server</a:t>
            </a:r>
            <a:br>
              <a:rPr lang="en-US" dirty="0" smtClean="0"/>
            </a:br>
            <a:r>
              <a:rPr lang="en-US" dirty="0" err="1" smtClean="0"/>
              <a:t>MBeanRegistration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javax.management.MBeanRegistration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smtClean="0"/>
              <a:t>Registration</a:t>
            </a:r>
          </a:p>
          <a:p>
            <a:pPr lvl="2"/>
            <a:r>
              <a:rPr lang="en-US" sz="1600" dirty="0" err="1" smtClean="0"/>
              <a:t>ObjectName</a:t>
            </a:r>
            <a:endParaRPr lang="en-US" sz="1600" dirty="0" smtClean="0"/>
          </a:p>
          <a:p>
            <a:pPr lvl="2"/>
            <a:r>
              <a:rPr lang="en-US" sz="1600" dirty="0" err="1" smtClean="0"/>
              <a:t>MBeanServer</a:t>
            </a:r>
            <a:endParaRPr lang="en-US" sz="1600" dirty="0" smtClean="0"/>
          </a:p>
          <a:p>
            <a:pPr lvl="1"/>
            <a:r>
              <a:rPr lang="en-US" sz="1800" dirty="0" err="1" smtClean="0"/>
              <a:t>Unregistration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6224" y="2071689"/>
            <a:ext cx="3900489" cy="8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9550" y="2822284"/>
            <a:ext cx="4686300" cy="360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MBeanServer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MBeanServerConnection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6" y="1639888"/>
            <a:ext cx="3759200" cy="4581525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javax.management.MBeanServerConnection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Super Interface of </a:t>
            </a:r>
            <a:r>
              <a:rPr lang="en-US" dirty="0" err="1" smtClean="0"/>
              <a:t>MBeanServer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registerMBean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2941"/>
          <a:stretch>
            <a:fillRect/>
          </a:stretch>
        </p:blipFill>
        <p:spPr bwMode="auto">
          <a:xfrm>
            <a:off x="161926" y="3900489"/>
            <a:ext cx="4362450" cy="665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4724400"/>
            <a:ext cx="4386263" cy="604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0975" y="1590675"/>
            <a:ext cx="48387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MBeanServer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JMX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" y="1830172"/>
            <a:ext cx="4160838" cy="420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213" y="1841953"/>
            <a:ext cx="4162425" cy="301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MBeanInfo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46076" y="1639888"/>
            <a:ext cx="5883273" cy="45608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javax.management.MBeanInfo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javax.management.MBeanAttributeInfo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Readable/Writeable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javax.management.MBeanOperationInfo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Return Type</a:t>
            </a:r>
          </a:p>
          <a:p>
            <a:pPr lvl="2"/>
            <a:r>
              <a:rPr lang="en-US" dirty="0" smtClean="0"/>
              <a:t>Impact (Action, Info, Action &amp; Info, Other)</a:t>
            </a:r>
          </a:p>
          <a:p>
            <a:pPr lvl="2"/>
            <a:r>
              <a:rPr lang="en-US" dirty="0" smtClean="0"/>
              <a:t>Signature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javax.management.MBeanConstructorInfo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Signature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C801-F046-4C68-AFD9-0E39B970C8DA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19318" r="58597"/>
          <a:stretch>
            <a:fillRect/>
          </a:stretch>
        </p:blipFill>
        <p:spPr bwMode="auto">
          <a:xfrm>
            <a:off x="6129338" y="1800225"/>
            <a:ext cx="261461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javax.management.NotificationBroadcaster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800" dirty="0" smtClean="0"/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javax.management.NotificationEmitter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Extends Notification Broadcaster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javax.management.NotificationListener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javax.management.NotificationFilter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javax.management.NotificationBroadcasterSupport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smtClean="0">
                <a:cs typeface="Courier New" pitchFamily="49" charset="0"/>
              </a:rPr>
              <a:t>Default Listener Support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Implements Listener</a:t>
            </a:r>
          </a:p>
          <a:p>
            <a:pPr lvl="1"/>
            <a:endParaRPr lang="en-US" sz="1800" dirty="0" smtClean="0">
              <a:cs typeface="Courier New" pitchFamily="49" charset="0"/>
            </a:endParaRPr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1488" y="2019300"/>
            <a:ext cx="4010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063" y="2947988"/>
            <a:ext cx="42005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5300" y="3695700"/>
            <a:ext cx="26098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243388"/>
            <a:ext cx="25336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38638" y="4733925"/>
            <a:ext cx="41814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JMX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69" y="2449513"/>
            <a:ext cx="78390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JMX Remote</a:t>
            </a:r>
            <a:br>
              <a:rPr lang="en-US" dirty="0" smtClean="0"/>
            </a:br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Start JMX Connector Server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Start JMX Connector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57200" y="2011085"/>
            <a:ext cx="72961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LocateRegistry.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createRegistry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(1099);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Map&lt;String, Object&gt;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HashMap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&lt;String, Object&gt;();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env.put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Context.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INITIAL_CONTEXT_FACTORY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com.sun.jndi.rmi.registry.RegistryContextFactory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env.put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RMIConnectorServer.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JNDI_REBIND_ATTRIBUTE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"true"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JMXServiceURL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JMXServiceURL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service:jmx:rmi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jndi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rmi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://127.0.0.1:1099/server"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JMXConnectorServer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server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JMXConnectorServerFactory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.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newJMXConnectorServer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mbeanServer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{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server.start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catch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IOException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e) {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e.printStackTrace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33375" y="4643706"/>
            <a:ext cx="88106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Map&lt;String, Object&gt;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HashMap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&lt;String, Object&gt;();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env.put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Context.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INITIAL_CONTEXT_FACTORY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com.sun.jndi.rmi.registry.RegistryContextFactory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env.put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RMIConnectorServer.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JNDI_REBIND_ATTRIBUTE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"true"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JMXServiceURL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JMXServiceURL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service:jmx:rmi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jndi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rmi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://127.0.0.1:1099/server"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JMXConnector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connector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JMXConnectorFactory.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newJMXConnector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MBeanServerConnection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sz="10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mbsc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connector.getMBeanServerConnection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String result = (String)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mbsc.invoke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ObjectName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Test:name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=Sample"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"hello"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Object[0],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String[0]);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JMX Benefits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Low Cost</a:t>
            </a:r>
          </a:p>
          <a:p>
            <a:r>
              <a:rPr lang="en-US" smtClean="0"/>
              <a:t>Scalable Management Architecture – Modularization of agent services</a:t>
            </a:r>
          </a:p>
          <a:p>
            <a:r>
              <a:rPr lang="en-US" smtClean="0"/>
              <a:t>Easy Integration – JMX smart agents manageable through various protocols</a:t>
            </a:r>
            <a:endParaRPr lang="de-DE" smtClean="0"/>
          </a:p>
          <a:p>
            <a:r>
              <a:rPr lang="de-DE" smtClean="0"/>
              <a:t>Dynamic Management</a:t>
            </a:r>
          </a:p>
          <a:p>
            <a:r>
              <a:rPr lang="en-US" smtClean="0"/>
              <a:t>Integrates Existing Management Solutions</a:t>
            </a:r>
            <a:endParaRPr lang="de-DE" smtClean="0"/>
          </a:p>
          <a:p>
            <a:r>
              <a:rPr lang="en-US" smtClean="0"/>
              <a:t>Leverages Existing Standard Java Technologies</a:t>
            </a:r>
            <a:endParaRPr lang="de-DE" smtClean="0"/>
          </a:p>
          <a:p>
            <a:r>
              <a:rPr lang="de-DE" smtClean="0"/>
              <a:t>Applicable to a Wide Range of Applications</a:t>
            </a:r>
          </a:p>
          <a:p>
            <a:r>
              <a:rPr lang="en-US" smtClean="0"/>
              <a:t>Possible Automatic Instrumentation</a:t>
            </a:r>
          </a:p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ECA-234A-46B8-AD91-FAD617FDF22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JMX Usage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Reading and Changing Application Configurations</a:t>
            </a:r>
          </a:p>
          <a:p>
            <a:r>
              <a:rPr lang="en-US" smtClean="0"/>
              <a:t>Infrastructure and Business Level Operational Statistics</a:t>
            </a:r>
          </a:p>
          <a:p>
            <a:pPr lvl="1"/>
            <a:r>
              <a:rPr lang="en-US" smtClean="0"/>
              <a:t>Availability</a:t>
            </a:r>
          </a:p>
          <a:p>
            <a:pPr lvl="1"/>
            <a:r>
              <a:rPr lang="en-US" smtClean="0"/>
              <a:t>Early Detection of Capacity Problems</a:t>
            </a:r>
          </a:p>
          <a:p>
            <a:pPr lvl="1"/>
            <a:r>
              <a:rPr lang="en-US" smtClean="0"/>
              <a:t>Application Performance, Business Process Productivity</a:t>
            </a:r>
          </a:p>
          <a:p>
            <a:pPr lvl="1"/>
            <a:r>
              <a:rPr lang="en-US" smtClean="0"/>
              <a:t>Resources usage</a:t>
            </a:r>
          </a:p>
          <a:p>
            <a:pPr lvl="1"/>
            <a:r>
              <a:rPr lang="en-US" smtClean="0"/>
              <a:t>Problems</a:t>
            </a:r>
          </a:p>
          <a:p>
            <a:r>
              <a:rPr lang="en-US" smtClean="0"/>
              <a:t>Signaling events</a:t>
            </a:r>
          </a:p>
          <a:p>
            <a:pPr lvl="1"/>
            <a:r>
              <a:rPr lang="en-US" smtClean="0"/>
              <a:t>Faults</a:t>
            </a:r>
          </a:p>
          <a:p>
            <a:pPr lvl="1"/>
            <a:r>
              <a:rPr lang="en-US" smtClean="0"/>
              <a:t>State changes</a:t>
            </a:r>
          </a:p>
          <a:p>
            <a:pPr lvl="1"/>
            <a:r>
              <a:rPr lang="en-US" smtClean="0"/>
              <a:t>Improving Services via Proactive Alerting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204C-8EAA-4179-8FC4-AF16F24468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2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Management Before JMX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grpSp>
        <p:nvGrpSpPr>
          <p:cNvPr id="2" name="Content Placeholder 279"/>
          <p:cNvGrpSpPr>
            <a:grpSpLocks noGrp="1"/>
          </p:cNvGrpSpPr>
          <p:nvPr>
            <p:ph idx="1"/>
          </p:nvPr>
        </p:nvGrpSpPr>
        <p:grpSpPr>
          <a:xfrm>
            <a:off x="346075" y="1639888"/>
            <a:ext cx="8475663" cy="4581525"/>
            <a:chOff x="1242526" y="1665515"/>
            <a:chExt cx="6934200" cy="4572000"/>
          </a:xfrm>
        </p:grpSpPr>
        <p:sp>
          <p:nvSpPr>
            <p:cNvPr id="281" name="Text Box 5"/>
            <p:cNvSpPr txBox="1">
              <a:spLocks noChangeArrowheads="1"/>
            </p:cNvSpPr>
            <p:nvPr/>
          </p:nvSpPr>
          <p:spPr bwMode="auto">
            <a:xfrm>
              <a:off x="1242526" y="1714728"/>
              <a:ext cx="8651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Firewall</a:t>
              </a:r>
            </a:p>
          </p:txBody>
        </p:sp>
        <p:sp>
          <p:nvSpPr>
            <p:cNvPr id="282" name="Rectangle 4"/>
            <p:cNvSpPr>
              <a:spLocks noChangeArrowheads="1"/>
            </p:cNvSpPr>
            <p:nvPr/>
          </p:nvSpPr>
          <p:spPr bwMode="auto">
            <a:xfrm>
              <a:off x="1623526" y="2122715"/>
              <a:ext cx="152400" cy="3733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AutoShape 6"/>
            <p:cNvSpPr>
              <a:spLocks noChangeArrowheads="1"/>
            </p:cNvSpPr>
            <p:nvPr/>
          </p:nvSpPr>
          <p:spPr bwMode="auto">
            <a:xfrm>
              <a:off x="2004526" y="3418115"/>
              <a:ext cx="381000" cy="1143000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Text Box 7"/>
            <p:cNvSpPr txBox="1">
              <a:spLocks noChangeArrowheads="1"/>
            </p:cNvSpPr>
            <p:nvPr/>
          </p:nvSpPr>
          <p:spPr bwMode="auto">
            <a:xfrm>
              <a:off x="1885464" y="2629128"/>
              <a:ext cx="1049338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Failover</a:t>
              </a:r>
            </a:p>
            <a:p>
              <a:pPr algn="ctr"/>
              <a:r>
                <a:rPr lang="en-US" sz="1600"/>
                <a:t>Hardware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99926" y="1665515"/>
              <a:ext cx="4495800" cy="1295400"/>
              <a:chOff x="1440" y="1296"/>
              <a:chExt cx="2832" cy="816"/>
            </a:xfrm>
          </p:grpSpPr>
          <p:sp>
            <p:nvSpPr>
              <p:cNvPr id="311" name="Rectangle 11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2832" cy="81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8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720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Web Server</a:t>
                </a:r>
              </a:p>
            </p:txBody>
          </p:sp>
          <p:sp>
            <p:nvSpPr>
              <p:cNvPr id="313" name="Rectangle 9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720" cy="52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Application</a:t>
                </a:r>
              </a:p>
              <a:p>
                <a:pPr algn="ctr"/>
                <a:r>
                  <a:rPr lang="en-US" sz="1600"/>
                  <a:t>Server</a:t>
                </a:r>
              </a:p>
            </p:txBody>
          </p:sp>
          <p:sp>
            <p:nvSpPr>
              <p:cNvPr id="314" name="AutoShape 10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624" cy="480"/>
              </a:xfrm>
              <a:prstGeom prst="can">
                <a:avLst>
                  <a:gd name="adj" fmla="val 2500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Database</a:t>
                </a:r>
              </a:p>
            </p:txBody>
          </p:sp>
          <p:sp>
            <p:nvSpPr>
              <p:cNvPr id="315" name="Text Box 12"/>
              <p:cNvSpPr txBox="1">
                <a:spLocks noChangeArrowheads="1"/>
              </p:cNvSpPr>
              <p:nvPr/>
            </p:nvSpPr>
            <p:spPr bwMode="auto">
              <a:xfrm>
                <a:off x="2448" y="1296"/>
                <a:ext cx="100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Primary Servers</a:t>
                </a: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3299926" y="4942115"/>
              <a:ext cx="4495800" cy="1295400"/>
              <a:chOff x="1440" y="1296"/>
              <a:chExt cx="2832" cy="816"/>
            </a:xfrm>
          </p:grpSpPr>
          <p:sp>
            <p:nvSpPr>
              <p:cNvPr id="306" name="Rectangle 20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2832" cy="81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21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720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Web Server</a:t>
                </a:r>
              </a:p>
            </p:txBody>
          </p:sp>
          <p:sp>
            <p:nvSpPr>
              <p:cNvPr id="308" name="Rectangle 22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720" cy="52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Application</a:t>
                </a:r>
              </a:p>
              <a:p>
                <a:pPr algn="ctr"/>
                <a:r>
                  <a:rPr lang="en-US" sz="1600"/>
                  <a:t>Server</a:t>
                </a:r>
              </a:p>
            </p:txBody>
          </p:sp>
          <p:sp>
            <p:nvSpPr>
              <p:cNvPr id="309" name="AutoShape 23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624" cy="480"/>
              </a:xfrm>
              <a:prstGeom prst="can">
                <a:avLst>
                  <a:gd name="adj" fmla="val 2500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Database</a:t>
                </a:r>
              </a:p>
            </p:txBody>
          </p:sp>
          <p:sp>
            <p:nvSpPr>
              <p:cNvPr id="310" name="Text Box 24"/>
              <p:cNvSpPr txBox="1">
                <a:spLocks noChangeArrowheads="1"/>
              </p:cNvSpPr>
              <p:nvPr/>
            </p:nvSpPr>
            <p:spPr bwMode="auto">
              <a:xfrm>
                <a:off x="2448" y="1296"/>
                <a:ext cx="116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Secondary Servers</a:t>
                </a:r>
              </a:p>
            </p:txBody>
          </p:sp>
        </p:grpSp>
        <p:sp>
          <p:nvSpPr>
            <p:cNvPr id="287" name="Line 29"/>
            <p:cNvSpPr>
              <a:spLocks noChangeShapeType="1"/>
            </p:cNvSpPr>
            <p:nvPr/>
          </p:nvSpPr>
          <p:spPr bwMode="auto">
            <a:xfrm>
              <a:off x="1318726" y="395151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8" name="Line 30"/>
            <p:cNvSpPr>
              <a:spLocks noChangeShapeType="1"/>
            </p:cNvSpPr>
            <p:nvPr/>
          </p:nvSpPr>
          <p:spPr bwMode="auto">
            <a:xfrm flipV="1">
              <a:off x="2385526" y="2503715"/>
              <a:ext cx="1066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9" name="Line 31"/>
            <p:cNvSpPr>
              <a:spLocks noChangeShapeType="1"/>
            </p:cNvSpPr>
            <p:nvPr/>
          </p:nvSpPr>
          <p:spPr bwMode="auto">
            <a:xfrm>
              <a:off x="2385526" y="4180115"/>
              <a:ext cx="1066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0" name="Rectangle 25"/>
            <p:cNvSpPr>
              <a:spLocks noChangeArrowheads="1"/>
            </p:cNvSpPr>
            <p:nvPr/>
          </p:nvSpPr>
          <p:spPr bwMode="auto">
            <a:xfrm>
              <a:off x="3985726" y="4027715"/>
              <a:ext cx="1295400" cy="76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Web Server</a:t>
              </a:r>
            </a:p>
            <a:p>
              <a:pPr algn="ctr"/>
              <a:r>
                <a:rPr lang="en-US" sz="1600"/>
                <a:t>Management</a:t>
              </a:r>
            </a:p>
            <a:p>
              <a:pPr algn="ctr"/>
              <a:r>
                <a:rPr lang="en-US" sz="1600"/>
                <a:t>Console</a:t>
              </a:r>
            </a:p>
          </p:txBody>
        </p:sp>
        <p:sp>
          <p:nvSpPr>
            <p:cNvPr id="291" name="Rectangle 26"/>
            <p:cNvSpPr>
              <a:spLocks noChangeArrowheads="1"/>
            </p:cNvSpPr>
            <p:nvPr/>
          </p:nvSpPr>
          <p:spPr bwMode="auto">
            <a:xfrm>
              <a:off x="5433526" y="4027715"/>
              <a:ext cx="1295400" cy="76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App Server</a:t>
              </a:r>
            </a:p>
            <a:p>
              <a:pPr algn="ctr"/>
              <a:r>
                <a:rPr lang="en-US" sz="1600"/>
                <a:t>Management</a:t>
              </a:r>
            </a:p>
            <a:p>
              <a:pPr algn="ctr"/>
              <a:r>
                <a:rPr lang="en-US" sz="1600"/>
                <a:t>Console</a:t>
              </a:r>
            </a:p>
          </p:txBody>
        </p:sp>
        <p:sp>
          <p:nvSpPr>
            <p:cNvPr id="292" name="Rectangle 13"/>
            <p:cNvSpPr>
              <a:spLocks noChangeArrowheads="1"/>
            </p:cNvSpPr>
            <p:nvPr/>
          </p:nvSpPr>
          <p:spPr bwMode="auto">
            <a:xfrm>
              <a:off x="3985726" y="3113315"/>
              <a:ext cx="1295400" cy="76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Web Server</a:t>
              </a:r>
            </a:p>
            <a:p>
              <a:pPr algn="ctr"/>
              <a:r>
                <a:rPr lang="en-US" sz="1600"/>
                <a:t>Management</a:t>
              </a:r>
            </a:p>
            <a:p>
              <a:pPr algn="ctr"/>
              <a:r>
                <a:rPr lang="en-US" sz="1600"/>
                <a:t>Console</a:t>
              </a:r>
            </a:p>
          </p:txBody>
        </p:sp>
        <p:sp>
          <p:nvSpPr>
            <p:cNvPr id="293" name="Rectangle 14"/>
            <p:cNvSpPr>
              <a:spLocks noChangeArrowheads="1"/>
            </p:cNvSpPr>
            <p:nvPr/>
          </p:nvSpPr>
          <p:spPr bwMode="auto">
            <a:xfrm>
              <a:off x="5433526" y="3113315"/>
              <a:ext cx="1295400" cy="76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App Server</a:t>
              </a:r>
            </a:p>
            <a:p>
              <a:pPr algn="ctr"/>
              <a:r>
                <a:rPr lang="en-US" sz="1600"/>
                <a:t>Management</a:t>
              </a:r>
            </a:p>
            <a:p>
              <a:pPr algn="ctr"/>
              <a:r>
                <a:rPr lang="en-US" sz="1600"/>
                <a:t>Console</a:t>
              </a:r>
            </a:p>
          </p:txBody>
        </p:sp>
        <p:sp>
          <p:nvSpPr>
            <p:cNvPr id="294" name="Rectangle 15"/>
            <p:cNvSpPr>
              <a:spLocks noChangeArrowheads="1"/>
            </p:cNvSpPr>
            <p:nvPr/>
          </p:nvSpPr>
          <p:spPr bwMode="auto">
            <a:xfrm>
              <a:off x="6881326" y="3113315"/>
              <a:ext cx="1295400" cy="76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Database</a:t>
              </a:r>
            </a:p>
            <a:p>
              <a:pPr algn="ctr"/>
              <a:r>
                <a:rPr lang="en-US" sz="1600"/>
                <a:t>Management</a:t>
              </a:r>
            </a:p>
            <a:p>
              <a:pPr algn="ctr"/>
              <a:r>
                <a:rPr lang="en-US" sz="1600"/>
                <a:t>Console</a:t>
              </a:r>
            </a:p>
          </p:txBody>
        </p:sp>
        <p:sp>
          <p:nvSpPr>
            <p:cNvPr id="295" name="Rectangle 16"/>
            <p:cNvSpPr>
              <a:spLocks noChangeArrowheads="1"/>
            </p:cNvSpPr>
            <p:nvPr/>
          </p:nvSpPr>
          <p:spPr bwMode="auto">
            <a:xfrm>
              <a:off x="2614126" y="3570515"/>
              <a:ext cx="1295400" cy="76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Failover</a:t>
              </a:r>
            </a:p>
            <a:p>
              <a:pPr algn="ctr"/>
              <a:r>
                <a:rPr lang="en-US" sz="1600"/>
                <a:t>Management</a:t>
              </a:r>
            </a:p>
            <a:p>
              <a:pPr algn="ctr"/>
              <a:r>
                <a:rPr lang="en-US" sz="1600"/>
                <a:t>Console</a:t>
              </a:r>
            </a:p>
          </p:txBody>
        </p:sp>
        <p:sp>
          <p:nvSpPr>
            <p:cNvPr id="296" name="Rectangle 27"/>
            <p:cNvSpPr>
              <a:spLocks noChangeArrowheads="1"/>
            </p:cNvSpPr>
            <p:nvPr/>
          </p:nvSpPr>
          <p:spPr bwMode="auto">
            <a:xfrm>
              <a:off x="6881326" y="4027715"/>
              <a:ext cx="1295400" cy="76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Database</a:t>
              </a:r>
            </a:p>
            <a:p>
              <a:pPr algn="ctr"/>
              <a:r>
                <a:rPr lang="en-US" sz="1600" dirty="0"/>
                <a:t>Management</a:t>
              </a:r>
            </a:p>
            <a:p>
              <a:pPr algn="ctr"/>
              <a:r>
                <a:rPr lang="en-US" sz="1600" dirty="0"/>
                <a:t>Console</a:t>
              </a:r>
            </a:p>
          </p:txBody>
        </p:sp>
        <p:sp>
          <p:nvSpPr>
            <p:cNvPr id="297" name="Rectangle 28"/>
            <p:cNvSpPr>
              <a:spLocks noChangeArrowheads="1"/>
            </p:cNvSpPr>
            <p:nvPr/>
          </p:nvSpPr>
          <p:spPr bwMode="auto">
            <a:xfrm>
              <a:off x="1928326" y="5018315"/>
              <a:ext cx="1295400" cy="76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Firewall</a:t>
              </a:r>
            </a:p>
            <a:p>
              <a:pPr algn="ctr"/>
              <a:r>
                <a:rPr lang="en-US" sz="1600"/>
                <a:t>Management</a:t>
              </a:r>
            </a:p>
            <a:p>
              <a:pPr algn="ctr"/>
              <a:r>
                <a:rPr lang="en-US" sz="1600"/>
                <a:t>Console</a:t>
              </a:r>
            </a:p>
          </p:txBody>
        </p:sp>
        <p:sp>
          <p:nvSpPr>
            <p:cNvPr id="298" name="Line 32"/>
            <p:cNvSpPr>
              <a:spLocks noChangeShapeType="1"/>
            </p:cNvSpPr>
            <p:nvPr/>
          </p:nvSpPr>
          <p:spPr bwMode="auto">
            <a:xfrm flipH="1">
              <a:off x="2385526" y="395151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9" name="Line 33"/>
            <p:cNvSpPr>
              <a:spLocks noChangeShapeType="1"/>
            </p:cNvSpPr>
            <p:nvPr/>
          </p:nvSpPr>
          <p:spPr bwMode="auto">
            <a:xfrm flipH="1" flipV="1">
              <a:off x="4366726" y="2884715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0" name="Line 34"/>
            <p:cNvSpPr>
              <a:spLocks noChangeShapeType="1"/>
            </p:cNvSpPr>
            <p:nvPr/>
          </p:nvSpPr>
          <p:spPr bwMode="auto">
            <a:xfrm flipH="1" flipV="1">
              <a:off x="5738326" y="2884715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1" name="Line 35"/>
            <p:cNvSpPr>
              <a:spLocks noChangeShapeType="1"/>
            </p:cNvSpPr>
            <p:nvPr/>
          </p:nvSpPr>
          <p:spPr bwMode="auto">
            <a:xfrm flipH="1" flipV="1">
              <a:off x="7186126" y="2808515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" name="Line 36"/>
            <p:cNvSpPr>
              <a:spLocks noChangeShapeType="1"/>
            </p:cNvSpPr>
            <p:nvPr/>
          </p:nvSpPr>
          <p:spPr bwMode="auto">
            <a:xfrm flipH="1">
              <a:off x="4061926" y="4789715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3" name="Line 37"/>
            <p:cNvSpPr>
              <a:spLocks noChangeShapeType="1"/>
            </p:cNvSpPr>
            <p:nvPr/>
          </p:nvSpPr>
          <p:spPr bwMode="auto">
            <a:xfrm flipH="1">
              <a:off x="5814526" y="4789715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" name="Line 38"/>
            <p:cNvSpPr>
              <a:spLocks noChangeShapeType="1"/>
            </p:cNvSpPr>
            <p:nvPr/>
          </p:nvSpPr>
          <p:spPr bwMode="auto">
            <a:xfrm flipH="1">
              <a:off x="7262326" y="4789715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5" name="Line 39"/>
            <p:cNvSpPr>
              <a:spLocks noChangeShapeType="1"/>
            </p:cNvSpPr>
            <p:nvPr/>
          </p:nvSpPr>
          <p:spPr bwMode="auto">
            <a:xfrm flipH="1">
              <a:off x="1775926" y="539931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With JMX</a:t>
            </a:r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05F-9FB4-4E4F-82AA-B3F099192DA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Content Placeholder 156"/>
          <p:cNvGrpSpPr>
            <a:grpSpLocks noGrp="1"/>
          </p:cNvGrpSpPr>
          <p:nvPr>
            <p:ph idx="1"/>
          </p:nvPr>
        </p:nvGrpSpPr>
        <p:grpSpPr>
          <a:xfrm>
            <a:off x="346075" y="1639888"/>
            <a:ext cx="8475663" cy="4581525"/>
            <a:chOff x="533400" y="2057400"/>
            <a:chExt cx="8153400" cy="4572000"/>
          </a:xfrm>
        </p:grpSpPr>
        <p:sp>
          <p:nvSpPr>
            <p:cNvPr id="158" name="Text Box 6"/>
            <p:cNvSpPr txBox="1">
              <a:spLocks noChangeArrowheads="1"/>
            </p:cNvSpPr>
            <p:nvPr/>
          </p:nvSpPr>
          <p:spPr bwMode="auto">
            <a:xfrm>
              <a:off x="533400" y="2106613"/>
              <a:ext cx="8651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Firewall</a:t>
              </a:r>
            </a:p>
          </p:txBody>
        </p:sp>
        <p:sp>
          <p:nvSpPr>
            <p:cNvPr id="159" name="Text Box 8"/>
            <p:cNvSpPr txBox="1">
              <a:spLocks noChangeArrowheads="1"/>
            </p:cNvSpPr>
            <p:nvPr/>
          </p:nvSpPr>
          <p:spPr bwMode="auto">
            <a:xfrm>
              <a:off x="1176338" y="3021013"/>
              <a:ext cx="1049338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Failover</a:t>
              </a:r>
            </a:p>
            <a:p>
              <a:pPr algn="ctr"/>
              <a:r>
                <a:rPr lang="en-US" sz="1600"/>
                <a:t>Hardware</a:t>
              </a:r>
            </a:p>
          </p:txBody>
        </p:sp>
        <p:sp>
          <p:nvSpPr>
            <p:cNvPr id="160" name="Rectangle 5"/>
            <p:cNvSpPr>
              <a:spLocks noChangeArrowheads="1"/>
            </p:cNvSpPr>
            <p:nvPr/>
          </p:nvSpPr>
          <p:spPr bwMode="auto">
            <a:xfrm>
              <a:off x="914400" y="2514600"/>
              <a:ext cx="152400" cy="3733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utoShape 7"/>
            <p:cNvSpPr>
              <a:spLocks noChangeArrowheads="1"/>
            </p:cNvSpPr>
            <p:nvPr/>
          </p:nvSpPr>
          <p:spPr bwMode="auto">
            <a:xfrm>
              <a:off x="1295400" y="3810000"/>
              <a:ext cx="381000" cy="1143000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590800" y="2057400"/>
              <a:ext cx="4495800" cy="1295400"/>
              <a:chOff x="1440" y="1296"/>
              <a:chExt cx="2832" cy="816"/>
            </a:xfrm>
          </p:grpSpPr>
          <p:sp>
            <p:nvSpPr>
              <p:cNvPr id="195" name="Rectangle 10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2832" cy="81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1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720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Web Server</a:t>
                </a:r>
              </a:p>
            </p:txBody>
          </p:sp>
          <p:sp>
            <p:nvSpPr>
              <p:cNvPr id="197" name="Rectangle 12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720" cy="52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Application</a:t>
                </a:r>
              </a:p>
              <a:p>
                <a:pPr algn="ctr"/>
                <a:r>
                  <a:rPr lang="en-US" sz="1600" dirty="0"/>
                  <a:t>Server</a:t>
                </a:r>
              </a:p>
            </p:txBody>
          </p:sp>
          <p:sp>
            <p:nvSpPr>
              <p:cNvPr id="198" name="AutoShape 13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624" cy="480"/>
              </a:xfrm>
              <a:prstGeom prst="can">
                <a:avLst>
                  <a:gd name="adj" fmla="val 2500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Database</a:t>
                </a:r>
              </a:p>
            </p:txBody>
          </p:sp>
          <p:sp>
            <p:nvSpPr>
              <p:cNvPr id="199" name="Text Box 14"/>
              <p:cNvSpPr txBox="1">
                <a:spLocks noChangeArrowheads="1"/>
              </p:cNvSpPr>
              <p:nvPr/>
            </p:nvSpPr>
            <p:spPr bwMode="auto">
              <a:xfrm>
                <a:off x="2448" y="1296"/>
                <a:ext cx="100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Primary Servers</a:t>
                </a: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590800" y="5334000"/>
              <a:ext cx="4495800" cy="1295400"/>
              <a:chOff x="1440" y="1296"/>
              <a:chExt cx="2832" cy="816"/>
            </a:xfrm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2832" cy="81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720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Web Server</a:t>
                </a:r>
              </a:p>
            </p:txBody>
          </p:sp>
          <p:sp>
            <p:nvSpPr>
              <p:cNvPr id="192" name="Rectangle 22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720" cy="52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Application</a:t>
                </a:r>
              </a:p>
              <a:p>
                <a:pPr algn="ctr"/>
                <a:r>
                  <a:rPr lang="en-US" sz="1600"/>
                  <a:t>Server</a:t>
                </a:r>
              </a:p>
            </p:txBody>
          </p:sp>
          <p:sp>
            <p:nvSpPr>
              <p:cNvPr id="193" name="AutoShape 23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624" cy="480"/>
              </a:xfrm>
              <a:prstGeom prst="can">
                <a:avLst>
                  <a:gd name="adj" fmla="val 2500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Database</a:t>
                </a:r>
              </a:p>
            </p:txBody>
          </p:sp>
          <p:sp>
            <p:nvSpPr>
              <p:cNvPr id="194" name="Text Box 24"/>
              <p:cNvSpPr txBox="1">
                <a:spLocks noChangeArrowheads="1"/>
              </p:cNvSpPr>
              <p:nvPr/>
            </p:nvSpPr>
            <p:spPr bwMode="auto">
              <a:xfrm>
                <a:off x="2448" y="1296"/>
                <a:ext cx="116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Secondary Servers</a:t>
                </a:r>
              </a:p>
            </p:txBody>
          </p:sp>
        </p:grpSp>
        <p:sp>
          <p:nvSpPr>
            <p:cNvPr id="164" name="Line 29"/>
            <p:cNvSpPr>
              <a:spLocks noChangeShapeType="1"/>
            </p:cNvSpPr>
            <p:nvPr/>
          </p:nvSpPr>
          <p:spPr bwMode="auto">
            <a:xfrm>
              <a:off x="609600" y="4343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" name="Line 30"/>
            <p:cNvSpPr>
              <a:spLocks noChangeShapeType="1"/>
            </p:cNvSpPr>
            <p:nvPr/>
          </p:nvSpPr>
          <p:spPr bwMode="auto">
            <a:xfrm flipV="1">
              <a:off x="1676400" y="2895600"/>
              <a:ext cx="1066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31"/>
            <p:cNvSpPr>
              <a:spLocks noChangeShapeType="1"/>
            </p:cNvSpPr>
            <p:nvPr/>
          </p:nvSpPr>
          <p:spPr bwMode="auto">
            <a:xfrm>
              <a:off x="1676400" y="4572000"/>
              <a:ext cx="1066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" name="Line 32"/>
            <p:cNvSpPr>
              <a:spLocks noChangeShapeType="1"/>
            </p:cNvSpPr>
            <p:nvPr/>
          </p:nvSpPr>
          <p:spPr bwMode="auto">
            <a:xfrm flipH="1">
              <a:off x="1676400" y="4191000"/>
              <a:ext cx="1371600" cy="1524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33"/>
            <p:cNvSpPr>
              <a:spLocks noChangeShapeType="1"/>
            </p:cNvSpPr>
            <p:nvPr/>
          </p:nvSpPr>
          <p:spPr bwMode="auto">
            <a:xfrm flipH="1" flipV="1">
              <a:off x="3505200" y="3276600"/>
              <a:ext cx="381000" cy="7620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9" name="Line 34"/>
            <p:cNvSpPr>
              <a:spLocks noChangeShapeType="1"/>
            </p:cNvSpPr>
            <p:nvPr/>
          </p:nvSpPr>
          <p:spPr bwMode="auto">
            <a:xfrm flipV="1">
              <a:off x="4724400" y="3276600"/>
              <a:ext cx="304800" cy="7620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35"/>
            <p:cNvSpPr>
              <a:spLocks noChangeShapeType="1"/>
            </p:cNvSpPr>
            <p:nvPr/>
          </p:nvSpPr>
          <p:spPr bwMode="auto">
            <a:xfrm flipV="1">
              <a:off x="5638800" y="3200400"/>
              <a:ext cx="838200" cy="8382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" name="Line 36"/>
            <p:cNvSpPr>
              <a:spLocks noChangeShapeType="1"/>
            </p:cNvSpPr>
            <p:nvPr/>
          </p:nvSpPr>
          <p:spPr bwMode="auto">
            <a:xfrm flipH="1">
              <a:off x="3352800" y="4724400"/>
              <a:ext cx="609600" cy="990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37"/>
            <p:cNvSpPr>
              <a:spLocks noChangeShapeType="1"/>
            </p:cNvSpPr>
            <p:nvPr/>
          </p:nvSpPr>
          <p:spPr bwMode="auto">
            <a:xfrm>
              <a:off x="4800600" y="4724400"/>
              <a:ext cx="304800" cy="990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" name="Line 38"/>
            <p:cNvSpPr>
              <a:spLocks noChangeShapeType="1"/>
            </p:cNvSpPr>
            <p:nvPr/>
          </p:nvSpPr>
          <p:spPr bwMode="auto">
            <a:xfrm>
              <a:off x="5638800" y="4724400"/>
              <a:ext cx="914400" cy="990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" name="Rectangle 40"/>
            <p:cNvSpPr>
              <a:spLocks noChangeArrowheads="1"/>
            </p:cNvSpPr>
            <p:nvPr/>
          </p:nvSpPr>
          <p:spPr bwMode="auto">
            <a:xfrm>
              <a:off x="2895600" y="3581400"/>
              <a:ext cx="41148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Text Box 43"/>
            <p:cNvSpPr txBox="1">
              <a:spLocks noChangeArrowheads="1"/>
            </p:cNvSpPr>
            <p:nvPr/>
          </p:nvSpPr>
          <p:spPr bwMode="auto">
            <a:xfrm>
              <a:off x="4038600" y="3581400"/>
              <a:ext cx="1422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MBean Server</a:t>
              </a:r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2971800" y="3962400"/>
              <a:ext cx="2895600" cy="838200"/>
              <a:chOff x="2304" y="2496"/>
              <a:chExt cx="1824" cy="528"/>
            </a:xfrm>
          </p:grpSpPr>
          <p:sp>
            <p:nvSpPr>
              <p:cNvPr id="181" name="Oval 41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240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Rectangle 42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824" cy="52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Instrumentation Layer</a:t>
                </a:r>
              </a:p>
            </p:txBody>
          </p:sp>
          <p:sp>
            <p:nvSpPr>
              <p:cNvPr id="183" name="Oval 44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240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Oval 45"/>
              <p:cNvSpPr>
                <a:spLocks noChangeArrowheads="1"/>
              </p:cNvSpPr>
              <p:nvPr/>
            </p:nvSpPr>
            <p:spPr bwMode="auto">
              <a:xfrm>
                <a:off x="2832" y="2832"/>
                <a:ext cx="240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Oval 46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240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Oval 47"/>
              <p:cNvSpPr>
                <a:spLocks noChangeArrowheads="1"/>
              </p:cNvSpPr>
              <p:nvPr/>
            </p:nvSpPr>
            <p:spPr bwMode="auto">
              <a:xfrm>
                <a:off x="3312" y="2544"/>
                <a:ext cx="240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48"/>
              <p:cNvSpPr>
                <a:spLocks noChangeArrowheads="1"/>
              </p:cNvSpPr>
              <p:nvPr/>
            </p:nvSpPr>
            <p:spPr bwMode="auto">
              <a:xfrm>
                <a:off x="3792" y="2832"/>
                <a:ext cx="240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9"/>
              <p:cNvSpPr>
                <a:spLocks noChangeArrowheads="1"/>
              </p:cNvSpPr>
              <p:nvPr/>
            </p:nvSpPr>
            <p:spPr bwMode="auto">
              <a:xfrm>
                <a:off x="3792" y="2544"/>
                <a:ext cx="240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50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240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" name="Line 51"/>
            <p:cNvSpPr>
              <a:spLocks noChangeShapeType="1"/>
            </p:cNvSpPr>
            <p:nvPr/>
          </p:nvSpPr>
          <p:spPr bwMode="auto">
            <a:xfrm flipH="1">
              <a:off x="1066800" y="4724400"/>
              <a:ext cx="2133600" cy="7620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Rectangle 52"/>
            <p:cNvSpPr>
              <a:spLocks noChangeArrowheads="1"/>
            </p:cNvSpPr>
            <p:nvPr/>
          </p:nvSpPr>
          <p:spPr bwMode="auto">
            <a:xfrm>
              <a:off x="7315200" y="3505200"/>
              <a:ext cx="1371600" cy="15240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Management</a:t>
              </a:r>
            </a:p>
            <a:p>
              <a:pPr algn="ctr"/>
              <a:r>
                <a:rPr lang="en-US" sz="1600"/>
                <a:t>Application</a:t>
              </a:r>
            </a:p>
            <a:p>
              <a:pPr algn="ctr"/>
              <a:r>
                <a:rPr lang="en-US" sz="1600"/>
                <a:t>Console</a:t>
              </a:r>
            </a:p>
          </p:txBody>
        </p:sp>
        <p:sp>
          <p:nvSpPr>
            <p:cNvPr id="179" name="Rectangle 53"/>
            <p:cNvSpPr>
              <a:spLocks noChangeArrowheads="1"/>
            </p:cNvSpPr>
            <p:nvPr/>
          </p:nvSpPr>
          <p:spPr bwMode="auto">
            <a:xfrm>
              <a:off x="5943600" y="3733800"/>
              <a:ext cx="990600" cy="1066800"/>
            </a:xfrm>
            <a:prstGeom prst="rect">
              <a:avLst/>
            </a:prstGeom>
            <a:solidFill>
              <a:srgbClr val="FFFF99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Connector/</a:t>
              </a:r>
            </a:p>
            <a:p>
              <a:pPr algn="ctr"/>
              <a:r>
                <a:rPr lang="en-US" sz="1600"/>
                <a:t>Adaptor</a:t>
              </a:r>
            </a:p>
          </p:txBody>
        </p:sp>
        <p:sp>
          <p:nvSpPr>
            <p:cNvPr id="180" name="Line 55"/>
            <p:cNvSpPr>
              <a:spLocks noChangeShapeType="1"/>
            </p:cNvSpPr>
            <p:nvPr/>
          </p:nvSpPr>
          <p:spPr bwMode="auto">
            <a:xfrm flipH="1">
              <a:off x="6934200" y="4343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JMX </a:t>
            </a:r>
            <a:r>
              <a:rPr lang="en-US" altLang="zh-CN" dirty="0" smtClean="0">
                <a:ea typeface="宋体" charset="-122"/>
              </a:rPr>
              <a:t>Management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11" name="Content Placeholder 6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312" y="1661347"/>
            <a:ext cx="8337189" cy="453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060" y="1525588"/>
            <a:ext cx="4916839" cy="281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6"/>
          <p:cNvPicPr>
            <a:picLocks/>
          </p:cNvPicPr>
          <p:nvPr/>
        </p:nvPicPr>
        <p:blipFill>
          <a:blip r:embed="rId4" cstate="print"/>
          <a:srcRect l="14860" t="27022" r="18739" b="8820"/>
          <a:stretch>
            <a:fillRect/>
          </a:stretch>
        </p:blipFill>
        <p:spPr bwMode="auto">
          <a:xfrm>
            <a:off x="4591049" y="3667126"/>
            <a:ext cx="3981451" cy="258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Exposing an </a:t>
            </a:r>
            <a:r>
              <a:rPr lang="en-US" altLang="zh-CN" dirty="0" err="1" smtClean="0"/>
              <a:t>MBean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Code &amp; Console View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7915-BDFC-48E7-AF18-536BE02141B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iti_031407 1">
      <a:dk1>
        <a:srgbClr val="000000"/>
      </a:dk1>
      <a:lt1>
        <a:srgbClr val="FFFFFF"/>
      </a:lt1>
      <a:dk2>
        <a:srgbClr val="000000"/>
      </a:dk2>
      <a:lt2>
        <a:srgbClr val="838589"/>
      </a:lt2>
      <a:accent1>
        <a:srgbClr val="4B4B4B"/>
      </a:accent1>
      <a:accent2>
        <a:srgbClr val="3973AD"/>
      </a:accent2>
      <a:accent3>
        <a:srgbClr val="FFFFFF"/>
      </a:accent3>
      <a:accent4>
        <a:srgbClr val="000000"/>
      </a:accent4>
      <a:accent5>
        <a:srgbClr val="B1B1B1"/>
      </a:accent5>
      <a:accent6>
        <a:srgbClr val="33689C"/>
      </a:accent6>
      <a:hlink>
        <a:srgbClr val="C0C0C0"/>
      </a:hlink>
      <a:folHlink>
        <a:srgbClr val="008080"/>
      </a:folHlink>
    </a:clrScheme>
    <a:fontScheme name="citi_0314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ti_031407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463</TotalTime>
  <Words>1435</Words>
  <Application>Microsoft Office PowerPoint</Application>
  <PresentationFormat>On-screen Show (4:3)</PresentationFormat>
  <Paragraphs>433</Paragraphs>
  <Slides>36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blank</vt:lpstr>
      <vt:lpstr>JMX Introduction</vt:lpstr>
      <vt:lpstr>JMX Overview</vt:lpstr>
      <vt:lpstr>Why Management &amp; Monitoring?</vt:lpstr>
      <vt:lpstr>JMX Benefits</vt:lpstr>
      <vt:lpstr>Typical JMX Usage</vt:lpstr>
      <vt:lpstr>Management Before JMX</vt:lpstr>
      <vt:lpstr>Management With JMX</vt:lpstr>
      <vt:lpstr>JMX Management</vt:lpstr>
      <vt:lpstr>Exposing an MBean Code &amp; Console View</vt:lpstr>
      <vt:lpstr>JMX Architecture</vt:lpstr>
      <vt:lpstr>Adding JMX Instrumentation to Your Application</vt:lpstr>
      <vt:lpstr>MBeans</vt:lpstr>
      <vt:lpstr>MBean Example</vt:lpstr>
      <vt:lpstr>Standard MBeans</vt:lpstr>
      <vt:lpstr>Dynamic MBeans</vt:lpstr>
      <vt:lpstr>Model MBeans</vt:lpstr>
      <vt:lpstr>Notifications</vt:lpstr>
      <vt:lpstr>MBeanServer</vt:lpstr>
      <vt:lpstr>Naming MBeans</vt:lpstr>
      <vt:lpstr>ObjectName Conventions </vt:lpstr>
      <vt:lpstr>Agent Services</vt:lpstr>
      <vt:lpstr>JMX Remote</vt:lpstr>
      <vt:lpstr>JMX API for Clients</vt:lpstr>
      <vt:lpstr>Available JMX Implementations</vt:lpstr>
      <vt:lpstr>Examples</vt:lpstr>
      <vt:lpstr>References</vt:lpstr>
      <vt:lpstr>JMX API</vt:lpstr>
      <vt:lpstr>MBean Server MBeanServerFactory</vt:lpstr>
      <vt:lpstr>MBean Server MBeanServer</vt:lpstr>
      <vt:lpstr>MBean Server MBeanRegistration</vt:lpstr>
      <vt:lpstr>MBeanServer MBeanServerConnection</vt:lpstr>
      <vt:lpstr>MBeanServer JMX Exception</vt:lpstr>
      <vt:lpstr>MBean MBeanInfo</vt:lpstr>
      <vt:lpstr>MBean Notification</vt:lpstr>
      <vt:lpstr>JMX Remote</vt:lpstr>
      <vt:lpstr>JMX Remote Sample Code</vt:lpstr>
    </vt:vector>
  </TitlesOfParts>
  <Company>Citigroup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Zhou, Feng</dc:creator>
  <cp:lastModifiedBy>Zhou, Feng</cp:lastModifiedBy>
  <cp:revision>85</cp:revision>
  <cp:lastPrinted>2007-05-14T17:20:06Z</cp:lastPrinted>
  <dcterms:created xsi:type="dcterms:W3CDTF">2010-07-23T08:44:36Z</dcterms:created>
  <dcterms:modified xsi:type="dcterms:W3CDTF">2010-07-27T10:59:37Z</dcterms:modified>
</cp:coreProperties>
</file>