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43"/>
  </p:notesMasterIdLst>
  <p:handoutMasterIdLst>
    <p:handoutMasterId r:id="rId44"/>
  </p:handoutMasterIdLst>
  <p:sldIdLst>
    <p:sldId id="725" r:id="rId3"/>
    <p:sldId id="815" r:id="rId4"/>
    <p:sldId id="817" r:id="rId5"/>
    <p:sldId id="819" r:id="rId6"/>
    <p:sldId id="818" r:id="rId7"/>
    <p:sldId id="820" r:id="rId8"/>
    <p:sldId id="822" r:id="rId9"/>
    <p:sldId id="821" r:id="rId10"/>
    <p:sldId id="823" r:id="rId11"/>
    <p:sldId id="824" r:id="rId12"/>
    <p:sldId id="825" r:id="rId13"/>
    <p:sldId id="826" r:id="rId14"/>
    <p:sldId id="827" r:id="rId15"/>
    <p:sldId id="828" r:id="rId16"/>
    <p:sldId id="831" r:id="rId17"/>
    <p:sldId id="832" r:id="rId18"/>
    <p:sldId id="833" r:id="rId19"/>
    <p:sldId id="834" r:id="rId20"/>
    <p:sldId id="835" r:id="rId21"/>
    <p:sldId id="830" r:id="rId22"/>
    <p:sldId id="836" r:id="rId23"/>
    <p:sldId id="837" r:id="rId24"/>
    <p:sldId id="829" r:id="rId25"/>
    <p:sldId id="865" r:id="rId26"/>
    <p:sldId id="850" r:id="rId27"/>
    <p:sldId id="851" r:id="rId28"/>
    <p:sldId id="852" r:id="rId29"/>
    <p:sldId id="853" r:id="rId30"/>
    <p:sldId id="854" r:id="rId31"/>
    <p:sldId id="838" r:id="rId32"/>
    <p:sldId id="856" r:id="rId33"/>
    <p:sldId id="855" r:id="rId34"/>
    <p:sldId id="839" r:id="rId35"/>
    <p:sldId id="858" r:id="rId36"/>
    <p:sldId id="862" r:id="rId37"/>
    <p:sldId id="859" r:id="rId38"/>
    <p:sldId id="863" r:id="rId39"/>
    <p:sldId id="864" r:id="rId40"/>
    <p:sldId id="847" r:id="rId41"/>
    <p:sldId id="849" r:id="rId4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l42485" initials="dw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3399FF"/>
    <a:srgbClr val="808080"/>
    <a:srgbClr val="777777"/>
    <a:srgbClr val="CDEEFF"/>
    <a:srgbClr val="CCECFF"/>
    <a:srgbClr val="FFE1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6828" autoAdjust="0"/>
  </p:normalViewPr>
  <p:slideViewPr>
    <p:cSldViewPr snapToGrid="0">
      <p:cViewPr varScale="1">
        <p:scale>
          <a:sx n="93" d="100"/>
          <a:sy n="93" d="100"/>
        </p:scale>
        <p:origin x="-21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3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130" y="-102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32" tIns="45317" rIns="90632" bIns="45317" numCol="1" anchor="t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32" tIns="45317" rIns="90632" bIns="45317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endParaRPr lang="en-US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32" tIns="45317" rIns="90632" bIns="45317" numCol="1" anchor="b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endParaRPr lang="en-US" dirty="0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839200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32" tIns="45317" rIns="90632" bIns="45317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fld id="{87B3DC6B-DCBD-43BB-85E1-46B3EF2CB2C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1" tIns="46174" rIns="92351" bIns="46174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0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1" tIns="46174" rIns="92351" bIns="46174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416425"/>
            <a:ext cx="54895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1" tIns="46174" rIns="92351" bIns="46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0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1" tIns="46174" rIns="92351" bIns="46174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0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1" tIns="46174" rIns="92351" bIns="46174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567FDAA2-7BFF-4E74-9081-BD0F6A0DF7B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8200" cy="3486150"/>
          </a:xfrm>
          <a:ln/>
        </p:spPr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00125" y="4572000"/>
            <a:ext cx="4859338" cy="441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682750" y="4572000"/>
            <a:ext cx="0" cy="441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73150" y="4648200"/>
            <a:ext cx="5349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2" tIns="45431" rIns="90862" bIns="45431">
            <a:spAutoFit/>
          </a:bodyPr>
          <a:lstStyle/>
          <a:p>
            <a:pPr defTabSz="908050">
              <a:spcBef>
                <a:spcPct val="50000"/>
              </a:spcBef>
            </a:pPr>
            <a:r>
              <a:rPr lang="en-US" sz="1200" dirty="0"/>
              <a:t>DO</a:t>
            </a:r>
          </a:p>
          <a:p>
            <a:pPr defTabSz="908050">
              <a:spcBef>
                <a:spcPct val="50000"/>
              </a:spcBef>
            </a:pPr>
            <a:endParaRPr lang="en-US" sz="1200" dirty="0"/>
          </a:p>
          <a:p>
            <a:pPr defTabSz="908050">
              <a:spcBef>
                <a:spcPct val="50000"/>
              </a:spcBef>
            </a:pPr>
            <a:r>
              <a:rPr lang="en-US" sz="1200" dirty="0"/>
              <a:t>SAY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60538" y="4648200"/>
            <a:ext cx="40259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2" tIns="45431" rIns="90862" bIns="45431">
            <a:spAutoFit/>
          </a:bodyPr>
          <a:lstStyle/>
          <a:p>
            <a:pPr defTabSz="908050"/>
            <a:r>
              <a:rPr lang="en-US" sz="1200" b="1" dirty="0"/>
              <a:t>SHOW OVERHEAD</a:t>
            </a:r>
            <a:r>
              <a:rPr lang="en-US" sz="1200" dirty="0"/>
              <a:t>.</a:t>
            </a:r>
          </a:p>
          <a:p>
            <a:pPr defTabSz="908050"/>
            <a:endParaRPr lang="en-US" sz="1200" dirty="0"/>
          </a:p>
          <a:p>
            <a:pPr defTabSz="908050"/>
            <a:r>
              <a:rPr lang="en-US" sz="1200" dirty="0"/>
              <a:t>Welcome to Management Development module 2 on providing feedback, coaching, and motivation.</a:t>
            </a:r>
          </a:p>
          <a:p>
            <a:pPr defTabSz="908050"/>
            <a:endParaRPr lang="en-US" sz="1200" dirty="0"/>
          </a:p>
          <a:p>
            <a:pPr defTabSz="908050"/>
            <a:r>
              <a:rPr lang="en-US" sz="1200" dirty="0"/>
              <a:t>This module builds on our earlier session on transitioning to management, interviewing, and team building.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 not 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script.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tcsh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use ad hoc parser.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will not display error in an branch if your script does not run a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: same </a:t>
            </a:r>
            <a:r>
              <a:rPr lang="en-US" dirty="0" err="1" smtClean="0"/>
              <a:t>inode</a:t>
            </a:r>
            <a:r>
              <a:rPr lang="en-US" baseline="0" dirty="0" smtClean="0"/>
              <a:t> mean, they are the same file. Like an alias of a file. </a:t>
            </a:r>
          </a:p>
          <a:p>
            <a:r>
              <a:rPr lang="en-US" baseline="0" dirty="0" smtClean="0"/>
              <a:t>     You can delete source file, but the file is not really deleted, because it has another alias point to it.</a:t>
            </a:r>
          </a:p>
          <a:p>
            <a:endParaRPr lang="en-US" dirty="0" smtClean="0"/>
          </a:p>
          <a:p>
            <a:r>
              <a:rPr lang="en-US" baseline="0" dirty="0" smtClean="0"/>
              <a:t>     </a:t>
            </a:r>
            <a:r>
              <a:rPr lang="en-US" i="0" baseline="0" dirty="0" smtClean="0"/>
              <a:t>I</a:t>
            </a:r>
            <a:r>
              <a:rPr lang="en-US" baseline="0" dirty="0" smtClean="0"/>
              <a:t>t likes to rename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-size: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if not follow "c", n is block. So files with 1 char will be found also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-size: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if not follow "c", n is block. So files with 1 char will be found also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-size: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if not follow "c", n is block. So files with 1 char will be found also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Can use</a:t>
            </a:r>
            <a:r>
              <a:rPr lang="en-US" baseline="0" dirty="0" smtClean="0"/>
              <a:t> fine -</a:t>
            </a:r>
            <a:r>
              <a:rPr lang="en-US" baseline="0" dirty="0" err="1" smtClean="0"/>
              <a:t>inum</a:t>
            </a:r>
            <a:r>
              <a:rPr lang="en-US" baseline="0" dirty="0" smtClean="0"/>
              <a:t> to delete strange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for -size: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if not follow "c", n is block. So files with 1 char will be found also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find ~</a:t>
            </a:r>
            <a:r>
              <a:rPr lang="en-US" dirty="0" err="1" smtClean="0"/>
              <a:t>loghome</a:t>
            </a:r>
            <a:r>
              <a:rPr lang="en-US" dirty="0" smtClean="0"/>
              <a:t> </a:t>
            </a:r>
            <a:r>
              <a:rPr lang="en-US" baseline="0" dirty="0" smtClean="0"/>
              <a:t> </a:t>
            </a:r>
            <a:r>
              <a:rPr lang="en-US" dirty="0" smtClean="0"/>
              <a:t>-type f -name ‘*.log’ -size +1024c -</a:t>
            </a:r>
            <a:r>
              <a:rPr lang="en-US" dirty="0" err="1" smtClean="0"/>
              <a:t>mtime</a:t>
            </a:r>
            <a:r>
              <a:rPr lang="en-US" baseline="0" dirty="0" smtClean="0"/>
              <a:t> +7 -print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 ~</a:t>
            </a:r>
            <a:r>
              <a:rPr lang="en-US" dirty="0" err="1" smtClean="0"/>
              <a:t>loghome</a:t>
            </a:r>
            <a:r>
              <a:rPr lang="en-US" dirty="0" smtClean="0"/>
              <a:t> </a:t>
            </a:r>
            <a:r>
              <a:rPr lang="en-US" baseline="0" dirty="0" smtClean="0"/>
              <a:t> -type d -name ‘backup’ -prune -o -type d -name ‘wl42485’ -prune -o </a:t>
            </a:r>
            <a:r>
              <a:rPr lang="en-US" dirty="0" smtClean="0"/>
              <a:t>-type f -name ‘*.log’ -size +1024c -</a:t>
            </a:r>
            <a:r>
              <a:rPr lang="en-US" dirty="0" err="1" smtClean="0"/>
              <a:t>mtime</a:t>
            </a:r>
            <a:r>
              <a:rPr lang="en-US" baseline="0" dirty="0" smtClean="0"/>
              <a:t> +7 -print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 ~</a:t>
            </a:r>
            <a:r>
              <a:rPr lang="en-US" dirty="0" err="1" smtClean="0"/>
              <a:t>loghome</a:t>
            </a:r>
            <a:r>
              <a:rPr lang="en-US" dirty="0" smtClean="0"/>
              <a:t> </a:t>
            </a:r>
            <a:r>
              <a:rPr lang="en-US" baseline="0" dirty="0" smtClean="0"/>
              <a:t> \( -type d -name ‘backup’ -o -type d -name ‘wl42485’  \) -prune -o </a:t>
            </a:r>
            <a:r>
              <a:rPr lang="en-US" dirty="0" smtClean="0"/>
              <a:t>-type f -name ‘*.log’ -size +1024c -</a:t>
            </a:r>
            <a:r>
              <a:rPr lang="en-US" dirty="0" err="1" smtClean="0"/>
              <a:t>mtime</a:t>
            </a:r>
            <a:r>
              <a:rPr lang="en-US" baseline="0" dirty="0" smtClean="0"/>
              <a:t> +7 -print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 ~</a:t>
            </a:r>
            <a:r>
              <a:rPr lang="en-US" dirty="0" err="1" smtClean="0"/>
              <a:t>loghome</a:t>
            </a:r>
            <a:r>
              <a:rPr lang="en-US" dirty="0" smtClean="0"/>
              <a:t> </a:t>
            </a:r>
            <a:r>
              <a:rPr lang="en-US" baseline="0" dirty="0" smtClean="0"/>
              <a:t> -type d \( -name ‘backup’ -o -name ‘wl42485’  \) -prune -o </a:t>
            </a:r>
            <a:r>
              <a:rPr lang="en-US" dirty="0" smtClean="0"/>
              <a:t>-type f -name ‘*.log’ -size +1024c -</a:t>
            </a:r>
            <a:r>
              <a:rPr lang="en-US" dirty="0" err="1" smtClean="0"/>
              <a:t>mtime</a:t>
            </a:r>
            <a:r>
              <a:rPr lang="en-US" baseline="0" dirty="0" smtClean="0"/>
              <a:t> +7 -print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 ~</a:t>
            </a:r>
            <a:r>
              <a:rPr lang="en-US" dirty="0" err="1" smtClean="0"/>
              <a:t>loghome</a:t>
            </a:r>
            <a:r>
              <a:rPr lang="en-US" dirty="0" smtClean="0"/>
              <a:t> </a:t>
            </a:r>
            <a:r>
              <a:rPr lang="en-US" baseline="0" dirty="0" smtClean="0"/>
              <a:t> -type d \( -name ‘backup’ -o -name ‘wl42485’  \) -prune -o </a:t>
            </a:r>
            <a:r>
              <a:rPr lang="en-US" dirty="0" smtClean="0"/>
              <a:t>-type f -name ‘*.log’ -size +1024c -</a:t>
            </a:r>
            <a:r>
              <a:rPr lang="en-US" dirty="0" err="1" smtClean="0"/>
              <a:t>mtime</a:t>
            </a:r>
            <a:r>
              <a:rPr lang="en-US" baseline="0" dirty="0" smtClean="0"/>
              <a:t> +7 -exec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{} \;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Ken, Space Travel game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Billy Joy, who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csh</a:t>
            </a:r>
            <a:r>
              <a:rPr lang="en-US" baseline="0" dirty="0" smtClean="0"/>
              <a:t> designer.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Billy Joy, who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csh</a:t>
            </a:r>
            <a:r>
              <a:rPr lang="en-US" baseline="0" dirty="0" smtClean="0"/>
              <a:t> designer.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DAA2-7BFF-4E74-9081-BD0F6A0DF7B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7" descr="citi_2c-gry_pos_rgb"/>
          <p:cNvPicPr>
            <a:picLocks noChangeAspect="1" noChangeArrowheads="1"/>
          </p:cNvPicPr>
          <p:nvPr/>
        </p:nvPicPr>
        <p:blipFill>
          <a:blip r:embed="rId2" cstate="print"/>
          <a:srcRect r="12996" b="19995"/>
          <a:stretch>
            <a:fillRect/>
          </a:stretch>
        </p:blipFill>
        <p:spPr bwMode="auto">
          <a:xfrm>
            <a:off x="4049713" y="3011488"/>
            <a:ext cx="4679950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5"/>
          <p:cNvSpPr>
            <a:spLocks noChangeShapeType="1"/>
          </p:cNvSpPr>
          <p:nvPr/>
        </p:nvSpPr>
        <p:spPr bwMode="gray">
          <a:xfrm>
            <a:off x="344488" y="1938338"/>
            <a:ext cx="84550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45" name="Rectangle 73"/>
          <p:cNvSpPr>
            <a:spLocks noGrp="1" noChangeArrowheads="1"/>
          </p:cNvSpPr>
          <p:nvPr>
            <p:ph type="ctrTitle"/>
          </p:nvPr>
        </p:nvSpPr>
        <p:spPr>
          <a:xfrm>
            <a:off x="346075" y="2014538"/>
            <a:ext cx="6129338" cy="517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6" name="Rectangle 7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6075" y="2627313"/>
            <a:ext cx="6116638" cy="1093787"/>
          </a:xfrm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A3420-A017-4D86-A650-31B114B35C4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639763"/>
            <a:ext cx="2119312" cy="562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639763"/>
            <a:ext cx="6205538" cy="562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EB356-E642-4A71-8801-F39E61DD95A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8925" y="5145088"/>
            <a:ext cx="2366963" cy="161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294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286000"/>
            <a:ext cx="7772400" cy="396875"/>
          </a:xfrm>
        </p:spPr>
        <p:txBody>
          <a:bodyPr>
            <a:sp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505200"/>
            <a:ext cx="6248400" cy="609600"/>
          </a:xfrm>
        </p:spPr>
        <p:txBody>
          <a:bodyPr lIns="91440" tIns="45720" rIns="91440" bIns="45720"/>
          <a:lstStyle>
            <a:lvl1pPr marL="0" indent="0">
              <a:buFont typeface="Webdings" pitchFamily="18" charset="2"/>
              <a:buNone/>
              <a:defRPr sz="1800" b="0">
                <a:solidFill>
                  <a:srgbClr val="969696"/>
                </a:solidFill>
              </a:defRPr>
            </a:lvl1pPr>
          </a:lstStyle>
          <a:p>
            <a:r>
              <a:rPr lang="en-US"/>
              <a:t>&lt;name&gt; | &lt;date&gt;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E61020-921D-42B7-AE3F-4851CB55AC05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AC483B5-92FD-42D8-89A0-A3FFA3E76779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1E294313-6953-4C5B-9104-522D3D151CB6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FB438A10-5426-4652-8710-7B773C4881FE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A67E87A-C779-42F0-B6F3-519A881E7C6B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7EF7D31D-133E-49EE-BCA4-C6A9CC670CD8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9F78E55B-F33C-43B3-A795-BE61A177C1BA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824E6-6A64-46B3-97B7-A0C47008A54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F04CDF79-F2E8-4D36-8767-90218782D490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DEE11301-2E6A-4DC9-B943-24ABDC1475B4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7E71EEF6-2A12-4C49-A310-3D2446BAADA7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09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914400"/>
            <a:ext cx="8839200" cy="53340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D05EFD79-BF9E-4D1A-AF5C-9641E2EC5121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09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2400" y="914400"/>
            <a:ext cx="8839200" cy="53340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80D68F93-627F-4E60-BFD4-4F92881976C4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09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F70F0CB4-EB91-4E94-8C67-77EFC672CE9D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09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144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48CD1A69-8D39-4E00-9C53-6AB15ED18159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09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3434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E4318F07-8B57-4C8F-A865-5E9104A3F450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76200"/>
            <a:ext cx="883920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44486211-426B-4E76-B7E2-6FD9EE274C64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C0197-BF0A-4EC1-9126-EFF89F0F32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552575"/>
            <a:ext cx="4160838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2575"/>
            <a:ext cx="4162425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F6423-FCBB-4A30-A543-E9774AE919B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F6B43-F9E9-4387-9ED3-89C19293FFE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13437-EAEF-4A59-981D-0BD214D41F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47FE8-289C-4448-80BE-2D99BB53186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5A762-20C0-496A-9149-0C6A1FE0BA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15108-0E78-4A08-8CCE-3A8F81681C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title"/>
          </p:nvPr>
        </p:nvSpPr>
        <p:spPr bwMode="gray">
          <a:xfrm>
            <a:off x="346075" y="639763"/>
            <a:ext cx="8477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85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6075" y="1552575"/>
            <a:ext cx="84756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10" name="Rectangle 8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6075" y="6440488"/>
            <a:ext cx="346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2"/>
                </a:solidFill>
              </a:defRPr>
            </a:lvl1pPr>
          </a:lstStyle>
          <a:p>
            <a:fld id="{45DCA5E7-4603-4342-9C23-0D51DF9DC59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11" name="Line 87"/>
          <p:cNvSpPr>
            <a:spLocks noChangeShapeType="1"/>
          </p:cNvSpPr>
          <p:nvPr/>
        </p:nvSpPr>
        <p:spPr bwMode="gray">
          <a:xfrm>
            <a:off x="344488" y="1462088"/>
            <a:ext cx="84550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0" name="Picture 89" descr="citi_2c-gry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8297863" y="6303963"/>
            <a:ext cx="622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4" name="Line 90"/>
          <p:cNvSpPr>
            <a:spLocks noChangeShapeType="1"/>
          </p:cNvSpPr>
          <p:nvPr/>
        </p:nvSpPr>
        <p:spPr bwMode="gray">
          <a:xfrm>
            <a:off x="344488" y="547688"/>
            <a:ext cx="84550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8" r:id="rId1"/>
    <p:sldLayoutId id="2147485662" r:id="rId2"/>
    <p:sldLayoutId id="2147485663" r:id="rId3"/>
    <p:sldLayoutId id="2147485664" r:id="rId4"/>
    <p:sldLayoutId id="2147485665" r:id="rId5"/>
    <p:sldLayoutId id="2147485666" r:id="rId6"/>
    <p:sldLayoutId id="2147485667" r:id="rId7"/>
    <p:sldLayoutId id="2147485668" r:id="rId8"/>
    <p:sldLayoutId id="2147485669" r:id="rId9"/>
    <p:sldLayoutId id="2147485670" r:id="rId10"/>
    <p:sldLayoutId id="2147485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288925" indent="-288925" algn="l" rtl="0" eaLnBrk="0" fontAlgn="base" hangingPunct="0">
        <a:lnSpc>
          <a:spcPct val="95000"/>
        </a:lnSpc>
        <a:spcBef>
          <a:spcPct val="75000"/>
        </a:spcBef>
        <a:spcAft>
          <a:spcPct val="2000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633413" indent="-23018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 sz="2000">
          <a:solidFill>
            <a:schemeClr val="bg2"/>
          </a:solidFill>
          <a:latin typeface="+mn-lt"/>
        </a:defRPr>
      </a:lvl2pPr>
      <a:lvl3pPr marL="974725" indent="-227013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2400">
          <a:solidFill>
            <a:schemeClr val="bg2"/>
          </a:solidFill>
          <a:latin typeface="+mn-lt"/>
        </a:defRPr>
      </a:lvl3pPr>
      <a:lvl4pPr marL="1312863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bg2"/>
          </a:solidFill>
          <a:latin typeface="+mn-lt"/>
        </a:defRPr>
      </a:lvl4pPr>
      <a:lvl5pPr marL="1651000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bg2"/>
          </a:solidFill>
          <a:latin typeface="+mn-lt"/>
        </a:defRPr>
      </a:lvl5pPr>
      <a:lvl6pPr marL="21082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bg2"/>
          </a:solidFill>
          <a:latin typeface="+mn-lt"/>
        </a:defRPr>
      </a:lvl6pPr>
      <a:lvl7pPr marL="25654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bg2"/>
          </a:solidFill>
          <a:latin typeface="+mn-lt"/>
        </a:defRPr>
      </a:lvl7pPr>
      <a:lvl8pPr marL="30226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bg2"/>
          </a:solidFill>
          <a:latin typeface="+mn-lt"/>
        </a:defRPr>
      </a:lvl8pPr>
      <a:lvl9pPr marL="3479800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32800" y="49213"/>
            <a:ext cx="593725" cy="40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77000"/>
            <a:ext cx="190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BC530247-879D-4047-9F38-807A33456829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>
            <a:off x="-14288" y="463550"/>
            <a:ext cx="91582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9" r:id="rId1"/>
    <p:sldLayoutId id="2147485672" r:id="rId2"/>
    <p:sldLayoutId id="2147485673" r:id="rId3"/>
    <p:sldLayoutId id="2147485674" r:id="rId4"/>
    <p:sldLayoutId id="2147485675" r:id="rId5"/>
    <p:sldLayoutId id="2147485676" r:id="rId6"/>
    <p:sldLayoutId id="2147485677" r:id="rId7"/>
    <p:sldLayoutId id="2147485678" r:id="rId8"/>
    <p:sldLayoutId id="2147485679" r:id="rId9"/>
    <p:sldLayoutId id="2147485680" r:id="rId10"/>
    <p:sldLayoutId id="2147485681" r:id="rId11"/>
    <p:sldLayoutId id="2147485682" r:id="rId12"/>
    <p:sldLayoutId id="2147485683" r:id="rId13"/>
    <p:sldLayoutId id="2147485684" r:id="rId14"/>
    <p:sldLayoutId id="2147485685" r:id="rId15"/>
    <p:sldLayoutId id="2147485686" r:id="rId16"/>
    <p:sldLayoutId id="2147485687" r:id="rId17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10000"/>
        </a:spcBef>
        <a:spcAft>
          <a:spcPct val="0"/>
        </a:spcAft>
        <a:defRPr kumimoji="1" sz="2400" b="1">
          <a:solidFill>
            <a:schemeClr val="tx1"/>
          </a:solidFill>
          <a:latin typeface="Arial" charset="0"/>
        </a:defRPr>
      </a:lvl9pPr>
    </p:titleStyle>
    <p:bodyStyle>
      <a:lvl1pPr marL="339725" indent="-339725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Font typeface="Webdings" pitchFamily="18" charset="2"/>
        <a:buChar char="4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676275" indent="-323850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2pPr>
      <a:lvl3pPr marL="1014413" indent="-325438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323975" indent="-266700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</a:defRPr>
      </a:lvl4pPr>
      <a:lvl5pPr marL="1647825" indent="-317500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105025" indent="-317500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562225" indent="-317500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019425" indent="-317500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476625" indent="-317500" algn="l" defTabSz="965200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ymoire.com/Unix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ocstore.mik.ua/orell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5424" y="5178425"/>
            <a:ext cx="6689725" cy="5413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2011 ICG Intern Training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UNIX Introduction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8600" y="5854700"/>
            <a:ext cx="3287713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kumimoji="1" lang="en-US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 Wei wei3.li@citi.com</a:t>
            </a:r>
            <a:endParaRPr kumimoji="1" lang="en-US" sz="16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ct val="10000"/>
              </a:spcBef>
              <a:defRPr/>
            </a:pPr>
            <a:r>
              <a:rPr kumimoji="1" lang="en-US" sz="12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Jul 2011</a:t>
            </a:r>
            <a:endParaRPr kumimoji="1" lang="en-US" sz="12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5" name="Picture 4" descr="Bar_Letter_1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4799013"/>
            <a:ext cx="9170987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rain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0274"/>
            <a:ext cx="9144000" cy="4800600"/>
          </a:xfrm>
          <a:prstGeom prst="rect">
            <a:avLst/>
          </a:prstGeom>
        </p:spPr>
      </p:pic>
    </p:spTree>
  </p:cSld>
  <p:clrMapOvr>
    <a:masterClrMapping/>
  </p:clrMapOvr>
  <p:transition advClick="0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Directory Structure -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/proc file system  (below is for linux)</a:t>
            </a:r>
          </a:p>
          <a:p>
            <a:pPr>
              <a:buNone/>
            </a:pPr>
            <a:r>
              <a:rPr lang="en-US" dirty="0" smtClean="0"/>
              <a:t>	It’s virtual file system, initialized when system is up.</a:t>
            </a:r>
          </a:p>
          <a:p>
            <a:pPr>
              <a:buNone/>
            </a:pPr>
            <a:r>
              <a:rPr lang="en-US" dirty="0" smtClean="0"/>
              <a:t>	we can check system or process information in /proc</a:t>
            </a:r>
          </a:p>
          <a:p>
            <a:pPr lvl="1"/>
            <a:r>
              <a:rPr lang="en-US" dirty="0" smtClean="0"/>
              <a:t>Check info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value</a:t>
            </a:r>
          </a:p>
          <a:p>
            <a:pPr lvl="2"/>
            <a:r>
              <a:rPr lang="en-US" dirty="0" smtClean="0"/>
              <a:t>Use 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sysctl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Use echo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 -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061462"/>
          <a:ext cx="3914078" cy="421667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25907"/>
                <a:gridCol w="1788171"/>
              </a:tblGrid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/proc/self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process</a:t>
                      </a: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/proc/net/</a:t>
                      </a:r>
                      <a:r>
                        <a:rPr lang="en-US" sz="14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  <a:endParaRPr lang="en-US" sz="140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 table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2676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/proc/net/dev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devices</a:t>
                      </a: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/proc/sys/kernel/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shmmni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 share memory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/proc/sys/kernel/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shmmax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share memory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/proc/sys/kernel/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shmall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share memory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cpuinfo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mdstat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raid status</a:t>
                      </a: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/proc/meminfo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information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/proc/mounts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mount command</a:t>
                      </a: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/proc/swaps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information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/proc/version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 </a:t>
                      </a:r>
                      <a:r>
                        <a:rPr lang="en-US" sz="14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59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/proc/&lt;PID&gt;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cmdline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419" y="2497872"/>
            <a:ext cx="47058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[wl42485@hkalgo1d]$ cat /proc/swaps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Filename                                Type            Size    Used    Priority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/dev/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cciss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/c0d0p2                       partition       16779884        224     -1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419" y="5765179"/>
            <a:ext cx="4705815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[wl42485@hkalgo1d]$ echo  4096 &gt; /proc/sys/kernel/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shmmin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                                                           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268" y="4482787"/>
            <a:ext cx="4705815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[wl42485@hkalgo1d]$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sysctl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-w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sys.kernel.shmmni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=4096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is user interface to communicate </a:t>
            </a:r>
          </a:p>
          <a:p>
            <a:pPr>
              <a:buNone/>
            </a:pPr>
            <a:r>
              <a:rPr lang="en-US" dirty="0" smtClean="0"/>
              <a:t>	with kernel</a:t>
            </a:r>
          </a:p>
          <a:p>
            <a:endParaRPr lang="en-US" dirty="0" smtClean="0"/>
          </a:p>
          <a:p>
            <a:r>
              <a:rPr lang="en-US" dirty="0" smtClean="0"/>
              <a:t>Login shell</a:t>
            </a:r>
          </a:p>
          <a:p>
            <a:pPr lvl="1"/>
            <a:r>
              <a:rPr lang="en-US" dirty="0" smtClean="0"/>
              <a:t>In /etc/</a:t>
            </a:r>
            <a:r>
              <a:rPr lang="en-US" dirty="0" err="1" smtClean="0"/>
              <a:t>passwd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In NIS or LDAP</a:t>
            </a:r>
          </a:p>
          <a:p>
            <a:r>
              <a:rPr lang="en-US" dirty="0" smtClean="0"/>
              <a:t>Shells</a:t>
            </a:r>
          </a:p>
          <a:p>
            <a:pPr lvl="1"/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tcsh</a:t>
            </a:r>
            <a:endParaRPr lang="en-US" dirty="0" smtClean="0"/>
          </a:p>
          <a:p>
            <a:pPr lvl="1"/>
            <a:r>
              <a:rPr lang="en-US" dirty="0" smtClean="0"/>
              <a:t>sh, </a:t>
            </a:r>
            <a:r>
              <a:rPr lang="en-US" dirty="0" err="1" smtClean="0"/>
              <a:t>jsh</a:t>
            </a:r>
            <a:r>
              <a:rPr lang="en-US" dirty="0" smtClean="0"/>
              <a:t>, bash</a:t>
            </a:r>
          </a:p>
          <a:p>
            <a:pPr lvl="1"/>
            <a:r>
              <a:rPr lang="en-US" dirty="0" err="1" smtClean="0"/>
              <a:t>ksh</a:t>
            </a:r>
            <a:r>
              <a:rPr lang="en-US" dirty="0" smtClean="0"/>
              <a:t>, </a:t>
            </a:r>
            <a:r>
              <a:rPr lang="en-US" dirty="0" err="1" smtClean="0"/>
              <a:t>rksh</a:t>
            </a:r>
            <a:endParaRPr lang="en-US" dirty="0" smtClean="0"/>
          </a:p>
          <a:p>
            <a:pPr lvl="1"/>
            <a:r>
              <a:rPr lang="en-US" dirty="0" err="1" smtClean="0"/>
              <a:t>zsh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141" y="2932769"/>
            <a:ext cx="5486401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cat /etc/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passwd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egrep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root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root:x:0:1:Super-User:/: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sbin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sh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9624" y="581257"/>
            <a:ext cx="250031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init for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285785" cy="5334000"/>
          </a:xfrm>
        </p:spPr>
        <p:txBody>
          <a:bodyPr/>
          <a:lstStyle/>
          <a:p>
            <a:r>
              <a:rPr lang="en-US" dirty="0" err="1" smtClean="0"/>
              <a:t>csh</a:t>
            </a:r>
            <a:endParaRPr lang="en-US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0" dirty="0" smtClean="0"/>
              <a:t> /etc/.login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b="0" dirty="0" smtClean="0"/>
              <a:t>	$HOME/.</a:t>
            </a:r>
            <a:r>
              <a:rPr lang="en-US" sz="1600" b="0" dirty="0" err="1" smtClean="0"/>
              <a:t>cshrc</a:t>
            </a: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b="0" dirty="0" smtClean="0"/>
              <a:t>	$HOME/.login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b="0" dirty="0" smtClean="0"/>
              <a:t>	$HOME/.logout</a:t>
            </a:r>
            <a:r>
              <a:rPr lang="en-US" sz="1600" dirty="0" smtClean="0"/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0" dirty="0" smtClean="0"/>
              <a:t>	</a:t>
            </a:r>
            <a:endParaRPr lang="en-US" sz="1600" dirty="0" smtClean="0"/>
          </a:p>
          <a:p>
            <a:r>
              <a:rPr lang="en-US" dirty="0" err="1" smtClean="0"/>
              <a:t>tcsh</a:t>
            </a:r>
            <a:endParaRPr lang="en-US" dirty="0" smtClean="0"/>
          </a:p>
          <a:p>
            <a:pPr>
              <a:buNone/>
            </a:pPr>
            <a:r>
              <a:rPr lang="en-US" b="0" dirty="0" smtClean="0"/>
              <a:t>	</a:t>
            </a:r>
            <a:r>
              <a:rPr lang="en-US" sz="1600" b="0" dirty="0" smtClean="0"/>
              <a:t>/etc/</a:t>
            </a:r>
            <a:r>
              <a:rPr lang="en-US" sz="1600" b="0" dirty="0" err="1" smtClean="0"/>
              <a:t>tcshrc</a:t>
            </a:r>
            <a:r>
              <a:rPr lang="en-US" sz="1600" b="0" dirty="0" smtClean="0"/>
              <a:t> </a:t>
            </a:r>
          </a:p>
          <a:p>
            <a:pPr>
              <a:buNone/>
            </a:pPr>
            <a:r>
              <a:rPr lang="en-US" sz="1600" b="0" dirty="0" smtClean="0"/>
              <a:t>	$HOME/.</a:t>
            </a:r>
            <a:r>
              <a:rPr lang="en-US" sz="1600" b="0" dirty="0" err="1" smtClean="0"/>
              <a:t>tcshrc</a:t>
            </a:r>
            <a:r>
              <a:rPr lang="en-US" sz="1600" b="0" dirty="0" smtClean="0"/>
              <a:t>  or $HOME/.</a:t>
            </a:r>
            <a:r>
              <a:rPr lang="en-US" sz="1600" b="0" dirty="0" err="1" smtClean="0"/>
              <a:t>cshrc</a:t>
            </a:r>
            <a:r>
              <a:rPr lang="en-US" sz="1600" b="0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01376" y="903249"/>
            <a:ext cx="428578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</a:t>
            </a:r>
          </a:p>
          <a:p>
            <a:pPr>
              <a:buNone/>
            </a:pPr>
            <a:r>
              <a:rPr lang="en-US" sz="2000" dirty="0" smtClean="0"/>
              <a:t>      /etc/profile </a:t>
            </a:r>
          </a:p>
          <a:p>
            <a:pPr>
              <a:buNone/>
            </a:pPr>
            <a:r>
              <a:rPr lang="en-US" sz="2000" dirty="0" smtClean="0"/>
              <a:t>      $HOME/.profile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bash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/etc/profile 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~/.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bash_profile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~/.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bash_login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~/.profile 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$HOME/.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bash_logout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kern="0" dirty="0" smtClean="0">
              <a:latin typeface="+mn-lt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1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ksh</a:t>
            </a: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2000" dirty="0" smtClean="0"/>
              <a:t>	</a:t>
            </a:r>
            <a:r>
              <a:rPr lang="en-US" sz="1600" dirty="0" smtClean="0"/>
              <a:t>/etc/profile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600" dirty="0" smtClean="0"/>
              <a:t>	$HOME/.profile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600" dirty="0" smtClean="0"/>
              <a:t>	$ENV </a:t>
            </a:r>
            <a:endParaRPr kumimoji="1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1703" y="2578101"/>
            <a:ext cx="4028998" cy="52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Note: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Only source $HOME/.</a:t>
            </a:r>
            <a:r>
              <a:rPr lang="en-US" sz="1400" dirty="0" err="1" smtClean="0"/>
              <a:t>cshrc</a:t>
            </a:r>
            <a:r>
              <a:rPr lang="en-US" sz="1400" dirty="0" smtClean="0"/>
              <a:t> for interactive </a:t>
            </a:r>
            <a:r>
              <a:rPr lang="en-US" sz="1400" dirty="0" err="1" smtClean="0"/>
              <a:t>csh</a:t>
            </a: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2803" y="4368801"/>
            <a:ext cx="4028998" cy="52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Note: 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Only source $HOME/.</a:t>
            </a:r>
            <a:r>
              <a:rPr lang="en-US" sz="1400" dirty="0" err="1" smtClean="0"/>
              <a:t>tcshrc</a:t>
            </a:r>
            <a:r>
              <a:rPr lang="en-US" sz="1400" dirty="0" smtClean="0"/>
              <a:t> for interactive </a:t>
            </a:r>
            <a:r>
              <a:rPr lang="en-US" sz="1400" dirty="0" err="1" smtClean="0"/>
              <a:t>tcsh</a:t>
            </a:r>
            <a:endParaRPr lang="en-US" sz="1400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19703" y="3949701"/>
            <a:ext cx="4028998" cy="52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Note: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Only source $HOME/.</a:t>
            </a:r>
            <a:r>
              <a:rPr lang="en-US" sz="1400" dirty="0" err="1" smtClean="0"/>
              <a:t>bashrc</a:t>
            </a:r>
            <a:r>
              <a:rPr lang="en-US" sz="1400" dirty="0" smtClean="0"/>
              <a:t> for interactive bash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546803" y="5969001"/>
            <a:ext cx="3000297" cy="52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Note: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dirty="0" smtClean="0"/>
              <a:t>Only source $ENV for interactive </a:t>
            </a:r>
            <a:r>
              <a:rPr lang="en-US" sz="1400" dirty="0" err="1" smtClean="0"/>
              <a:t>ksh</a:t>
            </a:r>
            <a:endParaRPr lang="en-US" sz="1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36000" cy="5334000"/>
          </a:xfrm>
        </p:spPr>
        <p:txBody>
          <a:bodyPr/>
          <a:lstStyle/>
          <a:p>
            <a:r>
              <a:rPr lang="en-US" b="0" dirty="0" smtClean="0"/>
              <a:t>use ";" to separate multiple </a:t>
            </a:r>
            <a:r>
              <a:rPr lang="en-US" b="0" dirty="0" err="1" smtClean="0"/>
              <a:t>cmd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b="0" dirty="0" smtClean="0"/>
          </a:p>
          <a:p>
            <a:r>
              <a:rPr lang="en-US" b="0" dirty="0" smtClean="0"/>
              <a:t>use () to group </a:t>
            </a:r>
            <a:r>
              <a:rPr lang="en-US" b="0" dirty="0" err="1" smtClean="0"/>
              <a:t>cmd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0" dirty="0" smtClean="0"/>
              <a:t>use &amp;&amp; || for condition check</a:t>
            </a:r>
            <a:endParaRPr lang="en-US" dirty="0" smtClean="0"/>
          </a:p>
          <a:p>
            <a:pPr lvl="1"/>
            <a:r>
              <a:rPr lang="en-US" dirty="0" smtClean="0"/>
              <a:t>&amp;&amp; run second </a:t>
            </a:r>
            <a:r>
              <a:rPr lang="en-US" dirty="0" err="1" smtClean="0"/>
              <a:t>cmd</a:t>
            </a:r>
            <a:r>
              <a:rPr lang="en-US" dirty="0" smtClean="0"/>
              <a:t> if the first </a:t>
            </a:r>
            <a:r>
              <a:rPr lang="en-US" dirty="0" err="1" smtClean="0"/>
              <a:t>cmd</a:t>
            </a:r>
            <a:r>
              <a:rPr lang="en-US" dirty="0" smtClean="0"/>
              <a:t> success (exit 0)</a:t>
            </a:r>
          </a:p>
          <a:p>
            <a:pPr lvl="1"/>
            <a:r>
              <a:rPr lang="en-US" dirty="0" smtClean="0"/>
              <a:t>|| run second </a:t>
            </a:r>
            <a:r>
              <a:rPr lang="en-US" dirty="0" err="1" smtClean="0"/>
              <a:t>cmd</a:t>
            </a:r>
            <a:r>
              <a:rPr lang="en-US" dirty="0" smtClean="0"/>
              <a:t> if first </a:t>
            </a:r>
            <a:r>
              <a:rPr lang="en-US" dirty="0" err="1" smtClean="0"/>
              <a:t>cmd</a:t>
            </a:r>
            <a:r>
              <a:rPr lang="en-US" dirty="0" smtClean="0"/>
              <a:t> failed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0" dirty="0" smtClean="0"/>
              <a:t>use \ to input multiple line</a:t>
            </a:r>
          </a:p>
          <a:p>
            <a:r>
              <a:rPr lang="en-US" b="0" dirty="0" smtClean="0"/>
              <a:t>Pipe (|)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846" y="1218269"/>
            <a:ext cx="800657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cd /usr/bin; pwd; date</a:t>
            </a:r>
          </a:p>
          <a:p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/usr/bin</a:t>
            </a:r>
          </a:p>
          <a:p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Wed Jul 20 14:55:56 HKT 2011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146" y="2462869"/>
            <a:ext cx="8006576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(/bin/cal ; /bin/date) |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mailx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-s "test mail" wl42485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346" y="4063069"/>
            <a:ext cx="8006576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make &amp;&amp;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mailx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–s “build completed” wl42485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746" y="5333069"/>
            <a:ext cx="5024554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(/bin/cal ; /bin/date) \    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&gt; | mail \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&gt; -s "test mail" wl42485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76546" y="761069"/>
            <a:ext cx="5024554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cat &lt;&lt;E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&gt; a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&gt; b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&gt; 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Document</a:t>
            </a:r>
          </a:p>
          <a:p>
            <a:pPr>
              <a:buNone/>
            </a:pPr>
            <a:r>
              <a:rPr lang="en-US" dirty="0" smtClean="0"/>
              <a:t>	a way to read from </a:t>
            </a:r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b="0" dirty="0" smtClean="0"/>
              <a:t>&lt;&lt;word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sz="1600" dirty="0" smtClean="0"/>
              <a:t>No space/tab </a:t>
            </a:r>
            <a:r>
              <a:rPr lang="en-US" sz="1600" dirty="0" err="1" smtClean="0"/>
              <a:t>allowd</a:t>
            </a:r>
            <a:r>
              <a:rPr lang="en-US" sz="1600" dirty="0" smtClean="0"/>
              <a:t> before word</a:t>
            </a:r>
          </a:p>
          <a:p>
            <a:pPr lvl="1"/>
            <a:r>
              <a:rPr lang="en-US" b="0" dirty="0" smtClean="0"/>
              <a:t>&lt;&lt;-word</a:t>
            </a:r>
          </a:p>
          <a:p>
            <a:pPr lvl="1">
              <a:buNone/>
            </a:pPr>
            <a:r>
              <a:rPr lang="en-US" sz="1600" dirty="0" smtClean="0"/>
              <a:t>Can add tab before word to format text. (Note: cannot be a space)</a:t>
            </a:r>
          </a:p>
          <a:p>
            <a:r>
              <a:rPr lang="en-US" dirty="0" smtClean="0"/>
              <a:t>STDIO</a:t>
            </a:r>
          </a:p>
          <a:p>
            <a:pPr lvl="1"/>
            <a:r>
              <a:rPr lang="en-US" dirty="0" smtClean="0"/>
              <a:t>0 </a:t>
            </a:r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stderr</a:t>
            </a:r>
            <a:endParaRPr lang="en-US" dirty="0" smtClean="0"/>
          </a:p>
          <a:p>
            <a:r>
              <a:rPr lang="en-US" dirty="0" smtClean="0"/>
              <a:t>IO redirect</a:t>
            </a:r>
          </a:p>
          <a:p>
            <a:pPr lvl="1"/>
            <a:r>
              <a:rPr lang="en-US" dirty="0" smtClean="0"/>
              <a:t>&gt;   redirect </a:t>
            </a:r>
            <a:r>
              <a:rPr lang="en-US" dirty="0" err="1" smtClean="0"/>
              <a:t>stdout</a:t>
            </a:r>
            <a:r>
              <a:rPr lang="en-US" dirty="0" smtClean="0"/>
              <a:t> to a file</a:t>
            </a:r>
          </a:p>
          <a:p>
            <a:pPr lvl="1"/>
            <a:r>
              <a:rPr lang="en-US" dirty="0" smtClean="0"/>
              <a:t>&lt;   read from a file</a:t>
            </a:r>
          </a:p>
          <a:p>
            <a:pPr lvl="1"/>
            <a:r>
              <a:rPr lang="en-US" dirty="0" smtClean="0"/>
              <a:t> &gt;&gt;  append </a:t>
            </a:r>
            <a:r>
              <a:rPr lang="en-US" dirty="0" err="1" smtClean="0"/>
              <a:t>stdout</a:t>
            </a:r>
            <a:r>
              <a:rPr lang="en-US" dirty="0" smtClean="0"/>
              <a:t> to a file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75100" y="4737100"/>
          <a:ext cx="4749800" cy="1257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7800"/>
                <a:gridCol w="943943"/>
                <a:gridCol w="2358057"/>
              </a:tblGrid>
              <a:tr h="2450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IO direct is different between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shells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csh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redirect 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2&gt;file1 1&gt;file2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&gt;&amp; 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redirect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2&gt; 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(</a:t>
                      </a:r>
                      <a:r>
                        <a:rPr lang="en-US" sz="1600" u="none" strike="noStrike" dirty="0" err="1"/>
                        <a:t>cmd</a:t>
                      </a:r>
                      <a:r>
                        <a:rPr lang="en-US" sz="1600" u="none" strike="noStrike" dirty="0"/>
                        <a:t> &gt; /dev/null) &gt;&amp; file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Sub shell and current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command in sub shell,  it will not change current shell</a:t>
            </a:r>
          </a:p>
          <a:p>
            <a:pPr lvl="1"/>
            <a:r>
              <a:rPr lang="en-US" dirty="0" smtClean="0"/>
              <a:t>`</a:t>
            </a:r>
            <a:r>
              <a:rPr lang="en-US" dirty="0" err="1" smtClean="0"/>
              <a:t>cmd</a:t>
            </a:r>
            <a:r>
              <a:rPr lang="en-US" dirty="0" smtClean="0"/>
              <a:t>` or $(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use output of </a:t>
            </a:r>
            <a:r>
              <a:rPr lang="en-US" dirty="0" err="1" smtClean="0"/>
              <a:t>cmd</a:t>
            </a:r>
            <a:r>
              <a:rPr lang="en-US" dirty="0" smtClean="0"/>
              <a:t> as another command to run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), group commands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command in current shell. It will affect current shell</a:t>
            </a:r>
          </a:p>
          <a:p>
            <a:pPr lvl="1"/>
            <a:r>
              <a:rPr lang="en-US" dirty="0" smtClean="0"/>
              <a:t>source (.) 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2846" y="2043769"/>
            <a:ext cx="5024554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echo date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`echo date`                                                                                      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Wed Jul 20 15:34:07 HKT 2011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246" y="3643969"/>
            <a:ext cx="5024554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/home/wl42485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(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/;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 ;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/home/wl42485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8146" y="5218769"/>
            <a:ext cx="5024554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/usr"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/usr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Customize your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11800"/>
          </a:xfrm>
        </p:spPr>
        <p:txBody>
          <a:bodyPr/>
          <a:lstStyle/>
          <a:p>
            <a:r>
              <a:rPr lang="en-US" dirty="0" smtClean="0"/>
              <a:t>Environment variable</a:t>
            </a:r>
          </a:p>
          <a:p>
            <a:pPr lvl="1"/>
            <a:r>
              <a:rPr lang="en-US" sz="1600" dirty="0" smtClean="0"/>
              <a:t>Shell prompt</a:t>
            </a:r>
          </a:p>
          <a:p>
            <a:pPr lvl="2">
              <a:buNone/>
            </a:pPr>
            <a:r>
              <a:rPr lang="en-US" sz="1600" dirty="0" smtClean="0"/>
              <a:t>For bash:	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	for </a:t>
            </a:r>
            <a:r>
              <a:rPr lang="en-US" sz="1600" dirty="0" err="1" smtClean="0"/>
              <a:t>csh</a:t>
            </a:r>
            <a:r>
              <a:rPr lang="en-US" sz="1600" dirty="0" smtClean="0"/>
              <a:t>:    set prompt="$LOGNAME@$HOSTNAME $"</a:t>
            </a:r>
          </a:p>
          <a:p>
            <a:pPr lvl="1"/>
            <a:r>
              <a:rPr lang="en-US" sz="1600" dirty="0" smtClean="0"/>
              <a:t>PROMPT_COMMAND: run command before prompt display (for bash)</a:t>
            </a:r>
          </a:p>
          <a:p>
            <a:pPr lvl="1">
              <a:buNone/>
            </a:pPr>
            <a:r>
              <a:rPr lang="en-US" sz="1600" dirty="0" smtClean="0"/>
              <a:t>	Like below, it will set terminal title to include login name, host and current path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1600" dirty="0" smtClean="0"/>
              <a:t>PATH :  search path of commands.  Paths are Separated by “:”</a:t>
            </a:r>
          </a:p>
          <a:p>
            <a:r>
              <a:rPr lang="en-US" sz="1600" dirty="0" smtClean="0"/>
              <a:t>CDPATH : search path for </a:t>
            </a:r>
            <a:r>
              <a:rPr lang="en-US" sz="1600" dirty="0" err="1" smtClean="0"/>
              <a:t>cd</a:t>
            </a:r>
            <a:endParaRPr lang="en-US" sz="1600" dirty="0" smtClean="0"/>
          </a:p>
          <a:p>
            <a:r>
              <a:rPr lang="en-US" sz="1600" dirty="0" smtClean="0"/>
              <a:t>LD_LIBRARY_PATH: runtime library path</a:t>
            </a:r>
          </a:p>
          <a:p>
            <a:r>
              <a:rPr lang="en-US" sz="1600" dirty="0" smtClean="0"/>
              <a:t>MANPATH: manual path</a:t>
            </a:r>
          </a:p>
          <a:p>
            <a:r>
              <a:rPr lang="en-US" sz="1600" dirty="0" smtClean="0"/>
              <a:t>INFOPATH: info path</a:t>
            </a:r>
          </a:p>
          <a:p>
            <a:r>
              <a:rPr lang="en-US" sz="1600" dirty="0" smtClean="0"/>
              <a:t>Export environment variable to let them visible in sub shell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78000" y="1594802"/>
          <a:ext cx="6096000" cy="10134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54216"/>
                <a:gridCol w="524178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PS1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primary prompt of shell. E.g.  PS1='$PWD[\u@\h]$'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PS2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prompt for multiline cmd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PS3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prompt for select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PS4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/>
                        <a:t>prompt for </a:t>
                      </a:r>
                      <a:r>
                        <a:rPr lang="fr-FR" sz="1600" u="none" strike="noStrike" dirty="0" err="1"/>
                        <a:t>verbose</a:t>
                      </a:r>
                      <a:r>
                        <a:rPr lang="fr-FR" sz="1600" u="none" strike="noStrike" dirty="0"/>
                        <a:t> mode </a:t>
                      </a:r>
                      <a:r>
                        <a:rPr lang="fr-FR" sz="1600" u="none" strike="noStrike" dirty="0" err="1"/>
                        <a:t>prefix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9346" y="3859869"/>
            <a:ext cx="783039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PROMPT_COMMAND='echo -n "</a:t>
            </a:r>
            <a:r>
              <a:rPr lang="en-US" sz="1200" b="1" dirty="0" smtClean="0">
                <a:solidFill>
                  <a:srgbClr val="FF0000"/>
                </a:solidFill>
              </a:rPr>
              <a:t>^[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]0;$LOGNAME@$HOSTNAME $PWD</a:t>
            </a:r>
            <a:r>
              <a:rPr lang="en-US" sz="1200" b="1" dirty="0" smtClean="0">
                <a:solidFill>
                  <a:srgbClr val="FF0000"/>
                </a:solidFill>
              </a:rPr>
              <a:t>^G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"‘          </a:t>
            </a:r>
            <a:r>
              <a:rPr lang="en-US" sz="1200" dirty="0" smtClean="0">
                <a:solidFill>
                  <a:srgbClr val="00B0F0"/>
                </a:solidFill>
              </a:rPr>
              <a:t>#C-v ESC to input ^[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7646" y="4558369"/>
            <a:ext cx="366565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PATH=/bin:/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/bin:~/bin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946" y="6120469"/>
            <a:ext cx="637075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export PATH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Customize your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17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shopt</a:t>
            </a:r>
            <a:r>
              <a:rPr lang="en-US" dirty="0" smtClean="0"/>
              <a:t> (man bash) </a:t>
            </a:r>
          </a:p>
          <a:p>
            <a:pPr lvl="1">
              <a:buNone/>
            </a:pPr>
            <a:r>
              <a:rPr lang="en-US" sz="1600" dirty="0" err="1" smtClean="0"/>
              <a:t>shopt</a:t>
            </a:r>
            <a:r>
              <a:rPr lang="en-US" sz="1600" dirty="0" smtClean="0"/>
              <a:t> is a build in </a:t>
            </a:r>
            <a:r>
              <a:rPr lang="en-US" sz="1600" dirty="0" err="1" smtClean="0"/>
              <a:t>cmd</a:t>
            </a:r>
            <a:r>
              <a:rPr lang="en-US" sz="1600" dirty="0" smtClean="0"/>
              <a:t> in bash</a:t>
            </a:r>
          </a:p>
          <a:p>
            <a:pPr lvl="1"/>
            <a:r>
              <a:rPr lang="en-US" sz="1600" dirty="0" smtClean="0"/>
              <a:t>Set option: </a:t>
            </a:r>
            <a:r>
              <a:rPr lang="en-US" sz="1600" dirty="0" err="1" smtClean="0"/>
              <a:t>shopt</a:t>
            </a:r>
            <a:r>
              <a:rPr lang="en-US" sz="1600" dirty="0" smtClean="0"/>
              <a:t> –s option</a:t>
            </a:r>
          </a:p>
          <a:p>
            <a:pPr lvl="1"/>
            <a:r>
              <a:rPr lang="en-US" sz="1600" dirty="0" smtClean="0"/>
              <a:t>Disable option: </a:t>
            </a:r>
            <a:r>
              <a:rPr lang="en-US" sz="1600" dirty="0" err="1" smtClean="0"/>
              <a:t>shopt</a:t>
            </a:r>
            <a:r>
              <a:rPr lang="en-US" sz="1600" dirty="0" smtClean="0"/>
              <a:t> –u option</a:t>
            </a:r>
          </a:p>
          <a:p>
            <a:pPr lvl="1"/>
            <a:r>
              <a:rPr lang="en-US" sz="1600" dirty="0" err="1" smtClean="0"/>
              <a:t>shopt</a:t>
            </a:r>
            <a:r>
              <a:rPr lang="en-US" sz="1600" dirty="0" smtClean="0"/>
              <a:t>  -s </a:t>
            </a:r>
            <a:r>
              <a:rPr lang="en-US" sz="1600" dirty="0" err="1" smtClean="0"/>
              <a:t>cdspell</a:t>
            </a:r>
            <a:r>
              <a:rPr lang="en-US" sz="1600" dirty="0" smtClean="0"/>
              <a:t> : to ignore minor typo in </a:t>
            </a:r>
            <a:r>
              <a:rPr lang="en-US" sz="1600" dirty="0" err="1" smtClean="0"/>
              <a:t>cmd</a:t>
            </a:r>
            <a:r>
              <a:rPr lang="en-US" sz="1600" dirty="0" smtClean="0"/>
              <a:t> line.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err="1" smtClean="0"/>
              <a:t>shopt</a:t>
            </a:r>
            <a:r>
              <a:rPr lang="en-US" sz="1600" dirty="0" smtClean="0"/>
              <a:t> –s </a:t>
            </a:r>
            <a:r>
              <a:rPr lang="en-US" sz="1600" dirty="0" err="1" smtClean="0"/>
              <a:t>lithist</a:t>
            </a:r>
            <a:r>
              <a:rPr lang="en-US" sz="1600" dirty="0" smtClean="0"/>
              <a:t>: enable multi-line mode for </a:t>
            </a:r>
            <a:r>
              <a:rPr lang="en-US" sz="1600" dirty="0" err="1" smtClean="0"/>
              <a:t>cmd</a:t>
            </a:r>
            <a:r>
              <a:rPr lang="en-US" sz="1600" dirty="0" smtClean="0"/>
              <a:t> history instead of only one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346" y="2520295"/>
            <a:ext cx="6370754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[wl42485@hkdevedt6]$ ls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test/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[wl42485@hkdevedt6]$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tesa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[wl42485@hkdevedt6]$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/home/wl42485/temp/test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346" y="4450695"/>
            <a:ext cx="746295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[wl42485@hkdevedt6]$ for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in a b c ; do                                                                             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echo $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done                                                                                                                 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[wl42485@hkdevedt6]$ for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in a b c ; do    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#use up arrow to get the history display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echo $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Customize your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stty</a:t>
            </a:r>
            <a:r>
              <a:rPr lang="en-US" dirty="0" smtClean="0"/>
              <a:t>  -  set the options for a terminal</a:t>
            </a:r>
          </a:p>
          <a:p>
            <a:pPr lvl="2"/>
            <a:r>
              <a:rPr lang="en-US" sz="1800" dirty="0" err="1" smtClean="0"/>
              <a:t>stty</a:t>
            </a:r>
            <a:r>
              <a:rPr lang="en-US" sz="1800" dirty="0" smtClean="0"/>
              <a:t> erase ^H - use backspace to delete char backward</a:t>
            </a:r>
          </a:p>
          <a:p>
            <a:pPr lvl="2"/>
            <a:r>
              <a:rPr lang="en-US" sz="1800" dirty="0" err="1" smtClean="0"/>
              <a:t>stty</a:t>
            </a:r>
            <a:r>
              <a:rPr lang="en-US" sz="1800" dirty="0" smtClean="0"/>
              <a:t> [-]echo    - Echo back (do not echo back) every character typed</a:t>
            </a:r>
          </a:p>
          <a:p>
            <a:pPr lvl="1"/>
            <a:r>
              <a:rPr lang="en-US" dirty="0" smtClean="0"/>
              <a:t>alias - create or remove a shorthand a command</a:t>
            </a:r>
          </a:p>
          <a:p>
            <a:pPr lvl="2"/>
            <a:r>
              <a:rPr lang="en-US" sz="1800" dirty="0" smtClean="0"/>
              <a:t>bash :   alias </a:t>
            </a:r>
            <a:r>
              <a:rPr lang="en-US" sz="1800" dirty="0" err="1" smtClean="0"/>
              <a:t>rm</a:t>
            </a:r>
            <a:r>
              <a:rPr lang="en-US" sz="1800" dirty="0" smtClean="0"/>
              <a:t>=‘</a:t>
            </a:r>
            <a:r>
              <a:rPr lang="en-US" sz="1800" dirty="0" err="1" smtClean="0"/>
              <a:t>rm</a:t>
            </a:r>
            <a:r>
              <a:rPr lang="en-US" sz="1800" dirty="0" smtClean="0"/>
              <a:t> –</a:t>
            </a:r>
            <a:r>
              <a:rPr lang="en-US" sz="1800" dirty="0" err="1" smtClean="0"/>
              <a:t>i</a:t>
            </a:r>
            <a:r>
              <a:rPr lang="en-US" sz="1800" dirty="0" smtClean="0"/>
              <a:t>’</a:t>
            </a:r>
          </a:p>
          <a:p>
            <a:pPr lvl="2"/>
            <a:r>
              <a:rPr lang="en-US" sz="1800" dirty="0" err="1" smtClean="0"/>
              <a:t>csh</a:t>
            </a:r>
            <a:r>
              <a:rPr lang="en-US" sz="1800" dirty="0" smtClean="0"/>
              <a:t>: alias </a:t>
            </a:r>
            <a:r>
              <a:rPr lang="en-US" sz="1800" dirty="0" err="1" smtClean="0"/>
              <a:t>rm</a:t>
            </a:r>
            <a:r>
              <a:rPr lang="en-US" sz="1800" dirty="0" smtClean="0"/>
              <a:t> </a:t>
            </a:r>
            <a:r>
              <a:rPr lang="en-US" sz="1800" dirty="0" err="1" smtClean="0"/>
              <a:t>rm</a:t>
            </a:r>
            <a:r>
              <a:rPr lang="en-US" sz="1800" dirty="0" smtClean="0"/>
              <a:t> –I</a:t>
            </a:r>
          </a:p>
          <a:p>
            <a:pPr lvl="2"/>
            <a:r>
              <a:rPr lang="en-US" sz="1800" dirty="0" smtClean="0"/>
              <a:t>use \ to disable alias, and use the original command</a:t>
            </a:r>
          </a:p>
          <a:p>
            <a:pPr lvl="3">
              <a:buNone/>
            </a:pPr>
            <a:r>
              <a:rPr lang="en-US" sz="1800" dirty="0" smtClean="0"/>
              <a:t>\</a:t>
            </a:r>
            <a:r>
              <a:rPr lang="en-US" sz="1800" dirty="0" err="1" smtClean="0"/>
              <a:t>rm</a:t>
            </a:r>
            <a:r>
              <a:rPr lang="en-US" sz="1800" dirty="0" smtClean="0"/>
              <a:t> a.txt</a:t>
            </a:r>
          </a:p>
          <a:p>
            <a:pPr lvl="1"/>
            <a:r>
              <a:rPr lang="en-US" dirty="0" smtClean="0"/>
              <a:t>Command history (bash)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HISTFILE=~/.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bash_history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HISTSIZE=1000  (default is 500)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	HISTCONTROL=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ignoredups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Shell – compare shells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19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6100" y="647697"/>
          <a:ext cx="7759700" cy="5564729"/>
        </p:xfrm>
        <a:graphic>
          <a:graphicData uri="http://schemas.openxmlformats.org/drawingml/2006/table">
            <a:tbl>
              <a:tblPr/>
              <a:tblGrid>
                <a:gridCol w="1915516"/>
                <a:gridCol w="2681884"/>
                <a:gridCol w="3162300"/>
              </a:tblGrid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sh/bash/ksh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csh/tcsh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896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set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TEST=hello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setenv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TEST "hello"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 alias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alias ls='/bin/ls -F'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alias ls '/bin/ls -F'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 prompt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 PS1='$'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set prompt='$'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. 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file 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 </a:t>
                      </a:r>
                      <a:r>
                        <a:rPr lang="en-US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source </a:t>
                      </a:r>
                      <a:r>
                        <a:rPr lang="en-US" sz="16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a file</a:t>
                      </a:r>
                      <a:endParaRPr lang="en-US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redirect output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2&gt;file1 1&gt;file2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&gt;&amp;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redirect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2&gt;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cmd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&gt; /dev/null) &gt;&amp;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trap signal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trap 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cmd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 signal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Can catch certain signal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onintr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lable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onintr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–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Catch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all or ignore 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multi-line string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blabla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blabla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bla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\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blabla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funcName</a:t>
                      </a:r>
                      <a:r>
                        <a:rPr lang="en-US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()</a:t>
                      </a:r>
                      <a:br>
                        <a:rPr lang="en-US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Readline (command line edit lib)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emacs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only vi in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tcsh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Csh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does not 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history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cmd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bash/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ksh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8839200" cy="355600"/>
          </a:xfrm>
        </p:spPr>
        <p:txBody>
          <a:bodyPr/>
          <a:lstStyle/>
          <a:p>
            <a:r>
              <a:rPr lang="en-US" sz="2200" dirty="0" smtClean="0"/>
              <a:t>UNIX Introduction - Topics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Session I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UNIX Overview</a:t>
            </a:r>
          </a:p>
          <a:p>
            <a:r>
              <a:rPr lang="en-US" dirty="0" smtClean="0"/>
              <a:t>Xwindow System</a:t>
            </a:r>
          </a:p>
          <a:p>
            <a:r>
              <a:rPr lang="en-US" dirty="0" smtClean="0"/>
              <a:t>Get help in UNIX</a:t>
            </a:r>
          </a:p>
          <a:p>
            <a:r>
              <a:rPr lang="en-US" dirty="0" smtClean="0"/>
              <a:t>Directory Structure</a:t>
            </a:r>
          </a:p>
          <a:p>
            <a:r>
              <a:rPr lang="en-US" dirty="0" smtClean="0"/>
              <a:t>Shell Introduction</a:t>
            </a:r>
          </a:p>
          <a:p>
            <a:r>
              <a:rPr lang="en-US" dirty="0" smtClean="0"/>
              <a:t>Basic UNIX commands (Part I)</a:t>
            </a:r>
          </a:p>
          <a:p>
            <a:r>
              <a:rPr lang="en-US" dirty="0" smtClean="0"/>
              <a:t>Readline Introduction</a:t>
            </a:r>
          </a:p>
          <a:p>
            <a:r>
              <a:rPr lang="en-US" dirty="0" smtClean="0"/>
              <a:t>Job control in Shell</a:t>
            </a:r>
          </a:p>
          <a:p>
            <a:r>
              <a:rPr lang="en-US" dirty="0" smtClean="0"/>
              <a:t>Viewer and Editor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Session II</a:t>
            </a:r>
          </a:p>
          <a:p>
            <a:endParaRPr lang="en-US" dirty="0" smtClean="0"/>
          </a:p>
          <a:p>
            <a:r>
              <a:rPr lang="en-US" dirty="0" smtClean="0"/>
              <a:t>Mode/Permission Introduction</a:t>
            </a:r>
          </a:p>
          <a:p>
            <a:r>
              <a:rPr lang="en-US" dirty="0" smtClean="0"/>
              <a:t>Package manager</a:t>
            </a:r>
          </a:p>
          <a:p>
            <a:r>
              <a:rPr lang="en-US" dirty="0" smtClean="0"/>
              <a:t>Get System Info</a:t>
            </a:r>
          </a:p>
          <a:p>
            <a:r>
              <a:rPr lang="en-US" dirty="0" smtClean="0"/>
              <a:t>Quote in UNIX Shell</a:t>
            </a:r>
          </a:p>
          <a:p>
            <a:r>
              <a:rPr lang="en-US" dirty="0" smtClean="0"/>
              <a:t>Regular expression</a:t>
            </a:r>
          </a:p>
          <a:p>
            <a:r>
              <a:rPr lang="en-US" dirty="0" smtClean="0"/>
              <a:t>Basic UNIX commands (Part II)</a:t>
            </a:r>
          </a:p>
          <a:p>
            <a:r>
              <a:rPr lang="en-US" dirty="0" smtClean="0"/>
              <a:t>Schedule job via Crontab/at</a:t>
            </a:r>
          </a:p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19500" y="6477000"/>
            <a:ext cx="1905000" cy="2460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Readline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r>
              <a:rPr lang="en-US" dirty="0" smtClean="0"/>
              <a:t>Bash/</a:t>
            </a:r>
            <a:r>
              <a:rPr lang="en-US" dirty="0" err="1" smtClean="0"/>
              <a:t>ksh</a:t>
            </a:r>
            <a:r>
              <a:rPr lang="en-US" dirty="0" smtClean="0"/>
              <a:t>/</a:t>
            </a:r>
            <a:r>
              <a:rPr lang="en-US" dirty="0" err="1" smtClean="0"/>
              <a:t>zsh</a:t>
            </a:r>
            <a:r>
              <a:rPr lang="en-US" dirty="0" smtClean="0"/>
              <a:t> has better support for </a:t>
            </a:r>
            <a:r>
              <a:rPr lang="en-US" dirty="0" err="1" smtClean="0"/>
              <a:t>readline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We’ll use bash here for example.</a:t>
            </a:r>
          </a:p>
          <a:p>
            <a:r>
              <a:rPr lang="en-US" dirty="0" smtClean="0"/>
              <a:t>Mode: vi mode, </a:t>
            </a:r>
            <a:r>
              <a:rPr lang="en-US" dirty="0" err="1" smtClean="0"/>
              <a:t>emacs</a:t>
            </a:r>
            <a:r>
              <a:rPr lang="en-US" dirty="0" smtClean="0"/>
              <a:t> mode</a:t>
            </a:r>
          </a:p>
          <a:p>
            <a:pPr lvl="1">
              <a:buNone/>
            </a:pPr>
            <a:r>
              <a:rPr lang="en-US" dirty="0" smtClean="0"/>
              <a:t>Can use set –o to set mode:</a:t>
            </a:r>
          </a:p>
          <a:p>
            <a:endParaRPr lang="en-US" dirty="0" smtClean="0"/>
          </a:p>
          <a:p>
            <a:r>
              <a:rPr lang="en-US" dirty="0" smtClean="0"/>
              <a:t>Vi Mode VS </a:t>
            </a:r>
            <a:r>
              <a:rPr lang="en-US" dirty="0" err="1" smtClean="0"/>
              <a:t>emacs</a:t>
            </a:r>
            <a:r>
              <a:rPr lang="en-US" dirty="0" smtClean="0"/>
              <a:t> mode</a:t>
            </a:r>
          </a:p>
          <a:p>
            <a:pPr>
              <a:buNone/>
            </a:pPr>
            <a:r>
              <a:rPr lang="en-US" sz="1600" dirty="0" smtClean="0"/>
              <a:t>	 for vi mode: press ESC, then you can use vi key binds. Enter to run.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20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346" y="2450169"/>
            <a:ext cx="502455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set –o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emacs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100" y="3606585"/>
            <a:ext cx="2260600" cy="28931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Vi mode: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x: del a char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k: previous line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j: next line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l: next char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h: previous char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$: end of </a:t>
            </a:r>
            <a:r>
              <a:rPr lang="en-US" sz="1400" dirty="0" err="1" smtClean="0">
                <a:solidFill>
                  <a:schemeClr val="tx1"/>
                </a:solidFill>
              </a:rPr>
              <a:t>cmd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0: begin of </a:t>
            </a:r>
            <a:r>
              <a:rPr lang="en-US" sz="1400" dirty="0" err="1" smtClean="0">
                <a:solidFill>
                  <a:schemeClr val="tx1"/>
                </a:solidFill>
              </a:rPr>
              <a:t>cmd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/: search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n: search next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N: search </a:t>
            </a:r>
            <a:r>
              <a:rPr lang="en-US" sz="1400" dirty="0" err="1" smtClean="0">
                <a:solidFill>
                  <a:schemeClr val="tx1"/>
                </a:solidFill>
              </a:rPr>
              <a:t>prevouse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p: paste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y: copy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9900" y="3594816"/>
            <a:ext cx="2882900" cy="28931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Emacs</a:t>
            </a:r>
            <a:r>
              <a:rPr lang="en-US" sz="1400" dirty="0" smtClean="0">
                <a:solidFill>
                  <a:schemeClr val="tx1"/>
                </a:solidFill>
              </a:rPr>
              <a:t> mode: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C-d  : delete a char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C-p  : previous </a:t>
            </a:r>
            <a:r>
              <a:rPr lang="en-US" sz="1400" dirty="0" err="1" smtClean="0">
                <a:solidFill>
                  <a:schemeClr val="tx1"/>
                </a:solidFill>
              </a:rPr>
              <a:t>cmd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C-n  : next </a:t>
            </a:r>
            <a:r>
              <a:rPr lang="en-US" sz="1400" dirty="0" err="1" smtClean="0">
                <a:solidFill>
                  <a:schemeClr val="tx1"/>
                </a:solidFill>
              </a:rPr>
              <a:t>cmd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C-f   : next char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C-b  : previous char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C-e  : end of line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C-a  : begin of line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C-r   : search history </a:t>
            </a:r>
            <a:r>
              <a:rPr lang="en-US" sz="1400" dirty="0" err="1" smtClean="0">
                <a:solidFill>
                  <a:schemeClr val="tx1"/>
                </a:solidFill>
              </a:rPr>
              <a:t>cmd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C-k  : kill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C-y  : yank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M-f  : move forward by word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M-b  : move backward by word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Readline Introduction -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r>
              <a:rPr lang="en-US" dirty="0" smtClean="0"/>
              <a:t>bind command</a:t>
            </a:r>
          </a:p>
          <a:p>
            <a:pPr lvl="1"/>
            <a:r>
              <a:rPr lang="en-US" dirty="0" smtClean="0"/>
              <a:t>list functions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List function &amp; binding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bind a function</a:t>
            </a:r>
          </a:p>
          <a:p>
            <a:pPr lvl="1">
              <a:buNone/>
            </a:pPr>
            <a:r>
              <a:rPr lang="en-US" dirty="0" smtClean="0"/>
              <a:t>bind “keys”:”function”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21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846" y="1682095"/>
            <a:ext cx="6370754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bind -l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abort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accept-line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alias-expand-line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arrow-key-prefix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backward-char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846" y="3675995"/>
            <a:ext cx="6370754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bind -p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"\C-g": abort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"\C-x\C-g": abort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"\e\C-g": abort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"\C-j": accept-line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"\C-m": accept-line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446" y="6057205"/>
            <a:ext cx="637075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bind "C-]":"previous-history"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Readline Introduction - INPUTRC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r>
              <a:rPr lang="en-US" dirty="0" smtClean="0"/>
              <a:t>INPUTRC  - 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readline</a:t>
            </a:r>
            <a:endParaRPr lang="en-US" dirty="0" smtClean="0"/>
          </a:p>
          <a:p>
            <a:pPr lvl="1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INPUTRC=~/.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inputrc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INPUTRC syntax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statment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1600" dirty="0" smtClean="0"/>
              <a:t>disable terminal bell: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set bell-style none </a:t>
            </a:r>
          </a:p>
          <a:p>
            <a:pPr lvl="1"/>
            <a:r>
              <a:rPr lang="en-US" dirty="0" err="1" smtClean="0"/>
              <a:t>Keybind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1600" dirty="0" smtClean="0"/>
              <a:t>define M-k to run ls: 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	"\M-k":"ls ^M"</a:t>
            </a:r>
          </a:p>
          <a:p>
            <a:pPr lvl="1"/>
            <a:r>
              <a:rPr lang="en-US" dirty="0" smtClean="0"/>
              <a:t>If-else-</a:t>
            </a:r>
            <a:r>
              <a:rPr lang="en-US" dirty="0" err="1" smtClean="0"/>
              <a:t>endif</a:t>
            </a:r>
            <a:r>
              <a:rPr lang="en-US" dirty="0" smtClean="0"/>
              <a:t>  </a:t>
            </a:r>
            <a:r>
              <a:rPr lang="en-US" dirty="0" err="1" smtClean="0"/>
              <a:t>statment</a:t>
            </a:r>
            <a:endParaRPr lang="en-US" dirty="0" smtClean="0"/>
          </a:p>
          <a:p>
            <a:pPr lvl="2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$if bash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set editing-mode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emacs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$else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$include /etc/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inputrc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endif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22</a:t>
            </a:fld>
            <a:r>
              <a:rPr lang="en-US" smtClean="0"/>
              <a:t> -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8839200" cy="355600"/>
          </a:xfrm>
        </p:spPr>
        <p:txBody>
          <a:bodyPr/>
          <a:lstStyle/>
          <a:p>
            <a:r>
              <a:rPr lang="en-US" dirty="0" smtClean="0"/>
              <a:t>UNIX Introduction – Basic commands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52400" y="673100"/>
            <a:ext cx="4343400" cy="576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err="1" smtClean="0"/>
              <a:t>cd</a:t>
            </a:r>
            <a:r>
              <a:rPr lang="en-US" sz="1800" b="0" dirty="0" smtClean="0"/>
              <a:t> -</a:t>
            </a:r>
            <a:r>
              <a:rPr lang="en-US" sz="1800" dirty="0" smtClean="0"/>
              <a:t> </a:t>
            </a:r>
            <a:r>
              <a:rPr lang="en-US" sz="1800" b="0" dirty="0" smtClean="0"/>
              <a:t>Change working directory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err="1" smtClean="0"/>
              <a:t>cd</a:t>
            </a:r>
            <a:r>
              <a:rPr lang="en-US" sz="1400" dirty="0" smtClean="0"/>
              <a:t> to your home dir: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~ </a:t>
            </a:r>
            <a:r>
              <a:rPr lang="en-US" sz="1400" dirty="0" smtClean="0"/>
              <a:t>or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400" dirty="0" err="1" smtClean="0"/>
              <a:t>cd</a:t>
            </a:r>
            <a:r>
              <a:rPr lang="en-US" sz="1400" dirty="0" smtClean="0"/>
              <a:t> to wl42485’s home: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cd ~wl42485</a:t>
            </a:r>
          </a:p>
          <a:p>
            <a:r>
              <a:rPr lang="en-US" sz="1800" dirty="0" smtClean="0"/>
              <a:t>ls, dir - </a:t>
            </a:r>
            <a:r>
              <a:rPr lang="en-US" sz="1800" b="0" dirty="0" smtClean="0"/>
              <a:t>list contents of directory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smtClean="0"/>
              <a:t>-l Long listing </a:t>
            </a:r>
          </a:p>
          <a:p>
            <a:pPr lvl="1"/>
            <a:r>
              <a:rPr lang="en-US" sz="1400" dirty="0" smtClean="0"/>
              <a:t>-t sort by modification time </a:t>
            </a:r>
          </a:p>
          <a:p>
            <a:pPr lvl="1"/>
            <a:r>
              <a:rPr lang="en-US" sz="1400" dirty="0" smtClean="0"/>
              <a:t>-r reverse order while sorting </a:t>
            </a:r>
          </a:p>
          <a:p>
            <a:pPr lvl="1"/>
            <a:r>
              <a:rPr lang="en-US" sz="1400" dirty="0" smtClean="0"/>
              <a:t>-a do not ignore entries starting with . (show hidden files) </a:t>
            </a:r>
          </a:p>
          <a:p>
            <a:pPr lvl="1"/>
            <a:r>
              <a:rPr lang="en-US" sz="1400" dirty="0" smtClean="0"/>
              <a:t>-d list dir </a:t>
            </a:r>
          </a:p>
          <a:p>
            <a:pPr lvl="1"/>
            <a:r>
              <a:rPr lang="en-US" sz="1400" dirty="0" smtClean="0"/>
              <a:t>--color  use color (</a:t>
            </a:r>
            <a:r>
              <a:rPr lang="en-US" sz="1400" dirty="0" err="1" smtClean="0"/>
              <a:t>GNUversion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-</a:t>
            </a:r>
            <a:r>
              <a:rPr lang="en-US" sz="1400" dirty="0" err="1" smtClean="0"/>
              <a:t>i</a:t>
            </a:r>
            <a:r>
              <a:rPr lang="en-US" sz="1400" dirty="0" smtClean="0"/>
              <a:t> show </a:t>
            </a:r>
            <a:r>
              <a:rPr lang="en-US" sz="1400" dirty="0" err="1" smtClean="0"/>
              <a:t>inode</a:t>
            </a:r>
            <a:r>
              <a:rPr lang="en-US" sz="1400" dirty="0" smtClean="0"/>
              <a:t> info</a:t>
            </a:r>
          </a:p>
          <a:p>
            <a:r>
              <a:rPr lang="en-US" sz="1800" dirty="0" err="1" smtClean="0"/>
              <a:t>mkdir</a:t>
            </a:r>
            <a:r>
              <a:rPr lang="en-US" sz="1800" dirty="0" smtClean="0"/>
              <a:t> - </a:t>
            </a:r>
            <a:r>
              <a:rPr lang="en-US" sz="1800" b="0" dirty="0" smtClean="0"/>
              <a:t>make directories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smtClean="0"/>
              <a:t>-p  make dir structure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mkdir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-p a/b/c/d </a:t>
            </a:r>
          </a:p>
          <a:p>
            <a:r>
              <a:rPr lang="en-US" sz="1800" dirty="0" smtClean="0"/>
              <a:t>cp / </a:t>
            </a:r>
            <a:r>
              <a:rPr lang="en-US" sz="1800" dirty="0" err="1" smtClean="0"/>
              <a:t>rm</a:t>
            </a:r>
            <a:r>
              <a:rPr lang="en-US" sz="1800" dirty="0" smtClean="0"/>
              <a:t> / </a:t>
            </a:r>
            <a:r>
              <a:rPr lang="en-US" sz="1800" dirty="0" err="1" smtClean="0"/>
              <a:t>mv</a:t>
            </a:r>
            <a:r>
              <a:rPr lang="en-US" sz="1800" dirty="0" smtClean="0"/>
              <a:t> – copy/remove/move files</a:t>
            </a:r>
          </a:p>
          <a:p>
            <a:pPr lvl="1"/>
            <a:r>
              <a:rPr lang="en-US" sz="1400" dirty="0" smtClean="0"/>
              <a:t>-</a:t>
            </a:r>
            <a:r>
              <a:rPr lang="en-US" sz="1400" dirty="0" err="1" smtClean="0"/>
              <a:t>i</a:t>
            </a:r>
            <a:r>
              <a:rPr lang="en-US" sz="1400" dirty="0" smtClean="0"/>
              <a:t>        Interactive mode. need confirmation to overwrite existing target</a:t>
            </a:r>
          </a:p>
          <a:p>
            <a:pPr lvl="1"/>
            <a:r>
              <a:rPr lang="en-US" sz="1400" dirty="0" smtClean="0"/>
              <a:t>-R, -r  process dir recursively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673100"/>
            <a:ext cx="4343400" cy="576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clear - </a:t>
            </a:r>
            <a:r>
              <a:rPr lang="en-US" sz="1800" b="0" dirty="0" smtClean="0"/>
              <a:t>clear the terminal screen</a:t>
            </a:r>
            <a:r>
              <a:rPr lang="en-US" sz="1800" dirty="0" smtClean="0"/>
              <a:t> (</a:t>
            </a:r>
            <a:r>
              <a:rPr lang="en-US" sz="1800" b="0" dirty="0" smtClean="0"/>
              <a:t>C-l</a:t>
            </a:r>
            <a:r>
              <a:rPr lang="en-US" sz="1800" dirty="0" smtClean="0"/>
              <a:t> )</a:t>
            </a:r>
          </a:p>
          <a:p>
            <a:r>
              <a:rPr lang="en-US" sz="1800" dirty="0" smtClean="0"/>
              <a:t>history - </a:t>
            </a:r>
            <a:r>
              <a:rPr lang="en-US" sz="1800" b="0" dirty="0" smtClean="0"/>
              <a:t>process command history list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env</a:t>
            </a:r>
            <a:r>
              <a:rPr lang="en-US" sz="1800" dirty="0" smtClean="0"/>
              <a:t> - </a:t>
            </a:r>
            <a:r>
              <a:rPr lang="en-US" sz="1800" b="0" dirty="0" smtClean="0"/>
              <a:t>set environment for command invocation</a:t>
            </a:r>
            <a:r>
              <a:rPr lang="en-US" sz="1800" dirty="0" smtClean="0"/>
              <a:t> </a:t>
            </a:r>
          </a:p>
          <a:p>
            <a:pPr lvl="1"/>
            <a:r>
              <a:rPr lang="en-US" sz="1400" dirty="0" smtClean="0"/>
              <a:t>run command under </a:t>
            </a:r>
            <a:r>
              <a:rPr lang="en-US" sz="1400" dirty="0" err="1" smtClean="0"/>
              <a:t>env</a:t>
            </a:r>
            <a:r>
              <a:rPr lang="en-US" sz="1400" dirty="0" smtClean="0"/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env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PATH=/bin which vi </a:t>
            </a:r>
          </a:p>
          <a:p>
            <a:pPr lvl="1"/>
            <a:r>
              <a:rPr lang="en-US" sz="1600" dirty="0" smtClean="0"/>
              <a:t>show current </a:t>
            </a:r>
            <a:r>
              <a:rPr lang="en-US" sz="1600" dirty="0" err="1" smtClean="0"/>
              <a:t>env</a:t>
            </a:r>
            <a:r>
              <a:rPr lang="en-US" sz="1600" dirty="0" smtClean="0"/>
              <a:t> setting:   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env</a:t>
            </a:r>
            <a:endParaRPr lang="en-US" sz="1800" dirty="0" smtClean="0"/>
          </a:p>
          <a:p>
            <a:pPr lvl="1"/>
            <a:r>
              <a:rPr lang="en-US" sz="1600" dirty="0" smtClean="0"/>
              <a:t>can use in script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#!/bin/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env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perl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err="1" smtClean="0"/>
              <a:t>ln</a:t>
            </a:r>
            <a:r>
              <a:rPr lang="en-US" sz="1800" dirty="0" smtClean="0"/>
              <a:t> - </a:t>
            </a:r>
            <a:r>
              <a:rPr lang="en-US" sz="1800" b="0" dirty="0" smtClean="0"/>
              <a:t>make hard or symbolic links to files</a:t>
            </a:r>
            <a:r>
              <a:rPr lang="en-US" sz="1800" dirty="0" smtClean="0"/>
              <a:t> </a:t>
            </a:r>
          </a:p>
          <a:p>
            <a:pPr lvl="1"/>
            <a:r>
              <a:rPr lang="en-US" sz="1600" dirty="0" smtClean="0"/>
              <a:t>soft link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ln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-s source target</a:t>
            </a:r>
          </a:p>
          <a:p>
            <a:pPr lvl="1"/>
            <a:r>
              <a:rPr lang="en-US" sz="1600" dirty="0" smtClean="0"/>
              <a:t>hard link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400" dirty="0" smtClean="0"/>
              <a:t>create an new </a:t>
            </a:r>
            <a:r>
              <a:rPr lang="en-US" sz="1400" dirty="0" err="1" smtClean="0"/>
              <a:t>inode</a:t>
            </a:r>
            <a:r>
              <a:rPr lang="en-US" sz="1400" dirty="0" smtClean="0"/>
              <a:t>  pointed to source</a:t>
            </a:r>
          </a:p>
          <a:p>
            <a:pPr lvl="1">
              <a:buNone/>
            </a:pPr>
            <a:r>
              <a:rPr lang="en-US" sz="1400" dirty="0" smtClean="0"/>
              <a:t>	cannot </a:t>
            </a:r>
            <a:r>
              <a:rPr lang="en-US" sz="1400" dirty="0" err="1" smtClean="0"/>
              <a:t>hardlink</a:t>
            </a:r>
            <a:r>
              <a:rPr lang="en-US" sz="1400" dirty="0" smtClean="0"/>
              <a:t> directory</a:t>
            </a:r>
          </a:p>
          <a:p>
            <a:pPr lvl="1">
              <a:buNone/>
            </a:pPr>
            <a:r>
              <a:rPr lang="en-US" sz="1400" dirty="0" smtClean="0"/>
              <a:t>	in </a:t>
            </a:r>
            <a:r>
              <a:rPr lang="en-US" sz="1400" smtClean="0"/>
              <a:t>same file system</a:t>
            </a:r>
            <a:endParaRPr lang="en-US" sz="1400" dirty="0" smtClean="0"/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ln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source target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23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7EF7D31D-133E-49EE-BCA4-C6A9CC670CD8}" type="slidenum">
              <a:rPr lang="en-US" smtClean="0"/>
              <a:pPr>
                <a:defRPr/>
              </a:pPr>
              <a:t>24</a:t>
            </a:fld>
            <a:r>
              <a:rPr lang="en-US" smtClean="0"/>
              <a:t> -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747" y="1273807"/>
            <a:ext cx="8059479" cy="324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67177" y="0"/>
            <a:ext cx="8175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UNIX Introduction - </a:t>
            </a:r>
            <a:r>
              <a:rPr lang="en-US" altLang="zh-CN" sz="2400" b="1" dirty="0" err="1" smtClean="0"/>
              <a:t>inode</a:t>
            </a:r>
            <a:r>
              <a:rPr lang="en-US" altLang="zh-CN" sz="2400" b="1" dirty="0" smtClean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1"/>
            <a:ext cx="8839200" cy="355600"/>
          </a:xfrm>
        </p:spPr>
        <p:txBody>
          <a:bodyPr/>
          <a:lstStyle/>
          <a:p>
            <a:r>
              <a:rPr lang="en-US" dirty="0" smtClean="0"/>
              <a:t>UNIX Introduction – Basic commands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43400" cy="5334000"/>
          </a:xfrm>
        </p:spPr>
        <p:txBody>
          <a:bodyPr/>
          <a:lstStyle/>
          <a:p>
            <a:r>
              <a:rPr lang="en-US" b="0" dirty="0" smtClean="0"/>
              <a:t>date</a:t>
            </a:r>
            <a:r>
              <a:rPr lang="en-US" dirty="0" smtClean="0"/>
              <a:t> - </a:t>
            </a:r>
            <a:r>
              <a:rPr lang="en-US" b="0" dirty="0" smtClean="0"/>
              <a:t>display date</a:t>
            </a:r>
          </a:p>
          <a:p>
            <a:pPr lvl="1"/>
            <a:r>
              <a:rPr lang="en-US" sz="1600" dirty="0" smtClean="0"/>
              <a:t>+%</a:t>
            </a:r>
            <a:r>
              <a:rPr lang="en-US" sz="1600" dirty="0" err="1" smtClean="0"/>
              <a:t>fmt</a:t>
            </a:r>
            <a:r>
              <a:rPr lang="en-US" sz="1600" dirty="0" smtClean="0"/>
              <a:t> - display date in a format</a:t>
            </a:r>
          </a:p>
          <a:p>
            <a:pPr lvl="1"/>
            <a:r>
              <a:rPr lang="en-US" sz="1600" b="0" dirty="0" smtClean="0"/>
              <a:t>see more details of date format: </a:t>
            </a:r>
          </a:p>
          <a:p>
            <a:pPr>
              <a:buNone/>
            </a:pPr>
            <a:r>
              <a:rPr lang="en-US" sz="1600" b="0" dirty="0" smtClean="0"/>
              <a:t>	</a:t>
            </a:r>
            <a:r>
              <a:rPr lang="en-US" sz="1600" b="0" dirty="0" smtClean="0">
                <a:solidFill>
                  <a:schemeClr val="accent1">
                    <a:lumMod val="75000"/>
                  </a:schemeClr>
                </a:solidFill>
              </a:rPr>
              <a:t>	man date</a:t>
            </a:r>
          </a:p>
          <a:p>
            <a:pPr>
              <a:buNone/>
            </a:pPr>
            <a:r>
              <a:rPr lang="en-US" sz="1600" b="0" dirty="0" smtClean="0">
                <a:solidFill>
                  <a:schemeClr val="accent1">
                    <a:lumMod val="75000"/>
                  </a:schemeClr>
                </a:solidFill>
              </a:rPr>
              <a:t>		man </a:t>
            </a:r>
            <a:r>
              <a:rPr lang="en-US" sz="1600" b="0" dirty="0" err="1" smtClean="0">
                <a:solidFill>
                  <a:schemeClr val="accent1">
                    <a:lumMod val="75000"/>
                  </a:schemeClr>
                </a:solidFill>
              </a:rPr>
              <a:t>strtime</a:t>
            </a:r>
            <a:endParaRPr lang="en-US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diff - compare files</a:t>
            </a:r>
          </a:p>
          <a:p>
            <a:pPr>
              <a:buNone/>
            </a:pPr>
            <a:r>
              <a:rPr lang="en-US" sz="1400" b="0" dirty="0" smtClean="0"/>
              <a:t>	-r  compare recursively, include </a:t>
            </a:r>
            <a:r>
              <a:rPr lang="en-US" sz="1400" b="0" dirty="0" err="1" smtClean="0"/>
              <a:t>subdir</a:t>
            </a:r>
            <a:endParaRPr lang="en-US" sz="1400" b="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4483100"/>
            <a:ext cx="4343400" cy="1765300"/>
          </a:xfrm>
        </p:spPr>
        <p:txBody>
          <a:bodyPr/>
          <a:lstStyle/>
          <a:p>
            <a:r>
              <a:rPr lang="en-US" sz="1800" dirty="0" smtClean="0"/>
              <a:t>crypt - encode or decode a file</a:t>
            </a:r>
          </a:p>
          <a:p>
            <a:pPr lvl="1"/>
            <a:r>
              <a:rPr lang="en-US" sz="1800" dirty="0" smtClean="0"/>
              <a:t>encrypt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crypt 123 &lt; a.txt &gt; b.txt</a:t>
            </a:r>
          </a:p>
          <a:p>
            <a:pPr lvl="1"/>
            <a:r>
              <a:rPr lang="en-US" sz="1800" dirty="0" smtClean="0"/>
              <a:t>decrypt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crypt 123 &lt; b.txt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-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99000" y="1029970"/>
          <a:ext cx="3886200" cy="33835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1500"/>
                <a:gridCol w="673100"/>
                <a:gridCol w="2641600"/>
              </a:tblGrid>
              <a:tr h="192902">
                <a:tc gridSpan="3">
                  <a:txBody>
                    <a:bodyPr/>
                    <a:lstStyle/>
                    <a:p>
                      <a:pPr algn="l" fontAlgn="b"/>
                      <a:r>
                        <a:rPr lang="sv-SE" sz="1400" u="none" strike="noStrike" dirty="0" smtClean="0"/>
                        <a:t>Current time:    Mon </a:t>
                      </a:r>
                      <a:r>
                        <a:rPr lang="sv-SE" sz="1400" u="none" strike="noStrike" dirty="0"/>
                        <a:t>Jul 18 17:14:27 HKT 2011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%m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 Month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9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%d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 Day number in the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9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%H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 Hour number (24 hour system)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%M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 Minute 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%S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 Second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9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%y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 Last 2 digits of the year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9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%Y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Year, including the century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9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%a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Locale's abbreviated weekday 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9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%b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Jul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Locale's abbreviated month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%Z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HKT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time zone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646" y="2767905"/>
            <a:ext cx="3729154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date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Thu Jul 21 10:28:50 HKT 2011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date +%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Y%m%d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20110721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date +%H:%M:%S                                                                                   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10:31:57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Basic commands I - find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find - find files. syntax: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find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dirs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expressions …</a:t>
            </a:r>
          </a:p>
          <a:p>
            <a:pPr lvl="1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-name pattern   </a:t>
            </a:r>
            <a:r>
              <a:rPr lang="en-US" sz="1400" dirty="0" smtClean="0"/>
              <a:t>		</a:t>
            </a:r>
          </a:p>
          <a:p>
            <a:pPr lvl="1">
              <a:buNone/>
            </a:pPr>
            <a:r>
              <a:rPr lang="en-US" sz="1400" dirty="0" smtClean="0"/>
              <a:t>	True if file name match the pattern </a:t>
            </a:r>
          </a:p>
          <a:p>
            <a:pPr lvl="1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-type c  		</a:t>
            </a:r>
          </a:p>
          <a:p>
            <a:pPr lvl="1">
              <a:buNone/>
            </a:pPr>
            <a:r>
              <a:rPr lang="en-US" sz="1400" dirty="0" smtClean="0"/>
              <a:t>	True if the type of the file is c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f :	plain  file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d :	directory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 l :	symbolic link</a:t>
            </a:r>
          </a:p>
          <a:p>
            <a:pPr lvl="1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mtime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n  </a:t>
            </a:r>
          </a:p>
          <a:p>
            <a:pPr lvl="2">
              <a:buNone/>
            </a:pPr>
            <a:r>
              <a:rPr lang="en-US" sz="1400" dirty="0" smtClean="0"/>
              <a:t>True if the file's data was modified n days ago. </a:t>
            </a:r>
          </a:p>
          <a:p>
            <a:pPr lvl="2">
              <a:buNone/>
            </a:pPr>
            <a:r>
              <a:rPr lang="en-US" sz="1400" dirty="0" smtClean="0"/>
              <a:t>n can be </a:t>
            </a:r>
            <a:r>
              <a:rPr lang="en-US" sz="1400" dirty="0" err="1" smtClean="0"/>
              <a:t>negtive</a:t>
            </a:r>
            <a:r>
              <a:rPr lang="en-US" sz="1400" dirty="0" smtClean="0"/>
              <a:t>, means during n days</a:t>
            </a:r>
          </a:p>
          <a:p>
            <a:pPr lvl="1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-size n[c] 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b="0" dirty="0" smtClean="0"/>
              <a:t>True if:  file is  n  blocks  long  (512b/block);  Or </a:t>
            </a:r>
            <a:r>
              <a:rPr lang="en-US" sz="1400" b="0" dirty="0" err="1" smtClean="0"/>
              <a:t>nc</a:t>
            </a:r>
            <a:r>
              <a:rPr lang="en-US" sz="1400" b="0" dirty="0" smtClean="0"/>
              <a:t>: file is in n bytes</a:t>
            </a:r>
          </a:p>
          <a:p>
            <a:pPr lvl="1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-print </a:t>
            </a:r>
          </a:p>
          <a:p>
            <a:pPr lvl="1">
              <a:buNone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smtClean="0"/>
              <a:t>True. print current path found  </a:t>
            </a:r>
          </a:p>
          <a:p>
            <a:pPr lvl="1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-prune </a:t>
            </a:r>
          </a:p>
          <a:p>
            <a:pPr lvl="1">
              <a:buNone/>
            </a:pPr>
            <a:r>
              <a:rPr lang="en-US" sz="1400" dirty="0" smtClean="0"/>
              <a:t>	True. Ignore matched file</a:t>
            </a:r>
            <a:endParaRPr lang="en-US" sz="16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inum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inode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sz="1600" dirty="0" smtClean="0"/>
              <a:t>	find file by </a:t>
            </a:r>
            <a:r>
              <a:rPr lang="en-US" sz="1600" dirty="0" err="1" smtClean="0"/>
              <a:t>inode</a:t>
            </a:r>
            <a:r>
              <a:rPr lang="en-US" sz="1600" dirty="0" smtClean="0"/>
              <a:t> value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-ls</a:t>
            </a:r>
          </a:p>
          <a:p>
            <a:pPr lvl="1">
              <a:buNone/>
            </a:pPr>
            <a:r>
              <a:rPr lang="en-US" sz="1600" dirty="0" smtClean="0"/>
              <a:t>	print detail of matched files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-newer file</a:t>
            </a:r>
          </a:p>
          <a:p>
            <a:pPr lvl="1">
              <a:buNone/>
            </a:pPr>
            <a:r>
              <a:rPr lang="en-US" sz="1600" dirty="0" smtClean="0"/>
              <a:t>	True if target is newer then file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-exec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 smtClean="0"/>
              <a:t>execute </a:t>
            </a:r>
            <a:r>
              <a:rPr lang="en-US" sz="1600" dirty="0" err="1" smtClean="0"/>
              <a:t>cmd</a:t>
            </a:r>
            <a:r>
              <a:rPr lang="en-US" sz="1600" dirty="0" smtClean="0"/>
              <a:t> on found path 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-ok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 smtClean="0"/>
              <a:t>like -exec, confirm each time</a:t>
            </a:r>
          </a:p>
          <a:p>
            <a:r>
              <a:rPr lang="en-US" sz="1600" dirty="0" smtClean="0"/>
              <a:t>Precedence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() </a:t>
            </a:r>
            <a:br>
              <a:rPr lang="en-US" sz="1600" dirty="0" smtClean="0"/>
            </a:br>
            <a:r>
              <a:rPr lang="en-US" sz="1600" dirty="0" smtClean="0"/>
              <a:t>“()” are special char in shell.  In </a:t>
            </a:r>
            <a:r>
              <a:rPr lang="en-US" sz="1600" dirty="0" err="1" smtClean="0"/>
              <a:t>cmd</a:t>
            </a:r>
            <a:r>
              <a:rPr lang="en-US" sz="1600" dirty="0" smtClean="0"/>
              <a:t> we need use \(  \)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!,  -false,  -not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-and,  -a</a:t>
            </a:r>
            <a:br>
              <a:rPr lang="en-US" sz="1600" dirty="0" smtClean="0"/>
            </a:br>
            <a:r>
              <a:rPr lang="en-US" sz="1600" dirty="0" smtClean="0"/>
              <a:t>“and” is the default operand. 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-or,  -o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Basic commands I - find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52400" y="711200"/>
            <a:ext cx="8534400" cy="5334000"/>
          </a:xfrm>
        </p:spPr>
        <p:txBody>
          <a:bodyPr/>
          <a:lstStyle/>
          <a:p>
            <a:r>
              <a:rPr lang="en-US" sz="1600" dirty="0" smtClean="0"/>
              <a:t>find *.txt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files belongs to a user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files newer than a file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files that are modified within recent 5 days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846" y="1040705"/>
            <a:ext cx="7285154" cy="7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. -name '*.txt'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./b.txt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./a.txt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./empty1.txt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546" y="2209105"/>
            <a:ext cx="7285154" cy="12772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/usr/bin  -type f -user bin -ls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10750794    1 -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rwxr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-x   1 bin   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bin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          172 Oct 25  2003 /usr/bin/lp_1251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10750867  112 -r-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-x   1 bin   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bin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        99240 Oct 25  2003 /usr/bin/solstice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10750854  152 -r-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-x   2 bin   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bin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       147084 Sep 11  2010 /usr/bin/unzip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10750890   20 -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rwxr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-x   1 bin   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bin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        19832 Oct 25  2003 /usr/bin/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apm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10750938    3 -r-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-x   1 bin   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bin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         2751 Oct 25  2003 /usr/bin/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mailp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10750854  152 -r-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xr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-x   2 bin   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bin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       147084 Sep 11  2010 /usr/bin/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zipinfo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546" y="3872805"/>
            <a:ext cx="7285154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find . -type f -newer ./b.txt -ls                                                               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132406    0 -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0 Jul 21 </a:t>
            </a:r>
            <a:r>
              <a:rPr lang="en-US" sz="1400" dirty="0" smtClean="0">
                <a:solidFill>
                  <a:srgbClr val="C00000"/>
                </a:solidFill>
              </a:rPr>
              <a:t>11:11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./empty1.txt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ls -l b.txt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-r--r-- 1 wl42485 4t7 6 Jul 21 </a:t>
            </a:r>
            <a:r>
              <a:rPr lang="en-US" sz="1400" dirty="0" smtClean="0">
                <a:solidFill>
                  <a:srgbClr val="C00000"/>
                </a:solidFill>
              </a:rPr>
              <a:t>10:44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b.txt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946" y="5155505"/>
            <a:ext cx="7285154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. -type f 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mtime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-5 -ls                                                                      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132401    1 -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rw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-r--r--   1 wl42485  4t7             6 Jul 21 10:44 ./b.txt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132404    1 -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rw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-r--r--   1 wl42485  4t7             6 Jul 21 10:44 ./a.txt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132406    0 -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rw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-r--r--   1 wl42485  4t7             0 Jul 21 11:11 ./empty1.txt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date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Thu Jul 21 11:51:43 HKT 2011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Basic commands I - find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52400" y="736600"/>
            <a:ext cx="8534400" cy="5334000"/>
          </a:xfrm>
        </p:spPr>
        <p:txBody>
          <a:bodyPr/>
          <a:lstStyle/>
          <a:p>
            <a:r>
              <a:rPr lang="en-US" sz="1600" dirty="0" smtClean="0"/>
              <a:t>find empty files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files is 6 bytes long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files larger than 5 bytes long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files less then 5 bytes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file by </a:t>
            </a:r>
            <a:r>
              <a:rPr lang="en-US" sz="1600" dirty="0" err="1" smtClean="0"/>
              <a:t>inode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846" y="1078805"/>
            <a:ext cx="7285154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find . -type f -size 0 -ls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132406    0 -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</a:t>
            </a:r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Jul 21 11:11 ./empty1.txt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846" y="1967805"/>
            <a:ext cx="7285154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find . -type f -size 6c -ls                                                                      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132401    1 -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</a:t>
            </a:r>
            <a:r>
              <a:rPr lang="en-US" sz="1400" b="1" dirty="0" smtClean="0">
                <a:solidFill>
                  <a:srgbClr val="C00000"/>
                </a:solidFill>
              </a:rPr>
              <a:t>6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Jul 21 10:44 ./b.txt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132404    1 -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</a:t>
            </a:r>
            <a:r>
              <a:rPr lang="en-US" sz="1400" b="1" dirty="0" smtClean="0">
                <a:solidFill>
                  <a:srgbClr val="C00000"/>
                </a:solidFill>
              </a:rPr>
              <a:t>6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Jul 21 10:44 ./a.txt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746" y="3225105"/>
            <a:ext cx="7285154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find . -type f -size +5c -ls                                                                     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7935149  2 -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1827 Jul   5 15:11 ./.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goprevious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132401    1 -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6       Jul 21 10:44 ./b.txt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132404    1 -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6       Jul 21 10:44 ./a.txt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546" y="4507805"/>
            <a:ext cx="7285154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find . -type f -size -5c -ls                                                                      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132406    0 -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-r--r--   1 wl42485  4t7             0 Jul 21 11:11 ./empty1.txt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046" y="5447605"/>
            <a:ext cx="7285154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ls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a.o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7905055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a.o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find . -type f 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inum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7905055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./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a.o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Basic commands I - find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52400" y="711200"/>
            <a:ext cx="8534400" cy="5334000"/>
          </a:xfrm>
        </p:spPr>
        <p:txBody>
          <a:bodyPr/>
          <a:lstStyle/>
          <a:p>
            <a:r>
              <a:rPr lang="en-US" sz="1600" dirty="0" smtClean="0"/>
              <a:t>find *.log files and delete them</a:t>
            </a:r>
          </a:p>
          <a:p>
            <a:pPr>
              <a:buNone/>
            </a:pPr>
            <a:r>
              <a:rPr lang="en-US" sz="1600" dirty="0" smtClean="0"/>
              <a:t>	Generally, we print the files first, then use -exec/-ok to delete them.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find *.log files, but except c.log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Exercise</a:t>
            </a:r>
          </a:p>
          <a:p>
            <a:pPr>
              <a:buNone/>
            </a:pPr>
            <a:r>
              <a:rPr lang="en-US" sz="1600" dirty="0" smtClean="0"/>
              <a:t>	Please delete files </a:t>
            </a:r>
          </a:p>
          <a:p>
            <a:pPr>
              <a:buNone/>
            </a:pPr>
            <a:r>
              <a:rPr lang="en-US" sz="1400" b="0" dirty="0" smtClean="0"/>
              <a:t>		~</a:t>
            </a:r>
            <a:r>
              <a:rPr lang="en-US" sz="1400" b="0" dirty="0" err="1" smtClean="0"/>
              <a:t>loghome</a:t>
            </a:r>
            <a:r>
              <a:rPr lang="en-US" sz="1400" b="0" dirty="0" smtClean="0"/>
              <a:t>/*.log  </a:t>
            </a:r>
          </a:p>
          <a:p>
            <a:pPr>
              <a:buNone/>
            </a:pPr>
            <a:r>
              <a:rPr lang="en-US" sz="1400" b="0" dirty="0" smtClean="0"/>
              <a:t>		larger than 1024 bytes </a:t>
            </a:r>
          </a:p>
          <a:p>
            <a:pPr>
              <a:buNone/>
            </a:pPr>
            <a:r>
              <a:rPr lang="en-US" sz="1400" b="0" dirty="0" smtClean="0"/>
              <a:t>		no changed  at least 7 days</a:t>
            </a:r>
          </a:p>
          <a:p>
            <a:pPr>
              <a:buNone/>
            </a:pPr>
            <a:r>
              <a:rPr lang="en-US" sz="1400" b="0" dirty="0" smtClean="0"/>
              <a:t>		but do not delete files in dir backup  or in wl42485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29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046" y="1320105"/>
            <a:ext cx="7285154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. -type f -name '*.log' -ls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132407    0 -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rw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-r--r--   1 wl42485  4t7             0 Jul 21 11:54 ./a.log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. -type f -name '*.log' -exec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rm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{} \;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. -type f -name '*.log' -ls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346" y="2907605"/>
            <a:ext cx="7285154" cy="14465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. -type f -name '*.log'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./a.log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./b.log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./c.log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find . -type f \( -name 'c.log' -prune \) -o -name '*.log' -print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./a.log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./b.log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UNIX Introduction –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History</a:t>
            </a:r>
          </a:p>
          <a:p>
            <a:pPr lvl="1"/>
            <a:r>
              <a:rPr lang="en-US" sz="1400" dirty="0" smtClean="0"/>
              <a:t>1969 A&amp;T, by Ken Thompson &amp; Dennis Ritchie </a:t>
            </a:r>
          </a:p>
          <a:p>
            <a:pPr lvl="1"/>
            <a:r>
              <a:rPr lang="en-US" sz="1400" dirty="0" smtClean="0"/>
              <a:t>1973 recoded by C Language</a:t>
            </a:r>
          </a:p>
          <a:p>
            <a:pPr lvl="2"/>
            <a:r>
              <a:rPr lang="en-US" sz="1400" dirty="0" smtClean="0"/>
              <a:t>Added pipe support</a:t>
            </a:r>
          </a:p>
          <a:p>
            <a:pPr lvl="3">
              <a:buNone/>
            </a:pPr>
            <a:r>
              <a:rPr lang="en-US" sz="1400" dirty="0" smtClean="0"/>
              <a:t>Douglas McIlroy (diff, sort, join, tr etc.)</a:t>
            </a:r>
          </a:p>
          <a:p>
            <a:pPr lvl="1"/>
            <a:r>
              <a:rPr lang="en-US" sz="1400" dirty="0" smtClean="0"/>
              <a:t>1977 BSD</a:t>
            </a:r>
          </a:p>
          <a:p>
            <a:pPr lvl="1"/>
            <a:r>
              <a:rPr lang="en-US" sz="1400" dirty="0" smtClean="0"/>
              <a:t>1991 Linux</a:t>
            </a:r>
          </a:p>
          <a:p>
            <a:r>
              <a:rPr lang="en-US" sz="1400" dirty="0" smtClean="0"/>
              <a:t>UNIX systems</a:t>
            </a:r>
          </a:p>
          <a:p>
            <a:pPr lvl="1"/>
            <a:r>
              <a:rPr lang="en-US" sz="1400" dirty="0" smtClean="0"/>
              <a:t>BSD, Solaris, AIS, HP-UX, XENIX</a:t>
            </a:r>
          </a:p>
          <a:p>
            <a:pPr lvl="1">
              <a:buNone/>
            </a:pPr>
            <a:r>
              <a:rPr lang="en-US" sz="1100" dirty="0" smtClean="0"/>
              <a:t>	BSD and TCP/IP</a:t>
            </a:r>
          </a:p>
          <a:p>
            <a:pPr lvl="1"/>
            <a:r>
              <a:rPr lang="en-US" sz="1400" dirty="0" smtClean="0"/>
              <a:t>Linux, Minix, android</a:t>
            </a:r>
          </a:p>
          <a:p>
            <a:pPr lvl="1"/>
            <a:r>
              <a:rPr lang="en-US" sz="1400" dirty="0" smtClean="0"/>
              <a:t>Darwin,  OSX, iOS</a:t>
            </a:r>
          </a:p>
          <a:p>
            <a:pPr lvl="1"/>
            <a:r>
              <a:rPr lang="en-US" sz="1400" dirty="0" smtClean="0"/>
              <a:t>Cygwin, mks</a:t>
            </a:r>
          </a:p>
          <a:p>
            <a:r>
              <a:rPr lang="en-US" sz="1400" dirty="0" smtClean="0"/>
              <a:t>UNIX philosophy</a:t>
            </a:r>
          </a:p>
          <a:p>
            <a:pPr lvl="1"/>
            <a:r>
              <a:rPr lang="en-US" sz="1400" dirty="0" smtClean="0"/>
              <a:t>KISS - Keep it simple, stupid</a:t>
            </a:r>
          </a:p>
          <a:p>
            <a:pPr lvl="2">
              <a:buNone/>
            </a:pPr>
            <a:r>
              <a:rPr lang="en-US" sz="1100" dirty="0" smtClean="0"/>
              <a:t>Everything is a file.</a:t>
            </a:r>
          </a:p>
          <a:p>
            <a:pPr lvl="2">
              <a:buNone/>
            </a:pPr>
            <a:r>
              <a:rPr lang="en-US" sz="1100" dirty="0" smtClean="0"/>
              <a:t>Small program, single purpose.</a:t>
            </a:r>
          </a:p>
          <a:p>
            <a:pPr lvl="2">
              <a:buNone/>
            </a:pPr>
            <a:r>
              <a:rPr lang="en-US" sz="1100" dirty="0" smtClean="0"/>
              <a:t>Work together to solve complex problem.</a:t>
            </a:r>
          </a:p>
          <a:p>
            <a:pPr lvl="1"/>
            <a:r>
              <a:rPr lang="en-US" sz="1400" dirty="0" smtClean="0"/>
              <a:t>Regular expression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3068" y="1735756"/>
            <a:ext cx="2952750" cy="1914525"/>
          </a:xfrm>
          <a:prstGeom prst="rect">
            <a:avLst/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19500" y="6477000"/>
            <a:ext cx="1905000" cy="2460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Event Designators in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0" dirty="0" smtClean="0"/>
              <a:t>There may be different shell by shell. Please ref to manual for detail.</a:t>
            </a:r>
          </a:p>
          <a:p>
            <a:pPr>
              <a:buNone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raadline</a:t>
            </a:r>
            <a:r>
              <a:rPr lang="en-US" sz="1600" b="0" dirty="0" smtClean="0"/>
              <a:t> C-r to search history cmd. It is better then !, !!</a:t>
            </a:r>
          </a:p>
          <a:p>
            <a:r>
              <a:rPr lang="en-US" sz="1600" b="0" dirty="0" smtClean="0"/>
              <a:t>! Start a history substitution</a:t>
            </a:r>
          </a:p>
          <a:p>
            <a:r>
              <a:rPr lang="en-US" sz="1600" b="0" dirty="0" smtClean="0"/>
              <a:t>!:1 first parameter in last </a:t>
            </a:r>
            <a:r>
              <a:rPr lang="en-US" sz="1600" b="0" dirty="0" err="1" smtClean="0"/>
              <a:t>cmd</a:t>
            </a:r>
            <a:r>
              <a:rPr lang="en-US" sz="1600" b="0" dirty="0" smtClean="0"/>
              <a:t> </a:t>
            </a:r>
          </a:p>
          <a:p>
            <a:r>
              <a:rPr lang="en-US" sz="1600" b="0" dirty="0" smtClean="0"/>
              <a:t>!:2-3 2nd and 3rd parameters in last </a:t>
            </a:r>
            <a:r>
              <a:rPr lang="en-US" sz="1600" b="0" dirty="0" err="1" smtClean="0"/>
              <a:t>cmd</a:t>
            </a:r>
            <a:r>
              <a:rPr lang="en-US" sz="1600" b="0" dirty="0" smtClean="0"/>
              <a:t> </a:t>
            </a:r>
          </a:p>
          <a:p>
            <a:r>
              <a:rPr lang="en-US" sz="1600" b="0" dirty="0" smtClean="0"/>
              <a:t>!* all parameters in last </a:t>
            </a:r>
            <a:r>
              <a:rPr lang="en-US" sz="1600" b="0" dirty="0" err="1" smtClean="0"/>
              <a:t>cmd</a:t>
            </a:r>
            <a:r>
              <a:rPr lang="en-US" sz="1600" b="0" dirty="0" smtClean="0"/>
              <a:t> </a:t>
            </a:r>
          </a:p>
          <a:p>
            <a:r>
              <a:rPr lang="en-US" sz="1600" b="0" dirty="0" smtClean="0"/>
              <a:t>!! Refer to the previous command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46" y="3212405"/>
            <a:ext cx="7285154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a b c d e 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a b c d e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!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ech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echo a b c d e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a b c d e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!:2 !:4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echo b d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 d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!*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echo b d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 d</a:t>
            </a:r>
          </a:p>
          <a:p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!!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echo b d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 d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Special variable in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$$: Process ID 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$!: PID of the previous background command 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$?: Return Code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$#: Number of Parameters passed 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$@,  $*: All the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$n  – Parameters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dirty="0" smtClean="0">
                <a:ea typeface="宋体" pitchFamily="2" charset="-122"/>
              </a:rPr>
              <a:t>	$0 – Script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600" y="1205805"/>
            <a:ext cx="7285154" cy="9387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$$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12268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ps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  PID TTY      TIME CMD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12268 pts/14   0:00 bash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40905"/>
            <a:ext cx="7285154" cy="9387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vi &amp;</a:t>
            </a:r>
          </a:p>
          <a:p>
            <a:r>
              <a:rPr lang="da-DK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[1] 13555</a:t>
            </a:r>
          </a:p>
          <a:p>
            <a:r>
              <a:rPr lang="da-DK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$!</a:t>
            </a:r>
          </a:p>
          <a:p>
            <a:r>
              <a:rPr lang="da-DK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13555</a:t>
            </a:r>
          </a:p>
          <a:p>
            <a:r>
              <a:rPr lang="da-DK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[1]+  Stopped                 vim -X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0" y="4101405"/>
            <a:ext cx="7285154" cy="7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</a:t>
            </a:r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abc</a:t>
            </a:r>
            <a:endParaRPr lang="es-E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abc</a:t>
            </a:r>
            <a:endParaRPr lang="es-E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$?</a:t>
            </a:r>
          </a:p>
          <a:p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5866705"/>
            <a:ext cx="5257800" cy="6001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# </a:t>
            </a:r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to</a:t>
            </a:r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display</a:t>
            </a:r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current</a:t>
            </a:r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shell</a:t>
            </a:r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name</a:t>
            </a:r>
            <a:endParaRPr lang="es-E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s-E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[wl42485@hkdevedt6]$ echo $0</a:t>
            </a:r>
          </a:p>
          <a:p>
            <a:r>
              <a:rPr lang="es-ES" sz="11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bash</a:t>
            </a:r>
            <a:endParaRPr lang="es-ES" sz="11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&amp;</a:t>
            </a:r>
            <a:r>
              <a:rPr lang="en-US" dirty="0" smtClean="0"/>
              <a:t> </a:t>
            </a:r>
            <a:r>
              <a:rPr lang="en-US" b="0" dirty="0" smtClean="0"/>
              <a:t>run </a:t>
            </a:r>
            <a:r>
              <a:rPr lang="en-US" b="0" dirty="0" err="1" smtClean="0"/>
              <a:t>cmc</a:t>
            </a:r>
            <a:r>
              <a:rPr lang="en-US" b="0" dirty="0" smtClean="0"/>
              <a:t> in background</a:t>
            </a:r>
            <a:r>
              <a:rPr lang="en-US" dirty="0" smtClean="0"/>
              <a:t> </a:t>
            </a:r>
          </a:p>
          <a:p>
            <a:r>
              <a:rPr lang="en-US" b="0" dirty="0" smtClean="0"/>
              <a:t>use ctrl-z to put current job into background</a:t>
            </a:r>
            <a:r>
              <a:rPr lang="en-US" dirty="0" smtClean="0"/>
              <a:t> </a:t>
            </a:r>
          </a:p>
          <a:p>
            <a:r>
              <a:rPr lang="en-US" b="0" dirty="0" err="1" smtClean="0"/>
              <a:t>bg</a:t>
            </a:r>
            <a:r>
              <a:rPr lang="en-US" dirty="0" smtClean="0"/>
              <a:t> </a:t>
            </a:r>
            <a:r>
              <a:rPr lang="en-US" b="0" dirty="0" smtClean="0"/>
              <a:t>put background job running</a:t>
            </a:r>
            <a:r>
              <a:rPr lang="en-US" dirty="0" smtClean="0"/>
              <a:t> </a:t>
            </a:r>
          </a:p>
          <a:p>
            <a:pPr lvl="1"/>
            <a:r>
              <a:rPr lang="en-US" b="0" dirty="0" smtClean="0"/>
              <a:t>+</a:t>
            </a:r>
            <a:r>
              <a:rPr lang="en-US" dirty="0" smtClean="0"/>
              <a:t> </a:t>
            </a:r>
            <a:r>
              <a:rPr lang="en-US" b="0" dirty="0" smtClean="0"/>
              <a:t>current job</a:t>
            </a:r>
            <a:r>
              <a:rPr lang="en-US" dirty="0" smtClean="0"/>
              <a:t> 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/>
              <a:t>-</a:t>
            </a:r>
            <a:r>
              <a:rPr lang="en-US" dirty="0" smtClean="0"/>
              <a:t> </a:t>
            </a:r>
            <a:r>
              <a:rPr lang="en-US" b="0" dirty="0" err="1" smtClean="0"/>
              <a:t>previouse</a:t>
            </a:r>
            <a:r>
              <a:rPr lang="en-US" b="0" dirty="0" smtClean="0"/>
              <a:t> job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jobid</a:t>
            </a:r>
            <a:endParaRPr lang="en-US" dirty="0" smtClean="0"/>
          </a:p>
          <a:p>
            <a:pPr lvl="1"/>
            <a:r>
              <a:rPr lang="en-US" dirty="0" smtClean="0"/>
              <a:t>run without parameter to put last job running</a:t>
            </a:r>
          </a:p>
          <a:p>
            <a:r>
              <a:rPr lang="en-US" b="0" dirty="0" smtClean="0"/>
              <a:t> </a:t>
            </a:r>
            <a:r>
              <a:rPr lang="en-US" b="0" dirty="0" err="1" smtClean="0"/>
              <a:t>fg</a:t>
            </a:r>
            <a:r>
              <a:rPr lang="en-US" dirty="0" smtClean="0"/>
              <a:t> </a:t>
            </a:r>
            <a:r>
              <a:rPr lang="en-US" b="0" dirty="0" smtClean="0"/>
              <a:t>bring background job to front</a:t>
            </a:r>
            <a:r>
              <a:rPr lang="en-US" dirty="0" smtClean="0"/>
              <a:t> </a:t>
            </a:r>
          </a:p>
          <a:p>
            <a:r>
              <a:rPr lang="en-US" b="0" dirty="0" smtClean="0"/>
              <a:t>jobs</a:t>
            </a:r>
            <a:r>
              <a:rPr lang="en-US" dirty="0" smtClean="0"/>
              <a:t> </a:t>
            </a:r>
            <a:r>
              <a:rPr lang="en-US" b="0" dirty="0" smtClean="0"/>
              <a:t>display jobs</a:t>
            </a:r>
            <a:r>
              <a:rPr lang="en-US" dirty="0" smtClean="0"/>
              <a:t> </a:t>
            </a:r>
          </a:p>
          <a:p>
            <a:pPr lvl="1"/>
            <a:r>
              <a:rPr lang="en-US" b="0" dirty="0" smtClean="0"/>
              <a:t>-l</a:t>
            </a:r>
            <a:r>
              <a:rPr lang="en-US" dirty="0" smtClean="0"/>
              <a:t> </a:t>
            </a:r>
            <a:r>
              <a:rPr lang="en-US" b="0" dirty="0" smtClean="0"/>
              <a:t>include </a:t>
            </a:r>
            <a:r>
              <a:rPr lang="en-US" b="0" dirty="0" err="1" smtClean="0"/>
              <a:t>pid</a:t>
            </a:r>
            <a:r>
              <a:rPr lang="en-US" dirty="0" smtClean="0"/>
              <a:t> </a:t>
            </a:r>
            <a:r>
              <a:rPr lang="en-US" b="0" dirty="0" smtClean="0"/>
              <a:t>  </a:t>
            </a:r>
          </a:p>
          <a:p>
            <a:pPr lvl="1"/>
            <a:r>
              <a:rPr lang="en-US" b="0" dirty="0" smtClean="0"/>
              <a:t>-p</a:t>
            </a:r>
            <a:r>
              <a:rPr lang="en-US" dirty="0" smtClean="0"/>
              <a:t> </a:t>
            </a:r>
            <a:r>
              <a:rPr lang="en-US" b="0" dirty="0" smtClean="0"/>
              <a:t>only display </a:t>
            </a:r>
            <a:r>
              <a:rPr lang="en-US" b="0" dirty="0" err="1" smtClean="0"/>
              <a:t>pid</a:t>
            </a:r>
            <a:r>
              <a:rPr lang="en-US" dirty="0" smtClean="0"/>
              <a:t> </a:t>
            </a:r>
          </a:p>
          <a:p>
            <a:r>
              <a:rPr lang="en-US" b="0" dirty="0" smtClean="0"/>
              <a:t>disown (bash)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job will not receive SIGHUP when shell exits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32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Viewer and Editor -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less</a:t>
            </a:r>
          </a:p>
          <a:p>
            <a:pPr>
              <a:buNone/>
            </a:pPr>
            <a:r>
              <a:rPr lang="en-US" sz="1600" b="0" dirty="0" smtClean="0"/>
              <a:t>	can use less -N  to show line number</a:t>
            </a:r>
          </a:p>
          <a:p>
            <a:pPr lvl="1"/>
            <a:r>
              <a:rPr lang="en-US" sz="1600" dirty="0" smtClean="0"/>
              <a:t>f  SPACE C-F       scroll forward one screen</a:t>
            </a:r>
          </a:p>
          <a:p>
            <a:pPr lvl="1"/>
            <a:r>
              <a:rPr lang="en-US" sz="1600" dirty="0" smtClean="0"/>
              <a:t>b  ESC-v  C-B       scroll backward one screen</a:t>
            </a:r>
          </a:p>
          <a:p>
            <a:pPr lvl="1"/>
            <a:r>
              <a:rPr lang="en-US" sz="1600" dirty="0" smtClean="0"/>
              <a:t>m 		       Followed by any lowercase  letter,  marks  the  current position</a:t>
            </a:r>
          </a:p>
          <a:p>
            <a:pPr lvl="1"/>
            <a:r>
              <a:rPr lang="en-US" sz="1600" dirty="0" smtClean="0"/>
              <a:t>‘                             jump to marked position</a:t>
            </a:r>
          </a:p>
          <a:p>
            <a:pPr lvl="1">
              <a:buNone/>
            </a:pPr>
            <a:r>
              <a:rPr lang="en-US" sz="1600" dirty="0" smtClean="0"/>
              <a:t>     		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	</a:t>
            </a:r>
          </a:p>
          <a:p>
            <a:pPr lvl="1"/>
            <a:r>
              <a:rPr lang="en-US" sz="1600" dirty="0" smtClean="0"/>
              <a:t>/                            search</a:t>
            </a:r>
          </a:p>
          <a:p>
            <a:pPr lvl="1"/>
            <a:r>
              <a:rPr lang="en-US" sz="1600" dirty="0" smtClean="0"/>
              <a:t>n/N	       next/previous match of </a:t>
            </a:r>
            <a:r>
              <a:rPr lang="en-US" sz="1600" dirty="0" err="1" smtClean="0"/>
              <a:t>previouse</a:t>
            </a:r>
            <a:r>
              <a:rPr lang="en-US" sz="1600" dirty="0" smtClean="0"/>
              <a:t> search</a:t>
            </a:r>
          </a:p>
          <a:p>
            <a:pPr lvl="1"/>
            <a:r>
              <a:rPr lang="en-US" sz="1600" dirty="0" smtClean="0"/>
              <a:t>F                           scroll forward, keep reading the file. like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tail -f</a:t>
            </a:r>
          </a:p>
          <a:p>
            <a:pPr lvl="1"/>
            <a:r>
              <a:rPr lang="en-US" sz="1600" dirty="0" smtClean="0"/>
              <a:t>q                           quit</a:t>
            </a:r>
          </a:p>
          <a:p>
            <a:pPr lvl="1"/>
            <a:r>
              <a:rPr lang="en-US" sz="1600" dirty="0" smtClean="0"/>
              <a:t>v	                        edit mode</a:t>
            </a:r>
          </a:p>
          <a:p>
            <a:r>
              <a:rPr lang="en-US" sz="1600" dirty="0" smtClean="0"/>
              <a:t>more / page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564705"/>
            <a:ext cx="5257800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e.g. </a:t>
            </a:r>
          </a:p>
          <a:p>
            <a:r>
              <a:rPr lang="en-US" sz="1400" dirty="0" smtClean="0"/>
              <a:t>ma     will mark current position to “a”</a:t>
            </a:r>
          </a:p>
          <a:p>
            <a:r>
              <a:rPr lang="en-US" sz="1400" dirty="0" smtClean="0"/>
              <a:t>‘a       will jump to position “a”</a:t>
            </a:r>
            <a:endParaRPr lang="es-ES" sz="14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Viewer and Editor - vi/vim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114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~/.</a:t>
            </a:r>
            <a:r>
              <a:rPr lang="en-US" sz="2000" dirty="0" err="1" smtClean="0"/>
              <a:t>exrc</a:t>
            </a:r>
            <a:r>
              <a:rPr lang="en-US" sz="2000" dirty="0" smtClean="0"/>
              <a:t>   for vi</a:t>
            </a:r>
          </a:p>
          <a:p>
            <a:pPr lvl="1"/>
            <a:r>
              <a:rPr lang="en-US" sz="2000" dirty="0" smtClean="0"/>
              <a:t>~/.</a:t>
            </a:r>
            <a:r>
              <a:rPr lang="en-US" sz="2000" dirty="0" err="1" smtClean="0"/>
              <a:t>vimrc</a:t>
            </a:r>
            <a:r>
              <a:rPr lang="en-US" sz="2000" dirty="0" smtClean="0"/>
              <a:t>  for vim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set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tabstop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=4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set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ai</a:t>
            </a:r>
            <a:endParaRPr lang="en-US" sz="2000" dirty="0" smtClean="0"/>
          </a:p>
          <a:p>
            <a:r>
              <a:rPr lang="en-US" sz="2400" dirty="0" smtClean="0"/>
              <a:t>2 modes of vi</a:t>
            </a:r>
          </a:p>
          <a:p>
            <a:pPr lvl="1"/>
            <a:r>
              <a:rPr lang="en-US" sz="1800" dirty="0" smtClean="0"/>
              <a:t>insert mode</a:t>
            </a:r>
          </a:p>
          <a:p>
            <a:pPr lvl="1">
              <a:buNone/>
            </a:pPr>
            <a:r>
              <a:rPr lang="en-US" sz="1800" dirty="0" smtClean="0"/>
              <a:t>	press “</a:t>
            </a:r>
            <a:r>
              <a:rPr lang="en-US" sz="1800" dirty="0" err="1" smtClean="0"/>
              <a:t>i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command mode</a:t>
            </a:r>
          </a:p>
          <a:p>
            <a:pPr lvl="1">
              <a:buNone/>
            </a:pPr>
            <a:r>
              <a:rPr lang="en-US" sz="1800" dirty="0" smtClean="0"/>
              <a:t>	press ESC</a:t>
            </a:r>
          </a:p>
          <a:p>
            <a:pPr lvl="1"/>
            <a:r>
              <a:rPr lang="en-US" sz="1800" dirty="0" smtClean="0"/>
              <a:t>ex command</a:t>
            </a:r>
          </a:p>
          <a:p>
            <a:pPr lvl="1">
              <a:buNone/>
            </a:pPr>
            <a:r>
              <a:rPr lang="en-US" sz="1800" dirty="0" smtClean="0"/>
              <a:t>	start by “:”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483100" y="863600"/>
            <a:ext cx="4114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start and quit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400" dirty="0" smtClean="0"/>
              <a:t>type vi, vim to start </a:t>
            </a:r>
          </a:p>
          <a:p>
            <a:pPr lvl="1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:q </a:t>
            </a:r>
            <a:r>
              <a:rPr lang="en-US" sz="1400" dirty="0" smtClean="0"/>
              <a:t>quit </a:t>
            </a:r>
          </a:p>
          <a:p>
            <a:r>
              <a:rPr lang="en-US" sz="1800" dirty="0" smtClean="0"/>
              <a:t>open file</a:t>
            </a:r>
          </a:p>
          <a:p>
            <a:pPr lvl="1"/>
            <a:r>
              <a:rPr lang="en-US" sz="1400" dirty="0" smtClean="0"/>
              <a:t>vi filename</a:t>
            </a:r>
          </a:p>
          <a:p>
            <a:pPr lvl="1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:e filename </a:t>
            </a:r>
          </a:p>
          <a:p>
            <a:r>
              <a:rPr lang="en-US" sz="1800" dirty="0" smtClean="0"/>
              <a:t>save file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:w filename </a:t>
            </a:r>
          </a:p>
          <a:p>
            <a:r>
              <a:rPr lang="en-US" sz="1800" dirty="0" smtClean="0"/>
              <a:t>move</a:t>
            </a:r>
          </a:p>
          <a:p>
            <a:pPr lvl="1"/>
            <a:r>
              <a:rPr lang="en-US" sz="1400" dirty="0" smtClean="0"/>
              <a:t>j k h l ,  </a:t>
            </a:r>
            <a:r>
              <a:rPr lang="en-US" sz="1400" dirty="0" err="1" smtClean="0"/>
              <a:t>arraw</a:t>
            </a:r>
            <a:r>
              <a:rPr lang="en-US" sz="1400" dirty="0" smtClean="0"/>
              <a:t> key </a:t>
            </a:r>
          </a:p>
          <a:p>
            <a:pPr lvl="1">
              <a:buNone/>
            </a:pPr>
            <a:r>
              <a:rPr lang="en-US" sz="1400" dirty="0" smtClean="0"/>
              <a:t>	move down, up, backward, forward </a:t>
            </a:r>
          </a:p>
          <a:p>
            <a:pPr lvl="1"/>
            <a:r>
              <a:rPr lang="en-US" sz="1400" dirty="0" smtClean="0"/>
              <a:t>begin of line 0 </a:t>
            </a:r>
          </a:p>
          <a:p>
            <a:pPr lvl="1"/>
            <a:r>
              <a:rPr lang="en-US" sz="1400" dirty="0" smtClean="0"/>
              <a:t>end of line    $ </a:t>
            </a:r>
          </a:p>
          <a:p>
            <a:pPr lvl="1"/>
            <a:r>
              <a:rPr lang="en-US" sz="1400" dirty="0" smtClean="0"/>
              <a:t>page down   C-F </a:t>
            </a:r>
          </a:p>
          <a:p>
            <a:pPr lvl="1"/>
            <a:r>
              <a:rPr lang="en-US" sz="1400" dirty="0" smtClean="0"/>
              <a:t>page up        C-B </a:t>
            </a:r>
          </a:p>
          <a:p>
            <a:pPr lvl="1"/>
            <a:r>
              <a:rPr lang="en-US" sz="1400" dirty="0" err="1" smtClean="0"/>
              <a:t>goto</a:t>
            </a:r>
            <a:r>
              <a:rPr lang="en-US" sz="1400" dirty="0" smtClean="0"/>
              <a:t> line </a:t>
            </a:r>
          </a:p>
          <a:p>
            <a:pPr lvl="1">
              <a:buNone/>
            </a:pPr>
            <a:r>
              <a:rPr lang="en-US" sz="1400" dirty="0" smtClean="0"/>
              <a:t>	&lt;line number&gt; G      e.g.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1G</a:t>
            </a:r>
            <a:r>
              <a:rPr lang="en-US" sz="1400" dirty="0" smtClean="0"/>
              <a:t> </a:t>
            </a:r>
            <a:r>
              <a:rPr lang="en-US" sz="1400" dirty="0" err="1" smtClean="0"/>
              <a:t>goto</a:t>
            </a:r>
            <a:r>
              <a:rPr lang="en-US" sz="1400" dirty="0" smtClean="0"/>
              <a:t> line 1</a:t>
            </a:r>
          </a:p>
          <a:p>
            <a:pPr lvl="1">
              <a:buNone/>
            </a:pPr>
            <a:r>
              <a:rPr lang="en-US" sz="1400" dirty="0" smtClean="0"/>
              <a:t>	vi +100 filename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Viewer and Editor - vi/vim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114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edit</a:t>
            </a:r>
          </a:p>
          <a:p>
            <a:pPr lvl="1"/>
            <a:r>
              <a:rPr lang="en-US" sz="1400" b="0" dirty="0" smtClean="0"/>
              <a:t>append</a:t>
            </a:r>
            <a:r>
              <a:rPr lang="en-US" sz="1400" dirty="0" smtClean="0"/>
              <a:t> </a:t>
            </a:r>
            <a:r>
              <a:rPr lang="en-US" sz="1400" b="0" dirty="0" smtClean="0"/>
              <a:t>a</a:t>
            </a:r>
            <a:r>
              <a:rPr lang="en-US" sz="1400" dirty="0" smtClean="0"/>
              <a:t> </a:t>
            </a:r>
            <a:r>
              <a:rPr lang="en-US" sz="1400" b="0" dirty="0" smtClean="0"/>
              <a:t>insert</a:t>
            </a:r>
            <a:r>
              <a:rPr lang="en-US" sz="1400" dirty="0" smtClean="0"/>
              <a:t> 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1400" b="0" dirty="0" smtClean="0"/>
              <a:t>change</a:t>
            </a:r>
            <a:r>
              <a:rPr lang="en-US" sz="1400" dirty="0" smtClean="0"/>
              <a:t> 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 </a:t>
            </a:r>
          </a:p>
          <a:p>
            <a:pPr lvl="1"/>
            <a:r>
              <a:rPr lang="en-US" sz="1400" b="0" dirty="0" smtClean="0"/>
              <a:t>change word</a:t>
            </a:r>
            <a:r>
              <a:rPr lang="en-US" sz="1400" dirty="0" smtClean="0"/>
              <a:t> 	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1400" b="0" dirty="0" smtClean="0"/>
              <a:t>delete char</a:t>
            </a:r>
            <a:r>
              <a:rPr lang="en-US" sz="1400" dirty="0" smtClean="0"/>
              <a:t> 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x </a:t>
            </a:r>
          </a:p>
          <a:p>
            <a:pPr lvl="1"/>
            <a:r>
              <a:rPr lang="en-US" sz="1400" b="0" dirty="0" smtClean="0"/>
              <a:t>delete line</a:t>
            </a:r>
            <a:r>
              <a:rPr lang="en-US" sz="1400" dirty="0" smtClean="0"/>
              <a:t> 	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dd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1400" b="0" dirty="0" smtClean="0"/>
              <a:t>delete word</a:t>
            </a:r>
            <a:r>
              <a:rPr lang="en-US" sz="1400" dirty="0" smtClean="0"/>
              <a:t> 	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dw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1400" b="0" dirty="0" err="1" smtClean="0"/>
              <a:t>parst</a:t>
            </a:r>
            <a:r>
              <a:rPr lang="en-US" sz="1400" b="0" dirty="0" smtClean="0"/>
              <a:t> line</a:t>
            </a:r>
            <a:r>
              <a:rPr lang="en-US" sz="1400" dirty="0" smtClean="0"/>
              <a:t> 	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yy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sz="1400" b="0" dirty="0" smtClean="0"/>
              <a:t>undo </a:t>
            </a:r>
            <a:r>
              <a:rPr lang="en-US" sz="1400" dirty="0" smtClean="0"/>
              <a:t> 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1400" dirty="0" smtClean="0"/>
              <a:t> 	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 smtClean="0"/>
              <a:t>search/replace</a:t>
            </a:r>
          </a:p>
          <a:p>
            <a:pPr lvl="1"/>
            <a:r>
              <a:rPr lang="en-US" sz="1400" dirty="0" smtClean="0"/>
              <a:t>search 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</a:p>
          <a:p>
            <a:pPr lvl="1"/>
            <a:r>
              <a:rPr lang="en-US" sz="1400" dirty="0" smtClean="0"/>
              <a:t>next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match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	n</a:t>
            </a:r>
          </a:p>
          <a:p>
            <a:pPr lvl="1"/>
            <a:r>
              <a:rPr lang="en-US" sz="1400" dirty="0" smtClean="0"/>
              <a:t>previous match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N</a:t>
            </a:r>
          </a:p>
          <a:p>
            <a:pPr lvl="1"/>
            <a:r>
              <a:rPr lang="en-US" sz="1400" dirty="0" smtClean="0"/>
              <a:t>replace in line 	 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:s/word/new word/ </a:t>
            </a:r>
          </a:p>
          <a:p>
            <a:pPr lvl="1"/>
            <a:r>
              <a:rPr lang="en-US" sz="1400" dirty="0" smtClean="0"/>
              <a:t>replace all in line 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:s/word/new word/g </a:t>
            </a:r>
          </a:p>
          <a:p>
            <a:pPr lvl="1"/>
            <a:r>
              <a:rPr lang="en-US" sz="1400" dirty="0" smtClean="0"/>
              <a:t>replace in all lines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:%s/word/new word/ </a:t>
            </a:r>
          </a:p>
          <a:p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483100" y="863600"/>
            <a:ext cx="4114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mark</a:t>
            </a:r>
          </a:p>
          <a:p>
            <a:pPr lvl="1"/>
            <a:r>
              <a:rPr lang="en-US" sz="1400" dirty="0" smtClean="0"/>
              <a:t>mark 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1400" dirty="0" smtClean="0"/>
              <a:t> </a:t>
            </a:r>
          </a:p>
          <a:p>
            <a:pPr lvl="1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</a:t>
            </a:r>
            <a:r>
              <a:rPr lang="en-US" sz="1400" dirty="0" smtClean="0"/>
              <a:t> 	mark current place as "a" </a:t>
            </a:r>
          </a:p>
          <a:p>
            <a:pPr lvl="1"/>
            <a:r>
              <a:rPr lang="en-US" sz="1400" dirty="0" smtClean="0"/>
              <a:t>jump to mark 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‘ (quote)</a:t>
            </a:r>
          </a:p>
          <a:p>
            <a:pPr lvl="1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'a</a:t>
            </a:r>
            <a:r>
              <a:rPr lang="en-US" sz="1400" dirty="0" smtClean="0"/>
              <a:t> 		jump to mark a </a:t>
            </a:r>
          </a:p>
          <a:p>
            <a:pPr lvl="1"/>
            <a:r>
              <a:rPr lang="en-US" sz="1400" dirty="0" smtClean="0"/>
              <a:t>jump to last mark 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''</a:t>
            </a:r>
            <a:r>
              <a:rPr lang="en-US" sz="1400" dirty="0" smtClean="0"/>
              <a:t> </a:t>
            </a:r>
          </a:p>
          <a:p>
            <a:r>
              <a:rPr lang="en-US" sz="1800" dirty="0" smtClean="0"/>
              <a:t>repeat edit</a:t>
            </a:r>
          </a:p>
          <a:p>
            <a:pPr lvl="1">
              <a:buNone/>
            </a:pPr>
            <a:r>
              <a:rPr lang="en-US" sz="1400" dirty="0" smtClean="0"/>
              <a:t>&lt;prefix n&gt; edit command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10x</a:t>
            </a:r>
            <a:r>
              <a:rPr lang="en-US" sz="1400" dirty="0" smtClean="0"/>
              <a:t> 	delete 10 chars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10dd </a:t>
            </a:r>
            <a:r>
              <a:rPr lang="en-US" sz="1400" dirty="0" smtClean="0"/>
              <a:t>	delete 10 lines </a:t>
            </a:r>
          </a:p>
          <a:p>
            <a:r>
              <a:rPr lang="en-US" sz="1800" dirty="0" smtClean="0"/>
              <a:t>range edit</a:t>
            </a:r>
          </a:p>
          <a:p>
            <a:pPr lvl="1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20,30 s/word1/word2/g </a:t>
            </a:r>
          </a:p>
          <a:p>
            <a:pPr lvl="1">
              <a:buNone/>
            </a:pPr>
            <a:r>
              <a:rPr lang="en-US" sz="1400" dirty="0" smtClean="0"/>
              <a:t>	replace word1  as word2 in lines 20-30 </a:t>
            </a:r>
          </a:p>
          <a:p>
            <a:pPr lvl="1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/regexp1/,/regexp2/ s/word1/word2/g </a:t>
            </a:r>
          </a:p>
          <a:p>
            <a:pPr lvl="1">
              <a:buNone/>
            </a:pPr>
            <a:r>
              <a:rPr lang="en-US" sz="1400" dirty="0" smtClean="0"/>
              <a:t>	replace word1  as word2 in lines from regexp1 to regexp2 </a:t>
            </a:r>
          </a:p>
          <a:p>
            <a:r>
              <a:rPr lang="en-US" sz="1800" dirty="0" smtClean="0"/>
              <a:t>help &amp; tutorial</a:t>
            </a:r>
          </a:p>
          <a:p>
            <a:pPr lvl="1"/>
            <a:r>
              <a:rPr lang="en-US" sz="1400" dirty="0" smtClean="0"/>
              <a:t>:help</a:t>
            </a:r>
          </a:p>
          <a:p>
            <a:pPr lvl="1"/>
            <a:r>
              <a:rPr lang="en-US" sz="1400" dirty="0" err="1" smtClean="0"/>
              <a:t>vimtutor</a:t>
            </a:r>
            <a:endParaRPr lang="en-US" sz="14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Viewer and Editor - </a:t>
            </a:r>
            <a:r>
              <a:rPr lang="en-US" dirty="0" err="1" smtClean="0"/>
              <a:t>emacs</a:t>
            </a:r>
            <a:r>
              <a:rPr lang="en-US" dirty="0" smtClean="0"/>
              <a:t>/</a:t>
            </a:r>
            <a:r>
              <a:rPr lang="en-US" dirty="0" err="1" smtClean="0"/>
              <a:t>xemacs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1800" dirty="0" smtClean="0"/>
              <a:t>everything can have a shortcut</a:t>
            </a:r>
          </a:p>
          <a:p>
            <a:pPr lvl="1">
              <a:defRPr/>
            </a:pPr>
            <a:r>
              <a:rPr lang="en-US" sz="1400" dirty="0" smtClean="0"/>
              <a:t>M             	Meta key, it may be ESC or ALT key, depended on your </a:t>
            </a:r>
            <a:r>
              <a:rPr lang="en-US" sz="1400" dirty="0" err="1" smtClean="0"/>
              <a:t>env</a:t>
            </a:r>
            <a:endParaRPr lang="en-US" sz="1400" dirty="0" smtClean="0"/>
          </a:p>
          <a:p>
            <a:pPr lvl="1">
              <a:defRPr/>
            </a:pPr>
            <a:r>
              <a:rPr lang="en-US" sz="1400" dirty="0" smtClean="0"/>
              <a:t>C	 	Control key</a:t>
            </a:r>
          </a:p>
          <a:p>
            <a:pPr lvl="1">
              <a:defRPr/>
            </a:pPr>
            <a:r>
              <a:rPr lang="en-US" sz="1400" dirty="0" smtClean="0"/>
              <a:t>S		Shift key</a:t>
            </a:r>
          </a:p>
          <a:p>
            <a:pPr lvl="1">
              <a:defRPr/>
            </a:pPr>
            <a:r>
              <a:rPr lang="en-US" sz="1400" dirty="0" smtClean="0"/>
              <a:t>C-x          	control + x</a:t>
            </a:r>
          </a:p>
          <a:p>
            <a:pPr lvl="1">
              <a:defRPr/>
            </a:pPr>
            <a:r>
              <a:rPr lang="en-US" sz="1400" dirty="0" smtClean="0"/>
              <a:t>C-</a:t>
            </a:r>
            <a:r>
              <a:rPr lang="en-US" sz="1400" dirty="0" err="1" smtClean="0"/>
              <a:t>xf</a:t>
            </a:r>
            <a:r>
              <a:rPr lang="en-US" sz="1400" dirty="0" smtClean="0"/>
              <a:t>	control +x, then press f</a:t>
            </a:r>
          </a:p>
          <a:p>
            <a:pPr lvl="1">
              <a:defRPr/>
            </a:pPr>
            <a:r>
              <a:rPr lang="en-US" sz="1400" dirty="0" smtClean="0"/>
              <a:t>can use M-x to input command</a:t>
            </a:r>
            <a:endParaRPr lang="en-US" sz="1800" dirty="0" smtClean="0"/>
          </a:p>
          <a:p>
            <a:pPr lvl="0">
              <a:defRPr/>
            </a:pPr>
            <a:r>
              <a:rPr lang="en-US" sz="1800" dirty="0" smtClean="0"/>
              <a:t>buffer</a:t>
            </a:r>
          </a:p>
          <a:p>
            <a:pPr lvl="0">
              <a:defRPr/>
            </a:pPr>
            <a:r>
              <a:rPr lang="en-US" sz="1800" dirty="0" smtClean="0"/>
              <a:t>region</a:t>
            </a:r>
          </a:p>
          <a:p>
            <a:pPr lvl="0">
              <a:defRPr/>
            </a:pPr>
            <a:r>
              <a:rPr lang="en-US" sz="1800" dirty="0" err="1" smtClean="0"/>
              <a:t>config</a:t>
            </a:r>
            <a:r>
              <a:rPr lang="en-US" sz="1800" dirty="0" smtClean="0"/>
              <a:t> </a:t>
            </a:r>
          </a:p>
          <a:p>
            <a:pPr marL="796925" lvl="1" indent="-339725">
              <a:buNone/>
            </a:pPr>
            <a:r>
              <a:rPr lang="en-US" sz="1600" dirty="0" smtClean="0"/>
              <a:t>~/.</a:t>
            </a:r>
            <a:r>
              <a:rPr lang="en-US" sz="1600" dirty="0" err="1" smtClean="0"/>
              <a:t>emacs</a:t>
            </a:r>
            <a:r>
              <a:rPr lang="en-US" sz="1600" dirty="0" smtClean="0"/>
              <a:t> ~/.</a:t>
            </a:r>
            <a:r>
              <a:rPr lang="en-US" sz="1600" dirty="0" err="1" smtClean="0"/>
              <a:t>xemacs</a:t>
            </a:r>
            <a:r>
              <a:rPr lang="en-US" sz="1600" dirty="0" smtClean="0"/>
              <a:t>/</a:t>
            </a:r>
            <a:r>
              <a:rPr lang="en-US" sz="1600" dirty="0" err="1" smtClean="0"/>
              <a:t>init.el</a:t>
            </a:r>
            <a:endParaRPr lang="en-US" sz="1600" dirty="0" smtClean="0"/>
          </a:p>
          <a:p>
            <a:r>
              <a:rPr lang="en-US" sz="1600" dirty="0" err="1" smtClean="0"/>
              <a:t>externtion</a:t>
            </a:r>
            <a:endParaRPr lang="en-US" sz="1600" dirty="0" smtClean="0"/>
          </a:p>
          <a:p>
            <a:pPr lvl="1"/>
            <a:r>
              <a:rPr lang="en-US" sz="1600" dirty="0" smtClean="0"/>
              <a:t>lisp language</a:t>
            </a:r>
          </a:p>
          <a:p>
            <a:pPr lvl="1"/>
            <a:r>
              <a:rPr lang="en-US" sz="1600" dirty="0" smtClean="0"/>
              <a:t>add new package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100" y="5447605"/>
            <a:ext cx="52578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(add-to-list 'load-path "/home/wl42485/tools/lisps/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xcscope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(require '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xcscope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Viewer and Editor - </a:t>
            </a:r>
            <a:r>
              <a:rPr lang="en-US" dirty="0" err="1" smtClean="0"/>
              <a:t>emacs</a:t>
            </a:r>
            <a:r>
              <a:rPr lang="en-US" dirty="0" smtClean="0"/>
              <a:t>/</a:t>
            </a:r>
            <a:r>
              <a:rPr lang="en-US" dirty="0" err="1" smtClean="0"/>
              <a:t>xemacs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start and quit</a:t>
            </a:r>
          </a:p>
          <a:p>
            <a:pPr lvl="1"/>
            <a:r>
              <a:rPr lang="en-US" sz="1600" dirty="0" smtClean="0"/>
              <a:t>type </a:t>
            </a:r>
            <a:r>
              <a:rPr lang="en-US" sz="1600" dirty="0" err="1" smtClean="0"/>
              <a:t>emacs</a:t>
            </a:r>
            <a:r>
              <a:rPr lang="en-US" sz="1600" dirty="0" smtClean="0"/>
              <a:t> or </a:t>
            </a:r>
            <a:r>
              <a:rPr lang="en-US" sz="1600" dirty="0" err="1" smtClean="0"/>
              <a:t>xemacs</a:t>
            </a:r>
            <a:r>
              <a:rPr lang="en-US" sz="1600" dirty="0" smtClean="0"/>
              <a:t> to start </a:t>
            </a:r>
          </a:p>
          <a:p>
            <a:pPr lvl="1"/>
            <a:r>
              <a:rPr lang="en-US" sz="1600" dirty="0" smtClean="0"/>
              <a:t>C-x C-c to quit</a:t>
            </a:r>
          </a:p>
          <a:p>
            <a:r>
              <a:rPr lang="en-US" sz="1800" dirty="0" smtClean="0"/>
              <a:t>open file 		</a:t>
            </a:r>
            <a:r>
              <a:rPr lang="en-US" sz="1400" dirty="0" smtClean="0"/>
              <a:t>C-x C-f</a:t>
            </a:r>
          </a:p>
          <a:p>
            <a:r>
              <a:rPr lang="en-US" sz="1800" b="0" dirty="0" smtClean="0"/>
              <a:t>save file</a:t>
            </a:r>
            <a:r>
              <a:rPr lang="en-US" sz="1800" dirty="0" smtClean="0"/>
              <a:t> 		</a:t>
            </a:r>
            <a:r>
              <a:rPr lang="en-US" sz="1400" dirty="0" smtClean="0"/>
              <a:t>C-x C-s</a:t>
            </a:r>
          </a:p>
          <a:p>
            <a:r>
              <a:rPr lang="en-US" sz="1800" b="0" dirty="0" smtClean="0"/>
              <a:t>save as		</a:t>
            </a:r>
            <a:r>
              <a:rPr lang="en-US" sz="1400" dirty="0" smtClean="0"/>
              <a:t>C-x C-w </a:t>
            </a:r>
          </a:p>
          <a:p>
            <a:r>
              <a:rPr lang="en-US" sz="1800" b="0" dirty="0" smtClean="0"/>
              <a:t>move</a:t>
            </a:r>
          </a:p>
          <a:p>
            <a:pPr lvl="1"/>
            <a:r>
              <a:rPr lang="en-US" sz="1400" dirty="0" smtClean="0"/>
              <a:t>C-a / C-e 	begin/end </a:t>
            </a:r>
          </a:p>
          <a:p>
            <a:pPr lvl="1"/>
            <a:r>
              <a:rPr lang="en-US" sz="1400" dirty="0" smtClean="0"/>
              <a:t>C-f / C-b 	</a:t>
            </a:r>
            <a:r>
              <a:rPr lang="en-US" sz="1400" dirty="0" err="1" smtClean="0"/>
              <a:t>foraward</a:t>
            </a:r>
            <a:r>
              <a:rPr lang="en-US" sz="1400" dirty="0" smtClean="0"/>
              <a:t>/backward char </a:t>
            </a:r>
          </a:p>
          <a:p>
            <a:pPr lvl="1"/>
            <a:r>
              <a:rPr lang="en-US" sz="1400" dirty="0" smtClean="0"/>
              <a:t>C-p /  C-n 	previous/next line </a:t>
            </a:r>
          </a:p>
          <a:p>
            <a:pPr lvl="1">
              <a:buNone/>
            </a:pPr>
            <a:r>
              <a:rPr lang="en-US" sz="1400" dirty="0" smtClean="0"/>
              <a:t>	use arrow key </a:t>
            </a:r>
          </a:p>
          <a:p>
            <a:pPr lvl="1"/>
            <a:r>
              <a:rPr lang="en-US" sz="1400" dirty="0" smtClean="0"/>
              <a:t>C-v 	page down </a:t>
            </a:r>
          </a:p>
          <a:p>
            <a:pPr lvl="1"/>
            <a:r>
              <a:rPr lang="en-US" sz="1400" dirty="0" smtClean="0"/>
              <a:t>M-v 	page up </a:t>
            </a:r>
          </a:p>
          <a:p>
            <a:pPr lvl="1"/>
            <a:r>
              <a:rPr lang="en-US" sz="1400" dirty="0" smtClean="0"/>
              <a:t>M-g 	go to line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edit</a:t>
            </a:r>
          </a:p>
          <a:p>
            <a:pPr>
              <a:buNone/>
            </a:pPr>
            <a:r>
              <a:rPr lang="en-US" sz="1600" b="0" dirty="0" smtClean="0"/>
              <a:t>	move to the point and edit</a:t>
            </a:r>
          </a:p>
          <a:p>
            <a:pPr lvl="1"/>
            <a:r>
              <a:rPr lang="en-US" sz="1200" dirty="0" smtClean="0"/>
              <a:t>C-d 		del char </a:t>
            </a:r>
          </a:p>
          <a:p>
            <a:pPr lvl="1"/>
            <a:r>
              <a:rPr lang="en-US" sz="1200" dirty="0" smtClean="0"/>
              <a:t>M-d 	delete word </a:t>
            </a:r>
          </a:p>
          <a:p>
            <a:pPr lvl="1"/>
            <a:r>
              <a:rPr lang="en-US" sz="1200" dirty="0" smtClean="0"/>
              <a:t>C-k 		kill line </a:t>
            </a:r>
          </a:p>
          <a:p>
            <a:pPr lvl="1"/>
            <a:r>
              <a:rPr lang="en-US" sz="1200" dirty="0" smtClean="0"/>
              <a:t>C-y 		yank line </a:t>
            </a:r>
          </a:p>
          <a:p>
            <a:pPr lvl="1"/>
            <a:r>
              <a:rPr lang="en-US" sz="1200" dirty="0" smtClean="0"/>
              <a:t>C-_ 		undo</a:t>
            </a:r>
            <a:endParaRPr lang="en-US" sz="1200" b="0" dirty="0" smtClean="0"/>
          </a:p>
          <a:p>
            <a:r>
              <a:rPr lang="en-US" sz="1800" dirty="0" smtClean="0"/>
              <a:t>search/replace</a:t>
            </a:r>
          </a:p>
          <a:p>
            <a:pPr lvl="1"/>
            <a:r>
              <a:rPr lang="en-US" sz="1400" dirty="0" smtClean="0"/>
              <a:t>C-s 		forward search </a:t>
            </a:r>
          </a:p>
          <a:p>
            <a:pPr lvl="1"/>
            <a:r>
              <a:rPr lang="en-US" sz="1400" dirty="0" smtClean="0"/>
              <a:t>C-r 		backward search </a:t>
            </a:r>
          </a:p>
          <a:p>
            <a:pPr lvl="1"/>
            <a:r>
              <a:rPr lang="en-US" sz="1400" dirty="0" smtClean="0"/>
              <a:t>C-% 		query replace </a:t>
            </a:r>
          </a:p>
          <a:p>
            <a:pPr lvl="1"/>
            <a:r>
              <a:rPr lang="en-US" sz="1400" dirty="0" smtClean="0"/>
              <a:t>M-x replace-string 	replace string</a:t>
            </a:r>
          </a:p>
          <a:p>
            <a:r>
              <a:rPr lang="en-US" sz="1800" dirty="0" smtClean="0"/>
              <a:t>mark</a:t>
            </a:r>
          </a:p>
          <a:p>
            <a:pPr lvl="1"/>
            <a:r>
              <a:rPr lang="en-US" sz="1400" b="0" dirty="0" smtClean="0"/>
              <a:t>C-x r SPC a</a:t>
            </a:r>
            <a:r>
              <a:rPr lang="en-US" sz="1400" dirty="0" smtClean="0"/>
              <a:t> 		</a:t>
            </a:r>
            <a:r>
              <a:rPr lang="en-US" sz="1400" b="0" dirty="0" smtClean="0"/>
              <a:t>save point to "a"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b="0" dirty="0" smtClean="0"/>
              <a:t>C-x r j a</a:t>
            </a:r>
            <a:r>
              <a:rPr lang="en-US" sz="1400" dirty="0" smtClean="0"/>
              <a:t> 		</a:t>
            </a:r>
            <a:r>
              <a:rPr lang="en-US" sz="1400" b="0" dirty="0" smtClean="0"/>
              <a:t>jump to point a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b="0" dirty="0" smtClean="0"/>
              <a:t>C-SPC</a:t>
            </a:r>
            <a:r>
              <a:rPr lang="en-US" sz="1400" dirty="0" smtClean="0"/>
              <a:t> 		</a:t>
            </a:r>
            <a:r>
              <a:rPr lang="en-US" sz="1400" b="0" dirty="0" smtClean="0"/>
              <a:t>begin region mark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b="0" dirty="0" smtClean="0"/>
              <a:t>C-u SPC</a:t>
            </a:r>
            <a:r>
              <a:rPr lang="en-US" sz="1400" dirty="0" smtClean="0"/>
              <a:t> 		</a:t>
            </a:r>
            <a:r>
              <a:rPr lang="en-US" sz="1400" b="0" dirty="0" smtClean="0"/>
              <a:t>jump to last mark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b="0" dirty="0" smtClean="0"/>
              <a:t>C-w</a:t>
            </a:r>
            <a:r>
              <a:rPr lang="en-US" sz="1400" dirty="0" smtClean="0"/>
              <a:t> 		</a:t>
            </a:r>
            <a:r>
              <a:rPr lang="en-US" sz="1400" b="0" dirty="0" smtClean="0"/>
              <a:t>delete region</a:t>
            </a:r>
            <a:endParaRPr lang="en-US" sz="14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37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Viewer and Editor - </a:t>
            </a:r>
            <a:r>
              <a:rPr lang="en-US" dirty="0" err="1" smtClean="0"/>
              <a:t>emacs</a:t>
            </a:r>
            <a:r>
              <a:rPr lang="en-US" dirty="0" smtClean="0"/>
              <a:t>/</a:t>
            </a:r>
            <a:r>
              <a:rPr lang="en-US" dirty="0" err="1" smtClean="0"/>
              <a:t>xemacs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repeat edit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400" b="0" dirty="0" smtClean="0"/>
              <a:t>M-&lt;n&gt; commands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b="0" dirty="0" smtClean="0"/>
              <a:t>	C-u &lt;n&gt; command</a:t>
            </a:r>
            <a:endParaRPr lang="en-US" sz="1800" dirty="0" smtClean="0"/>
          </a:p>
          <a:p>
            <a:pPr>
              <a:buNone/>
            </a:pPr>
            <a:r>
              <a:rPr lang="en-US" sz="1400" b="0" dirty="0" smtClean="0"/>
              <a:t>	e.g. 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M-10 C-k 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400" b="0" dirty="0" smtClean="0"/>
              <a:t>kill 10 lines </a:t>
            </a:r>
            <a:endParaRPr lang="en-US" sz="1600" dirty="0" smtClean="0"/>
          </a:p>
          <a:p>
            <a:r>
              <a:rPr lang="en-US" sz="1800" dirty="0" smtClean="0"/>
              <a:t>range edit</a:t>
            </a:r>
          </a:p>
          <a:p>
            <a:pPr>
              <a:buNone/>
            </a:pPr>
            <a:r>
              <a:rPr lang="en-US" sz="1800" b="0" dirty="0" smtClean="0"/>
              <a:t>	</a:t>
            </a:r>
            <a:r>
              <a:rPr lang="en-US" sz="1600" b="0" dirty="0" smtClean="0"/>
              <a:t>select region and run command </a:t>
            </a:r>
          </a:p>
          <a:p>
            <a:r>
              <a:rPr lang="en-US" sz="1800" dirty="0" smtClean="0"/>
              <a:t>change key bind</a:t>
            </a:r>
          </a:p>
          <a:p>
            <a:pPr lvl="1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M-x global-set-key </a:t>
            </a:r>
          </a:p>
          <a:p>
            <a:pPr lvl="1">
              <a:buNone/>
            </a:pPr>
            <a:r>
              <a:rPr lang="en-US" sz="1400" dirty="0" smtClean="0"/>
              <a:t>	change key bind globally</a:t>
            </a:r>
          </a:p>
          <a:p>
            <a:pPr lvl="1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M-x local-set-key </a:t>
            </a:r>
          </a:p>
          <a:p>
            <a:pPr lvl="1">
              <a:buNone/>
            </a:pPr>
            <a:r>
              <a:rPr lang="en-US" sz="1400" dirty="0" smtClean="0"/>
              <a:t>	change key bind in local mode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 smtClean="0"/>
              <a:t>help</a:t>
            </a:r>
          </a:p>
          <a:p>
            <a:pPr lvl="1"/>
            <a:r>
              <a:rPr lang="pt-BR" sz="1400" b="0" dirty="0" smtClean="0"/>
              <a:t>C-h a</a:t>
            </a:r>
            <a:r>
              <a:rPr lang="pt-BR" sz="1400" dirty="0" smtClean="0"/>
              <a:t> 	</a:t>
            </a:r>
            <a:r>
              <a:rPr lang="pt-BR" sz="1400" b="0" dirty="0" smtClean="0"/>
              <a:t>help apropos</a:t>
            </a:r>
            <a:r>
              <a:rPr lang="pt-BR" sz="1400" dirty="0" smtClean="0"/>
              <a:t> </a:t>
            </a:r>
          </a:p>
          <a:p>
            <a:pPr lvl="1"/>
            <a:r>
              <a:rPr lang="pt-BR" sz="1400" b="0" dirty="0" smtClean="0"/>
              <a:t>C-h k</a:t>
            </a:r>
            <a:r>
              <a:rPr lang="pt-BR" sz="1400" dirty="0" smtClean="0"/>
              <a:t> 	</a:t>
            </a:r>
            <a:r>
              <a:rPr lang="pt-BR" sz="1400" b="0" dirty="0" smtClean="0"/>
              <a:t>help key bind</a:t>
            </a:r>
            <a:r>
              <a:rPr lang="pt-BR" sz="1400" dirty="0" smtClean="0"/>
              <a:t> </a:t>
            </a:r>
          </a:p>
          <a:p>
            <a:pPr lvl="1"/>
            <a:r>
              <a:rPr lang="pt-BR" sz="1400" b="0" dirty="0" smtClean="0"/>
              <a:t>C-h i</a:t>
            </a:r>
            <a:r>
              <a:rPr lang="pt-BR" sz="1400" dirty="0" smtClean="0"/>
              <a:t> 	</a:t>
            </a:r>
            <a:r>
              <a:rPr lang="pt-BR" sz="1400" b="0" dirty="0" smtClean="0"/>
              <a:t>emacs info page</a:t>
            </a:r>
            <a:r>
              <a:rPr lang="pt-BR" sz="1400" dirty="0" smtClean="0"/>
              <a:t> </a:t>
            </a:r>
          </a:p>
          <a:p>
            <a:pPr lvl="1"/>
            <a:r>
              <a:rPr lang="pt-BR" sz="1400" b="0" dirty="0" smtClean="0"/>
              <a:t>C-h t</a:t>
            </a:r>
            <a:r>
              <a:rPr lang="pt-BR" sz="1400" dirty="0" smtClean="0"/>
              <a:t> 	</a:t>
            </a:r>
            <a:r>
              <a:rPr lang="pt-BR" sz="1400" b="0" dirty="0" smtClean="0"/>
              <a:t>emacs tutorial</a:t>
            </a:r>
            <a:r>
              <a:rPr lang="pt-BR" sz="1400" dirty="0" smtClean="0"/>
              <a:t> </a:t>
            </a:r>
          </a:p>
          <a:p>
            <a:pPr lvl="1"/>
            <a:r>
              <a:rPr lang="pt-BR" sz="1400" dirty="0" smtClean="0"/>
              <a:t>C-h f	help function</a:t>
            </a:r>
          </a:p>
          <a:p>
            <a:pPr lvl="1"/>
            <a:r>
              <a:rPr lang="pt-BR" sz="1400" dirty="0" smtClean="0"/>
              <a:t>C-h m	help of current mode</a:t>
            </a:r>
            <a:endParaRPr lang="en-US" sz="14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38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http://www.grymoire.com/Unix/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http://docstore.mik.ua/orelly/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b="0" dirty="0" smtClean="0"/>
              <a:t>The Art of UNIX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39</a:t>
            </a:fld>
            <a:r>
              <a:rPr lang="en-US" dirty="0" smtClean="0"/>
              <a:t> -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pic>
        <p:nvPicPr>
          <p:cNvPr id="6" name="Picture 5" descr="unix histo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80962"/>
            <a:ext cx="9144000" cy="589607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40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5355" y="2565400"/>
            <a:ext cx="3092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The End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Xwindow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0"/>
            <a:ext cx="4163122" cy="5062654"/>
          </a:xfrm>
        </p:spPr>
        <p:txBody>
          <a:bodyPr/>
          <a:lstStyle/>
          <a:p>
            <a:r>
              <a:rPr lang="en-US" b="0" dirty="0" smtClean="0"/>
              <a:t>X History</a:t>
            </a:r>
          </a:p>
          <a:p>
            <a:pPr lvl="1"/>
            <a:r>
              <a:rPr lang="en-US" b="0" dirty="0" smtClean="0"/>
              <a:t>1984 by MIT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/>
              <a:t>based on network </a:t>
            </a:r>
          </a:p>
          <a:p>
            <a:pPr lvl="1"/>
            <a:r>
              <a:rPr lang="en-US" b="0" dirty="0" smtClean="0"/>
              <a:t>1987</a:t>
            </a:r>
            <a:r>
              <a:rPr lang="en-US" dirty="0" smtClean="0"/>
              <a:t> </a:t>
            </a:r>
            <a:r>
              <a:rPr lang="en-US" b="0" dirty="0" smtClean="0"/>
              <a:t>X11</a:t>
            </a:r>
          </a:p>
          <a:p>
            <a:pPr>
              <a:buNone/>
            </a:pPr>
            <a:r>
              <a:rPr lang="en-US" b="0" dirty="0" smtClean="0"/>
              <a:t>	      X window version 11</a:t>
            </a:r>
            <a:r>
              <a:rPr lang="en-US" dirty="0" smtClean="0"/>
              <a:t> </a:t>
            </a:r>
          </a:p>
          <a:p>
            <a:r>
              <a:rPr lang="en-US" dirty="0" smtClean="0"/>
              <a:t>X server</a:t>
            </a:r>
          </a:p>
          <a:p>
            <a:pPr lvl="1"/>
            <a:r>
              <a:rPr lang="en-US" dirty="0" smtClean="0"/>
              <a:t>X11,  Xorg</a:t>
            </a:r>
          </a:p>
          <a:p>
            <a:pPr lvl="1"/>
            <a:r>
              <a:rPr lang="en-US" dirty="0" smtClean="0"/>
              <a:t>Exceed, XWin32, Cygwin X11</a:t>
            </a:r>
          </a:p>
          <a:p>
            <a:pPr lvl="1">
              <a:defRPr/>
            </a:pPr>
            <a:r>
              <a:rPr lang="en-US" dirty="0" smtClean="0"/>
              <a:t>DISPLAY</a:t>
            </a:r>
          </a:p>
          <a:p>
            <a:pPr marL="796925" lvl="1" indent="-339725">
              <a:buFont typeface="Webdings" pitchFamily="18" charset="2"/>
              <a:buChar char="4"/>
            </a:pPr>
            <a:r>
              <a:rPr lang="en-US" sz="1400" b="1" dirty="0" smtClean="0"/>
              <a:t>:0.0</a:t>
            </a:r>
          </a:p>
          <a:p>
            <a:pPr marL="796925" lvl="1" indent="-339725">
              <a:buFont typeface="Webdings" pitchFamily="18" charset="2"/>
              <a:buChar char="4"/>
            </a:pPr>
            <a:r>
              <a:rPr lang="en-US" sz="1400" dirty="0" smtClean="0"/>
              <a:t>APACCNSHZJW1509:0.0 </a:t>
            </a:r>
          </a:p>
          <a:p>
            <a:pPr marL="796925" lvl="1" indent="-339725">
              <a:buFont typeface="Webdings" pitchFamily="18" charset="2"/>
              <a:buChar char="4"/>
            </a:pPr>
            <a:r>
              <a:rPr lang="en-US" sz="1400" dirty="0" smtClean="0"/>
              <a:t>192.168.0.1:1.0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75357" y="910682"/>
            <a:ext cx="4163122" cy="48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</a:t>
            </a:r>
          </a:p>
          <a:p>
            <a:pPr marL="676275" marR="0" lvl="1" indent="-323850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Xhost</a:t>
            </a:r>
            <a:endParaRPr kumimoji="1" lang="en-US" sz="2000" kern="0" noProof="0" dirty="0" smtClean="0">
              <a:latin typeface="+mn-lt"/>
            </a:endParaRPr>
          </a:p>
          <a:p>
            <a:pPr marL="676275" marR="0" lvl="1" indent="-323850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76275" marR="0" lvl="1" indent="-323850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tabLst/>
              <a:defRPr/>
            </a:pPr>
            <a:endParaRPr kumimoji="1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76275" marR="0" lvl="1" indent="-323850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76275" marR="0" lvl="1" indent="-323850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Xauth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76275" marR="0" lvl="1" indent="-323850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9725" marR="0" lvl="0" indent="-339725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ebdings" pitchFamily="18" charset="2"/>
              <a:buChar char="4"/>
              <a:tabLst/>
              <a:defRPr/>
            </a:pPr>
            <a:endParaRPr kumimoji="1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76275" marR="0" lvl="1" indent="-323850" algn="l" defTabSz="965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34831" y="1784195"/>
            <a:ext cx="4341540" cy="7805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xhost +hkdevedt6  </a:t>
            </a:r>
            <a:r>
              <a:rPr lang="en-US" sz="1400" dirty="0" smtClean="0"/>
              <a:t>: allow hkdevedt6 to access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xhost +                   </a:t>
            </a:r>
            <a:r>
              <a:rPr lang="en-US" sz="1400" dirty="0" smtClean="0"/>
              <a:t>: allow all host to access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xhost –                   </a:t>
            </a:r>
            <a:r>
              <a:rPr lang="en-US" sz="1400" dirty="0" smtClean="0"/>
              <a:t>: disallow any host to access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404732" y="3497766"/>
            <a:ext cx="4516244" cy="1063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export  ISPLAY=APACCNSHZJW1509:2.0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xauth generate $DISPLAY </a:t>
            </a:r>
          </a:p>
          <a:p>
            <a:pPr marL="339725" lvl="0" indent="-339725" defTabSz="965200" eaLnBrk="0" hangingPunct="0">
              <a:spcBef>
                <a:spcPct val="30000"/>
              </a:spcBef>
              <a:buClr>
                <a:srgbClr val="CC0000"/>
              </a:buClr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xauth extract - $DISPLAY | ssh hkdevedt6 xauth merge -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help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man  </a:t>
            </a:r>
          </a:p>
          <a:p>
            <a:pPr>
              <a:buNone/>
            </a:pPr>
            <a:r>
              <a:rPr lang="en-US" b="0" dirty="0" smtClean="0"/>
              <a:t>	</a:t>
            </a:r>
            <a:r>
              <a:rPr lang="en-US" sz="1600" b="0" dirty="0" smtClean="0"/>
              <a:t>find and display reference manual pages</a:t>
            </a:r>
          </a:p>
          <a:p>
            <a:pPr lvl="1"/>
            <a:r>
              <a:rPr lang="en-US" sz="1600" dirty="0" smtClean="0">
                <a:ea typeface="+mn-ea"/>
                <a:cs typeface="+mn-cs"/>
              </a:rPr>
              <a:t>Man page sections</a:t>
            </a:r>
          </a:p>
          <a:p>
            <a:pPr lvl="2">
              <a:buNone/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man –s1 printf</a:t>
            </a:r>
          </a:p>
          <a:p>
            <a:pPr lvl="2">
              <a:buNone/>
            </a:pPr>
            <a:r>
              <a:rPr lang="en-US" sz="1400" b="0" i="1" dirty="0" smtClean="0">
                <a:solidFill>
                  <a:schemeClr val="accent1">
                    <a:lumMod val="75000"/>
                  </a:schemeClr>
                </a:solidFill>
              </a:rPr>
              <a:t>man –s3 printf</a:t>
            </a:r>
          </a:p>
          <a:p>
            <a:pPr lvl="2">
              <a:buNone/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man –M /usr/man ls</a:t>
            </a:r>
            <a:endParaRPr lang="en-US" sz="1400" b="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600" dirty="0" smtClean="0">
                <a:ea typeface="+mn-ea"/>
                <a:cs typeface="+mn-cs"/>
              </a:rPr>
              <a:t>Man page environment var</a:t>
            </a:r>
          </a:p>
          <a:p>
            <a:pPr lvl="2">
              <a:buNone/>
            </a:pP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MANPATH= /home/wl42485/tools/man:/usr/man:/usr/local/man</a:t>
            </a:r>
          </a:p>
          <a:p>
            <a:pPr lvl="2">
              <a:buNone/>
            </a:pP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PAGER=less</a:t>
            </a:r>
          </a:p>
          <a:p>
            <a:r>
              <a:rPr lang="en-US" b="0" dirty="0" smtClean="0"/>
              <a:t>apropos </a:t>
            </a:r>
          </a:p>
          <a:p>
            <a:pPr>
              <a:buNone/>
            </a:pPr>
            <a:r>
              <a:rPr lang="en-US" b="0" dirty="0" smtClean="0"/>
              <a:t>	</a:t>
            </a:r>
            <a:r>
              <a:rPr lang="en-US" sz="1600" b="0" dirty="0" smtClean="0"/>
              <a:t>locate commands by part of keyword. Same as </a:t>
            </a:r>
            <a:r>
              <a:rPr lang="en-US" sz="1600" b="0" i="1" dirty="0" smtClean="0">
                <a:solidFill>
                  <a:schemeClr val="accent1">
                    <a:lumMod val="75000"/>
                  </a:schemeClr>
                </a:solidFill>
              </a:rPr>
              <a:t>man –k keyword</a:t>
            </a:r>
            <a:endParaRPr lang="en-US" b="0" dirty="0" smtClean="0"/>
          </a:p>
          <a:p>
            <a:r>
              <a:rPr lang="en-US" b="0" dirty="0" smtClean="0"/>
              <a:t>whatis </a:t>
            </a:r>
          </a:p>
          <a:p>
            <a:pPr>
              <a:buNone/>
            </a:pPr>
            <a:r>
              <a:rPr lang="en-US" b="0" dirty="0" smtClean="0"/>
              <a:t>	display a one-line summary about a keyword. Same as </a:t>
            </a:r>
            <a:r>
              <a:rPr lang="en-US" sz="1600" b="0" i="1" dirty="0" smtClean="0">
                <a:solidFill>
                  <a:schemeClr val="accent1">
                    <a:lumMod val="75000"/>
                  </a:schemeClr>
                </a:solidFill>
              </a:rPr>
              <a:t>man –f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71065" y="689004"/>
          <a:ext cx="2948105" cy="2381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7002"/>
                <a:gridCol w="1851103"/>
              </a:tblGrid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section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/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user command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sys 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library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device driver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file format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game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others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sys admin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kernel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8350" y="4016606"/>
            <a:ext cx="800657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apropos ereis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whereis         whereis (1b)    - locate the binary, source, and manual page files for a 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502" y="5430643"/>
            <a:ext cx="800657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whatis vi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vi              vi (1)          - screen-oriented (visual) display editor based on ex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help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49" y="680223"/>
            <a:ext cx="8839200" cy="5709425"/>
          </a:xfrm>
        </p:spPr>
        <p:txBody>
          <a:bodyPr/>
          <a:lstStyle/>
          <a:p>
            <a:r>
              <a:rPr lang="en-US" b="0" dirty="0" smtClean="0"/>
              <a:t>whereis (linux)</a:t>
            </a:r>
          </a:p>
          <a:p>
            <a:pPr>
              <a:buNone/>
            </a:pPr>
            <a:r>
              <a:rPr lang="en-US" sz="1600" b="0" dirty="0" smtClean="0"/>
              <a:t>	locate the binary, source, and manual page files for a command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which </a:t>
            </a:r>
          </a:p>
          <a:p>
            <a:pPr>
              <a:buNone/>
            </a:pPr>
            <a:r>
              <a:rPr lang="en-US" b="0" dirty="0" smtClean="0"/>
              <a:t>	</a:t>
            </a:r>
            <a:r>
              <a:rPr lang="en-US" sz="1600" b="0" dirty="0" smtClean="0"/>
              <a:t>locate a command; display its pathname or alias. Like whereis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info (Linux)</a:t>
            </a:r>
          </a:p>
          <a:p>
            <a:pPr>
              <a:buNone/>
            </a:pPr>
            <a:r>
              <a:rPr lang="en-US" b="0" dirty="0" smtClean="0"/>
              <a:t>	Information help</a:t>
            </a:r>
          </a:p>
          <a:p>
            <a:pPr>
              <a:buNone/>
            </a:pPr>
            <a:r>
              <a:rPr lang="en-US" b="0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INFOPATH=/usr/share/info:/home/wl42485/tools/share/info</a:t>
            </a:r>
          </a:p>
          <a:p>
            <a:r>
              <a:rPr lang="en-US" b="0" dirty="0" smtClean="0"/>
              <a:t>file</a:t>
            </a:r>
          </a:p>
          <a:p>
            <a:pPr>
              <a:buNone/>
            </a:pPr>
            <a:r>
              <a:rPr lang="en-US" b="0" dirty="0" smtClean="0"/>
              <a:t>	determine file type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Google</a:t>
            </a:r>
          </a:p>
          <a:p>
            <a:r>
              <a:rPr lang="en-US" b="0" dirty="0" smtClean="0"/>
              <a:t>Still not find a command?  Write one yourself.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350" y="1304694"/>
            <a:ext cx="800657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bash-2.03$ whereis vi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vi: /usr/bin/vi /usr/ucb/vi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2486724"/>
            <a:ext cx="800657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[wl42485@hkalgo1d]$ which ls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/bin/ls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51" y="4906541"/>
            <a:ext cx="800657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[[wl42485@hkdevedt6]$ file /bin/ls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/bin/ls:        ELF 32-bit MSB executable SPARC Version 1, dynamically linked, stripped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Login &amp; 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SSH</a:t>
            </a:r>
          </a:p>
          <a:p>
            <a:pPr lvl="1">
              <a:buNone/>
            </a:pPr>
            <a:r>
              <a:rPr lang="en-US" sz="1600" dirty="0" smtClean="0"/>
              <a:t>	Tectia SSH</a:t>
            </a:r>
          </a:p>
          <a:p>
            <a:pPr lvl="1">
              <a:buNone/>
            </a:pPr>
            <a:r>
              <a:rPr lang="en-US" sz="1600" dirty="0" smtClean="0"/>
              <a:t>	Open SSH</a:t>
            </a:r>
          </a:p>
          <a:p>
            <a:pPr lvl="1">
              <a:buNone/>
            </a:pPr>
            <a:r>
              <a:rPr lang="en-US" sz="1600" dirty="0" smtClean="0"/>
              <a:t>	Putty</a:t>
            </a:r>
          </a:p>
          <a:p>
            <a:pPr lvl="1"/>
            <a:r>
              <a:rPr lang="en-US" dirty="0" smtClean="0"/>
              <a:t>telnet/rsh (deprecated)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2">
              <a:buNone/>
            </a:pPr>
            <a:r>
              <a:rPr lang="en-US" sz="1600" dirty="0" smtClean="0"/>
              <a:t>$HOME     ~  (sh does not use ~)</a:t>
            </a:r>
          </a:p>
          <a:p>
            <a:r>
              <a:rPr lang="en-US" dirty="0" smtClean="0"/>
              <a:t>Logout</a:t>
            </a:r>
          </a:p>
          <a:p>
            <a:pPr lvl="1"/>
            <a:r>
              <a:rPr lang="en-US" dirty="0" smtClean="0"/>
              <a:t>exit</a:t>
            </a:r>
          </a:p>
          <a:p>
            <a:pPr lvl="1">
              <a:buNone/>
            </a:pPr>
            <a:r>
              <a:rPr lang="en-US" dirty="0" smtClean="0"/>
              <a:t>	can 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C-d</a:t>
            </a:r>
            <a:r>
              <a:rPr lang="en-US" dirty="0" smtClean="0"/>
              <a:t> (press control + D)</a:t>
            </a:r>
          </a:p>
          <a:p>
            <a:pPr lvl="1">
              <a:buNone/>
            </a:pPr>
            <a:r>
              <a:rPr lang="en-US" sz="1600" dirty="0" smtClean="0"/>
              <a:t>Can set </a:t>
            </a:r>
            <a:r>
              <a:rPr lang="en-US" sz="1600" dirty="0" err="1" smtClean="0"/>
              <a:t>env</a:t>
            </a:r>
            <a:r>
              <a:rPr lang="en-US" sz="1600" dirty="0" smtClean="0"/>
              <a:t> variable IGNOREEOF to ignore certain time of C-d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746" y="5429389"/>
            <a:ext cx="800657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[wl42485@hkdevedt6]$ export IGNOREEOF=1</a:t>
            </a:r>
          </a:p>
          <a:p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8446" y="1103968"/>
            <a:ext cx="5202354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How to setup </a:t>
            </a:r>
            <a:r>
              <a:rPr lang="en-US" sz="1400" dirty="0" err="1" smtClean="0">
                <a:solidFill>
                  <a:schemeClr val="tx1"/>
                </a:solidFill>
              </a:rPr>
              <a:t>env</a:t>
            </a:r>
            <a:r>
              <a:rPr lang="en-US" sz="1400" dirty="0" smtClean="0">
                <a:solidFill>
                  <a:schemeClr val="tx1"/>
                </a:solidFill>
              </a:rPr>
              <a:t> variable: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In </a:t>
            </a:r>
            <a:r>
              <a:rPr lang="en-US" sz="1400" dirty="0" err="1" smtClean="0">
                <a:solidFill>
                  <a:schemeClr val="tx1"/>
                </a:solidFill>
              </a:rPr>
              <a:t>csh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tcsh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setenv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VARNAME VARVALUE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In sh, bash, </a:t>
            </a:r>
            <a:r>
              <a:rPr lang="en-US" sz="1400" dirty="0" err="1" smtClean="0">
                <a:solidFill>
                  <a:schemeClr val="tx1"/>
                </a:solidFill>
              </a:rPr>
              <a:t>ksh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VARNAME=VARVALUE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Introduction –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b="0" dirty="0" smtClean="0"/>
              <a:t>separated by ‘/’.    e.g.  /</a:t>
            </a:r>
            <a:r>
              <a:rPr lang="en-US" sz="1600" b="0" dirty="0" err="1" smtClean="0"/>
              <a:t>usr</a:t>
            </a:r>
            <a:r>
              <a:rPr lang="en-US" sz="1600" b="0" dirty="0" smtClean="0"/>
              <a:t>/bin</a:t>
            </a:r>
          </a:p>
          <a:p>
            <a:r>
              <a:rPr lang="en-US" dirty="0" smtClean="0"/>
              <a:t>Directory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BE61020-921D-42B7-AE3F-4851CB55AC05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7937" y="2086207"/>
          <a:ext cx="6100492" cy="337789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33387"/>
                <a:gridCol w="4167105"/>
              </a:tblGrid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Directory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device file 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etc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/>
                        <a:t>config</a:t>
                      </a:r>
                      <a:r>
                        <a:rPr lang="en-US" sz="1400" u="none" strike="noStrike" dirty="0"/>
                        <a:t> file 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bin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usr command 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sbin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admin command 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usr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user application, lib 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var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dynamic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tmp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temp 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opt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option application dir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home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home dir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proc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Proc file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b_040307">
  <a:themeElements>
    <a:clrScheme name="cmb_040307 1">
      <a:dk1>
        <a:srgbClr val="000000"/>
      </a:dk1>
      <a:lt1>
        <a:srgbClr val="FFFFFF"/>
      </a:lt1>
      <a:dk2>
        <a:srgbClr val="000000"/>
      </a:dk2>
      <a:lt2>
        <a:srgbClr val="A1A3A7"/>
      </a:lt2>
      <a:accent1>
        <a:srgbClr val="767D87"/>
      </a:accent1>
      <a:accent2>
        <a:srgbClr val="3973AD"/>
      </a:accent2>
      <a:accent3>
        <a:srgbClr val="FFFFFF"/>
      </a:accent3>
      <a:accent4>
        <a:srgbClr val="000000"/>
      </a:accent4>
      <a:accent5>
        <a:srgbClr val="BDBFC3"/>
      </a:accent5>
      <a:accent6>
        <a:srgbClr val="33689C"/>
      </a:accent6>
      <a:hlink>
        <a:srgbClr val="C0C0C0"/>
      </a:hlink>
      <a:folHlink>
        <a:srgbClr val="008080"/>
      </a:folHlink>
    </a:clrScheme>
    <a:fontScheme name="cmb_0403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b_040307 1">
        <a:dk1>
          <a:srgbClr val="000000"/>
        </a:dk1>
        <a:lt1>
          <a:srgbClr val="FFFFFF"/>
        </a:lt1>
        <a:dk2>
          <a:srgbClr val="000000"/>
        </a:dk2>
        <a:lt2>
          <a:srgbClr val="A1A3A7"/>
        </a:lt2>
        <a:accent1>
          <a:srgbClr val="767D87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DBFC3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ruskin_NY_TownHall_(01.13.06)">
  <a:themeElements>
    <a:clrScheme name="">
      <a:dk1>
        <a:srgbClr val="000000"/>
      </a:dk1>
      <a:lt1>
        <a:srgbClr val="FFFFFF"/>
      </a:lt1>
      <a:dk2>
        <a:srgbClr val="FFE100"/>
      </a:dk2>
      <a:lt2>
        <a:srgbClr val="969696"/>
      </a:lt2>
      <a:accent1>
        <a:srgbClr val="9999FF"/>
      </a:accent1>
      <a:accent2>
        <a:srgbClr val="993366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2D5C"/>
      </a:accent6>
      <a:hlink>
        <a:srgbClr val="FFE100"/>
      </a:hlink>
      <a:folHlink>
        <a:srgbClr val="CCFFFF"/>
      </a:folHlink>
    </a:clrScheme>
    <a:fontScheme name="1_Druskin_NY_TownHall_(01.13.06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bg1">
            <a:lumMod val="75000"/>
          </a:schemeClr>
        </a:solidFill>
      </a:spPr>
      <a:bodyPr wrap="square" rtlCol="0">
        <a:spAutoFit/>
      </a:bodyPr>
      <a:lstStyle>
        <a:defPPr>
          <a:defRPr sz="1200" dirty="0" smtClean="0">
            <a:solidFill>
              <a:schemeClr val="accent1">
                <a:lumMod val="75000"/>
              </a:schemeClr>
            </a:solidFill>
            <a:latin typeface="Consolas" pitchFamily="49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1_Druskin_NY_TownHall_(01.13.06) 1">
        <a:dk1>
          <a:srgbClr val="000000"/>
        </a:dk1>
        <a:lt1>
          <a:srgbClr val="FFFFFF"/>
        </a:lt1>
        <a:dk2>
          <a:srgbClr val="003366"/>
        </a:dk2>
        <a:lt2>
          <a:srgbClr val="FFE100"/>
        </a:lt2>
        <a:accent1>
          <a:srgbClr val="6666FF"/>
        </a:accent1>
        <a:accent2>
          <a:srgbClr val="33CC33"/>
        </a:accent2>
        <a:accent3>
          <a:srgbClr val="AAADB8"/>
        </a:accent3>
        <a:accent4>
          <a:srgbClr val="DADADA"/>
        </a:accent4>
        <a:accent5>
          <a:srgbClr val="B8B8FF"/>
        </a:accent5>
        <a:accent6>
          <a:srgbClr val="2DB92D"/>
        </a:accent6>
        <a:hlink>
          <a:srgbClr val="FFCC00"/>
        </a:hlink>
        <a:folHlink>
          <a:srgbClr val="D6004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46489</TotalTime>
  <Words>3467</Words>
  <Application>Microsoft Office PowerPoint</Application>
  <PresentationFormat>On-screen Show (4:3)</PresentationFormat>
  <Paragraphs>1163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cmb_040307</vt:lpstr>
      <vt:lpstr>1_Druskin_NY_TownHall_(01.13.06)</vt:lpstr>
      <vt:lpstr>2011 ICG Intern Training  UNIX Introduction</vt:lpstr>
      <vt:lpstr>UNIX Introduction - Topics</vt:lpstr>
      <vt:lpstr>UNIX Introduction – Overview</vt:lpstr>
      <vt:lpstr>UNIX Introduction – Overview</vt:lpstr>
      <vt:lpstr>UNIX Introduction – Xwindow</vt:lpstr>
      <vt:lpstr>UNIX Introduction – help system</vt:lpstr>
      <vt:lpstr>UNIX Introduction – help system</vt:lpstr>
      <vt:lpstr>UNIX Introduction – Login &amp; Logout</vt:lpstr>
      <vt:lpstr>UNIX Introduction – Directory Structure</vt:lpstr>
      <vt:lpstr>UNIX Introduction – Directory Structure - proc</vt:lpstr>
      <vt:lpstr>UNIX Introduction – Shell</vt:lpstr>
      <vt:lpstr>UNIX Introduction – Shell – init for shell</vt:lpstr>
      <vt:lpstr>UNIX Introduction – Shell – Command line</vt:lpstr>
      <vt:lpstr>UNIX Introduction – Shell – Command line</vt:lpstr>
      <vt:lpstr>UNIX Introduction – Shell – Sub shell and current shell</vt:lpstr>
      <vt:lpstr>UNIX Introduction – Shell – Customize your env</vt:lpstr>
      <vt:lpstr>UNIX Introduction – Shell – Customize your env</vt:lpstr>
      <vt:lpstr>UNIX Introduction – Shell – Customize your env</vt:lpstr>
      <vt:lpstr>UNIX Introduction – Shell – compare shells</vt:lpstr>
      <vt:lpstr>UNIX Introduction – Readline Introduction</vt:lpstr>
      <vt:lpstr>UNIX Introduction – Readline Introduction - bind</vt:lpstr>
      <vt:lpstr>UNIX Introduction – Readline Introduction - INPUTRC</vt:lpstr>
      <vt:lpstr>UNIX Introduction – Basic commands I</vt:lpstr>
      <vt:lpstr>Slide 24</vt:lpstr>
      <vt:lpstr>UNIX Introduction – Basic commands I</vt:lpstr>
      <vt:lpstr>UNIX Introduction – Basic commands I - find</vt:lpstr>
      <vt:lpstr>UNIX Introduction – Basic commands I - find</vt:lpstr>
      <vt:lpstr>UNIX Introduction – Basic commands I - find</vt:lpstr>
      <vt:lpstr>UNIX Introduction – Basic commands I - find</vt:lpstr>
      <vt:lpstr>UNIX Introduction – Event Designators in Shell</vt:lpstr>
      <vt:lpstr>UNIX Introduction – Special variable in Shell</vt:lpstr>
      <vt:lpstr>UNIX Introduction – Job control</vt:lpstr>
      <vt:lpstr>UNIX Introduction – Viewer and Editor - Viewer</vt:lpstr>
      <vt:lpstr>UNIX Introduction – Viewer and Editor - vi/vim</vt:lpstr>
      <vt:lpstr>UNIX Introduction – Viewer and Editor - vi/vim</vt:lpstr>
      <vt:lpstr>UNIX Introduction – Viewer and Editor - emacs/xemacs</vt:lpstr>
      <vt:lpstr>UNIX Introduction – Viewer and Editor - emacs/xemacs</vt:lpstr>
      <vt:lpstr>UNIX Introduction – Viewer and Editor - emacs/xemacs</vt:lpstr>
      <vt:lpstr>UNIX Introduction – References</vt:lpstr>
      <vt:lpstr>UNIX Introduction –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Markets Technology</dc:title>
  <dc:creator>Zeynep Solak</dc:creator>
  <cp:lastModifiedBy>zd24142</cp:lastModifiedBy>
  <cp:revision>2815</cp:revision>
  <cp:lastPrinted>2006-12-22T21:48:53Z</cp:lastPrinted>
  <dcterms:created xsi:type="dcterms:W3CDTF">2007-04-09T13:57:01Z</dcterms:created>
  <dcterms:modified xsi:type="dcterms:W3CDTF">2012-03-05T10:41:47Z</dcterms:modified>
</cp:coreProperties>
</file>