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03" r:id="rId1"/>
  </p:sldMasterIdLst>
  <p:notesMasterIdLst>
    <p:notesMasterId r:id="rId3"/>
  </p:notesMasterIdLst>
  <p:handoutMasterIdLst>
    <p:handoutMasterId r:id="rId4"/>
  </p:handoutMasterIdLst>
  <p:sldIdLst>
    <p:sldId id="347" r:id="rId2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3FAFE1"/>
    <a:srgbClr val="1C83B1"/>
    <a:srgbClr val="009999"/>
    <a:srgbClr val="007774"/>
    <a:srgbClr val="000000"/>
    <a:srgbClr val="5F5F5F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672" autoAdjust="0"/>
    <p:restoredTop sz="49906" autoAdjust="0"/>
  </p:normalViewPr>
  <p:slideViewPr>
    <p:cSldViewPr>
      <p:cViewPr>
        <p:scale>
          <a:sx n="120" d="100"/>
          <a:sy n="120" d="100"/>
        </p:scale>
        <p:origin x="-324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42" y="-102"/>
      </p:cViewPr>
      <p:guideLst>
        <p:guide orient="horz" pos="2904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0791" tIns="45395" rIns="90791" bIns="45395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0791" tIns="45395" rIns="90791" bIns="45395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8665A212-86F9-42FA-8447-7CC61C8EFD19}" type="datetimeFigureOut">
              <a:rPr lang="en-US"/>
              <a:pPr>
                <a:defRPr/>
              </a:pPr>
              <a:t>7/29/2013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0791" tIns="45395" rIns="90791" bIns="45395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0791" tIns="45395" rIns="90791" bIns="45395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DC59C3E0-D726-4F5E-AA66-108F865096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2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algn="l" defTabSz="923670"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>
            <a:lvl1pPr algn="r" defTabSz="923670"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algn="l" defTabSz="923670"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8" tIns="46149" rIns="92298" bIns="46149" numCol="1" anchor="b" anchorCtr="0" compatLnSpc="1">
            <a:prstTxWarp prst="textNoShape">
              <a:avLst/>
            </a:prstTxWarp>
          </a:bodyPr>
          <a:lstStyle>
            <a:lvl1pPr algn="r" defTabSz="923670"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32CA44BF-93A0-41D1-ACD2-FD4AC80C26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98" tIns="46149" rIns="92298" bIns="46149" anchor="b"/>
          <a:lstStyle/>
          <a:p>
            <a:pPr algn="r" defTabSz="923670">
              <a:defRPr/>
            </a:pPr>
            <a:fld id="{360605A7-56C3-4519-BB7C-34CB9F2F5E8D}" type="slidenum">
              <a:rPr lang="en-US">
                <a:cs typeface="+mn-cs"/>
              </a:rPr>
              <a:pPr algn="r" defTabSz="923670">
                <a:defRPr/>
              </a:pPr>
              <a:t>0</a:t>
            </a:fld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 userDrawn="1"/>
        </p:nvSpPr>
        <p:spPr>
          <a:xfrm>
            <a:off x="4432300" y="6454775"/>
            <a:ext cx="4495800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00" b="1" dirty="0">
                <a:ln w="0">
                  <a:noFill/>
                </a:ln>
                <a:solidFill>
                  <a:schemeClr val="accent1"/>
                </a:solidFill>
                <a:latin typeface="+mn-lt"/>
              </a:rPr>
              <a:t>Global Consumer Information Security</a:t>
            </a:r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 bwMode="auto">
          <a:xfrm>
            <a:off x="260350" y="6456363"/>
            <a:ext cx="39322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900" dirty="0"/>
              <a:t> </a:t>
            </a:r>
            <a:r>
              <a:rPr lang="en-US" sz="900" dirty="0">
                <a:solidFill>
                  <a:schemeClr val="accent1"/>
                </a:solidFill>
                <a:latin typeface="+mn-lt"/>
              </a:rPr>
              <a:t>Citi Confidential - Internal Use Only - Not for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924800" cy="27110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46075" y="1639888"/>
            <a:ext cx="8475663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94" descr="citi-co-r_2c-blu_pos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8600"/>
            <a:ext cx="666750" cy="458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3" name="Line 3"/>
          <p:cNvSpPr>
            <a:spLocks noChangeShapeType="1"/>
          </p:cNvSpPr>
          <p:nvPr/>
        </p:nvSpPr>
        <p:spPr bwMode="gray">
          <a:xfrm>
            <a:off x="0" y="762000"/>
            <a:ext cx="9144000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288925" indent="-288925" algn="l" rtl="0" eaLnBrk="0" fontAlgn="base" hangingPunct="0">
        <a:lnSpc>
          <a:spcPct val="95000"/>
        </a:lnSpc>
        <a:spcBef>
          <a:spcPct val="75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633413" indent="-23018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Clr>
          <a:srgbClr val="FF0000"/>
        </a:buClr>
        <a:buFont typeface="Arial" charset="0"/>
        <a:buChar char="–"/>
        <a:defRPr sz="2000">
          <a:solidFill>
            <a:schemeClr val="accent1"/>
          </a:solidFill>
          <a:latin typeface="+mn-lt"/>
        </a:defRPr>
      </a:lvl2pPr>
      <a:lvl3pPr marL="974725" indent="-227013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Clr>
          <a:srgbClr val="FF0000"/>
        </a:buClr>
        <a:buFont typeface="Arial" charset="0"/>
        <a:buChar char="•"/>
        <a:defRPr>
          <a:solidFill>
            <a:schemeClr val="accent1"/>
          </a:solidFill>
          <a:latin typeface="+mn-lt"/>
        </a:defRPr>
      </a:lvl3pPr>
      <a:lvl4pPr marL="1312863" indent="-22383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Clr>
          <a:srgbClr val="FF0000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4pPr>
      <a:lvl5pPr marL="1651000" indent="-22383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Clr>
          <a:srgbClr val="FF0000"/>
        </a:buClr>
        <a:buFont typeface="Arial" charset="0"/>
        <a:buChar char="•"/>
        <a:defRPr sz="1600">
          <a:solidFill>
            <a:schemeClr val="accent1"/>
          </a:solidFill>
          <a:latin typeface="+mn-lt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accent1"/>
          </a:solidFill>
          <a:latin typeface="+mn-lt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accent1"/>
          </a:solidFill>
          <a:latin typeface="+mn-lt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accent1"/>
          </a:solidFill>
          <a:latin typeface="+mn-lt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Title 1"/>
          <p:cNvSpPr>
            <a:spLocks noGrp="1"/>
          </p:cNvSpPr>
          <p:nvPr>
            <p:ph type="title"/>
          </p:nvPr>
        </p:nvSpPr>
        <p:spPr bwMode="auto">
          <a:xfrm>
            <a:off x="0" y="228600"/>
            <a:ext cx="8305800" cy="5000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rgbClr val="000066"/>
                </a:solidFill>
              </a:rPr>
              <a:t>L1 VA Issue - Struts 2 Vulnerability.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219200" y="838199"/>
            <a:ext cx="7772400" cy="9906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200"/>
              </a:spcAft>
            </a:pPr>
            <a:r>
              <a:rPr lang="en-US" dirty="0"/>
              <a:t>During a vulnerability test of </a:t>
            </a:r>
            <a:r>
              <a:rPr lang="en-US" b="1" dirty="0"/>
              <a:t>Citibank Online US</a:t>
            </a:r>
            <a:r>
              <a:rPr lang="en-US" dirty="0"/>
              <a:t>, Team 6 was able to manipulate the application to gain privileged access.  The root cause was identified as a vulnerability in the open source </a:t>
            </a:r>
            <a:r>
              <a:rPr lang="en-US" b="1" dirty="0"/>
              <a:t>Struts 2 web application framework</a:t>
            </a:r>
            <a:r>
              <a:rPr lang="en-US" dirty="0"/>
              <a:t>. The issue potentially impacts </a:t>
            </a:r>
            <a:r>
              <a:rPr lang="en-US" dirty="0" smtClean="0"/>
              <a:t>any Citi </a:t>
            </a:r>
            <a:r>
              <a:rPr lang="en-US" dirty="0"/>
              <a:t>banking application that uses </a:t>
            </a:r>
            <a:r>
              <a:rPr lang="en-US" dirty="0" smtClean="0"/>
              <a:t>Struts 2 </a:t>
            </a:r>
            <a:r>
              <a:rPr lang="en-US" dirty="0"/>
              <a:t>versions 2.0.0 to 2.3.15 - the final scope of the issue is yet to be </a:t>
            </a:r>
            <a:r>
              <a:rPr lang="en-US" dirty="0" smtClean="0"/>
              <a:t>determined.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70916" y="838200"/>
            <a:ext cx="972084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Issue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85032" y="1905000"/>
            <a:ext cx="3010968" cy="4572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Risks to Citi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0916" y="1905000"/>
            <a:ext cx="2819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Attack Scenario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538665"/>
            <a:ext cx="2819400" cy="38010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Pre-requisite </a:t>
            </a:r>
            <a:r>
              <a:rPr lang="en-US" sz="1100" dirty="0"/>
              <a:t>to exploit this </a:t>
            </a:r>
            <a:r>
              <a:rPr lang="en-US" sz="1100" dirty="0" smtClean="0"/>
              <a:t>vulnerability:</a:t>
            </a:r>
          </a:p>
          <a:p>
            <a:endParaRPr lang="en-US" sz="11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Application leveraging Struts 2 versions 2.0.0 to 2.3.15</a:t>
            </a:r>
            <a:endParaRPr lang="en-US" sz="1100" dirty="0"/>
          </a:p>
          <a:p>
            <a:endParaRPr lang="en-US" sz="1100" b="1" dirty="0"/>
          </a:p>
          <a:p>
            <a:r>
              <a:rPr lang="en-US" sz="1100" dirty="0" smtClean="0"/>
              <a:t>To exploit the vulnerability, Team 6 performed the following steps</a:t>
            </a:r>
            <a:r>
              <a:rPr lang="en-US" sz="1100" dirty="0"/>
              <a:t>;</a:t>
            </a:r>
            <a:endParaRPr lang="en-US" sz="1100" dirty="0" smtClean="0"/>
          </a:p>
          <a:p>
            <a:endParaRPr lang="en-US" sz="1100" b="1" dirty="0"/>
          </a:p>
          <a:p>
            <a:pPr marL="171450" indent="-1714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100" dirty="0" smtClean="0"/>
              <a:t>Via Citibank Online US (pre-authentication page) start process to open a savings account .</a:t>
            </a:r>
          </a:p>
          <a:p>
            <a:pPr marL="171450" indent="-1714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100" dirty="0" smtClean="0"/>
              <a:t>Within the second step of the application flow, exploiting the vulnerability, the URL was modified using a proxy server to inject basic Unix commands.</a:t>
            </a:r>
          </a:p>
          <a:p>
            <a:pPr marL="171450" indent="-1714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100" dirty="0" smtClean="0"/>
              <a:t>The attack was successful by leveraging Unicode equivalents of malicious characters in order to bypass our security filtering in JFP (Site Entrance filter).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211219" y="1905000"/>
            <a:ext cx="2799459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GC IS Reco</a:t>
            </a:r>
            <a:r>
              <a:rPr lang="en-US" sz="1400" b="1" dirty="0" smtClean="0">
                <a:solidFill>
                  <a:schemeClr val="bg1"/>
                </a:solidFill>
              </a:rPr>
              <a:t>mmended Actions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rot="5400000">
            <a:off x="990601" y="4419599"/>
            <a:ext cx="4114800" cy="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4114803" y="4419599"/>
            <a:ext cx="4114799" cy="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206384" y="2538665"/>
            <a:ext cx="2799459" cy="40164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Global Consumer Information Security is working with the VA and Technology teams on the recommendations to ensure the risk is understood and managed.  Current steps being planned are:</a:t>
            </a:r>
          </a:p>
          <a:p>
            <a:endParaRPr lang="en-US" sz="1100" dirty="0"/>
          </a:p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100" dirty="0" smtClean="0"/>
              <a:t>Develop solution to remediate issue (Owner: JFP Platform team).</a:t>
            </a:r>
          </a:p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100" dirty="0" smtClean="0"/>
              <a:t>Confirm rights assigned to functional ID that runs the application to determine worst case impact to Citi servers (Owner: Middleware team, IS).</a:t>
            </a:r>
          </a:p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100" dirty="0" smtClean="0"/>
              <a:t>Configure signatures for attack detection (Owner: CTI).</a:t>
            </a:r>
          </a:p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100" dirty="0" smtClean="0"/>
              <a:t>Analyze historical exposure to this vulnerability in production environment (Owner: Production Support).</a:t>
            </a:r>
          </a:p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100" dirty="0" smtClean="0"/>
              <a:t>Identify all banking apps utilizing Struts 2 for potential impact (owner JFP Platform team)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3136232" y="5715000"/>
            <a:ext cx="2971800" cy="67777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For further information related</a:t>
            </a:r>
            <a:r>
              <a:rPr kumimoji="0" lang="en-US" sz="90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to this analysis, please contact one of the following GC IS leaders:  </a:t>
            </a:r>
            <a:r>
              <a:rPr kumimoji="0" lang="en-US" sz="9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kumimoji="0" lang="en-US" sz="9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900" dirty="0" smtClean="0">
                <a:solidFill>
                  <a:schemeClr val="bg1"/>
                </a:solidFill>
              </a:rPr>
              <a:t>Craig Kobren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Wayne</a:t>
            </a:r>
            <a:r>
              <a:rPr kumimoji="0" lang="en-US" sz="9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Browning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2538665"/>
            <a:ext cx="297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Any application using the Struts 2 framework is potentially at risk. </a:t>
            </a:r>
          </a:p>
          <a:p>
            <a:endParaRPr lang="en-US" sz="1100" dirty="0"/>
          </a:p>
          <a:p>
            <a:r>
              <a:rPr lang="en-US" sz="1100" dirty="0"/>
              <a:t>The risks are to be determined – potential scenarios include server shut down, malicious program installation and data compromise.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918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i_3d">
  <a:themeElements>
    <a:clrScheme name="Citi">
      <a:dk1>
        <a:srgbClr val="53565A"/>
      </a:dk1>
      <a:lt1>
        <a:srgbClr val="FFFFFF"/>
      </a:lt1>
      <a:dk2>
        <a:srgbClr val="000000"/>
      </a:dk2>
      <a:lt2>
        <a:srgbClr val="00BDF2"/>
      </a:lt2>
      <a:accent1>
        <a:srgbClr val="97999B"/>
      </a:accent1>
      <a:accent2>
        <a:srgbClr val="002D72"/>
      </a:accent2>
      <a:accent3>
        <a:srgbClr val="00BDF2"/>
      </a:accent3>
      <a:accent4>
        <a:srgbClr val="FFAA11"/>
      </a:accent4>
      <a:accent5>
        <a:srgbClr val="FF0000"/>
      </a:accent5>
      <a:accent6>
        <a:srgbClr val="890C58"/>
      </a:accent6>
      <a:hlink>
        <a:srgbClr val="002D72"/>
      </a:hlink>
      <a:folHlink>
        <a:srgbClr val="00BDF2"/>
      </a:folHlink>
    </a:clrScheme>
    <a:fontScheme name="citi_0314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iti_031407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10357</TotalTime>
  <Words>342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citi_3d</vt:lpstr>
      <vt:lpstr>L1 VA Issue - Struts 2 Vulnerability.</vt:lpstr>
    </vt:vector>
  </TitlesOfParts>
  <Company>PCSOE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es21493</dc:creator>
  <cp:lastModifiedBy>Khan, Ash1 [GCG-NAOT]</cp:lastModifiedBy>
  <cp:revision>990</cp:revision>
  <cp:lastPrinted>2008-03-19T14:38:19Z</cp:lastPrinted>
  <dcterms:created xsi:type="dcterms:W3CDTF">2008-02-15T15:35:53Z</dcterms:created>
  <dcterms:modified xsi:type="dcterms:W3CDTF">2013-07-30T01:36:32Z</dcterms:modified>
</cp:coreProperties>
</file>