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59" r:id="rId4"/>
    <p:sldId id="287" r:id="rId5"/>
    <p:sldId id="257" r:id="rId6"/>
    <p:sldId id="260" r:id="rId7"/>
    <p:sldId id="268" r:id="rId8"/>
    <p:sldId id="267" r:id="rId9"/>
    <p:sldId id="273" r:id="rId10"/>
    <p:sldId id="271" r:id="rId11"/>
    <p:sldId id="272" r:id="rId12"/>
    <p:sldId id="274" r:id="rId13"/>
    <p:sldId id="269" r:id="rId14"/>
    <p:sldId id="270" r:id="rId15"/>
    <p:sldId id="275" r:id="rId16"/>
    <p:sldId id="276" r:id="rId17"/>
    <p:sldId id="277" r:id="rId18"/>
    <p:sldId id="278" r:id="rId19"/>
    <p:sldId id="279" r:id="rId20"/>
    <p:sldId id="280" r:id="rId21"/>
    <p:sldId id="281" r:id="rId22"/>
    <p:sldId id="282" r:id="rId23"/>
    <p:sldId id="283" r:id="rId24"/>
    <p:sldId id="288" r:id="rId25"/>
    <p:sldId id="284" r:id="rId26"/>
    <p:sldId id="285" r:id="rId27"/>
    <p:sldId id="28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8F928-EDA2-A5B4-7209-DA4928A437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7FFFDBC-C27E-6347-64DF-1AF1D2C0D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5A2AF95-D871-148E-F031-CDA26CAABDBC}"/>
              </a:ext>
            </a:extLst>
          </p:cNvPr>
          <p:cNvSpPr>
            <a:spLocks noGrp="1"/>
          </p:cNvSpPr>
          <p:nvPr>
            <p:ph type="dt" sz="half" idx="10"/>
          </p:nvPr>
        </p:nvSpPr>
        <p:spPr/>
        <p:txBody>
          <a:bodyPr/>
          <a:lstStyle/>
          <a:p>
            <a:fld id="{D60BFA79-9A4C-4E07-9C77-606CA66DA0B3}" type="datetimeFigureOut">
              <a:rPr lang="en-GB" smtClean="0"/>
              <a:t>24/03/2023</a:t>
            </a:fld>
            <a:endParaRPr lang="en-GB"/>
          </a:p>
        </p:txBody>
      </p:sp>
      <p:sp>
        <p:nvSpPr>
          <p:cNvPr id="5" name="Footer Placeholder 4">
            <a:extLst>
              <a:ext uri="{FF2B5EF4-FFF2-40B4-BE49-F238E27FC236}">
                <a16:creationId xmlns:a16="http://schemas.microsoft.com/office/drawing/2014/main" id="{F084F716-8AD4-E077-4C09-8F7E429B8E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73FB79D-4498-56D3-7F44-B8CD64E43EE9}"/>
              </a:ext>
            </a:extLst>
          </p:cNvPr>
          <p:cNvSpPr>
            <a:spLocks noGrp="1"/>
          </p:cNvSpPr>
          <p:nvPr>
            <p:ph type="sldNum" sz="quarter" idx="12"/>
          </p:nvPr>
        </p:nvSpPr>
        <p:spPr/>
        <p:txBody>
          <a:bodyPr/>
          <a:lstStyle/>
          <a:p>
            <a:fld id="{0727031C-3930-4ECE-A3A7-12303DC3BECB}" type="slidenum">
              <a:rPr lang="en-GB" smtClean="0"/>
              <a:t>‹#›</a:t>
            </a:fld>
            <a:endParaRPr lang="en-GB"/>
          </a:p>
        </p:txBody>
      </p:sp>
    </p:spTree>
    <p:extLst>
      <p:ext uri="{BB962C8B-B14F-4D97-AF65-F5344CB8AC3E}">
        <p14:creationId xmlns:p14="http://schemas.microsoft.com/office/powerpoint/2010/main" val="1357057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CE5BE-CE07-52B9-BDFC-843FC022199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1BFB05F-DCE1-66CA-89A3-C0939C9B6F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1CC4D3B-5D60-82AF-8E16-97A7BE23A56E}"/>
              </a:ext>
            </a:extLst>
          </p:cNvPr>
          <p:cNvSpPr>
            <a:spLocks noGrp="1"/>
          </p:cNvSpPr>
          <p:nvPr>
            <p:ph type="dt" sz="half" idx="10"/>
          </p:nvPr>
        </p:nvSpPr>
        <p:spPr/>
        <p:txBody>
          <a:bodyPr/>
          <a:lstStyle/>
          <a:p>
            <a:fld id="{D60BFA79-9A4C-4E07-9C77-606CA66DA0B3}" type="datetimeFigureOut">
              <a:rPr lang="en-GB" smtClean="0"/>
              <a:t>24/03/2023</a:t>
            </a:fld>
            <a:endParaRPr lang="en-GB"/>
          </a:p>
        </p:txBody>
      </p:sp>
      <p:sp>
        <p:nvSpPr>
          <p:cNvPr id="5" name="Footer Placeholder 4">
            <a:extLst>
              <a:ext uri="{FF2B5EF4-FFF2-40B4-BE49-F238E27FC236}">
                <a16:creationId xmlns:a16="http://schemas.microsoft.com/office/drawing/2014/main" id="{0965F5C8-06EC-104D-8EB6-478EC27405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4D271A-5465-DF70-2E44-1D841D5D77EF}"/>
              </a:ext>
            </a:extLst>
          </p:cNvPr>
          <p:cNvSpPr>
            <a:spLocks noGrp="1"/>
          </p:cNvSpPr>
          <p:nvPr>
            <p:ph type="sldNum" sz="quarter" idx="12"/>
          </p:nvPr>
        </p:nvSpPr>
        <p:spPr/>
        <p:txBody>
          <a:bodyPr/>
          <a:lstStyle/>
          <a:p>
            <a:fld id="{0727031C-3930-4ECE-A3A7-12303DC3BECB}" type="slidenum">
              <a:rPr lang="en-GB" smtClean="0"/>
              <a:t>‹#›</a:t>
            </a:fld>
            <a:endParaRPr lang="en-GB"/>
          </a:p>
        </p:txBody>
      </p:sp>
    </p:spTree>
    <p:extLst>
      <p:ext uri="{BB962C8B-B14F-4D97-AF65-F5344CB8AC3E}">
        <p14:creationId xmlns:p14="http://schemas.microsoft.com/office/powerpoint/2010/main" val="486449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A55D92-A5EF-E050-A847-E7D57EF123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7D3FD59-1AF2-9AA4-28C7-94CDDE92BA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4C4DA61-C1BE-3DE1-524C-A3001D54D740}"/>
              </a:ext>
            </a:extLst>
          </p:cNvPr>
          <p:cNvSpPr>
            <a:spLocks noGrp="1"/>
          </p:cNvSpPr>
          <p:nvPr>
            <p:ph type="dt" sz="half" idx="10"/>
          </p:nvPr>
        </p:nvSpPr>
        <p:spPr/>
        <p:txBody>
          <a:bodyPr/>
          <a:lstStyle/>
          <a:p>
            <a:fld id="{D60BFA79-9A4C-4E07-9C77-606CA66DA0B3}" type="datetimeFigureOut">
              <a:rPr lang="en-GB" smtClean="0"/>
              <a:t>24/03/2023</a:t>
            </a:fld>
            <a:endParaRPr lang="en-GB"/>
          </a:p>
        </p:txBody>
      </p:sp>
      <p:sp>
        <p:nvSpPr>
          <p:cNvPr id="5" name="Footer Placeholder 4">
            <a:extLst>
              <a:ext uri="{FF2B5EF4-FFF2-40B4-BE49-F238E27FC236}">
                <a16:creationId xmlns:a16="http://schemas.microsoft.com/office/drawing/2014/main" id="{B6258124-02E0-ECA0-0781-0C30D66E89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027B6EC-AFA6-46FA-4ADC-F4D9718EFC51}"/>
              </a:ext>
            </a:extLst>
          </p:cNvPr>
          <p:cNvSpPr>
            <a:spLocks noGrp="1"/>
          </p:cNvSpPr>
          <p:nvPr>
            <p:ph type="sldNum" sz="quarter" idx="12"/>
          </p:nvPr>
        </p:nvSpPr>
        <p:spPr/>
        <p:txBody>
          <a:bodyPr/>
          <a:lstStyle/>
          <a:p>
            <a:fld id="{0727031C-3930-4ECE-A3A7-12303DC3BECB}" type="slidenum">
              <a:rPr lang="en-GB" smtClean="0"/>
              <a:t>‹#›</a:t>
            </a:fld>
            <a:endParaRPr lang="en-GB"/>
          </a:p>
        </p:txBody>
      </p:sp>
    </p:spTree>
    <p:extLst>
      <p:ext uri="{BB962C8B-B14F-4D97-AF65-F5344CB8AC3E}">
        <p14:creationId xmlns:p14="http://schemas.microsoft.com/office/powerpoint/2010/main" val="1722576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5A1DF-AB70-1494-FE56-DE0D5789817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DFFC615-8AA4-AAFD-C25E-4661C43BE7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C97A98-81B5-7E95-4A1C-512FC418C43E}"/>
              </a:ext>
            </a:extLst>
          </p:cNvPr>
          <p:cNvSpPr>
            <a:spLocks noGrp="1"/>
          </p:cNvSpPr>
          <p:nvPr>
            <p:ph type="dt" sz="half" idx="10"/>
          </p:nvPr>
        </p:nvSpPr>
        <p:spPr/>
        <p:txBody>
          <a:bodyPr/>
          <a:lstStyle/>
          <a:p>
            <a:fld id="{D60BFA79-9A4C-4E07-9C77-606CA66DA0B3}" type="datetimeFigureOut">
              <a:rPr lang="en-GB" smtClean="0"/>
              <a:t>24/03/2023</a:t>
            </a:fld>
            <a:endParaRPr lang="en-GB"/>
          </a:p>
        </p:txBody>
      </p:sp>
      <p:sp>
        <p:nvSpPr>
          <p:cNvPr id="5" name="Footer Placeholder 4">
            <a:extLst>
              <a:ext uri="{FF2B5EF4-FFF2-40B4-BE49-F238E27FC236}">
                <a16:creationId xmlns:a16="http://schemas.microsoft.com/office/drawing/2014/main" id="{9EDCF2DD-BBA4-DAEF-3DC1-562D63D0891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37FBA2-17C7-99A0-209A-9E6A797A61AC}"/>
              </a:ext>
            </a:extLst>
          </p:cNvPr>
          <p:cNvSpPr>
            <a:spLocks noGrp="1"/>
          </p:cNvSpPr>
          <p:nvPr>
            <p:ph type="sldNum" sz="quarter" idx="12"/>
          </p:nvPr>
        </p:nvSpPr>
        <p:spPr/>
        <p:txBody>
          <a:bodyPr/>
          <a:lstStyle/>
          <a:p>
            <a:fld id="{0727031C-3930-4ECE-A3A7-12303DC3BECB}" type="slidenum">
              <a:rPr lang="en-GB" smtClean="0"/>
              <a:t>‹#›</a:t>
            </a:fld>
            <a:endParaRPr lang="en-GB"/>
          </a:p>
        </p:txBody>
      </p:sp>
    </p:spTree>
    <p:extLst>
      <p:ext uri="{BB962C8B-B14F-4D97-AF65-F5344CB8AC3E}">
        <p14:creationId xmlns:p14="http://schemas.microsoft.com/office/powerpoint/2010/main" val="3595337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4C82-74F8-5482-D8D6-D8702DA2AA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977600A-E323-7624-8323-402C16C9DE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485A71-CC04-DBB7-2C13-1C7188B654DE}"/>
              </a:ext>
            </a:extLst>
          </p:cNvPr>
          <p:cNvSpPr>
            <a:spLocks noGrp="1"/>
          </p:cNvSpPr>
          <p:nvPr>
            <p:ph type="dt" sz="half" idx="10"/>
          </p:nvPr>
        </p:nvSpPr>
        <p:spPr/>
        <p:txBody>
          <a:bodyPr/>
          <a:lstStyle/>
          <a:p>
            <a:fld id="{D60BFA79-9A4C-4E07-9C77-606CA66DA0B3}" type="datetimeFigureOut">
              <a:rPr lang="en-GB" smtClean="0"/>
              <a:t>24/03/2023</a:t>
            </a:fld>
            <a:endParaRPr lang="en-GB"/>
          </a:p>
        </p:txBody>
      </p:sp>
      <p:sp>
        <p:nvSpPr>
          <p:cNvPr id="5" name="Footer Placeholder 4">
            <a:extLst>
              <a:ext uri="{FF2B5EF4-FFF2-40B4-BE49-F238E27FC236}">
                <a16:creationId xmlns:a16="http://schemas.microsoft.com/office/drawing/2014/main" id="{C1F9F7FA-0B04-6C63-AD5D-B8188C9BCD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5EE9617-4EB8-9DC8-5DBE-6C93EAFCFD0E}"/>
              </a:ext>
            </a:extLst>
          </p:cNvPr>
          <p:cNvSpPr>
            <a:spLocks noGrp="1"/>
          </p:cNvSpPr>
          <p:nvPr>
            <p:ph type="sldNum" sz="quarter" idx="12"/>
          </p:nvPr>
        </p:nvSpPr>
        <p:spPr/>
        <p:txBody>
          <a:bodyPr/>
          <a:lstStyle/>
          <a:p>
            <a:fld id="{0727031C-3930-4ECE-A3A7-12303DC3BECB}" type="slidenum">
              <a:rPr lang="en-GB" smtClean="0"/>
              <a:t>‹#›</a:t>
            </a:fld>
            <a:endParaRPr lang="en-GB"/>
          </a:p>
        </p:txBody>
      </p:sp>
    </p:spTree>
    <p:extLst>
      <p:ext uri="{BB962C8B-B14F-4D97-AF65-F5344CB8AC3E}">
        <p14:creationId xmlns:p14="http://schemas.microsoft.com/office/powerpoint/2010/main" val="3962723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2FD8-607A-F6F4-E5AA-01BB1542E8E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70C08D7-5365-2316-F4F0-7C0D505EEB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DB910DD-3AE9-ADAF-47DC-A27023B2D6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C17556D-EE27-5868-C752-78D20D56977E}"/>
              </a:ext>
            </a:extLst>
          </p:cNvPr>
          <p:cNvSpPr>
            <a:spLocks noGrp="1"/>
          </p:cNvSpPr>
          <p:nvPr>
            <p:ph type="dt" sz="half" idx="10"/>
          </p:nvPr>
        </p:nvSpPr>
        <p:spPr/>
        <p:txBody>
          <a:bodyPr/>
          <a:lstStyle/>
          <a:p>
            <a:fld id="{D60BFA79-9A4C-4E07-9C77-606CA66DA0B3}" type="datetimeFigureOut">
              <a:rPr lang="en-GB" smtClean="0"/>
              <a:t>24/03/2023</a:t>
            </a:fld>
            <a:endParaRPr lang="en-GB"/>
          </a:p>
        </p:txBody>
      </p:sp>
      <p:sp>
        <p:nvSpPr>
          <p:cNvPr id="6" name="Footer Placeholder 5">
            <a:extLst>
              <a:ext uri="{FF2B5EF4-FFF2-40B4-BE49-F238E27FC236}">
                <a16:creationId xmlns:a16="http://schemas.microsoft.com/office/drawing/2014/main" id="{B2BC3B46-D425-F231-72DA-185D41A89FE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1E7C55C-D1B7-E403-CF82-59E9D14A0F24}"/>
              </a:ext>
            </a:extLst>
          </p:cNvPr>
          <p:cNvSpPr>
            <a:spLocks noGrp="1"/>
          </p:cNvSpPr>
          <p:nvPr>
            <p:ph type="sldNum" sz="quarter" idx="12"/>
          </p:nvPr>
        </p:nvSpPr>
        <p:spPr/>
        <p:txBody>
          <a:bodyPr/>
          <a:lstStyle/>
          <a:p>
            <a:fld id="{0727031C-3930-4ECE-A3A7-12303DC3BECB}" type="slidenum">
              <a:rPr lang="en-GB" smtClean="0"/>
              <a:t>‹#›</a:t>
            </a:fld>
            <a:endParaRPr lang="en-GB"/>
          </a:p>
        </p:txBody>
      </p:sp>
    </p:spTree>
    <p:extLst>
      <p:ext uri="{BB962C8B-B14F-4D97-AF65-F5344CB8AC3E}">
        <p14:creationId xmlns:p14="http://schemas.microsoft.com/office/powerpoint/2010/main" val="1179276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55FC8-34A7-2BBE-D473-0D8090D3B9E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5374007-A3AB-52D8-6A3F-2C3B16C70C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947010-8429-60D4-AC86-B02B70889F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95F8DF4-4FBE-2797-BEE7-059D389FBB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8D1714-2E3C-54E9-4380-5959B5F350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1307732-B838-C0AF-16A6-6C0EA5EF3515}"/>
              </a:ext>
            </a:extLst>
          </p:cNvPr>
          <p:cNvSpPr>
            <a:spLocks noGrp="1"/>
          </p:cNvSpPr>
          <p:nvPr>
            <p:ph type="dt" sz="half" idx="10"/>
          </p:nvPr>
        </p:nvSpPr>
        <p:spPr/>
        <p:txBody>
          <a:bodyPr/>
          <a:lstStyle/>
          <a:p>
            <a:fld id="{D60BFA79-9A4C-4E07-9C77-606CA66DA0B3}" type="datetimeFigureOut">
              <a:rPr lang="en-GB" smtClean="0"/>
              <a:t>24/03/2023</a:t>
            </a:fld>
            <a:endParaRPr lang="en-GB"/>
          </a:p>
        </p:txBody>
      </p:sp>
      <p:sp>
        <p:nvSpPr>
          <p:cNvPr id="8" name="Footer Placeholder 7">
            <a:extLst>
              <a:ext uri="{FF2B5EF4-FFF2-40B4-BE49-F238E27FC236}">
                <a16:creationId xmlns:a16="http://schemas.microsoft.com/office/drawing/2014/main" id="{A4B6B693-A066-9B44-CC50-F7298540F4D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ADEA286-3B47-CD97-0D22-87E81D3E29BF}"/>
              </a:ext>
            </a:extLst>
          </p:cNvPr>
          <p:cNvSpPr>
            <a:spLocks noGrp="1"/>
          </p:cNvSpPr>
          <p:nvPr>
            <p:ph type="sldNum" sz="quarter" idx="12"/>
          </p:nvPr>
        </p:nvSpPr>
        <p:spPr/>
        <p:txBody>
          <a:bodyPr/>
          <a:lstStyle/>
          <a:p>
            <a:fld id="{0727031C-3930-4ECE-A3A7-12303DC3BECB}" type="slidenum">
              <a:rPr lang="en-GB" smtClean="0"/>
              <a:t>‹#›</a:t>
            </a:fld>
            <a:endParaRPr lang="en-GB"/>
          </a:p>
        </p:txBody>
      </p:sp>
    </p:spTree>
    <p:extLst>
      <p:ext uri="{BB962C8B-B14F-4D97-AF65-F5344CB8AC3E}">
        <p14:creationId xmlns:p14="http://schemas.microsoft.com/office/powerpoint/2010/main" val="2259778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B6FC5-2D0B-E8E9-CFDE-A6ECEFB6E9A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420FF9C-A953-F568-2FAA-10D46B282016}"/>
              </a:ext>
            </a:extLst>
          </p:cNvPr>
          <p:cNvSpPr>
            <a:spLocks noGrp="1"/>
          </p:cNvSpPr>
          <p:nvPr>
            <p:ph type="dt" sz="half" idx="10"/>
          </p:nvPr>
        </p:nvSpPr>
        <p:spPr/>
        <p:txBody>
          <a:bodyPr/>
          <a:lstStyle/>
          <a:p>
            <a:fld id="{D60BFA79-9A4C-4E07-9C77-606CA66DA0B3}" type="datetimeFigureOut">
              <a:rPr lang="en-GB" smtClean="0"/>
              <a:t>24/03/2023</a:t>
            </a:fld>
            <a:endParaRPr lang="en-GB"/>
          </a:p>
        </p:txBody>
      </p:sp>
      <p:sp>
        <p:nvSpPr>
          <p:cNvPr id="4" name="Footer Placeholder 3">
            <a:extLst>
              <a:ext uri="{FF2B5EF4-FFF2-40B4-BE49-F238E27FC236}">
                <a16:creationId xmlns:a16="http://schemas.microsoft.com/office/drawing/2014/main" id="{BC301C76-D600-186E-D8FC-80518FAF5DB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1353000-0582-9EA4-B00D-0D324C16902E}"/>
              </a:ext>
            </a:extLst>
          </p:cNvPr>
          <p:cNvSpPr>
            <a:spLocks noGrp="1"/>
          </p:cNvSpPr>
          <p:nvPr>
            <p:ph type="sldNum" sz="quarter" idx="12"/>
          </p:nvPr>
        </p:nvSpPr>
        <p:spPr/>
        <p:txBody>
          <a:bodyPr/>
          <a:lstStyle/>
          <a:p>
            <a:fld id="{0727031C-3930-4ECE-A3A7-12303DC3BECB}" type="slidenum">
              <a:rPr lang="en-GB" smtClean="0"/>
              <a:t>‹#›</a:t>
            </a:fld>
            <a:endParaRPr lang="en-GB"/>
          </a:p>
        </p:txBody>
      </p:sp>
    </p:spTree>
    <p:extLst>
      <p:ext uri="{BB962C8B-B14F-4D97-AF65-F5344CB8AC3E}">
        <p14:creationId xmlns:p14="http://schemas.microsoft.com/office/powerpoint/2010/main" val="1468216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9ADDC2-1F20-7F4C-F9ED-AC18BDF7C1E5}"/>
              </a:ext>
            </a:extLst>
          </p:cNvPr>
          <p:cNvSpPr>
            <a:spLocks noGrp="1"/>
          </p:cNvSpPr>
          <p:nvPr>
            <p:ph type="dt" sz="half" idx="10"/>
          </p:nvPr>
        </p:nvSpPr>
        <p:spPr/>
        <p:txBody>
          <a:bodyPr/>
          <a:lstStyle/>
          <a:p>
            <a:fld id="{D60BFA79-9A4C-4E07-9C77-606CA66DA0B3}" type="datetimeFigureOut">
              <a:rPr lang="en-GB" smtClean="0"/>
              <a:t>24/03/2023</a:t>
            </a:fld>
            <a:endParaRPr lang="en-GB"/>
          </a:p>
        </p:txBody>
      </p:sp>
      <p:sp>
        <p:nvSpPr>
          <p:cNvPr id="3" name="Footer Placeholder 2">
            <a:extLst>
              <a:ext uri="{FF2B5EF4-FFF2-40B4-BE49-F238E27FC236}">
                <a16:creationId xmlns:a16="http://schemas.microsoft.com/office/drawing/2014/main" id="{7A04E719-8CD1-F544-C358-243501C9817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91689A9-42E4-2775-C6FA-D2E5E2628B22}"/>
              </a:ext>
            </a:extLst>
          </p:cNvPr>
          <p:cNvSpPr>
            <a:spLocks noGrp="1"/>
          </p:cNvSpPr>
          <p:nvPr>
            <p:ph type="sldNum" sz="quarter" idx="12"/>
          </p:nvPr>
        </p:nvSpPr>
        <p:spPr/>
        <p:txBody>
          <a:bodyPr/>
          <a:lstStyle/>
          <a:p>
            <a:fld id="{0727031C-3930-4ECE-A3A7-12303DC3BECB}" type="slidenum">
              <a:rPr lang="en-GB" smtClean="0"/>
              <a:t>‹#›</a:t>
            </a:fld>
            <a:endParaRPr lang="en-GB"/>
          </a:p>
        </p:txBody>
      </p:sp>
    </p:spTree>
    <p:extLst>
      <p:ext uri="{BB962C8B-B14F-4D97-AF65-F5344CB8AC3E}">
        <p14:creationId xmlns:p14="http://schemas.microsoft.com/office/powerpoint/2010/main" val="3657029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57EA6-747A-0F1C-5861-5394040D42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679F7B9-2228-AE36-BF85-06B95F5FDA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34ADEE2-EB04-6DF3-2B65-5421FBCA4A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0D9287-BD55-972E-BF8E-500078A3FF54}"/>
              </a:ext>
            </a:extLst>
          </p:cNvPr>
          <p:cNvSpPr>
            <a:spLocks noGrp="1"/>
          </p:cNvSpPr>
          <p:nvPr>
            <p:ph type="dt" sz="half" idx="10"/>
          </p:nvPr>
        </p:nvSpPr>
        <p:spPr/>
        <p:txBody>
          <a:bodyPr/>
          <a:lstStyle/>
          <a:p>
            <a:fld id="{D60BFA79-9A4C-4E07-9C77-606CA66DA0B3}" type="datetimeFigureOut">
              <a:rPr lang="en-GB" smtClean="0"/>
              <a:t>24/03/2023</a:t>
            </a:fld>
            <a:endParaRPr lang="en-GB"/>
          </a:p>
        </p:txBody>
      </p:sp>
      <p:sp>
        <p:nvSpPr>
          <p:cNvPr id="6" name="Footer Placeholder 5">
            <a:extLst>
              <a:ext uri="{FF2B5EF4-FFF2-40B4-BE49-F238E27FC236}">
                <a16:creationId xmlns:a16="http://schemas.microsoft.com/office/drawing/2014/main" id="{4F3541E8-62CA-20D4-278A-643F77333E3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DA661FA-1964-85A6-AE35-67C00751E76D}"/>
              </a:ext>
            </a:extLst>
          </p:cNvPr>
          <p:cNvSpPr>
            <a:spLocks noGrp="1"/>
          </p:cNvSpPr>
          <p:nvPr>
            <p:ph type="sldNum" sz="quarter" idx="12"/>
          </p:nvPr>
        </p:nvSpPr>
        <p:spPr/>
        <p:txBody>
          <a:bodyPr/>
          <a:lstStyle/>
          <a:p>
            <a:fld id="{0727031C-3930-4ECE-A3A7-12303DC3BECB}" type="slidenum">
              <a:rPr lang="en-GB" smtClean="0"/>
              <a:t>‹#›</a:t>
            </a:fld>
            <a:endParaRPr lang="en-GB"/>
          </a:p>
        </p:txBody>
      </p:sp>
    </p:spTree>
    <p:extLst>
      <p:ext uri="{BB962C8B-B14F-4D97-AF65-F5344CB8AC3E}">
        <p14:creationId xmlns:p14="http://schemas.microsoft.com/office/powerpoint/2010/main" val="2829618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B7DF0-D5FC-172E-7D4B-B336D10245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8C6FD67-5A27-47BE-4AD7-A16DDF19C8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352C030-9B9A-BDB9-C92F-00381D3FED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B7B92E-1829-E5FC-2360-1BDEABC83B13}"/>
              </a:ext>
            </a:extLst>
          </p:cNvPr>
          <p:cNvSpPr>
            <a:spLocks noGrp="1"/>
          </p:cNvSpPr>
          <p:nvPr>
            <p:ph type="dt" sz="half" idx="10"/>
          </p:nvPr>
        </p:nvSpPr>
        <p:spPr/>
        <p:txBody>
          <a:bodyPr/>
          <a:lstStyle/>
          <a:p>
            <a:fld id="{D60BFA79-9A4C-4E07-9C77-606CA66DA0B3}" type="datetimeFigureOut">
              <a:rPr lang="en-GB" smtClean="0"/>
              <a:t>24/03/2023</a:t>
            </a:fld>
            <a:endParaRPr lang="en-GB"/>
          </a:p>
        </p:txBody>
      </p:sp>
      <p:sp>
        <p:nvSpPr>
          <p:cNvPr id="6" name="Footer Placeholder 5">
            <a:extLst>
              <a:ext uri="{FF2B5EF4-FFF2-40B4-BE49-F238E27FC236}">
                <a16:creationId xmlns:a16="http://schemas.microsoft.com/office/drawing/2014/main" id="{67D4F67F-528D-7D3B-2089-786827ED6A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78F3C8-60B4-B86D-503F-14C7025B8E10}"/>
              </a:ext>
            </a:extLst>
          </p:cNvPr>
          <p:cNvSpPr>
            <a:spLocks noGrp="1"/>
          </p:cNvSpPr>
          <p:nvPr>
            <p:ph type="sldNum" sz="quarter" idx="12"/>
          </p:nvPr>
        </p:nvSpPr>
        <p:spPr/>
        <p:txBody>
          <a:bodyPr/>
          <a:lstStyle/>
          <a:p>
            <a:fld id="{0727031C-3930-4ECE-A3A7-12303DC3BECB}" type="slidenum">
              <a:rPr lang="en-GB" smtClean="0"/>
              <a:t>‹#›</a:t>
            </a:fld>
            <a:endParaRPr lang="en-GB"/>
          </a:p>
        </p:txBody>
      </p:sp>
    </p:spTree>
    <p:extLst>
      <p:ext uri="{BB962C8B-B14F-4D97-AF65-F5344CB8AC3E}">
        <p14:creationId xmlns:p14="http://schemas.microsoft.com/office/powerpoint/2010/main" val="3158740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9F461F-3401-2884-505D-62A037010D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E174030-D195-54FD-C67E-2BF637F2E3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F55CBD-81ED-3164-BB31-CCA6DD9DBE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0BFA79-9A4C-4E07-9C77-606CA66DA0B3}" type="datetimeFigureOut">
              <a:rPr lang="en-GB" smtClean="0"/>
              <a:t>24/03/2023</a:t>
            </a:fld>
            <a:endParaRPr lang="en-GB"/>
          </a:p>
        </p:txBody>
      </p:sp>
      <p:sp>
        <p:nvSpPr>
          <p:cNvPr id="5" name="Footer Placeholder 4">
            <a:extLst>
              <a:ext uri="{FF2B5EF4-FFF2-40B4-BE49-F238E27FC236}">
                <a16:creationId xmlns:a16="http://schemas.microsoft.com/office/drawing/2014/main" id="{E8AC23BC-952E-EE49-B166-F1F4DE6852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AE8F3F7-2098-B027-88C3-4412B6A733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7031C-3930-4ECE-A3A7-12303DC3BECB}" type="slidenum">
              <a:rPr lang="en-GB" smtClean="0"/>
              <a:t>‹#›</a:t>
            </a:fld>
            <a:endParaRPr lang="en-GB"/>
          </a:p>
        </p:txBody>
      </p:sp>
    </p:spTree>
    <p:extLst>
      <p:ext uri="{BB962C8B-B14F-4D97-AF65-F5344CB8AC3E}">
        <p14:creationId xmlns:p14="http://schemas.microsoft.com/office/powerpoint/2010/main" val="3680752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3A0DEC94-E1D1-2C77-7E7D-092C205E32EA}"/>
              </a:ext>
            </a:extLst>
          </p:cNvPr>
          <p:cNvSpPr>
            <a:spLocks noGrp="1"/>
          </p:cNvSpPr>
          <p:nvPr>
            <p:ph type="subTitle" idx="1"/>
          </p:nvPr>
        </p:nvSpPr>
        <p:spPr>
          <a:xfrm>
            <a:off x="525463" y="457200"/>
            <a:ext cx="11141075" cy="5943600"/>
          </a:xfrm>
          <a:ln>
            <a:solidFill>
              <a:schemeClr val="tx1"/>
            </a:solidFill>
          </a:ln>
        </p:spPr>
        <p:txBody>
          <a:bodyPr>
            <a:normAutofit/>
          </a:bodyPr>
          <a:lstStyle/>
          <a:p>
            <a:endParaRPr lang="en-GB" dirty="0"/>
          </a:p>
          <a:p>
            <a:endParaRPr lang="en-GB" dirty="0"/>
          </a:p>
          <a:p>
            <a:endParaRPr lang="en-GB" sz="3200" b="1" dirty="0">
              <a:latin typeface="Times New Roman" panose="02020603050405020304" pitchFamily="18" charset="0"/>
              <a:cs typeface="Times New Roman" panose="02020603050405020304" pitchFamily="18" charset="0"/>
            </a:endParaRPr>
          </a:p>
          <a:p>
            <a:endParaRPr lang="en-GB" sz="3200" b="1" dirty="0">
              <a:latin typeface="Times New Roman" panose="02020603050405020304" pitchFamily="18" charset="0"/>
              <a:cs typeface="Times New Roman" panose="02020603050405020304" pitchFamily="18" charset="0"/>
            </a:endParaRPr>
          </a:p>
          <a:p>
            <a:endParaRPr lang="en-GB" sz="3200" b="1" dirty="0">
              <a:latin typeface="Times New Roman" panose="02020603050405020304" pitchFamily="18" charset="0"/>
              <a:cs typeface="Times New Roman" panose="02020603050405020304" pitchFamily="18" charset="0"/>
            </a:endParaRPr>
          </a:p>
          <a:p>
            <a:r>
              <a:rPr lang="en-GB" sz="3200" b="1" dirty="0">
                <a:latin typeface="Times New Roman" panose="02020603050405020304" pitchFamily="18" charset="0"/>
                <a:cs typeface="Times New Roman" panose="02020603050405020304" pitchFamily="18" charset="0"/>
              </a:rPr>
              <a:t>INFORMATION TECH CONSULTANTS</a:t>
            </a:r>
          </a:p>
          <a:p>
            <a:r>
              <a:rPr lang="en-GB" sz="2000" dirty="0">
                <a:latin typeface="Times New Roman" panose="02020603050405020304" pitchFamily="18" charset="0"/>
                <a:cs typeface="Times New Roman" panose="02020603050405020304" pitchFamily="18" charset="0"/>
              </a:rPr>
              <a:t>Movie Rental Analysis</a:t>
            </a:r>
          </a:p>
          <a:p>
            <a:endParaRPr lang="en-GB" sz="2000" dirty="0">
              <a:latin typeface="Times New Roman" panose="02020603050405020304" pitchFamily="18" charset="0"/>
              <a:cs typeface="Times New Roman" panose="02020603050405020304" pitchFamily="18" charset="0"/>
            </a:endParaRPr>
          </a:p>
          <a:p>
            <a:r>
              <a:rPr lang="en-GB" sz="1400" dirty="0">
                <a:latin typeface="Times New Roman" panose="02020603050405020304" pitchFamily="18" charset="0"/>
                <a:cs typeface="Times New Roman" panose="02020603050405020304" pitchFamily="18" charset="0"/>
              </a:rPr>
              <a:t>By</a:t>
            </a:r>
            <a:r>
              <a:rPr lang="en-GB" sz="1800" dirty="0">
                <a:latin typeface="Times New Roman" panose="02020603050405020304" pitchFamily="18" charset="0"/>
                <a:cs typeface="Times New Roman" panose="02020603050405020304" pitchFamily="18" charset="0"/>
              </a:rPr>
              <a:t> </a:t>
            </a:r>
          </a:p>
          <a:p>
            <a:r>
              <a:rPr lang="en-GB" sz="2000" dirty="0">
                <a:latin typeface="Times New Roman" panose="02020603050405020304" pitchFamily="18" charset="0"/>
                <a:cs typeface="Times New Roman" panose="02020603050405020304" pitchFamily="18" charset="0"/>
              </a:rPr>
              <a:t>Isaiah, Buvana &amp; Devi</a:t>
            </a:r>
          </a:p>
          <a:p>
            <a:endParaRPr lang="en-GB" dirty="0">
              <a:latin typeface="Times New Roman" panose="02020603050405020304" pitchFamily="18" charset="0"/>
              <a:cs typeface="Times New Roman" panose="02020603050405020304" pitchFamily="18" charset="0"/>
            </a:endParaRPr>
          </a:p>
        </p:txBody>
      </p:sp>
      <p:pic>
        <p:nvPicPr>
          <p:cNvPr id="6" name="Picture 2" descr="Information Tech Consultants">
            <a:extLst>
              <a:ext uri="{FF2B5EF4-FFF2-40B4-BE49-F238E27FC236}">
                <a16:creationId xmlns:a16="http://schemas.microsoft.com/office/drawing/2014/main" id="{13E7CF0F-C266-CCB2-B2CF-CABA669FD7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7274" y="732647"/>
            <a:ext cx="3133726" cy="2367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69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13DAA-31FE-92CE-8D7B-43AAB2613328}"/>
              </a:ext>
            </a:extLst>
          </p:cNvPr>
          <p:cNvSpPr>
            <a:spLocks noGrp="1"/>
          </p:cNvSpPr>
          <p:nvPr>
            <p:ph type="title"/>
          </p:nvPr>
        </p:nvSpPr>
        <p:spPr/>
        <p:txBody>
          <a:bodyPr>
            <a:normAutofit/>
          </a:bodyPr>
          <a:lstStyle/>
          <a:p>
            <a:r>
              <a:rPr lang="en-GB" sz="3200" b="1" dirty="0">
                <a:latin typeface="Times New Roman" panose="02020603050405020304" pitchFamily="18" charset="0"/>
                <a:ea typeface="+mn-ea"/>
                <a:cs typeface="Times New Roman" panose="02020603050405020304" pitchFamily="18" charset="0"/>
              </a:rPr>
              <a:t>Data Processing </a:t>
            </a:r>
            <a:endParaRPr lang="en-GB" sz="3200" dirty="0"/>
          </a:p>
        </p:txBody>
      </p:sp>
      <p:sp>
        <p:nvSpPr>
          <p:cNvPr id="3" name="Content Placeholder 2">
            <a:extLst>
              <a:ext uri="{FF2B5EF4-FFF2-40B4-BE49-F238E27FC236}">
                <a16:creationId xmlns:a16="http://schemas.microsoft.com/office/drawing/2014/main" id="{DD5A802D-0D1D-C418-2F45-A5FA561986F3}"/>
              </a:ext>
            </a:extLst>
          </p:cNvPr>
          <p:cNvSpPr>
            <a:spLocks noGrp="1"/>
          </p:cNvSpPr>
          <p:nvPr>
            <p:ph idx="1"/>
          </p:nvPr>
        </p:nvSpPr>
        <p:spPr>
          <a:xfrm>
            <a:off x="838200" y="1825625"/>
            <a:ext cx="10515600" cy="4126601"/>
          </a:xfrm>
        </p:spPr>
        <p:txBody>
          <a:bodyPr>
            <a:normAutofit/>
          </a:bodyPr>
          <a:lstStyle/>
          <a:p>
            <a:r>
              <a:rPr lang="en-GB" sz="1800" dirty="0">
                <a:solidFill>
                  <a:srgbClr val="374151"/>
                </a:solidFill>
                <a:latin typeface="Times New Roman" panose="02020603050405020304" pitchFamily="18" charset="0"/>
                <a:cs typeface="Times New Roman" panose="02020603050405020304" pitchFamily="18" charset="0"/>
              </a:rPr>
              <a:t>Data Cleaning: Checked for duplicate entries, missing values, data types and inconsistent data.</a:t>
            </a:r>
          </a:p>
          <a:p>
            <a:endParaRPr lang="en-GB" sz="1800" dirty="0">
              <a:solidFill>
                <a:srgbClr val="374151"/>
              </a:solidFill>
              <a:latin typeface="Times New Roman" panose="02020603050405020304" pitchFamily="18" charset="0"/>
              <a:cs typeface="Times New Roman" panose="02020603050405020304" pitchFamily="18" charset="0"/>
            </a:endParaRPr>
          </a:p>
          <a:p>
            <a:endParaRPr lang="en-GB" sz="1800" dirty="0">
              <a:solidFill>
                <a:srgbClr val="374151"/>
              </a:solidFill>
              <a:latin typeface="Times New Roman" panose="02020603050405020304" pitchFamily="18" charset="0"/>
              <a:cs typeface="Times New Roman" panose="02020603050405020304" pitchFamily="18" charset="0"/>
            </a:endParaRPr>
          </a:p>
          <a:p>
            <a:endParaRPr lang="en-GB" sz="1800" dirty="0">
              <a:solidFill>
                <a:srgbClr val="37415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A96C7D5-5848-5D9A-B89F-8577E3236A4A}"/>
              </a:ext>
            </a:extLst>
          </p:cNvPr>
          <p:cNvPicPr>
            <a:picLocks noChangeAspect="1"/>
          </p:cNvPicPr>
          <p:nvPr/>
        </p:nvPicPr>
        <p:blipFill>
          <a:blip r:embed="rId2"/>
          <a:stretch>
            <a:fillRect/>
          </a:stretch>
        </p:blipFill>
        <p:spPr>
          <a:xfrm>
            <a:off x="6309041" y="3093476"/>
            <a:ext cx="3543795" cy="1590897"/>
          </a:xfrm>
          <a:prstGeom prst="rect">
            <a:avLst/>
          </a:prstGeom>
        </p:spPr>
      </p:pic>
      <p:pic>
        <p:nvPicPr>
          <p:cNvPr id="10" name="Picture 9">
            <a:extLst>
              <a:ext uri="{FF2B5EF4-FFF2-40B4-BE49-F238E27FC236}">
                <a16:creationId xmlns:a16="http://schemas.microsoft.com/office/drawing/2014/main" id="{2DDA39DD-FAF1-C962-C40E-4A37400AE9E1}"/>
              </a:ext>
            </a:extLst>
          </p:cNvPr>
          <p:cNvPicPr>
            <a:picLocks noChangeAspect="1"/>
          </p:cNvPicPr>
          <p:nvPr/>
        </p:nvPicPr>
        <p:blipFill>
          <a:blip r:embed="rId3"/>
          <a:stretch>
            <a:fillRect/>
          </a:stretch>
        </p:blipFill>
        <p:spPr>
          <a:xfrm>
            <a:off x="1147257" y="2363637"/>
            <a:ext cx="4735704" cy="3109822"/>
          </a:xfrm>
          <a:prstGeom prst="rect">
            <a:avLst/>
          </a:prstGeom>
        </p:spPr>
      </p:pic>
    </p:spTree>
    <p:extLst>
      <p:ext uri="{BB962C8B-B14F-4D97-AF65-F5344CB8AC3E}">
        <p14:creationId xmlns:p14="http://schemas.microsoft.com/office/powerpoint/2010/main" val="533167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13DAA-31FE-92CE-8D7B-43AAB2613328}"/>
              </a:ext>
            </a:extLst>
          </p:cNvPr>
          <p:cNvSpPr>
            <a:spLocks noGrp="1"/>
          </p:cNvSpPr>
          <p:nvPr>
            <p:ph type="title"/>
          </p:nvPr>
        </p:nvSpPr>
        <p:spPr/>
        <p:txBody>
          <a:bodyPr>
            <a:normAutofit/>
          </a:bodyPr>
          <a:lstStyle/>
          <a:p>
            <a:r>
              <a:rPr lang="en-GB" sz="3200" b="1" dirty="0">
                <a:latin typeface="Times New Roman" panose="02020603050405020304" pitchFamily="18" charset="0"/>
                <a:ea typeface="+mn-ea"/>
                <a:cs typeface="Times New Roman" panose="02020603050405020304" pitchFamily="18" charset="0"/>
              </a:rPr>
              <a:t>Data Processing </a:t>
            </a:r>
            <a:endParaRPr lang="en-GB" sz="3200" dirty="0"/>
          </a:p>
        </p:txBody>
      </p:sp>
      <p:sp>
        <p:nvSpPr>
          <p:cNvPr id="3" name="Content Placeholder 2">
            <a:extLst>
              <a:ext uri="{FF2B5EF4-FFF2-40B4-BE49-F238E27FC236}">
                <a16:creationId xmlns:a16="http://schemas.microsoft.com/office/drawing/2014/main" id="{DD5A802D-0D1D-C418-2F45-A5FA561986F3}"/>
              </a:ext>
            </a:extLst>
          </p:cNvPr>
          <p:cNvSpPr>
            <a:spLocks noGrp="1"/>
          </p:cNvSpPr>
          <p:nvPr>
            <p:ph idx="1"/>
          </p:nvPr>
        </p:nvSpPr>
        <p:spPr>
          <a:xfrm>
            <a:off x="838200" y="1825625"/>
            <a:ext cx="10515600" cy="4126601"/>
          </a:xfrm>
        </p:spPr>
        <p:txBody>
          <a:bodyPr>
            <a:normAutofit/>
          </a:bodyPr>
          <a:lstStyle/>
          <a:p>
            <a:r>
              <a:rPr lang="en-GB" sz="1800" dirty="0">
                <a:solidFill>
                  <a:srgbClr val="374151"/>
                </a:solidFill>
                <a:latin typeface="Times New Roman" panose="02020603050405020304" pitchFamily="18" charset="0"/>
                <a:cs typeface="Times New Roman" panose="02020603050405020304" pitchFamily="18" charset="0"/>
              </a:rPr>
              <a:t>Data Transformation: Used Scala Spark to do the transformation, converted to Jar file and saved in Hive</a:t>
            </a:r>
          </a:p>
          <a:p>
            <a:endParaRPr lang="en-GB" sz="1800" dirty="0">
              <a:solidFill>
                <a:srgbClr val="374151"/>
              </a:solidFill>
              <a:latin typeface="Times New Roman" panose="02020603050405020304" pitchFamily="18" charset="0"/>
              <a:cs typeface="Times New Roman" panose="02020603050405020304" pitchFamily="18" charset="0"/>
            </a:endParaRPr>
          </a:p>
          <a:p>
            <a:endParaRPr lang="en-GB" sz="1800" dirty="0">
              <a:solidFill>
                <a:srgbClr val="37415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5634FFD-9CA2-8C99-8D79-DD27669E1563}"/>
              </a:ext>
            </a:extLst>
          </p:cNvPr>
          <p:cNvPicPr>
            <a:picLocks noChangeAspect="1"/>
          </p:cNvPicPr>
          <p:nvPr/>
        </p:nvPicPr>
        <p:blipFill>
          <a:blip r:embed="rId2"/>
          <a:stretch>
            <a:fillRect/>
          </a:stretch>
        </p:blipFill>
        <p:spPr>
          <a:xfrm>
            <a:off x="2620236" y="2320504"/>
            <a:ext cx="5837310" cy="3536831"/>
          </a:xfrm>
          <a:prstGeom prst="rect">
            <a:avLst/>
          </a:prstGeom>
        </p:spPr>
      </p:pic>
    </p:spTree>
    <p:extLst>
      <p:ext uri="{BB962C8B-B14F-4D97-AF65-F5344CB8AC3E}">
        <p14:creationId xmlns:p14="http://schemas.microsoft.com/office/powerpoint/2010/main" val="1020191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13DAA-31FE-92CE-8D7B-43AAB2613328}"/>
              </a:ext>
            </a:extLst>
          </p:cNvPr>
          <p:cNvSpPr>
            <a:spLocks noGrp="1"/>
          </p:cNvSpPr>
          <p:nvPr>
            <p:ph type="title"/>
          </p:nvPr>
        </p:nvSpPr>
        <p:spPr/>
        <p:txBody>
          <a:bodyPr>
            <a:normAutofit/>
          </a:bodyPr>
          <a:lstStyle/>
          <a:p>
            <a:r>
              <a:rPr lang="en-GB" sz="3200" b="1" dirty="0">
                <a:latin typeface="Times New Roman" panose="02020603050405020304" pitchFamily="18" charset="0"/>
                <a:ea typeface="+mn-ea"/>
                <a:cs typeface="Times New Roman" panose="02020603050405020304" pitchFamily="18" charset="0"/>
              </a:rPr>
              <a:t>Data Processing </a:t>
            </a:r>
            <a:endParaRPr lang="en-GB" sz="3200" dirty="0"/>
          </a:p>
        </p:txBody>
      </p:sp>
      <p:sp>
        <p:nvSpPr>
          <p:cNvPr id="3" name="Content Placeholder 2">
            <a:extLst>
              <a:ext uri="{FF2B5EF4-FFF2-40B4-BE49-F238E27FC236}">
                <a16:creationId xmlns:a16="http://schemas.microsoft.com/office/drawing/2014/main" id="{DD5A802D-0D1D-C418-2F45-A5FA561986F3}"/>
              </a:ext>
            </a:extLst>
          </p:cNvPr>
          <p:cNvSpPr>
            <a:spLocks noGrp="1"/>
          </p:cNvSpPr>
          <p:nvPr>
            <p:ph idx="1"/>
          </p:nvPr>
        </p:nvSpPr>
        <p:spPr>
          <a:xfrm>
            <a:off x="838200" y="1825625"/>
            <a:ext cx="10515600" cy="4126601"/>
          </a:xfrm>
        </p:spPr>
        <p:txBody>
          <a:bodyPr>
            <a:normAutofit/>
          </a:bodyPr>
          <a:lstStyle/>
          <a:p>
            <a:r>
              <a:rPr lang="en-GB" sz="1800" dirty="0">
                <a:solidFill>
                  <a:srgbClr val="374151"/>
                </a:solidFill>
                <a:latin typeface="Times New Roman" panose="02020603050405020304" pitchFamily="18" charset="0"/>
                <a:cs typeface="Times New Roman" panose="02020603050405020304" pitchFamily="18" charset="0"/>
              </a:rPr>
              <a:t>Data Warehouse using Hive:</a:t>
            </a:r>
          </a:p>
          <a:p>
            <a:endParaRPr lang="en-GB" sz="1800" dirty="0">
              <a:solidFill>
                <a:srgbClr val="37415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83E44EEF-2834-E868-8F4E-00F701A8A4AB}"/>
              </a:ext>
            </a:extLst>
          </p:cNvPr>
          <p:cNvPicPr>
            <a:picLocks noChangeAspect="1"/>
          </p:cNvPicPr>
          <p:nvPr/>
        </p:nvPicPr>
        <p:blipFill>
          <a:blip r:embed="rId2"/>
          <a:stretch>
            <a:fillRect/>
          </a:stretch>
        </p:blipFill>
        <p:spPr>
          <a:xfrm>
            <a:off x="4743261" y="1779694"/>
            <a:ext cx="2705478" cy="4172532"/>
          </a:xfrm>
          <a:prstGeom prst="rect">
            <a:avLst/>
          </a:prstGeom>
        </p:spPr>
      </p:pic>
    </p:spTree>
    <p:extLst>
      <p:ext uri="{BB962C8B-B14F-4D97-AF65-F5344CB8AC3E}">
        <p14:creationId xmlns:p14="http://schemas.microsoft.com/office/powerpoint/2010/main" val="3579438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13DAA-31FE-92CE-8D7B-43AAB2613328}"/>
              </a:ext>
            </a:extLst>
          </p:cNvPr>
          <p:cNvSpPr>
            <a:spLocks noGrp="1"/>
          </p:cNvSpPr>
          <p:nvPr>
            <p:ph type="title"/>
          </p:nvPr>
        </p:nvSpPr>
        <p:spPr/>
        <p:txBody>
          <a:bodyPr>
            <a:normAutofit/>
          </a:bodyPr>
          <a:lstStyle/>
          <a:p>
            <a:r>
              <a:rPr lang="en-GB" sz="3200" b="1" dirty="0">
                <a:latin typeface="Times New Roman" panose="02020603050405020304" pitchFamily="18" charset="0"/>
                <a:ea typeface="+mn-ea"/>
                <a:cs typeface="Times New Roman" panose="02020603050405020304" pitchFamily="18" charset="0"/>
              </a:rPr>
              <a:t>Code snippet and sample output</a:t>
            </a:r>
          </a:p>
        </p:txBody>
      </p:sp>
      <p:sp>
        <p:nvSpPr>
          <p:cNvPr id="3" name="Content Placeholder 2">
            <a:extLst>
              <a:ext uri="{FF2B5EF4-FFF2-40B4-BE49-F238E27FC236}">
                <a16:creationId xmlns:a16="http://schemas.microsoft.com/office/drawing/2014/main" id="{DD5A802D-0D1D-C418-2F45-A5FA561986F3}"/>
              </a:ext>
            </a:extLst>
          </p:cNvPr>
          <p:cNvSpPr>
            <a:spLocks noGrp="1"/>
          </p:cNvSpPr>
          <p:nvPr>
            <p:ph idx="1"/>
          </p:nvPr>
        </p:nvSpPr>
        <p:spPr>
          <a:xfrm>
            <a:off x="838200" y="1825625"/>
            <a:ext cx="10515600" cy="4824557"/>
          </a:xfrm>
        </p:spPr>
        <p:txBody>
          <a:bodyPr>
            <a:normAutofit/>
          </a:bodyPr>
          <a:lstStyle/>
          <a:p>
            <a:pPr marL="0" indent="0">
              <a:buNone/>
            </a:pPr>
            <a:r>
              <a:rPr lang="en-GB" sz="1800" dirty="0">
                <a:solidFill>
                  <a:srgbClr val="374151"/>
                </a:solidFill>
                <a:latin typeface="Times New Roman" panose="02020603050405020304" pitchFamily="18" charset="0"/>
                <a:cs typeface="Times New Roman" panose="02020603050405020304" pitchFamily="18" charset="0"/>
              </a:rPr>
              <a:t> Using the transformation we came up with 7 new tables to conclude our use case.</a:t>
            </a:r>
          </a:p>
          <a:p>
            <a:pPr marL="0" indent="0">
              <a:buNone/>
            </a:pPr>
            <a:r>
              <a:rPr lang="en-GB" sz="1800" dirty="0">
                <a:solidFill>
                  <a:srgbClr val="374151"/>
                </a:solidFill>
                <a:latin typeface="Times New Roman" panose="02020603050405020304" pitchFamily="18" charset="0"/>
                <a:cs typeface="Times New Roman" panose="02020603050405020304" pitchFamily="18" charset="0"/>
              </a:rPr>
              <a:t>The main tables and the output in Hive and HBase are as below. The tables in yellow are our transformed tables from the raw data in Hive.</a:t>
            </a:r>
          </a:p>
          <a:p>
            <a:pPr marL="0" indent="0">
              <a:buNone/>
            </a:pPr>
            <a:endParaRPr lang="en-GB" sz="1800" dirty="0">
              <a:solidFill>
                <a:srgbClr val="374151"/>
              </a:solidFill>
              <a:latin typeface="Times New Roman" panose="02020603050405020304" pitchFamily="18" charset="0"/>
              <a:cs typeface="Times New Roman" panose="02020603050405020304" pitchFamily="18" charset="0"/>
            </a:endParaRPr>
          </a:p>
          <a:p>
            <a:pPr marL="0" indent="0">
              <a:buNone/>
            </a:pPr>
            <a:endParaRPr lang="en-GB" sz="1800" dirty="0">
              <a:solidFill>
                <a:srgbClr val="37415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0EDCE82-18F4-C778-D8A5-872323A4179C}"/>
              </a:ext>
            </a:extLst>
          </p:cNvPr>
          <p:cNvPicPr>
            <a:picLocks noChangeAspect="1"/>
          </p:cNvPicPr>
          <p:nvPr/>
        </p:nvPicPr>
        <p:blipFill>
          <a:blip r:embed="rId2"/>
          <a:stretch>
            <a:fillRect/>
          </a:stretch>
        </p:blipFill>
        <p:spPr>
          <a:xfrm>
            <a:off x="4486050" y="2595419"/>
            <a:ext cx="3219899" cy="4054764"/>
          </a:xfrm>
          <a:prstGeom prst="rect">
            <a:avLst/>
          </a:prstGeom>
        </p:spPr>
      </p:pic>
    </p:spTree>
    <p:extLst>
      <p:ext uri="{BB962C8B-B14F-4D97-AF65-F5344CB8AC3E}">
        <p14:creationId xmlns:p14="http://schemas.microsoft.com/office/powerpoint/2010/main" val="2819969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13DAA-31FE-92CE-8D7B-43AAB2613328}"/>
              </a:ext>
            </a:extLst>
          </p:cNvPr>
          <p:cNvSpPr>
            <a:spLocks noGrp="1"/>
          </p:cNvSpPr>
          <p:nvPr>
            <p:ph type="title"/>
          </p:nvPr>
        </p:nvSpPr>
        <p:spPr/>
        <p:txBody>
          <a:bodyPr>
            <a:normAutofit/>
          </a:bodyPr>
          <a:lstStyle/>
          <a:p>
            <a:r>
              <a:rPr lang="en-GB" sz="3200" b="1" dirty="0">
                <a:latin typeface="Times New Roman" panose="02020603050405020304" pitchFamily="18" charset="0"/>
                <a:ea typeface="+mn-ea"/>
                <a:cs typeface="Times New Roman" panose="02020603050405020304" pitchFamily="18" charset="0"/>
              </a:rPr>
              <a:t>Code snippet and sample output</a:t>
            </a:r>
          </a:p>
        </p:txBody>
      </p:sp>
      <p:sp>
        <p:nvSpPr>
          <p:cNvPr id="3" name="Content Placeholder 2">
            <a:extLst>
              <a:ext uri="{FF2B5EF4-FFF2-40B4-BE49-F238E27FC236}">
                <a16:creationId xmlns:a16="http://schemas.microsoft.com/office/drawing/2014/main" id="{DD5A802D-0D1D-C418-2F45-A5FA561986F3}"/>
              </a:ext>
            </a:extLst>
          </p:cNvPr>
          <p:cNvSpPr>
            <a:spLocks noGrp="1"/>
          </p:cNvSpPr>
          <p:nvPr>
            <p:ph idx="1"/>
          </p:nvPr>
        </p:nvSpPr>
        <p:spPr>
          <a:xfrm>
            <a:off x="838200" y="1825625"/>
            <a:ext cx="10515600" cy="4824557"/>
          </a:xfrm>
        </p:spPr>
        <p:txBody>
          <a:bodyPr>
            <a:normAutofit/>
          </a:bodyPr>
          <a:lstStyle/>
          <a:p>
            <a:pPr marL="0" indent="0">
              <a:buNone/>
            </a:pPr>
            <a:r>
              <a:rPr lang="en-GB" sz="1800" dirty="0" err="1">
                <a:solidFill>
                  <a:srgbClr val="374151"/>
                </a:solidFill>
                <a:latin typeface="Times New Roman" panose="02020603050405020304" pitchFamily="18" charset="0"/>
                <a:cs typeface="Times New Roman" panose="02020603050405020304" pitchFamily="18" charset="0"/>
              </a:rPr>
              <a:t>Film_group_amt</a:t>
            </a:r>
            <a:r>
              <a:rPr lang="en-GB" sz="1800" dirty="0">
                <a:solidFill>
                  <a:srgbClr val="374151"/>
                </a:solidFill>
                <a:latin typeface="Times New Roman" panose="02020603050405020304" pitchFamily="18" charset="0"/>
                <a:cs typeface="Times New Roman" panose="02020603050405020304" pitchFamily="18" charset="0"/>
              </a:rPr>
              <a:t> output in Hive and </a:t>
            </a:r>
            <a:r>
              <a:rPr lang="en-GB" sz="1800" dirty="0" err="1">
                <a:solidFill>
                  <a:srgbClr val="374151"/>
                </a:solidFill>
                <a:latin typeface="Times New Roman" panose="02020603050405020304" pitchFamily="18" charset="0"/>
                <a:cs typeface="Times New Roman" panose="02020603050405020304" pitchFamily="18" charset="0"/>
              </a:rPr>
              <a:t>Hbase</a:t>
            </a:r>
            <a:r>
              <a:rPr lang="en-GB" sz="1800" dirty="0">
                <a:solidFill>
                  <a:srgbClr val="374151"/>
                </a:solidFill>
                <a:latin typeface="Times New Roman" panose="02020603050405020304" pitchFamily="18" charset="0"/>
                <a:cs typeface="Times New Roman" panose="02020603050405020304" pitchFamily="18" charset="0"/>
              </a:rPr>
              <a:t>:</a:t>
            </a:r>
          </a:p>
          <a:p>
            <a:pPr marL="0" indent="0">
              <a:buNone/>
            </a:pPr>
            <a:endParaRPr lang="en-GB" sz="1800" dirty="0">
              <a:solidFill>
                <a:srgbClr val="374151"/>
              </a:solidFill>
              <a:latin typeface="Times New Roman" panose="02020603050405020304" pitchFamily="18" charset="0"/>
              <a:cs typeface="Times New Roman" panose="02020603050405020304" pitchFamily="18" charset="0"/>
            </a:endParaRPr>
          </a:p>
          <a:p>
            <a:pPr marL="0" indent="0">
              <a:buNone/>
            </a:pPr>
            <a:endParaRPr lang="en-GB" sz="1800" dirty="0">
              <a:solidFill>
                <a:srgbClr val="374151"/>
              </a:solidFill>
              <a:latin typeface="Times New Roman" panose="02020603050405020304" pitchFamily="18" charset="0"/>
              <a:cs typeface="Times New Roman" panose="02020603050405020304" pitchFamily="18" charset="0"/>
            </a:endParaRPr>
          </a:p>
          <a:p>
            <a:pPr marL="0" indent="0">
              <a:buNone/>
            </a:pPr>
            <a:endParaRPr lang="en-GB" sz="1800" dirty="0">
              <a:solidFill>
                <a:srgbClr val="374151"/>
              </a:solidFill>
              <a:latin typeface="Times New Roman" panose="02020603050405020304" pitchFamily="18" charset="0"/>
              <a:cs typeface="Times New Roman" panose="02020603050405020304" pitchFamily="18" charset="0"/>
            </a:endParaRPr>
          </a:p>
        </p:txBody>
      </p:sp>
      <p:pic>
        <p:nvPicPr>
          <p:cNvPr id="4" name="Picture 3" descr="Graphical user interface&#10;&#10;Description automatically generated with medium confidence">
            <a:extLst>
              <a:ext uri="{FF2B5EF4-FFF2-40B4-BE49-F238E27FC236}">
                <a16:creationId xmlns:a16="http://schemas.microsoft.com/office/drawing/2014/main" id="{5FBF5132-0016-363D-941B-BF3840148636}"/>
              </a:ext>
            </a:extLst>
          </p:cNvPr>
          <p:cNvPicPr>
            <a:picLocks noChangeAspect="1"/>
          </p:cNvPicPr>
          <p:nvPr/>
        </p:nvPicPr>
        <p:blipFill>
          <a:blip r:embed="rId2"/>
          <a:stretch>
            <a:fillRect/>
          </a:stretch>
        </p:blipFill>
        <p:spPr>
          <a:xfrm>
            <a:off x="931804" y="2326120"/>
            <a:ext cx="5238087" cy="3092450"/>
          </a:xfrm>
          <a:prstGeom prst="rect">
            <a:avLst/>
          </a:prstGeom>
        </p:spPr>
      </p:pic>
      <p:pic>
        <p:nvPicPr>
          <p:cNvPr id="6" name="Picture 5" descr="Graphical user interface, text&#10;&#10;Description automatically generated">
            <a:extLst>
              <a:ext uri="{FF2B5EF4-FFF2-40B4-BE49-F238E27FC236}">
                <a16:creationId xmlns:a16="http://schemas.microsoft.com/office/drawing/2014/main" id="{9DA723A4-2594-2902-CDB9-78279F32381A}"/>
              </a:ext>
            </a:extLst>
          </p:cNvPr>
          <p:cNvPicPr>
            <a:picLocks noChangeAspect="1"/>
          </p:cNvPicPr>
          <p:nvPr/>
        </p:nvPicPr>
        <p:blipFill>
          <a:blip r:embed="rId3"/>
          <a:stretch>
            <a:fillRect/>
          </a:stretch>
        </p:blipFill>
        <p:spPr>
          <a:xfrm>
            <a:off x="6169891" y="2473122"/>
            <a:ext cx="5731510" cy="2798445"/>
          </a:xfrm>
          <a:prstGeom prst="rect">
            <a:avLst/>
          </a:prstGeom>
        </p:spPr>
      </p:pic>
    </p:spTree>
    <p:extLst>
      <p:ext uri="{BB962C8B-B14F-4D97-AF65-F5344CB8AC3E}">
        <p14:creationId xmlns:p14="http://schemas.microsoft.com/office/powerpoint/2010/main" val="1666816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13DAA-31FE-92CE-8D7B-43AAB2613328}"/>
              </a:ext>
            </a:extLst>
          </p:cNvPr>
          <p:cNvSpPr>
            <a:spLocks noGrp="1"/>
          </p:cNvSpPr>
          <p:nvPr>
            <p:ph type="title"/>
          </p:nvPr>
        </p:nvSpPr>
        <p:spPr/>
        <p:txBody>
          <a:bodyPr>
            <a:normAutofit/>
          </a:bodyPr>
          <a:lstStyle/>
          <a:p>
            <a:r>
              <a:rPr lang="en-GB" sz="3200" b="1" dirty="0">
                <a:latin typeface="Times New Roman" panose="02020603050405020304" pitchFamily="18" charset="0"/>
                <a:ea typeface="+mn-ea"/>
                <a:cs typeface="Times New Roman" panose="02020603050405020304" pitchFamily="18" charset="0"/>
              </a:rPr>
              <a:t>Code snippet and sample output</a:t>
            </a:r>
          </a:p>
        </p:txBody>
      </p:sp>
      <p:sp>
        <p:nvSpPr>
          <p:cNvPr id="3" name="Content Placeholder 2">
            <a:extLst>
              <a:ext uri="{FF2B5EF4-FFF2-40B4-BE49-F238E27FC236}">
                <a16:creationId xmlns:a16="http://schemas.microsoft.com/office/drawing/2014/main" id="{DD5A802D-0D1D-C418-2F45-A5FA561986F3}"/>
              </a:ext>
            </a:extLst>
          </p:cNvPr>
          <p:cNvSpPr>
            <a:spLocks noGrp="1"/>
          </p:cNvSpPr>
          <p:nvPr>
            <p:ph idx="1"/>
          </p:nvPr>
        </p:nvSpPr>
        <p:spPr>
          <a:xfrm>
            <a:off x="838200" y="1825625"/>
            <a:ext cx="10515600" cy="4824557"/>
          </a:xfrm>
        </p:spPr>
        <p:txBody>
          <a:bodyPr>
            <a:normAutofit/>
          </a:bodyPr>
          <a:lstStyle/>
          <a:p>
            <a:pPr marL="0" indent="0">
              <a:buNone/>
            </a:pPr>
            <a:r>
              <a:rPr lang="en-GB" sz="1800" dirty="0" err="1">
                <a:solidFill>
                  <a:srgbClr val="374151"/>
                </a:solidFill>
                <a:latin typeface="Times New Roman" panose="02020603050405020304" pitchFamily="18" charset="0"/>
                <a:cs typeface="Times New Roman" panose="02020603050405020304" pitchFamily="18" charset="0"/>
              </a:rPr>
              <a:t>Film_group_amt</a:t>
            </a:r>
            <a:r>
              <a:rPr lang="en-GB" sz="1800" dirty="0">
                <a:solidFill>
                  <a:srgbClr val="374151"/>
                </a:solidFill>
                <a:latin typeface="Times New Roman" panose="02020603050405020304" pitchFamily="18" charset="0"/>
                <a:cs typeface="Times New Roman" panose="02020603050405020304" pitchFamily="18" charset="0"/>
              </a:rPr>
              <a:t> output in Hive and </a:t>
            </a:r>
            <a:r>
              <a:rPr lang="en-GB" sz="1800" dirty="0" err="1">
                <a:solidFill>
                  <a:srgbClr val="374151"/>
                </a:solidFill>
                <a:latin typeface="Times New Roman" panose="02020603050405020304" pitchFamily="18" charset="0"/>
                <a:cs typeface="Times New Roman" panose="02020603050405020304" pitchFamily="18" charset="0"/>
              </a:rPr>
              <a:t>Hbase</a:t>
            </a:r>
            <a:r>
              <a:rPr lang="en-GB" sz="1800" dirty="0">
                <a:solidFill>
                  <a:srgbClr val="374151"/>
                </a:solidFill>
                <a:latin typeface="Times New Roman" panose="02020603050405020304" pitchFamily="18" charset="0"/>
                <a:cs typeface="Times New Roman" panose="02020603050405020304" pitchFamily="18" charset="0"/>
              </a:rPr>
              <a:t>:</a:t>
            </a:r>
          </a:p>
          <a:p>
            <a:pPr marL="0" indent="0">
              <a:buNone/>
            </a:pPr>
            <a:endParaRPr lang="en-GB" sz="1800" dirty="0">
              <a:solidFill>
                <a:srgbClr val="374151"/>
              </a:solidFill>
              <a:latin typeface="Times New Roman" panose="02020603050405020304" pitchFamily="18" charset="0"/>
              <a:cs typeface="Times New Roman" panose="02020603050405020304" pitchFamily="18" charset="0"/>
            </a:endParaRPr>
          </a:p>
          <a:p>
            <a:pPr marL="0" indent="0">
              <a:buNone/>
            </a:pPr>
            <a:endParaRPr lang="en-GB" sz="1800" dirty="0">
              <a:solidFill>
                <a:srgbClr val="374151"/>
              </a:solidFill>
              <a:latin typeface="Times New Roman" panose="02020603050405020304" pitchFamily="18" charset="0"/>
              <a:cs typeface="Times New Roman" panose="02020603050405020304" pitchFamily="18" charset="0"/>
            </a:endParaRPr>
          </a:p>
          <a:p>
            <a:pPr marL="0" indent="0">
              <a:buNone/>
            </a:pPr>
            <a:endParaRPr lang="en-GB" sz="1800" dirty="0">
              <a:solidFill>
                <a:srgbClr val="37415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F54ACC7-D217-7F94-2E8F-9116ABF92D59}"/>
              </a:ext>
            </a:extLst>
          </p:cNvPr>
          <p:cNvPicPr>
            <a:picLocks noChangeAspect="1"/>
          </p:cNvPicPr>
          <p:nvPr/>
        </p:nvPicPr>
        <p:blipFill>
          <a:blip r:embed="rId2"/>
          <a:stretch>
            <a:fillRect/>
          </a:stretch>
        </p:blipFill>
        <p:spPr>
          <a:xfrm>
            <a:off x="1155939" y="2262023"/>
            <a:ext cx="8420453" cy="3488174"/>
          </a:xfrm>
          <a:prstGeom prst="rect">
            <a:avLst/>
          </a:prstGeom>
        </p:spPr>
      </p:pic>
    </p:spTree>
    <p:extLst>
      <p:ext uri="{BB962C8B-B14F-4D97-AF65-F5344CB8AC3E}">
        <p14:creationId xmlns:p14="http://schemas.microsoft.com/office/powerpoint/2010/main" val="1262904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13DAA-31FE-92CE-8D7B-43AAB2613328}"/>
              </a:ext>
            </a:extLst>
          </p:cNvPr>
          <p:cNvSpPr>
            <a:spLocks noGrp="1"/>
          </p:cNvSpPr>
          <p:nvPr>
            <p:ph type="title"/>
          </p:nvPr>
        </p:nvSpPr>
        <p:spPr/>
        <p:txBody>
          <a:bodyPr>
            <a:normAutofit/>
          </a:bodyPr>
          <a:lstStyle/>
          <a:p>
            <a:r>
              <a:rPr lang="en-GB" sz="3200" b="1" dirty="0">
                <a:latin typeface="Times New Roman" panose="02020603050405020304" pitchFamily="18" charset="0"/>
                <a:ea typeface="+mn-ea"/>
                <a:cs typeface="Times New Roman" panose="02020603050405020304" pitchFamily="18" charset="0"/>
              </a:rPr>
              <a:t>Code snippet and sample output</a:t>
            </a:r>
          </a:p>
        </p:txBody>
      </p:sp>
      <p:sp>
        <p:nvSpPr>
          <p:cNvPr id="3" name="Content Placeholder 2">
            <a:extLst>
              <a:ext uri="{FF2B5EF4-FFF2-40B4-BE49-F238E27FC236}">
                <a16:creationId xmlns:a16="http://schemas.microsoft.com/office/drawing/2014/main" id="{DD5A802D-0D1D-C418-2F45-A5FA561986F3}"/>
              </a:ext>
            </a:extLst>
          </p:cNvPr>
          <p:cNvSpPr>
            <a:spLocks noGrp="1"/>
          </p:cNvSpPr>
          <p:nvPr>
            <p:ph idx="1"/>
          </p:nvPr>
        </p:nvSpPr>
        <p:spPr>
          <a:xfrm>
            <a:off x="838200" y="1825625"/>
            <a:ext cx="10515600" cy="4824557"/>
          </a:xfrm>
        </p:spPr>
        <p:txBody>
          <a:bodyPr>
            <a:normAutofit/>
          </a:bodyPr>
          <a:lstStyle/>
          <a:p>
            <a:pPr marL="0" indent="0">
              <a:buNone/>
            </a:pPr>
            <a:r>
              <a:rPr lang="en-GB" sz="1800" dirty="0" err="1">
                <a:solidFill>
                  <a:srgbClr val="374151"/>
                </a:solidFill>
                <a:latin typeface="Times New Roman" panose="02020603050405020304" pitchFamily="18" charset="0"/>
                <a:cs typeface="Times New Roman" panose="02020603050405020304" pitchFamily="18" charset="0"/>
              </a:rPr>
              <a:t>Film_inventory_stock</a:t>
            </a:r>
            <a:r>
              <a:rPr lang="en-GB" sz="1800" dirty="0">
                <a:solidFill>
                  <a:srgbClr val="374151"/>
                </a:solidFill>
                <a:latin typeface="Times New Roman" panose="02020603050405020304" pitchFamily="18" charset="0"/>
                <a:cs typeface="Times New Roman" panose="02020603050405020304" pitchFamily="18" charset="0"/>
              </a:rPr>
              <a:t> output in Hive and </a:t>
            </a:r>
            <a:r>
              <a:rPr lang="en-GB" sz="1800" dirty="0" err="1">
                <a:solidFill>
                  <a:srgbClr val="374151"/>
                </a:solidFill>
                <a:latin typeface="Times New Roman" panose="02020603050405020304" pitchFamily="18" charset="0"/>
                <a:cs typeface="Times New Roman" panose="02020603050405020304" pitchFamily="18" charset="0"/>
              </a:rPr>
              <a:t>Hbase</a:t>
            </a:r>
            <a:r>
              <a:rPr lang="en-GB" sz="1800" dirty="0">
                <a:solidFill>
                  <a:srgbClr val="374151"/>
                </a:solidFill>
                <a:latin typeface="Times New Roman" panose="02020603050405020304" pitchFamily="18" charset="0"/>
                <a:cs typeface="Times New Roman" panose="02020603050405020304" pitchFamily="18" charset="0"/>
              </a:rPr>
              <a:t>:</a:t>
            </a:r>
          </a:p>
          <a:p>
            <a:pPr marL="0" indent="0">
              <a:buNone/>
            </a:pPr>
            <a:endParaRPr lang="en-GB" sz="1800" dirty="0">
              <a:solidFill>
                <a:srgbClr val="374151"/>
              </a:solidFill>
              <a:latin typeface="Times New Roman" panose="02020603050405020304" pitchFamily="18" charset="0"/>
              <a:cs typeface="Times New Roman" panose="02020603050405020304" pitchFamily="18" charset="0"/>
            </a:endParaRPr>
          </a:p>
          <a:p>
            <a:pPr marL="0" indent="0">
              <a:buNone/>
            </a:pPr>
            <a:endParaRPr lang="en-GB" sz="1800" dirty="0">
              <a:solidFill>
                <a:srgbClr val="374151"/>
              </a:solidFill>
              <a:latin typeface="Times New Roman" panose="02020603050405020304" pitchFamily="18" charset="0"/>
              <a:cs typeface="Times New Roman" panose="02020603050405020304" pitchFamily="18" charset="0"/>
            </a:endParaRPr>
          </a:p>
          <a:p>
            <a:pPr marL="0" indent="0">
              <a:buNone/>
            </a:pPr>
            <a:endParaRPr lang="en-GB" sz="1800" dirty="0">
              <a:solidFill>
                <a:srgbClr val="374151"/>
              </a:solidFill>
              <a:latin typeface="Times New Roman" panose="02020603050405020304" pitchFamily="18" charset="0"/>
              <a:cs typeface="Times New Roman" panose="02020603050405020304" pitchFamily="18" charset="0"/>
            </a:endParaRPr>
          </a:p>
          <a:p>
            <a:pPr marL="0" indent="0">
              <a:buNone/>
            </a:pPr>
            <a:endParaRPr lang="en-GB" sz="1800" dirty="0">
              <a:solidFill>
                <a:srgbClr val="37415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1220635-E068-0D45-147A-C5BA2DB070E9}"/>
              </a:ext>
            </a:extLst>
          </p:cNvPr>
          <p:cNvPicPr>
            <a:picLocks noChangeAspect="1"/>
          </p:cNvPicPr>
          <p:nvPr/>
        </p:nvPicPr>
        <p:blipFill>
          <a:blip r:embed="rId2"/>
          <a:stretch>
            <a:fillRect/>
          </a:stretch>
        </p:blipFill>
        <p:spPr>
          <a:xfrm>
            <a:off x="1653309" y="2719827"/>
            <a:ext cx="8289097" cy="2712268"/>
          </a:xfrm>
          <a:prstGeom prst="rect">
            <a:avLst/>
          </a:prstGeom>
        </p:spPr>
      </p:pic>
    </p:spTree>
    <p:extLst>
      <p:ext uri="{BB962C8B-B14F-4D97-AF65-F5344CB8AC3E}">
        <p14:creationId xmlns:p14="http://schemas.microsoft.com/office/powerpoint/2010/main" val="799499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13DAA-31FE-92CE-8D7B-43AAB2613328}"/>
              </a:ext>
            </a:extLst>
          </p:cNvPr>
          <p:cNvSpPr>
            <a:spLocks noGrp="1"/>
          </p:cNvSpPr>
          <p:nvPr>
            <p:ph type="title"/>
          </p:nvPr>
        </p:nvSpPr>
        <p:spPr/>
        <p:txBody>
          <a:bodyPr>
            <a:normAutofit/>
          </a:bodyPr>
          <a:lstStyle/>
          <a:p>
            <a:r>
              <a:rPr lang="en-GB" sz="3200" b="1" dirty="0">
                <a:latin typeface="Times New Roman" panose="02020603050405020304" pitchFamily="18" charset="0"/>
                <a:ea typeface="+mn-ea"/>
                <a:cs typeface="Times New Roman" panose="02020603050405020304" pitchFamily="18" charset="0"/>
              </a:rPr>
              <a:t>Code snippet and sample output</a:t>
            </a:r>
          </a:p>
        </p:txBody>
      </p:sp>
      <p:sp>
        <p:nvSpPr>
          <p:cNvPr id="3" name="Content Placeholder 2">
            <a:extLst>
              <a:ext uri="{FF2B5EF4-FFF2-40B4-BE49-F238E27FC236}">
                <a16:creationId xmlns:a16="http://schemas.microsoft.com/office/drawing/2014/main" id="{DD5A802D-0D1D-C418-2F45-A5FA561986F3}"/>
              </a:ext>
            </a:extLst>
          </p:cNvPr>
          <p:cNvSpPr>
            <a:spLocks noGrp="1"/>
          </p:cNvSpPr>
          <p:nvPr>
            <p:ph idx="1"/>
          </p:nvPr>
        </p:nvSpPr>
        <p:spPr>
          <a:xfrm>
            <a:off x="838200" y="1825625"/>
            <a:ext cx="10515600" cy="4824557"/>
          </a:xfrm>
        </p:spPr>
        <p:txBody>
          <a:bodyPr>
            <a:normAutofit/>
          </a:bodyPr>
          <a:lstStyle/>
          <a:p>
            <a:pPr marL="0" indent="0">
              <a:buNone/>
            </a:pPr>
            <a:r>
              <a:rPr lang="en-GB" sz="1800" dirty="0" err="1">
                <a:solidFill>
                  <a:srgbClr val="374151"/>
                </a:solidFill>
                <a:latin typeface="Times New Roman" panose="02020603050405020304" pitchFamily="18" charset="0"/>
                <a:cs typeface="Times New Roman" panose="02020603050405020304" pitchFamily="18" charset="0"/>
              </a:rPr>
              <a:t>Film_inventory_stock</a:t>
            </a:r>
            <a:r>
              <a:rPr lang="en-GB" sz="1800" dirty="0">
                <a:solidFill>
                  <a:srgbClr val="374151"/>
                </a:solidFill>
                <a:latin typeface="Times New Roman" panose="02020603050405020304" pitchFamily="18" charset="0"/>
                <a:cs typeface="Times New Roman" panose="02020603050405020304" pitchFamily="18" charset="0"/>
              </a:rPr>
              <a:t> output in Hive and </a:t>
            </a:r>
            <a:r>
              <a:rPr lang="en-GB" sz="1800" dirty="0" err="1">
                <a:solidFill>
                  <a:srgbClr val="374151"/>
                </a:solidFill>
                <a:latin typeface="Times New Roman" panose="02020603050405020304" pitchFamily="18" charset="0"/>
                <a:cs typeface="Times New Roman" panose="02020603050405020304" pitchFamily="18" charset="0"/>
              </a:rPr>
              <a:t>Hbase</a:t>
            </a:r>
            <a:r>
              <a:rPr lang="en-GB" sz="1800" dirty="0">
                <a:solidFill>
                  <a:srgbClr val="374151"/>
                </a:solidFill>
                <a:latin typeface="Times New Roman" panose="02020603050405020304" pitchFamily="18" charset="0"/>
                <a:cs typeface="Times New Roman" panose="02020603050405020304" pitchFamily="18" charset="0"/>
              </a:rPr>
              <a:t>:</a:t>
            </a:r>
          </a:p>
          <a:p>
            <a:pPr marL="0" indent="0">
              <a:buNone/>
            </a:pPr>
            <a:endParaRPr lang="en-GB" sz="1800" dirty="0">
              <a:solidFill>
                <a:srgbClr val="374151"/>
              </a:solidFill>
              <a:latin typeface="Times New Roman" panose="02020603050405020304" pitchFamily="18" charset="0"/>
              <a:cs typeface="Times New Roman" panose="02020603050405020304" pitchFamily="18" charset="0"/>
            </a:endParaRPr>
          </a:p>
          <a:p>
            <a:pPr marL="0" indent="0">
              <a:buNone/>
            </a:pPr>
            <a:endParaRPr lang="en-GB" sz="1800" dirty="0">
              <a:solidFill>
                <a:srgbClr val="374151"/>
              </a:solidFill>
              <a:latin typeface="Times New Roman" panose="02020603050405020304" pitchFamily="18" charset="0"/>
              <a:cs typeface="Times New Roman" panose="02020603050405020304" pitchFamily="18" charset="0"/>
            </a:endParaRPr>
          </a:p>
          <a:p>
            <a:pPr marL="0" indent="0">
              <a:buNone/>
            </a:pPr>
            <a:endParaRPr lang="en-GB" sz="1800" dirty="0">
              <a:solidFill>
                <a:srgbClr val="374151"/>
              </a:solidFill>
              <a:latin typeface="Times New Roman" panose="02020603050405020304" pitchFamily="18" charset="0"/>
              <a:cs typeface="Times New Roman" panose="02020603050405020304" pitchFamily="18" charset="0"/>
            </a:endParaRPr>
          </a:p>
          <a:p>
            <a:pPr marL="0" indent="0">
              <a:buNone/>
            </a:pPr>
            <a:endParaRPr lang="en-GB" sz="1800" dirty="0">
              <a:solidFill>
                <a:srgbClr val="374151"/>
              </a:solidFill>
              <a:latin typeface="Times New Roman" panose="02020603050405020304" pitchFamily="18" charset="0"/>
              <a:cs typeface="Times New Roman" panose="02020603050405020304" pitchFamily="18" charset="0"/>
            </a:endParaRPr>
          </a:p>
        </p:txBody>
      </p:sp>
      <p:pic>
        <p:nvPicPr>
          <p:cNvPr id="4" name="Picture 3" descr="Graphical user interface&#10;&#10;Description automatically generated with medium confidence">
            <a:extLst>
              <a:ext uri="{FF2B5EF4-FFF2-40B4-BE49-F238E27FC236}">
                <a16:creationId xmlns:a16="http://schemas.microsoft.com/office/drawing/2014/main" id="{583A1ED8-A49F-757B-38B2-CFB874756B63}"/>
              </a:ext>
            </a:extLst>
          </p:cNvPr>
          <p:cNvPicPr>
            <a:picLocks noChangeAspect="1"/>
          </p:cNvPicPr>
          <p:nvPr/>
        </p:nvPicPr>
        <p:blipFill>
          <a:blip r:embed="rId2"/>
          <a:stretch>
            <a:fillRect/>
          </a:stretch>
        </p:blipFill>
        <p:spPr>
          <a:xfrm>
            <a:off x="1259016" y="2880964"/>
            <a:ext cx="8796704" cy="2277631"/>
          </a:xfrm>
          <a:prstGeom prst="rect">
            <a:avLst/>
          </a:prstGeom>
        </p:spPr>
      </p:pic>
    </p:spTree>
    <p:extLst>
      <p:ext uri="{BB962C8B-B14F-4D97-AF65-F5344CB8AC3E}">
        <p14:creationId xmlns:p14="http://schemas.microsoft.com/office/powerpoint/2010/main" val="644795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13DAA-31FE-92CE-8D7B-43AAB2613328}"/>
              </a:ext>
            </a:extLst>
          </p:cNvPr>
          <p:cNvSpPr>
            <a:spLocks noGrp="1"/>
          </p:cNvSpPr>
          <p:nvPr>
            <p:ph type="title"/>
          </p:nvPr>
        </p:nvSpPr>
        <p:spPr/>
        <p:txBody>
          <a:bodyPr>
            <a:normAutofit/>
          </a:bodyPr>
          <a:lstStyle/>
          <a:p>
            <a:r>
              <a:rPr lang="en-GB" sz="3200" b="1" dirty="0">
                <a:latin typeface="Times New Roman" panose="02020603050405020304" pitchFamily="18" charset="0"/>
                <a:ea typeface="+mn-ea"/>
                <a:cs typeface="Times New Roman" panose="02020603050405020304" pitchFamily="18" charset="0"/>
              </a:rPr>
              <a:t>Code snippet and sample output</a:t>
            </a:r>
          </a:p>
        </p:txBody>
      </p:sp>
      <p:sp>
        <p:nvSpPr>
          <p:cNvPr id="3" name="Content Placeholder 2">
            <a:extLst>
              <a:ext uri="{FF2B5EF4-FFF2-40B4-BE49-F238E27FC236}">
                <a16:creationId xmlns:a16="http://schemas.microsoft.com/office/drawing/2014/main" id="{DD5A802D-0D1D-C418-2F45-A5FA561986F3}"/>
              </a:ext>
            </a:extLst>
          </p:cNvPr>
          <p:cNvSpPr>
            <a:spLocks noGrp="1"/>
          </p:cNvSpPr>
          <p:nvPr>
            <p:ph idx="1"/>
          </p:nvPr>
        </p:nvSpPr>
        <p:spPr>
          <a:xfrm>
            <a:off x="838200" y="1825625"/>
            <a:ext cx="10515600" cy="4824557"/>
          </a:xfrm>
        </p:spPr>
        <p:txBody>
          <a:bodyPr>
            <a:normAutofit/>
          </a:bodyPr>
          <a:lstStyle/>
          <a:p>
            <a:pPr marL="0" indent="0">
              <a:buNone/>
            </a:pPr>
            <a:r>
              <a:rPr lang="en-GB" sz="1800" dirty="0" err="1">
                <a:solidFill>
                  <a:srgbClr val="374151"/>
                </a:solidFill>
                <a:latin typeface="Times New Roman" panose="02020603050405020304" pitchFamily="18" charset="0"/>
                <a:cs typeface="Times New Roman" panose="02020603050405020304" pitchFamily="18" charset="0"/>
              </a:rPr>
              <a:t>Film_sales_store</a:t>
            </a:r>
            <a:r>
              <a:rPr lang="en-GB" sz="1800" dirty="0">
                <a:solidFill>
                  <a:srgbClr val="374151"/>
                </a:solidFill>
                <a:latin typeface="Times New Roman" panose="02020603050405020304" pitchFamily="18" charset="0"/>
                <a:cs typeface="Times New Roman" panose="02020603050405020304" pitchFamily="18" charset="0"/>
              </a:rPr>
              <a:t> output in Hive and </a:t>
            </a:r>
            <a:r>
              <a:rPr lang="en-GB" sz="1800" dirty="0" err="1">
                <a:solidFill>
                  <a:srgbClr val="374151"/>
                </a:solidFill>
                <a:latin typeface="Times New Roman" panose="02020603050405020304" pitchFamily="18" charset="0"/>
                <a:cs typeface="Times New Roman" panose="02020603050405020304" pitchFamily="18" charset="0"/>
              </a:rPr>
              <a:t>Hbase</a:t>
            </a:r>
            <a:r>
              <a:rPr lang="en-GB" sz="1800" dirty="0">
                <a:solidFill>
                  <a:srgbClr val="374151"/>
                </a:solidFill>
                <a:latin typeface="Times New Roman" panose="02020603050405020304" pitchFamily="18" charset="0"/>
                <a:cs typeface="Times New Roman" panose="02020603050405020304" pitchFamily="18" charset="0"/>
              </a:rPr>
              <a:t>:</a:t>
            </a:r>
          </a:p>
          <a:p>
            <a:pPr marL="0" indent="0">
              <a:buNone/>
            </a:pPr>
            <a:endParaRPr lang="en-GB" sz="1800" dirty="0">
              <a:solidFill>
                <a:srgbClr val="374151"/>
              </a:solidFill>
              <a:latin typeface="Times New Roman" panose="02020603050405020304" pitchFamily="18" charset="0"/>
              <a:cs typeface="Times New Roman" panose="02020603050405020304" pitchFamily="18" charset="0"/>
            </a:endParaRPr>
          </a:p>
          <a:p>
            <a:pPr marL="0" indent="0">
              <a:buNone/>
            </a:pPr>
            <a:endParaRPr lang="en-GB" sz="1800" dirty="0">
              <a:solidFill>
                <a:srgbClr val="374151"/>
              </a:solidFill>
              <a:latin typeface="Times New Roman" panose="02020603050405020304" pitchFamily="18" charset="0"/>
              <a:cs typeface="Times New Roman" panose="02020603050405020304" pitchFamily="18" charset="0"/>
            </a:endParaRPr>
          </a:p>
          <a:p>
            <a:pPr marL="0" indent="0">
              <a:buNone/>
            </a:pPr>
            <a:endParaRPr lang="en-GB" sz="1800" dirty="0">
              <a:solidFill>
                <a:srgbClr val="374151"/>
              </a:solidFill>
              <a:latin typeface="Times New Roman" panose="02020603050405020304" pitchFamily="18" charset="0"/>
              <a:cs typeface="Times New Roman" panose="02020603050405020304" pitchFamily="18" charset="0"/>
            </a:endParaRPr>
          </a:p>
          <a:p>
            <a:pPr marL="0" indent="0">
              <a:buNone/>
            </a:pPr>
            <a:endParaRPr lang="en-GB" sz="1800" dirty="0">
              <a:solidFill>
                <a:srgbClr val="37415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BAA255F-BDCA-D71B-F665-BE62862F3730}"/>
              </a:ext>
            </a:extLst>
          </p:cNvPr>
          <p:cNvPicPr>
            <a:picLocks noChangeAspect="1"/>
          </p:cNvPicPr>
          <p:nvPr/>
        </p:nvPicPr>
        <p:blipFill>
          <a:blip r:embed="rId2"/>
          <a:stretch>
            <a:fillRect/>
          </a:stretch>
        </p:blipFill>
        <p:spPr>
          <a:xfrm>
            <a:off x="646939" y="2466840"/>
            <a:ext cx="10898121" cy="1924319"/>
          </a:xfrm>
          <a:prstGeom prst="rect">
            <a:avLst/>
          </a:prstGeom>
        </p:spPr>
      </p:pic>
    </p:spTree>
    <p:extLst>
      <p:ext uri="{BB962C8B-B14F-4D97-AF65-F5344CB8AC3E}">
        <p14:creationId xmlns:p14="http://schemas.microsoft.com/office/powerpoint/2010/main" val="536965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13DAA-31FE-92CE-8D7B-43AAB2613328}"/>
              </a:ext>
            </a:extLst>
          </p:cNvPr>
          <p:cNvSpPr>
            <a:spLocks noGrp="1"/>
          </p:cNvSpPr>
          <p:nvPr>
            <p:ph type="title"/>
          </p:nvPr>
        </p:nvSpPr>
        <p:spPr/>
        <p:txBody>
          <a:bodyPr>
            <a:normAutofit/>
          </a:bodyPr>
          <a:lstStyle/>
          <a:p>
            <a:r>
              <a:rPr lang="en-GB" sz="3200" b="1" dirty="0">
                <a:latin typeface="Times New Roman" panose="02020603050405020304" pitchFamily="18" charset="0"/>
                <a:ea typeface="+mn-ea"/>
                <a:cs typeface="Times New Roman" panose="02020603050405020304" pitchFamily="18" charset="0"/>
              </a:rPr>
              <a:t>Code snippet and sample output</a:t>
            </a:r>
          </a:p>
        </p:txBody>
      </p:sp>
      <p:sp>
        <p:nvSpPr>
          <p:cNvPr id="3" name="Content Placeholder 2">
            <a:extLst>
              <a:ext uri="{FF2B5EF4-FFF2-40B4-BE49-F238E27FC236}">
                <a16:creationId xmlns:a16="http://schemas.microsoft.com/office/drawing/2014/main" id="{DD5A802D-0D1D-C418-2F45-A5FA561986F3}"/>
              </a:ext>
            </a:extLst>
          </p:cNvPr>
          <p:cNvSpPr>
            <a:spLocks noGrp="1"/>
          </p:cNvSpPr>
          <p:nvPr>
            <p:ph idx="1"/>
          </p:nvPr>
        </p:nvSpPr>
        <p:spPr>
          <a:xfrm>
            <a:off x="838200" y="1825625"/>
            <a:ext cx="10515600" cy="4824557"/>
          </a:xfrm>
        </p:spPr>
        <p:txBody>
          <a:bodyPr>
            <a:normAutofit/>
          </a:bodyPr>
          <a:lstStyle/>
          <a:p>
            <a:pPr marL="0" indent="0">
              <a:buNone/>
            </a:pPr>
            <a:r>
              <a:rPr lang="en-GB" sz="1800" dirty="0" err="1">
                <a:solidFill>
                  <a:srgbClr val="374151"/>
                </a:solidFill>
                <a:latin typeface="Times New Roman" panose="02020603050405020304" pitchFamily="18" charset="0"/>
                <a:cs typeface="Times New Roman" panose="02020603050405020304" pitchFamily="18" charset="0"/>
              </a:rPr>
              <a:t>Film_sales_store</a:t>
            </a:r>
            <a:r>
              <a:rPr lang="en-GB" sz="1800" dirty="0">
                <a:solidFill>
                  <a:srgbClr val="374151"/>
                </a:solidFill>
                <a:latin typeface="Times New Roman" panose="02020603050405020304" pitchFamily="18" charset="0"/>
                <a:cs typeface="Times New Roman" panose="02020603050405020304" pitchFamily="18" charset="0"/>
              </a:rPr>
              <a:t> output in Hive and </a:t>
            </a:r>
            <a:r>
              <a:rPr lang="en-GB" sz="1800" dirty="0" err="1">
                <a:solidFill>
                  <a:srgbClr val="374151"/>
                </a:solidFill>
                <a:latin typeface="Times New Roman" panose="02020603050405020304" pitchFamily="18" charset="0"/>
                <a:cs typeface="Times New Roman" panose="02020603050405020304" pitchFamily="18" charset="0"/>
              </a:rPr>
              <a:t>Hbase</a:t>
            </a:r>
            <a:r>
              <a:rPr lang="en-GB" sz="1800" dirty="0">
                <a:solidFill>
                  <a:srgbClr val="374151"/>
                </a:solidFill>
                <a:latin typeface="Times New Roman" panose="02020603050405020304" pitchFamily="18" charset="0"/>
                <a:cs typeface="Times New Roman" panose="02020603050405020304" pitchFamily="18" charset="0"/>
              </a:rPr>
              <a:t>:</a:t>
            </a:r>
          </a:p>
          <a:p>
            <a:pPr marL="0" indent="0">
              <a:buNone/>
            </a:pPr>
            <a:endParaRPr lang="en-GB" sz="1800" dirty="0">
              <a:solidFill>
                <a:srgbClr val="374151"/>
              </a:solidFill>
              <a:latin typeface="Times New Roman" panose="02020603050405020304" pitchFamily="18" charset="0"/>
              <a:cs typeface="Times New Roman" panose="02020603050405020304" pitchFamily="18" charset="0"/>
            </a:endParaRPr>
          </a:p>
          <a:p>
            <a:pPr marL="0" indent="0">
              <a:buNone/>
            </a:pPr>
            <a:endParaRPr lang="en-GB" sz="1800" dirty="0">
              <a:solidFill>
                <a:srgbClr val="374151"/>
              </a:solidFill>
              <a:latin typeface="Times New Roman" panose="02020603050405020304" pitchFamily="18" charset="0"/>
              <a:cs typeface="Times New Roman" panose="02020603050405020304" pitchFamily="18" charset="0"/>
            </a:endParaRPr>
          </a:p>
          <a:p>
            <a:pPr marL="0" indent="0">
              <a:buNone/>
            </a:pPr>
            <a:endParaRPr lang="en-GB" sz="1800" dirty="0">
              <a:solidFill>
                <a:srgbClr val="374151"/>
              </a:solidFill>
              <a:latin typeface="Times New Roman" panose="02020603050405020304" pitchFamily="18" charset="0"/>
              <a:cs typeface="Times New Roman" panose="02020603050405020304" pitchFamily="18" charset="0"/>
            </a:endParaRPr>
          </a:p>
          <a:p>
            <a:pPr marL="0" indent="0">
              <a:buNone/>
            </a:pPr>
            <a:endParaRPr lang="en-GB" sz="1800" dirty="0">
              <a:solidFill>
                <a:srgbClr val="37415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AA3340E-7A41-C6E0-7F35-3D90AE01B1DB}"/>
              </a:ext>
            </a:extLst>
          </p:cNvPr>
          <p:cNvPicPr>
            <a:picLocks noChangeAspect="1"/>
          </p:cNvPicPr>
          <p:nvPr/>
        </p:nvPicPr>
        <p:blipFill>
          <a:blip r:embed="rId2"/>
          <a:stretch>
            <a:fillRect/>
          </a:stretch>
        </p:blipFill>
        <p:spPr>
          <a:xfrm>
            <a:off x="739671" y="2976499"/>
            <a:ext cx="10620155" cy="1034784"/>
          </a:xfrm>
          <a:prstGeom prst="rect">
            <a:avLst/>
          </a:prstGeom>
        </p:spPr>
      </p:pic>
    </p:spTree>
    <p:extLst>
      <p:ext uri="{BB962C8B-B14F-4D97-AF65-F5344CB8AC3E}">
        <p14:creationId xmlns:p14="http://schemas.microsoft.com/office/powerpoint/2010/main" val="1871458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3EF3B-7FBB-CBF8-C223-9B5E955C53CF}"/>
              </a:ext>
            </a:extLst>
          </p:cNvPr>
          <p:cNvSpPr>
            <a:spLocks noGrp="1"/>
          </p:cNvSpPr>
          <p:nvPr>
            <p:ph type="title"/>
          </p:nvPr>
        </p:nvSpPr>
        <p:spPr>
          <a:xfrm>
            <a:off x="838200" y="595223"/>
            <a:ext cx="10515600" cy="1095465"/>
          </a:xfrm>
        </p:spPr>
        <p:txBody>
          <a:bodyPr>
            <a:normAutofit/>
          </a:bodyPr>
          <a:lstStyle/>
          <a:p>
            <a:pPr algn="ctr"/>
            <a:r>
              <a:rPr lang="en-GB" sz="3200" b="1" dirty="0">
                <a:latin typeface="Times New Roman" panose="02020603050405020304" pitchFamily="18" charset="0"/>
                <a:ea typeface="+mn-ea"/>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588553B-6B19-8273-4A19-76E06D5F8E32}"/>
              </a:ext>
            </a:extLst>
          </p:cNvPr>
          <p:cNvSpPr>
            <a:spLocks noGrp="1"/>
          </p:cNvSpPr>
          <p:nvPr>
            <p:ph idx="1"/>
          </p:nvPr>
        </p:nvSpPr>
        <p:spPr/>
        <p:txBody>
          <a:bodyPr>
            <a:normAutofit lnSpcReduction="10000"/>
          </a:bodyPr>
          <a:lstStyle/>
          <a:p>
            <a:pPr marL="285750" indent="-285750"/>
            <a:r>
              <a:rPr lang="en-GB" sz="1800" dirty="0">
                <a:latin typeface="Times New Roman" panose="02020603050405020304" pitchFamily="18" charset="0"/>
                <a:cs typeface="Times New Roman" panose="02020603050405020304" pitchFamily="18" charset="0"/>
              </a:rPr>
              <a:t>Our project aims to analyse movie rental data to provide insights into customer preferences on the movies and improve the inventory and area sales. The data was collected from a Movie rental company and includes information on movie titles, customers, rentals, inventory, store and payment. </a:t>
            </a:r>
          </a:p>
          <a:p>
            <a:pPr marL="0" indent="0">
              <a:buNone/>
            </a:pPr>
            <a:endParaRPr lang="en-GB" sz="1800" dirty="0">
              <a:latin typeface="Times New Roman" panose="02020603050405020304" pitchFamily="18" charset="0"/>
              <a:cs typeface="Times New Roman" panose="02020603050405020304" pitchFamily="18" charset="0"/>
            </a:endParaRPr>
          </a:p>
          <a:p>
            <a:pPr marL="285750" indent="-285750"/>
            <a:r>
              <a:rPr lang="en-GB" sz="1800" dirty="0">
                <a:latin typeface="Times New Roman" panose="02020603050405020304" pitchFamily="18" charset="0"/>
                <a:cs typeface="Times New Roman" panose="02020603050405020304" pitchFamily="18" charset="0"/>
              </a:rPr>
              <a:t>The problem we are addressing is that the company wants to improve the inventory and increase revenue by providing better movie recommendations. By analysing the rental data, we hope to identify the most popular movie genres, the most successful marketing campaigns, and the most effective pricing strategies.</a:t>
            </a:r>
          </a:p>
          <a:p>
            <a:pPr marL="0" indent="0">
              <a:buNone/>
            </a:pPr>
            <a:endParaRPr lang="en-GB" sz="1800" dirty="0">
              <a:latin typeface="Times New Roman" panose="02020603050405020304" pitchFamily="18" charset="0"/>
              <a:cs typeface="Times New Roman" panose="02020603050405020304" pitchFamily="18" charset="0"/>
            </a:endParaRPr>
          </a:p>
          <a:p>
            <a:pPr marL="285750" indent="-285750"/>
            <a:r>
              <a:rPr lang="en-GB" sz="1800" dirty="0">
                <a:latin typeface="Times New Roman" panose="02020603050405020304" pitchFamily="18" charset="0"/>
                <a:cs typeface="Times New Roman" panose="02020603050405020304" pitchFamily="18" charset="0"/>
              </a:rPr>
              <a:t>Our objective is to identify patterns and trends in the data that can be used to improve the company's movie recommendation system, for inventory and customer sales by area. By understanding customer preferences, we can help the company optimize their inventory, store, and marketing strategies.</a:t>
            </a:r>
          </a:p>
          <a:p>
            <a:pPr marL="0" indent="0">
              <a:buNone/>
            </a:pPr>
            <a:endParaRPr lang="en-GB" sz="1800" dirty="0">
              <a:latin typeface="Times New Roman" panose="02020603050405020304" pitchFamily="18" charset="0"/>
              <a:cs typeface="Times New Roman" panose="02020603050405020304" pitchFamily="18" charset="0"/>
            </a:endParaRPr>
          </a:p>
          <a:p>
            <a:pPr marL="285750" indent="-285750"/>
            <a:r>
              <a:rPr lang="en-GB" sz="1800" dirty="0">
                <a:latin typeface="Times New Roman" panose="02020603050405020304" pitchFamily="18" charset="0"/>
                <a:cs typeface="Times New Roman" panose="02020603050405020304" pitchFamily="18" charset="0"/>
              </a:rPr>
              <a:t>The technologies and tools we used in this project include MySQL for scripting, Hadoop Distributed File System (HDFS) for storing the data, Apache Scala Spark for data processing, Hadoop HDFS for Ingestion and Hive &amp; HBase for showing the Output. We also used Apache Superset for data visualisation. </a:t>
            </a:r>
          </a:p>
          <a:p>
            <a:pPr marL="285750" indent="-285750"/>
            <a:endParaRPr lang="en-GB" sz="1800" dirty="0">
              <a:latin typeface="Times New Roman" panose="02020603050405020304" pitchFamily="18" charset="0"/>
              <a:cs typeface="Times New Roman" panose="02020603050405020304" pitchFamily="18" charset="0"/>
            </a:endParaRPr>
          </a:p>
          <a:p>
            <a:pPr marL="0" indent="0">
              <a:buNone/>
            </a:pPr>
            <a:endParaRPr lang="en-GB" sz="1800" dirty="0">
              <a:latin typeface="Times New Roman" panose="02020603050405020304" pitchFamily="18" charset="0"/>
              <a:cs typeface="Times New Roman" panose="02020603050405020304" pitchFamily="18" charset="0"/>
            </a:endParaRPr>
          </a:p>
          <a:p>
            <a:pPr marL="285750" indent="-285750"/>
            <a:endParaRPr lang="en-GB" sz="1800" dirty="0">
              <a:latin typeface="Times New Roman" panose="02020603050405020304" pitchFamily="18" charset="0"/>
              <a:cs typeface="Times New Roman" panose="02020603050405020304" pitchFamily="18" charset="0"/>
            </a:endParaRPr>
          </a:p>
        </p:txBody>
      </p:sp>
      <p:sp>
        <p:nvSpPr>
          <p:cNvPr id="6" name="Subtitle 2">
            <a:extLst>
              <a:ext uri="{FF2B5EF4-FFF2-40B4-BE49-F238E27FC236}">
                <a16:creationId xmlns:a16="http://schemas.microsoft.com/office/drawing/2014/main" id="{22FE627E-FA05-E175-5450-976CC0280FF0}"/>
              </a:ext>
            </a:extLst>
          </p:cNvPr>
          <p:cNvSpPr txBox="1">
            <a:spLocks/>
          </p:cNvSpPr>
          <p:nvPr/>
        </p:nvSpPr>
        <p:spPr>
          <a:xfrm>
            <a:off x="525625" y="457200"/>
            <a:ext cx="11140751" cy="5943600"/>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dirty="0"/>
          </a:p>
          <a:p>
            <a:endParaRPr lang="en-GB" dirty="0"/>
          </a:p>
        </p:txBody>
      </p:sp>
    </p:spTree>
    <p:extLst>
      <p:ext uri="{BB962C8B-B14F-4D97-AF65-F5344CB8AC3E}">
        <p14:creationId xmlns:p14="http://schemas.microsoft.com/office/powerpoint/2010/main" val="3746505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13DAA-31FE-92CE-8D7B-43AAB2613328}"/>
              </a:ext>
            </a:extLst>
          </p:cNvPr>
          <p:cNvSpPr>
            <a:spLocks noGrp="1"/>
          </p:cNvSpPr>
          <p:nvPr>
            <p:ph type="title"/>
          </p:nvPr>
        </p:nvSpPr>
        <p:spPr/>
        <p:txBody>
          <a:bodyPr>
            <a:normAutofit/>
          </a:bodyPr>
          <a:lstStyle/>
          <a:p>
            <a:r>
              <a:rPr lang="en-GB" sz="3200" b="1" dirty="0">
                <a:latin typeface="Times New Roman" panose="02020603050405020304" pitchFamily="18" charset="0"/>
                <a:ea typeface="+mn-ea"/>
                <a:cs typeface="Times New Roman" panose="02020603050405020304" pitchFamily="18" charset="0"/>
              </a:rPr>
              <a:t>Code snippet and sample output</a:t>
            </a:r>
          </a:p>
        </p:txBody>
      </p:sp>
      <p:sp>
        <p:nvSpPr>
          <p:cNvPr id="3" name="Content Placeholder 2">
            <a:extLst>
              <a:ext uri="{FF2B5EF4-FFF2-40B4-BE49-F238E27FC236}">
                <a16:creationId xmlns:a16="http://schemas.microsoft.com/office/drawing/2014/main" id="{DD5A802D-0D1D-C418-2F45-A5FA561986F3}"/>
              </a:ext>
            </a:extLst>
          </p:cNvPr>
          <p:cNvSpPr>
            <a:spLocks noGrp="1"/>
          </p:cNvSpPr>
          <p:nvPr>
            <p:ph idx="1"/>
          </p:nvPr>
        </p:nvSpPr>
        <p:spPr>
          <a:xfrm>
            <a:off x="838200" y="1825625"/>
            <a:ext cx="10515600" cy="4824557"/>
          </a:xfrm>
        </p:spPr>
        <p:txBody>
          <a:bodyPr>
            <a:normAutofit/>
          </a:bodyPr>
          <a:lstStyle/>
          <a:p>
            <a:pPr marL="0" indent="0">
              <a:buNone/>
            </a:pPr>
            <a:r>
              <a:rPr lang="en-GB" sz="1800" dirty="0" err="1">
                <a:solidFill>
                  <a:srgbClr val="374151"/>
                </a:solidFill>
                <a:latin typeface="Times New Roman" panose="02020603050405020304" pitchFamily="18" charset="0"/>
                <a:cs typeface="Times New Roman" panose="02020603050405020304" pitchFamily="18" charset="0"/>
              </a:rPr>
              <a:t>Film_customer_dist_sales</a:t>
            </a:r>
            <a:r>
              <a:rPr lang="en-GB" sz="1800" dirty="0">
                <a:solidFill>
                  <a:srgbClr val="374151"/>
                </a:solidFill>
                <a:latin typeface="Times New Roman" panose="02020603050405020304" pitchFamily="18" charset="0"/>
                <a:cs typeface="Times New Roman" panose="02020603050405020304" pitchFamily="18" charset="0"/>
              </a:rPr>
              <a:t> output in Hive and </a:t>
            </a:r>
            <a:r>
              <a:rPr lang="en-GB" sz="1800" dirty="0" err="1">
                <a:solidFill>
                  <a:srgbClr val="374151"/>
                </a:solidFill>
                <a:latin typeface="Times New Roman" panose="02020603050405020304" pitchFamily="18" charset="0"/>
                <a:cs typeface="Times New Roman" panose="02020603050405020304" pitchFamily="18" charset="0"/>
              </a:rPr>
              <a:t>Hbase</a:t>
            </a:r>
            <a:r>
              <a:rPr lang="en-GB" sz="1800" dirty="0">
                <a:solidFill>
                  <a:srgbClr val="374151"/>
                </a:solidFill>
                <a:latin typeface="Times New Roman" panose="02020603050405020304" pitchFamily="18" charset="0"/>
                <a:cs typeface="Times New Roman" panose="02020603050405020304" pitchFamily="18" charset="0"/>
              </a:rPr>
              <a:t>:</a:t>
            </a:r>
          </a:p>
          <a:p>
            <a:pPr marL="0" indent="0">
              <a:buNone/>
            </a:pPr>
            <a:endParaRPr lang="en-GB" sz="1800" dirty="0">
              <a:solidFill>
                <a:srgbClr val="374151"/>
              </a:solidFill>
              <a:latin typeface="Times New Roman" panose="02020603050405020304" pitchFamily="18" charset="0"/>
              <a:cs typeface="Times New Roman" panose="02020603050405020304" pitchFamily="18" charset="0"/>
            </a:endParaRPr>
          </a:p>
          <a:p>
            <a:pPr marL="0" indent="0">
              <a:buNone/>
            </a:pPr>
            <a:endParaRPr lang="en-GB" sz="1800" dirty="0">
              <a:solidFill>
                <a:srgbClr val="374151"/>
              </a:solidFill>
              <a:latin typeface="Times New Roman" panose="02020603050405020304" pitchFamily="18" charset="0"/>
              <a:cs typeface="Times New Roman" panose="02020603050405020304" pitchFamily="18" charset="0"/>
            </a:endParaRPr>
          </a:p>
          <a:p>
            <a:pPr marL="0" indent="0">
              <a:buNone/>
            </a:pPr>
            <a:endParaRPr lang="en-GB" sz="1800" dirty="0">
              <a:solidFill>
                <a:srgbClr val="374151"/>
              </a:solidFill>
              <a:latin typeface="Times New Roman" panose="02020603050405020304" pitchFamily="18" charset="0"/>
              <a:cs typeface="Times New Roman" panose="02020603050405020304" pitchFamily="18" charset="0"/>
            </a:endParaRPr>
          </a:p>
          <a:p>
            <a:pPr marL="0" indent="0">
              <a:buNone/>
            </a:pPr>
            <a:endParaRPr lang="en-GB" sz="1800" dirty="0">
              <a:solidFill>
                <a:srgbClr val="374151"/>
              </a:solidFill>
              <a:latin typeface="Times New Roman" panose="02020603050405020304" pitchFamily="18" charset="0"/>
              <a:cs typeface="Times New Roman" panose="02020603050405020304" pitchFamily="18" charset="0"/>
            </a:endParaRPr>
          </a:p>
        </p:txBody>
      </p:sp>
      <p:pic>
        <p:nvPicPr>
          <p:cNvPr id="6" name="Picture 5" descr="Table&#10;&#10;Description automatically generated">
            <a:extLst>
              <a:ext uri="{FF2B5EF4-FFF2-40B4-BE49-F238E27FC236}">
                <a16:creationId xmlns:a16="http://schemas.microsoft.com/office/drawing/2014/main" id="{FD5F4EB1-40F9-A159-8301-354953D99367}"/>
              </a:ext>
            </a:extLst>
          </p:cNvPr>
          <p:cNvPicPr>
            <a:picLocks noChangeAspect="1"/>
          </p:cNvPicPr>
          <p:nvPr/>
        </p:nvPicPr>
        <p:blipFill>
          <a:blip r:embed="rId2"/>
          <a:stretch>
            <a:fillRect/>
          </a:stretch>
        </p:blipFill>
        <p:spPr>
          <a:xfrm>
            <a:off x="1915703" y="2648806"/>
            <a:ext cx="7021263" cy="3243036"/>
          </a:xfrm>
          <a:prstGeom prst="rect">
            <a:avLst/>
          </a:prstGeom>
        </p:spPr>
      </p:pic>
    </p:spTree>
    <p:extLst>
      <p:ext uri="{BB962C8B-B14F-4D97-AF65-F5344CB8AC3E}">
        <p14:creationId xmlns:p14="http://schemas.microsoft.com/office/powerpoint/2010/main" val="3901587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13DAA-31FE-92CE-8D7B-43AAB2613328}"/>
              </a:ext>
            </a:extLst>
          </p:cNvPr>
          <p:cNvSpPr>
            <a:spLocks noGrp="1"/>
          </p:cNvSpPr>
          <p:nvPr>
            <p:ph type="title"/>
          </p:nvPr>
        </p:nvSpPr>
        <p:spPr/>
        <p:txBody>
          <a:bodyPr>
            <a:normAutofit/>
          </a:bodyPr>
          <a:lstStyle/>
          <a:p>
            <a:r>
              <a:rPr lang="en-GB" sz="3200" b="1" dirty="0">
                <a:latin typeface="Times New Roman" panose="02020603050405020304" pitchFamily="18" charset="0"/>
                <a:ea typeface="+mn-ea"/>
                <a:cs typeface="Times New Roman" panose="02020603050405020304" pitchFamily="18" charset="0"/>
              </a:rPr>
              <a:t>Code snippet and sample output</a:t>
            </a:r>
          </a:p>
        </p:txBody>
      </p:sp>
      <p:sp>
        <p:nvSpPr>
          <p:cNvPr id="3" name="Content Placeholder 2">
            <a:extLst>
              <a:ext uri="{FF2B5EF4-FFF2-40B4-BE49-F238E27FC236}">
                <a16:creationId xmlns:a16="http://schemas.microsoft.com/office/drawing/2014/main" id="{DD5A802D-0D1D-C418-2F45-A5FA561986F3}"/>
              </a:ext>
            </a:extLst>
          </p:cNvPr>
          <p:cNvSpPr>
            <a:spLocks noGrp="1"/>
          </p:cNvSpPr>
          <p:nvPr>
            <p:ph idx="1"/>
          </p:nvPr>
        </p:nvSpPr>
        <p:spPr>
          <a:xfrm>
            <a:off x="838200" y="1825625"/>
            <a:ext cx="10515600" cy="4824557"/>
          </a:xfrm>
        </p:spPr>
        <p:txBody>
          <a:bodyPr>
            <a:normAutofit/>
          </a:bodyPr>
          <a:lstStyle/>
          <a:p>
            <a:pPr marL="0" indent="0">
              <a:buNone/>
            </a:pPr>
            <a:r>
              <a:rPr lang="en-GB" sz="1800" dirty="0" err="1">
                <a:solidFill>
                  <a:srgbClr val="374151"/>
                </a:solidFill>
                <a:latin typeface="Times New Roman" panose="02020603050405020304" pitchFamily="18" charset="0"/>
                <a:cs typeface="Times New Roman" panose="02020603050405020304" pitchFamily="18" charset="0"/>
              </a:rPr>
              <a:t>Film_customer_dist_sales</a:t>
            </a:r>
            <a:r>
              <a:rPr lang="en-GB" sz="1800" dirty="0">
                <a:solidFill>
                  <a:srgbClr val="374151"/>
                </a:solidFill>
                <a:latin typeface="Times New Roman" panose="02020603050405020304" pitchFamily="18" charset="0"/>
                <a:cs typeface="Times New Roman" panose="02020603050405020304" pitchFamily="18" charset="0"/>
              </a:rPr>
              <a:t> output in Hive and </a:t>
            </a:r>
            <a:r>
              <a:rPr lang="en-GB" sz="1800" dirty="0" err="1">
                <a:solidFill>
                  <a:srgbClr val="374151"/>
                </a:solidFill>
                <a:latin typeface="Times New Roman" panose="02020603050405020304" pitchFamily="18" charset="0"/>
                <a:cs typeface="Times New Roman" panose="02020603050405020304" pitchFamily="18" charset="0"/>
              </a:rPr>
              <a:t>Hbase</a:t>
            </a:r>
            <a:r>
              <a:rPr lang="en-GB" sz="1800" dirty="0">
                <a:solidFill>
                  <a:srgbClr val="374151"/>
                </a:solidFill>
                <a:latin typeface="Times New Roman" panose="02020603050405020304" pitchFamily="18" charset="0"/>
                <a:cs typeface="Times New Roman" panose="02020603050405020304" pitchFamily="18" charset="0"/>
              </a:rPr>
              <a:t>:</a:t>
            </a:r>
          </a:p>
          <a:p>
            <a:pPr marL="0" indent="0">
              <a:buNone/>
            </a:pPr>
            <a:endParaRPr lang="en-GB" sz="1800" dirty="0">
              <a:solidFill>
                <a:srgbClr val="374151"/>
              </a:solidFill>
              <a:latin typeface="Times New Roman" panose="02020603050405020304" pitchFamily="18" charset="0"/>
              <a:cs typeface="Times New Roman" panose="02020603050405020304" pitchFamily="18" charset="0"/>
            </a:endParaRPr>
          </a:p>
          <a:p>
            <a:pPr marL="0" indent="0">
              <a:buNone/>
            </a:pPr>
            <a:endParaRPr lang="en-GB" sz="1800" dirty="0">
              <a:solidFill>
                <a:srgbClr val="374151"/>
              </a:solidFill>
              <a:latin typeface="Times New Roman" panose="02020603050405020304" pitchFamily="18" charset="0"/>
              <a:cs typeface="Times New Roman" panose="02020603050405020304" pitchFamily="18" charset="0"/>
            </a:endParaRPr>
          </a:p>
          <a:p>
            <a:pPr marL="0" indent="0">
              <a:buNone/>
            </a:pPr>
            <a:endParaRPr lang="en-GB" sz="1800" dirty="0">
              <a:solidFill>
                <a:srgbClr val="374151"/>
              </a:solidFill>
              <a:latin typeface="Times New Roman" panose="02020603050405020304" pitchFamily="18" charset="0"/>
              <a:cs typeface="Times New Roman" panose="02020603050405020304" pitchFamily="18" charset="0"/>
            </a:endParaRPr>
          </a:p>
          <a:p>
            <a:pPr marL="0" indent="0">
              <a:buNone/>
            </a:pPr>
            <a:endParaRPr lang="en-GB" sz="1800" dirty="0">
              <a:solidFill>
                <a:srgbClr val="374151"/>
              </a:solidFill>
              <a:latin typeface="Times New Roman" panose="02020603050405020304" pitchFamily="18" charset="0"/>
              <a:cs typeface="Times New Roman" panose="02020603050405020304" pitchFamily="18" charset="0"/>
            </a:endParaRPr>
          </a:p>
        </p:txBody>
      </p:sp>
      <p:pic>
        <p:nvPicPr>
          <p:cNvPr id="5" name="Picture 4" descr="Text&#10;&#10;Description automatically generated with medium confidence">
            <a:extLst>
              <a:ext uri="{FF2B5EF4-FFF2-40B4-BE49-F238E27FC236}">
                <a16:creationId xmlns:a16="http://schemas.microsoft.com/office/drawing/2014/main" id="{EEC65333-5B36-3390-D78E-C85D8CFDF303}"/>
              </a:ext>
            </a:extLst>
          </p:cNvPr>
          <p:cNvPicPr>
            <a:picLocks noChangeAspect="1"/>
          </p:cNvPicPr>
          <p:nvPr/>
        </p:nvPicPr>
        <p:blipFill>
          <a:blip r:embed="rId2"/>
          <a:stretch>
            <a:fillRect/>
          </a:stretch>
        </p:blipFill>
        <p:spPr>
          <a:xfrm>
            <a:off x="2229580" y="2636807"/>
            <a:ext cx="6163921" cy="3114057"/>
          </a:xfrm>
          <a:prstGeom prst="rect">
            <a:avLst/>
          </a:prstGeom>
        </p:spPr>
      </p:pic>
    </p:spTree>
    <p:extLst>
      <p:ext uri="{BB962C8B-B14F-4D97-AF65-F5344CB8AC3E}">
        <p14:creationId xmlns:p14="http://schemas.microsoft.com/office/powerpoint/2010/main" val="1418281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13DAA-31FE-92CE-8D7B-43AAB2613328}"/>
              </a:ext>
            </a:extLst>
          </p:cNvPr>
          <p:cNvSpPr>
            <a:spLocks noGrp="1"/>
          </p:cNvSpPr>
          <p:nvPr>
            <p:ph type="title"/>
          </p:nvPr>
        </p:nvSpPr>
        <p:spPr/>
        <p:txBody>
          <a:bodyPr>
            <a:normAutofit/>
          </a:bodyPr>
          <a:lstStyle/>
          <a:p>
            <a:r>
              <a:rPr lang="en-GB" sz="2400" b="1" dirty="0">
                <a:latin typeface="Times New Roman" panose="02020603050405020304" pitchFamily="18" charset="0"/>
                <a:ea typeface="+mn-ea"/>
                <a:cs typeface="Times New Roman" panose="02020603050405020304" pitchFamily="18" charset="0"/>
              </a:rPr>
              <a:t>Now we will head over to Superset to see these Visualisations in more detail</a:t>
            </a:r>
          </a:p>
        </p:txBody>
      </p:sp>
      <p:sp>
        <p:nvSpPr>
          <p:cNvPr id="3" name="Content Placeholder 2">
            <a:extLst>
              <a:ext uri="{FF2B5EF4-FFF2-40B4-BE49-F238E27FC236}">
                <a16:creationId xmlns:a16="http://schemas.microsoft.com/office/drawing/2014/main" id="{DD5A802D-0D1D-C418-2F45-A5FA561986F3}"/>
              </a:ext>
            </a:extLst>
          </p:cNvPr>
          <p:cNvSpPr>
            <a:spLocks noGrp="1"/>
          </p:cNvSpPr>
          <p:nvPr>
            <p:ph idx="1"/>
          </p:nvPr>
        </p:nvSpPr>
        <p:spPr>
          <a:xfrm>
            <a:off x="711200" y="1431637"/>
            <a:ext cx="10642600" cy="5218546"/>
          </a:xfrm>
        </p:spPr>
        <p:txBody>
          <a:bodyPr>
            <a:normAutofit/>
          </a:bodyPr>
          <a:lstStyle/>
          <a:p>
            <a:pPr marL="0" indent="0">
              <a:buNone/>
            </a:pPr>
            <a:endParaRPr lang="en-GB" sz="1800" dirty="0">
              <a:solidFill>
                <a:srgbClr val="374151"/>
              </a:solidFill>
              <a:latin typeface="Times New Roman" panose="02020603050405020304" pitchFamily="18" charset="0"/>
              <a:cs typeface="Times New Roman" panose="02020603050405020304" pitchFamily="18" charset="0"/>
            </a:endParaRPr>
          </a:p>
          <a:p>
            <a:pPr marL="0" indent="0">
              <a:buNone/>
            </a:pPr>
            <a:endParaRPr lang="en-GB" sz="1800" dirty="0">
              <a:solidFill>
                <a:srgbClr val="374151"/>
              </a:solidFill>
              <a:latin typeface="Times New Roman" panose="02020603050405020304" pitchFamily="18" charset="0"/>
              <a:cs typeface="Times New Roman" panose="02020603050405020304" pitchFamily="18" charset="0"/>
            </a:endParaRPr>
          </a:p>
          <a:p>
            <a:pPr marL="0" indent="0">
              <a:buNone/>
            </a:pPr>
            <a:endParaRPr lang="en-GB" sz="1800" dirty="0">
              <a:solidFill>
                <a:srgbClr val="374151"/>
              </a:solidFill>
              <a:latin typeface="Times New Roman" panose="02020603050405020304" pitchFamily="18" charset="0"/>
              <a:cs typeface="Times New Roman" panose="02020603050405020304" pitchFamily="18" charset="0"/>
            </a:endParaRPr>
          </a:p>
          <a:p>
            <a:pPr marL="0" indent="0">
              <a:buNone/>
            </a:pPr>
            <a:endParaRPr lang="en-GB" sz="1800" dirty="0">
              <a:solidFill>
                <a:srgbClr val="374151"/>
              </a:solidFill>
              <a:latin typeface="Times New Roman" panose="02020603050405020304" pitchFamily="18" charset="0"/>
              <a:cs typeface="Times New Roman" panose="02020603050405020304" pitchFamily="18" charset="0"/>
            </a:endParaRPr>
          </a:p>
          <a:p>
            <a:pPr marL="0" indent="0">
              <a:buNone/>
            </a:pPr>
            <a:endParaRPr lang="en-GB" sz="1800" dirty="0">
              <a:solidFill>
                <a:srgbClr val="374151"/>
              </a:solidFill>
              <a:latin typeface="Times New Roman" panose="02020603050405020304" pitchFamily="18" charset="0"/>
              <a:cs typeface="Times New Roman" panose="02020603050405020304" pitchFamily="18" charset="0"/>
            </a:endParaRPr>
          </a:p>
        </p:txBody>
      </p:sp>
      <p:pic>
        <p:nvPicPr>
          <p:cNvPr id="8" name="Picture 7" descr="Chart&#10;&#10;Description automatically generated">
            <a:extLst>
              <a:ext uri="{FF2B5EF4-FFF2-40B4-BE49-F238E27FC236}">
                <a16:creationId xmlns:a16="http://schemas.microsoft.com/office/drawing/2014/main" id="{2B82F0F0-7BDA-77B0-CD21-20FFD3CA73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1675" y="1522532"/>
            <a:ext cx="9308650" cy="5036756"/>
          </a:xfrm>
          <a:prstGeom prst="rect">
            <a:avLst/>
          </a:prstGeom>
        </p:spPr>
      </p:pic>
    </p:spTree>
    <p:extLst>
      <p:ext uri="{BB962C8B-B14F-4D97-AF65-F5344CB8AC3E}">
        <p14:creationId xmlns:p14="http://schemas.microsoft.com/office/powerpoint/2010/main" val="1275402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3EF3B-7FBB-CBF8-C223-9B5E955C53CF}"/>
              </a:ext>
            </a:extLst>
          </p:cNvPr>
          <p:cNvSpPr>
            <a:spLocks noGrp="1"/>
          </p:cNvSpPr>
          <p:nvPr>
            <p:ph type="title"/>
          </p:nvPr>
        </p:nvSpPr>
        <p:spPr>
          <a:xfrm>
            <a:off x="838200" y="595223"/>
            <a:ext cx="10515600" cy="1095465"/>
          </a:xfrm>
        </p:spPr>
        <p:txBody>
          <a:bodyPr>
            <a:normAutofit/>
          </a:bodyPr>
          <a:lstStyle/>
          <a:p>
            <a:pPr algn="ctr"/>
            <a:r>
              <a:rPr lang="en-GB" sz="3200" b="1" dirty="0">
                <a:latin typeface="Times New Roman" panose="02020603050405020304" pitchFamily="18" charset="0"/>
                <a:ea typeface="+mn-ea"/>
                <a:cs typeface="Times New Roman" panose="02020603050405020304" pitchFamily="18" charset="0"/>
              </a:rPr>
              <a:t>FILE FORMATS</a:t>
            </a:r>
          </a:p>
        </p:txBody>
      </p:sp>
      <p:sp>
        <p:nvSpPr>
          <p:cNvPr id="3" name="Content Placeholder 2">
            <a:extLst>
              <a:ext uri="{FF2B5EF4-FFF2-40B4-BE49-F238E27FC236}">
                <a16:creationId xmlns:a16="http://schemas.microsoft.com/office/drawing/2014/main" id="{4588553B-6B19-8273-4A19-76E06D5F8E32}"/>
              </a:ext>
            </a:extLst>
          </p:cNvPr>
          <p:cNvSpPr>
            <a:spLocks noGrp="1"/>
          </p:cNvSpPr>
          <p:nvPr>
            <p:ph idx="1"/>
          </p:nvPr>
        </p:nvSpPr>
        <p:spPr>
          <a:xfrm>
            <a:off x="838200" y="2330495"/>
            <a:ext cx="10515600" cy="2197011"/>
          </a:xfrm>
        </p:spPr>
        <p:txBody>
          <a:bodyPr>
            <a:normAutofit lnSpcReduction="10000"/>
          </a:bodyPr>
          <a:lstStyle/>
          <a:p>
            <a:r>
              <a:rPr lang="en-GB" sz="1800" dirty="0">
                <a:latin typeface="Times New Roman" panose="02020603050405020304" pitchFamily="18" charset="0"/>
                <a:cs typeface="Times New Roman" panose="02020603050405020304" pitchFamily="18" charset="0"/>
              </a:rPr>
              <a:t>For the batch processing, we used a CSV format due to the familiarity with the type. This would improve the speed at which we could manipulate the data due to our prior knowledge</a:t>
            </a:r>
          </a:p>
          <a:p>
            <a:endParaRPr lang="en-GB" sz="18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For the </a:t>
            </a:r>
            <a:r>
              <a:rPr lang="en-GB" sz="1800" dirty="0" err="1">
                <a:latin typeface="Times New Roman" panose="02020603050405020304" pitchFamily="18" charset="0"/>
                <a:cs typeface="Times New Roman" panose="02020603050405020304" pitchFamily="18" charset="0"/>
              </a:rPr>
              <a:t>realtime</a:t>
            </a:r>
            <a:r>
              <a:rPr lang="en-GB" sz="1800" dirty="0">
                <a:latin typeface="Times New Roman" panose="02020603050405020304" pitchFamily="18" charset="0"/>
                <a:cs typeface="Times New Roman" panose="02020603050405020304" pitchFamily="18" charset="0"/>
              </a:rPr>
              <a:t> data generated by </a:t>
            </a:r>
            <a:r>
              <a:rPr lang="en-GB" sz="1800" dirty="0" err="1">
                <a:latin typeface="Times New Roman" panose="02020603050405020304" pitchFamily="18" charset="0"/>
                <a:cs typeface="Times New Roman" panose="02020603050405020304" pitchFamily="18" charset="0"/>
              </a:rPr>
              <a:t>Mockaroo</a:t>
            </a:r>
            <a:r>
              <a:rPr lang="en-GB" sz="1800" dirty="0">
                <a:latin typeface="Times New Roman" panose="02020603050405020304" pitchFamily="18" charset="0"/>
                <a:cs typeface="Times New Roman" panose="02020603050405020304" pitchFamily="18" charset="0"/>
              </a:rPr>
              <a:t>, we used a JSON format. The format made it easier to quickly view the data for clarity and the methods used to convert into a </a:t>
            </a:r>
            <a:r>
              <a:rPr lang="en-GB" sz="1800" dirty="0" err="1">
                <a:latin typeface="Times New Roman" panose="02020603050405020304" pitchFamily="18" charset="0"/>
                <a:cs typeface="Times New Roman" panose="02020603050405020304" pitchFamily="18" charset="0"/>
              </a:rPr>
              <a:t>dataframe</a:t>
            </a:r>
            <a:r>
              <a:rPr lang="en-GB" sz="1800" dirty="0">
                <a:latin typeface="Times New Roman" panose="02020603050405020304" pitchFamily="18" charset="0"/>
                <a:cs typeface="Times New Roman" panose="02020603050405020304" pitchFamily="18" charset="0"/>
              </a:rPr>
              <a:t> were not too heavy processing-wise. UJSON was used to process the particular files needed</a:t>
            </a:r>
          </a:p>
          <a:p>
            <a:endParaRPr lang="en-GB" sz="18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p:txBody>
      </p:sp>
      <p:sp>
        <p:nvSpPr>
          <p:cNvPr id="6" name="Subtitle 2">
            <a:extLst>
              <a:ext uri="{FF2B5EF4-FFF2-40B4-BE49-F238E27FC236}">
                <a16:creationId xmlns:a16="http://schemas.microsoft.com/office/drawing/2014/main" id="{22FE627E-FA05-E175-5450-976CC0280FF0}"/>
              </a:ext>
            </a:extLst>
          </p:cNvPr>
          <p:cNvSpPr txBox="1">
            <a:spLocks/>
          </p:cNvSpPr>
          <p:nvPr/>
        </p:nvSpPr>
        <p:spPr>
          <a:xfrm>
            <a:off x="525625" y="457200"/>
            <a:ext cx="11140751" cy="5943600"/>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a:p>
          <a:p>
            <a:endParaRPr lang="en-GB" dirty="0"/>
          </a:p>
        </p:txBody>
      </p:sp>
    </p:spTree>
    <p:extLst>
      <p:ext uri="{BB962C8B-B14F-4D97-AF65-F5344CB8AC3E}">
        <p14:creationId xmlns:p14="http://schemas.microsoft.com/office/powerpoint/2010/main" val="1598561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3EF3B-7FBB-CBF8-C223-9B5E955C53CF}"/>
              </a:ext>
            </a:extLst>
          </p:cNvPr>
          <p:cNvSpPr>
            <a:spLocks noGrp="1"/>
          </p:cNvSpPr>
          <p:nvPr>
            <p:ph type="title"/>
          </p:nvPr>
        </p:nvSpPr>
        <p:spPr>
          <a:xfrm>
            <a:off x="838200" y="595223"/>
            <a:ext cx="10515600" cy="1095465"/>
          </a:xfrm>
        </p:spPr>
        <p:txBody>
          <a:bodyPr>
            <a:normAutofit/>
          </a:bodyPr>
          <a:lstStyle/>
          <a:p>
            <a:pPr algn="ctr"/>
            <a:r>
              <a:rPr lang="en-GB" sz="3200" b="1" dirty="0">
                <a:latin typeface="Times New Roman" panose="02020603050405020304" pitchFamily="18" charset="0"/>
                <a:ea typeface="+mn-ea"/>
                <a:cs typeface="Times New Roman" panose="02020603050405020304" pitchFamily="18" charset="0"/>
              </a:rPr>
              <a:t>CHALLENGES</a:t>
            </a:r>
          </a:p>
        </p:txBody>
      </p:sp>
      <p:sp>
        <p:nvSpPr>
          <p:cNvPr id="3" name="Content Placeholder 2">
            <a:extLst>
              <a:ext uri="{FF2B5EF4-FFF2-40B4-BE49-F238E27FC236}">
                <a16:creationId xmlns:a16="http://schemas.microsoft.com/office/drawing/2014/main" id="{4588553B-6B19-8273-4A19-76E06D5F8E32}"/>
              </a:ext>
            </a:extLst>
          </p:cNvPr>
          <p:cNvSpPr>
            <a:spLocks noGrp="1"/>
          </p:cNvSpPr>
          <p:nvPr>
            <p:ph idx="1"/>
          </p:nvPr>
        </p:nvSpPr>
        <p:spPr>
          <a:xfrm>
            <a:off x="838200" y="1982334"/>
            <a:ext cx="10515600" cy="2893332"/>
          </a:xfrm>
        </p:spPr>
        <p:txBody>
          <a:bodyPr>
            <a:normAutofit/>
          </a:bodyPr>
          <a:lstStyle/>
          <a:p>
            <a:r>
              <a:rPr lang="en-GB" sz="1800" dirty="0">
                <a:latin typeface="Times New Roman" panose="02020603050405020304" pitchFamily="18" charset="0"/>
                <a:cs typeface="Times New Roman" panose="02020603050405020304" pitchFamily="18" charset="0"/>
              </a:rPr>
              <a:t>The cluster was unresponsive at times due to a large amount of work being processed from various groups. This led to unpredictable delays during the testing portion of our project and checking that the code worked as intended</a:t>
            </a:r>
          </a:p>
          <a:p>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Connecting MySQL to Hive directly created some challenges due to JDBC driver issues on </a:t>
            </a:r>
            <a:r>
              <a:rPr lang="en-GB" sz="1800" dirty="0" err="1">
                <a:latin typeface="Times New Roman" panose="02020603050405020304" pitchFamily="18" charset="0"/>
                <a:cs typeface="Times New Roman" panose="02020603050405020304" pitchFamily="18" charset="0"/>
              </a:rPr>
              <a:t>MobaXterm</a:t>
            </a:r>
            <a:r>
              <a:rPr lang="en-GB" sz="1800" dirty="0">
                <a:latin typeface="Times New Roman" panose="02020603050405020304" pitchFamily="18" charset="0"/>
                <a:cs typeface="Times New Roman" panose="02020603050405020304" pitchFamily="18" charset="0"/>
              </a:rPr>
              <a:t>. An alternate method was required to move the database ingest the data</a:t>
            </a:r>
          </a:p>
          <a:p>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Displaying data from </a:t>
            </a:r>
            <a:r>
              <a:rPr lang="en-GB" sz="1800" dirty="0" err="1">
                <a:latin typeface="Times New Roman" panose="02020603050405020304" pitchFamily="18" charset="0"/>
                <a:cs typeface="Times New Roman" panose="02020603050405020304" pitchFamily="18" charset="0"/>
              </a:rPr>
              <a:t>Hbase</a:t>
            </a:r>
            <a:r>
              <a:rPr lang="en-GB" sz="1800" dirty="0">
                <a:latin typeface="Times New Roman" panose="02020603050405020304" pitchFamily="18" charset="0"/>
                <a:cs typeface="Times New Roman" panose="02020603050405020304" pitchFamily="18" charset="0"/>
              </a:rPr>
              <a:t> to Superset produced questions of necessity and difficulty due to some connector issues. More sensible to display information directly from Hive after Scala-Spark processing</a:t>
            </a:r>
          </a:p>
          <a:p>
            <a:endParaRPr lang="en-GB" sz="18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p:txBody>
      </p:sp>
      <p:sp>
        <p:nvSpPr>
          <p:cNvPr id="6" name="Subtitle 2">
            <a:extLst>
              <a:ext uri="{FF2B5EF4-FFF2-40B4-BE49-F238E27FC236}">
                <a16:creationId xmlns:a16="http://schemas.microsoft.com/office/drawing/2014/main" id="{22FE627E-FA05-E175-5450-976CC0280FF0}"/>
              </a:ext>
            </a:extLst>
          </p:cNvPr>
          <p:cNvSpPr txBox="1">
            <a:spLocks/>
          </p:cNvSpPr>
          <p:nvPr/>
        </p:nvSpPr>
        <p:spPr>
          <a:xfrm>
            <a:off x="525625" y="457200"/>
            <a:ext cx="11140751" cy="5943600"/>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a:p>
          <a:p>
            <a:endParaRPr lang="en-GB" dirty="0"/>
          </a:p>
        </p:txBody>
      </p:sp>
    </p:spTree>
    <p:extLst>
      <p:ext uri="{BB962C8B-B14F-4D97-AF65-F5344CB8AC3E}">
        <p14:creationId xmlns:p14="http://schemas.microsoft.com/office/powerpoint/2010/main" val="3376852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3EF3B-7FBB-CBF8-C223-9B5E955C53CF}"/>
              </a:ext>
            </a:extLst>
          </p:cNvPr>
          <p:cNvSpPr>
            <a:spLocks noGrp="1"/>
          </p:cNvSpPr>
          <p:nvPr>
            <p:ph type="title"/>
          </p:nvPr>
        </p:nvSpPr>
        <p:spPr>
          <a:xfrm>
            <a:off x="838200" y="595223"/>
            <a:ext cx="10515600" cy="1095465"/>
          </a:xfrm>
        </p:spPr>
        <p:txBody>
          <a:bodyPr>
            <a:normAutofit/>
          </a:bodyPr>
          <a:lstStyle/>
          <a:p>
            <a:pPr algn="ctr"/>
            <a:r>
              <a:rPr lang="en-GB" sz="3200" b="1" dirty="0">
                <a:latin typeface="Times New Roman" panose="02020603050405020304" pitchFamily="18" charset="0"/>
                <a:ea typeface="+mn-ea"/>
                <a:cs typeface="Times New Roman" panose="02020603050405020304" pitchFamily="18" charset="0"/>
              </a:rPr>
              <a:t>FUTURE ENHANCEMENTS</a:t>
            </a:r>
          </a:p>
        </p:txBody>
      </p:sp>
      <p:sp>
        <p:nvSpPr>
          <p:cNvPr id="3" name="Content Placeholder 2">
            <a:extLst>
              <a:ext uri="{FF2B5EF4-FFF2-40B4-BE49-F238E27FC236}">
                <a16:creationId xmlns:a16="http://schemas.microsoft.com/office/drawing/2014/main" id="{4588553B-6B19-8273-4A19-76E06D5F8E32}"/>
              </a:ext>
            </a:extLst>
          </p:cNvPr>
          <p:cNvSpPr>
            <a:spLocks noGrp="1"/>
          </p:cNvSpPr>
          <p:nvPr>
            <p:ph idx="1"/>
          </p:nvPr>
        </p:nvSpPr>
        <p:spPr>
          <a:xfrm>
            <a:off x="838200" y="2077379"/>
            <a:ext cx="10515600" cy="2703243"/>
          </a:xfrm>
        </p:spPr>
        <p:txBody>
          <a:bodyPr>
            <a:normAutofit/>
          </a:bodyPr>
          <a:lstStyle/>
          <a:p>
            <a:r>
              <a:rPr lang="en-GB" sz="1800" dirty="0">
                <a:latin typeface="Times New Roman" panose="02020603050405020304" pitchFamily="18" charset="0"/>
                <a:cs typeface="Times New Roman" panose="02020603050405020304" pitchFamily="18" charset="0"/>
              </a:rPr>
              <a:t>Further research can be conducted to find additional data regarding movie rental stores and enrich our current dataset to provide a wider range of results</a:t>
            </a:r>
          </a:p>
          <a:p>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More visualisations could be added based on other criteria that may be either relevant, specifically requested or that could potentially enhance our use-case</a:t>
            </a:r>
          </a:p>
          <a:p>
            <a:pPr marL="0" indent="0">
              <a:buNone/>
            </a:pPr>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Another enhancement could be to generate an independent analysis on movie culture (e.g. movie popularity ratings on IMDB)  alongside our dataset to capture and compare trends with rental rates</a:t>
            </a:r>
          </a:p>
          <a:p>
            <a:endParaRPr lang="en-GB" sz="18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p:txBody>
      </p:sp>
      <p:sp>
        <p:nvSpPr>
          <p:cNvPr id="6" name="Subtitle 2">
            <a:extLst>
              <a:ext uri="{FF2B5EF4-FFF2-40B4-BE49-F238E27FC236}">
                <a16:creationId xmlns:a16="http://schemas.microsoft.com/office/drawing/2014/main" id="{22FE627E-FA05-E175-5450-976CC0280FF0}"/>
              </a:ext>
            </a:extLst>
          </p:cNvPr>
          <p:cNvSpPr txBox="1">
            <a:spLocks/>
          </p:cNvSpPr>
          <p:nvPr/>
        </p:nvSpPr>
        <p:spPr>
          <a:xfrm>
            <a:off x="525624" y="457200"/>
            <a:ext cx="11140751" cy="5943600"/>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a:p>
          <a:p>
            <a:endParaRPr lang="en-GB" dirty="0"/>
          </a:p>
        </p:txBody>
      </p:sp>
    </p:spTree>
    <p:extLst>
      <p:ext uri="{BB962C8B-B14F-4D97-AF65-F5344CB8AC3E}">
        <p14:creationId xmlns:p14="http://schemas.microsoft.com/office/powerpoint/2010/main" val="1506635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3EF3B-7FBB-CBF8-C223-9B5E955C53CF}"/>
              </a:ext>
            </a:extLst>
          </p:cNvPr>
          <p:cNvSpPr>
            <a:spLocks noGrp="1"/>
          </p:cNvSpPr>
          <p:nvPr>
            <p:ph type="title"/>
          </p:nvPr>
        </p:nvSpPr>
        <p:spPr>
          <a:xfrm>
            <a:off x="838200" y="2881268"/>
            <a:ext cx="10515600" cy="1095465"/>
          </a:xfrm>
        </p:spPr>
        <p:txBody>
          <a:bodyPr>
            <a:normAutofit/>
          </a:bodyPr>
          <a:lstStyle/>
          <a:p>
            <a:pPr algn="ctr"/>
            <a:r>
              <a:rPr lang="en-GB" sz="3200" b="1" dirty="0">
                <a:latin typeface="Times New Roman" panose="02020603050405020304" pitchFamily="18" charset="0"/>
                <a:ea typeface="+mn-ea"/>
                <a:cs typeface="Times New Roman" panose="02020603050405020304" pitchFamily="18" charset="0"/>
              </a:rPr>
              <a:t>QUESTIONS?</a:t>
            </a:r>
          </a:p>
        </p:txBody>
      </p:sp>
      <p:sp>
        <p:nvSpPr>
          <p:cNvPr id="6" name="Subtitle 2">
            <a:extLst>
              <a:ext uri="{FF2B5EF4-FFF2-40B4-BE49-F238E27FC236}">
                <a16:creationId xmlns:a16="http://schemas.microsoft.com/office/drawing/2014/main" id="{22FE627E-FA05-E175-5450-976CC0280FF0}"/>
              </a:ext>
            </a:extLst>
          </p:cNvPr>
          <p:cNvSpPr txBox="1">
            <a:spLocks/>
          </p:cNvSpPr>
          <p:nvPr/>
        </p:nvSpPr>
        <p:spPr>
          <a:xfrm>
            <a:off x="525625" y="457200"/>
            <a:ext cx="11140751" cy="5943600"/>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a:p>
          <a:p>
            <a:endParaRPr lang="en-GB" dirty="0"/>
          </a:p>
        </p:txBody>
      </p:sp>
    </p:spTree>
    <p:extLst>
      <p:ext uri="{BB962C8B-B14F-4D97-AF65-F5344CB8AC3E}">
        <p14:creationId xmlns:p14="http://schemas.microsoft.com/office/powerpoint/2010/main" val="3630429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3EF3B-7FBB-CBF8-C223-9B5E955C53CF}"/>
              </a:ext>
            </a:extLst>
          </p:cNvPr>
          <p:cNvSpPr>
            <a:spLocks noGrp="1"/>
          </p:cNvSpPr>
          <p:nvPr>
            <p:ph type="title"/>
          </p:nvPr>
        </p:nvSpPr>
        <p:spPr>
          <a:xfrm>
            <a:off x="838200" y="2881268"/>
            <a:ext cx="10515600" cy="1095465"/>
          </a:xfrm>
        </p:spPr>
        <p:txBody>
          <a:bodyPr>
            <a:normAutofit/>
          </a:bodyPr>
          <a:lstStyle/>
          <a:p>
            <a:pPr algn="ctr"/>
            <a:r>
              <a:rPr lang="en-GB" sz="3200" b="1" dirty="0">
                <a:latin typeface="Times New Roman" panose="02020603050405020304" pitchFamily="18" charset="0"/>
                <a:ea typeface="+mn-ea"/>
                <a:cs typeface="Times New Roman" panose="02020603050405020304" pitchFamily="18" charset="0"/>
              </a:rPr>
              <a:t>THANKS FOR LISTENING</a:t>
            </a:r>
          </a:p>
        </p:txBody>
      </p:sp>
      <p:sp>
        <p:nvSpPr>
          <p:cNvPr id="6" name="Subtitle 2">
            <a:extLst>
              <a:ext uri="{FF2B5EF4-FFF2-40B4-BE49-F238E27FC236}">
                <a16:creationId xmlns:a16="http://schemas.microsoft.com/office/drawing/2014/main" id="{22FE627E-FA05-E175-5450-976CC0280FF0}"/>
              </a:ext>
            </a:extLst>
          </p:cNvPr>
          <p:cNvSpPr txBox="1">
            <a:spLocks/>
          </p:cNvSpPr>
          <p:nvPr/>
        </p:nvSpPr>
        <p:spPr>
          <a:xfrm>
            <a:off x="525625" y="457200"/>
            <a:ext cx="11140751" cy="5943600"/>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a:p>
          <a:p>
            <a:endParaRPr lang="en-GB" dirty="0"/>
          </a:p>
        </p:txBody>
      </p:sp>
    </p:spTree>
    <p:extLst>
      <p:ext uri="{BB962C8B-B14F-4D97-AF65-F5344CB8AC3E}">
        <p14:creationId xmlns:p14="http://schemas.microsoft.com/office/powerpoint/2010/main" val="1396380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6E2CABA-2F49-60BD-AECA-333D23F23A12}"/>
              </a:ext>
            </a:extLst>
          </p:cNvPr>
          <p:cNvSpPr>
            <a:spLocks noGrp="1"/>
          </p:cNvSpPr>
          <p:nvPr>
            <p:ph type="subTitle" idx="1"/>
          </p:nvPr>
        </p:nvSpPr>
        <p:spPr>
          <a:xfrm>
            <a:off x="525625" y="457200"/>
            <a:ext cx="11140751" cy="5943600"/>
          </a:xfrm>
          <a:solidFill>
            <a:schemeClr val="bg1"/>
          </a:solidFill>
          <a:ln>
            <a:solidFill>
              <a:schemeClr val="tx1"/>
            </a:solidFill>
          </a:ln>
        </p:spPr>
        <p:txBody>
          <a:bodyPr/>
          <a:lstStyle/>
          <a:p>
            <a:endParaRPr lang="en-GB" dirty="0"/>
          </a:p>
          <a:p>
            <a:endParaRPr lang="en-GB" dirty="0"/>
          </a:p>
        </p:txBody>
      </p:sp>
      <p:sp>
        <p:nvSpPr>
          <p:cNvPr id="2" name="TextBox 1">
            <a:extLst>
              <a:ext uri="{FF2B5EF4-FFF2-40B4-BE49-F238E27FC236}">
                <a16:creationId xmlns:a16="http://schemas.microsoft.com/office/drawing/2014/main" id="{55F17762-3673-AA79-312A-3547611D28A4}"/>
              </a:ext>
            </a:extLst>
          </p:cNvPr>
          <p:cNvSpPr txBox="1"/>
          <p:nvPr/>
        </p:nvSpPr>
        <p:spPr>
          <a:xfrm rot="10800000" flipV="1">
            <a:off x="3922045" y="1736231"/>
            <a:ext cx="5884427" cy="3385542"/>
          </a:xfrm>
          <a:prstGeom prst="rect">
            <a:avLst/>
          </a:prstGeom>
          <a:noFill/>
          <a:ln>
            <a:noFill/>
          </a:ln>
        </p:spPr>
        <p:txBody>
          <a:bodyPr wrap="square" rtlCol="0">
            <a:spAutoFit/>
          </a:bodyPr>
          <a:lstStyle/>
          <a:p>
            <a:r>
              <a:rPr lang="en-GB" b="1" dirty="0">
                <a:latin typeface="Times New Roman" panose="02020603050405020304" pitchFamily="18" charset="0"/>
                <a:cs typeface="Times New Roman" panose="02020603050405020304" pitchFamily="18" charset="0"/>
              </a:rPr>
              <a:t>Movie Rental Analysis</a:t>
            </a:r>
          </a:p>
          <a:p>
            <a:endParaRPr lang="en-GB" sz="16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data source is in MySQL.</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Used Scala Spark to Ingest data into HDFS.</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Analysed and transformed the required tables into Hive</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Used Scala Spark to provide the JDBC database connection for transformation.</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Converted the Scala class into .jar file</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Loaded the result into hive table.</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Produced the output in HBase as well.</a:t>
            </a:r>
          </a:p>
          <a:p>
            <a:pPr marL="285750" indent="-28575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Created Visualisation charts in Superset to display the results.</a:t>
            </a:r>
            <a:endParaRPr lang="en-GB"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038B6A85-1AE6-7BBE-645D-BA07175C79A0}"/>
              </a:ext>
            </a:extLst>
          </p:cNvPr>
          <p:cNvSpPr/>
          <p:nvPr/>
        </p:nvSpPr>
        <p:spPr>
          <a:xfrm>
            <a:off x="3857743" y="531845"/>
            <a:ext cx="5995381" cy="7520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latin typeface="Times New Roman" panose="02020603050405020304" pitchFamily="18" charset="0"/>
                <a:cs typeface="Times New Roman" panose="02020603050405020304" pitchFamily="18" charset="0"/>
              </a:rPr>
              <a:t>Project Overview</a:t>
            </a:r>
          </a:p>
        </p:txBody>
      </p:sp>
      <p:pic>
        <p:nvPicPr>
          <p:cNvPr id="6" name="Picture 2" descr="Information Tech Consultants">
            <a:extLst>
              <a:ext uri="{FF2B5EF4-FFF2-40B4-BE49-F238E27FC236}">
                <a16:creationId xmlns:a16="http://schemas.microsoft.com/office/drawing/2014/main" id="{E5B9D1BA-83FD-DC90-117C-57980E9E46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069" y="1787158"/>
            <a:ext cx="2090057" cy="164184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74ABD64E-6C71-E5A9-AC39-5F7F2173782D}"/>
              </a:ext>
            </a:extLst>
          </p:cNvPr>
          <p:cNvCxnSpPr>
            <a:cxnSpLocks/>
          </p:cNvCxnSpPr>
          <p:nvPr/>
        </p:nvCxnSpPr>
        <p:spPr>
          <a:xfrm>
            <a:off x="3153748" y="1358559"/>
            <a:ext cx="0" cy="445721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4E1AFFB-B994-9217-A3ED-F6A7703F2934}"/>
              </a:ext>
            </a:extLst>
          </p:cNvPr>
          <p:cNvSpPr/>
          <p:nvPr/>
        </p:nvSpPr>
        <p:spPr>
          <a:xfrm rot="10800000" flipH="1" flipV="1">
            <a:off x="525624" y="3428999"/>
            <a:ext cx="2707980" cy="6645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latin typeface="Times New Roman" panose="02020603050405020304" pitchFamily="18" charset="0"/>
                <a:cs typeface="Times New Roman" panose="02020603050405020304" pitchFamily="18" charset="0"/>
              </a:rPr>
              <a:t>Information Tech Consultants</a:t>
            </a:r>
          </a:p>
        </p:txBody>
      </p:sp>
    </p:spTree>
    <p:extLst>
      <p:ext uri="{BB962C8B-B14F-4D97-AF65-F5344CB8AC3E}">
        <p14:creationId xmlns:p14="http://schemas.microsoft.com/office/powerpoint/2010/main" val="2349332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Table 36">
            <a:extLst>
              <a:ext uri="{FF2B5EF4-FFF2-40B4-BE49-F238E27FC236}">
                <a16:creationId xmlns:a16="http://schemas.microsoft.com/office/drawing/2014/main" id="{3C758E8A-123A-97BF-B821-231571DDC4CF}"/>
              </a:ext>
            </a:extLst>
          </p:cNvPr>
          <p:cNvGraphicFramePr>
            <a:graphicFrameLocks noGrp="1"/>
          </p:cNvGraphicFramePr>
          <p:nvPr>
            <p:extLst>
              <p:ext uri="{D42A27DB-BD31-4B8C-83A1-F6EECF244321}">
                <p14:modId xmlns:p14="http://schemas.microsoft.com/office/powerpoint/2010/main" val="813891879"/>
              </p:ext>
            </p:extLst>
          </p:nvPr>
        </p:nvGraphicFramePr>
        <p:xfrm>
          <a:off x="2191257" y="457200"/>
          <a:ext cx="1629002" cy="3483640"/>
        </p:xfrm>
        <a:graphic>
          <a:graphicData uri="http://schemas.openxmlformats.org/drawingml/2006/table">
            <a:tbl>
              <a:tblPr firstRow="1" bandRow="1">
                <a:tableStyleId>{5C22544A-7EE6-4342-B048-85BDC9FD1C3A}</a:tableStyleId>
              </a:tblPr>
              <a:tblGrid>
                <a:gridCol w="1629002">
                  <a:extLst>
                    <a:ext uri="{9D8B030D-6E8A-4147-A177-3AD203B41FA5}">
                      <a16:colId xmlns:a16="http://schemas.microsoft.com/office/drawing/2014/main" val="3572628386"/>
                    </a:ext>
                  </a:extLst>
                </a:gridCol>
              </a:tblGrid>
              <a:tr h="289932">
                <a:tc>
                  <a:txBody>
                    <a:bodyPr/>
                    <a:lstStyle/>
                    <a:p>
                      <a:r>
                        <a:rPr lang="en-GB" dirty="0"/>
                        <a:t>Payment</a:t>
                      </a:r>
                    </a:p>
                  </a:txBody>
                  <a:tcPr/>
                </a:tc>
                <a:extLst>
                  <a:ext uri="{0D108BD9-81ED-4DB2-BD59-A6C34878D82A}">
                    <a16:rowId xmlns:a16="http://schemas.microsoft.com/office/drawing/2014/main" val="2424056002"/>
                  </a:ext>
                </a:extLst>
              </a:tr>
              <a:tr h="507380">
                <a:tc>
                  <a:txBody>
                    <a:bodyPr/>
                    <a:lstStyle/>
                    <a:p>
                      <a:r>
                        <a:rPr lang="en-GB" dirty="0"/>
                        <a:t>Payment_id (PK)</a:t>
                      </a:r>
                    </a:p>
                  </a:txBody>
                  <a:tcPr/>
                </a:tc>
                <a:extLst>
                  <a:ext uri="{0D108BD9-81ED-4DB2-BD59-A6C34878D82A}">
                    <a16:rowId xmlns:a16="http://schemas.microsoft.com/office/drawing/2014/main" val="1488986477"/>
                  </a:ext>
                </a:extLst>
              </a:tr>
              <a:tr h="507380">
                <a:tc>
                  <a:txBody>
                    <a:bodyPr/>
                    <a:lstStyle/>
                    <a:p>
                      <a:r>
                        <a:rPr lang="en-GB" dirty="0" err="1"/>
                        <a:t>Customer_id</a:t>
                      </a:r>
                      <a:endParaRPr lang="en-GB" dirty="0"/>
                    </a:p>
                  </a:txBody>
                  <a:tcPr/>
                </a:tc>
                <a:extLst>
                  <a:ext uri="{0D108BD9-81ED-4DB2-BD59-A6C34878D82A}">
                    <a16:rowId xmlns:a16="http://schemas.microsoft.com/office/drawing/2014/main" val="1707532417"/>
                  </a:ext>
                </a:extLst>
              </a:tr>
              <a:tr h="289932">
                <a:tc>
                  <a:txBody>
                    <a:bodyPr/>
                    <a:lstStyle/>
                    <a:p>
                      <a:r>
                        <a:rPr lang="en-GB" dirty="0" err="1"/>
                        <a:t>Staff_id</a:t>
                      </a:r>
                      <a:endParaRPr lang="en-GB" dirty="0"/>
                    </a:p>
                  </a:txBody>
                  <a:tcPr/>
                </a:tc>
                <a:extLst>
                  <a:ext uri="{0D108BD9-81ED-4DB2-BD59-A6C34878D82A}">
                    <a16:rowId xmlns:a16="http://schemas.microsoft.com/office/drawing/2014/main" val="127037746"/>
                  </a:ext>
                </a:extLst>
              </a:tr>
              <a:tr h="289932">
                <a:tc>
                  <a:txBody>
                    <a:bodyPr/>
                    <a:lstStyle/>
                    <a:p>
                      <a:r>
                        <a:rPr lang="en-GB" dirty="0" err="1"/>
                        <a:t>Rental_id</a:t>
                      </a:r>
                      <a:endParaRPr lang="en-GB" dirty="0"/>
                    </a:p>
                  </a:txBody>
                  <a:tcPr/>
                </a:tc>
                <a:extLst>
                  <a:ext uri="{0D108BD9-81ED-4DB2-BD59-A6C34878D82A}">
                    <a16:rowId xmlns:a16="http://schemas.microsoft.com/office/drawing/2014/main" val="1393677312"/>
                  </a:ext>
                </a:extLst>
              </a:tr>
              <a:tr h="289932">
                <a:tc>
                  <a:txBody>
                    <a:bodyPr/>
                    <a:lstStyle/>
                    <a:p>
                      <a:r>
                        <a:rPr lang="en-GB" dirty="0"/>
                        <a:t>amount</a:t>
                      </a:r>
                    </a:p>
                  </a:txBody>
                  <a:tcPr/>
                </a:tc>
                <a:extLst>
                  <a:ext uri="{0D108BD9-81ED-4DB2-BD59-A6C34878D82A}">
                    <a16:rowId xmlns:a16="http://schemas.microsoft.com/office/drawing/2014/main" val="1869432974"/>
                  </a:ext>
                </a:extLst>
              </a:tr>
              <a:tr h="507380">
                <a:tc>
                  <a:txBody>
                    <a:bodyPr/>
                    <a:lstStyle/>
                    <a:p>
                      <a:r>
                        <a:rPr lang="en-GB" dirty="0" err="1"/>
                        <a:t>Payment_date</a:t>
                      </a:r>
                      <a:endParaRPr lang="en-GB" dirty="0"/>
                    </a:p>
                  </a:txBody>
                  <a:tcPr/>
                </a:tc>
                <a:extLst>
                  <a:ext uri="{0D108BD9-81ED-4DB2-BD59-A6C34878D82A}">
                    <a16:rowId xmlns:a16="http://schemas.microsoft.com/office/drawing/2014/main" val="928541543"/>
                  </a:ext>
                </a:extLst>
              </a:tr>
              <a:tr h="289932">
                <a:tc>
                  <a:txBody>
                    <a:bodyPr/>
                    <a:lstStyle/>
                    <a:p>
                      <a:r>
                        <a:rPr lang="en-GB" dirty="0" err="1"/>
                        <a:t>Last_update</a:t>
                      </a:r>
                      <a:endParaRPr lang="en-GB" dirty="0"/>
                    </a:p>
                  </a:txBody>
                  <a:tcPr/>
                </a:tc>
                <a:extLst>
                  <a:ext uri="{0D108BD9-81ED-4DB2-BD59-A6C34878D82A}">
                    <a16:rowId xmlns:a16="http://schemas.microsoft.com/office/drawing/2014/main" val="1425793961"/>
                  </a:ext>
                </a:extLst>
              </a:tr>
            </a:tbl>
          </a:graphicData>
        </a:graphic>
      </p:graphicFrame>
      <p:graphicFrame>
        <p:nvGraphicFramePr>
          <p:cNvPr id="37" name="Table 37">
            <a:extLst>
              <a:ext uri="{FF2B5EF4-FFF2-40B4-BE49-F238E27FC236}">
                <a16:creationId xmlns:a16="http://schemas.microsoft.com/office/drawing/2014/main" id="{85DA8B3F-5B7D-5BA8-8B1A-368591539705}"/>
              </a:ext>
            </a:extLst>
          </p:cNvPr>
          <p:cNvGraphicFramePr>
            <a:graphicFrameLocks noGrp="1"/>
          </p:cNvGraphicFramePr>
          <p:nvPr>
            <p:extLst>
              <p:ext uri="{D42A27DB-BD31-4B8C-83A1-F6EECF244321}">
                <p14:modId xmlns:p14="http://schemas.microsoft.com/office/powerpoint/2010/main" val="3647502016"/>
              </p:ext>
            </p:extLst>
          </p:nvPr>
        </p:nvGraphicFramePr>
        <p:xfrm>
          <a:off x="4734659" y="781844"/>
          <a:ext cx="1684717" cy="3469592"/>
        </p:xfrm>
        <a:graphic>
          <a:graphicData uri="http://schemas.openxmlformats.org/drawingml/2006/table">
            <a:tbl>
              <a:tblPr firstRow="1" bandRow="1">
                <a:tableStyleId>{5C22544A-7EE6-4342-B048-85BDC9FD1C3A}</a:tableStyleId>
              </a:tblPr>
              <a:tblGrid>
                <a:gridCol w="1684717">
                  <a:extLst>
                    <a:ext uri="{9D8B030D-6E8A-4147-A177-3AD203B41FA5}">
                      <a16:colId xmlns:a16="http://schemas.microsoft.com/office/drawing/2014/main" val="2719630459"/>
                    </a:ext>
                  </a:extLst>
                </a:gridCol>
              </a:tblGrid>
              <a:tr h="404216">
                <a:tc>
                  <a:txBody>
                    <a:bodyPr/>
                    <a:lstStyle/>
                    <a:p>
                      <a:r>
                        <a:rPr lang="en-GB" dirty="0"/>
                        <a:t>Rental (Fact Table)</a:t>
                      </a:r>
                    </a:p>
                  </a:txBody>
                  <a:tcPr/>
                </a:tc>
                <a:extLst>
                  <a:ext uri="{0D108BD9-81ED-4DB2-BD59-A6C34878D82A}">
                    <a16:rowId xmlns:a16="http://schemas.microsoft.com/office/drawing/2014/main" val="3876257315"/>
                  </a:ext>
                </a:extLst>
              </a:tr>
              <a:tr h="404216">
                <a:tc>
                  <a:txBody>
                    <a:bodyPr/>
                    <a:lstStyle/>
                    <a:p>
                      <a:r>
                        <a:rPr lang="en-GB" dirty="0"/>
                        <a:t>Rental_id (PK)</a:t>
                      </a:r>
                    </a:p>
                  </a:txBody>
                  <a:tcPr/>
                </a:tc>
                <a:extLst>
                  <a:ext uri="{0D108BD9-81ED-4DB2-BD59-A6C34878D82A}">
                    <a16:rowId xmlns:a16="http://schemas.microsoft.com/office/drawing/2014/main" val="307886151"/>
                  </a:ext>
                </a:extLst>
              </a:tr>
              <a:tr h="404216">
                <a:tc>
                  <a:txBody>
                    <a:bodyPr/>
                    <a:lstStyle/>
                    <a:p>
                      <a:r>
                        <a:rPr lang="en-GB" dirty="0" err="1"/>
                        <a:t>Rental_date</a:t>
                      </a:r>
                      <a:endParaRPr lang="en-GB" dirty="0"/>
                    </a:p>
                  </a:txBody>
                  <a:tcPr/>
                </a:tc>
                <a:extLst>
                  <a:ext uri="{0D108BD9-81ED-4DB2-BD59-A6C34878D82A}">
                    <a16:rowId xmlns:a16="http://schemas.microsoft.com/office/drawing/2014/main" val="1742846796"/>
                  </a:ext>
                </a:extLst>
              </a:tr>
              <a:tr h="404216">
                <a:tc>
                  <a:txBody>
                    <a:bodyPr/>
                    <a:lstStyle/>
                    <a:p>
                      <a:r>
                        <a:rPr lang="en-GB" dirty="0" err="1"/>
                        <a:t>Inventory_id</a:t>
                      </a:r>
                      <a:endParaRPr lang="en-GB" dirty="0"/>
                    </a:p>
                  </a:txBody>
                  <a:tcPr/>
                </a:tc>
                <a:extLst>
                  <a:ext uri="{0D108BD9-81ED-4DB2-BD59-A6C34878D82A}">
                    <a16:rowId xmlns:a16="http://schemas.microsoft.com/office/drawing/2014/main" val="659680133"/>
                  </a:ext>
                </a:extLst>
              </a:tr>
              <a:tr h="404216">
                <a:tc>
                  <a:txBody>
                    <a:bodyPr/>
                    <a:lstStyle/>
                    <a:p>
                      <a:r>
                        <a:rPr lang="en-GB" dirty="0"/>
                        <a:t>Customer_id</a:t>
                      </a:r>
                    </a:p>
                  </a:txBody>
                  <a:tcPr/>
                </a:tc>
                <a:extLst>
                  <a:ext uri="{0D108BD9-81ED-4DB2-BD59-A6C34878D82A}">
                    <a16:rowId xmlns:a16="http://schemas.microsoft.com/office/drawing/2014/main" val="2360986668"/>
                  </a:ext>
                </a:extLst>
              </a:tr>
              <a:tr h="404216">
                <a:tc>
                  <a:txBody>
                    <a:bodyPr/>
                    <a:lstStyle/>
                    <a:p>
                      <a:r>
                        <a:rPr lang="en-GB" dirty="0" err="1"/>
                        <a:t>Return_date</a:t>
                      </a:r>
                      <a:endParaRPr lang="en-GB" dirty="0"/>
                    </a:p>
                  </a:txBody>
                  <a:tcPr/>
                </a:tc>
                <a:extLst>
                  <a:ext uri="{0D108BD9-81ED-4DB2-BD59-A6C34878D82A}">
                    <a16:rowId xmlns:a16="http://schemas.microsoft.com/office/drawing/2014/main" val="3635764940"/>
                  </a:ext>
                </a:extLst>
              </a:tr>
              <a:tr h="404216">
                <a:tc>
                  <a:txBody>
                    <a:bodyPr/>
                    <a:lstStyle/>
                    <a:p>
                      <a:r>
                        <a:rPr lang="en-GB" dirty="0"/>
                        <a:t>Staff_id</a:t>
                      </a:r>
                    </a:p>
                  </a:txBody>
                  <a:tcPr/>
                </a:tc>
                <a:extLst>
                  <a:ext uri="{0D108BD9-81ED-4DB2-BD59-A6C34878D82A}">
                    <a16:rowId xmlns:a16="http://schemas.microsoft.com/office/drawing/2014/main" val="1222841074"/>
                  </a:ext>
                </a:extLst>
              </a:tr>
              <a:tr h="404216">
                <a:tc>
                  <a:txBody>
                    <a:bodyPr/>
                    <a:lstStyle/>
                    <a:p>
                      <a:r>
                        <a:rPr lang="en-GB" dirty="0"/>
                        <a:t>Last_update</a:t>
                      </a:r>
                    </a:p>
                  </a:txBody>
                  <a:tcPr/>
                </a:tc>
                <a:extLst>
                  <a:ext uri="{0D108BD9-81ED-4DB2-BD59-A6C34878D82A}">
                    <a16:rowId xmlns:a16="http://schemas.microsoft.com/office/drawing/2014/main" val="3727344192"/>
                  </a:ext>
                </a:extLst>
              </a:tr>
            </a:tbl>
          </a:graphicData>
        </a:graphic>
      </p:graphicFrame>
      <p:graphicFrame>
        <p:nvGraphicFramePr>
          <p:cNvPr id="40" name="Table 40">
            <a:extLst>
              <a:ext uri="{FF2B5EF4-FFF2-40B4-BE49-F238E27FC236}">
                <a16:creationId xmlns:a16="http://schemas.microsoft.com/office/drawing/2014/main" id="{FAA19BBA-825A-AE56-E359-936A9A4AF847}"/>
              </a:ext>
            </a:extLst>
          </p:cNvPr>
          <p:cNvGraphicFramePr>
            <a:graphicFrameLocks noGrp="1"/>
          </p:cNvGraphicFramePr>
          <p:nvPr>
            <p:extLst>
              <p:ext uri="{D42A27DB-BD31-4B8C-83A1-F6EECF244321}">
                <p14:modId xmlns:p14="http://schemas.microsoft.com/office/powerpoint/2010/main" val="687493074"/>
              </p:ext>
            </p:extLst>
          </p:nvPr>
        </p:nvGraphicFramePr>
        <p:xfrm>
          <a:off x="7470475" y="4590979"/>
          <a:ext cx="1595886" cy="2103120"/>
        </p:xfrm>
        <a:graphic>
          <a:graphicData uri="http://schemas.openxmlformats.org/drawingml/2006/table">
            <a:tbl>
              <a:tblPr firstRow="1" bandRow="1">
                <a:tableStyleId>{5C22544A-7EE6-4342-B048-85BDC9FD1C3A}</a:tableStyleId>
              </a:tblPr>
              <a:tblGrid>
                <a:gridCol w="1595886">
                  <a:extLst>
                    <a:ext uri="{9D8B030D-6E8A-4147-A177-3AD203B41FA5}">
                      <a16:colId xmlns:a16="http://schemas.microsoft.com/office/drawing/2014/main" val="1381996261"/>
                    </a:ext>
                  </a:extLst>
                </a:gridCol>
              </a:tblGrid>
              <a:tr h="334555">
                <a:tc>
                  <a:txBody>
                    <a:bodyPr/>
                    <a:lstStyle/>
                    <a:p>
                      <a:r>
                        <a:rPr lang="en-GB" dirty="0"/>
                        <a:t>store</a:t>
                      </a:r>
                    </a:p>
                  </a:txBody>
                  <a:tcPr/>
                </a:tc>
                <a:extLst>
                  <a:ext uri="{0D108BD9-81ED-4DB2-BD59-A6C34878D82A}">
                    <a16:rowId xmlns:a16="http://schemas.microsoft.com/office/drawing/2014/main" val="3021763790"/>
                  </a:ext>
                </a:extLst>
              </a:tr>
              <a:tr h="334555">
                <a:tc>
                  <a:txBody>
                    <a:bodyPr/>
                    <a:lstStyle/>
                    <a:p>
                      <a:r>
                        <a:rPr lang="en-GB" dirty="0" err="1"/>
                        <a:t>Store_id</a:t>
                      </a:r>
                      <a:r>
                        <a:rPr lang="en-GB" dirty="0"/>
                        <a:t> (PK)</a:t>
                      </a:r>
                    </a:p>
                  </a:txBody>
                  <a:tcPr/>
                </a:tc>
                <a:extLst>
                  <a:ext uri="{0D108BD9-81ED-4DB2-BD59-A6C34878D82A}">
                    <a16:rowId xmlns:a16="http://schemas.microsoft.com/office/drawing/2014/main" val="2781127685"/>
                  </a:ext>
                </a:extLst>
              </a:tr>
              <a:tr h="585471">
                <a:tc>
                  <a:txBody>
                    <a:bodyPr/>
                    <a:lstStyle/>
                    <a:p>
                      <a:r>
                        <a:rPr lang="en-GB" dirty="0" err="1"/>
                        <a:t>Manager_staff_id</a:t>
                      </a:r>
                      <a:endParaRPr lang="en-GB" dirty="0"/>
                    </a:p>
                  </a:txBody>
                  <a:tcPr/>
                </a:tc>
                <a:extLst>
                  <a:ext uri="{0D108BD9-81ED-4DB2-BD59-A6C34878D82A}">
                    <a16:rowId xmlns:a16="http://schemas.microsoft.com/office/drawing/2014/main" val="2389899076"/>
                  </a:ext>
                </a:extLst>
              </a:tr>
              <a:tr h="334555">
                <a:tc>
                  <a:txBody>
                    <a:bodyPr/>
                    <a:lstStyle/>
                    <a:p>
                      <a:r>
                        <a:rPr lang="en-GB" dirty="0" err="1"/>
                        <a:t>Address_id</a:t>
                      </a:r>
                      <a:endParaRPr lang="en-GB" dirty="0"/>
                    </a:p>
                  </a:txBody>
                  <a:tcPr/>
                </a:tc>
                <a:extLst>
                  <a:ext uri="{0D108BD9-81ED-4DB2-BD59-A6C34878D82A}">
                    <a16:rowId xmlns:a16="http://schemas.microsoft.com/office/drawing/2014/main" val="1133418304"/>
                  </a:ext>
                </a:extLst>
              </a:tr>
              <a:tr h="334555">
                <a:tc>
                  <a:txBody>
                    <a:bodyPr/>
                    <a:lstStyle/>
                    <a:p>
                      <a:r>
                        <a:rPr lang="en-GB" dirty="0"/>
                        <a:t>Last_update</a:t>
                      </a:r>
                    </a:p>
                  </a:txBody>
                  <a:tcPr/>
                </a:tc>
                <a:extLst>
                  <a:ext uri="{0D108BD9-81ED-4DB2-BD59-A6C34878D82A}">
                    <a16:rowId xmlns:a16="http://schemas.microsoft.com/office/drawing/2014/main" val="1007881134"/>
                  </a:ext>
                </a:extLst>
              </a:tr>
            </a:tbl>
          </a:graphicData>
        </a:graphic>
      </p:graphicFrame>
      <p:graphicFrame>
        <p:nvGraphicFramePr>
          <p:cNvPr id="41" name="Table 41">
            <a:extLst>
              <a:ext uri="{FF2B5EF4-FFF2-40B4-BE49-F238E27FC236}">
                <a16:creationId xmlns:a16="http://schemas.microsoft.com/office/drawing/2014/main" id="{214B7472-33F8-9A36-0EC1-E20DB4D822F7}"/>
              </a:ext>
            </a:extLst>
          </p:cNvPr>
          <p:cNvGraphicFramePr>
            <a:graphicFrameLocks noGrp="1"/>
          </p:cNvGraphicFramePr>
          <p:nvPr>
            <p:extLst>
              <p:ext uri="{D42A27DB-BD31-4B8C-83A1-F6EECF244321}">
                <p14:modId xmlns:p14="http://schemas.microsoft.com/office/powerpoint/2010/main" val="628213139"/>
              </p:ext>
            </p:extLst>
          </p:nvPr>
        </p:nvGraphicFramePr>
        <p:xfrm>
          <a:off x="7167227" y="0"/>
          <a:ext cx="1364298" cy="2103120"/>
        </p:xfrm>
        <a:graphic>
          <a:graphicData uri="http://schemas.openxmlformats.org/drawingml/2006/table">
            <a:tbl>
              <a:tblPr firstRow="1" bandRow="1">
                <a:tableStyleId>{5C22544A-7EE6-4342-B048-85BDC9FD1C3A}</a:tableStyleId>
              </a:tblPr>
              <a:tblGrid>
                <a:gridCol w="1364298">
                  <a:extLst>
                    <a:ext uri="{9D8B030D-6E8A-4147-A177-3AD203B41FA5}">
                      <a16:colId xmlns:a16="http://schemas.microsoft.com/office/drawing/2014/main" val="1234467338"/>
                    </a:ext>
                  </a:extLst>
                </a:gridCol>
              </a:tblGrid>
              <a:tr h="296677">
                <a:tc>
                  <a:txBody>
                    <a:bodyPr/>
                    <a:lstStyle/>
                    <a:p>
                      <a:r>
                        <a:rPr lang="en-GB" dirty="0"/>
                        <a:t>inventory</a:t>
                      </a:r>
                    </a:p>
                  </a:txBody>
                  <a:tcPr/>
                </a:tc>
                <a:extLst>
                  <a:ext uri="{0D108BD9-81ED-4DB2-BD59-A6C34878D82A}">
                    <a16:rowId xmlns:a16="http://schemas.microsoft.com/office/drawing/2014/main" val="3432580004"/>
                  </a:ext>
                </a:extLst>
              </a:tr>
              <a:tr h="519184">
                <a:tc>
                  <a:txBody>
                    <a:bodyPr/>
                    <a:lstStyle/>
                    <a:p>
                      <a:r>
                        <a:rPr lang="en-GB" dirty="0" err="1"/>
                        <a:t>Inventory_id</a:t>
                      </a:r>
                      <a:r>
                        <a:rPr lang="en-GB" dirty="0"/>
                        <a:t> (PK)</a:t>
                      </a:r>
                    </a:p>
                  </a:txBody>
                  <a:tcPr/>
                </a:tc>
                <a:extLst>
                  <a:ext uri="{0D108BD9-81ED-4DB2-BD59-A6C34878D82A}">
                    <a16:rowId xmlns:a16="http://schemas.microsoft.com/office/drawing/2014/main" val="1944209211"/>
                  </a:ext>
                </a:extLst>
              </a:tr>
              <a:tr h="296677">
                <a:tc>
                  <a:txBody>
                    <a:bodyPr/>
                    <a:lstStyle/>
                    <a:p>
                      <a:r>
                        <a:rPr lang="en-GB" dirty="0" err="1"/>
                        <a:t>Film_id</a:t>
                      </a:r>
                      <a:endParaRPr lang="en-GB" dirty="0"/>
                    </a:p>
                  </a:txBody>
                  <a:tcPr/>
                </a:tc>
                <a:extLst>
                  <a:ext uri="{0D108BD9-81ED-4DB2-BD59-A6C34878D82A}">
                    <a16:rowId xmlns:a16="http://schemas.microsoft.com/office/drawing/2014/main" val="246128945"/>
                  </a:ext>
                </a:extLst>
              </a:tr>
              <a:tr h="296677">
                <a:tc>
                  <a:txBody>
                    <a:bodyPr/>
                    <a:lstStyle/>
                    <a:p>
                      <a:r>
                        <a:rPr lang="en-GB" dirty="0" err="1"/>
                        <a:t>Store_id</a:t>
                      </a:r>
                      <a:endParaRPr lang="en-GB" dirty="0"/>
                    </a:p>
                  </a:txBody>
                  <a:tcPr/>
                </a:tc>
                <a:extLst>
                  <a:ext uri="{0D108BD9-81ED-4DB2-BD59-A6C34878D82A}">
                    <a16:rowId xmlns:a16="http://schemas.microsoft.com/office/drawing/2014/main" val="1746525061"/>
                  </a:ext>
                </a:extLst>
              </a:tr>
              <a:tr h="296677">
                <a:tc>
                  <a:txBody>
                    <a:bodyPr/>
                    <a:lstStyle/>
                    <a:p>
                      <a:r>
                        <a:rPr lang="en-GB" dirty="0"/>
                        <a:t>Last_update</a:t>
                      </a:r>
                    </a:p>
                  </a:txBody>
                  <a:tcPr/>
                </a:tc>
                <a:extLst>
                  <a:ext uri="{0D108BD9-81ED-4DB2-BD59-A6C34878D82A}">
                    <a16:rowId xmlns:a16="http://schemas.microsoft.com/office/drawing/2014/main" val="1396888644"/>
                  </a:ext>
                </a:extLst>
              </a:tr>
            </a:tbl>
          </a:graphicData>
        </a:graphic>
      </p:graphicFrame>
      <p:graphicFrame>
        <p:nvGraphicFramePr>
          <p:cNvPr id="42" name="Table 42">
            <a:extLst>
              <a:ext uri="{FF2B5EF4-FFF2-40B4-BE49-F238E27FC236}">
                <a16:creationId xmlns:a16="http://schemas.microsoft.com/office/drawing/2014/main" id="{0B579BB4-4F5C-FBD1-D289-D276FC9E9559}"/>
              </a:ext>
            </a:extLst>
          </p:cNvPr>
          <p:cNvGraphicFramePr>
            <a:graphicFrameLocks noGrp="1"/>
          </p:cNvGraphicFramePr>
          <p:nvPr>
            <p:extLst>
              <p:ext uri="{D42A27DB-BD31-4B8C-83A1-F6EECF244321}">
                <p14:modId xmlns:p14="http://schemas.microsoft.com/office/powerpoint/2010/main" val="1076730581"/>
              </p:ext>
            </p:extLst>
          </p:nvPr>
        </p:nvGraphicFramePr>
        <p:xfrm>
          <a:off x="9445925" y="1380226"/>
          <a:ext cx="1811546" cy="5394960"/>
        </p:xfrm>
        <a:graphic>
          <a:graphicData uri="http://schemas.openxmlformats.org/drawingml/2006/table">
            <a:tbl>
              <a:tblPr firstRow="1" bandRow="1">
                <a:tableStyleId>{5C22544A-7EE6-4342-B048-85BDC9FD1C3A}</a:tableStyleId>
              </a:tblPr>
              <a:tblGrid>
                <a:gridCol w="1811546">
                  <a:extLst>
                    <a:ext uri="{9D8B030D-6E8A-4147-A177-3AD203B41FA5}">
                      <a16:colId xmlns:a16="http://schemas.microsoft.com/office/drawing/2014/main" val="2335963260"/>
                    </a:ext>
                  </a:extLst>
                </a:gridCol>
              </a:tblGrid>
              <a:tr h="332652">
                <a:tc>
                  <a:txBody>
                    <a:bodyPr/>
                    <a:lstStyle/>
                    <a:p>
                      <a:r>
                        <a:rPr lang="en-GB" dirty="0"/>
                        <a:t>film</a:t>
                      </a:r>
                    </a:p>
                  </a:txBody>
                  <a:tcPr/>
                </a:tc>
                <a:extLst>
                  <a:ext uri="{0D108BD9-81ED-4DB2-BD59-A6C34878D82A}">
                    <a16:rowId xmlns:a16="http://schemas.microsoft.com/office/drawing/2014/main" val="3381277129"/>
                  </a:ext>
                </a:extLst>
              </a:tr>
              <a:tr h="332652">
                <a:tc>
                  <a:txBody>
                    <a:bodyPr/>
                    <a:lstStyle/>
                    <a:p>
                      <a:r>
                        <a:rPr lang="en-GB" dirty="0" err="1"/>
                        <a:t>Film_id</a:t>
                      </a:r>
                      <a:r>
                        <a:rPr lang="en-GB" dirty="0"/>
                        <a:t> (PK)</a:t>
                      </a:r>
                    </a:p>
                  </a:txBody>
                  <a:tcPr/>
                </a:tc>
                <a:extLst>
                  <a:ext uri="{0D108BD9-81ED-4DB2-BD59-A6C34878D82A}">
                    <a16:rowId xmlns:a16="http://schemas.microsoft.com/office/drawing/2014/main" val="2747870177"/>
                  </a:ext>
                </a:extLst>
              </a:tr>
              <a:tr h="332652">
                <a:tc>
                  <a:txBody>
                    <a:bodyPr/>
                    <a:lstStyle/>
                    <a:p>
                      <a:r>
                        <a:rPr lang="en-GB" dirty="0"/>
                        <a:t>title</a:t>
                      </a:r>
                    </a:p>
                  </a:txBody>
                  <a:tcPr/>
                </a:tc>
                <a:extLst>
                  <a:ext uri="{0D108BD9-81ED-4DB2-BD59-A6C34878D82A}">
                    <a16:rowId xmlns:a16="http://schemas.microsoft.com/office/drawing/2014/main" val="2548372303"/>
                  </a:ext>
                </a:extLst>
              </a:tr>
              <a:tr h="332652">
                <a:tc>
                  <a:txBody>
                    <a:bodyPr/>
                    <a:lstStyle/>
                    <a:p>
                      <a:r>
                        <a:rPr lang="en-GB" dirty="0"/>
                        <a:t>description</a:t>
                      </a:r>
                    </a:p>
                  </a:txBody>
                  <a:tcPr/>
                </a:tc>
                <a:extLst>
                  <a:ext uri="{0D108BD9-81ED-4DB2-BD59-A6C34878D82A}">
                    <a16:rowId xmlns:a16="http://schemas.microsoft.com/office/drawing/2014/main" val="1209956203"/>
                  </a:ext>
                </a:extLst>
              </a:tr>
              <a:tr h="332652">
                <a:tc>
                  <a:txBody>
                    <a:bodyPr/>
                    <a:lstStyle/>
                    <a:p>
                      <a:r>
                        <a:rPr lang="en-GB" dirty="0" err="1"/>
                        <a:t>Release_year</a:t>
                      </a:r>
                      <a:endParaRPr lang="en-GB" dirty="0"/>
                    </a:p>
                  </a:txBody>
                  <a:tcPr/>
                </a:tc>
                <a:extLst>
                  <a:ext uri="{0D108BD9-81ED-4DB2-BD59-A6C34878D82A}">
                    <a16:rowId xmlns:a16="http://schemas.microsoft.com/office/drawing/2014/main" val="732574168"/>
                  </a:ext>
                </a:extLst>
              </a:tr>
              <a:tr h="332652">
                <a:tc>
                  <a:txBody>
                    <a:bodyPr/>
                    <a:lstStyle/>
                    <a:p>
                      <a:r>
                        <a:rPr lang="en-GB" dirty="0" err="1"/>
                        <a:t>Language_id</a:t>
                      </a:r>
                      <a:endParaRPr lang="en-GB" dirty="0"/>
                    </a:p>
                  </a:txBody>
                  <a:tcPr/>
                </a:tc>
                <a:extLst>
                  <a:ext uri="{0D108BD9-81ED-4DB2-BD59-A6C34878D82A}">
                    <a16:rowId xmlns:a16="http://schemas.microsoft.com/office/drawing/2014/main" val="1312135939"/>
                  </a:ext>
                </a:extLst>
              </a:tr>
              <a:tr h="332652">
                <a:tc>
                  <a:txBody>
                    <a:bodyPr/>
                    <a:lstStyle/>
                    <a:p>
                      <a:r>
                        <a:rPr lang="en-GB" dirty="0" err="1"/>
                        <a:t>Rental_duration</a:t>
                      </a:r>
                      <a:endParaRPr lang="en-GB" dirty="0"/>
                    </a:p>
                  </a:txBody>
                  <a:tcPr/>
                </a:tc>
                <a:extLst>
                  <a:ext uri="{0D108BD9-81ED-4DB2-BD59-A6C34878D82A}">
                    <a16:rowId xmlns:a16="http://schemas.microsoft.com/office/drawing/2014/main" val="317142762"/>
                  </a:ext>
                </a:extLst>
              </a:tr>
              <a:tr h="332652">
                <a:tc>
                  <a:txBody>
                    <a:bodyPr/>
                    <a:lstStyle/>
                    <a:p>
                      <a:r>
                        <a:rPr lang="en-GB" dirty="0" err="1"/>
                        <a:t>Rental_rate</a:t>
                      </a:r>
                      <a:endParaRPr lang="en-GB" dirty="0"/>
                    </a:p>
                  </a:txBody>
                  <a:tcPr/>
                </a:tc>
                <a:extLst>
                  <a:ext uri="{0D108BD9-81ED-4DB2-BD59-A6C34878D82A}">
                    <a16:rowId xmlns:a16="http://schemas.microsoft.com/office/drawing/2014/main" val="1762792611"/>
                  </a:ext>
                </a:extLst>
              </a:tr>
              <a:tr h="332652">
                <a:tc>
                  <a:txBody>
                    <a:bodyPr/>
                    <a:lstStyle/>
                    <a:p>
                      <a:r>
                        <a:rPr lang="en-GB" dirty="0"/>
                        <a:t>length</a:t>
                      </a:r>
                    </a:p>
                  </a:txBody>
                  <a:tcPr/>
                </a:tc>
                <a:extLst>
                  <a:ext uri="{0D108BD9-81ED-4DB2-BD59-A6C34878D82A}">
                    <a16:rowId xmlns:a16="http://schemas.microsoft.com/office/drawing/2014/main" val="627845214"/>
                  </a:ext>
                </a:extLst>
              </a:tr>
              <a:tr h="411427">
                <a:tc>
                  <a:txBody>
                    <a:bodyPr/>
                    <a:lstStyle/>
                    <a:p>
                      <a:r>
                        <a:rPr lang="en-GB" dirty="0" err="1"/>
                        <a:t>Replacement_cost</a:t>
                      </a:r>
                      <a:endParaRPr lang="en-GB" dirty="0"/>
                    </a:p>
                  </a:txBody>
                  <a:tcPr/>
                </a:tc>
                <a:extLst>
                  <a:ext uri="{0D108BD9-81ED-4DB2-BD59-A6C34878D82A}">
                    <a16:rowId xmlns:a16="http://schemas.microsoft.com/office/drawing/2014/main" val="509695077"/>
                  </a:ext>
                </a:extLst>
              </a:tr>
              <a:tr h="332652">
                <a:tc>
                  <a:txBody>
                    <a:bodyPr/>
                    <a:lstStyle/>
                    <a:p>
                      <a:r>
                        <a:rPr lang="en-GB" dirty="0"/>
                        <a:t>rating</a:t>
                      </a:r>
                    </a:p>
                  </a:txBody>
                  <a:tcPr/>
                </a:tc>
                <a:extLst>
                  <a:ext uri="{0D108BD9-81ED-4DB2-BD59-A6C34878D82A}">
                    <a16:rowId xmlns:a16="http://schemas.microsoft.com/office/drawing/2014/main" val="1566900352"/>
                  </a:ext>
                </a:extLst>
              </a:tr>
              <a:tr h="332652">
                <a:tc>
                  <a:txBody>
                    <a:bodyPr/>
                    <a:lstStyle/>
                    <a:p>
                      <a:r>
                        <a:rPr lang="en-GB" dirty="0"/>
                        <a:t>Last_update</a:t>
                      </a:r>
                    </a:p>
                  </a:txBody>
                  <a:tcPr/>
                </a:tc>
                <a:extLst>
                  <a:ext uri="{0D108BD9-81ED-4DB2-BD59-A6C34878D82A}">
                    <a16:rowId xmlns:a16="http://schemas.microsoft.com/office/drawing/2014/main" val="3595277664"/>
                  </a:ext>
                </a:extLst>
              </a:tr>
              <a:tr h="332652">
                <a:tc>
                  <a:txBody>
                    <a:bodyPr/>
                    <a:lstStyle/>
                    <a:p>
                      <a:r>
                        <a:rPr lang="en-GB" dirty="0" err="1"/>
                        <a:t>Special_features</a:t>
                      </a:r>
                      <a:endParaRPr lang="en-GB" dirty="0"/>
                    </a:p>
                  </a:txBody>
                  <a:tcPr/>
                </a:tc>
                <a:extLst>
                  <a:ext uri="{0D108BD9-81ED-4DB2-BD59-A6C34878D82A}">
                    <a16:rowId xmlns:a16="http://schemas.microsoft.com/office/drawing/2014/main" val="352801168"/>
                  </a:ext>
                </a:extLst>
              </a:tr>
              <a:tr h="332652">
                <a:tc>
                  <a:txBody>
                    <a:bodyPr/>
                    <a:lstStyle/>
                    <a:p>
                      <a:r>
                        <a:rPr lang="en-GB" dirty="0" err="1"/>
                        <a:t>fulltext</a:t>
                      </a:r>
                      <a:endParaRPr lang="en-GB" dirty="0"/>
                    </a:p>
                  </a:txBody>
                  <a:tcPr/>
                </a:tc>
                <a:extLst>
                  <a:ext uri="{0D108BD9-81ED-4DB2-BD59-A6C34878D82A}">
                    <a16:rowId xmlns:a16="http://schemas.microsoft.com/office/drawing/2014/main" val="2923866386"/>
                  </a:ext>
                </a:extLst>
              </a:tr>
            </a:tbl>
          </a:graphicData>
        </a:graphic>
      </p:graphicFrame>
      <p:cxnSp>
        <p:nvCxnSpPr>
          <p:cNvPr id="52" name="Connector: Elbow 51">
            <a:extLst>
              <a:ext uri="{FF2B5EF4-FFF2-40B4-BE49-F238E27FC236}">
                <a16:creationId xmlns:a16="http://schemas.microsoft.com/office/drawing/2014/main" id="{98FADA61-A827-48B6-B84B-6521F3D91B16}"/>
              </a:ext>
            </a:extLst>
          </p:cNvPr>
          <p:cNvCxnSpPr/>
          <p:nvPr/>
        </p:nvCxnSpPr>
        <p:spPr>
          <a:xfrm>
            <a:off x="8531525" y="1104181"/>
            <a:ext cx="914400" cy="9144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3083CB54-D225-7437-7FE4-58B6ED068D43}"/>
              </a:ext>
            </a:extLst>
          </p:cNvPr>
          <p:cNvCxnSpPr/>
          <p:nvPr/>
        </p:nvCxnSpPr>
        <p:spPr>
          <a:xfrm rot="10800000">
            <a:off x="3820259" y="1595888"/>
            <a:ext cx="1061118" cy="94027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E64B5586-924D-2E4F-258A-09F6E54DAA9D}"/>
              </a:ext>
            </a:extLst>
          </p:cNvPr>
          <p:cNvCxnSpPr>
            <a:cxnSpLocks/>
          </p:cNvCxnSpPr>
          <p:nvPr/>
        </p:nvCxnSpPr>
        <p:spPr>
          <a:xfrm rot="5400000" flipH="1" flipV="1">
            <a:off x="6123385" y="1033978"/>
            <a:ext cx="1456139" cy="68214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79" name="Table 79">
            <a:extLst>
              <a:ext uri="{FF2B5EF4-FFF2-40B4-BE49-F238E27FC236}">
                <a16:creationId xmlns:a16="http://schemas.microsoft.com/office/drawing/2014/main" id="{FD1451D1-E540-42CC-5468-A91E8643159B}"/>
              </a:ext>
            </a:extLst>
          </p:cNvPr>
          <p:cNvGraphicFramePr>
            <a:graphicFrameLocks noGrp="1"/>
          </p:cNvGraphicFramePr>
          <p:nvPr>
            <p:extLst>
              <p:ext uri="{D42A27DB-BD31-4B8C-83A1-F6EECF244321}">
                <p14:modId xmlns:p14="http://schemas.microsoft.com/office/powerpoint/2010/main" val="3582909228"/>
              </p:ext>
            </p:extLst>
          </p:nvPr>
        </p:nvGraphicFramePr>
        <p:xfrm>
          <a:off x="1945832" y="4408097"/>
          <a:ext cx="1874428" cy="2286000"/>
        </p:xfrm>
        <a:graphic>
          <a:graphicData uri="http://schemas.openxmlformats.org/drawingml/2006/table">
            <a:tbl>
              <a:tblPr firstRow="1" bandRow="1">
                <a:tableStyleId>{5C22544A-7EE6-4342-B048-85BDC9FD1C3A}</a:tableStyleId>
              </a:tblPr>
              <a:tblGrid>
                <a:gridCol w="1874428">
                  <a:extLst>
                    <a:ext uri="{9D8B030D-6E8A-4147-A177-3AD203B41FA5}">
                      <a16:colId xmlns:a16="http://schemas.microsoft.com/office/drawing/2014/main" val="526484309"/>
                    </a:ext>
                  </a:extLst>
                </a:gridCol>
              </a:tblGrid>
              <a:tr h="381000">
                <a:tc>
                  <a:txBody>
                    <a:bodyPr/>
                    <a:lstStyle/>
                    <a:p>
                      <a:r>
                        <a:rPr lang="en-GB" dirty="0"/>
                        <a:t>customer</a:t>
                      </a:r>
                    </a:p>
                  </a:txBody>
                  <a:tcPr/>
                </a:tc>
                <a:extLst>
                  <a:ext uri="{0D108BD9-81ED-4DB2-BD59-A6C34878D82A}">
                    <a16:rowId xmlns:a16="http://schemas.microsoft.com/office/drawing/2014/main" val="2556732358"/>
                  </a:ext>
                </a:extLst>
              </a:tr>
              <a:tr h="381000">
                <a:tc>
                  <a:txBody>
                    <a:bodyPr/>
                    <a:lstStyle/>
                    <a:p>
                      <a:r>
                        <a:rPr lang="en-GB" dirty="0"/>
                        <a:t>Customer_id (PK)</a:t>
                      </a:r>
                    </a:p>
                  </a:txBody>
                  <a:tcPr/>
                </a:tc>
                <a:extLst>
                  <a:ext uri="{0D108BD9-81ED-4DB2-BD59-A6C34878D82A}">
                    <a16:rowId xmlns:a16="http://schemas.microsoft.com/office/drawing/2014/main" val="594825694"/>
                  </a:ext>
                </a:extLst>
              </a:tr>
              <a:tr h="381000">
                <a:tc>
                  <a:txBody>
                    <a:bodyPr/>
                    <a:lstStyle/>
                    <a:p>
                      <a:r>
                        <a:rPr lang="en-GB" dirty="0" err="1"/>
                        <a:t>Store_id</a:t>
                      </a:r>
                      <a:endParaRPr lang="en-GB" dirty="0"/>
                    </a:p>
                  </a:txBody>
                  <a:tcPr/>
                </a:tc>
                <a:extLst>
                  <a:ext uri="{0D108BD9-81ED-4DB2-BD59-A6C34878D82A}">
                    <a16:rowId xmlns:a16="http://schemas.microsoft.com/office/drawing/2014/main" val="2237565287"/>
                  </a:ext>
                </a:extLst>
              </a:tr>
              <a:tr h="381000">
                <a:tc>
                  <a:txBody>
                    <a:bodyPr/>
                    <a:lstStyle/>
                    <a:p>
                      <a:r>
                        <a:rPr lang="en-GB" dirty="0" err="1"/>
                        <a:t>First_name</a:t>
                      </a:r>
                      <a:endParaRPr lang="en-GB" dirty="0"/>
                    </a:p>
                  </a:txBody>
                  <a:tcPr/>
                </a:tc>
                <a:extLst>
                  <a:ext uri="{0D108BD9-81ED-4DB2-BD59-A6C34878D82A}">
                    <a16:rowId xmlns:a16="http://schemas.microsoft.com/office/drawing/2014/main" val="1679075423"/>
                  </a:ext>
                </a:extLst>
              </a:tr>
              <a:tr h="381000">
                <a:tc>
                  <a:txBody>
                    <a:bodyPr/>
                    <a:lstStyle/>
                    <a:p>
                      <a:r>
                        <a:rPr lang="en-GB" dirty="0" err="1"/>
                        <a:t>Last_name</a:t>
                      </a:r>
                      <a:endParaRPr lang="en-GB" dirty="0"/>
                    </a:p>
                  </a:txBody>
                  <a:tcPr/>
                </a:tc>
                <a:extLst>
                  <a:ext uri="{0D108BD9-81ED-4DB2-BD59-A6C34878D82A}">
                    <a16:rowId xmlns:a16="http://schemas.microsoft.com/office/drawing/2014/main" val="1070302717"/>
                  </a:ext>
                </a:extLst>
              </a:tr>
              <a:tr h="381000">
                <a:tc>
                  <a:txBody>
                    <a:bodyPr/>
                    <a:lstStyle/>
                    <a:p>
                      <a:r>
                        <a:rPr lang="en-GB" dirty="0" err="1"/>
                        <a:t>Address_id</a:t>
                      </a:r>
                      <a:endParaRPr lang="en-GB" dirty="0"/>
                    </a:p>
                  </a:txBody>
                  <a:tcPr/>
                </a:tc>
                <a:extLst>
                  <a:ext uri="{0D108BD9-81ED-4DB2-BD59-A6C34878D82A}">
                    <a16:rowId xmlns:a16="http://schemas.microsoft.com/office/drawing/2014/main" val="828442712"/>
                  </a:ext>
                </a:extLst>
              </a:tr>
            </a:tbl>
          </a:graphicData>
        </a:graphic>
      </p:graphicFrame>
      <p:graphicFrame>
        <p:nvGraphicFramePr>
          <p:cNvPr id="82" name="Table 82">
            <a:extLst>
              <a:ext uri="{FF2B5EF4-FFF2-40B4-BE49-F238E27FC236}">
                <a16:creationId xmlns:a16="http://schemas.microsoft.com/office/drawing/2014/main" id="{94060986-3EAC-9173-295E-FC5D22DD9C26}"/>
              </a:ext>
            </a:extLst>
          </p:cNvPr>
          <p:cNvGraphicFramePr>
            <a:graphicFrameLocks noGrp="1"/>
          </p:cNvGraphicFramePr>
          <p:nvPr>
            <p:extLst>
              <p:ext uri="{D42A27DB-BD31-4B8C-83A1-F6EECF244321}">
                <p14:modId xmlns:p14="http://schemas.microsoft.com/office/powerpoint/2010/main" val="3462048543"/>
              </p:ext>
            </p:extLst>
          </p:nvPr>
        </p:nvGraphicFramePr>
        <p:xfrm>
          <a:off x="5132716" y="4408095"/>
          <a:ext cx="1684717" cy="2403722"/>
        </p:xfrm>
        <a:graphic>
          <a:graphicData uri="http://schemas.openxmlformats.org/drawingml/2006/table">
            <a:tbl>
              <a:tblPr firstRow="1" bandRow="1">
                <a:tableStyleId>{5C22544A-7EE6-4342-B048-85BDC9FD1C3A}</a:tableStyleId>
              </a:tblPr>
              <a:tblGrid>
                <a:gridCol w="1684717">
                  <a:extLst>
                    <a:ext uri="{9D8B030D-6E8A-4147-A177-3AD203B41FA5}">
                      <a16:colId xmlns:a16="http://schemas.microsoft.com/office/drawing/2014/main" val="105005035"/>
                    </a:ext>
                  </a:extLst>
                </a:gridCol>
              </a:tblGrid>
              <a:tr h="342216">
                <a:tc>
                  <a:txBody>
                    <a:bodyPr/>
                    <a:lstStyle/>
                    <a:p>
                      <a:r>
                        <a:rPr lang="en-GB" dirty="0"/>
                        <a:t>address</a:t>
                      </a:r>
                    </a:p>
                  </a:txBody>
                  <a:tcPr/>
                </a:tc>
                <a:extLst>
                  <a:ext uri="{0D108BD9-81ED-4DB2-BD59-A6C34878D82A}">
                    <a16:rowId xmlns:a16="http://schemas.microsoft.com/office/drawing/2014/main" val="2151220404"/>
                  </a:ext>
                </a:extLst>
              </a:tr>
              <a:tr h="574922">
                <a:tc>
                  <a:txBody>
                    <a:bodyPr/>
                    <a:lstStyle/>
                    <a:p>
                      <a:r>
                        <a:rPr lang="en-GB" dirty="0" err="1"/>
                        <a:t>Address_id</a:t>
                      </a:r>
                      <a:r>
                        <a:rPr lang="en-GB" dirty="0"/>
                        <a:t> (PK)</a:t>
                      </a:r>
                    </a:p>
                  </a:txBody>
                  <a:tcPr/>
                </a:tc>
                <a:extLst>
                  <a:ext uri="{0D108BD9-81ED-4DB2-BD59-A6C34878D82A}">
                    <a16:rowId xmlns:a16="http://schemas.microsoft.com/office/drawing/2014/main" val="1819412668"/>
                  </a:ext>
                </a:extLst>
              </a:tr>
              <a:tr h="342216">
                <a:tc>
                  <a:txBody>
                    <a:bodyPr/>
                    <a:lstStyle/>
                    <a:p>
                      <a:r>
                        <a:rPr lang="en-GB" dirty="0"/>
                        <a:t>address</a:t>
                      </a:r>
                    </a:p>
                  </a:txBody>
                  <a:tcPr/>
                </a:tc>
                <a:extLst>
                  <a:ext uri="{0D108BD9-81ED-4DB2-BD59-A6C34878D82A}">
                    <a16:rowId xmlns:a16="http://schemas.microsoft.com/office/drawing/2014/main" val="4106838370"/>
                  </a:ext>
                </a:extLst>
              </a:tr>
              <a:tr h="342216">
                <a:tc>
                  <a:txBody>
                    <a:bodyPr/>
                    <a:lstStyle/>
                    <a:p>
                      <a:r>
                        <a:rPr lang="en-GB" dirty="0"/>
                        <a:t>district</a:t>
                      </a:r>
                    </a:p>
                  </a:txBody>
                  <a:tcPr/>
                </a:tc>
                <a:extLst>
                  <a:ext uri="{0D108BD9-81ED-4DB2-BD59-A6C34878D82A}">
                    <a16:rowId xmlns:a16="http://schemas.microsoft.com/office/drawing/2014/main" val="3489415022"/>
                  </a:ext>
                </a:extLst>
              </a:tr>
              <a:tr h="342216">
                <a:tc>
                  <a:txBody>
                    <a:bodyPr/>
                    <a:lstStyle/>
                    <a:p>
                      <a:r>
                        <a:rPr lang="en-GB" dirty="0" err="1"/>
                        <a:t>City_id</a:t>
                      </a:r>
                      <a:endParaRPr lang="en-GB" dirty="0"/>
                    </a:p>
                  </a:txBody>
                  <a:tcPr/>
                </a:tc>
                <a:extLst>
                  <a:ext uri="{0D108BD9-81ED-4DB2-BD59-A6C34878D82A}">
                    <a16:rowId xmlns:a16="http://schemas.microsoft.com/office/drawing/2014/main" val="1315844069"/>
                  </a:ext>
                </a:extLst>
              </a:tr>
              <a:tr h="342216">
                <a:tc>
                  <a:txBody>
                    <a:bodyPr/>
                    <a:lstStyle/>
                    <a:p>
                      <a:r>
                        <a:rPr lang="en-GB" dirty="0"/>
                        <a:t>phone</a:t>
                      </a:r>
                    </a:p>
                  </a:txBody>
                  <a:tcPr/>
                </a:tc>
                <a:extLst>
                  <a:ext uri="{0D108BD9-81ED-4DB2-BD59-A6C34878D82A}">
                    <a16:rowId xmlns:a16="http://schemas.microsoft.com/office/drawing/2014/main" val="389252390"/>
                  </a:ext>
                </a:extLst>
              </a:tr>
            </a:tbl>
          </a:graphicData>
        </a:graphic>
      </p:graphicFrame>
      <p:cxnSp>
        <p:nvCxnSpPr>
          <p:cNvPr id="86" name="Connector: Elbow 85">
            <a:extLst>
              <a:ext uri="{FF2B5EF4-FFF2-40B4-BE49-F238E27FC236}">
                <a16:creationId xmlns:a16="http://schemas.microsoft.com/office/drawing/2014/main" id="{55671A4A-3549-C393-C7DF-5BB536D26759}"/>
              </a:ext>
            </a:extLst>
          </p:cNvPr>
          <p:cNvCxnSpPr>
            <a:cxnSpLocks/>
          </p:cNvCxnSpPr>
          <p:nvPr/>
        </p:nvCxnSpPr>
        <p:spPr>
          <a:xfrm flipV="1">
            <a:off x="3820259" y="5132720"/>
            <a:ext cx="1484986" cy="13629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C130A778-90D6-9624-ADEA-D347130A7202}"/>
              </a:ext>
            </a:extLst>
          </p:cNvPr>
          <p:cNvCxnSpPr/>
          <p:nvPr/>
        </p:nvCxnSpPr>
        <p:spPr>
          <a:xfrm>
            <a:off x="8022567" y="2103120"/>
            <a:ext cx="18492" cy="2487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99C7628F-954F-C838-EC55-EC709A945491}"/>
              </a:ext>
            </a:extLst>
          </p:cNvPr>
          <p:cNvCxnSpPr>
            <a:cxnSpLocks/>
          </p:cNvCxnSpPr>
          <p:nvPr/>
        </p:nvCxnSpPr>
        <p:spPr>
          <a:xfrm rot="5400000">
            <a:off x="3060687" y="3353986"/>
            <a:ext cx="2487856" cy="8970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9367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6E2CABA-2F49-60BD-AECA-333D23F23A12}"/>
              </a:ext>
            </a:extLst>
          </p:cNvPr>
          <p:cNvSpPr>
            <a:spLocks noGrp="1"/>
          </p:cNvSpPr>
          <p:nvPr>
            <p:ph type="subTitle" idx="1"/>
          </p:nvPr>
        </p:nvSpPr>
        <p:spPr>
          <a:xfrm>
            <a:off x="525625" y="457200"/>
            <a:ext cx="11140751" cy="5943600"/>
          </a:xfrm>
          <a:ln w="12700">
            <a:solidFill>
              <a:schemeClr val="tx1"/>
            </a:solidFill>
            <a:prstDash val="sysDash"/>
          </a:ln>
        </p:spPr>
        <p:txBody>
          <a:bodyPr/>
          <a:lstStyle/>
          <a:p>
            <a:r>
              <a:rPr lang="en-GB" sz="3200" b="1" dirty="0">
                <a:latin typeface="Times New Roman" panose="02020603050405020304" pitchFamily="18" charset="0"/>
                <a:cs typeface="Times New Roman" panose="02020603050405020304" pitchFamily="18" charset="0"/>
              </a:rPr>
              <a:t>Project Architecture/Pipeline</a:t>
            </a:r>
          </a:p>
          <a:p>
            <a:endParaRPr lang="en-GB" dirty="0"/>
          </a:p>
          <a:p>
            <a:endParaRPr lang="en-GB" dirty="0"/>
          </a:p>
        </p:txBody>
      </p:sp>
      <p:pic>
        <p:nvPicPr>
          <p:cNvPr id="10" name="Picture 9">
            <a:extLst>
              <a:ext uri="{FF2B5EF4-FFF2-40B4-BE49-F238E27FC236}">
                <a16:creationId xmlns:a16="http://schemas.microsoft.com/office/drawing/2014/main" id="{8CDE2119-FF13-6E5B-BD69-F3968FF3FAF7}"/>
              </a:ext>
            </a:extLst>
          </p:cNvPr>
          <p:cNvPicPr>
            <a:picLocks noChangeAspect="1"/>
          </p:cNvPicPr>
          <p:nvPr/>
        </p:nvPicPr>
        <p:blipFill>
          <a:blip r:embed="rId2"/>
          <a:stretch>
            <a:fillRect/>
          </a:stretch>
        </p:blipFill>
        <p:spPr>
          <a:xfrm>
            <a:off x="7269576" y="3417729"/>
            <a:ext cx="980204" cy="956374"/>
          </a:xfrm>
          <a:prstGeom prst="rect">
            <a:avLst/>
          </a:prstGeom>
          <a:ln>
            <a:solidFill>
              <a:schemeClr val="tx1"/>
            </a:solidFill>
          </a:ln>
        </p:spPr>
      </p:pic>
      <p:cxnSp>
        <p:nvCxnSpPr>
          <p:cNvPr id="21" name="Straight Arrow Connector 20">
            <a:extLst>
              <a:ext uri="{FF2B5EF4-FFF2-40B4-BE49-F238E27FC236}">
                <a16:creationId xmlns:a16="http://schemas.microsoft.com/office/drawing/2014/main" id="{87CDF7C0-C01C-E76A-CF5D-D7782BA3A3F8}"/>
              </a:ext>
            </a:extLst>
          </p:cNvPr>
          <p:cNvCxnSpPr>
            <a:cxnSpLocks/>
          </p:cNvCxnSpPr>
          <p:nvPr/>
        </p:nvCxnSpPr>
        <p:spPr>
          <a:xfrm>
            <a:off x="7627610" y="3011848"/>
            <a:ext cx="0" cy="4058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D022BD1-AFD5-F425-369D-9B4178FF2018}"/>
              </a:ext>
            </a:extLst>
          </p:cNvPr>
          <p:cNvCxnSpPr>
            <a:cxnSpLocks/>
          </p:cNvCxnSpPr>
          <p:nvPr/>
        </p:nvCxnSpPr>
        <p:spPr>
          <a:xfrm>
            <a:off x="10732049" y="4291716"/>
            <a:ext cx="0" cy="37831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2962A7F-49DA-98AF-7D23-AF4ADD3B7AB2}"/>
              </a:ext>
            </a:extLst>
          </p:cNvPr>
          <p:cNvCxnSpPr>
            <a:cxnSpLocks/>
          </p:cNvCxnSpPr>
          <p:nvPr/>
        </p:nvCxnSpPr>
        <p:spPr>
          <a:xfrm flipV="1">
            <a:off x="5173171" y="2551137"/>
            <a:ext cx="457631" cy="105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FAECA72-123E-4B40-F1EF-6EEA1D720559}"/>
              </a:ext>
            </a:extLst>
          </p:cNvPr>
          <p:cNvCxnSpPr>
            <a:cxnSpLocks/>
            <a:stCxn id="29" idx="3"/>
          </p:cNvCxnSpPr>
          <p:nvPr/>
        </p:nvCxnSpPr>
        <p:spPr>
          <a:xfrm flipV="1">
            <a:off x="6950981" y="2537348"/>
            <a:ext cx="568239" cy="105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C57EFE4-3B6C-F32B-3789-D6F5ED3B6762}"/>
              </a:ext>
            </a:extLst>
          </p:cNvPr>
          <p:cNvSpPr txBox="1"/>
          <p:nvPr/>
        </p:nvSpPr>
        <p:spPr>
          <a:xfrm>
            <a:off x="9894152" y="5498339"/>
            <a:ext cx="1320187" cy="276999"/>
          </a:xfrm>
          <a:prstGeom prst="rect">
            <a:avLst/>
          </a:prstGeom>
          <a:noFill/>
          <a:ln>
            <a:solidFill>
              <a:schemeClr val="tx1"/>
            </a:solidFill>
          </a:ln>
        </p:spPr>
        <p:txBody>
          <a:bodyPr wrap="square" rtlCol="0">
            <a:spAutoFit/>
          </a:bodyPr>
          <a:lstStyle/>
          <a:p>
            <a:r>
              <a:rPr lang="en-GB" sz="1200" dirty="0"/>
              <a:t>Visualisation</a:t>
            </a:r>
          </a:p>
        </p:txBody>
      </p:sp>
      <p:sp>
        <p:nvSpPr>
          <p:cNvPr id="37" name="TextBox 36">
            <a:extLst>
              <a:ext uri="{FF2B5EF4-FFF2-40B4-BE49-F238E27FC236}">
                <a16:creationId xmlns:a16="http://schemas.microsoft.com/office/drawing/2014/main" id="{61619DEE-2F3C-1BBF-446A-79ECFC726B27}"/>
              </a:ext>
            </a:extLst>
          </p:cNvPr>
          <p:cNvSpPr txBox="1"/>
          <p:nvPr/>
        </p:nvSpPr>
        <p:spPr>
          <a:xfrm flipH="1">
            <a:off x="10239550" y="2867090"/>
            <a:ext cx="1224865" cy="261610"/>
          </a:xfrm>
          <a:prstGeom prst="rect">
            <a:avLst/>
          </a:prstGeom>
          <a:noFill/>
          <a:ln>
            <a:solidFill>
              <a:schemeClr val="tx1"/>
            </a:solidFill>
          </a:ln>
        </p:spPr>
        <p:txBody>
          <a:bodyPr wrap="square" rtlCol="0">
            <a:spAutoFit/>
          </a:bodyPr>
          <a:lstStyle/>
          <a:p>
            <a:r>
              <a:rPr lang="en-GB" sz="1100" dirty="0"/>
              <a:t>Curated Output</a:t>
            </a:r>
          </a:p>
        </p:txBody>
      </p:sp>
      <p:sp>
        <p:nvSpPr>
          <p:cNvPr id="38" name="TextBox 37">
            <a:extLst>
              <a:ext uri="{FF2B5EF4-FFF2-40B4-BE49-F238E27FC236}">
                <a16:creationId xmlns:a16="http://schemas.microsoft.com/office/drawing/2014/main" id="{A05B7389-AA59-2FC3-A056-EFA4CF0291D2}"/>
              </a:ext>
            </a:extLst>
          </p:cNvPr>
          <p:cNvSpPr txBox="1"/>
          <p:nvPr/>
        </p:nvSpPr>
        <p:spPr>
          <a:xfrm>
            <a:off x="7435970" y="1345893"/>
            <a:ext cx="1656271" cy="430887"/>
          </a:xfrm>
          <a:prstGeom prst="rect">
            <a:avLst/>
          </a:prstGeom>
          <a:noFill/>
          <a:ln>
            <a:solidFill>
              <a:schemeClr val="tx1"/>
            </a:solidFill>
          </a:ln>
        </p:spPr>
        <p:txBody>
          <a:bodyPr wrap="square" rtlCol="0">
            <a:spAutoFit/>
          </a:bodyPr>
          <a:lstStyle/>
          <a:p>
            <a:r>
              <a:rPr lang="en-GB" sz="1100" dirty="0"/>
              <a:t>Cleaning/Analysing /Processing </a:t>
            </a:r>
          </a:p>
        </p:txBody>
      </p:sp>
      <p:sp>
        <p:nvSpPr>
          <p:cNvPr id="40" name="TextBox 39">
            <a:extLst>
              <a:ext uri="{FF2B5EF4-FFF2-40B4-BE49-F238E27FC236}">
                <a16:creationId xmlns:a16="http://schemas.microsoft.com/office/drawing/2014/main" id="{EC4FD80C-02DC-BEB3-D6F9-5528F23F9375}"/>
              </a:ext>
            </a:extLst>
          </p:cNvPr>
          <p:cNvSpPr txBox="1"/>
          <p:nvPr/>
        </p:nvSpPr>
        <p:spPr>
          <a:xfrm>
            <a:off x="5469147" y="3190255"/>
            <a:ext cx="1086927" cy="261610"/>
          </a:xfrm>
          <a:prstGeom prst="rect">
            <a:avLst/>
          </a:prstGeom>
          <a:noFill/>
          <a:ln>
            <a:solidFill>
              <a:schemeClr val="tx1"/>
            </a:solidFill>
          </a:ln>
        </p:spPr>
        <p:txBody>
          <a:bodyPr wrap="square" rtlCol="0">
            <a:spAutoFit/>
          </a:bodyPr>
          <a:lstStyle/>
          <a:p>
            <a:r>
              <a:rPr lang="en-GB" sz="1100" dirty="0"/>
              <a:t>Ingestion</a:t>
            </a:r>
          </a:p>
        </p:txBody>
      </p:sp>
      <p:cxnSp>
        <p:nvCxnSpPr>
          <p:cNvPr id="5" name="Straight Arrow Connector 4">
            <a:extLst>
              <a:ext uri="{FF2B5EF4-FFF2-40B4-BE49-F238E27FC236}">
                <a16:creationId xmlns:a16="http://schemas.microsoft.com/office/drawing/2014/main" id="{0B944F25-2145-D91C-40F8-CC4F8A6AA758}"/>
              </a:ext>
            </a:extLst>
          </p:cNvPr>
          <p:cNvCxnSpPr>
            <a:cxnSpLocks/>
          </p:cNvCxnSpPr>
          <p:nvPr/>
        </p:nvCxnSpPr>
        <p:spPr>
          <a:xfrm>
            <a:off x="3432810" y="2547698"/>
            <a:ext cx="603254"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4F7CEF3A-852D-E7FD-B917-1012C639B553}"/>
              </a:ext>
            </a:extLst>
          </p:cNvPr>
          <p:cNvPicPr>
            <a:picLocks noChangeAspect="1"/>
          </p:cNvPicPr>
          <p:nvPr/>
        </p:nvPicPr>
        <p:blipFill>
          <a:blip r:embed="rId3"/>
          <a:stretch>
            <a:fillRect/>
          </a:stretch>
        </p:blipFill>
        <p:spPr>
          <a:xfrm>
            <a:off x="7515691" y="2110670"/>
            <a:ext cx="1145375" cy="839556"/>
          </a:xfrm>
          <a:prstGeom prst="rect">
            <a:avLst/>
          </a:prstGeom>
        </p:spPr>
      </p:pic>
      <p:pic>
        <p:nvPicPr>
          <p:cNvPr id="22" name="Picture 21">
            <a:extLst>
              <a:ext uri="{FF2B5EF4-FFF2-40B4-BE49-F238E27FC236}">
                <a16:creationId xmlns:a16="http://schemas.microsoft.com/office/drawing/2014/main" id="{5299DC2F-1497-610E-57D8-56C2131F4CCB}"/>
              </a:ext>
            </a:extLst>
          </p:cNvPr>
          <p:cNvPicPr>
            <a:picLocks noChangeAspect="1"/>
          </p:cNvPicPr>
          <p:nvPr/>
        </p:nvPicPr>
        <p:blipFill>
          <a:blip r:embed="rId3"/>
          <a:stretch>
            <a:fillRect/>
          </a:stretch>
        </p:blipFill>
        <p:spPr>
          <a:xfrm>
            <a:off x="4024637" y="2113973"/>
            <a:ext cx="1148534" cy="881859"/>
          </a:xfrm>
          <a:prstGeom prst="rect">
            <a:avLst/>
          </a:prstGeom>
        </p:spPr>
      </p:pic>
      <p:pic>
        <p:nvPicPr>
          <p:cNvPr id="25" name="Picture 24">
            <a:extLst>
              <a:ext uri="{FF2B5EF4-FFF2-40B4-BE49-F238E27FC236}">
                <a16:creationId xmlns:a16="http://schemas.microsoft.com/office/drawing/2014/main" id="{8A1AA275-EBC9-82B1-1E17-412F893C9586}"/>
              </a:ext>
            </a:extLst>
          </p:cNvPr>
          <p:cNvPicPr>
            <a:picLocks noChangeAspect="1"/>
          </p:cNvPicPr>
          <p:nvPr/>
        </p:nvPicPr>
        <p:blipFill>
          <a:blip r:embed="rId4"/>
          <a:stretch>
            <a:fillRect/>
          </a:stretch>
        </p:blipFill>
        <p:spPr>
          <a:xfrm>
            <a:off x="2344277" y="2228309"/>
            <a:ext cx="1066784" cy="638781"/>
          </a:xfrm>
          <a:prstGeom prst="rect">
            <a:avLst/>
          </a:prstGeom>
        </p:spPr>
      </p:pic>
      <p:pic>
        <p:nvPicPr>
          <p:cNvPr id="29" name="Picture 28">
            <a:extLst>
              <a:ext uri="{FF2B5EF4-FFF2-40B4-BE49-F238E27FC236}">
                <a16:creationId xmlns:a16="http://schemas.microsoft.com/office/drawing/2014/main" id="{D0592A46-E8DE-9C49-4EB4-79D00C63C72B}"/>
              </a:ext>
            </a:extLst>
          </p:cNvPr>
          <p:cNvPicPr>
            <a:picLocks noChangeAspect="1"/>
          </p:cNvPicPr>
          <p:nvPr/>
        </p:nvPicPr>
        <p:blipFill>
          <a:blip r:embed="rId5"/>
          <a:stretch>
            <a:fillRect/>
          </a:stretch>
        </p:blipFill>
        <p:spPr>
          <a:xfrm>
            <a:off x="5601185" y="2228309"/>
            <a:ext cx="1349796" cy="639117"/>
          </a:xfrm>
          <a:prstGeom prst="rect">
            <a:avLst/>
          </a:prstGeom>
        </p:spPr>
      </p:pic>
      <p:pic>
        <p:nvPicPr>
          <p:cNvPr id="4" name="Picture 3">
            <a:extLst>
              <a:ext uri="{FF2B5EF4-FFF2-40B4-BE49-F238E27FC236}">
                <a16:creationId xmlns:a16="http://schemas.microsoft.com/office/drawing/2014/main" id="{6CFE4130-6F37-4030-ADEB-D05D10464203}"/>
              </a:ext>
            </a:extLst>
          </p:cNvPr>
          <p:cNvPicPr>
            <a:picLocks noChangeAspect="1"/>
          </p:cNvPicPr>
          <p:nvPr/>
        </p:nvPicPr>
        <p:blipFill>
          <a:blip r:embed="rId6"/>
          <a:stretch>
            <a:fillRect/>
          </a:stretch>
        </p:blipFill>
        <p:spPr>
          <a:xfrm>
            <a:off x="10239551" y="3495449"/>
            <a:ext cx="1104878" cy="633680"/>
          </a:xfrm>
          <a:prstGeom prst="rect">
            <a:avLst/>
          </a:prstGeom>
        </p:spPr>
      </p:pic>
      <p:pic>
        <p:nvPicPr>
          <p:cNvPr id="2" name="Picture 1">
            <a:extLst>
              <a:ext uri="{FF2B5EF4-FFF2-40B4-BE49-F238E27FC236}">
                <a16:creationId xmlns:a16="http://schemas.microsoft.com/office/drawing/2014/main" id="{48A11F5E-CEE9-FA14-DBF8-6173867E94F8}"/>
              </a:ext>
            </a:extLst>
          </p:cNvPr>
          <p:cNvPicPr>
            <a:picLocks noChangeAspect="1"/>
          </p:cNvPicPr>
          <p:nvPr/>
        </p:nvPicPr>
        <p:blipFill>
          <a:blip r:embed="rId7"/>
          <a:stretch>
            <a:fillRect/>
          </a:stretch>
        </p:blipFill>
        <p:spPr>
          <a:xfrm>
            <a:off x="9092242" y="4717613"/>
            <a:ext cx="2521789" cy="654089"/>
          </a:xfrm>
          <a:prstGeom prst="rect">
            <a:avLst/>
          </a:prstGeom>
        </p:spPr>
      </p:pic>
      <p:pic>
        <p:nvPicPr>
          <p:cNvPr id="9" name="Picture 8">
            <a:extLst>
              <a:ext uri="{FF2B5EF4-FFF2-40B4-BE49-F238E27FC236}">
                <a16:creationId xmlns:a16="http://schemas.microsoft.com/office/drawing/2014/main" id="{01A9E820-E534-A26A-5BCE-C4AB388C9830}"/>
              </a:ext>
            </a:extLst>
          </p:cNvPr>
          <p:cNvPicPr>
            <a:picLocks noChangeAspect="1"/>
          </p:cNvPicPr>
          <p:nvPr/>
        </p:nvPicPr>
        <p:blipFill>
          <a:blip r:embed="rId8"/>
          <a:stretch>
            <a:fillRect/>
          </a:stretch>
        </p:blipFill>
        <p:spPr>
          <a:xfrm>
            <a:off x="771221" y="2239487"/>
            <a:ext cx="1050432" cy="507799"/>
          </a:xfrm>
          <a:prstGeom prst="rect">
            <a:avLst/>
          </a:prstGeom>
        </p:spPr>
      </p:pic>
      <p:cxnSp>
        <p:nvCxnSpPr>
          <p:cNvPr id="15" name="Straight Arrow Connector 14">
            <a:extLst>
              <a:ext uri="{FF2B5EF4-FFF2-40B4-BE49-F238E27FC236}">
                <a16:creationId xmlns:a16="http://schemas.microsoft.com/office/drawing/2014/main" id="{F4702492-284F-FBB3-0926-84E68377A257}"/>
              </a:ext>
            </a:extLst>
          </p:cNvPr>
          <p:cNvCxnSpPr>
            <a:cxnSpLocks/>
          </p:cNvCxnSpPr>
          <p:nvPr/>
        </p:nvCxnSpPr>
        <p:spPr>
          <a:xfrm flipV="1">
            <a:off x="1827580" y="2493386"/>
            <a:ext cx="516697" cy="81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30E4EAF-E57F-7695-ACFB-9027AEC72351}"/>
              </a:ext>
            </a:extLst>
          </p:cNvPr>
          <p:cNvCxnSpPr>
            <a:cxnSpLocks/>
          </p:cNvCxnSpPr>
          <p:nvPr/>
        </p:nvCxnSpPr>
        <p:spPr>
          <a:xfrm>
            <a:off x="8249476" y="3958313"/>
            <a:ext cx="199007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4919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6E2CABA-2F49-60BD-AECA-333D23F23A12}"/>
              </a:ext>
            </a:extLst>
          </p:cNvPr>
          <p:cNvSpPr>
            <a:spLocks noGrp="1"/>
          </p:cNvSpPr>
          <p:nvPr>
            <p:ph type="subTitle" idx="1"/>
          </p:nvPr>
        </p:nvSpPr>
        <p:spPr>
          <a:xfrm>
            <a:off x="525625" y="457200"/>
            <a:ext cx="11140751" cy="5943600"/>
          </a:xfrm>
          <a:ln>
            <a:solidFill>
              <a:schemeClr val="tx1"/>
            </a:solidFill>
          </a:ln>
        </p:spPr>
        <p:txBody>
          <a:bodyPr/>
          <a:lstStyle/>
          <a:p>
            <a:r>
              <a:rPr lang="en-GB" sz="3200" b="1" dirty="0">
                <a:latin typeface="Times New Roman" panose="02020603050405020304" pitchFamily="18" charset="0"/>
                <a:cs typeface="Times New Roman" panose="02020603050405020304" pitchFamily="18" charset="0"/>
              </a:rPr>
              <a:t>Project Workflow </a:t>
            </a:r>
          </a:p>
          <a:p>
            <a:endParaRPr lang="en-GB" dirty="0"/>
          </a:p>
          <a:p>
            <a:endParaRPr lang="en-GB" dirty="0"/>
          </a:p>
        </p:txBody>
      </p:sp>
      <p:cxnSp>
        <p:nvCxnSpPr>
          <p:cNvPr id="27" name="Straight Arrow Connector 26">
            <a:extLst>
              <a:ext uri="{FF2B5EF4-FFF2-40B4-BE49-F238E27FC236}">
                <a16:creationId xmlns:a16="http://schemas.microsoft.com/office/drawing/2014/main" id="{8D022BD1-AFD5-F425-369D-9B4178FF2018}"/>
              </a:ext>
            </a:extLst>
          </p:cNvPr>
          <p:cNvCxnSpPr>
            <a:cxnSpLocks/>
          </p:cNvCxnSpPr>
          <p:nvPr/>
        </p:nvCxnSpPr>
        <p:spPr>
          <a:xfrm>
            <a:off x="9909681" y="3522013"/>
            <a:ext cx="9333" cy="3339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FAECA72-123E-4B40-F1EF-6EEA1D720559}"/>
              </a:ext>
            </a:extLst>
          </p:cNvPr>
          <p:cNvCxnSpPr>
            <a:cxnSpLocks/>
          </p:cNvCxnSpPr>
          <p:nvPr/>
        </p:nvCxnSpPr>
        <p:spPr>
          <a:xfrm>
            <a:off x="6316824" y="3189327"/>
            <a:ext cx="5219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D5EB661-0B93-8711-E154-F9AAAB3F0A73}"/>
              </a:ext>
            </a:extLst>
          </p:cNvPr>
          <p:cNvSpPr/>
          <p:nvPr/>
        </p:nvSpPr>
        <p:spPr>
          <a:xfrm>
            <a:off x="8978888" y="2816118"/>
            <a:ext cx="1602043" cy="705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Loaded to Hive</a:t>
            </a:r>
          </a:p>
        </p:txBody>
      </p:sp>
      <p:sp>
        <p:nvSpPr>
          <p:cNvPr id="24" name="Rectangle 23">
            <a:extLst>
              <a:ext uri="{FF2B5EF4-FFF2-40B4-BE49-F238E27FC236}">
                <a16:creationId xmlns:a16="http://schemas.microsoft.com/office/drawing/2014/main" id="{FC8862B5-9941-CD10-1467-C01A2676DD89}"/>
              </a:ext>
            </a:extLst>
          </p:cNvPr>
          <p:cNvSpPr/>
          <p:nvPr/>
        </p:nvSpPr>
        <p:spPr>
          <a:xfrm>
            <a:off x="6849874" y="2873682"/>
            <a:ext cx="1259205" cy="696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Scala Spark</a:t>
            </a:r>
          </a:p>
        </p:txBody>
      </p:sp>
      <p:sp>
        <p:nvSpPr>
          <p:cNvPr id="25" name="Rectangle 24">
            <a:extLst>
              <a:ext uri="{FF2B5EF4-FFF2-40B4-BE49-F238E27FC236}">
                <a16:creationId xmlns:a16="http://schemas.microsoft.com/office/drawing/2014/main" id="{56AB6FF7-5708-C2F3-1446-02B37591E7FE}"/>
              </a:ext>
            </a:extLst>
          </p:cNvPr>
          <p:cNvSpPr/>
          <p:nvPr/>
        </p:nvSpPr>
        <p:spPr>
          <a:xfrm>
            <a:off x="8978888" y="4864565"/>
            <a:ext cx="1639355" cy="421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Visualisation</a:t>
            </a:r>
          </a:p>
        </p:txBody>
      </p:sp>
      <p:sp>
        <p:nvSpPr>
          <p:cNvPr id="26" name="Oval 25">
            <a:extLst>
              <a:ext uri="{FF2B5EF4-FFF2-40B4-BE49-F238E27FC236}">
                <a16:creationId xmlns:a16="http://schemas.microsoft.com/office/drawing/2014/main" id="{0CF5B475-B4C7-1D98-F9AD-AE39D7BDF7D9}"/>
              </a:ext>
            </a:extLst>
          </p:cNvPr>
          <p:cNvSpPr/>
          <p:nvPr/>
        </p:nvSpPr>
        <p:spPr>
          <a:xfrm>
            <a:off x="627619" y="2686686"/>
            <a:ext cx="925769" cy="74231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Start</a:t>
            </a:r>
          </a:p>
        </p:txBody>
      </p:sp>
      <p:sp>
        <p:nvSpPr>
          <p:cNvPr id="34" name="Oval 33">
            <a:extLst>
              <a:ext uri="{FF2B5EF4-FFF2-40B4-BE49-F238E27FC236}">
                <a16:creationId xmlns:a16="http://schemas.microsoft.com/office/drawing/2014/main" id="{363E1548-627D-CB0D-C70F-8C361E811902}"/>
              </a:ext>
            </a:extLst>
          </p:cNvPr>
          <p:cNvSpPr/>
          <p:nvPr/>
        </p:nvSpPr>
        <p:spPr>
          <a:xfrm>
            <a:off x="9307902" y="5706448"/>
            <a:ext cx="1181819" cy="52182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END</a:t>
            </a:r>
          </a:p>
        </p:txBody>
      </p:sp>
      <p:sp>
        <p:nvSpPr>
          <p:cNvPr id="45" name="Rectangle: Rounded Corners 44">
            <a:extLst>
              <a:ext uri="{FF2B5EF4-FFF2-40B4-BE49-F238E27FC236}">
                <a16:creationId xmlns:a16="http://schemas.microsoft.com/office/drawing/2014/main" id="{3DC2AC91-2109-304D-14F4-D52CC03BCEDF}"/>
              </a:ext>
            </a:extLst>
          </p:cNvPr>
          <p:cNvSpPr/>
          <p:nvPr/>
        </p:nvSpPr>
        <p:spPr>
          <a:xfrm>
            <a:off x="4905118" y="2873682"/>
            <a:ext cx="1411706" cy="6251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Ingesting data into HDFS</a:t>
            </a:r>
          </a:p>
        </p:txBody>
      </p:sp>
      <p:cxnSp>
        <p:nvCxnSpPr>
          <p:cNvPr id="12" name="Straight Arrow Connector 11">
            <a:extLst>
              <a:ext uri="{FF2B5EF4-FFF2-40B4-BE49-F238E27FC236}">
                <a16:creationId xmlns:a16="http://schemas.microsoft.com/office/drawing/2014/main" id="{9F0CECEA-B6B4-FFEF-7044-3F860954B601}"/>
              </a:ext>
            </a:extLst>
          </p:cNvPr>
          <p:cNvCxnSpPr>
            <a:cxnSpLocks/>
          </p:cNvCxnSpPr>
          <p:nvPr/>
        </p:nvCxnSpPr>
        <p:spPr>
          <a:xfrm>
            <a:off x="9999635" y="5286549"/>
            <a:ext cx="0" cy="44453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1FDC3727-ACF0-8905-20AE-E17BD7839276}"/>
              </a:ext>
            </a:extLst>
          </p:cNvPr>
          <p:cNvSpPr/>
          <p:nvPr/>
        </p:nvSpPr>
        <p:spPr>
          <a:xfrm>
            <a:off x="8104799" y="1571451"/>
            <a:ext cx="1333423" cy="882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Cleaning/Analyse and processing</a:t>
            </a:r>
          </a:p>
          <a:p>
            <a:pPr algn="ctr"/>
            <a:endParaRPr lang="en-GB" sz="1600" dirty="0"/>
          </a:p>
        </p:txBody>
      </p:sp>
      <p:sp>
        <p:nvSpPr>
          <p:cNvPr id="44" name="Arrow: Bent 43">
            <a:extLst>
              <a:ext uri="{FF2B5EF4-FFF2-40B4-BE49-F238E27FC236}">
                <a16:creationId xmlns:a16="http://schemas.microsoft.com/office/drawing/2014/main" id="{13845A4D-F33B-B92A-10E3-EBBEAF834F71}"/>
              </a:ext>
            </a:extLst>
          </p:cNvPr>
          <p:cNvSpPr/>
          <p:nvPr/>
        </p:nvSpPr>
        <p:spPr>
          <a:xfrm>
            <a:off x="7403287" y="2117090"/>
            <a:ext cx="701512" cy="783964"/>
          </a:xfrm>
          <a:prstGeom prst="bentArrow">
            <a:avLst>
              <a:gd name="adj1" fmla="val 820"/>
              <a:gd name="adj2" fmla="val 5406"/>
              <a:gd name="adj3" fmla="val 12493"/>
              <a:gd name="adj4" fmla="val 3708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9" name="Arrow: Bent 48">
            <a:extLst>
              <a:ext uri="{FF2B5EF4-FFF2-40B4-BE49-F238E27FC236}">
                <a16:creationId xmlns:a16="http://schemas.microsoft.com/office/drawing/2014/main" id="{7EFB85A7-E604-9AF8-15BD-1E0562736EF4}"/>
              </a:ext>
            </a:extLst>
          </p:cNvPr>
          <p:cNvSpPr/>
          <p:nvPr/>
        </p:nvSpPr>
        <p:spPr>
          <a:xfrm rot="5400000">
            <a:off x="9342573" y="2202453"/>
            <a:ext cx="625153" cy="509062"/>
          </a:xfrm>
          <a:prstGeom prst="bentArrow">
            <a:avLst>
              <a:gd name="adj1" fmla="val 820"/>
              <a:gd name="adj2" fmla="val 5406"/>
              <a:gd name="adj3" fmla="val 12493"/>
              <a:gd name="adj4" fmla="val 3708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2" name="Straight Arrow Connector 1">
            <a:extLst>
              <a:ext uri="{FF2B5EF4-FFF2-40B4-BE49-F238E27FC236}">
                <a16:creationId xmlns:a16="http://schemas.microsoft.com/office/drawing/2014/main" id="{20962D8A-363B-8CF2-2844-7DF6C654B165}"/>
              </a:ext>
            </a:extLst>
          </p:cNvPr>
          <p:cNvCxnSpPr>
            <a:cxnSpLocks/>
          </p:cNvCxnSpPr>
          <p:nvPr/>
        </p:nvCxnSpPr>
        <p:spPr>
          <a:xfrm>
            <a:off x="4580626" y="3074309"/>
            <a:ext cx="3244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62DB8F7B-5A04-7EEB-CB29-6E3CAEC110E2}"/>
              </a:ext>
            </a:extLst>
          </p:cNvPr>
          <p:cNvSpPr/>
          <p:nvPr/>
        </p:nvSpPr>
        <p:spPr>
          <a:xfrm>
            <a:off x="1919543" y="2769560"/>
            <a:ext cx="1259205" cy="659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Datasource</a:t>
            </a:r>
            <a:endParaRPr lang="en-GB" dirty="0"/>
          </a:p>
        </p:txBody>
      </p:sp>
      <p:cxnSp>
        <p:nvCxnSpPr>
          <p:cNvPr id="9" name="Straight Arrow Connector 8">
            <a:extLst>
              <a:ext uri="{FF2B5EF4-FFF2-40B4-BE49-F238E27FC236}">
                <a16:creationId xmlns:a16="http://schemas.microsoft.com/office/drawing/2014/main" id="{2BD982A3-7D2D-22BC-95F4-F15B168E24EE}"/>
              </a:ext>
            </a:extLst>
          </p:cNvPr>
          <p:cNvCxnSpPr>
            <a:cxnSpLocks/>
          </p:cNvCxnSpPr>
          <p:nvPr/>
        </p:nvCxnSpPr>
        <p:spPr>
          <a:xfrm>
            <a:off x="1541233" y="3074309"/>
            <a:ext cx="44284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C35A5AA-CFCA-0DA7-0394-4F1620302280}"/>
              </a:ext>
            </a:extLst>
          </p:cNvPr>
          <p:cNvSpPr/>
          <p:nvPr/>
        </p:nvSpPr>
        <p:spPr>
          <a:xfrm>
            <a:off x="8978888" y="3778118"/>
            <a:ext cx="1630022" cy="752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Final curated output in HBase</a:t>
            </a:r>
          </a:p>
        </p:txBody>
      </p:sp>
      <p:cxnSp>
        <p:nvCxnSpPr>
          <p:cNvPr id="18" name="Straight Arrow Connector 17">
            <a:extLst>
              <a:ext uri="{FF2B5EF4-FFF2-40B4-BE49-F238E27FC236}">
                <a16:creationId xmlns:a16="http://schemas.microsoft.com/office/drawing/2014/main" id="{67CC6C42-4B65-5591-6637-0BF9BD6CDA0D}"/>
              </a:ext>
            </a:extLst>
          </p:cNvPr>
          <p:cNvCxnSpPr>
            <a:cxnSpLocks/>
          </p:cNvCxnSpPr>
          <p:nvPr/>
        </p:nvCxnSpPr>
        <p:spPr>
          <a:xfrm>
            <a:off x="9908268" y="4475859"/>
            <a:ext cx="21492" cy="4323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8154765-4B1D-2E28-F7D6-157756640F56}"/>
              </a:ext>
            </a:extLst>
          </p:cNvPr>
          <p:cNvSpPr/>
          <p:nvPr/>
        </p:nvSpPr>
        <p:spPr>
          <a:xfrm>
            <a:off x="3654857" y="2769560"/>
            <a:ext cx="925769" cy="659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Scala Spark</a:t>
            </a:r>
          </a:p>
        </p:txBody>
      </p:sp>
      <p:cxnSp>
        <p:nvCxnSpPr>
          <p:cNvPr id="29" name="Straight Arrow Connector 28">
            <a:extLst>
              <a:ext uri="{FF2B5EF4-FFF2-40B4-BE49-F238E27FC236}">
                <a16:creationId xmlns:a16="http://schemas.microsoft.com/office/drawing/2014/main" id="{7E8DFB14-E2AD-CE19-DCE0-81D2218490F4}"/>
              </a:ext>
            </a:extLst>
          </p:cNvPr>
          <p:cNvCxnSpPr>
            <a:cxnSpLocks/>
            <a:endCxn id="23" idx="1"/>
          </p:cNvCxnSpPr>
          <p:nvPr/>
        </p:nvCxnSpPr>
        <p:spPr>
          <a:xfrm>
            <a:off x="3178748" y="3074309"/>
            <a:ext cx="476109" cy="249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448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13DAA-31FE-92CE-8D7B-43AAB2613328}"/>
              </a:ext>
            </a:extLst>
          </p:cNvPr>
          <p:cNvSpPr>
            <a:spLocks noGrp="1"/>
          </p:cNvSpPr>
          <p:nvPr>
            <p:ph type="title"/>
          </p:nvPr>
        </p:nvSpPr>
        <p:spPr/>
        <p:txBody>
          <a:bodyPr>
            <a:normAutofit/>
          </a:bodyPr>
          <a:lstStyle/>
          <a:p>
            <a:r>
              <a:rPr lang="en-GB" sz="3200" b="1" dirty="0">
                <a:latin typeface="Times New Roman" panose="02020603050405020304" pitchFamily="18" charset="0"/>
                <a:ea typeface="+mn-ea"/>
                <a:cs typeface="Times New Roman" panose="02020603050405020304" pitchFamily="18" charset="0"/>
              </a:rPr>
              <a:t>Use case</a:t>
            </a:r>
          </a:p>
        </p:txBody>
      </p:sp>
      <p:sp>
        <p:nvSpPr>
          <p:cNvPr id="3" name="Content Placeholder 2">
            <a:extLst>
              <a:ext uri="{FF2B5EF4-FFF2-40B4-BE49-F238E27FC236}">
                <a16:creationId xmlns:a16="http://schemas.microsoft.com/office/drawing/2014/main" id="{DD5A802D-0D1D-C418-2F45-A5FA561986F3}"/>
              </a:ext>
            </a:extLst>
          </p:cNvPr>
          <p:cNvSpPr>
            <a:spLocks noGrp="1"/>
          </p:cNvSpPr>
          <p:nvPr>
            <p:ph idx="1"/>
          </p:nvPr>
        </p:nvSpPr>
        <p:spPr>
          <a:xfrm>
            <a:off x="838200" y="1825625"/>
            <a:ext cx="10515600" cy="3660775"/>
          </a:xfrm>
        </p:spPr>
        <p:txBody>
          <a:bodyPr>
            <a:normAutofit/>
          </a:bodyPr>
          <a:lstStyle/>
          <a:p>
            <a:pPr marL="0" indent="0">
              <a:buNone/>
            </a:pPr>
            <a:r>
              <a:rPr lang="en-GB" sz="1800" dirty="0">
                <a:solidFill>
                  <a:srgbClr val="374151"/>
                </a:solidFill>
                <a:latin typeface="Times New Roman" panose="02020603050405020304" pitchFamily="18" charset="0"/>
                <a:cs typeface="Times New Roman" panose="02020603050405020304" pitchFamily="18" charset="0"/>
              </a:rPr>
              <a:t>Our Use case was to analyse the Movie rental dataset of a company to find out which movies are rented on a higher rate and how much income did they bring to the company. Using this information, we also found out how many movies are rented and not rented to decide on the Inventory. </a:t>
            </a:r>
          </a:p>
          <a:p>
            <a:pPr marL="0" indent="0">
              <a:buNone/>
            </a:pPr>
            <a:r>
              <a:rPr lang="en-GB" sz="1800" dirty="0">
                <a:solidFill>
                  <a:srgbClr val="374151"/>
                </a:solidFill>
                <a:latin typeface="Times New Roman" panose="02020603050405020304" pitchFamily="18" charset="0"/>
                <a:cs typeface="Times New Roman" panose="02020603050405020304" pitchFamily="18" charset="0"/>
              </a:rPr>
              <a:t>Inventory was analysed to make sure that the non rented movies can be sold and replaced by new more preferred movies to increase those stocks.</a:t>
            </a:r>
          </a:p>
          <a:p>
            <a:pPr marL="0" indent="0">
              <a:buNone/>
            </a:pPr>
            <a:r>
              <a:rPr lang="en-GB" sz="1800" dirty="0">
                <a:solidFill>
                  <a:srgbClr val="374151"/>
                </a:solidFill>
                <a:latin typeface="Times New Roman" panose="02020603050405020304" pitchFamily="18" charset="0"/>
                <a:cs typeface="Times New Roman" panose="02020603050405020304" pitchFamily="18" charset="0"/>
              </a:rPr>
              <a:t>We also analysed the 2 stores of the company which was renting the movies to find out which store makes more business so that, we can either bring the stock from the non popular store to the popular store.</a:t>
            </a:r>
          </a:p>
          <a:p>
            <a:pPr marL="0" indent="0">
              <a:buNone/>
            </a:pPr>
            <a:r>
              <a:rPr lang="en-GB" sz="1800" dirty="0">
                <a:solidFill>
                  <a:srgbClr val="374151"/>
                </a:solidFill>
                <a:latin typeface="Times New Roman" panose="02020603050405020304" pitchFamily="18" charset="0"/>
                <a:cs typeface="Times New Roman" panose="02020603050405020304" pitchFamily="18" charset="0"/>
              </a:rPr>
              <a:t>Another analysis was also done to establish, customer in which areas are taking the movies on rental frequently so that using the store information, we can open a new store in the demanding area/district.</a:t>
            </a:r>
          </a:p>
          <a:p>
            <a:pPr marL="0" indent="0">
              <a:buNone/>
            </a:pPr>
            <a:r>
              <a:rPr lang="en-GB" sz="1800" dirty="0">
                <a:solidFill>
                  <a:srgbClr val="374151"/>
                </a:solidFill>
                <a:latin typeface="Times New Roman" panose="02020603050405020304" pitchFamily="18" charset="0"/>
                <a:cs typeface="Times New Roman" panose="02020603050405020304" pitchFamily="18" charset="0"/>
              </a:rPr>
              <a:t>This analysis was done on the dataset to improve the companies business in various ways. We will see in more detail later during the presentation.</a:t>
            </a:r>
          </a:p>
        </p:txBody>
      </p:sp>
    </p:spTree>
    <p:extLst>
      <p:ext uri="{BB962C8B-B14F-4D97-AF65-F5344CB8AC3E}">
        <p14:creationId xmlns:p14="http://schemas.microsoft.com/office/powerpoint/2010/main" val="319702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13DAA-31FE-92CE-8D7B-43AAB2613328}"/>
              </a:ext>
            </a:extLst>
          </p:cNvPr>
          <p:cNvSpPr>
            <a:spLocks noGrp="1"/>
          </p:cNvSpPr>
          <p:nvPr>
            <p:ph type="title"/>
          </p:nvPr>
        </p:nvSpPr>
        <p:spPr/>
        <p:txBody>
          <a:bodyPr>
            <a:normAutofit/>
          </a:bodyPr>
          <a:lstStyle/>
          <a:p>
            <a:r>
              <a:rPr lang="en-GB" sz="3200" b="1" dirty="0">
                <a:latin typeface="Times New Roman" panose="02020603050405020304" pitchFamily="18" charset="0"/>
                <a:ea typeface="+mn-ea"/>
                <a:cs typeface="Times New Roman" panose="02020603050405020304" pitchFamily="18" charset="0"/>
              </a:rPr>
              <a:t>Data Processing </a:t>
            </a:r>
            <a:endParaRPr lang="en-GB" sz="3200" dirty="0"/>
          </a:p>
        </p:txBody>
      </p:sp>
      <p:sp>
        <p:nvSpPr>
          <p:cNvPr id="3" name="Content Placeholder 2">
            <a:extLst>
              <a:ext uri="{FF2B5EF4-FFF2-40B4-BE49-F238E27FC236}">
                <a16:creationId xmlns:a16="http://schemas.microsoft.com/office/drawing/2014/main" id="{DD5A802D-0D1D-C418-2F45-A5FA561986F3}"/>
              </a:ext>
            </a:extLst>
          </p:cNvPr>
          <p:cNvSpPr>
            <a:spLocks noGrp="1"/>
          </p:cNvSpPr>
          <p:nvPr>
            <p:ph idx="1"/>
          </p:nvPr>
        </p:nvSpPr>
        <p:spPr>
          <a:xfrm>
            <a:off x="1019352" y="1825625"/>
            <a:ext cx="5257800" cy="4126601"/>
          </a:xfrm>
        </p:spPr>
        <p:txBody>
          <a:bodyPr>
            <a:normAutofit/>
          </a:bodyPr>
          <a:lstStyle/>
          <a:p>
            <a:r>
              <a:rPr lang="en-GB" sz="1800" dirty="0">
                <a:solidFill>
                  <a:srgbClr val="374151"/>
                </a:solidFill>
                <a:latin typeface="Times New Roman" panose="02020603050405020304" pitchFamily="18" charset="0"/>
                <a:cs typeface="Times New Roman" panose="02020603050405020304" pitchFamily="18" charset="0"/>
              </a:rPr>
              <a:t>Data Source: DB in MySQL</a:t>
            </a:r>
          </a:p>
          <a:p>
            <a:endParaRPr lang="en-GB" sz="1800" dirty="0">
              <a:solidFill>
                <a:srgbClr val="37415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60EDCD1-0188-E373-8E31-4E7379D6A903}"/>
              </a:ext>
            </a:extLst>
          </p:cNvPr>
          <p:cNvPicPr>
            <a:picLocks noChangeAspect="1"/>
          </p:cNvPicPr>
          <p:nvPr/>
        </p:nvPicPr>
        <p:blipFill>
          <a:blip r:embed="rId2"/>
          <a:stretch>
            <a:fillRect/>
          </a:stretch>
        </p:blipFill>
        <p:spPr>
          <a:xfrm>
            <a:off x="5171117" y="3002417"/>
            <a:ext cx="5257800" cy="2233152"/>
          </a:xfrm>
          <a:prstGeom prst="rect">
            <a:avLst/>
          </a:prstGeom>
        </p:spPr>
      </p:pic>
      <p:pic>
        <p:nvPicPr>
          <p:cNvPr id="6" name="Picture 5">
            <a:extLst>
              <a:ext uri="{FF2B5EF4-FFF2-40B4-BE49-F238E27FC236}">
                <a16:creationId xmlns:a16="http://schemas.microsoft.com/office/drawing/2014/main" id="{FC296821-9D8A-5966-C433-48A73DB472C7}"/>
              </a:ext>
            </a:extLst>
          </p:cNvPr>
          <p:cNvPicPr>
            <a:picLocks noChangeAspect="1"/>
          </p:cNvPicPr>
          <p:nvPr/>
        </p:nvPicPr>
        <p:blipFill>
          <a:blip r:embed="rId3"/>
          <a:stretch>
            <a:fillRect/>
          </a:stretch>
        </p:blipFill>
        <p:spPr>
          <a:xfrm>
            <a:off x="2430173" y="2242867"/>
            <a:ext cx="2000529" cy="4187435"/>
          </a:xfrm>
          <a:prstGeom prst="rect">
            <a:avLst/>
          </a:prstGeom>
        </p:spPr>
      </p:pic>
    </p:spTree>
    <p:extLst>
      <p:ext uri="{BB962C8B-B14F-4D97-AF65-F5344CB8AC3E}">
        <p14:creationId xmlns:p14="http://schemas.microsoft.com/office/powerpoint/2010/main" val="1108523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13DAA-31FE-92CE-8D7B-43AAB2613328}"/>
              </a:ext>
            </a:extLst>
          </p:cNvPr>
          <p:cNvSpPr>
            <a:spLocks noGrp="1"/>
          </p:cNvSpPr>
          <p:nvPr>
            <p:ph type="title"/>
          </p:nvPr>
        </p:nvSpPr>
        <p:spPr/>
        <p:txBody>
          <a:bodyPr>
            <a:normAutofit/>
          </a:bodyPr>
          <a:lstStyle/>
          <a:p>
            <a:r>
              <a:rPr lang="en-GB" sz="3200" b="1" dirty="0">
                <a:latin typeface="Times New Roman" panose="02020603050405020304" pitchFamily="18" charset="0"/>
                <a:ea typeface="+mn-ea"/>
                <a:cs typeface="Times New Roman" panose="02020603050405020304" pitchFamily="18" charset="0"/>
              </a:rPr>
              <a:t>Data Processing </a:t>
            </a:r>
            <a:endParaRPr lang="en-GB" sz="3200" dirty="0"/>
          </a:p>
        </p:txBody>
      </p:sp>
      <p:sp>
        <p:nvSpPr>
          <p:cNvPr id="3" name="Content Placeholder 2">
            <a:extLst>
              <a:ext uri="{FF2B5EF4-FFF2-40B4-BE49-F238E27FC236}">
                <a16:creationId xmlns:a16="http://schemas.microsoft.com/office/drawing/2014/main" id="{DD5A802D-0D1D-C418-2F45-A5FA561986F3}"/>
              </a:ext>
            </a:extLst>
          </p:cNvPr>
          <p:cNvSpPr>
            <a:spLocks noGrp="1"/>
          </p:cNvSpPr>
          <p:nvPr>
            <p:ph idx="1"/>
          </p:nvPr>
        </p:nvSpPr>
        <p:spPr>
          <a:xfrm>
            <a:off x="838200" y="1825625"/>
            <a:ext cx="10515600" cy="4126601"/>
          </a:xfrm>
        </p:spPr>
        <p:txBody>
          <a:bodyPr>
            <a:normAutofit/>
          </a:bodyPr>
          <a:lstStyle/>
          <a:p>
            <a:r>
              <a:rPr lang="en-GB" sz="1800" dirty="0">
                <a:solidFill>
                  <a:srgbClr val="374151"/>
                </a:solidFill>
                <a:latin typeface="Times New Roman" panose="02020603050405020304" pitchFamily="18" charset="0"/>
                <a:cs typeface="Times New Roman" panose="02020603050405020304" pitchFamily="18" charset="0"/>
              </a:rPr>
              <a:t>Ingestion into Data Lake: From MySQL to Scala-Spark to HDFS</a:t>
            </a:r>
          </a:p>
        </p:txBody>
      </p:sp>
      <p:pic>
        <p:nvPicPr>
          <p:cNvPr id="6" name="Picture 5">
            <a:extLst>
              <a:ext uri="{FF2B5EF4-FFF2-40B4-BE49-F238E27FC236}">
                <a16:creationId xmlns:a16="http://schemas.microsoft.com/office/drawing/2014/main" id="{5642DB00-DE23-86BA-5148-23875BE0295E}"/>
              </a:ext>
            </a:extLst>
          </p:cNvPr>
          <p:cNvPicPr>
            <a:picLocks noChangeAspect="1"/>
          </p:cNvPicPr>
          <p:nvPr/>
        </p:nvPicPr>
        <p:blipFill>
          <a:blip r:embed="rId2"/>
          <a:stretch>
            <a:fillRect/>
          </a:stretch>
        </p:blipFill>
        <p:spPr>
          <a:xfrm>
            <a:off x="1500339" y="2637724"/>
            <a:ext cx="9191322" cy="2702027"/>
          </a:xfrm>
          <a:prstGeom prst="rect">
            <a:avLst/>
          </a:prstGeom>
        </p:spPr>
      </p:pic>
    </p:spTree>
    <p:extLst>
      <p:ext uri="{BB962C8B-B14F-4D97-AF65-F5344CB8AC3E}">
        <p14:creationId xmlns:p14="http://schemas.microsoft.com/office/powerpoint/2010/main" val="3326462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16546</TotalTime>
  <Words>1221</Words>
  <Application>Microsoft Office PowerPoint</Application>
  <PresentationFormat>Widescreen</PresentationFormat>
  <Paragraphs>184</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PowerPoint Presentation</vt:lpstr>
      <vt:lpstr>INTRODUCTION</vt:lpstr>
      <vt:lpstr>PowerPoint Presentation</vt:lpstr>
      <vt:lpstr>PowerPoint Presentation</vt:lpstr>
      <vt:lpstr>PowerPoint Presentation</vt:lpstr>
      <vt:lpstr>PowerPoint Presentation</vt:lpstr>
      <vt:lpstr>Use case</vt:lpstr>
      <vt:lpstr>Data Processing </vt:lpstr>
      <vt:lpstr>Data Processing </vt:lpstr>
      <vt:lpstr>Data Processing </vt:lpstr>
      <vt:lpstr>Data Processing </vt:lpstr>
      <vt:lpstr>Data Processing </vt:lpstr>
      <vt:lpstr>Code snippet and sample output</vt:lpstr>
      <vt:lpstr>Code snippet and sample output</vt:lpstr>
      <vt:lpstr>Code snippet and sample output</vt:lpstr>
      <vt:lpstr>Code snippet and sample output</vt:lpstr>
      <vt:lpstr>Code snippet and sample output</vt:lpstr>
      <vt:lpstr>Code snippet and sample output</vt:lpstr>
      <vt:lpstr>Code snippet and sample output</vt:lpstr>
      <vt:lpstr>Code snippet and sample output</vt:lpstr>
      <vt:lpstr>Code snippet and sample output</vt:lpstr>
      <vt:lpstr>Now we will head over to Superset to see these Visualisations in more detail</vt:lpstr>
      <vt:lpstr>FILE FORMATS</vt:lpstr>
      <vt:lpstr>CHALLENGES</vt:lpstr>
      <vt:lpstr>FUTURE ENHANCEMENTS</vt:lpstr>
      <vt:lpstr>QUESTIONS?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MITHUN Mondal</dc:creator>
  <cp:lastModifiedBy>Isaiah Agbandje</cp:lastModifiedBy>
  <cp:revision>38</cp:revision>
  <dcterms:created xsi:type="dcterms:W3CDTF">2023-02-01T17:35:03Z</dcterms:created>
  <dcterms:modified xsi:type="dcterms:W3CDTF">2023-03-24T13:32:30Z</dcterms:modified>
</cp:coreProperties>
</file>