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9" d="100"/>
          <a:sy n="79" d="100"/>
        </p:scale>
        <p:origin x="10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0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240875"/>
            <a:ext cx="7477601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Хакатон от YADRO: Прогнозирование погодных условий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6319599" y="4657249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Разработка алгоритма для точного прогнозирования погодных условий на основе истории изменений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6319599" y="5617964"/>
            <a:ext cx="7477601" cy="3706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©</a:t>
            </a: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Бехтин Артём, Губанова Алёна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624376" y="182118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Постановка задачи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624376" y="31375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812018" y="3179207"/>
            <a:ext cx="1246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3346490" y="3209806"/>
            <a:ext cx="2256949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Имея датасет с погодными показателями за 43 часа наблюдений, сделать предсказание этих же параметров на следующие 5 часов.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825609" y="31375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978009" y="3179207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2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547723" y="3209806"/>
            <a:ext cx="2256949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В качестве данных представлены замеры различных показателей в точках (latitude, longitude) на сетке 30x30 с шагом около 5км (по y - с севера на юг, по x - с запада на восток).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026843" y="31375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180076" y="3179207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3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9748957" y="3209806"/>
            <a:ext cx="225694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Вычисляемая метрика: MAPE (Mean Average Percentage Error).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44268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189684" y="2980611"/>
            <a:ext cx="5519142" cy="4885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47"/>
              </a:lnSpc>
              <a:buNone/>
            </a:pPr>
            <a:r>
              <a:rPr lang="en-US" sz="3077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Процесс разработки модели</a:t>
            </a:r>
            <a:endParaRPr lang="en-US" sz="3077" dirty="0"/>
          </a:p>
        </p:txBody>
      </p:sp>
      <p:sp>
        <p:nvSpPr>
          <p:cNvPr id="6" name="Shape 2"/>
          <p:cNvSpPr/>
          <p:nvPr/>
        </p:nvSpPr>
        <p:spPr>
          <a:xfrm>
            <a:off x="7295674" y="3688913"/>
            <a:ext cx="39052" cy="4002643"/>
          </a:xfrm>
          <a:prstGeom prst="roundRect">
            <a:avLst>
              <a:gd name="adj" fmla="val 225184"/>
            </a:avLst>
          </a:prstGeom>
          <a:solidFill>
            <a:srgbClr val="6D4562"/>
          </a:solidFill>
          <a:ln/>
        </p:spPr>
      </p:sp>
      <p:sp>
        <p:nvSpPr>
          <p:cNvPr id="7" name="Shape 3"/>
          <p:cNvSpPr/>
          <p:nvPr/>
        </p:nvSpPr>
        <p:spPr>
          <a:xfrm>
            <a:off x="6411516" y="4041815"/>
            <a:ext cx="683895" cy="39053"/>
          </a:xfrm>
          <a:prstGeom prst="roundRect">
            <a:avLst>
              <a:gd name="adj" fmla="val 225178"/>
            </a:avLst>
          </a:prstGeom>
          <a:solidFill>
            <a:srgbClr val="6D4562"/>
          </a:solidFill>
          <a:ln/>
        </p:spPr>
      </p:sp>
      <p:sp>
        <p:nvSpPr>
          <p:cNvPr id="8" name="Shape 4"/>
          <p:cNvSpPr/>
          <p:nvPr/>
        </p:nvSpPr>
        <p:spPr>
          <a:xfrm>
            <a:off x="7095411" y="3841552"/>
            <a:ext cx="439579" cy="439579"/>
          </a:xfrm>
          <a:prstGeom prst="roundRect">
            <a:avLst>
              <a:gd name="adj" fmla="val 20005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7260312" y="3878104"/>
            <a:ext cx="109657" cy="3663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5"/>
              </a:lnSpc>
              <a:buNone/>
            </a:pPr>
            <a:r>
              <a:rPr lang="en-US" sz="2308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1</a:t>
            </a:r>
            <a:endParaRPr lang="en-US" sz="2308" dirty="0"/>
          </a:p>
        </p:txBody>
      </p:sp>
      <p:sp>
        <p:nvSpPr>
          <p:cNvPr id="10" name="Text 6"/>
          <p:cNvSpPr/>
          <p:nvPr/>
        </p:nvSpPr>
        <p:spPr>
          <a:xfrm>
            <a:off x="3189684" y="3884295"/>
            <a:ext cx="3050738" cy="6107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04"/>
              </a:lnSpc>
              <a:buNone/>
            </a:pPr>
            <a:r>
              <a:rPr lang="en-US" sz="1923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Нахождение ключевых факторов</a:t>
            </a:r>
            <a:endParaRPr lang="en-US" sz="1923" dirty="0"/>
          </a:p>
        </p:txBody>
      </p:sp>
      <p:sp>
        <p:nvSpPr>
          <p:cNvPr id="11" name="Text 7"/>
          <p:cNvSpPr/>
          <p:nvPr/>
        </p:nvSpPr>
        <p:spPr>
          <a:xfrm>
            <a:off x="3189684" y="4612243"/>
            <a:ext cx="3050738" cy="9376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462"/>
              </a:lnSpc>
              <a:buNone/>
            </a:pPr>
            <a:r>
              <a:rPr lang="en-US" sz="1539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Определение наиболее важных факторов для предсказания погоды</a:t>
            </a:r>
            <a:endParaRPr lang="en-US" sz="1539" dirty="0"/>
          </a:p>
        </p:txBody>
      </p:sp>
      <p:sp>
        <p:nvSpPr>
          <p:cNvPr id="12" name="Shape 8"/>
          <p:cNvSpPr/>
          <p:nvPr/>
        </p:nvSpPr>
        <p:spPr>
          <a:xfrm>
            <a:off x="7534989" y="5018842"/>
            <a:ext cx="683895" cy="39053"/>
          </a:xfrm>
          <a:prstGeom prst="roundRect">
            <a:avLst>
              <a:gd name="adj" fmla="val 225178"/>
            </a:avLst>
          </a:prstGeom>
          <a:solidFill>
            <a:srgbClr val="6D4562"/>
          </a:solidFill>
          <a:ln/>
        </p:spPr>
      </p:sp>
      <p:sp>
        <p:nvSpPr>
          <p:cNvPr id="13" name="Shape 9"/>
          <p:cNvSpPr/>
          <p:nvPr/>
        </p:nvSpPr>
        <p:spPr>
          <a:xfrm>
            <a:off x="7095411" y="4818578"/>
            <a:ext cx="439579" cy="439579"/>
          </a:xfrm>
          <a:prstGeom prst="roundRect">
            <a:avLst>
              <a:gd name="adj" fmla="val 20005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7229475" y="4855131"/>
            <a:ext cx="171450" cy="3663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5"/>
              </a:lnSpc>
              <a:buNone/>
            </a:pPr>
            <a:r>
              <a:rPr lang="en-US" sz="2308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2</a:t>
            </a:r>
            <a:endParaRPr lang="en-US" sz="2308" dirty="0"/>
          </a:p>
        </p:txBody>
      </p:sp>
      <p:sp>
        <p:nvSpPr>
          <p:cNvPr id="15" name="Text 11"/>
          <p:cNvSpPr/>
          <p:nvPr/>
        </p:nvSpPr>
        <p:spPr>
          <a:xfrm>
            <a:off x="8389977" y="4861322"/>
            <a:ext cx="2442686" cy="3053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4"/>
              </a:lnSpc>
              <a:buNone/>
            </a:pPr>
            <a:r>
              <a:rPr lang="en-US" sz="1923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Обработка данных</a:t>
            </a:r>
            <a:endParaRPr lang="en-US" sz="1923" dirty="0"/>
          </a:p>
        </p:txBody>
      </p:sp>
      <p:sp>
        <p:nvSpPr>
          <p:cNvPr id="16" name="Text 12"/>
          <p:cNvSpPr/>
          <p:nvPr/>
        </p:nvSpPr>
        <p:spPr>
          <a:xfrm>
            <a:off x="8389977" y="5283875"/>
            <a:ext cx="3050738" cy="6250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62"/>
              </a:lnSpc>
              <a:buNone/>
            </a:pPr>
            <a:r>
              <a:rPr lang="en-US" sz="1539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Преобразование и обработка сырых данных</a:t>
            </a:r>
            <a:endParaRPr lang="en-US" sz="1539" dirty="0"/>
          </a:p>
        </p:txBody>
      </p:sp>
      <p:sp>
        <p:nvSpPr>
          <p:cNvPr id="17" name="Shape 13"/>
          <p:cNvSpPr/>
          <p:nvPr/>
        </p:nvSpPr>
        <p:spPr>
          <a:xfrm>
            <a:off x="6411516" y="6293525"/>
            <a:ext cx="683895" cy="39053"/>
          </a:xfrm>
          <a:prstGeom prst="roundRect">
            <a:avLst>
              <a:gd name="adj" fmla="val 225178"/>
            </a:avLst>
          </a:prstGeom>
          <a:solidFill>
            <a:srgbClr val="6D4562"/>
          </a:solidFill>
          <a:ln/>
        </p:spPr>
      </p:sp>
      <p:sp>
        <p:nvSpPr>
          <p:cNvPr id="18" name="Shape 14"/>
          <p:cNvSpPr/>
          <p:nvPr/>
        </p:nvSpPr>
        <p:spPr>
          <a:xfrm>
            <a:off x="7095411" y="6093262"/>
            <a:ext cx="439579" cy="439579"/>
          </a:xfrm>
          <a:prstGeom prst="roundRect">
            <a:avLst>
              <a:gd name="adj" fmla="val 20005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7230189" y="6129814"/>
            <a:ext cx="170021" cy="3663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5"/>
              </a:lnSpc>
              <a:buNone/>
            </a:pPr>
            <a:r>
              <a:rPr lang="en-US" sz="2308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3</a:t>
            </a:r>
            <a:endParaRPr lang="en-US" sz="2308" dirty="0"/>
          </a:p>
        </p:txBody>
      </p:sp>
      <p:sp>
        <p:nvSpPr>
          <p:cNvPr id="20" name="Text 16"/>
          <p:cNvSpPr/>
          <p:nvPr/>
        </p:nvSpPr>
        <p:spPr>
          <a:xfrm>
            <a:off x="3189684" y="6136005"/>
            <a:ext cx="2442686" cy="3053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4"/>
              </a:lnSpc>
              <a:buNone/>
            </a:pPr>
            <a:r>
              <a:rPr lang="en-US" sz="1923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Оценка точности</a:t>
            </a:r>
            <a:endParaRPr lang="en-US" sz="1923" dirty="0"/>
          </a:p>
        </p:txBody>
      </p:sp>
      <p:sp>
        <p:nvSpPr>
          <p:cNvPr id="21" name="Text 17"/>
          <p:cNvSpPr/>
          <p:nvPr/>
        </p:nvSpPr>
        <p:spPr>
          <a:xfrm>
            <a:off x="3189684" y="6558558"/>
            <a:ext cx="3050738" cy="9376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462"/>
              </a:lnSpc>
              <a:buNone/>
            </a:pPr>
            <a:r>
              <a:rPr lang="en-US" sz="1539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Сравнение полученных данных с эталонными, расчет ошибки MAPE</a:t>
            </a:r>
            <a:endParaRPr lang="en-US" sz="1539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624376" y="132826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Обработка данных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624376" y="2578060"/>
            <a:ext cx="27654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Идея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624376" y="3147417"/>
            <a:ext cx="2765465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По последним 10 часам алгоритм предсказывает следующие 5, либо каждые следующие 5 по предыдущим 5, либо следующие 5 часов по предыдущему часу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939433" y="2578060"/>
            <a:ext cx="27654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Практика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939433" y="3147417"/>
            <a:ext cx="276546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На практике последний вариант оказался лучше всего, т.к. ветер напрямую зависит от погоды 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254490" y="2578060"/>
            <a:ext cx="27654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Недостаток данных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254490" y="3147417"/>
            <a:ext cx="2765465" cy="35540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Больше всего проблем было со столбцами "wind_speed", "wind_dir", "cloud_cover". Из-за нехватки данных для обучения модели значения в них константы, полученные из статистического исследования данных.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624376" y="2032040"/>
            <a:ext cx="597610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Полученная точность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713315" y="3059668"/>
            <a:ext cx="44410" cy="3137892"/>
          </a:xfrm>
          <a:prstGeom prst="roundRect">
            <a:avLst>
              <a:gd name="adj" fmla="val 225151"/>
            </a:avLst>
          </a:prstGeom>
          <a:solidFill>
            <a:srgbClr val="6D4562"/>
          </a:solidFill>
          <a:ln/>
        </p:spPr>
      </p:sp>
      <p:sp>
        <p:nvSpPr>
          <p:cNvPr id="8" name="Shape 4"/>
          <p:cNvSpPr/>
          <p:nvPr/>
        </p:nvSpPr>
        <p:spPr>
          <a:xfrm>
            <a:off x="2541091" y="3288863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3179802" y="3281839"/>
            <a:ext cx="305550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Используемая модель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3179802" y="3762256"/>
            <a:ext cx="882622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Первые 3 столбца получены с помощью нейросетевых моделей из бибилотеки autokeras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2541091" y="5146596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3179802" y="5139571"/>
            <a:ext cx="421790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Минимальное значение MAPE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3179802" y="5619988"/>
            <a:ext cx="882622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Минимальное полученное значение MAPE равно 0.4364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871067"/>
            <a:ext cx="907827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Проблемы и извлеченные уроки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307228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020842" y="3113961"/>
            <a:ext cx="1246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555313" y="3148608"/>
            <a:ext cx="28259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Доступность данных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555313" y="3629025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Неполные погодные данные могут ограничить производительность модели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597485" y="307228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749885" y="3113961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6319599" y="314860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Разработка модели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6319599" y="3629025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Определение наиболее важных переменных требует знания предметной области 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833199" y="509099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86433" y="5132665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1555313" y="51673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Сложность модели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1555313" y="5647730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Обеспечение баланса между сложностью и интерпретируемостью модели для достижения оптимальной производительности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482221" y="5024438"/>
            <a:ext cx="7665839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6036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Спасибо!</a:t>
            </a:r>
            <a:endParaRPr lang="en-US" sz="6036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Произвольный</PresentationFormat>
  <Paragraphs>50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Mukta</vt:lpstr>
      <vt:lpstr>Prompt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Alena Gubanova</cp:lastModifiedBy>
  <cp:revision>2</cp:revision>
  <dcterms:created xsi:type="dcterms:W3CDTF">2024-04-28T19:44:58Z</dcterms:created>
  <dcterms:modified xsi:type="dcterms:W3CDTF">2024-04-28T19:46:46Z</dcterms:modified>
</cp:coreProperties>
</file>