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DD"/>
    <a:srgbClr val="FF66FF"/>
    <a:srgbClr val="FF33CC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ลักษณะสีปานกลาง 4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ลักษณะสีปานกลาง 4 - เน้น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autoTitleDeleted val="1"/>
    <c:plotArea>
      <c:layout>
        <c:manualLayout>
          <c:layoutTarget val="inner"/>
          <c:xMode val="edge"/>
          <c:yMode val="edge"/>
          <c:x val="0.34080589467601047"/>
          <c:y val="4.8399808152613417E-2"/>
          <c:w val="0.4316030592636898"/>
          <c:h val="0.86030516870875751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คอลัมน์1</c:v>
                </c:pt>
              </c:strCache>
            </c:strRef>
          </c:tx>
          <c:spPr>
            <a:solidFill>
              <a:schemeClr val="accent2"/>
            </a:solidFill>
          </c:spPr>
          <c:dLbls>
            <c:dLbl>
              <c:idx val="3"/>
              <c:spPr/>
              <c:txPr>
                <a:bodyPr/>
                <a:lstStyle/>
                <a:p>
                  <a:pPr>
                    <a:defRPr sz="1600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  <a:latin typeface="TH SarabunPSK" pitchFamily="34" charset="-34"/>
                      <a:cs typeface="TH SarabunPSK" pitchFamily="34" charset="-34"/>
                    </a:defRPr>
                  </a:pPr>
                  <a:endParaRPr lang="th-TH"/>
                </a:p>
              </c:txPr>
            </c:dLbl>
            <c:txPr>
              <a:bodyPr/>
              <a:lstStyle/>
              <a:p>
                <a:pPr>
                  <a:defRPr sz="180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H SarabunPSK" pitchFamily="34" charset="-34"/>
                    <a:cs typeface="TH SarabunPSK" pitchFamily="34" charset="-34"/>
                  </a:defRPr>
                </a:pPr>
                <a:endParaRPr lang="th-TH"/>
              </a:p>
            </c:txPr>
            <c:dLblPos val="outEnd"/>
            <c:showVal val="1"/>
          </c:dLbls>
          <c:cat>
            <c:strRef>
              <c:f>Sheet1!$A$2:$A$5</c:f>
              <c:strCache>
                <c:ptCount val="4"/>
                <c:pt idx="0">
                  <c:v>World wide</c:v>
                </c:pt>
                <c:pt idx="1">
                  <c:v>Walk in</c:v>
                </c:pt>
                <c:pt idx="2">
                  <c:v>Social media</c:v>
                </c:pt>
                <c:pt idx="3">
                  <c:v>Hotline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15</c:v>
                </c:pt>
                <c:pt idx="3">
                  <c:v>249</c:v>
                </c:pt>
              </c:numCache>
            </c:numRef>
          </c:val>
        </c:ser>
        <c:axId val="97890304"/>
        <c:axId val="97891840"/>
      </c:barChart>
      <c:catAx>
        <c:axId val="97890304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 algn="just">
              <a:defRPr sz="16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H SarabunPSK" pitchFamily="34" charset="-34"/>
                <a:cs typeface="TH SarabunPSK" pitchFamily="34" charset="-34"/>
              </a:defRPr>
            </a:pPr>
            <a:endParaRPr lang="th-TH"/>
          </a:p>
        </c:txPr>
        <c:crossAx val="97891840"/>
        <c:crosses val="autoZero"/>
        <c:auto val="1"/>
        <c:lblAlgn val="ctr"/>
        <c:lblOffset val="100"/>
      </c:catAx>
      <c:valAx>
        <c:axId val="97891840"/>
        <c:scaling>
          <c:orientation val="minMax"/>
        </c:scaling>
        <c:delete val="1"/>
        <c:axPos val="b"/>
        <c:numFmt formatCode="General" sourceLinked="1"/>
        <c:tickLblPos val="nextTo"/>
        <c:crossAx val="97890304"/>
        <c:crosses val="autoZero"/>
        <c:crossBetween val="between"/>
      </c:valAx>
      <c:spPr>
        <a:noFill/>
        <a:ln w="25430">
          <a:noFill/>
        </a:ln>
      </c:spPr>
    </c:plotArea>
    <c:plotVisOnly val="1"/>
    <c:dispBlanksAs val="gap"/>
  </c:chart>
  <c:txPr>
    <a:bodyPr/>
    <a:lstStyle/>
    <a:p>
      <a:pPr>
        <a:defRPr sz="1402"/>
      </a:pPr>
      <a:endParaRPr lang="th-TH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style val="5"/>
  <c:chart>
    <c:autoTitleDeleted val="1"/>
    <c:plotArea>
      <c:layout>
        <c:manualLayout>
          <c:layoutTarget val="inner"/>
          <c:xMode val="edge"/>
          <c:yMode val="edge"/>
          <c:x val="0.35181508203861556"/>
          <c:y val="6.9847415645621413E-2"/>
          <c:w val="0.59781554859526209"/>
          <c:h val="0.86030516870875751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คอลัมน์1</c:v>
                </c:pt>
              </c:strCache>
            </c:strRef>
          </c:tx>
          <c:dLbls>
            <c:txPr>
              <a:bodyPr/>
              <a:lstStyle/>
              <a:p>
                <a:pPr>
                  <a:defRPr sz="160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H SarabunPSK" pitchFamily="34" charset="-34"/>
                    <a:cs typeface="TH SarabunPSK" pitchFamily="34" charset="-34"/>
                  </a:defRPr>
                </a:pPr>
                <a:endParaRPr lang="th-TH"/>
              </a:p>
            </c:txPr>
            <c:dLblPos val="outEnd"/>
            <c:showVal val="1"/>
          </c:dLbls>
          <c:cat>
            <c:strRef>
              <c:f>Sheet1!$A$2:$A$7</c:f>
              <c:strCache>
                <c:ptCount val="6"/>
                <c:pt idx="0">
                  <c:v>ไร้ที่พึ่ง</c:v>
                </c:pt>
                <c:pt idx="1">
                  <c:v>ขอทาน</c:v>
                </c:pt>
                <c:pt idx="2">
                  <c:v>คนพิการ</c:v>
                </c:pt>
                <c:pt idx="3">
                  <c:v>สตรี</c:v>
                </c:pt>
                <c:pt idx="4">
                  <c:v>ผู้สูงอายุ</c:v>
                </c:pt>
                <c:pt idx="5">
                  <c:v>เด็กและเยาวชน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19</c:v>
                </c:pt>
                <c:pt idx="3">
                  <c:v>15</c:v>
                </c:pt>
                <c:pt idx="4">
                  <c:v>32</c:v>
                </c:pt>
                <c:pt idx="5">
                  <c:v>53</c:v>
                </c:pt>
              </c:numCache>
            </c:numRef>
          </c:val>
        </c:ser>
        <c:axId val="97825536"/>
        <c:axId val="97827072"/>
      </c:barChart>
      <c:catAx>
        <c:axId val="97825536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6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H SarabunPSK" pitchFamily="34" charset="-34"/>
                <a:cs typeface="TH SarabunPSK" pitchFamily="34" charset="-34"/>
              </a:defRPr>
            </a:pPr>
            <a:endParaRPr lang="th-TH"/>
          </a:p>
        </c:txPr>
        <c:crossAx val="97827072"/>
        <c:crosses val="autoZero"/>
        <c:auto val="1"/>
        <c:lblAlgn val="ctr"/>
        <c:lblOffset val="100"/>
      </c:catAx>
      <c:valAx>
        <c:axId val="97827072"/>
        <c:scaling>
          <c:orientation val="minMax"/>
        </c:scaling>
        <c:delete val="1"/>
        <c:axPos val="b"/>
        <c:numFmt formatCode="General" sourceLinked="1"/>
        <c:tickLblPos val="nextTo"/>
        <c:crossAx val="9782553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th-TH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style val="8"/>
  <c:chart>
    <c:autoTitleDeleted val="1"/>
    <c:plotArea>
      <c:layout>
        <c:manualLayout>
          <c:layoutTarget val="inner"/>
          <c:xMode val="edge"/>
          <c:yMode val="edge"/>
          <c:x val="0.4435580600858024"/>
          <c:y val="4.26596492242119E-2"/>
          <c:w val="0.44001749909196008"/>
          <c:h val="0.86030516870875751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คอลัมน์1</c:v>
                </c:pt>
              </c:strCache>
            </c:strRef>
          </c:tx>
          <c:dLbls>
            <c:txPr>
              <a:bodyPr/>
              <a:lstStyle/>
              <a:p>
                <a:pPr>
                  <a:defRPr sz="160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H SarabunPSK" pitchFamily="34" charset="-34"/>
                    <a:cs typeface="TH SarabunPSK" pitchFamily="34" charset="-34"/>
                  </a:defRPr>
                </a:pPr>
                <a:endParaRPr lang="th-TH"/>
              </a:p>
            </c:txPr>
            <c:dLblPos val="outEnd"/>
            <c:showVal val="1"/>
          </c:dLbls>
          <c:cat>
            <c:strRef>
              <c:f>Sheet1!$A$2:$A$6</c:f>
              <c:strCache>
                <c:ptCount val="5"/>
                <c:pt idx="0">
                  <c:v>เหนือ</c:v>
                </c:pt>
                <c:pt idx="1">
                  <c:v>ใต้</c:v>
                </c:pt>
                <c:pt idx="2">
                  <c:v>อีสาน</c:v>
                </c:pt>
                <c:pt idx="3">
                  <c:v>กลาง</c:v>
                </c:pt>
                <c:pt idx="4">
                  <c:v>กทม.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21</c:v>
                </c:pt>
                <c:pt idx="2">
                  <c:v>21</c:v>
                </c:pt>
                <c:pt idx="3">
                  <c:v>40</c:v>
                </c:pt>
                <c:pt idx="4">
                  <c:v>172</c:v>
                </c:pt>
              </c:numCache>
            </c:numRef>
          </c:val>
        </c:ser>
        <c:axId val="98059776"/>
        <c:axId val="98061312"/>
      </c:barChart>
      <c:catAx>
        <c:axId val="98059776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6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H SarabunPSK" pitchFamily="34" charset="-34"/>
                <a:cs typeface="TH SarabunPSK" pitchFamily="34" charset="-34"/>
              </a:defRPr>
            </a:pPr>
            <a:endParaRPr lang="th-TH"/>
          </a:p>
        </c:txPr>
        <c:crossAx val="98061312"/>
        <c:crosses val="autoZero"/>
        <c:auto val="1"/>
        <c:lblAlgn val="ctr"/>
        <c:lblOffset val="100"/>
      </c:catAx>
      <c:valAx>
        <c:axId val="98061312"/>
        <c:scaling>
          <c:orientation val="minMax"/>
        </c:scaling>
        <c:delete val="1"/>
        <c:axPos val="b"/>
        <c:numFmt formatCode="General" sourceLinked="1"/>
        <c:tickLblPos val="nextTo"/>
        <c:crossAx val="9805977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th-TH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C8AE4-2C2C-4DAF-ABF3-21F3C4705BC4}" type="doc">
      <dgm:prSet loTypeId="urn:microsoft.com/office/officeart/2005/8/layout/cycle4#1" loCatId="relationship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5E6D1140-0EFA-4BE2-8C75-EFB3D983FE52}">
      <dgm:prSet phldrT="[Text]"/>
      <dgm:spPr/>
      <dgm:t>
        <a:bodyPr/>
        <a:lstStyle/>
        <a:p>
          <a:endParaRPr lang="th-TH" dirty="0"/>
        </a:p>
      </dgm:t>
    </dgm:pt>
    <dgm:pt modelId="{458AC25C-2B74-4841-8F82-397FCD81A27B}" type="parTrans" cxnId="{DAD6AEB7-2447-4104-90F5-11ECCF762D60}">
      <dgm:prSet/>
      <dgm:spPr/>
      <dgm:t>
        <a:bodyPr/>
        <a:lstStyle/>
        <a:p>
          <a:endParaRPr lang="th-TH"/>
        </a:p>
      </dgm:t>
    </dgm:pt>
    <dgm:pt modelId="{CCD1F98A-0DD3-4815-BDFB-A04105598AE4}" type="sibTrans" cxnId="{DAD6AEB7-2447-4104-90F5-11ECCF762D60}">
      <dgm:prSet/>
      <dgm:spPr/>
      <dgm:t>
        <a:bodyPr/>
        <a:lstStyle/>
        <a:p>
          <a:endParaRPr lang="th-TH"/>
        </a:p>
      </dgm:t>
    </dgm:pt>
    <dgm:pt modelId="{21ADBBB8-0018-403E-A4EA-A9A6BE64C3EC}">
      <dgm:prSet phldrT="[Text]"/>
      <dgm:spPr>
        <a:solidFill>
          <a:schemeClr val="accent6"/>
        </a:solidFill>
      </dgm:spPr>
      <dgm:t>
        <a:bodyPr/>
        <a:lstStyle/>
        <a:p>
          <a:endParaRPr lang="th-TH" dirty="0"/>
        </a:p>
      </dgm:t>
    </dgm:pt>
    <dgm:pt modelId="{E57E84EE-4459-4DD8-913A-5C8494DCA792}" type="parTrans" cxnId="{C4DCCA87-787E-416C-8823-DD6E9583138B}">
      <dgm:prSet/>
      <dgm:spPr/>
      <dgm:t>
        <a:bodyPr/>
        <a:lstStyle/>
        <a:p>
          <a:endParaRPr lang="th-TH"/>
        </a:p>
      </dgm:t>
    </dgm:pt>
    <dgm:pt modelId="{3CDBB76D-3E5E-434C-A3DD-1C8D8119A808}" type="sibTrans" cxnId="{C4DCCA87-787E-416C-8823-DD6E9583138B}">
      <dgm:prSet/>
      <dgm:spPr/>
      <dgm:t>
        <a:bodyPr/>
        <a:lstStyle/>
        <a:p>
          <a:endParaRPr lang="th-TH"/>
        </a:p>
      </dgm:t>
    </dgm:pt>
    <dgm:pt modelId="{CC041250-B6EF-45AA-BB0F-6928374FF7BD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th-TH" dirty="0"/>
        </a:p>
      </dgm:t>
    </dgm:pt>
    <dgm:pt modelId="{63198FFC-0941-40BF-A99B-27B8EFD2E4AC}" type="parTrans" cxnId="{46506FF7-B492-4914-9A58-C241DE390669}">
      <dgm:prSet/>
      <dgm:spPr/>
      <dgm:t>
        <a:bodyPr/>
        <a:lstStyle/>
        <a:p>
          <a:endParaRPr lang="th-TH"/>
        </a:p>
      </dgm:t>
    </dgm:pt>
    <dgm:pt modelId="{2ADAA885-D645-4A9A-B7B8-B8075BDB4FBC}" type="sibTrans" cxnId="{46506FF7-B492-4914-9A58-C241DE390669}">
      <dgm:prSet/>
      <dgm:spPr/>
      <dgm:t>
        <a:bodyPr/>
        <a:lstStyle/>
        <a:p>
          <a:endParaRPr lang="th-TH"/>
        </a:p>
      </dgm:t>
    </dgm:pt>
    <dgm:pt modelId="{FAA98F99-4F62-447C-958A-959E89EC9FBE}">
      <dgm:prSet phldrT="[Text]"/>
      <dgm:spPr/>
      <dgm:t>
        <a:bodyPr/>
        <a:lstStyle/>
        <a:p>
          <a:endParaRPr lang="th-TH" dirty="0"/>
        </a:p>
      </dgm:t>
    </dgm:pt>
    <dgm:pt modelId="{19A5C413-2F59-4F96-8EB9-B04321B0E6B7}" type="sibTrans" cxnId="{F798B537-38D2-4845-AB67-F1996871AFE9}">
      <dgm:prSet/>
      <dgm:spPr/>
      <dgm:t>
        <a:bodyPr/>
        <a:lstStyle/>
        <a:p>
          <a:endParaRPr lang="th-TH"/>
        </a:p>
      </dgm:t>
    </dgm:pt>
    <dgm:pt modelId="{830D0959-59A2-4380-8241-557BB097775A}" type="parTrans" cxnId="{F798B537-38D2-4845-AB67-F1996871AFE9}">
      <dgm:prSet/>
      <dgm:spPr/>
      <dgm:t>
        <a:bodyPr/>
        <a:lstStyle/>
        <a:p>
          <a:endParaRPr lang="th-TH"/>
        </a:p>
      </dgm:t>
    </dgm:pt>
    <dgm:pt modelId="{51028B0F-719B-4703-A55F-C5A6D4281CE3}" type="pres">
      <dgm:prSet presAssocID="{71DC8AE4-2C2C-4DAF-ABF3-21F3C4705BC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48F055E-A9E5-4B13-957F-BCE0D8001635}" type="pres">
      <dgm:prSet presAssocID="{71DC8AE4-2C2C-4DAF-ABF3-21F3C4705BC4}" presName="children" presStyleCnt="0"/>
      <dgm:spPr/>
      <dgm:t>
        <a:bodyPr/>
        <a:lstStyle/>
        <a:p>
          <a:endParaRPr lang="th-TH"/>
        </a:p>
      </dgm:t>
    </dgm:pt>
    <dgm:pt modelId="{F9B94D65-8E81-4A56-80B9-270EEE18D4FF}" type="pres">
      <dgm:prSet presAssocID="{71DC8AE4-2C2C-4DAF-ABF3-21F3C4705BC4}" presName="childPlaceholder" presStyleCnt="0"/>
      <dgm:spPr/>
      <dgm:t>
        <a:bodyPr/>
        <a:lstStyle/>
        <a:p>
          <a:endParaRPr lang="th-TH"/>
        </a:p>
      </dgm:t>
    </dgm:pt>
    <dgm:pt modelId="{0B74FDD5-83C2-4161-90F4-BB9BAD8471EB}" type="pres">
      <dgm:prSet presAssocID="{71DC8AE4-2C2C-4DAF-ABF3-21F3C4705BC4}" presName="circle" presStyleCnt="0"/>
      <dgm:spPr/>
      <dgm:t>
        <a:bodyPr/>
        <a:lstStyle/>
        <a:p>
          <a:endParaRPr lang="th-TH"/>
        </a:p>
      </dgm:t>
    </dgm:pt>
    <dgm:pt modelId="{9D9CD1F1-F8E4-4EC0-86B9-513B6E2A4757}" type="pres">
      <dgm:prSet presAssocID="{71DC8AE4-2C2C-4DAF-ABF3-21F3C4705BC4}" presName="quadrant1" presStyleLbl="node1" presStyleIdx="0" presStyleCnt="4" custScaleX="93334" custScaleY="93335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A9B7CB2-0985-4A2B-B75E-B3BC8D8E6720}" type="pres">
      <dgm:prSet presAssocID="{71DC8AE4-2C2C-4DAF-ABF3-21F3C4705BC4}" presName="quadrant2" presStyleLbl="node1" presStyleIdx="1" presStyleCnt="4" custScaleX="86739" custScaleY="93335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A18924AD-3F6D-436E-9070-828E338B77F3}" type="pres">
      <dgm:prSet presAssocID="{71DC8AE4-2C2C-4DAF-ABF3-21F3C4705BC4}" presName="quadrant3" presStyleLbl="node1" presStyleIdx="2" presStyleCnt="4" custScaleX="93337" custScaleY="86737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A74E7A86-D946-485E-B583-BDD43C945AC9}" type="pres">
      <dgm:prSet presAssocID="{71DC8AE4-2C2C-4DAF-ABF3-21F3C4705BC4}" presName="quadrant4" presStyleLbl="node1" presStyleIdx="3" presStyleCnt="4" custScaleX="93334" custScaleY="86737">
        <dgm:presLayoutVars>
          <dgm:chMax val="1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D6605432-31D3-4001-B445-B51403AE112C}" type="pres">
      <dgm:prSet presAssocID="{71DC8AE4-2C2C-4DAF-ABF3-21F3C4705BC4}" presName="quadrantPlaceholder" presStyleCnt="0"/>
      <dgm:spPr/>
      <dgm:t>
        <a:bodyPr/>
        <a:lstStyle/>
        <a:p>
          <a:endParaRPr lang="th-TH"/>
        </a:p>
      </dgm:t>
    </dgm:pt>
    <dgm:pt modelId="{2AADDF7E-2189-4829-8D3C-5F05568D691F}" type="pres">
      <dgm:prSet presAssocID="{71DC8AE4-2C2C-4DAF-ABF3-21F3C4705BC4}" presName="center1" presStyleLbl="fgShp" presStyleIdx="0" presStyleCnt="2"/>
      <dgm:spPr/>
      <dgm:t>
        <a:bodyPr/>
        <a:lstStyle/>
        <a:p>
          <a:endParaRPr lang="th-TH"/>
        </a:p>
      </dgm:t>
    </dgm:pt>
    <dgm:pt modelId="{F5BEDC05-5F38-4EC9-AB73-9FD5DDBD887C}" type="pres">
      <dgm:prSet presAssocID="{71DC8AE4-2C2C-4DAF-ABF3-21F3C4705BC4}" presName="center2" presStyleLbl="fgShp" presStyleIdx="1" presStyleCnt="2" custScaleX="235161" custScaleY="259017" custLinFactNeighborX="0" custLinFactNeighborY="-40565"/>
      <dgm:spPr>
        <a:prstGeom prst="flowChartConnector">
          <a:avLst/>
        </a:prstGeom>
        <a:solidFill>
          <a:srgbClr val="FF7DDD"/>
        </a:solidFill>
      </dgm:spPr>
      <dgm:t>
        <a:bodyPr/>
        <a:lstStyle/>
        <a:p>
          <a:endParaRPr lang="th-TH"/>
        </a:p>
      </dgm:t>
    </dgm:pt>
  </dgm:ptLst>
  <dgm:cxnLst>
    <dgm:cxn modelId="{DAD6AEB7-2447-4104-90F5-11ECCF762D60}" srcId="{71DC8AE4-2C2C-4DAF-ABF3-21F3C4705BC4}" destId="{5E6D1140-0EFA-4BE2-8C75-EFB3D983FE52}" srcOrd="0" destOrd="0" parTransId="{458AC25C-2B74-4841-8F82-397FCD81A27B}" sibTransId="{CCD1F98A-0DD3-4815-BDFB-A04105598AE4}"/>
    <dgm:cxn modelId="{75CA089F-101B-4AF4-8406-90B8AEF99EB7}" type="presOf" srcId="{71DC8AE4-2C2C-4DAF-ABF3-21F3C4705BC4}" destId="{51028B0F-719B-4703-A55F-C5A6D4281CE3}" srcOrd="0" destOrd="0" presId="urn:microsoft.com/office/officeart/2005/8/layout/cycle4#1"/>
    <dgm:cxn modelId="{C4DCCA87-787E-416C-8823-DD6E9583138B}" srcId="{71DC8AE4-2C2C-4DAF-ABF3-21F3C4705BC4}" destId="{21ADBBB8-0018-403E-A4EA-A9A6BE64C3EC}" srcOrd="1" destOrd="0" parTransId="{E57E84EE-4459-4DD8-913A-5C8494DCA792}" sibTransId="{3CDBB76D-3E5E-434C-A3DD-1C8D8119A808}"/>
    <dgm:cxn modelId="{F798B537-38D2-4845-AB67-F1996871AFE9}" srcId="{71DC8AE4-2C2C-4DAF-ABF3-21F3C4705BC4}" destId="{FAA98F99-4F62-447C-958A-959E89EC9FBE}" srcOrd="3" destOrd="0" parTransId="{830D0959-59A2-4380-8241-557BB097775A}" sibTransId="{19A5C413-2F59-4F96-8EB9-B04321B0E6B7}"/>
    <dgm:cxn modelId="{A375136F-55BB-482F-A1D1-D34FEA8F1800}" type="presOf" srcId="{FAA98F99-4F62-447C-958A-959E89EC9FBE}" destId="{A74E7A86-D946-485E-B583-BDD43C945AC9}" srcOrd="0" destOrd="0" presId="urn:microsoft.com/office/officeart/2005/8/layout/cycle4#1"/>
    <dgm:cxn modelId="{7E2E82AF-99BF-4C0A-BA1A-F08C14957F4B}" type="presOf" srcId="{21ADBBB8-0018-403E-A4EA-A9A6BE64C3EC}" destId="{7A9B7CB2-0985-4A2B-B75E-B3BC8D8E6720}" srcOrd="0" destOrd="0" presId="urn:microsoft.com/office/officeart/2005/8/layout/cycle4#1"/>
    <dgm:cxn modelId="{53EEF16C-E2BA-4B26-93CA-D4217A9D5253}" type="presOf" srcId="{5E6D1140-0EFA-4BE2-8C75-EFB3D983FE52}" destId="{9D9CD1F1-F8E4-4EC0-86B9-513B6E2A4757}" srcOrd="0" destOrd="0" presId="urn:microsoft.com/office/officeart/2005/8/layout/cycle4#1"/>
    <dgm:cxn modelId="{46506FF7-B492-4914-9A58-C241DE390669}" srcId="{71DC8AE4-2C2C-4DAF-ABF3-21F3C4705BC4}" destId="{CC041250-B6EF-45AA-BB0F-6928374FF7BD}" srcOrd="2" destOrd="0" parTransId="{63198FFC-0941-40BF-A99B-27B8EFD2E4AC}" sibTransId="{2ADAA885-D645-4A9A-B7B8-B8075BDB4FBC}"/>
    <dgm:cxn modelId="{FC770AEB-C2FB-4126-A49B-2DA68F72E1F8}" type="presOf" srcId="{CC041250-B6EF-45AA-BB0F-6928374FF7BD}" destId="{A18924AD-3F6D-436E-9070-828E338B77F3}" srcOrd="0" destOrd="0" presId="urn:microsoft.com/office/officeart/2005/8/layout/cycle4#1"/>
    <dgm:cxn modelId="{8BD0C221-3697-4721-9404-1C7D29529C3B}" type="presParOf" srcId="{51028B0F-719B-4703-A55F-C5A6D4281CE3}" destId="{048F055E-A9E5-4B13-957F-BCE0D8001635}" srcOrd="0" destOrd="0" presId="urn:microsoft.com/office/officeart/2005/8/layout/cycle4#1"/>
    <dgm:cxn modelId="{91D1F7F2-B6F7-467D-B00D-334D3233C1BD}" type="presParOf" srcId="{048F055E-A9E5-4B13-957F-BCE0D8001635}" destId="{F9B94D65-8E81-4A56-80B9-270EEE18D4FF}" srcOrd="0" destOrd="0" presId="urn:microsoft.com/office/officeart/2005/8/layout/cycle4#1"/>
    <dgm:cxn modelId="{A605D9EE-889A-4291-A7AE-C8C939BE9B58}" type="presParOf" srcId="{51028B0F-719B-4703-A55F-C5A6D4281CE3}" destId="{0B74FDD5-83C2-4161-90F4-BB9BAD8471EB}" srcOrd="1" destOrd="0" presId="urn:microsoft.com/office/officeart/2005/8/layout/cycle4#1"/>
    <dgm:cxn modelId="{E198905D-D325-4DE7-BCA2-14C412279EAD}" type="presParOf" srcId="{0B74FDD5-83C2-4161-90F4-BB9BAD8471EB}" destId="{9D9CD1F1-F8E4-4EC0-86B9-513B6E2A4757}" srcOrd="0" destOrd="0" presId="urn:microsoft.com/office/officeart/2005/8/layout/cycle4#1"/>
    <dgm:cxn modelId="{C0AFCB92-878F-4A9C-82B5-A270971AFF11}" type="presParOf" srcId="{0B74FDD5-83C2-4161-90F4-BB9BAD8471EB}" destId="{7A9B7CB2-0985-4A2B-B75E-B3BC8D8E6720}" srcOrd="1" destOrd="0" presId="urn:microsoft.com/office/officeart/2005/8/layout/cycle4#1"/>
    <dgm:cxn modelId="{9A057DA3-B465-45B7-8BCC-2D4F530D72B9}" type="presParOf" srcId="{0B74FDD5-83C2-4161-90F4-BB9BAD8471EB}" destId="{A18924AD-3F6D-436E-9070-828E338B77F3}" srcOrd="2" destOrd="0" presId="urn:microsoft.com/office/officeart/2005/8/layout/cycle4#1"/>
    <dgm:cxn modelId="{7C7F7897-823D-4AD0-A557-8AAD418280AC}" type="presParOf" srcId="{0B74FDD5-83C2-4161-90F4-BB9BAD8471EB}" destId="{A74E7A86-D946-485E-B583-BDD43C945AC9}" srcOrd="3" destOrd="0" presId="urn:microsoft.com/office/officeart/2005/8/layout/cycle4#1"/>
    <dgm:cxn modelId="{DC545AA7-99E1-4336-941C-5FF50EAF846D}" type="presParOf" srcId="{0B74FDD5-83C2-4161-90F4-BB9BAD8471EB}" destId="{D6605432-31D3-4001-B445-B51403AE112C}" srcOrd="4" destOrd="0" presId="urn:microsoft.com/office/officeart/2005/8/layout/cycle4#1"/>
    <dgm:cxn modelId="{63652314-5E3B-4F48-AB26-29E05EFE61C6}" type="presParOf" srcId="{51028B0F-719B-4703-A55F-C5A6D4281CE3}" destId="{2AADDF7E-2189-4829-8D3C-5F05568D691F}" srcOrd="2" destOrd="0" presId="urn:microsoft.com/office/officeart/2005/8/layout/cycle4#1"/>
    <dgm:cxn modelId="{C45C4AF0-0808-47A6-81B6-66C365E77D53}" type="presParOf" srcId="{51028B0F-719B-4703-A55F-C5A6D4281CE3}" destId="{F5BEDC05-5F38-4EC9-AB73-9FD5DDBD887C}" srcOrd="3" destOrd="0" presId="urn:microsoft.com/office/officeart/2005/8/layout/cycle4#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=""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2951D-188D-4913-91BC-86D18736CB9E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1A64-97FF-4A98-8AAA-A9365C47461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43875-2440-45B8-BDC9-B114C39A6ADF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D45-AD19-43AB-B2E5-136D66BD763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D3BD7-FFEE-456D-8986-9E3381006681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CFA12-9B34-4302-9E80-A13DDFC3BF7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42801-F037-426D-B3BA-75CC51AF1B41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0B37-A184-490F-A2FB-5A8FFC642C9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A19AC-B207-41F0-B1E1-028BB0047CFD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1838E-0DDE-43E1-9A3A-3D2EF9FAC53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AF49D-C4C3-4150-8CCE-1A6A6DE0EE96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A30E-543D-44F3-84D1-62C721DDD98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17FF-D013-450B-B94A-6D5C08188F36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FB3D7-AFFE-47C2-AAD8-F9A5F9FDA8F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11CE7-C7D8-4C85-BBC6-292CE8C2B688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E144B-55FE-4F3E-AE9A-48CACE15020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78D2-5B6C-460D-AF2E-8930A01CA390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A2EFC-3522-4A6B-A1F6-61E689B7D24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A8C18-69E7-4904-A87E-666757E59D78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7C7C-5473-4DD1-A3EB-53A4ABF63AD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BF189-CAD5-45C4-8478-232ED37E0D28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A0AA-849A-4E23-ADD5-527C2FDC4C9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title style</a:t>
            </a:r>
            <a:endParaRPr lang="th-TH" altLang="th-T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  <a:endParaRPr lang="th-TH" altLang="th-TH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8C00A5-1504-4F23-B86B-3D7A5F09923F}" type="datetimeFigureOut">
              <a:rPr lang="th-TH"/>
              <a:pPr>
                <a:defRPr/>
              </a:pPr>
              <a:t>03/01/61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192F9D-4BC0-4F3F-9A1F-07235FB17ED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ตาราง 93"/>
          <p:cNvGraphicFramePr>
            <a:graphicFrameLocks noGrp="1"/>
          </p:cNvGraphicFramePr>
          <p:nvPr/>
        </p:nvGraphicFramePr>
        <p:xfrm>
          <a:off x="214282" y="3357562"/>
          <a:ext cx="4286280" cy="3108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57256"/>
                <a:gridCol w="3429024"/>
              </a:tblGrid>
              <a:tr h="511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เด็กและเยาวชน</a:t>
                      </a:r>
                      <a:endParaRPr lang="th-TH" sz="1400" b="1" dirty="0" smtClean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ให้คำปรึกษา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51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ราย</a:t>
                      </a:r>
                      <a:r>
                        <a:rPr lang="th-TH" sz="1400" baseline="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</a:p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ส่งต่อ 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2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ราย </a:t>
                      </a:r>
                      <a:r>
                        <a:rPr lang="en-US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;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พมจ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(1) 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บพด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(1)</a:t>
                      </a:r>
                      <a:endParaRPr lang="th-TH" sz="1400" b="1" dirty="0" smtClean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ea typeface="Adobe Kaiti Std R" pitchFamily="18" charset="-128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511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ผู้สูงอายุ</a:t>
                      </a:r>
                      <a:endParaRPr lang="th-TH" sz="1400" b="1" dirty="0" smtClean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ให้คำปรึกษา 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29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ราย</a:t>
                      </a:r>
                    </a:p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ส่งต่อ 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r>
                        <a:rPr lang="th-TH" sz="1400" kern="1200" baseline="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ราย </a:t>
                      </a:r>
                      <a:r>
                        <a:rPr lang="en-US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;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พมจ  (2)</a:t>
                      </a:r>
                      <a:r>
                        <a:rPr lang="th-TH" sz="1400" kern="1200" baseline="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 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ผส 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(1)</a:t>
                      </a:r>
                      <a:endParaRPr lang="th-TH" sz="1400" b="1" kern="1200" dirty="0" smtClean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ea typeface="Adobe Kaiti Std R" pitchFamily="18" charset="-128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511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สตรี</a:t>
                      </a:r>
                      <a:endParaRPr lang="th-TH" sz="1400" b="1" dirty="0" smtClean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ให้คำปรึกษา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13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ราย</a:t>
                      </a:r>
                      <a:r>
                        <a:rPr lang="th-TH" sz="1400" baseline="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1400" baseline="0" dirty="0" smtClean="0">
                        <a:ln>
                          <a:solidFill>
                            <a:srgbClr val="002060"/>
                          </a:solidFill>
                        </a:ln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ส่งต่อ 2 ราย </a:t>
                      </a:r>
                      <a:r>
                        <a:rPr lang="en-US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;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พมจ</a:t>
                      </a:r>
                      <a:r>
                        <a:rPr lang="th-TH" sz="1400" kern="1200" baseline="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(1) กองคุ้มครองสวัสดิภาพฯ (1)</a:t>
                      </a:r>
                      <a:endParaRPr lang="th-TH" sz="1400" baseline="0" dirty="0" smtClean="0">
                        <a:ln>
                          <a:solidFill>
                            <a:srgbClr val="002060"/>
                          </a:solidFill>
                        </a:ln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511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คนพิการ</a:t>
                      </a:r>
                      <a:endParaRPr lang="th-TH" sz="1400" b="1" dirty="0" smtClean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ให้คำปรึกษา 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18 ราย</a:t>
                      </a:r>
                    </a:p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ส่งต่อ 1 ราย </a:t>
                      </a:r>
                      <a:r>
                        <a:rPr lang="en-US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;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พมจ (1)</a:t>
                      </a:r>
                      <a:r>
                        <a:rPr lang="th-TH" sz="1400" baseline="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1400" b="1" dirty="0" smtClean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ea typeface="Adobe Kaiti Std R" pitchFamily="18" charset="-128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511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ขอทาน/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ไร้ที่พึ่ง</a:t>
                      </a:r>
                      <a:endParaRPr lang="th-TH" sz="1400" b="1" dirty="0" smtClean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ส่งต่อ 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6</a:t>
                      </a:r>
                      <a:r>
                        <a:rPr lang="th-TH" sz="1400" baseline="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ราย </a:t>
                      </a:r>
                      <a:r>
                        <a:rPr lang="en-US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;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คปข.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(2), 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ศคพ. </a:t>
                      </a: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(4) </a:t>
                      </a:r>
                      <a:endParaRPr lang="th-TH" sz="1400" b="1" dirty="0" smtClean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ea typeface="Adobe Kaiti Std R" pitchFamily="18" charset="-128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511972">
                <a:tc>
                  <a:txBody>
                    <a:bodyPr/>
                    <a:lstStyle/>
                    <a:p>
                      <a:pPr algn="l"/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เคลื่อนที่เร็ว</a:t>
                      </a:r>
                    </a:p>
                    <a:p>
                      <a:pPr algn="l"/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2 </a:t>
                      </a:r>
                      <a:r>
                        <a:rPr lang="th-TH" sz="1400" kern="12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กรณี </a:t>
                      </a:r>
                      <a:endParaRPr lang="th-TH" sz="1400" dirty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ตรวจสอบข้อเท็จจริง 1 ราย / บ้านอิ่มใจ 1 ราย  / </a:t>
                      </a:r>
                    </a:p>
                    <a:p>
                      <a:pPr fontAlgn="auto">
                        <a:spcAft>
                          <a:spcPts val="0"/>
                        </a:spcAft>
                        <a:defRPr/>
                      </a:pPr>
                      <a:r>
                        <a:rPr lang="th-TH" sz="1400" dirty="0" smtClean="0">
                          <a:ln>
                            <a:solidFill>
                              <a:srgbClr val="002060"/>
                            </a:solidFill>
                          </a:ln>
                          <a:latin typeface="TH SarabunPSK" pitchFamily="34" charset="-34"/>
                          <a:cs typeface="TH SarabunPSK" pitchFamily="34" charset="-34"/>
                        </a:rPr>
                        <a:t>กลับภูมิลำเนา 1 ราย / คัดแยกเหยื่อค้ามนุษย์ 1 ราย</a:t>
                      </a:r>
                      <a:endParaRPr lang="th-TH" sz="1400" b="1" kern="1200" dirty="0" smtClean="0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70C0"/>
                        </a:solidFill>
                        <a:latin typeface="TH SarabunPSK" pitchFamily="34" charset="-34"/>
                        <a:ea typeface="Adobe Kaiti Std R" pitchFamily="18" charset="-128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4643438" y="5429264"/>
            <a:ext cx="4286280" cy="1071570"/>
          </a:xfrm>
          <a:prstGeom prst="rect">
            <a:avLst/>
          </a:prstGeom>
          <a:solidFill>
            <a:srgbClr val="FF7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/>
          </a:p>
        </p:txBody>
      </p:sp>
      <p:sp>
        <p:nvSpPr>
          <p:cNvPr id="18" name="Rectangle 17"/>
          <p:cNvSpPr/>
          <p:nvPr/>
        </p:nvSpPr>
        <p:spPr>
          <a:xfrm>
            <a:off x="214313" y="1071563"/>
            <a:ext cx="4286250" cy="2143125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4643438" y="1071563"/>
            <a:ext cx="4286250" cy="21431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4643438" y="3357563"/>
            <a:ext cx="4286250" cy="18573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/>
          </a:p>
        </p:txBody>
      </p:sp>
      <p:graphicFrame>
        <p:nvGraphicFramePr>
          <p:cNvPr id="8" name="Diagram 7"/>
          <p:cNvGraphicFramePr/>
          <p:nvPr/>
        </p:nvGraphicFramePr>
        <p:xfrm>
          <a:off x="214282" y="785794"/>
          <a:ext cx="8715404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715140" y="142852"/>
            <a:ext cx="1928826" cy="571500"/>
          </a:xfrm>
          <a:prstGeom prst="roundRect">
            <a:avLst/>
          </a:prstGeom>
          <a:solidFill>
            <a:srgbClr val="FF7DD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1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1438" y="142875"/>
            <a:ext cx="5429250" cy="571500"/>
          </a:xfrm>
          <a:prstGeom prst="roundRect">
            <a:avLst/>
          </a:prstGeom>
          <a:solidFill>
            <a:srgbClr val="FF7DD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180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15063" y="71418"/>
            <a:ext cx="2857500" cy="6429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th-TH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วันที่ </a:t>
            </a:r>
            <a:r>
              <a:rPr lang="th-TH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3 </a:t>
            </a:r>
            <a:r>
              <a:rPr lang="th-TH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ม</a:t>
            </a:r>
            <a:r>
              <a:rPr lang="th-TH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.ค. 2561</a:t>
            </a:r>
            <a:endParaRPr lang="th-TH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PSK" pitchFamily="34" charset="-34"/>
              <a:ea typeface="Adobe Kaiti Std R" pitchFamily="18" charset="-128"/>
              <a:cs typeface="TH SarabunPSK" pitchFamily="34" charset="-34"/>
            </a:endParaRPr>
          </a:p>
        </p:txBody>
      </p:sp>
      <p:pic>
        <p:nvPicPr>
          <p:cNvPr id="2060" name="Picture 2" descr="C:\Users\hp\Desktop\PP สายด่วน1300\logo2-13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0"/>
            <a:ext cx="1071570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7" name="Picture 4" descr="C:\Users\hp\Desktop\PP สายด่วน1300\รถตู้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3306" y="5857892"/>
            <a:ext cx="6302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Title 1"/>
          <p:cNvSpPr txBox="1">
            <a:spLocks/>
          </p:cNvSpPr>
          <p:nvPr/>
        </p:nvSpPr>
        <p:spPr>
          <a:xfrm>
            <a:off x="5072063" y="1643063"/>
            <a:ext cx="928687" cy="500062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th-TH" sz="6000" b="1" dirty="0">
              <a:latin typeface="Adobe Caslon Pro Bold" pitchFamily="18" charset="0"/>
              <a:ea typeface="Adobe Kaiti Std R" pitchFamily="18" charset="-128"/>
              <a:cs typeface="+mj-cs"/>
            </a:endParaRPr>
          </a:p>
        </p:txBody>
      </p:sp>
      <p:sp>
        <p:nvSpPr>
          <p:cNvPr id="71" name="Chevron 70"/>
          <p:cNvSpPr/>
          <p:nvPr/>
        </p:nvSpPr>
        <p:spPr>
          <a:xfrm>
            <a:off x="5357818" y="5500702"/>
            <a:ext cx="428628" cy="6429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solidFill>
                <a:schemeClr val="tx1"/>
              </a:solidFill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286259" y="5500702"/>
            <a:ext cx="1500187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ประเด็นเด่น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4286248" y="5786456"/>
            <a:ext cx="1500188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ประจำวัน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4714876" y="5286388"/>
            <a:ext cx="4214795" cy="1587"/>
          </a:xfrm>
          <a:prstGeom prst="line">
            <a:avLst/>
          </a:prstGeom>
          <a:ln w="50800" cap="sq" cmpd="thickThin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143125" y="71438"/>
            <a:ext cx="3286125" cy="1587"/>
          </a:xfrm>
          <a:prstGeom prst="line">
            <a:avLst/>
          </a:prstGeom>
          <a:ln w="25400" cmpd="thinThick">
            <a:solidFill>
              <a:srgbClr val="FF33CC">
                <a:alpha val="71000"/>
              </a:srgb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2875" y="785813"/>
            <a:ext cx="3286125" cy="1587"/>
          </a:xfrm>
          <a:prstGeom prst="line">
            <a:avLst/>
          </a:prstGeom>
          <a:ln w="25400" cmpd="thinThick">
            <a:solidFill>
              <a:srgbClr val="FF33CC">
                <a:alpha val="80000"/>
              </a:srgb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/>
          <p:cNvSpPr txBox="1">
            <a:spLocks/>
          </p:cNvSpPr>
          <p:nvPr/>
        </p:nvSpPr>
        <p:spPr>
          <a:xfrm>
            <a:off x="3929063" y="5929330"/>
            <a:ext cx="428625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th-TH" sz="3000" b="1" dirty="0">
              <a:solidFill>
                <a:schemeClr val="bg1"/>
              </a:solidFill>
              <a:latin typeface="Adobe Caslon Pro Bold" pitchFamily="18" charset="0"/>
              <a:ea typeface="Adobe Kaiti Std R" pitchFamily="18" charset="-128"/>
              <a:cs typeface="+mj-cs"/>
            </a:endParaRPr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4786314" y="5643580"/>
            <a:ext cx="5000635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th-TH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เงินอุดหนุนเพื่อการเลี้ยงดูเด็กแรกเกิด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th-TH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 </a:t>
            </a:r>
            <a:r>
              <a:rPr lang="th-TH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40</a:t>
            </a:r>
            <a:r>
              <a:rPr lang="th-TH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 </a:t>
            </a:r>
            <a:r>
              <a:rPr lang="th-TH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ราย</a:t>
            </a:r>
            <a:endParaRPr lang="th-TH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PSK" pitchFamily="34" charset="-34"/>
              <a:ea typeface="Adobe Kaiti Std R" pitchFamily="18" charset="-128"/>
              <a:cs typeface="TH SarabunPSK" pitchFamily="34" charset="-34"/>
            </a:endParaRPr>
          </a:p>
        </p:txBody>
      </p:sp>
      <p:pic>
        <p:nvPicPr>
          <p:cNvPr id="2090" name="Picture 59" descr="C:\Users\hp\Desktop\PP สายด่วน1300\ช่องทางให้บริการ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7554" y="1357298"/>
            <a:ext cx="85725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2" name="Picture 61" descr="C:\Users\hp\Desktop\PP สายด่วน1300\พื้นที่ให้ความช่วยเหลือ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59524" y="1643050"/>
            <a:ext cx="88404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786050" y="3357562"/>
            <a:ext cx="2357438" cy="642942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th-TH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การให้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th-TH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ความช่วยเหลือ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PSK" pitchFamily="34" charset="-34"/>
              <a:ea typeface="Adobe Kaiti Std R" pitchFamily="18" charset="-128"/>
              <a:cs typeface="TH SarabunPSK" pitchFamily="34" charset="-34"/>
            </a:endParaRPr>
          </a:p>
        </p:txBody>
      </p:sp>
      <p:pic>
        <p:nvPicPr>
          <p:cNvPr id="2094" name="Picture 64" descr="C:\Users\hp\Desktop\PP สายด่วน1300\กลุ่มเป้าหมาย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43504" y="3143248"/>
            <a:ext cx="642942" cy="73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5" name="Picture 65" descr="C:\Users\hp\Desktop\PP สายด่วน1300\มือ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71802" y="2786058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itle 1"/>
          <p:cNvSpPr txBox="1">
            <a:spLocks/>
          </p:cNvSpPr>
          <p:nvPr/>
        </p:nvSpPr>
        <p:spPr>
          <a:xfrm>
            <a:off x="2786061" y="1928806"/>
            <a:ext cx="1571625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th-T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ช่องทาง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th-T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ให้บริการ</a:t>
            </a:r>
            <a:endParaRPr lang="th-TH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PSK" pitchFamily="34" charset="-34"/>
              <a:ea typeface="Adobe Kaiti Std R" pitchFamily="18" charset="-128"/>
              <a:cs typeface="TH SarabunPSK" pitchFamily="34" charset="-34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29124" y="1928802"/>
            <a:ext cx="2071688" cy="71437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th-T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พื้นที่บริการ</a:t>
            </a:r>
            <a:endParaRPr lang="th-TH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PSK" pitchFamily="34" charset="-34"/>
              <a:ea typeface="Adobe Kaiti Std R" pitchFamily="18" charset="-128"/>
              <a:cs typeface="TH SarabunPSK" pitchFamily="34" charset="-34"/>
            </a:endParaRPr>
          </a:p>
        </p:txBody>
      </p:sp>
      <p:graphicFrame>
        <p:nvGraphicFramePr>
          <p:cNvPr id="68" name="แผนภูมิ 2"/>
          <p:cNvGraphicFramePr>
            <a:graphicFrameLocks/>
          </p:cNvGraphicFramePr>
          <p:nvPr/>
        </p:nvGraphicFramePr>
        <p:xfrm>
          <a:off x="357158" y="1214422"/>
          <a:ext cx="3143240" cy="177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84" name="แผนภูมิ 57"/>
          <p:cNvGraphicFramePr>
            <a:graphicFrameLocks/>
          </p:cNvGraphicFramePr>
          <p:nvPr/>
        </p:nvGraphicFramePr>
        <p:xfrm>
          <a:off x="6072198" y="3357562"/>
          <a:ext cx="3357586" cy="186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88" name="แผนภูมิ 58"/>
          <p:cNvGraphicFramePr>
            <a:graphicFrameLocks/>
          </p:cNvGraphicFramePr>
          <p:nvPr/>
        </p:nvGraphicFramePr>
        <p:xfrm>
          <a:off x="5429256" y="1142984"/>
          <a:ext cx="3460751" cy="1868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7" name="สี่เหลี่ยมผืนผ้า 56"/>
          <p:cNvSpPr/>
          <p:nvPr/>
        </p:nvSpPr>
        <p:spPr>
          <a:xfrm>
            <a:off x="4126044" y="1000108"/>
            <a:ext cx="445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4697548" y="1000108"/>
            <a:ext cx="445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4643438" y="3648678"/>
            <a:ext cx="445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3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4071934" y="3643314"/>
            <a:ext cx="445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4</a:t>
            </a:r>
            <a:endParaRPr lang="th-TH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57818" y="6072206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* สถิติ ตั้งแต่ 1 ต.ค.2560 -3 ธ.ค.  2561 จำนวน 95 วัน  รวม 25,459 ราย (สายต่างประเทศ 82 ครั้ง) เฉลี่ย 268 ราย/วัน*</a:t>
            </a:r>
            <a:endParaRPr lang="th-TH" sz="1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4286264" y="3500438"/>
            <a:ext cx="2357438" cy="642942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th-TH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กลุ่มเป้าหมาย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PSK" pitchFamily="34" charset="-34"/>
              <a:ea typeface="Adobe Kaiti Std R" pitchFamily="18" charset="-128"/>
              <a:cs typeface="TH SarabunPSK" pitchFamily="34" charset="-3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406" y="142852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ea typeface="Adobe Kaiti Std R" pitchFamily="18" charset="-128"/>
                <a:cs typeface="TH SarabunPSK" pitchFamily="34" charset="-34"/>
              </a:rPr>
              <a:t>สถิติการให้บริการศูนย์ช่วยเหลือสังคม สายด่วน 1300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0" name="วงรี 99"/>
          <p:cNvSpPr/>
          <p:nvPr/>
        </p:nvSpPr>
        <p:spPr>
          <a:xfrm>
            <a:off x="4214810" y="2357430"/>
            <a:ext cx="714380" cy="642942"/>
          </a:xfrm>
          <a:prstGeom prst="ellipse">
            <a:avLst/>
          </a:prstGeom>
          <a:solidFill>
            <a:srgbClr val="FF7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 45"/>
          <p:cNvSpPr/>
          <p:nvPr/>
        </p:nvSpPr>
        <p:spPr>
          <a:xfrm>
            <a:off x="4204312" y="2643182"/>
            <a:ext cx="72487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ราย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00496" y="2169375"/>
            <a:ext cx="1071570" cy="830997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266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193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สถิติการให้บริการศูนย์ช่วยเหลือสังคม สายด่วน 1300</dc:title>
  <dc:creator>hp</dc:creator>
  <cp:lastModifiedBy>Administrator1300</cp:lastModifiedBy>
  <cp:revision>100</cp:revision>
  <dcterms:created xsi:type="dcterms:W3CDTF">2017-11-10T01:56:21Z</dcterms:created>
  <dcterms:modified xsi:type="dcterms:W3CDTF">2018-01-03T06:54:10Z</dcterms:modified>
</cp:coreProperties>
</file>