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8" r:id="rId3"/>
    <p:sldId id="272" r:id="rId4"/>
    <p:sldId id="273" r:id="rId5"/>
    <p:sldId id="259" r:id="rId6"/>
    <p:sldId id="269" r:id="rId7"/>
    <p:sldId id="270" r:id="rId8"/>
    <p:sldId id="271" r:id="rId9"/>
    <p:sldId id="268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D31E2-907F-433A-9D43-40F4F49500B7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B0027-2079-42B5-A66A-33B9DCAEC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C41-2185-4503-A795-03FF353D082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9C2C-F42B-4C02-9D71-08E9FC71D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C41-2185-4503-A795-03FF353D082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9C2C-F42B-4C02-9D71-08E9FC71D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C41-2185-4503-A795-03FF353D082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9C2C-F42B-4C02-9D71-08E9FC71D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ชื่อเรื่องและแผนภูม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แผนภูมิ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6BD88-9A75-4380-B284-60369327666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C41-2185-4503-A795-03FF353D082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9C2C-F42B-4C02-9D71-08E9FC71D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C41-2185-4503-A795-03FF353D082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9C2C-F42B-4C02-9D71-08E9FC71D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C41-2185-4503-A795-03FF353D082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9C2C-F42B-4C02-9D71-08E9FC71D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C41-2185-4503-A795-03FF353D082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9C2C-F42B-4C02-9D71-08E9FC71D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C41-2185-4503-A795-03FF353D082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9C2C-F42B-4C02-9D71-08E9FC71D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C41-2185-4503-A795-03FF353D082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9C2C-F42B-4C02-9D71-08E9FC71D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C41-2185-4503-A795-03FF353D082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9C2C-F42B-4C02-9D71-08E9FC71D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C41-2185-4503-A795-03FF353D082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9C2C-F42B-4C02-9D71-08E9FC71D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C41-2185-4503-A795-03FF353D0825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9C2C-F42B-4C02-9D71-08E9FC71D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Documents and Settings\ACER\My Documents\My Pictures\123675087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42910" y="1571612"/>
            <a:ext cx="7772400" cy="3643337"/>
          </a:xfrm>
        </p:spPr>
        <p:txBody>
          <a:bodyPr>
            <a:normAutofit fontScale="90000"/>
          </a:bodyPr>
          <a:lstStyle/>
          <a:p>
            <a:r>
              <a:rPr lang="th-TH" sz="6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ศูนย์เด็กเล็กคุณภาพ</a:t>
            </a:r>
            <a:r>
              <a:rPr lang="th-TH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/>
            </a:r>
            <a:br>
              <a:rPr lang="th-TH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</a:br>
            <a:r>
              <a:rPr lang="th-TH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/>
            </a:r>
            <a:br>
              <a:rPr lang="th-TH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</a:br>
            <a:r>
              <a:rPr lang="th-TH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นพ.</a:t>
            </a:r>
            <a:r>
              <a:rPr lang="th-TH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ดนัย</a:t>
            </a:r>
            <a:r>
              <a:rPr lang="th-TH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  </a:t>
            </a:r>
            <a:r>
              <a:rPr lang="th-TH" sz="40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ธี</a:t>
            </a:r>
            <a:r>
              <a:rPr lang="th-TH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วันดา</a:t>
            </a:r>
            <a:r>
              <a:rPr lang="th-TH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/>
            </a:r>
            <a:br>
              <a:rPr lang="th-TH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</a:br>
            <a:r>
              <a:rPr lang="th-TH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ผู้อำนวยการสำนักส่งเสริมสุขภาพ</a:t>
            </a:r>
            <a:br>
              <a:rPr lang="th-TH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</a:br>
            <a:r>
              <a:rPr lang="th-TH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๒๙  มกราคม ๒๕๕๖</a:t>
            </a:r>
            <a:br>
              <a:rPr lang="th-TH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</a:br>
            <a:r>
              <a:rPr lang="th-TH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โรงแรมมิรา</a:t>
            </a:r>
            <a:r>
              <a:rPr lang="th-TH" sz="40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เคิล</a:t>
            </a:r>
            <a:r>
              <a:rPr lang="th-TH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แก</a:t>
            </a:r>
            <a:r>
              <a:rPr lang="th-TH" sz="40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รนด์</a:t>
            </a:r>
            <a:r>
              <a:rPr lang="th-TH" sz="40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 กทม.</a:t>
            </a:r>
            <a:endParaRPr lang="en-US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Documents and Settings\ACER\My Documents\My Pictures\123675087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146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แบบที่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/>
          </a:blip>
          <a:srcRect/>
          <a:stretch>
            <a:fillRect/>
          </a:stretch>
        </p:blipFill>
        <p:spPr bwMode="auto">
          <a:xfrm>
            <a:off x="2952750" y="1214422"/>
            <a:ext cx="3238500" cy="1554162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>
            <a:outerShdw dist="35921" dir="2700000" algn="ctr" rotWithShape="0">
              <a:srgbClr val="FFFF00"/>
            </a:outerShdw>
          </a:effectLst>
        </p:spPr>
      </p:pic>
      <p:sp>
        <p:nvSpPr>
          <p:cNvPr id="6" name="WordArt 3"/>
          <p:cNvSpPr>
            <a:spLocks noChangeArrowheads="1" noChangeShapeType="1" noTextEdit="1"/>
          </p:cNvSpPr>
          <p:nvPr/>
        </p:nvSpPr>
        <p:spPr bwMode="auto">
          <a:xfrm>
            <a:off x="1692275" y="2725722"/>
            <a:ext cx="5759450" cy="17287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h-TH" sz="3600" b="1" kern="10">
                <a:ln w="38100">
                  <a:solidFill>
                    <a:srgbClr val="66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FF"/>
                    </a:gs>
                    <a:gs pos="100000">
                      <a:srgbClr val="000066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Tahoma"/>
                <a:cs typeface="Tahoma"/>
              </a:rPr>
              <a:t>สวัสดี</a:t>
            </a:r>
            <a:endParaRPr lang="en-US" sz="3600" b="1" kern="10">
              <a:ln w="38100">
                <a:solidFill>
                  <a:srgbClr val="66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FF"/>
                  </a:gs>
                  <a:gs pos="100000">
                    <a:srgbClr val="000066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Documents and Settings\ACER\My Documents\My Pictures\123675087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8596" y="857232"/>
            <a:ext cx="80724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ความเป็นมา</a:t>
            </a:r>
          </a:p>
          <a:p>
            <a:endParaRPr lang="th-TH" sz="1400" b="1" dirty="0" smtClean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ahoma" pitchFamily="34" charset="0"/>
              <a:cs typeface="Tahoma" pitchFamily="34" charset="0"/>
            </a:endParaRPr>
          </a:p>
          <a:p>
            <a:pPr marL="265113" indent="-265113">
              <a:buFont typeface="Arial" pitchFamily="34" charset="0"/>
              <a:buChar char="•"/>
            </a:pPr>
            <a:r>
              <a:rPr lang="th-TH" sz="2800" b="1" dirty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th-TH" sz="2800" b="1" dirty="0" smtClean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ปี 2544-ปัจจุบัน </a:t>
            </a:r>
            <a:r>
              <a:rPr lang="th-TH" sz="2800" b="1" dirty="0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กรมอนามัยมีนโยบายส่งเสริม สนับสนุนการพัฒนาศูนย์เด็กเล็กเป็นศูนย์เด็กเล็กน่าอยู่</a:t>
            </a:r>
          </a:p>
          <a:p>
            <a:pPr marL="265113" indent="-265113">
              <a:buFont typeface="Arial" pitchFamily="34" charset="0"/>
              <a:buChar char="•"/>
            </a:pPr>
            <a:r>
              <a:rPr lang="th-TH" sz="2800" b="1" dirty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th-TH" sz="2800" b="1" dirty="0" smtClean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ปี 2553 มติ ครม. </a:t>
            </a:r>
            <a:r>
              <a:rPr lang="th-TH" sz="2800" b="1" dirty="0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เห็นชอบโครงการพัฒนาศูนย์เด็กเล็กในชุมชน ด้านสุขภาพอนามัยและพัฒนาการของเด็ก ปี 2553-2555</a:t>
            </a:r>
          </a:p>
          <a:p>
            <a:pPr marL="265113" indent="-265113">
              <a:buFont typeface="Arial" pitchFamily="34" charset="0"/>
              <a:buChar char="•"/>
            </a:pPr>
            <a:r>
              <a:rPr lang="th-TH" sz="28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th-TH" sz="2800" b="1" dirty="0" smtClean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ปี 2556 </a:t>
            </a:r>
            <a:r>
              <a:rPr lang="th-TH" sz="2800" b="1" dirty="0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แผนงานพัฒนาสุขภาพเด็ก</a:t>
            </a:r>
            <a:r>
              <a:rPr lang="en-US" sz="2800" b="1" dirty="0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 3-5</a:t>
            </a:r>
            <a:r>
              <a:rPr lang="th-TH" sz="2800" b="1" dirty="0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 ปีคุณภาพ  นโยบาย</a:t>
            </a:r>
            <a:r>
              <a:rPr lang="th-TH" sz="2800" b="1" dirty="0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เร่งด่วนของรัฐบาลด้านสังคมและคุณภาพชีวิตเรื่องการยกระดับ</a:t>
            </a:r>
            <a:r>
              <a:rPr lang="th-TH" sz="2800" b="1" dirty="0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itchFamily="34" charset="0"/>
                <a:cs typeface="Tahoma" pitchFamily="34" charset="0"/>
              </a:rPr>
              <a:t>คุณภาพสตรีและเด็ก</a:t>
            </a:r>
            <a:endParaRPr lang="th-TH" sz="2800" b="1" dirty="0" smtClean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C:\Documents and Settings\ACER\My Documents\My Pictures\123675087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4"/>
          <p:cNvGraphicFramePr>
            <a:graphicFrameLocks noChangeAspect="1"/>
          </p:cNvGraphicFramePr>
          <p:nvPr>
            <p:ph idx="1"/>
          </p:nvPr>
        </p:nvGraphicFramePr>
        <p:xfrm>
          <a:off x="0" y="1504950"/>
          <a:ext cx="8953500" cy="5353050"/>
        </p:xfrm>
        <a:graphic>
          <a:graphicData uri="http://schemas.openxmlformats.org/presentationml/2006/ole">
            <p:oleObj spid="_x0000_s20482" name="แผนภูมิ" r:id="rId4" imgW="6372149" imgH="3781349" progId="MSGraph.Chart.8">
              <p:embed followColorScheme="full"/>
            </p:oleObj>
          </a:graphicData>
        </a:graphic>
      </p:graphicFrame>
      <p:sp>
        <p:nvSpPr>
          <p:cNvPr id="6147" name="AutoShape 8"/>
          <p:cNvSpPr>
            <a:spLocks noChangeArrowheads="1"/>
          </p:cNvSpPr>
          <p:nvPr/>
        </p:nvSpPr>
        <p:spPr bwMode="auto">
          <a:xfrm>
            <a:off x="1143000" y="280974"/>
            <a:ext cx="6781800" cy="1219200"/>
          </a:xfrm>
          <a:prstGeom prst="flowChartAlternateProcess">
            <a:avLst/>
          </a:prstGeom>
          <a:gradFill rotWithShape="1">
            <a:gsLst>
              <a:gs pos="0">
                <a:srgbClr val="FFF1FF"/>
              </a:gs>
              <a:gs pos="100000">
                <a:srgbClr val="FFCCFF">
                  <a:alpha val="32999"/>
                </a:srgbClr>
              </a:gs>
            </a:gsLst>
            <a:lin ang="5400000" scaled="1"/>
          </a:gradFill>
          <a:ln w="38100">
            <a:solidFill>
              <a:srgbClr val="CC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293659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th-TH" sz="3200" b="1" dirty="0">
                <a:solidFill>
                  <a:srgbClr val="660033"/>
                </a:solidFill>
                <a:latin typeface="Tahoma" pitchFamily="34" charset="-34"/>
                <a:cs typeface="Tahoma" pitchFamily="34" charset="-34"/>
              </a:rPr>
              <a:t>พัฒนาการรวมปกติ(เด็กอายุ 1 - 3 ปี)</a:t>
            </a:r>
            <a:br>
              <a:rPr lang="th-TH" sz="3200" b="1" dirty="0">
                <a:solidFill>
                  <a:srgbClr val="660033"/>
                </a:solidFill>
                <a:latin typeface="Tahoma" pitchFamily="34" charset="-34"/>
                <a:cs typeface="Tahoma" pitchFamily="34" charset="-34"/>
              </a:rPr>
            </a:br>
            <a:r>
              <a:rPr lang="th-TH" sz="3200" b="1" dirty="0">
                <a:solidFill>
                  <a:srgbClr val="660033"/>
                </a:solidFill>
                <a:latin typeface="Tahoma" pitchFamily="34" charset="-34"/>
                <a:cs typeface="Tahoma" pitchFamily="34" charset="-34"/>
              </a:rPr>
              <a:t> พ.ศ. 2542,</a:t>
            </a:r>
            <a:r>
              <a:rPr lang="en-US" sz="3200" b="1" dirty="0">
                <a:solidFill>
                  <a:srgbClr val="660033"/>
                </a:solidFill>
                <a:latin typeface="Tahoma" pitchFamily="34" charset="-34"/>
                <a:cs typeface="Tahoma" pitchFamily="34" charset="-34"/>
              </a:rPr>
              <a:t> </a:t>
            </a:r>
            <a:r>
              <a:rPr lang="th-TH" sz="3200" b="1" dirty="0">
                <a:solidFill>
                  <a:srgbClr val="660033"/>
                </a:solidFill>
                <a:latin typeface="Tahoma" pitchFamily="34" charset="-34"/>
                <a:cs typeface="Tahoma" pitchFamily="34" charset="-34"/>
              </a:rPr>
              <a:t>2547,</a:t>
            </a:r>
            <a:r>
              <a:rPr lang="en-US" sz="3200" b="1" dirty="0">
                <a:solidFill>
                  <a:srgbClr val="660033"/>
                </a:solidFill>
                <a:latin typeface="Tahoma" pitchFamily="34" charset="-34"/>
                <a:cs typeface="Tahoma" pitchFamily="34" charset="-34"/>
              </a:rPr>
              <a:t> </a:t>
            </a:r>
            <a:r>
              <a:rPr lang="th-TH" sz="3200" b="1" dirty="0">
                <a:solidFill>
                  <a:srgbClr val="660033"/>
                </a:solidFill>
                <a:latin typeface="Tahoma" pitchFamily="34" charset="-34"/>
                <a:cs typeface="Tahoma" pitchFamily="34" charset="-34"/>
              </a:rPr>
              <a:t>2550</a:t>
            </a:r>
            <a:r>
              <a:rPr lang="en-US" sz="3200" b="1" dirty="0">
                <a:solidFill>
                  <a:srgbClr val="660033"/>
                </a:solidFill>
                <a:latin typeface="Tahoma" pitchFamily="34" charset="-34"/>
                <a:cs typeface="Tahoma" pitchFamily="34" charset="-34"/>
              </a:rPr>
              <a:t>,</a:t>
            </a:r>
            <a:r>
              <a:rPr lang="th-TH" sz="3200" b="1" dirty="0">
                <a:solidFill>
                  <a:srgbClr val="660033"/>
                </a:solidFill>
                <a:latin typeface="Tahoma" pitchFamily="34" charset="-34"/>
                <a:cs typeface="Tahoma" pitchFamily="34" charset="-34"/>
              </a:rPr>
              <a:t>2553</a:t>
            </a: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8215338" y="5943600"/>
            <a:ext cx="70006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h-TH" altLang="ko-KR" sz="1800" b="1" dirty="0" smtClean="0">
                <a:solidFill>
                  <a:srgbClr val="660066"/>
                </a:solidFill>
                <a:latin typeface="Tahoma" pitchFamily="34" charset="-34"/>
                <a:ea typeface="Batang" pitchFamily="18" charset="-127"/>
                <a:cs typeface="Tahoma" pitchFamily="34" charset="-34"/>
              </a:rPr>
              <a:t>พ.ศ.</a:t>
            </a:r>
            <a:endParaRPr lang="en-US" sz="1800" b="1" dirty="0">
              <a:solidFill>
                <a:srgbClr val="660066"/>
              </a:solidFill>
              <a:latin typeface="Tahoma" pitchFamily="34" charset="-34"/>
              <a:ea typeface="Batang" pitchFamily="18" charset="-127"/>
              <a:cs typeface="Tahoma" pitchFamily="34" charset="-34"/>
            </a:endParaRPr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802944" y="1716200"/>
            <a:ext cx="858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 b="1">
                <a:solidFill>
                  <a:srgbClr val="660066"/>
                </a:solidFill>
                <a:cs typeface="Tahoma" pitchFamily="34" charset="-34"/>
              </a:rPr>
              <a:t>ร้อยละ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428860" y="6143644"/>
            <a:ext cx="445296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b="1" dirty="0" smtClean="0">
                <a:solidFill>
                  <a:srgbClr val="660066"/>
                </a:solidFill>
                <a:cs typeface="Tahoma" pitchFamily="34" charset="-34"/>
              </a:rPr>
              <a:t>สำนักส่งเสริมสุขภาพ  กรมอนามัย</a:t>
            </a:r>
            <a:endParaRPr lang="th-TH" sz="1800" b="1" dirty="0">
              <a:solidFill>
                <a:srgbClr val="660066"/>
              </a:solidFill>
              <a:cs typeface="Tahoma" pitchFamily="34" charset="-34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C:\Documents and Settings\ACER\My Documents\My Pictures\123675087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AutoShape 3"/>
          <p:cNvSpPr>
            <a:spLocks noChangeArrowheads="1"/>
          </p:cNvSpPr>
          <p:nvPr/>
        </p:nvSpPr>
        <p:spPr bwMode="auto">
          <a:xfrm>
            <a:off x="838200" y="352425"/>
            <a:ext cx="7086600" cy="990600"/>
          </a:xfrm>
          <a:prstGeom prst="flowChartAlternateProcess">
            <a:avLst/>
          </a:prstGeom>
          <a:gradFill rotWithShape="1">
            <a:gsLst>
              <a:gs pos="0">
                <a:srgbClr val="FFCCFF">
                  <a:alpha val="42000"/>
                </a:srgbClr>
              </a:gs>
              <a:gs pos="50000">
                <a:srgbClr val="FFCCFF">
                  <a:gamma/>
                  <a:tint val="38039"/>
                  <a:invGamma/>
                </a:srgbClr>
              </a:gs>
              <a:gs pos="100000">
                <a:srgbClr val="FFCCFF">
                  <a:alpha val="42000"/>
                </a:srgbClr>
              </a:gs>
            </a:gsLst>
            <a:lin ang="5400000" scaled="1"/>
          </a:gradFill>
          <a:ln w="38100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96200" cy="914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th-TH" sz="3200" b="1" smtClean="0">
                <a:solidFill>
                  <a:srgbClr val="660066"/>
                </a:solidFill>
                <a:latin typeface="Tahoma" pitchFamily="34" charset="-34"/>
                <a:cs typeface="Tahoma" pitchFamily="34" charset="-34"/>
              </a:rPr>
              <a:t>พัฒนาการรวมปกติ(เด็กอายุ 4 – 5 ปี)</a:t>
            </a:r>
            <a:br>
              <a:rPr lang="th-TH" sz="3200" b="1" smtClean="0">
                <a:solidFill>
                  <a:srgbClr val="660066"/>
                </a:solidFill>
                <a:latin typeface="Tahoma" pitchFamily="34" charset="-34"/>
                <a:cs typeface="Tahoma" pitchFamily="34" charset="-34"/>
              </a:rPr>
            </a:br>
            <a:r>
              <a:rPr lang="th-TH" sz="3200" b="1" smtClean="0">
                <a:solidFill>
                  <a:srgbClr val="660066"/>
                </a:solidFill>
                <a:latin typeface="Tahoma" pitchFamily="34" charset="-34"/>
                <a:cs typeface="Tahoma" pitchFamily="34" charset="-34"/>
              </a:rPr>
              <a:t>พ.ศ. 2542, 2547, 2550</a:t>
            </a:r>
            <a:r>
              <a:rPr lang="en-US" sz="3200" b="1" smtClean="0">
                <a:solidFill>
                  <a:srgbClr val="660066"/>
                </a:solidFill>
                <a:latin typeface="Tahoma" pitchFamily="34" charset="-34"/>
                <a:cs typeface="Tahoma" pitchFamily="34" charset="-34"/>
              </a:rPr>
              <a:t>,2553</a:t>
            </a:r>
            <a:r>
              <a:rPr lang="th-TH" sz="2800" smtClean="0">
                <a:solidFill>
                  <a:srgbClr val="660066"/>
                </a:solidFill>
                <a:latin typeface="Tahoma" pitchFamily="34" charset="-34"/>
                <a:cs typeface="Tahoma" pitchFamily="34" charset="-34"/>
              </a:rPr>
              <a:t> 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8072462" y="53340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 b="1" dirty="0">
                <a:solidFill>
                  <a:srgbClr val="660066"/>
                </a:solidFill>
                <a:cs typeface="Tahoma" pitchFamily="34" charset="-34"/>
              </a:rPr>
              <a:t>พ.ศ.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2265363" y="1524000"/>
            <a:ext cx="858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 b="1">
                <a:solidFill>
                  <a:srgbClr val="660066"/>
                </a:solidFill>
                <a:cs typeface="Tahoma" pitchFamily="34" charset="-34"/>
              </a:rPr>
              <a:t>ร้อยละ</a:t>
            </a:r>
          </a:p>
        </p:txBody>
      </p:sp>
      <p:graphicFrame>
        <p:nvGraphicFramePr>
          <p:cNvPr id="7170" name="Object 10"/>
          <p:cNvGraphicFramePr>
            <a:graphicFrameLocks noChangeAspect="1"/>
          </p:cNvGraphicFramePr>
          <p:nvPr>
            <p:ph idx="1"/>
          </p:nvPr>
        </p:nvGraphicFramePr>
        <p:xfrm>
          <a:off x="714348" y="1371600"/>
          <a:ext cx="7196137" cy="5334000"/>
        </p:xfrm>
        <a:graphic>
          <a:graphicData uri="http://schemas.openxmlformats.org/presentationml/2006/ole">
            <p:oleObj spid="_x0000_s21506" name="แผนภูมิ" r:id="rId4" imgW="6362700" imgH="3791102" progId="MSGraph.Chart.8">
              <p:embed followColorScheme="full"/>
            </p:oleObj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428860" y="6143644"/>
            <a:ext cx="445296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b="1" dirty="0" smtClean="0">
                <a:solidFill>
                  <a:srgbClr val="660066"/>
                </a:solidFill>
                <a:cs typeface="Tahoma" pitchFamily="34" charset="-34"/>
              </a:rPr>
              <a:t>สำนักส่งเสริมสุขภาพ  กรมอนามัย</a:t>
            </a:r>
            <a:endParaRPr lang="th-TH" sz="1800" b="1" dirty="0">
              <a:solidFill>
                <a:srgbClr val="660066"/>
              </a:solidFill>
              <a:cs typeface="Tahoma" pitchFamily="34" charset="-34"/>
            </a:endParaRPr>
          </a:p>
        </p:txBody>
      </p:sp>
    </p:spTree>
  </p:cSld>
  <p:clrMapOvr>
    <a:masterClrMapping/>
  </p:clrMapOvr>
  <p:transition spd="med"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Documents and Settings\ACER\My Documents\My Pictures\123675087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1"/>
          <p:cNvSpPr txBox="1">
            <a:spLocks noChangeArrowheads="1"/>
          </p:cNvSpPr>
          <p:nvPr/>
        </p:nvSpPr>
        <p:spPr>
          <a:xfrm>
            <a:off x="0" y="357166"/>
            <a:ext cx="9144000" cy="1143008"/>
          </a:xfrm>
          <a:prstGeom prst="rect">
            <a:avLst/>
          </a:prstGeom>
          <a:effectLst>
            <a:outerShdw dist="35921" dir="27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ข้อมูลศูนย์เด็กเล็ก                                                 ที่ผ่านเกณฑ์มาตรฐานศูนย์เด็กเล็กกรมอนามัย</a:t>
            </a:r>
          </a:p>
        </p:txBody>
      </p:sp>
      <p:graphicFrame>
        <p:nvGraphicFramePr>
          <p:cNvPr id="8" name="Group 94"/>
          <p:cNvGraphicFramePr>
            <a:graphicFrameLocks/>
          </p:cNvGraphicFramePr>
          <p:nvPr/>
        </p:nvGraphicFramePr>
        <p:xfrm>
          <a:off x="436591" y="1641454"/>
          <a:ext cx="8207375" cy="4116389"/>
        </p:xfrm>
        <a:graphic>
          <a:graphicData uri="http://schemas.openxmlformats.org/drawingml/2006/table">
            <a:tbl>
              <a:tblPr/>
              <a:tblGrid>
                <a:gridCol w="2778087"/>
                <a:gridCol w="2714644"/>
                <a:gridCol w="2714644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3F1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มาตรฐาน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99">
                            <a:gamma/>
                            <a:tint val="17255"/>
                            <a:invGamma/>
                            <a:alpha val="39999"/>
                          </a:srgbClr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3F1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จำนวน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99">
                            <a:gamma/>
                            <a:tint val="17255"/>
                            <a:invGamma/>
                            <a:alpha val="39999"/>
                          </a:srgbClr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3F1F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ร้อยละ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99">
                            <a:gamma/>
                            <a:tint val="17255"/>
                            <a:invGamma/>
                            <a:alpha val="39999"/>
                          </a:srgbClr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ระดับดีมาก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CC">
                            <a:gamma/>
                            <a:tint val="17255"/>
                            <a:invGamma/>
                            <a:alpha val="39999"/>
                          </a:srgbClr>
                        </a:gs>
                        <a:gs pos="100000">
                          <a:srgbClr val="FFCCC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Tahoma" pitchFamily="34" charset="0"/>
                          <a:cs typeface="Tahoma" pitchFamily="34" charset="0"/>
                        </a:rPr>
                        <a:t>6,439</a:t>
                      </a:r>
                      <a:endParaRPr lang="en-US" sz="3200" b="1" dirty="0">
                        <a:solidFill>
                          <a:srgbClr val="C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CC">
                            <a:gamma/>
                            <a:tint val="17255"/>
                            <a:invGamma/>
                            <a:alpha val="39999"/>
                          </a:srgbClr>
                        </a:gs>
                        <a:gs pos="100000">
                          <a:srgbClr val="FFCCC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32.12</a:t>
                      </a:r>
                      <a:endParaRPr kumimoji="0" lang="th-TH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CCCC">
                            <a:gamma/>
                            <a:tint val="17255"/>
                            <a:invGamma/>
                            <a:alpha val="39999"/>
                          </a:srgbClr>
                        </a:gs>
                        <a:gs pos="100000">
                          <a:srgbClr val="FFCCCC"/>
                        </a:gs>
                      </a:gsLst>
                      <a:lin ang="0" scaled="1"/>
                    </a:gradFill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ระดับดี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FFCC">
                            <a:gamma/>
                            <a:tint val="17255"/>
                            <a:invGamma/>
                            <a:alpha val="39999"/>
                          </a:srgbClr>
                        </a:gs>
                        <a:gs pos="100000">
                          <a:srgbClr val="CCFFC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Tahoma" pitchFamily="34" charset="0"/>
                          <a:cs typeface="Tahoma" pitchFamily="34" charset="0"/>
                        </a:rPr>
                        <a:t>7,421</a:t>
                      </a:r>
                      <a:endParaRPr lang="en-US" sz="3200" b="1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FFCC">
                            <a:gamma/>
                            <a:tint val="17255"/>
                            <a:invGamma/>
                            <a:alpha val="39999"/>
                          </a:srgbClr>
                        </a:gs>
                        <a:gs pos="100000">
                          <a:srgbClr val="CCFFC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37.03</a:t>
                      </a:r>
                      <a:endParaRPr kumimoji="0" lang="th-TH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FFCC">
                            <a:gamma/>
                            <a:tint val="17255"/>
                            <a:invGamma/>
                            <a:alpha val="39999"/>
                          </a:srgbClr>
                        </a:gs>
                        <a:gs pos="100000">
                          <a:srgbClr val="CCFFCC"/>
                        </a:gs>
                      </a:gsLst>
                      <a:lin ang="0" scaled="1"/>
                    </a:gra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พื้นฐาน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CCFF">
                            <a:gamma/>
                            <a:tint val="17255"/>
                            <a:invGamma/>
                            <a:alpha val="39999"/>
                          </a:srgbClr>
                        </a:gs>
                        <a:gs pos="100000">
                          <a:srgbClr val="99CC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002060"/>
                          </a:solidFill>
                          <a:latin typeface="Tahoma" pitchFamily="34" charset="0"/>
                          <a:cs typeface="Tahoma" pitchFamily="34" charset="0"/>
                        </a:rPr>
                        <a:t>5,516</a:t>
                      </a:r>
                      <a:endParaRPr lang="en-US" sz="3200" b="1" dirty="0">
                        <a:solidFill>
                          <a:srgbClr val="00206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CCFF">
                            <a:gamma/>
                            <a:tint val="17255"/>
                            <a:invGamma/>
                            <a:alpha val="39999"/>
                          </a:srgbClr>
                        </a:gs>
                        <a:gs pos="100000">
                          <a:srgbClr val="99CC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27.52</a:t>
                      </a:r>
                      <a:endParaRPr kumimoji="0" lang="th-TH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CCFF">
                            <a:gamma/>
                            <a:tint val="17255"/>
                            <a:invGamma/>
                            <a:alpha val="39999"/>
                          </a:srgbClr>
                        </a:gs>
                        <a:gs pos="100000">
                          <a:srgbClr val="99CCFF"/>
                        </a:gs>
                      </a:gsLst>
                      <a:lin ang="0" scaled="1"/>
                    </a:gradFill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ไม่ผ่านเกณฑ์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CCFF">
                            <a:gamma/>
                            <a:tint val="17255"/>
                            <a:invGamma/>
                            <a:alpha val="39999"/>
                          </a:srgbClr>
                        </a:gs>
                        <a:gs pos="100000">
                          <a:srgbClr val="CCCC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  <a:latin typeface="Tahoma" pitchFamily="34" charset="0"/>
                          <a:cs typeface="Tahoma" pitchFamily="34" charset="0"/>
                        </a:rPr>
                        <a:t>667</a:t>
                      </a:r>
                      <a:endParaRPr lang="en-US" sz="3200" b="1" dirty="0">
                        <a:solidFill>
                          <a:srgbClr val="7030A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CCFF">
                            <a:gamma/>
                            <a:tint val="17255"/>
                            <a:invGamma/>
                            <a:alpha val="39999"/>
                          </a:srgbClr>
                        </a:gs>
                        <a:gs pos="100000">
                          <a:srgbClr val="CCCCFF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7030A0"/>
                          </a:solidFill>
                          <a:latin typeface="Tahoma" pitchFamily="34" charset="0"/>
                          <a:cs typeface="Tahoma" pitchFamily="34" charset="0"/>
                        </a:rPr>
                        <a:t>3.3</a:t>
                      </a:r>
                      <a:endParaRPr lang="en-US" sz="3200" b="1" dirty="0">
                        <a:solidFill>
                          <a:srgbClr val="7030A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CCCCFF">
                            <a:gamma/>
                            <a:tint val="17255"/>
                            <a:invGamma/>
                            <a:alpha val="39999"/>
                          </a:srgbClr>
                        </a:gs>
                        <a:gs pos="100000">
                          <a:srgbClr val="CCCCFF"/>
                        </a:gs>
                      </a:gsLst>
                      <a:lin ang="0" scaled="1"/>
                    </a:gra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รวม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A50021"/>
                        </a:gs>
                        <a:gs pos="100000">
                          <a:srgbClr val="A50021">
                            <a:gamma/>
                            <a:shade val="31373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FF00"/>
                          </a:solidFill>
                          <a:latin typeface="Tahoma" pitchFamily="34" charset="0"/>
                          <a:cs typeface="Tahoma" pitchFamily="34" charset="0"/>
                        </a:rPr>
                        <a:t>20,043</a:t>
                      </a:r>
                      <a:endParaRPr lang="en-US" sz="3200" b="1" dirty="0">
                        <a:solidFill>
                          <a:srgbClr val="FFFF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A50021"/>
                        </a:gs>
                        <a:gs pos="100000">
                          <a:srgbClr val="A50021">
                            <a:gamma/>
                            <a:shade val="31373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100</a:t>
                      </a:r>
                      <a:endParaRPr kumimoji="0" lang="th-TH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A50021"/>
                        </a:gs>
                        <a:gs pos="100000">
                          <a:srgbClr val="A50021">
                            <a:gamma/>
                            <a:shade val="31373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662" y="5857892"/>
            <a:ext cx="628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 smtClean="0">
                <a:latin typeface="Tahoma" pitchFamily="34" charset="0"/>
                <a:cs typeface="Tahoma" pitchFamily="34" charset="0"/>
              </a:rPr>
              <a:t>(รายงานตรวจราชการแบบ</a:t>
            </a:r>
            <a:r>
              <a:rPr lang="th-TH" sz="2000" b="1" dirty="0" err="1" smtClean="0">
                <a:latin typeface="Tahoma" pitchFamily="34" charset="0"/>
                <a:cs typeface="Tahoma" pitchFamily="34" charset="0"/>
              </a:rPr>
              <a:t>บูรณา</a:t>
            </a:r>
            <a:r>
              <a:rPr lang="th-TH" sz="2000" b="1" dirty="0" smtClean="0">
                <a:latin typeface="Tahoma" pitchFamily="34" charset="0"/>
                <a:cs typeface="Tahoma" pitchFamily="34" charset="0"/>
              </a:rPr>
              <a:t>การและผลการดำเนินงานจากศูนย์อนามัย กันยายน 2555)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ตาราง 65"/>
          <p:cNvGraphicFramePr>
            <a:graphicFrameLocks noGrp="1"/>
          </p:cNvGraphicFramePr>
          <p:nvPr/>
        </p:nvGraphicFramePr>
        <p:xfrm>
          <a:off x="457200" y="1615440"/>
          <a:ext cx="8382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th-TH" sz="36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ศูนย์เด็กเล็กคุณภาพ   </a:t>
                      </a:r>
                      <a:r>
                        <a:rPr lang="th-TH" sz="3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หมายถึง  ศูนย์เด็กเล็กสังกัด </a:t>
                      </a:r>
                      <a:r>
                        <a:rPr lang="th-TH" sz="36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อปท.</a:t>
                      </a:r>
                      <a:r>
                        <a:rPr lang="th-TH" sz="3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ที่ผ่านเกณฑ์มาตรฐานศูนย์เด็กเล็กน่าอยู่ระดับดีและดีมากและผ่านผลลัพธ์ </a:t>
                      </a:r>
                      <a:r>
                        <a:rPr lang="en-US" sz="3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4</a:t>
                      </a:r>
                      <a:r>
                        <a:rPr lang="th-TH" sz="3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 ตัวชี้วัด</a:t>
                      </a:r>
                      <a:endParaRPr lang="th-TH" sz="3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ตาราง 30"/>
          <p:cNvGraphicFramePr>
            <a:graphicFrameLocks noGrp="1"/>
          </p:cNvGraphicFramePr>
          <p:nvPr/>
        </p:nvGraphicFramePr>
        <p:xfrm>
          <a:off x="66674" y="76200"/>
          <a:ext cx="9001126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126"/>
              </a:tblGrid>
              <a:tr h="338336">
                <a:tc>
                  <a:txBody>
                    <a:bodyPr/>
                    <a:lstStyle/>
                    <a:p>
                      <a:pPr algn="ctr"/>
                      <a:r>
                        <a:rPr lang="th-TH" sz="4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ร้อยละ</a:t>
                      </a:r>
                      <a:r>
                        <a:rPr lang="en-US" sz="4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4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70</a:t>
                      </a:r>
                      <a:r>
                        <a:rPr lang="th-TH" sz="4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 ของ</a:t>
                      </a:r>
                      <a:r>
                        <a:rPr lang="th-TH" sz="4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ศูนย์เด็กเล็กสังกัด </a:t>
                      </a:r>
                      <a:r>
                        <a:rPr lang="th-TH" sz="44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อปท.</a:t>
                      </a:r>
                      <a:r>
                        <a:rPr lang="th-TH" sz="4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ผ่านมาตรฐานศูนย์เด็กเล็กคุณภาพ</a:t>
                      </a:r>
                      <a:r>
                        <a:rPr lang="th-TH" sz="4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คุณภาพ(</a:t>
                      </a:r>
                      <a:r>
                        <a:rPr lang="en-US" sz="4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14,030</a:t>
                      </a:r>
                      <a:r>
                        <a:rPr lang="th-TH" sz="4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 แห่ง)</a:t>
                      </a:r>
                      <a:r>
                        <a:rPr lang="en-US" sz="4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4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endParaRPr lang="th-TH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ตาราง 20"/>
          <p:cNvGraphicFramePr>
            <a:graphicFrameLocks noGrp="1"/>
          </p:cNvGraphicFramePr>
          <p:nvPr/>
        </p:nvGraphicFramePr>
        <p:xfrm>
          <a:off x="1524000" y="3496056"/>
          <a:ext cx="6705600" cy="313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0"/>
              </a:tblGrid>
              <a:tr h="400344">
                <a:tc>
                  <a:txBody>
                    <a:bodyPr/>
                    <a:lstStyle/>
                    <a:p>
                      <a:pPr algn="l"/>
                      <a:r>
                        <a:rPr lang="th-TH" sz="4000" b="1" dirty="0" smtClean="0"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ผลลัพธ์  </a:t>
                      </a:r>
                      <a:r>
                        <a:rPr lang="en-US" sz="4000" b="1" dirty="0" smtClean="0"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4 </a:t>
                      </a:r>
                      <a:r>
                        <a:rPr lang="th-TH" sz="4000" b="1" dirty="0" smtClean="0"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ตัว</a:t>
                      </a:r>
                      <a:r>
                        <a:rPr lang="th-TH" sz="4000" b="1" baseline="0" dirty="0" smtClean="0">
                          <a:solidFill>
                            <a:srgbClr val="80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PSK" pitchFamily="34" charset="-34"/>
                          <a:cs typeface="TH SarabunPSK" pitchFamily="34" charset="-34"/>
                        </a:rPr>
                        <a:t> คือ</a:t>
                      </a:r>
                      <a:endParaRPr lang="th-TH" sz="4000" b="1" dirty="0">
                        <a:solidFill>
                          <a:srgbClr val="80008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47455">
                <a:tc>
                  <a:txBody>
                    <a:bodyPr/>
                    <a:lstStyle/>
                    <a:p>
                      <a:pPr marL="179388" indent="-179388" algn="l">
                        <a:lnSpc>
                          <a:spcPct val="80000"/>
                        </a:lnSpc>
                        <a:buClr>
                          <a:srgbClr val="FF0000"/>
                        </a:buClr>
                        <a:buFont typeface="Arial" pitchFamily="34" charset="0"/>
                        <a:buNone/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1. </a:t>
                      </a:r>
                      <a:r>
                        <a:rPr lang="th-TH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พัฒนาการสมวัย ร้อยละ 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85 </a:t>
                      </a:r>
                      <a:r>
                        <a:rPr lang="th-TH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(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อนามัย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55</a:t>
                      </a:r>
                      <a:r>
                        <a:rPr lang="th-TH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lang="en-US" sz="3200" b="1" baseline="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marL="179388" indent="-179388" algn="l">
                        <a:lnSpc>
                          <a:spcPct val="80000"/>
                        </a:lnSpc>
                        <a:buClr>
                          <a:srgbClr val="FF0000"/>
                        </a:buClr>
                        <a:buFont typeface="Arial" pitchFamily="34" charset="0"/>
                        <a:buNone/>
                      </a:pP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2. </a:t>
                      </a:r>
                      <a:r>
                        <a:rPr lang="th-TH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เด็กมีส่วนสูงระดับดีและรูปร่างสมส่วน ร้อยละ 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70</a:t>
                      </a:r>
                    </a:p>
                    <a:p>
                      <a:pPr marL="179388" indent="-179388" algn="l">
                        <a:lnSpc>
                          <a:spcPct val="80000"/>
                        </a:lnSpc>
                        <a:buClr>
                          <a:srgbClr val="FF0000"/>
                        </a:buClr>
                        <a:buFont typeface="Arial" pitchFamily="34" charset="0"/>
                        <a:buNone/>
                      </a:pP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3. </a:t>
                      </a:r>
                      <a:r>
                        <a:rPr lang="th-TH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ฟันน้ำนมผุไม่เกินร้อยละ 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57</a:t>
                      </a:r>
                    </a:p>
                    <a:p>
                      <a:pPr marL="179388" indent="-179388" algn="l">
                        <a:lnSpc>
                          <a:spcPct val="80000"/>
                        </a:lnSpc>
                        <a:buClr>
                          <a:srgbClr val="FF0000"/>
                        </a:buClr>
                        <a:buFont typeface="Arial" pitchFamily="34" charset="0"/>
                        <a:buNone/>
                      </a:pP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4. </a:t>
                      </a:r>
                      <a:r>
                        <a:rPr lang="th-TH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ส่งต่อเด็กพัฒนาการล่าช้าเพื่อการประเมินและแก้ไขพัฒนาการ</a:t>
                      </a:r>
                      <a:endParaRPr lang="en-US" sz="3200" b="1" baseline="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marL="179388" indent="-179388" algn="l">
                        <a:lnSpc>
                          <a:spcPct val="80000"/>
                        </a:lnSpc>
                        <a:buClr>
                          <a:srgbClr val="FF0000"/>
                        </a:buClr>
                        <a:buFont typeface="Arial" pitchFamily="34" charset="0"/>
                        <a:buNone/>
                      </a:pP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/>
          <p:cNvCxnSpPr/>
          <p:nvPr/>
        </p:nvCxnSpPr>
        <p:spPr>
          <a:xfrm>
            <a:off x="5387216" y="3441642"/>
            <a:ext cx="42862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8"/>
          <p:cNvGrpSpPr/>
          <p:nvPr/>
        </p:nvGrpSpPr>
        <p:grpSpPr>
          <a:xfrm>
            <a:off x="1643042" y="785794"/>
            <a:ext cx="1785950" cy="5429288"/>
            <a:chOff x="1643042" y="785794"/>
            <a:chExt cx="1785950" cy="5286412"/>
          </a:xfrm>
        </p:grpSpPr>
        <p:sp>
          <p:nvSpPr>
            <p:cNvPr id="50" name="Rounded Rectangle 49"/>
            <p:cNvSpPr/>
            <p:nvPr/>
          </p:nvSpPr>
          <p:spPr>
            <a:xfrm>
              <a:off x="1643042" y="785794"/>
              <a:ext cx="1785950" cy="5286412"/>
            </a:xfrm>
            <a:prstGeom prst="roundRect">
              <a:avLst>
                <a:gd name="adj" fmla="val 702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071802" y="2113718"/>
              <a:ext cx="3571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50782" y="4702786"/>
              <a:ext cx="35719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3048650" y="3456341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41"/>
          <p:cNvGrpSpPr/>
          <p:nvPr/>
        </p:nvGrpSpPr>
        <p:grpSpPr>
          <a:xfrm>
            <a:off x="142844" y="142852"/>
            <a:ext cx="3000396" cy="1214446"/>
            <a:chOff x="142844" y="142852"/>
            <a:chExt cx="3000396" cy="1214446"/>
          </a:xfrm>
        </p:grpSpPr>
        <p:sp>
          <p:nvSpPr>
            <p:cNvPr id="37" name="Oval 36"/>
            <p:cNvSpPr/>
            <p:nvPr/>
          </p:nvSpPr>
          <p:spPr>
            <a:xfrm>
              <a:off x="142844" y="142852"/>
              <a:ext cx="3000396" cy="1214446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4282" y="441955"/>
              <a:ext cx="2857520" cy="69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การเจริญเติบโต</a:t>
              </a:r>
            </a:p>
            <a:p>
              <a:pPr algn="ctr">
                <a:lnSpc>
                  <a:spcPct val="80000"/>
                </a:lnSpc>
              </a:pPr>
              <a:r>
                <a:rPr lang="th-TH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ช่องปาก อาหารสะอาด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4" name="Group 42"/>
          <p:cNvGrpSpPr/>
          <p:nvPr/>
        </p:nvGrpSpPr>
        <p:grpSpPr>
          <a:xfrm>
            <a:off x="142844" y="1500174"/>
            <a:ext cx="3000396" cy="1214446"/>
            <a:chOff x="142844" y="1500174"/>
            <a:chExt cx="3000396" cy="1214446"/>
          </a:xfrm>
        </p:grpSpPr>
        <p:sp>
          <p:nvSpPr>
            <p:cNvPr id="41" name="Oval 40"/>
            <p:cNvSpPr/>
            <p:nvPr/>
          </p:nvSpPr>
          <p:spPr>
            <a:xfrm>
              <a:off x="142844" y="1500174"/>
              <a:ext cx="3000396" cy="1214446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2844" y="1643050"/>
              <a:ext cx="3000396" cy="69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พัฒนาการและการเรียนรู้</a:t>
              </a:r>
            </a:p>
            <a:p>
              <a:pPr algn="ctr">
                <a:lnSpc>
                  <a:spcPct val="80000"/>
                </a:lnSpc>
              </a:pPr>
              <a:r>
                <a:rPr lang="th-TH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ตามวัย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142844" y="2836476"/>
            <a:ext cx="3000396" cy="1214446"/>
            <a:chOff x="142844" y="2857496"/>
            <a:chExt cx="3000396" cy="1214446"/>
          </a:xfrm>
        </p:grpSpPr>
        <p:sp>
          <p:nvSpPr>
            <p:cNvPr id="40" name="Oval 39"/>
            <p:cNvSpPr/>
            <p:nvPr/>
          </p:nvSpPr>
          <p:spPr>
            <a:xfrm>
              <a:off x="142844" y="2857496"/>
              <a:ext cx="3000396" cy="121444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0634" y="3102304"/>
              <a:ext cx="2857520" cy="69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การจัดสภาพแวดล้อมภายใน/ภายนอกที่เอื้อ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6" name="Group 43"/>
          <p:cNvGrpSpPr/>
          <p:nvPr/>
        </p:nvGrpSpPr>
        <p:grpSpPr>
          <a:xfrm>
            <a:off x="142844" y="4164400"/>
            <a:ext cx="3000396" cy="1214446"/>
            <a:chOff x="142844" y="4214818"/>
            <a:chExt cx="3000396" cy="1214446"/>
          </a:xfrm>
        </p:grpSpPr>
        <p:sp>
          <p:nvSpPr>
            <p:cNvPr id="39" name="Oval 38"/>
            <p:cNvSpPr/>
            <p:nvPr/>
          </p:nvSpPr>
          <p:spPr>
            <a:xfrm>
              <a:off x="142844" y="4214818"/>
              <a:ext cx="3000396" cy="1214446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6986" y="4491156"/>
              <a:ext cx="2857520" cy="39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ป้องกันและควบคุมโรคติดต่อ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7" name="Group 44"/>
          <p:cNvGrpSpPr/>
          <p:nvPr/>
        </p:nvGrpSpPr>
        <p:grpSpPr>
          <a:xfrm>
            <a:off x="142844" y="5500702"/>
            <a:ext cx="3000396" cy="1214446"/>
            <a:chOff x="142844" y="5500702"/>
            <a:chExt cx="3000396" cy="1214446"/>
          </a:xfrm>
        </p:grpSpPr>
        <p:sp>
          <p:nvSpPr>
            <p:cNvPr id="38" name="Oval 37"/>
            <p:cNvSpPr/>
            <p:nvPr/>
          </p:nvSpPr>
          <p:spPr>
            <a:xfrm>
              <a:off x="142844" y="5500702"/>
              <a:ext cx="3000396" cy="1214446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bg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bg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8600" y="5715000"/>
              <a:ext cx="2857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การมีส่วนร่วมผู้ปกครอง </a:t>
              </a:r>
            </a:p>
            <a:p>
              <a:pPr algn="ctr"/>
              <a:r>
                <a:rPr lang="th-TH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ชุมชน ท้องถิ่น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8" name="Group 33"/>
          <p:cNvGrpSpPr/>
          <p:nvPr/>
        </p:nvGrpSpPr>
        <p:grpSpPr>
          <a:xfrm>
            <a:off x="3695856" y="2630540"/>
            <a:ext cx="1758654" cy="1643074"/>
            <a:chOff x="3695856" y="2714620"/>
            <a:chExt cx="1758654" cy="1643074"/>
          </a:xfrm>
        </p:grpSpPr>
        <p:sp>
          <p:nvSpPr>
            <p:cNvPr id="33" name="Oval 32"/>
            <p:cNvSpPr/>
            <p:nvPr/>
          </p:nvSpPr>
          <p:spPr>
            <a:xfrm>
              <a:off x="3714744" y="2714620"/>
              <a:ext cx="1714512" cy="164307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95856" y="3090698"/>
              <a:ext cx="1758654" cy="89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ศูนย์เด็กเล็ก</a:t>
              </a:r>
            </a:p>
            <a:p>
              <a:pPr algn="ctr">
                <a:lnSpc>
                  <a:spcPct val="80000"/>
                </a:lnSpc>
              </a:pPr>
              <a:r>
                <a:rPr lang="th-TH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คุณภาพ</a:t>
              </a:r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5857884" y="1968710"/>
            <a:ext cx="3071834" cy="3000396"/>
            <a:chOff x="5857884" y="1968710"/>
            <a:chExt cx="3071834" cy="3000396"/>
          </a:xfrm>
        </p:grpSpPr>
        <p:sp>
          <p:nvSpPr>
            <p:cNvPr id="32" name="Oval 31"/>
            <p:cNvSpPr/>
            <p:nvPr/>
          </p:nvSpPr>
          <p:spPr>
            <a:xfrm>
              <a:off x="5857884" y="1968710"/>
              <a:ext cx="3071834" cy="3000396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22616" y="2357430"/>
              <a:ext cx="2571768" cy="207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th-TH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คุณภาพของเด็ก</a:t>
              </a:r>
            </a:p>
            <a:p>
              <a:pPr marL="177800" indent="-177800">
                <a:lnSpc>
                  <a:spcPct val="75000"/>
                </a:lnSpc>
                <a:buClr>
                  <a:srgbClr val="FFFF00"/>
                </a:buClr>
                <a:buFont typeface="Arial" pitchFamily="34" charset="0"/>
                <a:buChar char="•"/>
              </a:pPr>
              <a:r>
                <a:rPr lang="th-TH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การเจริญเติบโตและภาวะสุขภาพ</a:t>
              </a:r>
            </a:p>
            <a:p>
              <a:pPr marL="177800" indent="-177800">
                <a:lnSpc>
                  <a:spcPct val="75000"/>
                </a:lnSpc>
                <a:buClr>
                  <a:srgbClr val="FFFF00"/>
                </a:buClr>
                <a:buFont typeface="Arial" pitchFamily="34" charset="0"/>
                <a:buChar char="•"/>
              </a:pPr>
              <a:r>
                <a:rPr lang="th-TH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พัฒนาการด้านร่างกาย</a:t>
              </a:r>
            </a:p>
            <a:p>
              <a:pPr marL="177800" indent="-177800">
                <a:lnSpc>
                  <a:spcPct val="75000"/>
                </a:lnSpc>
                <a:buClr>
                  <a:srgbClr val="FFFF00"/>
                </a:buClr>
                <a:buFont typeface="Arial" pitchFamily="34" charset="0"/>
                <a:buChar char="•"/>
              </a:pPr>
              <a:r>
                <a:rPr lang="th-TH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พัฒนาด้านอารมณ์-จิตใจ</a:t>
              </a:r>
            </a:p>
            <a:p>
              <a:pPr marL="177800" indent="-177800">
                <a:lnSpc>
                  <a:spcPct val="75000"/>
                </a:lnSpc>
                <a:buClr>
                  <a:srgbClr val="FFFF00"/>
                </a:buClr>
                <a:buFont typeface="Arial" pitchFamily="34" charset="0"/>
                <a:buChar char="•"/>
              </a:pPr>
              <a:r>
                <a:rPr lang="th-TH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พัฒนาการด้านสังคม</a:t>
              </a:r>
            </a:p>
            <a:p>
              <a:pPr marL="177800" indent="-177800">
                <a:lnSpc>
                  <a:spcPct val="75000"/>
                </a:lnSpc>
                <a:buClr>
                  <a:srgbClr val="FFFF00"/>
                </a:buClr>
                <a:buFont typeface="Arial" pitchFamily="34" charset="0"/>
                <a:buChar char="•"/>
              </a:pPr>
              <a:r>
                <a:rPr lang="th-TH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พัฒนาการด้านสติปัญญา</a:t>
              </a:r>
              <a:endPara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0" name="Group 55"/>
          <p:cNvGrpSpPr/>
          <p:nvPr/>
        </p:nvGrpSpPr>
        <p:grpSpPr>
          <a:xfrm>
            <a:off x="5286380" y="6329386"/>
            <a:ext cx="3786214" cy="457200"/>
            <a:chOff x="5143504" y="6286520"/>
            <a:chExt cx="3786214" cy="457200"/>
          </a:xfrm>
        </p:grpSpPr>
        <p:pic>
          <p:nvPicPr>
            <p:cNvPr id="57" name="Picture 19" descr="C:\Users\Administrator\Desktop\วันแม่&amp;วันพ่อ\DOH_logo.gif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5143504" y="6286520"/>
              <a:ext cx="45033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TextBox 57"/>
            <p:cNvSpPr txBox="1"/>
            <p:nvPr/>
          </p:nvSpPr>
          <p:spPr>
            <a:xfrm>
              <a:off x="5572132" y="6339670"/>
              <a:ext cx="3357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600" b="1" dirty="0" smtClean="0">
                  <a:latin typeface="TH SarabunPSK" pitchFamily="34" charset="-34"/>
                  <a:cs typeface="TH SarabunPSK" pitchFamily="34" charset="-34"/>
                </a:rPr>
                <a:t>กลุ่มอนามัยแม่และเด็ก สำนักส่งเสริมสุขภาพ กรมอนามัย</a:t>
              </a:r>
              <a:endParaRPr lang="th-TH" sz="16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724400" y="3048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6 </a:t>
            </a:r>
            <a:r>
              <a:rPr lang="th-TH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องค์ประกอบ</a:t>
            </a:r>
            <a:r>
              <a:rPr lang="th-TH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หลัก</a:t>
            </a:r>
          </a:p>
          <a:p>
            <a:r>
              <a:rPr lang="th-TH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ศูนย์เด็กเล็กคุณภาพ</a:t>
            </a:r>
            <a:endParaRPr lang="th-TH" sz="40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/>
          <p:nvPr/>
        </p:nvGrpSpPr>
        <p:grpSpPr>
          <a:xfrm>
            <a:off x="3500430" y="2571744"/>
            <a:ext cx="2000264" cy="1643074"/>
            <a:chOff x="3357554" y="2643182"/>
            <a:chExt cx="2000264" cy="1643074"/>
          </a:xfrm>
        </p:grpSpPr>
        <p:sp>
          <p:nvSpPr>
            <p:cNvPr id="7" name="Oval 6"/>
            <p:cNvSpPr/>
            <p:nvPr/>
          </p:nvSpPr>
          <p:spPr>
            <a:xfrm>
              <a:off x="3357554" y="2643182"/>
              <a:ext cx="2000264" cy="1643074"/>
            </a:xfrm>
            <a:prstGeom prst="ellipse">
              <a:avLst/>
            </a:prstGeom>
            <a:gradFill flip="none" rotWithShape="1">
              <a:gsLst>
                <a:gs pos="0">
                  <a:srgbClr val="FF00FF">
                    <a:shade val="30000"/>
                    <a:satMod val="115000"/>
                  </a:srgbClr>
                </a:gs>
                <a:gs pos="50000">
                  <a:srgbClr val="FF00FF">
                    <a:shade val="67500"/>
                    <a:satMod val="115000"/>
                  </a:srgbClr>
                </a:gs>
                <a:gs pos="100000">
                  <a:srgbClr val="FF00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28575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18718" y="2887576"/>
              <a:ext cx="1857388" cy="993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เกณฑ์มาตรฐาน</a:t>
              </a:r>
              <a:endPara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" name="Group 34"/>
          <p:cNvGrpSpPr/>
          <p:nvPr/>
        </p:nvGrpSpPr>
        <p:grpSpPr>
          <a:xfrm>
            <a:off x="377226" y="3919272"/>
            <a:ext cx="2714644" cy="1285884"/>
            <a:chOff x="214282" y="4265708"/>
            <a:chExt cx="2714644" cy="1285884"/>
          </a:xfrm>
        </p:grpSpPr>
        <p:sp>
          <p:nvSpPr>
            <p:cNvPr id="11" name="Oval 10"/>
            <p:cNvSpPr/>
            <p:nvPr/>
          </p:nvSpPr>
          <p:spPr>
            <a:xfrm>
              <a:off x="214282" y="4265708"/>
              <a:ext cx="2714644" cy="1285884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8596" y="4461236"/>
              <a:ext cx="2357454" cy="89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ป้องกันและควบคุมโรคติดต่อ</a:t>
              </a:r>
              <a:endPara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4" name="Group 42"/>
          <p:cNvGrpSpPr/>
          <p:nvPr/>
        </p:nvGrpSpPr>
        <p:grpSpPr>
          <a:xfrm>
            <a:off x="6000760" y="1676400"/>
            <a:ext cx="2714644" cy="1323972"/>
            <a:chOff x="6000760" y="1033458"/>
            <a:chExt cx="2714644" cy="1323972"/>
          </a:xfrm>
        </p:grpSpPr>
        <p:sp>
          <p:nvSpPr>
            <p:cNvPr id="31" name="Oval 30"/>
            <p:cNvSpPr/>
            <p:nvPr/>
          </p:nvSpPr>
          <p:spPr>
            <a:xfrm>
              <a:off x="6000760" y="1071546"/>
              <a:ext cx="2714644" cy="1285884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0" y="1033458"/>
              <a:ext cx="2571768" cy="1219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th-TH" sz="3200" b="1" dirty="0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การเจริญเติบโต</a:t>
              </a:r>
            </a:p>
            <a:p>
              <a:pPr algn="ctr">
                <a:lnSpc>
                  <a:spcPct val="75000"/>
                </a:lnSpc>
              </a:pPr>
              <a:r>
                <a:rPr lang="th-TH" sz="3200" b="1" dirty="0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อาหารตามวัย </a:t>
              </a:r>
            </a:p>
            <a:p>
              <a:pPr algn="ctr">
                <a:lnSpc>
                  <a:spcPct val="75000"/>
                </a:lnSpc>
              </a:pPr>
              <a:r>
                <a:rPr lang="th-TH" sz="3200" b="1" dirty="0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ความสะอาดช่องปาก</a:t>
              </a:r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6000760" y="3786190"/>
            <a:ext cx="2714644" cy="1285884"/>
            <a:chOff x="5857884" y="4572008"/>
            <a:chExt cx="2714644" cy="1285884"/>
          </a:xfrm>
        </p:grpSpPr>
        <p:sp>
          <p:nvSpPr>
            <p:cNvPr id="33" name="Oval 32"/>
            <p:cNvSpPr/>
            <p:nvPr/>
          </p:nvSpPr>
          <p:spPr>
            <a:xfrm>
              <a:off x="5857884" y="4572008"/>
              <a:ext cx="2714644" cy="1285884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49870" y="4787510"/>
              <a:ext cx="2571768" cy="850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th-TH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พัฒนาการและการเรียนรู้ตามช่วงวัย</a:t>
              </a:r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337090" y="1643050"/>
            <a:ext cx="2714644" cy="1285884"/>
            <a:chOff x="214282" y="4265708"/>
            <a:chExt cx="2714644" cy="1285884"/>
          </a:xfrm>
        </p:grpSpPr>
        <p:sp>
          <p:nvSpPr>
            <p:cNvPr id="37" name="Oval 36"/>
            <p:cNvSpPr/>
            <p:nvPr/>
          </p:nvSpPr>
          <p:spPr>
            <a:xfrm>
              <a:off x="214282" y="4265708"/>
              <a:ext cx="2714644" cy="128588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720" y="4514097"/>
              <a:ext cx="2500330" cy="850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th-TH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บุคคลากรสุขภาพและศักยภาพ</a:t>
              </a:r>
              <a:endPara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3286116" y="428604"/>
            <a:ext cx="2714644" cy="1324682"/>
            <a:chOff x="214282" y="4265708"/>
            <a:chExt cx="2714644" cy="1324682"/>
          </a:xfrm>
        </p:grpSpPr>
        <p:sp>
          <p:nvSpPr>
            <p:cNvPr id="41" name="Oval 40"/>
            <p:cNvSpPr/>
            <p:nvPr/>
          </p:nvSpPr>
          <p:spPr>
            <a:xfrm>
              <a:off x="214282" y="4265708"/>
              <a:ext cx="2714644" cy="1285884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7166" y="4370504"/>
              <a:ext cx="2500330" cy="1219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th-TH" sz="3200" b="1" dirty="0" smtClean="0">
                  <a:solidFill>
                    <a:srgbClr val="FFC000"/>
                  </a:solidFill>
                  <a:latin typeface="TH SarabunPSK" pitchFamily="34" charset="-34"/>
                  <a:cs typeface="TH SarabunPSK" pitchFamily="34" charset="-34"/>
                </a:rPr>
                <a:t>การมีส่วนร่วมผู้ปกครอง ชุมชน ท้องถิ่น</a:t>
              </a:r>
              <a:endParaRPr lang="th-TH" sz="3200" b="1" dirty="0">
                <a:solidFill>
                  <a:srgbClr val="FFC0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9" name="Group 44"/>
          <p:cNvGrpSpPr/>
          <p:nvPr/>
        </p:nvGrpSpPr>
        <p:grpSpPr>
          <a:xfrm>
            <a:off x="3214678" y="5072074"/>
            <a:ext cx="2714644" cy="1285884"/>
            <a:chOff x="214282" y="4265708"/>
            <a:chExt cx="2714644" cy="1285884"/>
          </a:xfrm>
        </p:grpSpPr>
        <p:sp>
          <p:nvSpPr>
            <p:cNvPr id="46" name="Oval 45"/>
            <p:cNvSpPr/>
            <p:nvPr/>
          </p:nvSpPr>
          <p:spPr>
            <a:xfrm>
              <a:off x="214282" y="4265708"/>
              <a:ext cx="2714644" cy="128588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5720" y="4451434"/>
              <a:ext cx="2500330" cy="89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th-TH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จัดสภาพแวดล้อมภายในภายนอก</a:t>
              </a:r>
              <a:endPara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53" name="Freeform 52"/>
          <p:cNvSpPr/>
          <p:nvPr/>
        </p:nvSpPr>
        <p:spPr>
          <a:xfrm>
            <a:off x="4286248" y="1785926"/>
            <a:ext cx="457200" cy="714380"/>
          </a:xfrm>
          <a:custGeom>
            <a:avLst/>
            <a:gdLst>
              <a:gd name="connsiteX0" fmla="*/ 121595 w 457200"/>
              <a:gd name="connsiteY0" fmla="*/ 175098 h 1035996"/>
              <a:gd name="connsiteX1" fmla="*/ 0 w 457200"/>
              <a:gd name="connsiteY1" fmla="*/ 175098 h 1035996"/>
              <a:gd name="connsiteX2" fmla="*/ 228600 w 457200"/>
              <a:gd name="connsiteY2" fmla="*/ 0 h 1035996"/>
              <a:gd name="connsiteX3" fmla="*/ 457200 w 457200"/>
              <a:gd name="connsiteY3" fmla="*/ 175098 h 1035996"/>
              <a:gd name="connsiteX4" fmla="*/ 345332 w 457200"/>
              <a:gd name="connsiteY4" fmla="*/ 165370 h 1035996"/>
              <a:gd name="connsiteX5" fmla="*/ 233463 w 457200"/>
              <a:gd name="connsiteY5" fmla="*/ 1035996 h 1035996"/>
              <a:gd name="connsiteX6" fmla="*/ 121595 w 457200"/>
              <a:gd name="connsiteY6" fmla="*/ 175098 h 10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1035996">
                <a:moveTo>
                  <a:pt x="121595" y="175098"/>
                </a:moveTo>
                <a:lnTo>
                  <a:pt x="0" y="175098"/>
                </a:lnTo>
                <a:lnTo>
                  <a:pt x="228600" y="0"/>
                </a:lnTo>
                <a:lnTo>
                  <a:pt x="457200" y="175098"/>
                </a:lnTo>
                <a:lnTo>
                  <a:pt x="345332" y="165370"/>
                </a:lnTo>
                <a:lnTo>
                  <a:pt x="233463" y="1035996"/>
                </a:lnTo>
                <a:lnTo>
                  <a:pt x="121595" y="1750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Freeform 54"/>
          <p:cNvSpPr/>
          <p:nvPr/>
        </p:nvSpPr>
        <p:spPr>
          <a:xfrm rot="10800000">
            <a:off x="4286248" y="4286255"/>
            <a:ext cx="457200" cy="714380"/>
          </a:xfrm>
          <a:custGeom>
            <a:avLst/>
            <a:gdLst>
              <a:gd name="connsiteX0" fmla="*/ 121595 w 457200"/>
              <a:gd name="connsiteY0" fmla="*/ 175098 h 1035996"/>
              <a:gd name="connsiteX1" fmla="*/ 0 w 457200"/>
              <a:gd name="connsiteY1" fmla="*/ 175098 h 1035996"/>
              <a:gd name="connsiteX2" fmla="*/ 228600 w 457200"/>
              <a:gd name="connsiteY2" fmla="*/ 0 h 1035996"/>
              <a:gd name="connsiteX3" fmla="*/ 457200 w 457200"/>
              <a:gd name="connsiteY3" fmla="*/ 175098 h 1035996"/>
              <a:gd name="connsiteX4" fmla="*/ 345332 w 457200"/>
              <a:gd name="connsiteY4" fmla="*/ 165370 h 1035996"/>
              <a:gd name="connsiteX5" fmla="*/ 233463 w 457200"/>
              <a:gd name="connsiteY5" fmla="*/ 1035996 h 1035996"/>
              <a:gd name="connsiteX6" fmla="*/ 121595 w 457200"/>
              <a:gd name="connsiteY6" fmla="*/ 175098 h 10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1035996">
                <a:moveTo>
                  <a:pt x="121595" y="175098"/>
                </a:moveTo>
                <a:lnTo>
                  <a:pt x="0" y="175098"/>
                </a:lnTo>
                <a:lnTo>
                  <a:pt x="228600" y="0"/>
                </a:lnTo>
                <a:lnTo>
                  <a:pt x="457200" y="175098"/>
                </a:lnTo>
                <a:lnTo>
                  <a:pt x="345332" y="165370"/>
                </a:lnTo>
                <a:lnTo>
                  <a:pt x="233463" y="1035996"/>
                </a:lnTo>
                <a:lnTo>
                  <a:pt x="121595" y="1750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Freeform 55"/>
          <p:cNvSpPr/>
          <p:nvPr/>
        </p:nvSpPr>
        <p:spPr>
          <a:xfrm rot="3261485">
            <a:off x="5481269" y="2392139"/>
            <a:ext cx="457200" cy="714380"/>
          </a:xfrm>
          <a:custGeom>
            <a:avLst/>
            <a:gdLst>
              <a:gd name="connsiteX0" fmla="*/ 121595 w 457200"/>
              <a:gd name="connsiteY0" fmla="*/ 175098 h 1035996"/>
              <a:gd name="connsiteX1" fmla="*/ 0 w 457200"/>
              <a:gd name="connsiteY1" fmla="*/ 175098 h 1035996"/>
              <a:gd name="connsiteX2" fmla="*/ 228600 w 457200"/>
              <a:gd name="connsiteY2" fmla="*/ 0 h 1035996"/>
              <a:gd name="connsiteX3" fmla="*/ 457200 w 457200"/>
              <a:gd name="connsiteY3" fmla="*/ 175098 h 1035996"/>
              <a:gd name="connsiteX4" fmla="*/ 345332 w 457200"/>
              <a:gd name="connsiteY4" fmla="*/ 165370 h 1035996"/>
              <a:gd name="connsiteX5" fmla="*/ 233463 w 457200"/>
              <a:gd name="connsiteY5" fmla="*/ 1035996 h 1035996"/>
              <a:gd name="connsiteX6" fmla="*/ 121595 w 457200"/>
              <a:gd name="connsiteY6" fmla="*/ 175098 h 10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1035996">
                <a:moveTo>
                  <a:pt x="121595" y="175098"/>
                </a:moveTo>
                <a:lnTo>
                  <a:pt x="0" y="175098"/>
                </a:lnTo>
                <a:lnTo>
                  <a:pt x="228600" y="0"/>
                </a:lnTo>
                <a:lnTo>
                  <a:pt x="457200" y="175098"/>
                </a:lnTo>
                <a:lnTo>
                  <a:pt x="345332" y="165370"/>
                </a:lnTo>
                <a:lnTo>
                  <a:pt x="233463" y="1035996"/>
                </a:lnTo>
                <a:lnTo>
                  <a:pt x="121595" y="1750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Freeform 56"/>
          <p:cNvSpPr/>
          <p:nvPr/>
        </p:nvSpPr>
        <p:spPr>
          <a:xfrm rot="7517720">
            <a:off x="5460597" y="3679084"/>
            <a:ext cx="457200" cy="714380"/>
          </a:xfrm>
          <a:custGeom>
            <a:avLst/>
            <a:gdLst>
              <a:gd name="connsiteX0" fmla="*/ 121595 w 457200"/>
              <a:gd name="connsiteY0" fmla="*/ 175098 h 1035996"/>
              <a:gd name="connsiteX1" fmla="*/ 0 w 457200"/>
              <a:gd name="connsiteY1" fmla="*/ 175098 h 1035996"/>
              <a:gd name="connsiteX2" fmla="*/ 228600 w 457200"/>
              <a:gd name="connsiteY2" fmla="*/ 0 h 1035996"/>
              <a:gd name="connsiteX3" fmla="*/ 457200 w 457200"/>
              <a:gd name="connsiteY3" fmla="*/ 175098 h 1035996"/>
              <a:gd name="connsiteX4" fmla="*/ 345332 w 457200"/>
              <a:gd name="connsiteY4" fmla="*/ 165370 h 1035996"/>
              <a:gd name="connsiteX5" fmla="*/ 233463 w 457200"/>
              <a:gd name="connsiteY5" fmla="*/ 1035996 h 1035996"/>
              <a:gd name="connsiteX6" fmla="*/ 121595 w 457200"/>
              <a:gd name="connsiteY6" fmla="*/ 175098 h 10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1035996">
                <a:moveTo>
                  <a:pt x="121595" y="175098"/>
                </a:moveTo>
                <a:lnTo>
                  <a:pt x="0" y="175098"/>
                </a:lnTo>
                <a:lnTo>
                  <a:pt x="228600" y="0"/>
                </a:lnTo>
                <a:lnTo>
                  <a:pt x="457200" y="175098"/>
                </a:lnTo>
                <a:lnTo>
                  <a:pt x="345332" y="165370"/>
                </a:lnTo>
                <a:lnTo>
                  <a:pt x="233463" y="1035996"/>
                </a:lnTo>
                <a:lnTo>
                  <a:pt x="121595" y="1750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Freeform 57"/>
          <p:cNvSpPr/>
          <p:nvPr/>
        </p:nvSpPr>
        <p:spPr>
          <a:xfrm rot="18616095">
            <a:off x="3049193" y="2380754"/>
            <a:ext cx="457200" cy="714380"/>
          </a:xfrm>
          <a:custGeom>
            <a:avLst/>
            <a:gdLst>
              <a:gd name="connsiteX0" fmla="*/ 121595 w 457200"/>
              <a:gd name="connsiteY0" fmla="*/ 175098 h 1035996"/>
              <a:gd name="connsiteX1" fmla="*/ 0 w 457200"/>
              <a:gd name="connsiteY1" fmla="*/ 175098 h 1035996"/>
              <a:gd name="connsiteX2" fmla="*/ 228600 w 457200"/>
              <a:gd name="connsiteY2" fmla="*/ 0 h 1035996"/>
              <a:gd name="connsiteX3" fmla="*/ 457200 w 457200"/>
              <a:gd name="connsiteY3" fmla="*/ 175098 h 1035996"/>
              <a:gd name="connsiteX4" fmla="*/ 345332 w 457200"/>
              <a:gd name="connsiteY4" fmla="*/ 165370 h 1035996"/>
              <a:gd name="connsiteX5" fmla="*/ 233463 w 457200"/>
              <a:gd name="connsiteY5" fmla="*/ 1035996 h 1035996"/>
              <a:gd name="connsiteX6" fmla="*/ 121595 w 457200"/>
              <a:gd name="connsiteY6" fmla="*/ 175098 h 10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1035996">
                <a:moveTo>
                  <a:pt x="121595" y="175098"/>
                </a:moveTo>
                <a:lnTo>
                  <a:pt x="0" y="175098"/>
                </a:lnTo>
                <a:lnTo>
                  <a:pt x="228600" y="0"/>
                </a:lnTo>
                <a:lnTo>
                  <a:pt x="457200" y="175098"/>
                </a:lnTo>
                <a:lnTo>
                  <a:pt x="345332" y="165370"/>
                </a:lnTo>
                <a:lnTo>
                  <a:pt x="233463" y="1035996"/>
                </a:lnTo>
                <a:lnTo>
                  <a:pt x="121595" y="1750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Freeform 58"/>
          <p:cNvSpPr/>
          <p:nvPr/>
        </p:nvSpPr>
        <p:spPr>
          <a:xfrm rot="13622465">
            <a:off x="3117518" y="3758483"/>
            <a:ext cx="457200" cy="714380"/>
          </a:xfrm>
          <a:custGeom>
            <a:avLst/>
            <a:gdLst>
              <a:gd name="connsiteX0" fmla="*/ 121595 w 457200"/>
              <a:gd name="connsiteY0" fmla="*/ 175098 h 1035996"/>
              <a:gd name="connsiteX1" fmla="*/ 0 w 457200"/>
              <a:gd name="connsiteY1" fmla="*/ 175098 h 1035996"/>
              <a:gd name="connsiteX2" fmla="*/ 228600 w 457200"/>
              <a:gd name="connsiteY2" fmla="*/ 0 h 1035996"/>
              <a:gd name="connsiteX3" fmla="*/ 457200 w 457200"/>
              <a:gd name="connsiteY3" fmla="*/ 175098 h 1035996"/>
              <a:gd name="connsiteX4" fmla="*/ 345332 w 457200"/>
              <a:gd name="connsiteY4" fmla="*/ 165370 h 1035996"/>
              <a:gd name="connsiteX5" fmla="*/ 233463 w 457200"/>
              <a:gd name="connsiteY5" fmla="*/ 1035996 h 1035996"/>
              <a:gd name="connsiteX6" fmla="*/ 121595 w 457200"/>
              <a:gd name="connsiteY6" fmla="*/ 175098 h 10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" h="1035996">
                <a:moveTo>
                  <a:pt x="121595" y="175098"/>
                </a:moveTo>
                <a:lnTo>
                  <a:pt x="0" y="175098"/>
                </a:lnTo>
                <a:lnTo>
                  <a:pt x="228600" y="0"/>
                </a:lnTo>
                <a:lnTo>
                  <a:pt x="457200" y="175098"/>
                </a:lnTo>
                <a:lnTo>
                  <a:pt x="345332" y="165370"/>
                </a:lnTo>
                <a:lnTo>
                  <a:pt x="233463" y="1035996"/>
                </a:lnTo>
                <a:lnTo>
                  <a:pt x="121595" y="1750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0" name="Group 38"/>
          <p:cNvGrpSpPr/>
          <p:nvPr/>
        </p:nvGrpSpPr>
        <p:grpSpPr>
          <a:xfrm>
            <a:off x="5286380" y="6329386"/>
            <a:ext cx="3786214" cy="457200"/>
            <a:chOff x="5143504" y="6286520"/>
            <a:chExt cx="3786214" cy="457200"/>
          </a:xfrm>
        </p:grpSpPr>
        <p:pic>
          <p:nvPicPr>
            <p:cNvPr id="49" name="Picture 19" descr="C:\Users\Administrator\Desktop\วันแม่&amp;วันพ่อ\DOH_logo.gif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5143504" y="6286520"/>
              <a:ext cx="45033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Box 49"/>
            <p:cNvSpPr txBox="1"/>
            <p:nvPr/>
          </p:nvSpPr>
          <p:spPr>
            <a:xfrm>
              <a:off x="5572132" y="6339670"/>
              <a:ext cx="3357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600" b="1" dirty="0" smtClean="0">
                  <a:latin typeface="TH SarabunPSK" pitchFamily="34" charset="-34"/>
                  <a:cs typeface="TH SarabunPSK" pitchFamily="34" charset="-34"/>
                </a:rPr>
                <a:t>กลุ่มอนามัยแม่และเด็ก สำนักส่งเสริมสุขภาพ กรมอนามัย</a:t>
              </a:r>
              <a:endParaRPr lang="th-TH" sz="16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Documents and Settings\ACER\My Documents\My Pictures\123675087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สี่เหลี่ยมผืนผ้า 5"/>
          <p:cNvSpPr/>
          <p:nvPr/>
        </p:nvSpPr>
        <p:spPr>
          <a:xfrm>
            <a:off x="3286116" y="500042"/>
            <a:ext cx="3643338" cy="6577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286116" y="1500174"/>
            <a:ext cx="3643338" cy="8036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286116" y="2643182"/>
            <a:ext cx="3643338" cy="80368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2928934"/>
            <a:ext cx="285752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วิธีการประเมิน</a:t>
            </a:r>
          </a:p>
          <a:p>
            <a:pPr algn="ctr"/>
            <a:r>
              <a:rPr lang="th-TH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ประเมินซ้ำทุก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ปี</a:t>
            </a:r>
            <a:endParaRPr lang="en-US" sz="20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6116" y="500042"/>
            <a:ext cx="366331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latin typeface="Tahoma" pitchFamily="34" charset="0"/>
                <a:cs typeface="Tahoma" pitchFamily="34" charset="0"/>
              </a:rPr>
              <a:t>ศูนย์เด็กเล็กประเมินตนอง</a:t>
            </a:r>
          </a:p>
          <a:p>
            <a:pPr algn="ctr"/>
            <a:r>
              <a:rPr lang="th-TH" b="1" dirty="0" smtClean="0">
                <a:latin typeface="Tahoma" pitchFamily="34" charset="0"/>
                <a:cs typeface="Tahoma" pitchFamily="34" charset="0"/>
              </a:rPr>
              <a:t>ตามมาตรฐาน</a:t>
            </a:r>
            <a:endParaRPr 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6" y="1500174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ทีมประเมินระดับอำเภอประเมินตนเอง</a:t>
            </a:r>
          </a:p>
          <a:p>
            <a:pPr algn="ctr"/>
            <a:r>
              <a:rPr lang="th-TH" sz="16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และส่งผลให้ทีมจังหวัด</a:t>
            </a:r>
            <a:endParaRPr lang="en-US" sz="16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6116" y="2643182"/>
            <a:ext cx="3643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b="1" dirty="0" smtClean="0">
                <a:latin typeface="Tahoma" pitchFamily="34" charset="0"/>
                <a:cs typeface="Tahoma" pitchFamily="34" charset="0"/>
              </a:rPr>
              <a:t>ทีมประเมินจังหวัด</a:t>
            </a:r>
          </a:p>
          <a:p>
            <a:r>
              <a:rPr lang="th-TH" sz="1400" b="1" dirty="0" smtClean="0">
                <a:latin typeface="Tahoma" pitchFamily="34" charset="0"/>
                <a:cs typeface="Tahoma" pitchFamily="34" charset="0"/>
              </a:rPr>
              <a:t> ประเมินและรับรอง  /</a:t>
            </a:r>
            <a:r>
              <a:rPr lang="th-TH" sz="1400" b="1" dirty="0" smtClean="0">
                <a:latin typeface="Tahoma" pitchFamily="34" charset="0"/>
                <a:cs typeface="Tahoma" pitchFamily="34" charset="0"/>
              </a:rPr>
              <a:t>มอบประกาศนียบัตร</a:t>
            </a:r>
          </a:p>
          <a:p>
            <a:pPr algn="ctr"/>
            <a:r>
              <a:rPr lang="th-TH" sz="14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1400" b="1" dirty="0" smtClean="0">
                <a:latin typeface="Tahoma" pitchFamily="34" charset="0"/>
                <a:cs typeface="Tahoma" pitchFamily="34" charset="0"/>
              </a:rPr>
              <a:t>วางแผนประเมินซ้ำทุก </a:t>
            </a:r>
            <a:r>
              <a:rPr lang="en-US" sz="1400" b="1" dirty="0" smtClean="0">
                <a:latin typeface="Tahoma" pitchFamily="34" charset="0"/>
                <a:cs typeface="Tahoma" pitchFamily="34" charset="0"/>
              </a:rPr>
              <a:t>3</a:t>
            </a:r>
            <a:r>
              <a:rPr lang="th-TH" sz="1400" b="1" dirty="0" smtClean="0">
                <a:latin typeface="Tahoma" pitchFamily="34" charset="0"/>
                <a:cs typeface="Tahoma" pitchFamily="34" charset="0"/>
              </a:rPr>
              <a:t> ปี</a:t>
            </a:r>
            <a:endParaRPr lang="en-US" sz="14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5" name="AutoShape 14"/>
          <p:cNvCxnSpPr>
            <a:cxnSpLocks noChangeShapeType="1"/>
            <a:stCxn id="11" idx="2"/>
          </p:cNvCxnSpPr>
          <p:nvPr/>
        </p:nvCxnSpPr>
        <p:spPr bwMode="auto">
          <a:xfrm rot="5400000">
            <a:off x="4906873" y="2495572"/>
            <a:ext cx="329594" cy="793"/>
          </a:xfrm>
          <a:prstGeom prst="straightConnector1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8" name="AutoShape 14"/>
          <p:cNvCxnSpPr>
            <a:cxnSpLocks noChangeShapeType="1"/>
          </p:cNvCxnSpPr>
          <p:nvPr/>
        </p:nvCxnSpPr>
        <p:spPr bwMode="auto">
          <a:xfrm rot="5400000">
            <a:off x="4906968" y="1379520"/>
            <a:ext cx="331784" cy="1588"/>
          </a:xfrm>
          <a:prstGeom prst="straightConnector1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17" name="สี่เหลี่ยมผืนผ้า 5"/>
          <p:cNvSpPr/>
          <p:nvPr/>
        </p:nvSpPr>
        <p:spPr>
          <a:xfrm>
            <a:off x="3286116" y="3714752"/>
            <a:ext cx="3643338" cy="6577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86116" y="3714752"/>
            <a:ext cx="3663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600" b="1" dirty="0" smtClean="0">
                <a:latin typeface="Tahoma" pitchFamily="34" charset="0"/>
                <a:cs typeface="Tahoma" pitchFamily="34" charset="0"/>
              </a:rPr>
              <a:t>จัง</a:t>
            </a:r>
            <a:r>
              <a:rPr lang="th-TH" sz="1600" b="1" dirty="0" err="1" smtClean="0">
                <a:latin typeface="Tahoma" pitchFamily="34" charset="0"/>
                <a:cs typeface="Tahoma" pitchFamily="34" charset="0"/>
              </a:rPr>
              <a:t>หวัดสุ่ง</a:t>
            </a:r>
            <a:r>
              <a:rPr lang="th-TH" sz="1600" b="1" dirty="0" smtClean="0">
                <a:latin typeface="Tahoma" pitchFamily="34" charset="0"/>
                <a:cs typeface="Tahoma" pitchFamily="34" charset="0"/>
              </a:rPr>
              <a:t>โปรแกรมประเมินให้</a:t>
            </a:r>
          </a:p>
          <a:p>
            <a:pPr algn="ctr"/>
            <a:r>
              <a:rPr lang="th-TH" sz="1600" b="1" dirty="0" smtClean="0">
                <a:latin typeface="Tahoma" pitchFamily="34" charset="0"/>
                <a:cs typeface="Tahoma" pitchFamily="34" charset="0"/>
              </a:rPr>
              <a:t>ทีมศูนย์อนามัยเขต</a:t>
            </a:r>
            <a:endParaRPr lang="en-US" sz="1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7554" y="5572140"/>
            <a:ext cx="3663318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6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ศูนย์ฯ</a:t>
            </a:r>
            <a:r>
              <a:rPr lang="th-TH" sz="16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สุ่งโปรแกรมประเมินให้</a:t>
            </a:r>
          </a:p>
          <a:p>
            <a:pPr algn="ctr"/>
            <a:r>
              <a:rPr lang="th-TH" sz="16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ทีมส่วนกลาง/สุ่มประเมิน/รับรอง/ประกาศเกียรติคุณ</a:t>
            </a:r>
            <a:endParaRPr lang="en-US" sz="16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สี่เหลี่ยมผืนผ้า 5"/>
          <p:cNvSpPr/>
          <p:nvPr/>
        </p:nvSpPr>
        <p:spPr>
          <a:xfrm>
            <a:off x="3357554" y="4643446"/>
            <a:ext cx="3643338" cy="70158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AutoShape 14"/>
          <p:cNvCxnSpPr>
            <a:cxnSpLocks noChangeShapeType="1"/>
          </p:cNvCxnSpPr>
          <p:nvPr/>
        </p:nvCxnSpPr>
        <p:spPr bwMode="auto">
          <a:xfrm rot="5400000">
            <a:off x="4892641" y="3607631"/>
            <a:ext cx="358056" cy="794"/>
          </a:xfrm>
          <a:prstGeom prst="straightConnector1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24" name="AutoShape 14"/>
          <p:cNvCxnSpPr>
            <a:cxnSpLocks noChangeShapeType="1"/>
          </p:cNvCxnSpPr>
          <p:nvPr/>
        </p:nvCxnSpPr>
        <p:spPr bwMode="auto">
          <a:xfrm rot="5400000">
            <a:off x="4894265" y="4535495"/>
            <a:ext cx="356396" cy="794"/>
          </a:xfrm>
          <a:prstGeom prst="straightConnector1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3428992" y="4643446"/>
            <a:ext cx="350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ทีมประเมินศูนย์ฯส่งผลให้ส่วนกลาง/</a:t>
            </a:r>
          </a:p>
          <a:p>
            <a:r>
              <a:rPr lang="th-TH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ประกาศเกียรติคุณ</a:t>
            </a:r>
            <a:endParaRPr lang="en-US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4" name="AutoShape 14"/>
          <p:cNvCxnSpPr>
            <a:cxnSpLocks noChangeShapeType="1"/>
          </p:cNvCxnSpPr>
          <p:nvPr/>
        </p:nvCxnSpPr>
        <p:spPr bwMode="auto">
          <a:xfrm rot="5400000">
            <a:off x="4965703" y="5464189"/>
            <a:ext cx="356396" cy="794"/>
          </a:xfrm>
          <a:prstGeom prst="straightConnector1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475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ชุดรูปแบบของ Office</vt:lpstr>
      <vt:lpstr>แผนภูมิ</vt:lpstr>
      <vt:lpstr>ศูนย์เด็กเล็กคุณภาพ  นพ.ดนัย  ธีวันดา ผู้อำนวยการสำนักส่งเสริมสุขภาพ ๒๙  มกราคม ๒๕๕๖ โรงแรมมิราเคิลแกรนด์ กทม.</vt:lpstr>
      <vt:lpstr>Slide 2</vt:lpstr>
      <vt:lpstr>Slide 3</vt:lpstr>
      <vt:lpstr>พัฒนาการรวมปกติ(เด็กอายุ 4 – 5 ปี) พ.ศ. 2542, 2547, 2550,2553 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ศูนย์เด็กเล็กคุณภาพ  นพ.เจษฎา  โชคดำรงสุข อธิบดีกรมอนามัย</dc:title>
  <dc:creator>User</dc:creator>
  <cp:lastModifiedBy>TEST</cp:lastModifiedBy>
  <cp:revision>27</cp:revision>
  <dcterms:created xsi:type="dcterms:W3CDTF">2012-11-23T08:48:17Z</dcterms:created>
  <dcterms:modified xsi:type="dcterms:W3CDTF">2013-01-25T08:38:20Z</dcterms:modified>
</cp:coreProperties>
</file>