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Nunito" charset="0"/>
      <p:regular r:id="rId21"/>
      <p:bold r:id="rId22"/>
      <p:italic r:id="rId23"/>
      <p:boldItalic r:id="rId24"/>
    </p:embeddedFont>
    <p:embeddedFont>
      <p:font typeface="Calibri" pitchFamily="34" charset="0"/>
      <p:regular r:id="rId25"/>
      <p:bold r:id="rId26"/>
      <p:italic r:id="rId27"/>
      <p:boldItalic r:id="rId28"/>
    </p:embeddedFont>
    <p:embeddedFont>
      <p:font typeface="Berlin Sans FB" pitchFamily="34" charset="0"/>
      <p:regular r:id="rId29"/>
      <p:bold r:id="rId30"/>
    </p:embeddedFont>
    <p:embeddedFont>
      <p:font typeface="Roboto"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fa94726ac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fa94726ac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fa94726ac_0_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fa94726ac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fa94726ac_0_7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fa94726ac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fa94726ac_0_7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fa94726ac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fa94726ac_0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fa94726ac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fa94726ac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fa94726ac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fa94726ac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6fa94726ac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fa94726a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fa94726a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fa94726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fa94726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fa94726ac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fa94726ac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fa94726ac_0_6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fa94726ac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a94726ac_0_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fa94726ac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fa94726ac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fa94726ac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fa94726ac_0_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fa94726ac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fa94726ac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fa94726ac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fa94726ac_0_6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fa94726ac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MARKETING ENVIRONMENT</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body" idx="1"/>
          </p:nvPr>
        </p:nvSpPr>
        <p:spPr>
          <a:xfrm>
            <a:off x="433275" y="490650"/>
            <a:ext cx="7891800" cy="43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The external environment consists of two further divisions: factors close to the organisation (called the micro-environment), and those factors common to society as a whole (the macro-environment). Micro-environmental factors might include such things as the customer base, the location of the company’s warehouses, or the existence of a local pressure group that is unsympathetic to the business. </a:t>
            </a:r>
            <a:endParaRPr sz="1800" b="1"/>
          </a:p>
          <a:p>
            <a:pPr marL="0" lvl="0" indent="0" algn="l" rtl="0">
              <a:spcBef>
                <a:spcPts val="1600"/>
              </a:spcBef>
              <a:spcAft>
                <a:spcPts val="0"/>
              </a:spcAft>
              <a:buNone/>
            </a:pPr>
            <a:endParaRPr sz="1800"/>
          </a:p>
          <a:p>
            <a:pPr marL="0" lvl="0" indent="0" algn="l" rtl="0">
              <a:spcBef>
                <a:spcPts val="1600"/>
              </a:spcBef>
              <a:spcAft>
                <a:spcPts val="1600"/>
              </a:spcAft>
              <a:buNone/>
            </a:pPr>
            <a:r>
              <a:rPr lang="en" sz="1800"/>
              <a:t>Some micro-environmental factors (for example, availability of skilled employees) overlap into the internal environment. The macro-environment might include such factors as government legislation, foreign competition, exchange rate fluctuations or even climatic changes.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body" idx="1"/>
          </p:nvPr>
        </p:nvSpPr>
        <p:spPr>
          <a:xfrm>
            <a:off x="419300" y="453375"/>
            <a:ext cx="7905600" cy="43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The main elements of the macro-environment are:</a:t>
            </a:r>
            <a:endParaRPr sz="2400"/>
          </a:p>
          <a:p>
            <a:pPr marL="0" lvl="0" indent="0" algn="l" rtl="0">
              <a:spcBef>
                <a:spcPts val="1600"/>
              </a:spcBef>
              <a:spcAft>
                <a:spcPts val="0"/>
              </a:spcAft>
              <a:buNone/>
            </a:pPr>
            <a:r>
              <a:rPr lang="en" sz="2400"/>
              <a:t>• demographic factors; economic factors; political factors;</a:t>
            </a:r>
            <a:endParaRPr sz="2400"/>
          </a:p>
          <a:p>
            <a:pPr marL="0" lvl="0" indent="0" algn="l" rtl="0">
              <a:spcBef>
                <a:spcPts val="1600"/>
              </a:spcBef>
              <a:spcAft>
                <a:spcPts val="0"/>
              </a:spcAft>
              <a:buNone/>
            </a:pPr>
            <a:r>
              <a:rPr lang="en" sz="2400"/>
              <a:t>• legal factors; socio-cultural factors;</a:t>
            </a:r>
            <a:endParaRPr sz="2400"/>
          </a:p>
          <a:p>
            <a:pPr marL="0" lvl="0" indent="0" algn="l" rtl="0">
              <a:spcBef>
                <a:spcPts val="1600"/>
              </a:spcBef>
              <a:spcAft>
                <a:spcPts val="0"/>
              </a:spcAft>
              <a:buNone/>
            </a:pPr>
            <a:r>
              <a:rPr lang="en" sz="2400"/>
              <a:t>• ecological and geographical factors;</a:t>
            </a:r>
            <a:endParaRPr sz="2400"/>
          </a:p>
          <a:p>
            <a:pPr marL="0" lvl="0" indent="0" algn="l" rtl="0">
              <a:spcBef>
                <a:spcPts val="1600"/>
              </a:spcBef>
              <a:spcAft>
                <a:spcPts val="0"/>
              </a:spcAft>
              <a:buNone/>
            </a:pPr>
            <a:r>
              <a:rPr lang="en" sz="2400"/>
              <a:t>• technological factors.</a:t>
            </a:r>
            <a:endParaRPr sz="24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body" idx="1"/>
          </p:nvPr>
        </p:nvSpPr>
        <p:spPr>
          <a:xfrm>
            <a:off x="475225" y="475225"/>
            <a:ext cx="7849500" cy="42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Demographics is the study of p</a:t>
            </a:r>
            <a:r>
              <a:rPr lang="en" sz="1800"/>
              <a:t>opulation factors such as the proportion of the population who are of a given race, gender, location or occupation, and also of such general factors as population density, size of population and location. </a:t>
            </a:r>
            <a:endParaRPr sz="1800"/>
          </a:p>
          <a:p>
            <a:pPr marL="0" lvl="0" indent="0" algn="l" rtl="0">
              <a:spcBef>
                <a:spcPts val="1600"/>
              </a:spcBef>
              <a:spcAft>
                <a:spcPts val="0"/>
              </a:spcAft>
              <a:buNone/>
            </a:pPr>
            <a:endParaRPr sz="1800" b="1"/>
          </a:p>
          <a:p>
            <a:pPr marL="0" lvl="0" indent="0" algn="l" rtl="0">
              <a:spcBef>
                <a:spcPts val="1600"/>
              </a:spcBef>
              <a:spcAft>
                <a:spcPts val="0"/>
              </a:spcAft>
              <a:buNone/>
            </a:pPr>
            <a:r>
              <a:rPr lang="en" sz="1800" b="1"/>
              <a:t>Economic factors encompass such</a:t>
            </a:r>
            <a:r>
              <a:rPr lang="en" sz="1800"/>
              <a:t> areas as the boom/bust cycle, and the growth in unemployment in some parts of the country as a result of the closing of traditional industries. Macro-economic factors deal with the management of demand in the economy; the main mechanisms governments use for this are interest rate controls, taxation policy and government expenditure. Micro-economic factors are to do with the way people spend their incomes. As incomes have risen over the past 40 years or so, the average standard of living has risen, and spending patterns have altered drastically. </a:t>
            </a:r>
            <a:endParaRPr sz="18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body" idx="1"/>
          </p:nvPr>
        </p:nvSpPr>
        <p:spPr>
          <a:xfrm>
            <a:off x="433275" y="545100"/>
            <a:ext cx="7891500" cy="38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Political factors often impact on business: recent examples are the worldwide movement towards privatisation of former government-owned utilities and businesses, and the shift away from protection of workers’ rights. Firms need to be able to respond to the prevailing political climate, and adjust the marketing policy accordingly</a:t>
            </a:r>
            <a:endParaRPr/>
          </a:p>
          <a:p>
            <a:pPr marL="0" lvl="0" indent="0" algn="l" rtl="0">
              <a:spcBef>
                <a:spcPts val="1600"/>
              </a:spcBef>
              <a:spcAft>
                <a:spcPts val="0"/>
              </a:spcAft>
              <a:buNone/>
            </a:pPr>
            <a:r>
              <a:rPr lang="en"/>
              <a:t>Legal factors follow on from political factors, in that governments often pass laws which affect business. </a:t>
            </a:r>
            <a:endParaRPr/>
          </a:p>
          <a:p>
            <a:pPr marL="0" lvl="0" indent="0" algn="l" rtl="0">
              <a:spcBef>
                <a:spcPts val="1600"/>
              </a:spcBef>
              <a:spcAft>
                <a:spcPts val="0"/>
              </a:spcAft>
              <a:buNone/>
            </a:pPr>
            <a:r>
              <a:rPr lang="en"/>
              <a:t>Socio-cultural factors are those areas that involve the shared beliefs and attitudes of the population. People learn to behave in particular ways as a result of feedback from the rest of society; behaviour and attitudes that are regarded as inappropriate or rude are quickly modified, and also people develop expectations about how other people should behave.</a:t>
            </a:r>
            <a:endParaRPr/>
          </a:p>
          <a:p>
            <a:pPr marL="0" lvl="0" indent="0" algn="l" rtl="0">
              <a:spcBef>
                <a:spcPts val="1600"/>
              </a:spcBef>
              <a:spcAft>
                <a:spcPts val="1600"/>
              </a:spcAft>
              <a:buNone/>
            </a:pPr>
            <a:r>
              <a:rPr lang="en"/>
              <a:t>Ecological and geographical factors have come to the forefront of thinking in the past fifteen years or so. The increasing scarcity of raw materials, the problems of disposing of waste materials, and the difficulty of finding appropriate locations for industrial complexes (particularly those with a major environmental impact) are all factors that are seriously affecting the business decision-making framework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6"/>
          <p:cNvSpPr txBox="1">
            <a:spLocks noGrp="1"/>
          </p:cNvSpPr>
          <p:nvPr>
            <p:ph type="body" idx="1"/>
          </p:nvPr>
        </p:nvSpPr>
        <p:spPr>
          <a:xfrm>
            <a:off x="536028" y="924910"/>
            <a:ext cx="7788822" cy="351381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t>Technological advances in recent years have been rapid, and have affected almost all areas of life. Whole new industries have appeared: for example, satellite TV stations, cable networks, the Internet, CD recordings and virtual reality, and computer-aided design systems. All of these industries were unknown even twenty years ago. It seems likely that technological change will continue to increase, and that more new industries will appear in future.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body" idx="1"/>
          </p:nvPr>
        </p:nvSpPr>
        <p:spPr>
          <a:xfrm>
            <a:off x="557048" y="651641"/>
            <a:ext cx="7767802" cy="40645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t>The micro-environment</a:t>
            </a:r>
            <a:endParaRPr sz="1800" b="1"/>
          </a:p>
          <a:p>
            <a:pPr marL="0" lvl="0" indent="0" algn="l" rtl="0">
              <a:spcBef>
                <a:spcPts val="1600"/>
              </a:spcBef>
              <a:spcAft>
                <a:spcPts val="0"/>
              </a:spcAft>
              <a:buNone/>
            </a:pPr>
            <a:r>
              <a:rPr lang="en" sz="1800" dirty="0"/>
              <a:t>The micro-environment is made up of those factors that impact closely on the organisation, and typically consists of the following elements:</a:t>
            </a:r>
            <a:endParaRPr sz="1800"/>
          </a:p>
          <a:p>
            <a:pPr marL="0" lvl="0" indent="0" algn="l" rtl="0">
              <a:spcBef>
                <a:spcPts val="1600"/>
              </a:spcBef>
              <a:spcAft>
                <a:spcPts val="0"/>
              </a:spcAft>
              <a:buNone/>
            </a:pPr>
            <a:r>
              <a:rPr lang="en" sz="1800" dirty="0"/>
              <a:t>• </a:t>
            </a:r>
            <a:r>
              <a:rPr lang="en" sz="1800" dirty="0" smtClean="0"/>
              <a:t>competitors</a:t>
            </a:r>
            <a:endParaRPr sz="1800"/>
          </a:p>
          <a:p>
            <a:pPr marL="0" lvl="0" indent="0" algn="l" rtl="0">
              <a:spcBef>
                <a:spcPts val="1600"/>
              </a:spcBef>
              <a:spcAft>
                <a:spcPts val="0"/>
              </a:spcAft>
              <a:buNone/>
            </a:pPr>
            <a:r>
              <a:rPr lang="en" sz="1800" dirty="0"/>
              <a:t>• </a:t>
            </a:r>
            <a:r>
              <a:rPr lang="en" sz="1800" dirty="0" smtClean="0"/>
              <a:t>customers</a:t>
            </a:r>
            <a:endParaRPr sz="1800"/>
          </a:p>
          <a:p>
            <a:pPr marL="0" lvl="0" indent="0" algn="l" rtl="0">
              <a:spcBef>
                <a:spcPts val="1600"/>
              </a:spcBef>
              <a:spcAft>
                <a:spcPts val="0"/>
              </a:spcAft>
              <a:buNone/>
            </a:pPr>
            <a:r>
              <a:rPr lang="en" sz="1800" dirty="0"/>
              <a:t>• </a:t>
            </a:r>
            <a:r>
              <a:rPr lang="en" sz="1800" dirty="0" smtClean="0"/>
              <a:t>suppliers</a:t>
            </a:r>
            <a:endParaRPr sz="1800"/>
          </a:p>
          <a:p>
            <a:pPr marL="0" lvl="0" indent="0" algn="l" rtl="0">
              <a:spcBef>
                <a:spcPts val="1600"/>
              </a:spcBef>
              <a:spcAft>
                <a:spcPts val="0"/>
              </a:spcAft>
              <a:buNone/>
            </a:pPr>
            <a:r>
              <a:rPr lang="en" sz="1800" dirty="0"/>
              <a:t>• </a:t>
            </a:r>
            <a:r>
              <a:rPr lang="en" sz="1800" dirty="0" smtClean="0"/>
              <a:t>intermediaries</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735724" y="767255"/>
            <a:ext cx="7589126" cy="5745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Internal environment </a:t>
            </a:r>
            <a:endParaRPr/>
          </a:p>
        </p:txBody>
      </p:sp>
      <p:sp>
        <p:nvSpPr>
          <p:cNvPr id="205" name="Google Shape;205;p28"/>
          <p:cNvSpPr txBox="1">
            <a:spLocks noGrp="1"/>
          </p:cNvSpPr>
          <p:nvPr>
            <p:ph type="body" idx="1"/>
          </p:nvPr>
        </p:nvSpPr>
        <p:spPr>
          <a:xfrm>
            <a:off x="740775" y="1565425"/>
            <a:ext cx="7584000" cy="2873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t>The firm’s internal environment is the internal culture, staff relationships and resource constraints that colour all of the activities and decisions made by the organisation. All firms operate with limited resources. Firms create competency in what they do by making appropriate combinations of the resources at their disposal: the more effectively the resources are deployed, the better the firm will do in the competitive environment</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body" idx="1"/>
          </p:nvPr>
        </p:nvSpPr>
        <p:spPr>
          <a:xfrm>
            <a:off x="451945" y="504497"/>
            <a:ext cx="8213630" cy="43036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STAFF RELATIONSHIPS </a:t>
            </a:r>
            <a:r>
              <a:rPr lang="en" sz="2800" dirty="0"/>
              <a:t>The relationships between staff within the organisation are key in ensuring an effective working environment. While there are many areas of staff relationships that are outside the control of managers, management should be able to create an environment in which staff relationships can flourish.</a:t>
            </a:r>
            <a:endParaRPr sz="28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8069" y="809297"/>
            <a:ext cx="7746781" cy="3629428"/>
          </a:xfrm>
        </p:spPr>
        <p:txBody>
          <a:bodyPr/>
          <a:lstStyle/>
          <a:p>
            <a:pPr marL="0" lvl="0" indent="0">
              <a:spcBef>
                <a:spcPts val="1600"/>
              </a:spcBef>
              <a:buNone/>
            </a:pPr>
            <a:r>
              <a:rPr lang="en-US" b="1" dirty="0" smtClean="0"/>
              <a:t>RESOURCE CONSTRAINTS </a:t>
            </a:r>
            <a:r>
              <a:rPr lang="en-US" dirty="0" smtClean="0"/>
              <a:t>All </a:t>
            </a:r>
            <a:r>
              <a:rPr lang="en-US" dirty="0" err="1" smtClean="0"/>
              <a:t>organisations</a:t>
            </a:r>
            <a:r>
              <a:rPr lang="en-US" dirty="0" smtClean="0"/>
              <a:t> suffer from a lack of resources, but of course some suffer more seriously than others. What is more important is the way the </a:t>
            </a:r>
            <a:r>
              <a:rPr lang="en-US" dirty="0" err="1" smtClean="0"/>
              <a:t>organisation</a:t>
            </a:r>
            <a:r>
              <a:rPr lang="en-US" dirty="0" smtClean="0"/>
              <a:t> uses its resources and plays to its strengths. </a:t>
            </a:r>
          </a:p>
          <a:p>
            <a:pPr marL="0" lvl="0" indent="0">
              <a:spcBef>
                <a:spcPts val="1600"/>
              </a:spcBef>
              <a:buNone/>
            </a:pPr>
            <a:endParaRPr lang="en-US" dirty="0" smtClean="0"/>
          </a:p>
          <a:p>
            <a:pPr marL="0" lvl="0" indent="0">
              <a:spcBef>
                <a:spcPts val="1600"/>
              </a:spcBef>
              <a:buNone/>
            </a:pPr>
            <a:endParaRPr lang="en-US" dirty="0" smtClean="0"/>
          </a:p>
          <a:p>
            <a:pPr marL="0" lvl="0" indent="0">
              <a:spcBef>
                <a:spcPts val="1600"/>
              </a:spcBef>
              <a:buNone/>
            </a:pPr>
            <a:r>
              <a:rPr lang="en-US" b="1" dirty="0" smtClean="0"/>
              <a:t>CORPORATE CULTURE </a:t>
            </a:r>
            <a:r>
              <a:rPr lang="en-US" dirty="0" err="1" smtClean="0"/>
              <a:t>Culture</a:t>
            </a:r>
            <a:r>
              <a:rPr lang="en-US" dirty="0" smtClean="0"/>
              <a:t> is a set of shared rules and beliefs. Within </a:t>
            </a:r>
            <a:r>
              <a:rPr lang="en-US" dirty="0" smtClean="0"/>
              <a:t>organizations, </a:t>
            </a:r>
            <a:r>
              <a:rPr lang="en-US" dirty="0" smtClean="0"/>
              <a:t>beliefs will develop, and a corporate culture will eventually emerge. Corporate culture has been called ‘the way we do things round here’ and it can be a powerful influence on staff </a:t>
            </a:r>
            <a:r>
              <a:rPr lang="en-US" dirty="0" err="1" smtClean="0"/>
              <a:t>behaviour</a:t>
            </a:r>
            <a:r>
              <a:rPr lang="en-US" dirty="0" smtClean="0"/>
              <a:t>. Research shows that people are able to have one set of beliefs outside work, and an entirely different set of beliefs in the workplace.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body" idx="1"/>
          </p:nvPr>
        </p:nvSpPr>
        <p:spPr>
          <a:xfrm>
            <a:off x="430924" y="325820"/>
            <a:ext cx="8486351" cy="44183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No business operates in a vacuum; any organisation is surrounded by laws and liabilities, pressure groups and public bodies, customers and competitors. </a:t>
            </a:r>
            <a:endParaRPr sz="2400" b="1"/>
          </a:p>
          <a:p>
            <a:pPr marL="0" lvl="0" indent="0" algn="l" rtl="0">
              <a:spcBef>
                <a:spcPts val="1600"/>
              </a:spcBef>
              <a:spcAft>
                <a:spcPts val="0"/>
              </a:spcAft>
              <a:buNone/>
            </a:pPr>
            <a:endParaRPr sz="2400" b="1"/>
          </a:p>
          <a:p>
            <a:pPr marL="0" lvl="0" indent="0" algn="l" rtl="0">
              <a:spcBef>
                <a:spcPts val="1600"/>
              </a:spcBef>
              <a:spcAft>
                <a:spcPts val="1600"/>
              </a:spcAft>
              <a:buNone/>
            </a:pPr>
            <a:r>
              <a:rPr lang="en" sz="2400" b="1" dirty="0"/>
              <a:t>These are part of the marketing environment that the organisation works within, and since marketing is at the interface between the organisation and the outside world, dealing with this environment is a major part of the marketer‘s work. </a:t>
            </a:r>
            <a:endParaRPr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5"/>
          <p:cNvSpPr txBox="1">
            <a:spLocks noGrp="1"/>
          </p:cNvSpPr>
          <p:nvPr>
            <p:ph type="body" idx="1"/>
          </p:nvPr>
        </p:nvSpPr>
        <p:spPr>
          <a:xfrm>
            <a:off x="462455" y="472965"/>
            <a:ext cx="8071944" cy="400444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dirty="0">
                <a:latin typeface="Berlin Sans FB" pitchFamily="34" charset="0"/>
              </a:rPr>
              <a:t>This means that the marketing policy of a firm (or any organisation) should be viewed as operating within a complex and rapidly changing environment. These external factors must be monitored and responded to if the organisation is to meet its goals</a:t>
            </a:r>
            <a:endParaRPr sz="3000">
              <a:latin typeface="Berlin Sans FB"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body" idx="1"/>
          </p:nvPr>
        </p:nvSpPr>
        <p:spPr>
          <a:xfrm>
            <a:off x="894525" y="1118150"/>
            <a:ext cx="7430400" cy="332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rgbClr val="000000"/>
                </a:solidFill>
                <a:highlight>
                  <a:srgbClr val="FFFFFF"/>
                </a:highlight>
                <a:latin typeface="Roboto"/>
                <a:ea typeface="Roboto"/>
                <a:cs typeface="Roboto"/>
                <a:sym typeface="Roboto"/>
              </a:rPr>
              <a:t>Marketing Environment is the combination of external and internal factors and forces which affect the company’s ability to establish a relationship and serve its customers.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body" idx="1"/>
          </p:nvPr>
        </p:nvSpPr>
        <p:spPr>
          <a:xfrm>
            <a:off x="531125" y="411450"/>
            <a:ext cx="8106600" cy="419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i="1">
                <a:solidFill>
                  <a:srgbClr val="000000"/>
                </a:solidFill>
                <a:highlight>
                  <a:srgbClr val="FFFFFF"/>
                </a:highlight>
                <a:latin typeface="Roboto"/>
                <a:ea typeface="Roboto"/>
                <a:cs typeface="Roboto"/>
                <a:sym typeface="Roboto"/>
              </a:rPr>
              <a:t>A company’s marketing environment consists of the actors and forces outside of marketing that affect marketing management ability to build and maintain successful relationships with target customers”. – Philip Kotler</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body" idx="1"/>
          </p:nvPr>
        </p:nvSpPr>
        <p:spPr>
          <a:xfrm>
            <a:off x="601000" y="545100"/>
            <a:ext cx="7723800" cy="389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solidFill>
                  <a:srgbClr val="000000"/>
                </a:solidFill>
                <a:highlight>
                  <a:srgbClr val="FFFFFF"/>
                </a:highlight>
                <a:latin typeface="Roboto"/>
                <a:ea typeface="Roboto"/>
                <a:cs typeface="Roboto"/>
                <a:sym typeface="Roboto"/>
              </a:rPr>
              <a:t>The marketing environment of a business consists of an internal and an external environment. The internal environment is company-specific and includes owners, workers, machines, materials etc.</a:t>
            </a:r>
            <a:r>
              <a:rPr lang="en" sz="3000" b="1">
                <a:solidFill>
                  <a:srgbClr val="000000"/>
                </a:solidFill>
                <a:highlight>
                  <a:srgbClr val="FFFFFF"/>
                </a:highlight>
                <a:latin typeface="Roboto"/>
                <a:ea typeface="Roboto"/>
                <a:cs typeface="Roboto"/>
                <a:sym typeface="Roboto"/>
              </a:rPr>
              <a:t> The external environment is further divided into two components: micro &amp; macro.</a:t>
            </a:r>
            <a:endParaRPr sz="3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a:spLocks noGrp="1"/>
          </p:cNvSpPr>
          <p:nvPr>
            <p:ph type="body" idx="1"/>
          </p:nvPr>
        </p:nvSpPr>
        <p:spPr>
          <a:xfrm>
            <a:off x="642950" y="740775"/>
            <a:ext cx="7681800" cy="369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b="1"/>
              <a:t>Generally speaking, the marketing environment can be divided into two areas: the external environment and the internal environment. The external environment is concerned with everything that happens outside the organisation, and the internal environment is concerned with those marketing factors that happen within the organisation. </a:t>
            </a:r>
            <a:endParaRPr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body" idx="1"/>
          </p:nvPr>
        </p:nvSpPr>
        <p:spPr>
          <a:xfrm>
            <a:off x="517150" y="559075"/>
            <a:ext cx="8050800" cy="412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b="1"/>
              <a:t>There are two basic approaches to dealing with environmental forces: </a:t>
            </a:r>
            <a:r>
              <a:rPr lang="en" sz="2400" b="1" u="sng"/>
              <a:t>reactive and proactive.</a:t>
            </a:r>
            <a:r>
              <a:rPr lang="en" sz="2400" b="1"/>
              <a:t> The reactive manager regards environmental factors as being uncontrollable, and will therefore tend to adjust marketing plans to fit environmental changes. Proactive managers look for ways to change the organisation’s environment in the belief that many, even most, environmental factors can be controlled, or at least influenced in some way</a:t>
            </a: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body" idx="1"/>
          </p:nvPr>
        </p:nvSpPr>
        <p:spPr>
          <a:xfrm>
            <a:off x="489200" y="551225"/>
            <a:ext cx="7835700" cy="39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solidFill>
                  <a:srgbClr val="000000"/>
                </a:solidFill>
                <a:highlight>
                  <a:srgbClr val="FFFFFF"/>
                </a:highlight>
                <a:latin typeface="Roboto"/>
                <a:ea typeface="Roboto"/>
                <a:cs typeface="Roboto"/>
                <a:sym typeface="Roboto"/>
              </a:rPr>
              <a:t>The internal environment</a:t>
            </a:r>
            <a:r>
              <a:rPr lang="en" sz="2400">
                <a:solidFill>
                  <a:srgbClr val="000000"/>
                </a:solidFill>
                <a:highlight>
                  <a:srgbClr val="FFFFFF"/>
                </a:highlight>
                <a:latin typeface="Roboto"/>
                <a:ea typeface="Roboto"/>
                <a:cs typeface="Roboto"/>
                <a:sym typeface="Roboto"/>
              </a:rPr>
              <a:t> of the business includes all the forces and factors inside the organisation which affect its marketing operations. These components can be grouped under the Five Ms of the business, which are:</a:t>
            </a:r>
            <a:endParaRPr sz="2400">
              <a:solidFill>
                <a:srgbClr val="000000"/>
              </a:solidFill>
              <a:highlight>
                <a:srgbClr val="FFFFFF"/>
              </a:highlight>
              <a:latin typeface="Roboto"/>
              <a:ea typeface="Roboto"/>
              <a:cs typeface="Roboto"/>
              <a:sym typeface="Roboto"/>
            </a:endParaRPr>
          </a:p>
          <a:p>
            <a:pPr marL="749300" lvl="0" indent="-381000" algn="l" rtl="0">
              <a:spcBef>
                <a:spcPts val="1300"/>
              </a:spcBef>
              <a:spcAft>
                <a:spcPts val="0"/>
              </a:spcAft>
              <a:buClr>
                <a:srgbClr val="000000"/>
              </a:buClr>
              <a:buSzPts val="2400"/>
              <a:buFont typeface="Roboto"/>
              <a:buChar char="●"/>
            </a:pPr>
            <a:r>
              <a:rPr lang="en" sz="2400">
                <a:solidFill>
                  <a:srgbClr val="000000"/>
                </a:solidFill>
                <a:highlight>
                  <a:srgbClr val="FFFFFF"/>
                </a:highlight>
                <a:latin typeface="Roboto"/>
                <a:ea typeface="Roboto"/>
                <a:cs typeface="Roboto"/>
                <a:sym typeface="Roboto"/>
              </a:rPr>
              <a:t>Men</a:t>
            </a:r>
            <a:endParaRPr sz="2400">
              <a:solidFill>
                <a:srgbClr val="000000"/>
              </a:solidFill>
              <a:highlight>
                <a:srgbClr val="FFFFFF"/>
              </a:highlight>
              <a:latin typeface="Roboto"/>
              <a:ea typeface="Roboto"/>
              <a:cs typeface="Roboto"/>
              <a:sym typeface="Roboto"/>
            </a:endParaRPr>
          </a:p>
          <a:p>
            <a:pPr marL="749300" lvl="0" indent="-381000" algn="l" rtl="0">
              <a:spcBef>
                <a:spcPts val="0"/>
              </a:spcBef>
              <a:spcAft>
                <a:spcPts val="0"/>
              </a:spcAft>
              <a:buClr>
                <a:srgbClr val="000000"/>
              </a:buClr>
              <a:buSzPts val="2400"/>
              <a:buFont typeface="Roboto"/>
              <a:buChar char="●"/>
            </a:pPr>
            <a:r>
              <a:rPr lang="en" sz="2400">
                <a:solidFill>
                  <a:srgbClr val="000000"/>
                </a:solidFill>
                <a:highlight>
                  <a:srgbClr val="FFFFFF"/>
                </a:highlight>
                <a:latin typeface="Roboto"/>
                <a:ea typeface="Roboto"/>
                <a:cs typeface="Roboto"/>
                <a:sym typeface="Roboto"/>
              </a:rPr>
              <a:t>Money</a:t>
            </a:r>
            <a:endParaRPr sz="2400">
              <a:solidFill>
                <a:srgbClr val="000000"/>
              </a:solidFill>
              <a:highlight>
                <a:srgbClr val="FFFFFF"/>
              </a:highlight>
              <a:latin typeface="Roboto"/>
              <a:ea typeface="Roboto"/>
              <a:cs typeface="Roboto"/>
              <a:sym typeface="Roboto"/>
            </a:endParaRPr>
          </a:p>
          <a:p>
            <a:pPr marL="749300" lvl="0" indent="-381000" algn="l" rtl="0">
              <a:spcBef>
                <a:spcPts val="0"/>
              </a:spcBef>
              <a:spcAft>
                <a:spcPts val="0"/>
              </a:spcAft>
              <a:buClr>
                <a:srgbClr val="000000"/>
              </a:buClr>
              <a:buSzPts val="2400"/>
              <a:buFont typeface="Roboto"/>
              <a:buChar char="●"/>
            </a:pPr>
            <a:r>
              <a:rPr lang="en" sz="2400">
                <a:solidFill>
                  <a:srgbClr val="000000"/>
                </a:solidFill>
                <a:highlight>
                  <a:srgbClr val="FFFFFF"/>
                </a:highlight>
                <a:latin typeface="Roboto"/>
                <a:ea typeface="Roboto"/>
                <a:cs typeface="Roboto"/>
                <a:sym typeface="Roboto"/>
              </a:rPr>
              <a:t>Machinery</a:t>
            </a:r>
            <a:endParaRPr sz="2400">
              <a:solidFill>
                <a:srgbClr val="000000"/>
              </a:solidFill>
              <a:highlight>
                <a:srgbClr val="FFFFFF"/>
              </a:highlight>
              <a:latin typeface="Roboto"/>
              <a:ea typeface="Roboto"/>
              <a:cs typeface="Roboto"/>
              <a:sym typeface="Roboto"/>
            </a:endParaRPr>
          </a:p>
          <a:p>
            <a:pPr marL="749300" lvl="0" indent="-381000" algn="l" rtl="0">
              <a:spcBef>
                <a:spcPts val="0"/>
              </a:spcBef>
              <a:spcAft>
                <a:spcPts val="0"/>
              </a:spcAft>
              <a:buClr>
                <a:srgbClr val="000000"/>
              </a:buClr>
              <a:buSzPts val="2400"/>
              <a:buFont typeface="Roboto"/>
              <a:buChar char="●"/>
            </a:pPr>
            <a:r>
              <a:rPr lang="en" sz="2400">
                <a:solidFill>
                  <a:srgbClr val="000000"/>
                </a:solidFill>
                <a:highlight>
                  <a:srgbClr val="FFFFFF"/>
                </a:highlight>
                <a:latin typeface="Roboto"/>
                <a:ea typeface="Roboto"/>
                <a:cs typeface="Roboto"/>
                <a:sym typeface="Roboto"/>
              </a:rPr>
              <a:t>Materials</a:t>
            </a:r>
            <a:endParaRPr sz="2400">
              <a:solidFill>
                <a:srgbClr val="000000"/>
              </a:solidFill>
              <a:highlight>
                <a:srgbClr val="FFFFFF"/>
              </a:highlight>
              <a:latin typeface="Roboto"/>
              <a:ea typeface="Roboto"/>
              <a:cs typeface="Roboto"/>
              <a:sym typeface="Roboto"/>
            </a:endParaRPr>
          </a:p>
          <a:p>
            <a:pPr marL="749300" lvl="0" indent="-381000" algn="l" rtl="0">
              <a:spcBef>
                <a:spcPts val="0"/>
              </a:spcBef>
              <a:spcAft>
                <a:spcPts val="0"/>
              </a:spcAft>
              <a:buClr>
                <a:srgbClr val="000000"/>
              </a:buClr>
              <a:buSzPts val="2400"/>
              <a:buFont typeface="Roboto"/>
              <a:buChar char="●"/>
            </a:pPr>
            <a:r>
              <a:rPr lang="en" sz="2400">
                <a:solidFill>
                  <a:srgbClr val="000000"/>
                </a:solidFill>
                <a:highlight>
                  <a:srgbClr val="FFFFFF"/>
                </a:highlight>
                <a:latin typeface="Roboto"/>
                <a:ea typeface="Roboto"/>
                <a:cs typeface="Roboto"/>
                <a:sym typeface="Roboto"/>
              </a:rPr>
              <a:t>Markets</a:t>
            </a:r>
            <a:endParaRPr sz="2400">
              <a:solidFill>
                <a:srgbClr val="000000"/>
              </a:solidFill>
              <a:highlight>
                <a:srgbClr val="FFFFFF"/>
              </a:highlight>
              <a:latin typeface="Roboto"/>
              <a:ea typeface="Roboto"/>
              <a:cs typeface="Roboto"/>
              <a:sym typeface="Roboto"/>
            </a:endParaRPr>
          </a:p>
          <a:p>
            <a:pPr marL="0" lvl="0" indent="0" algn="l" rtl="0">
              <a:spcBef>
                <a:spcPts val="2200"/>
              </a:spcBef>
              <a:spcAft>
                <a:spcPts val="160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1206</Words>
  <PresentationFormat>On-screen Show (16:9)</PresentationFormat>
  <Paragraphs>50</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Nunito</vt:lpstr>
      <vt:lpstr>Calibri</vt:lpstr>
      <vt:lpstr>Berlin Sans FB</vt:lpstr>
      <vt:lpstr>Roboto</vt:lpstr>
      <vt:lpstr>Shift</vt:lpstr>
      <vt:lpstr>     MARKETING ENVIRONMENT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Internal environment </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MARKETING ENVIRONMENT  </dc:title>
  <cp:lastModifiedBy>DELL</cp:lastModifiedBy>
  <cp:revision>1</cp:revision>
  <dcterms:modified xsi:type="dcterms:W3CDTF">2019-11-03T01:21:16Z</dcterms:modified>
</cp:coreProperties>
</file>