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01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70" r:id="rId13"/>
    <p:sldId id="300" r:id="rId14"/>
    <p:sldId id="279" r:id="rId15"/>
    <p:sldId id="281" r:id="rId16"/>
    <p:sldId id="282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E6E28-891F-4A4D-B194-8947A5FA9E1D}" type="datetimeFigureOut">
              <a:rPr lang="en-US" smtClean="0"/>
              <a:pPr/>
              <a:t>6/23/22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C7F3-317E-47B8-AA2E-93687D6B7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0C7F3-317E-47B8-AA2E-93687D6B7A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821-9B02-430A-929F-4258624494A5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89ED-2EA5-485A-82E8-CB1A8459F37D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974-9CC2-4995-9960-80E49C958B95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F7B-F72E-4DB5-961F-8BA5312F2EDF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4263-397A-494A-8FCD-9C5E52414267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53B9-CDE5-4781-8E39-96F20C2F2986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B80-AF85-479F-9C82-A70B2E49E45E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B4C7-AC3D-4E3E-AF13-1B99099CFE03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335-BAD8-44F1-AB4B-5EF03D4F750F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16FE-0C21-47D9-858E-E6FF65CDCA6B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E32-5F59-4145-9131-DCAAA8FFDACB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53FF-F327-4C61-9914-072038F69D72}" type="datetime1">
              <a:rPr lang="en-US" smtClean="0"/>
              <a:pPr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9229"/>
            <a:ext cx="7772400" cy="612775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90800"/>
            <a:ext cx="9144000" cy="457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1: Introduction and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Conceptual Development of Marketing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idx="1"/>
          </p:nvPr>
        </p:nvSpPr>
        <p:spPr>
          <a:xfrm>
            <a:off x="0" y="2286000"/>
            <a:ext cx="8686800" cy="38862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Integrated Marketing</a:t>
            </a:r>
          </a:p>
          <a:p>
            <a:pPr lvl="1"/>
            <a:r>
              <a:rPr lang="en-US" dirty="0"/>
              <a:t>Product, Price, Place, Promotion</a:t>
            </a:r>
          </a:p>
          <a:p>
            <a:r>
              <a:rPr lang="en-US" dirty="0"/>
              <a:t>Internal Marketing</a:t>
            </a:r>
          </a:p>
          <a:p>
            <a:pPr lvl="1"/>
            <a:r>
              <a:rPr lang="en-US" dirty="0"/>
              <a:t>Marketing, Senior management, other departments</a:t>
            </a:r>
          </a:p>
          <a:p>
            <a:r>
              <a:rPr lang="en-US" dirty="0"/>
              <a:t>Relationship Marketing</a:t>
            </a:r>
          </a:p>
          <a:p>
            <a:pPr lvl="1"/>
            <a:r>
              <a:rPr lang="en-US" dirty="0"/>
              <a:t>Customers, Channel members, Partners</a:t>
            </a:r>
          </a:p>
          <a:p>
            <a:r>
              <a:rPr lang="en-US" dirty="0"/>
              <a:t>Performance Marketing</a:t>
            </a:r>
          </a:p>
          <a:p>
            <a:pPr lvl="1"/>
            <a:r>
              <a:rPr lang="en-US" dirty="0"/>
              <a:t>Sales revenue, Brand, customer equity</a:t>
            </a:r>
          </a:p>
          <a:p>
            <a:pPr lvl="1"/>
            <a:r>
              <a:rPr lang="en-US" dirty="0"/>
              <a:t>Societal Marketing – Ethics, Environment, Legal, community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0" y="1143000"/>
            <a:ext cx="5638800" cy="48736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Holistic Marketing Concept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1752600"/>
            <a:ext cx="8686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Explore,</a:t>
            </a:r>
            <a:r>
              <a:rPr kumimoji="0" lang="en-US" sz="26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create and deliver value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81000"/>
            <a:ext cx="8686800" cy="639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Tasks of marketing management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1054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Analyze, plan and develop marketing strategies – </a:t>
            </a:r>
            <a:r>
              <a:rPr lang="en-US" sz="2000" dirty="0"/>
              <a:t>SWOT and PESTLE analyses</a:t>
            </a:r>
          </a:p>
          <a:p>
            <a:r>
              <a:rPr lang="en-US" sz="2400" dirty="0"/>
              <a:t>Create Marketing Information System</a:t>
            </a:r>
          </a:p>
          <a:p>
            <a:pPr lvl="1"/>
            <a:r>
              <a:rPr lang="en-US" sz="2000" dirty="0"/>
              <a:t>Internal database</a:t>
            </a:r>
          </a:p>
          <a:p>
            <a:pPr lvl="1"/>
            <a:r>
              <a:rPr lang="en-US" sz="2000" dirty="0"/>
              <a:t>Marketing intelligence</a:t>
            </a:r>
          </a:p>
          <a:p>
            <a:pPr lvl="1"/>
            <a:r>
              <a:rPr lang="en-US" sz="2000" dirty="0"/>
              <a:t>Marketing research</a:t>
            </a:r>
          </a:p>
          <a:p>
            <a:r>
              <a:rPr lang="en-US" sz="2400" dirty="0"/>
              <a:t>Connecting with customers</a:t>
            </a:r>
          </a:p>
          <a:p>
            <a:r>
              <a:rPr lang="en-US" sz="2400" dirty="0"/>
              <a:t>Build stronger brand image</a:t>
            </a:r>
          </a:p>
          <a:p>
            <a:r>
              <a:rPr lang="en-US" sz="2400" dirty="0"/>
              <a:t>Shape the market offerings </a:t>
            </a:r>
            <a:r>
              <a:rPr lang="en-US" sz="1800" dirty="0"/>
              <a:t>(Right marketing mix)</a:t>
            </a:r>
            <a:endParaRPr lang="en-US" sz="2400" dirty="0"/>
          </a:p>
          <a:p>
            <a:r>
              <a:rPr lang="en-US" sz="2400" dirty="0"/>
              <a:t>Delivery and communication of value</a:t>
            </a:r>
          </a:p>
          <a:p>
            <a:r>
              <a:rPr lang="en-US" sz="2400" dirty="0"/>
              <a:t>Create and sustain growth</a:t>
            </a:r>
          </a:p>
          <a:p>
            <a:r>
              <a:rPr lang="en-US" sz="2400" dirty="0"/>
              <a:t>Implement and control marketing strategies/plans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50838"/>
            <a:ext cx="8686800" cy="6397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New Marketing Realities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4724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Globalization</a:t>
            </a:r>
          </a:p>
          <a:p>
            <a:r>
              <a:rPr lang="en-US" dirty="0"/>
              <a:t>Network Information Technology</a:t>
            </a:r>
          </a:p>
          <a:p>
            <a:r>
              <a:rPr lang="en-US" dirty="0"/>
              <a:t>Deregulation and privatization</a:t>
            </a:r>
          </a:p>
          <a:p>
            <a:r>
              <a:rPr lang="en-US" dirty="0"/>
              <a:t>Heightened competition</a:t>
            </a:r>
          </a:p>
          <a:p>
            <a:r>
              <a:rPr lang="en-US" dirty="0"/>
              <a:t>Direct Marketing </a:t>
            </a:r>
            <a:r>
              <a:rPr lang="en-US" sz="2400" dirty="0"/>
              <a:t>(Disintermediation)</a:t>
            </a:r>
            <a:endParaRPr lang="en-US" dirty="0"/>
          </a:p>
          <a:p>
            <a:r>
              <a:rPr lang="en-US" dirty="0"/>
              <a:t>Industry convergence</a:t>
            </a:r>
          </a:p>
          <a:p>
            <a:r>
              <a:rPr lang="en-US" dirty="0"/>
              <a:t>Global Brands and global lifestyles</a:t>
            </a:r>
          </a:p>
          <a:p>
            <a:r>
              <a:rPr lang="en-US" dirty="0"/>
              <a:t>Ethical Marketing</a:t>
            </a:r>
          </a:p>
          <a:p>
            <a:r>
              <a:rPr lang="en-US" dirty="0"/>
              <a:t>Relationship marketing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2510" y="2971800"/>
            <a:ext cx="9144000" cy="6397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/>
              <a:t>Corporate and business units strategic planning</a:t>
            </a:r>
          </a:p>
        </p:txBody>
      </p:sp>
    </p:spTree>
    <p:extLst>
      <p:ext uri="{BB962C8B-B14F-4D97-AF65-F5344CB8AC3E}">
        <p14:creationId xmlns:p14="http://schemas.microsoft.com/office/powerpoint/2010/main" val="182077626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About all the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Vision:</a:t>
            </a:r>
            <a:r>
              <a:rPr lang="en-US" sz="2400" dirty="0"/>
              <a:t>		</a:t>
            </a:r>
          </a:p>
          <a:p>
            <a:pPr lvl="1"/>
            <a:r>
              <a:rPr lang="en-US" sz="2400" dirty="0"/>
              <a:t>It’s the future state where you aim to be, no time specific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Mission:</a:t>
            </a:r>
          </a:p>
          <a:p>
            <a:pPr lvl="1"/>
            <a:r>
              <a:rPr lang="en-US" sz="2400" dirty="0"/>
              <a:t>It’s more focused on how the organization plans to work and who to work for (target market, the stakeholders)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Values:</a:t>
            </a:r>
          </a:p>
          <a:p>
            <a:pPr lvl="1"/>
            <a:r>
              <a:rPr lang="en-US" sz="2400" dirty="0"/>
              <a:t>The working philosophies of the organization, what really matters to them, what is acceptable and what’s not.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Goals:</a:t>
            </a:r>
          </a:p>
          <a:p>
            <a:pPr lvl="1"/>
            <a:r>
              <a:rPr lang="en-US" sz="2400" dirty="0"/>
              <a:t>Broad targets based upon the vision and mission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Strategy:</a:t>
            </a:r>
          </a:p>
          <a:p>
            <a:pPr lvl="1"/>
            <a:r>
              <a:rPr lang="en-US" sz="2400" dirty="0"/>
              <a:t>Set of actions, competitive moves and business approaches derived from goals to attain objectives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Objectives:</a:t>
            </a:r>
          </a:p>
          <a:p>
            <a:pPr lvl="1"/>
            <a:r>
              <a:rPr lang="en-US" sz="2400" dirty="0"/>
              <a:t>Time bound and quantified targets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Programs:</a:t>
            </a:r>
          </a:p>
          <a:p>
            <a:pPr lvl="1"/>
            <a:r>
              <a:rPr lang="en-US" sz="2400" dirty="0"/>
              <a:t>These are the operative actions to attain objectives and are based on strategy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4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So why is strategy important for marketing!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/>
              <a:t>Guides for collective action and culture to attain the vision.</a:t>
            </a:r>
          </a:p>
          <a:p>
            <a:r>
              <a:rPr lang="en-US"/>
              <a:t>Managers become more alert to changing environment, opportunities and threats.</a:t>
            </a:r>
          </a:p>
          <a:p>
            <a:r>
              <a:rPr lang="en-US"/>
              <a:t>A proactive approach is taken rather than reactive.</a:t>
            </a:r>
          </a:p>
          <a:p>
            <a:r>
              <a:rPr lang="en-US"/>
              <a:t>Promotes the competitive advantage and strengthens organization for competition.</a:t>
            </a:r>
          </a:p>
          <a:p>
            <a:r>
              <a:rPr lang="en-US"/>
              <a:t>Unifies the marketing strategy with the strategies of the other departments and overall strategy of the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The 5 steps in strategic planning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52400" y="1905000"/>
            <a:ext cx="8839200" cy="4422775"/>
            <a:chOff x="152400" y="1905000"/>
            <a:chExt cx="8839200" cy="4422775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3829343" y="2355850"/>
              <a:ext cx="1687570" cy="1589088"/>
            </a:xfrm>
            <a:prstGeom prst="homePlate">
              <a:avLst>
                <a:gd name="adj" fmla="val 25000"/>
              </a:avLst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Formulate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Strategy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to Achieve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Goals &amp;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Objectives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994822" y="2355850"/>
              <a:ext cx="1674929" cy="1589088"/>
            </a:xfrm>
            <a:prstGeom prst="homePlate">
              <a:avLst>
                <a:gd name="adj" fmla="val 25000"/>
              </a:avLst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Set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Goals &amp;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Objectives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52400" y="2355850"/>
              <a:ext cx="1684410" cy="1589088"/>
            </a:xfrm>
            <a:prstGeom prst="homePlate">
              <a:avLst>
                <a:gd name="adj" fmla="val 25000"/>
              </a:avLst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Develop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Vision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and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Mission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676505" y="2355850"/>
              <a:ext cx="1676509" cy="1589088"/>
            </a:xfrm>
            <a:prstGeom prst="homePlate">
              <a:avLst>
                <a:gd name="adj" fmla="val 25000"/>
              </a:avLst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Implement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and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Execute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Strategy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911509" y="4818537"/>
              <a:ext cx="1409468" cy="875826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Improve/</a:t>
              </a:r>
            </a:p>
            <a:p>
              <a:pPr algn="ctr" eaLnBrk="0" hangingPunct="0"/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Change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070668" y="4818537"/>
              <a:ext cx="1409468" cy="875826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Revise as</a:t>
              </a:r>
            </a:p>
            <a:p>
              <a:pPr algn="ctr" eaLnBrk="0" hangingPunct="0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needed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32986" y="4818537"/>
              <a:ext cx="1409468" cy="875826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Revise as</a:t>
              </a:r>
            </a:p>
            <a:p>
              <a:pPr algn="ctr" eaLnBrk="0" hangingPunct="0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needed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752351" y="4818537"/>
              <a:ext cx="1409468" cy="875826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Improve/</a:t>
              </a:r>
            </a:p>
            <a:p>
              <a:pPr algn="ctr" eaLnBrk="0" hangingPunct="0"/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Change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525247" y="4818537"/>
              <a:ext cx="1409468" cy="875826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EAEAEA"/>
                </a:gs>
              </a:gsLst>
              <a:path path="rect">
                <a:fillToRect l="100000" b="100000"/>
              </a:path>
            </a:gra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Recycle</a:t>
              </a:r>
            </a:p>
            <a:p>
              <a:pPr algn="ctr" eaLnBrk="0" hangingPunct="0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as needed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400" y="1905000"/>
              <a:ext cx="1284639" cy="374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/>
            <a:p>
              <a:pPr eaLnBrk="0" hangingPunct="0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Task 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94822" y="1905000"/>
              <a:ext cx="1284639" cy="374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/>
            <a:p>
              <a:pPr eaLnBrk="0" hangingPunct="0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Task 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29343" y="1905000"/>
              <a:ext cx="1284639" cy="374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/>
            <a:p>
              <a:pPr eaLnBrk="0" hangingPunct="0"/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Task 3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76505" y="1905000"/>
              <a:ext cx="1284639" cy="374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/>
            <a:p>
              <a:pPr eaLnBrk="0" hangingPunct="0"/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Task 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588452" y="1905000"/>
              <a:ext cx="1284639" cy="374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/>
            <a:p>
              <a:pPr eaLnBrk="0" hangingPunct="0"/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Task 5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7469943" y="2203450"/>
              <a:ext cx="1521657" cy="2309814"/>
              <a:chOff x="4713" y="1062"/>
              <a:chExt cx="963" cy="1659"/>
            </a:xfrm>
          </p:grpSpPr>
          <p:sp>
            <p:nvSpPr>
              <p:cNvPr id="30" name="AutoShape 19"/>
              <p:cNvSpPr>
                <a:spLocks noChangeArrowheads="1"/>
              </p:cNvSpPr>
              <p:nvPr/>
            </p:nvSpPr>
            <p:spPr bwMode="auto">
              <a:xfrm rot="5400000">
                <a:off x="4410" y="1455"/>
                <a:ext cx="1569" cy="963"/>
              </a:xfrm>
              <a:prstGeom prst="homePlate">
                <a:avLst>
                  <a:gd name="adj" fmla="val 40732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path path="rect">
                  <a:fillToRect l="100000" b="100000"/>
                </a:path>
              </a:gra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10800000" vert="eaVert" wrap="none" lIns="90488" tIns="44450" rIns="90488" bIns="44450" anchor="ctr"/>
              <a:lstStyle/>
              <a:p>
                <a:pPr algn="ctr" eaLnBrk="0" hangingPunct="0">
                  <a:lnSpc>
                    <a:spcPct val="110000"/>
                  </a:lnSpc>
                </a:pPr>
                <a:endParaRPr lang="en-US" sz="1600" b="1">
                  <a:solidFill>
                    <a:schemeClr val="tx2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4745" y="1062"/>
                <a:ext cx="900" cy="129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 anchor="ctr"/>
              <a:lstStyle/>
              <a:p>
                <a:pPr algn="ctr" eaLnBrk="0" hangingPunct="0">
                  <a:lnSpc>
                    <a:spcPct val="110000"/>
                  </a:lnSpc>
                </a:pP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</a:rPr>
                  <a:t>Monitor,</a:t>
                </a:r>
              </a:p>
              <a:p>
                <a:pPr algn="ctr" eaLnBrk="0" hangingPunct="0">
                  <a:lnSpc>
                    <a:spcPct val="110000"/>
                  </a:lnSpc>
                </a:pP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</a:rPr>
                  <a:t>Evaluate,</a:t>
                </a:r>
              </a:p>
              <a:p>
                <a:pPr algn="ctr" eaLnBrk="0" hangingPunct="0">
                  <a:lnSpc>
                    <a:spcPct val="110000"/>
                  </a:lnSpc>
                </a:pP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</a:rPr>
                  <a:t>and Take Corrective</a:t>
                </a:r>
              </a:p>
              <a:p>
                <a:pPr algn="ctr" eaLnBrk="0" hangingPunct="0">
                  <a:lnSpc>
                    <a:spcPct val="110000"/>
                  </a:lnSpc>
                </a:pP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</a:rPr>
                  <a:t>Action</a:t>
                </a:r>
              </a:p>
            </p:txBody>
          </p:sp>
        </p:grp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937720" y="4094440"/>
              <a:ext cx="0" cy="48390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2775402" y="4094440"/>
              <a:ext cx="0" cy="48390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4616243" y="4094440"/>
              <a:ext cx="0" cy="48390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6457085" y="4094440"/>
              <a:ext cx="0" cy="48390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937720" y="5718175"/>
              <a:ext cx="0" cy="609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775402" y="5718175"/>
              <a:ext cx="0" cy="609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4616243" y="5718175"/>
              <a:ext cx="0" cy="609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6457085" y="5718175"/>
              <a:ext cx="0" cy="609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rot="10800000" flipV="1">
              <a:off x="8220501" y="5718175"/>
              <a:ext cx="0" cy="609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907698" y="6294438"/>
              <a:ext cx="731280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0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686800" cy="579438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andara" pitchFamily="34" charset="0"/>
              </a:rPr>
              <a:t>A good marketing strategy should..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2437"/>
            <a:ext cx="8686800" cy="45259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Candara" pitchFamily="34" charset="0"/>
              </a:rPr>
              <a:t>Be in line with the overall corporate vision, mission, goals and objectives of the organization.</a:t>
            </a:r>
          </a:p>
          <a:p>
            <a:r>
              <a:rPr lang="en-US" dirty="0">
                <a:latin typeface="Candara" pitchFamily="34" charset="0"/>
              </a:rPr>
              <a:t>Be incorporated in the overall objectives of the company.</a:t>
            </a:r>
          </a:p>
          <a:p>
            <a:r>
              <a:rPr lang="en-US" dirty="0">
                <a:latin typeface="Candara" pitchFamily="34" charset="0"/>
              </a:rPr>
              <a:t>Be based on market research and flexible at the same time.</a:t>
            </a:r>
          </a:p>
          <a:p>
            <a:endParaRPr lang="en-US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What is marketing?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2286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Definition (2004)</a:t>
            </a:r>
          </a:p>
          <a:p>
            <a:r>
              <a:rPr lang="en-US" dirty="0"/>
              <a:t>Marketing is an organizational function and a set of processes for creating, communicating, and delivering value to customers and for managing customer relationships in ways that benefit the organization and its stakeholders.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906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American Marketing Association defines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038600"/>
            <a:ext cx="86868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New Definition (2007)</a:t>
            </a:r>
          </a:p>
          <a:p>
            <a:r>
              <a:rPr lang="en-US" sz="2800" dirty="0"/>
              <a:t>	Marketing is the activity, set of institutions, and 	processes for creating, communicating, delivering, 	and exchanging offerings that have value for 	customers, clients, partners, and society at large.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48200" y="19050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419600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5257800"/>
            <a:ext cx="36576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 rot="5400000">
            <a:off x="3619500" y="2781300"/>
            <a:ext cx="1981200" cy="1295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86200" y="2667000"/>
            <a:ext cx="36576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6200000" flipH="1">
            <a:off x="5067300" y="4381500"/>
            <a:ext cx="15240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What is marketing?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28955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Marketing is all about identifying and meeting human and social needs.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It’s also about creating, delivering and communicating superior customer value.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Good marketing is no accident, but a result of careful planning and execution.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CD63-0CF8-184A-AC30-54787EE81E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191C-7D78-774F-8EF4-CD869737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Understanding People (What our Customers want and where their attention is)</a:t>
            </a:r>
          </a:p>
          <a:p>
            <a:endParaRPr lang="en-US" dirty="0"/>
          </a:p>
          <a:p>
            <a:r>
              <a:rPr lang="en-US" dirty="0"/>
              <a:t>Understanding Product (Features, Benefits and Value that users can derive from the use of product and services)</a:t>
            </a:r>
          </a:p>
          <a:p>
            <a:endParaRPr lang="en-US" dirty="0"/>
          </a:p>
          <a:p>
            <a:r>
              <a:rPr lang="en-US" dirty="0"/>
              <a:t>Understanding Market (How our competitors are doing, Political, Economical, Social, Technological and Legal challenges in the Market)</a:t>
            </a:r>
          </a:p>
        </p:txBody>
      </p:sp>
    </p:spTree>
    <p:extLst>
      <p:ext uri="{BB962C8B-B14F-4D97-AF65-F5344CB8AC3E}">
        <p14:creationId xmlns:p14="http://schemas.microsoft.com/office/powerpoint/2010/main" val="285679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Marketing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3429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Creating value to human and society</a:t>
            </a:r>
          </a:p>
          <a:p>
            <a:r>
              <a:rPr lang="en-US" dirty="0"/>
              <a:t>Product, price, place, promotion</a:t>
            </a:r>
          </a:p>
          <a:p>
            <a:r>
              <a:rPr lang="en-US" dirty="0"/>
              <a:t>Customer need satisfaction</a:t>
            </a:r>
          </a:p>
          <a:p>
            <a:r>
              <a:rPr lang="en-US" dirty="0"/>
              <a:t>Exchange</a:t>
            </a:r>
          </a:p>
          <a:p>
            <a:r>
              <a:rPr lang="en-US" dirty="0"/>
              <a:t>Profit, service, growth, survival and leadership</a:t>
            </a:r>
          </a:p>
          <a:p>
            <a:r>
              <a:rPr lang="en-US" dirty="0"/>
              <a:t>Ever changing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Value to Customer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600201"/>
            <a:ext cx="8610600" cy="198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= Benefits/Costs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 are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emotional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Costs are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monetary, time, energy or mental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733800"/>
            <a:ext cx="8610600" cy="685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Satisfaction = Perceived performance v/s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expectation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04800"/>
            <a:ext cx="8686800" cy="639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marketed –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PRODUCT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686800" cy="5105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Goods		</a:t>
            </a:r>
            <a:r>
              <a:rPr lang="en-US" sz="2400" dirty="0"/>
              <a:t>Mobile phones, TV sets</a:t>
            </a:r>
          </a:p>
          <a:p>
            <a:r>
              <a:rPr lang="en-US" dirty="0"/>
              <a:t>Services		</a:t>
            </a:r>
            <a:r>
              <a:rPr lang="en-US" sz="2400" dirty="0"/>
              <a:t>Doctors, barbers</a:t>
            </a:r>
          </a:p>
          <a:p>
            <a:r>
              <a:rPr lang="en-US" dirty="0"/>
              <a:t>Events		</a:t>
            </a:r>
            <a:r>
              <a:rPr lang="en-US" sz="2400" dirty="0"/>
              <a:t>NADA auto show, expositions, World Cup</a:t>
            </a:r>
            <a:endParaRPr lang="en-US" dirty="0"/>
          </a:p>
          <a:p>
            <a:r>
              <a:rPr lang="en-US" dirty="0"/>
              <a:t>Experiences	</a:t>
            </a:r>
            <a:r>
              <a:rPr lang="en-US" sz="2400" dirty="0"/>
              <a:t>8D cinema, amusement park, zoo</a:t>
            </a:r>
            <a:endParaRPr lang="en-US" dirty="0"/>
          </a:p>
          <a:p>
            <a:r>
              <a:rPr lang="en-US" dirty="0"/>
              <a:t>Persons		</a:t>
            </a:r>
            <a:r>
              <a:rPr lang="en-US" sz="2400" dirty="0"/>
              <a:t>Rajesh </a:t>
            </a:r>
            <a:r>
              <a:rPr lang="en-US" sz="2400" dirty="0" err="1"/>
              <a:t>Hamal</a:t>
            </a:r>
            <a:r>
              <a:rPr lang="en-US" sz="2400" dirty="0"/>
              <a:t>, Anil Shah, David Beckham</a:t>
            </a:r>
            <a:endParaRPr lang="en-US" dirty="0"/>
          </a:p>
          <a:p>
            <a:r>
              <a:rPr lang="en-US" dirty="0"/>
              <a:t>Places		</a:t>
            </a:r>
            <a:r>
              <a:rPr lang="en-US" sz="2400" dirty="0"/>
              <a:t>Nepal Tourism Year 2011, Malaysia Truly Asia</a:t>
            </a:r>
            <a:endParaRPr lang="en-US" dirty="0"/>
          </a:p>
          <a:p>
            <a:r>
              <a:rPr lang="en-US" dirty="0"/>
              <a:t>Properties		</a:t>
            </a:r>
            <a:r>
              <a:rPr lang="en-US" sz="2400" dirty="0"/>
              <a:t>Apartments, Trade Centers</a:t>
            </a:r>
            <a:endParaRPr lang="en-US" dirty="0"/>
          </a:p>
          <a:p>
            <a:r>
              <a:rPr lang="en-US" dirty="0"/>
              <a:t>Organizations	</a:t>
            </a:r>
            <a:r>
              <a:rPr lang="en-US" sz="2400" dirty="0" err="1"/>
              <a:t>Bhatbhateni</a:t>
            </a:r>
            <a:r>
              <a:rPr lang="en-US" sz="2400" dirty="0"/>
              <a:t>, </a:t>
            </a:r>
            <a:r>
              <a:rPr lang="en-US" sz="2400" dirty="0" err="1"/>
              <a:t>NCell</a:t>
            </a:r>
            <a:endParaRPr lang="en-US" dirty="0"/>
          </a:p>
          <a:p>
            <a:r>
              <a:rPr lang="en-US" dirty="0"/>
              <a:t>Information	</a:t>
            </a:r>
            <a:r>
              <a:rPr lang="en-US" sz="2400" dirty="0"/>
              <a:t>Schools, Publication houses</a:t>
            </a:r>
            <a:endParaRPr lang="en-US" dirty="0"/>
          </a:p>
          <a:p>
            <a:r>
              <a:rPr lang="en-US" dirty="0"/>
              <a:t>Ideas		</a:t>
            </a:r>
            <a:r>
              <a:rPr lang="en-US" sz="2400" dirty="0"/>
              <a:t>HIV-AIDS awareness, Anti-smoking</a:t>
            </a:r>
          </a:p>
          <a:p>
            <a:pPr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“In the factory, we make cosmetics, in the store, we 				sell hope.” – </a:t>
            </a:r>
            <a:r>
              <a:rPr lang="en-US" sz="2300" i="1" dirty="0">
                <a:solidFill>
                  <a:schemeClr val="accent1">
                    <a:lumMod val="50000"/>
                  </a:schemeClr>
                </a:solidFill>
              </a:rPr>
              <a:t>Charles </a:t>
            </a:r>
            <a:r>
              <a:rPr lang="en-US" sz="2300" i="1" dirty="0" err="1">
                <a:solidFill>
                  <a:schemeClr val="accent1">
                    <a:lumMod val="50000"/>
                  </a:schemeClr>
                </a:solidFill>
              </a:rPr>
              <a:t>Revson</a:t>
            </a:r>
            <a:r>
              <a:rPr lang="en-US" sz="2300" i="1" dirty="0">
                <a:solidFill>
                  <a:schemeClr val="accent1">
                    <a:lumMod val="50000"/>
                  </a:schemeClr>
                </a:solidFill>
              </a:rPr>
              <a:t> of Revlon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Conceptual Development of Marketing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0292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Production concept	</a:t>
            </a:r>
          </a:p>
          <a:p>
            <a:pPr lvl="1"/>
            <a:r>
              <a:rPr lang="en-US" dirty="0"/>
              <a:t>High Production, low cost, mass distribution</a:t>
            </a:r>
          </a:p>
          <a:p>
            <a:r>
              <a:rPr lang="en-US" dirty="0"/>
              <a:t>Product concept</a:t>
            </a:r>
          </a:p>
          <a:p>
            <a:pPr lvl="1"/>
            <a:r>
              <a:rPr lang="en-US" dirty="0"/>
              <a:t>Quality, performance and features	</a:t>
            </a:r>
          </a:p>
          <a:p>
            <a:pPr lvl="1"/>
            <a:r>
              <a:rPr lang="en-US" dirty="0"/>
              <a:t>‘Better mousetrap’ fallacy</a:t>
            </a:r>
          </a:p>
          <a:p>
            <a:r>
              <a:rPr lang="en-US" dirty="0"/>
              <a:t>Selling concept</a:t>
            </a:r>
          </a:p>
          <a:p>
            <a:pPr lvl="1"/>
            <a:r>
              <a:rPr lang="en-US" dirty="0"/>
              <a:t>Selling and promotion efforts</a:t>
            </a:r>
          </a:p>
          <a:p>
            <a:pPr lvl="1"/>
            <a:r>
              <a:rPr lang="en-US" dirty="0"/>
              <a:t>“The purpose of marketing is to  sell more stuff to more people more often for more money in order to make more profit” – Sergio </a:t>
            </a:r>
            <a:r>
              <a:rPr lang="en-US" dirty="0" err="1"/>
              <a:t>Zymen</a:t>
            </a:r>
            <a:endParaRPr lang="en-US" dirty="0"/>
          </a:p>
          <a:p>
            <a:pPr lvl="1"/>
            <a:r>
              <a:rPr lang="en-US" dirty="0"/>
              <a:t>Unsought goods</a:t>
            </a:r>
          </a:p>
          <a:p>
            <a:r>
              <a:rPr lang="en-US" dirty="0"/>
              <a:t>Marketing concept</a:t>
            </a:r>
          </a:p>
          <a:p>
            <a:pPr lvl="1"/>
            <a:r>
              <a:rPr lang="en-US" dirty="0"/>
              <a:t>Not the right customer for your product, but right product for the customer</a:t>
            </a:r>
          </a:p>
          <a:p>
            <a:pPr lvl="1"/>
            <a:r>
              <a:rPr lang="en-US" dirty="0"/>
              <a:t>Satisfaction of the customer ultimate goal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Conceptual Development of Marketing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1295400"/>
            <a:ext cx="5486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Selling v/s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Marketing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0200" y="2129135"/>
            <a:ext cx="7086600" cy="3509665"/>
            <a:chOff x="1066800" y="1976735"/>
            <a:chExt cx="7086600" cy="3509665"/>
          </a:xfrm>
        </p:grpSpPr>
        <p:sp>
          <p:nvSpPr>
            <p:cNvPr id="8" name="Rectangle 7"/>
            <p:cNvSpPr/>
            <p:nvPr/>
          </p:nvSpPr>
          <p:spPr>
            <a:xfrm>
              <a:off x="3657600" y="2590800"/>
              <a:ext cx="18288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Factory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3352800"/>
              <a:ext cx="18288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Products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4114800"/>
              <a:ext cx="18288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Selling and Promotion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4876800"/>
              <a:ext cx="18288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Profit through sales volume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2590800"/>
              <a:ext cx="2286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Target Market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352800"/>
              <a:ext cx="2286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Customer Needs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67400" y="4114800"/>
              <a:ext cx="2286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Integrated  Marketing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00" y="4876800"/>
              <a:ext cx="2286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Profit through customer satisfaction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066800" y="2590800"/>
              <a:ext cx="2133600" cy="6096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Starting point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066800" y="3352800"/>
              <a:ext cx="2133600" cy="6096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Focus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66800" y="4114800"/>
              <a:ext cx="2133600" cy="6096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Means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066800" y="4876800"/>
              <a:ext cx="2133600" cy="6096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1981200"/>
              <a:ext cx="1828800" cy="46166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Selling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1976735"/>
              <a:ext cx="2286000" cy="46166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Marketing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950</Words>
  <Application>Microsoft Macintosh PowerPoint</Application>
  <PresentationFormat>On-screen Show (4:3)</PresentationFormat>
  <Paragraphs>187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Candara</vt:lpstr>
      <vt:lpstr>Office Theme</vt:lpstr>
      <vt:lpstr>Marketing</vt:lpstr>
      <vt:lpstr>What is marketing?</vt:lpstr>
      <vt:lpstr>What is marketing?</vt:lpstr>
      <vt:lpstr>Marketing</vt:lpstr>
      <vt:lpstr>Marketing Characteristics</vt:lpstr>
      <vt:lpstr>Value to Customer</vt:lpstr>
      <vt:lpstr>PowerPoint Presentation</vt:lpstr>
      <vt:lpstr>Conceptual Development of Marketing</vt:lpstr>
      <vt:lpstr>Conceptual Development of Marketing</vt:lpstr>
      <vt:lpstr>Conceptual Development of Marketing</vt:lpstr>
      <vt:lpstr>PowerPoint Presentation</vt:lpstr>
      <vt:lpstr>New Marketing Realities</vt:lpstr>
      <vt:lpstr>Corporate and business units strategic planning</vt:lpstr>
      <vt:lpstr>About all the terminologies</vt:lpstr>
      <vt:lpstr>So why is strategy important for marketing!</vt:lpstr>
      <vt:lpstr>Goal setting</vt:lpstr>
      <vt:lpstr>A good marketing strategy should..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SUNWAY</dc:creator>
  <cp:lastModifiedBy>Microsoft Office User</cp:lastModifiedBy>
  <cp:revision>25</cp:revision>
  <dcterms:created xsi:type="dcterms:W3CDTF">2006-08-16T00:00:00Z</dcterms:created>
  <dcterms:modified xsi:type="dcterms:W3CDTF">2022-06-23T09:35:31Z</dcterms:modified>
</cp:coreProperties>
</file>