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17" r:id="rId3"/>
    <p:sldId id="315" r:id="rId4"/>
    <p:sldId id="316" r:id="rId5"/>
    <p:sldId id="318" r:id="rId6"/>
    <p:sldId id="319" r:id="rId7"/>
    <p:sldId id="320" r:id="rId8"/>
    <p:sldId id="321" r:id="rId9"/>
    <p:sldId id="322" r:id="rId10"/>
    <p:sldId id="323" r:id="rId11"/>
    <p:sldId id="324" r:id="rId12"/>
    <p:sldId id="369"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42" r:id="rId26"/>
    <p:sldId id="341" r:id="rId27"/>
    <p:sldId id="345" r:id="rId28"/>
    <p:sldId id="347" r:id="rId29"/>
    <p:sldId id="348" r:id="rId30"/>
    <p:sldId id="349" r:id="rId31"/>
    <p:sldId id="257" r:id="rId32"/>
    <p:sldId id="258" r:id="rId33"/>
    <p:sldId id="364" r:id="rId34"/>
    <p:sldId id="365" r:id="rId35"/>
    <p:sldId id="355" r:id="rId36"/>
    <p:sldId id="356" r:id="rId37"/>
    <p:sldId id="357" r:id="rId38"/>
    <p:sldId id="359" r:id="rId39"/>
    <p:sldId id="360" r:id="rId40"/>
    <p:sldId id="367" r:id="rId41"/>
    <p:sldId id="362" r:id="rId42"/>
    <p:sldId id="361" r:id="rId43"/>
    <p:sldId id="363" r:id="rId44"/>
    <p:sldId id="266" r:id="rId45"/>
    <p:sldId id="370" r:id="rId46"/>
    <p:sldId id="371" r:id="rId47"/>
    <p:sldId id="265" r:id="rId48"/>
    <p:sldId id="267" r:id="rId49"/>
    <p:sldId id="268" r:id="rId50"/>
    <p:sldId id="269" r:id="rId51"/>
    <p:sldId id="270" r:id="rId52"/>
    <p:sldId id="271" r:id="rId53"/>
    <p:sldId id="272"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9" d="100"/>
          <a:sy n="69" d="100"/>
        </p:scale>
        <p:origin x="-546" y="7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6898FE-8D78-484F-B1BD-1EF278EF38B6}" type="datetimeFigureOut">
              <a:rPr lang="en-US" smtClean="0"/>
              <a:pPr/>
              <a:t>2/24/2012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F8F10F-D327-4D2A-B6E0-6E9AC0E989A9}" type="slidenum">
              <a:rPr lang="en-US" smtClean="0"/>
              <a:pPr/>
              <a:t>‹#›</a:t>
            </a:fld>
            <a:endParaRPr lang="en-US"/>
          </a:p>
        </p:txBody>
      </p:sp>
    </p:spTree>
    <p:extLst>
      <p:ext uri="{BB962C8B-B14F-4D97-AF65-F5344CB8AC3E}">
        <p14:creationId xmlns:p14="http://schemas.microsoft.com/office/powerpoint/2010/main" xmlns="" val="2966947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1 Slayt Görüntüsü Yer Tutucusu"/>
          <p:cNvSpPr>
            <a:spLocks noGrp="1" noRot="1" noChangeAspect="1" noTextEdit="1"/>
          </p:cNvSpPr>
          <p:nvPr>
            <p:ph type="sldImg"/>
          </p:nvPr>
        </p:nvSpPr>
        <p:spPr>
          <a:ln/>
        </p:spPr>
      </p:sp>
      <p:sp>
        <p:nvSpPr>
          <p:cNvPr id="218115"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18116"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1A16A7A-D050-44F2-9DC3-48A36A084A08}" type="slidenum">
              <a:rPr lang="tr-TR"/>
              <a:pPr eaLnBrk="1" hangingPunct="1"/>
              <a:t>35</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9A1024D-B402-4344-A2CE-4CAB1D8F43E3}" type="slidenum">
              <a:rPr lang="tr-TR"/>
              <a:pPr eaLnBrk="1" hangingPunct="1"/>
              <a:t>55</a:t>
            </a:fld>
            <a:endParaRPr lang="tr-TR"/>
          </a:p>
        </p:txBody>
      </p:sp>
      <p:sp>
        <p:nvSpPr>
          <p:cNvPr id="238595" name="Rectangle 2"/>
          <p:cNvSpPr>
            <a:spLocks noGrp="1" noChangeArrowheads="1"/>
          </p:cNvSpPr>
          <p:nvPr>
            <p:ph type="body" idx="1"/>
          </p:nvPr>
        </p:nvSpPr>
        <p:spPr>
          <a:xfrm>
            <a:off x="914400" y="4344988"/>
            <a:ext cx="5029200" cy="38512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1125" tIns="55562" rIns="111125" bIns="55562"/>
          <a:lstStyle/>
          <a:p>
            <a:pPr eaLnBrk="1" hangingPunct="1"/>
            <a:r>
              <a:rPr lang="en-AU" smtClean="0"/>
              <a:t>ARPAnet was developed by the military to be a means of communications in the event that regular channels broke down.  Since the ARPAnet was a network of nodes, if any one node was out, the messages could be rerouted through another node</a:t>
            </a:r>
          </a:p>
        </p:txBody>
      </p:sp>
      <p:sp>
        <p:nvSpPr>
          <p:cNvPr id="238596" name="Rectangle 3"/>
          <p:cNvSpPr>
            <a:spLocks noGrp="1" noRot="1" noChangeAspect="1" noChangeArrowheads="1" noTextEdit="1"/>
          </p:cNvSpPr>
          <p:nvPr>
            <p:ph type="sldImg"/>
          </p:nvPr>
        </p:nvSpPr>
        <p:spPr>
          <a:xfrm>
            <a:off x="1144588" y="687388"/>
            <a:ext cx="4568825" cy="3425825"/>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3659CDD-115E-4D1E-9F94-C4EA719CAD8F}" type="slidenum">
              <a:rPr lang="tr-TR"/>
              <a:pPr eaLnBrk="1" hangingPunct="1"/>
              <a:t>56</a:t>
            </a:fld>
            <a:endParaRPr lang="tr-TR"/>
          </a:p>
        </p:txBody>
      </p:sp>
      <p:sp>
        <p:nvSpPr>
          <p:cNvPr id="239619" name="Rectangle 2"/>
          <p:cNvSpPr>
            <a:spLocks noGrp="1" noRot="1" noChangeAspect="1" noChangeArrowheads="1" noTextEdit="1"/>
          </p:cNvSpPr>
          <p:nvPr>
            <p:ph type="sldImg"/>
          </p:nvPr>
        </p:nvSpPr>
        <p:spPr>
          <a:xfrm>
            <a:off x="1144588" y="687388"/>
            <a:ext cx="4568825" cy="3425825"/>
          </a:xfrm>
          <a:ln w="12700" cap="flat">
            <a:solidFill>
              <a:schemeClr val="tx1"/>
            </a:solidFill>
          </a:ln>
        </p:spPr>
      </p:sp>
      <p:sp>
        <p:nvSpPr>
          <p:cNvPr id="239620" name="Rectangle 3"/>
          <p:cNvSpPr>
            <a:spLocks noGrp="1" noChangeArrowheads="1"/>
          </p:cNvSpPr>
          <p:nvPr>
            <p:ph type="body" idx="1"/>
          </p:nvPr>
        </p:nvSpPr>
        <p:spPr>
          <a:xfrm>
            <a:off x="914400" y="4344988"/>
            <a:ext cx="5029200" cy="38512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1125" tIns="55562" rIns="111125" bIns="55562"/>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1 Slayt Görüntüsü Yer Tutucusu"/>
          <p:cNvSpPr>
            <a:spLocks noGrp="1" noRot="1" noChangeAspect="1" noTextEdit="1"/>
          </p:cNvSpPr>
          <p:nvPr>
            <p:ph type="sldImg"/>
          </p:nvPr>
        </p:nvSpPr>
        <p:spPr>
          <a:ln/>
        </p:spPr>
      </p:sp>
      <p:sp>
        <p:nvSpPr>
          <p:cNvPr id="240643"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40644"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54175B4-2977-482B-BBF4-542E6438BB63}" type="slidenum">
              <a:rPr lang="tr-TR"/>
              <a:pPr eaLnBrk="1" hangingPunct="1"/>
              <a:t>57</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613D2F8-8A46-4FF6-AE3C-39F8EFBD8503}" type="slidenum">
              <a:rPr lang="tr-TR"/>
              <a:pPr eaLnBrk="1" hangingPunct="1"/>
              <a:t>58</a:t>
            </a:fld>
            <a:endParaRPr lang="tr-TR"/>
          </a:p>
        </p:txBody>
      </p:sp>
      <p:sp>
        <p:nvSpPr>
          <p:cNvPr id="241667" name="Rectangle 2"/>
          <p:cNvSpPr>
            <a:spLocks noGrp="1" noChangeArrowheads="1"/>
          </p:cNvSpPr>
          <p:nvPr>
            <p:ph type="body" idx="1"/>
          </p:nvPr>
        </p:nvSpPr>
        <p:spPr>
          <a:xfrm>
            <a:off x="914400" y="4344988"/>
            <a:ext cx="5029200" cy="38512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11125" tIns="55562" rIns="111125" bIns="55562"/>
          <a:lstStyle/>
          <a:p>
            <a:pPr eaLnBrk="1" hangingPunct="1"/>
            <a:endParaRPr lang="en-US" smtClean="0"/>
          </a:p>
        </p:txBody>
      </p:sp>
      <p:sp>
        <p:nvSpPr>
          <p:cNvPr id="241668" name="Rectangle 3"/>
          <p:cNvSpPr>
            <a:spLocks noGrp="1" noRot="1" noChangeAspect="1" noChangeArrowheads="1" noTextEdit="1"/>
          </p:cNvSpPr>
          <p:nvPr>
            <p:ph type="sldImg"/>
          </p:nvPr>
        </p:nvSpPr>
        <p:spPr>
          <a:xfrm>
            <a:off x="1144588" y="687388"/>
            <a:ext cx="4568825" cy="3425825"/>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B8D32F8-29CF-4D9B-A6DD-E3951660A484}" type="slidenum">
              <a:rPr lang="tr-TR"/>
              <a:pPr eaLnBrk="1" hangingPunct="1"/>
              <a:t>59</a:t>
            </a:fld>
            <a:endParaRPr lang="tr-T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tr-TR" smtClean="0"/>
              <a:t>UB: Uygulama Başlığı (Application Header)</a:t>
            </a:r>
          </a:p>
          <a:p>
            <a:pPr eaLnBrk="1" hangingPunct="1"/>
            <a:r>
              <a:rPr lang="tr-TR" smtClean="0"/>
              <a:t>VK: Veri Kuyruğu</a:t>
            </a:r>
          </a:p>
          <a:p>
            <a:pPr eaLnBrk="1" hangingPunct="1"/>
            <a:endParaRPr lang="tr-T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1 Slayt Görüntüsü Yer Tutucusu"/>
          <p:cNvSpPr>
            <a:spLocks noGrp="1" noRot="1" noChangeAspect="1" noTextEdit="1"/>
          </p:cNvSpPr>
          <p:nvPr>
            <p:ph type="sldImg"/>
          </p:nvPr>
        </p:nvSpPr>
        <p:spPr>
          <a:ln/>
        </p:spPr>
      </p:sp>
      <p:sp>
        <p:nvSpPr>
          <p:cNvPr id="243715"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43716"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073DE13-C0B4-4710-B04E-27AA4B6D4781}" type="slidenum">
              <a:rPr lang="tr-TR"/>
              <a:pPr eaLnBrk="1" hangingPunct="1"/>
              <a:t>60</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1 Slayt Görüntüsü Yer Tutucusu"/>
          <p:cNvSpPr>
            <a:spLocks noGrp="1" noRot="1" noChangeAspect="1" noTextEdit="1"/>
          </p:cNvSpPr>
          <p:nvPr>
            <p:ph type="sldImg"/>
          </p:nvPr>
        </p:nvSpPr>
        <p:spPr>
          <a:ln/>
        </p:spPr>
      </p:sp>
      <p:sp>
        <p:nvSpPr>
          <p:cNvPr id="244739"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44740"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E00AB7A-C8AC-49C8-B5C8-82EC4476D335}" type="slidenum">
              <a:rPr lang="tr-TR"/>
              <a:pPr eaLnBrk="1" hangingPunct="1"/>
              <a:t>61</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1 Slayt Görüntüsü Yer Tutucusu"/>
          <p:cNvSpPr>
            <a:spLocks noGrp="1" noRot="1" noChangeAspect="1" noTextEdit="1"/>
          </p:cNvSpPr>
          <p:nvPr>
            <p:ph type="sldImg"/>
          </p:nvPr>
        </p:nvSpPr>
        <p:spPr>
          <a:ln/>
        </p:spPr>
      </p:sp>
      <p:sp>
        <p:nvSpPr>
          <p:cNvPr id="245763"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45764"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4FFFFE9-1075-4F17-97D8-4F45CC533BB3}" type="slidenum">
              <a:rPr lang="tr-TR"/>
              <a:pPr eaLnBrk="1" hangingPunct="1"/>
              <a:t>62</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1 Slayt Görüntüsü Yer Tutucusu"/>
          <p:cNvSpPr>
            <a:spLocks noGrp="1" noRot="1" noChangeAspect="1" noTextEdit="1"/>
          </p:cNvSpPr>
          <p:nvPr>
            <p:ph type="sldImg"/>
          </p:nvPr>
        </p:nvSpPr>
        <p:spPr>
          <a:ln/>
        </p:spPr>
      </p:sp>
      <p:sp>
        <p:nvSpPr>
          <p:cNvPr id="246787"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46788"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910F23E-C5F0-4701-96F0-4044AF741918}" type="slidenum">
              <a:rPr lang="tr-TR"/>
              <a:pPr eaLnBrk="1" hangingPunct="1"/>
              <a:t>63</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1 Slayt Görüntüsü Yer Tutucusu"/>
          <p:cNvSpPr>
            <a:spLocks noGrp="1" noRot="1" noChangeAspect="1" noTextEdit="1"/>
          </p:cNvSpPr>
          <p:nvPr>
            <p:ph type="sldImg"/>
          </p:nvPr>
        </p:nvSpPr>
        <p:spPr>
          <a:ln/>
        </p:spPr>
      </p:sp>
      <p:sp>
        <p:nvSpPr>
          <p:cNvPr id="247811"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47812"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9AECC87-C82E-4035-B1E4-0CCCB7DB6091}" type="slidenum">
              <a:rPr lang="tr-TR"/>
              <a:pPr eaLnBrk="1" hangingPunct="1"/>
              <a:t>64</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1 Slayt Görüntüsü Yer Tutucusu"/>
          <p:cNvSpPr>
            <a:spLocks noGrp="1" noRot="1" noChangeAspect="1" noTextEdit="1"/>
          </p:cNvSpPr>
          <p:nvPr>
            <p:ph type="sldImg"/>
          </p:nvPr>
        </p:nvSpPr>
        <p:spPr>
          <a:ln/>
        </p:spPr>
      </p:sp>
      <p:sp>
        <p:nvSpPr>
          <p:cNvPr id="219139"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19140"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045EE5D-165E-4B13-8CF3-6009663F244F}" type="slidenum">
              <a:rPr lang="tr-TR"/>
              <a:pPr eaLnBrk="1" hangingPunct="1"/>
              <a:t>36</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1 Slayt Görüntüsü Yer Tutucusu"/>
          <p:cNvSpPr>
            <a:spLocks noGrp="1" noRot="1" noChangeAspect="1" noTextEdit="1"/>
          </p:cNvSpPr>
          <p:nvPr>
            <p:ph type="sldImg"/>
          </p:nvPr>
        </p:nvSpPr>
        <p:spPr>
          <a:ln/>
        </p:spPr>
      </p:sp>
      <p:sp>
        <p:nvSpPr>
          <p:cNvPr id="248835"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48836"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1E4CCF9-28DA-474B-9746-F026737D8B70}" type="slidenum">
              <a:rPr lang="tr-TR"/>
              <a:pPr eaLnBrk="1" hangingPunct="1"/>
              <a:t>65</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1 Slayt Görüntüsü Yer Tutucusu"/>
          <p:cNvSpPr>
            <a:spLocks noGrp="1" noRot="1" noChangeAspect="1" noTextEdit="1"/>
          </p:cNvSpPr>
          <p:nvPr>
            <p:ph type="sldImg"/>
          </p:nvPr>
        </p:nvSpPr>
        <p:spPr>
          <a:ln/>
        </p:spPr>
      </p:sp>
      <p:sp>
        <p:nvSpPr>
          <p:cNvPr id="249859"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49860"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7BFE3B8-FFF7-4D06-8461-7F1C2417621B}" type="slidenum">
              <a:rPr lang="tr-TR"/>
              <a:pPr eaLnBrk="1" hangingPunct="1"/>
              <a:t>66</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1 Slayt Görüntüsü Yer Tutucusu"/>
          <p:cNvSpPr>
            <a:spLocks noGrp="1" noRot="1" noChangeAspect="1" noTextEdit="1"/>
          </p:cNvSpPr>
          <p:nvPr>
            <p:ph type="sldImg"/>
          </p:nvPr>
        </p:nvSpPr>
        <p:spPr>
          <a:ln/>
        </p:spPr>
      </p:sp>
      <p:sp>
        <p:nvSpPr>
          <p:cNvPr id="228355"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28356"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22ED63E-5589-4B2E-A95A-58DF9746246E}" type="slidenum">
              <a:rPr lang="tr-TR"/>
              <a:pPr eaLnBrk="1" hangingPunct="1"/>
              <a:t>37</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1 Slayt Görüntüsü Yer Tutucusu"/>
          <p:cNvSpPr>
            <a:spLocks noGrp="1" noRot="1" noChangeAspect="1" noTextEdit="1"/>
          </p:cNvSpPr>
          <p:nvPr>
            <p:ph type="sldImg"/>
          </p:nvPr>
        </p:nvSpPr>
        <p:spPr>
          <a:ln/>
        </p:spPr>
      </p:sp>
      <p:sp>
        <p:nvSpPr>
          <p:cNvPr id="231427"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31428"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FF3B151-37E8-49F1-9459-52CB5E8999EA}" type="slidenum">
              <a:rPr lang="tr-TR"/>
              <a:pPr eaLnBrk="1" hangingPunct="1"/>
              <a:t>38</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1 Slayt Görüntüsü Yer Tutucusu"/>
          <p:cNvSpPr>
            <a:spLocks noGrp="1" noRot="1" noChangeAspect="1" noTextEdit="1"/>
          </p:cNvSpPr>
          <p:nvPr>
            <p:ph type="sldImg"/>
          </p:nvPr>
        </p:nvSpPr>
        <p:spPr>
          <a:ln/>
        </p:spPr>
      </p:sp>
      <p:sp>
        <p:nvSpPr>
          <p:cNvPr id="232451"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32452"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4090ECC-9D9C-4F7E-A585-7BC87F264CBD}" type="slidenum">
              <a:rPr lang="tr-TR"/>
              <a:pPr eaLnBrk="1" hangingPunct="1"/>
              <a:t>39</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1 Slayt Görüntüsü Yer Tutucusu"/>
          <p:cNvSpPr>
            <a:spLocks noGrp="1" noRot="1" noChangeAspect="1" noTextEdit="1"/>
          </p:cNvSpPr>
          <p:nvPr>
            <p:ph type="sldImg"/>
          </p:nvPr>
        </p:nvSpPr>
        <p:spPr>
          <a:ln/>
        </p:spPr>
      </p:sp>
      <p:sp>
        <p:nvSpPr>
          <p:cNvPr id="234499"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34500"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FC49F45-D49A-4352-8BB2-A6801EA8F874}" type="slidenum">
              <a:rPr lang="tr-TR"/>
              <a:pPr eaLnBrk="1" hangingPunct="1"/>
              <a:t>41</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1 Slayt Görüntüsü Yer Tutucusu"/>
          <p:cNvSpPr>
            <a:spLocks noGrp="1" noRot="1" noChangeAspect="1" noTextEdit="1"/>
          </p:cNvSpPr>
          <p:nvPr>
            <p:ph type="sldImg"/>
          </p:nvPr>
        </p:nvSpPr>
        <p:spPr>
          <a:ln/>
        </p:spPr>
      </p:sp>
      <p:sp>
        <p:nvSpPr>
          <p:cNvPr id="233475"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33476"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4BBFF6C-87E5-4F09-A550-8D425FA6FAA0}" type="slidenum">
              <a:rPr lang="tr-TR"/>
              <a:pPr eaLnBrk="1" hangingPunct="1"/>
              <a:t>42</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1 Slayt Görüntüsü Yer Tutucusu"/>
          <p:cNvSpPr>
            <a:spLocks noGrp="1" noRot="1" noChangeAspect="1" noTextEdit="1"/>
          </p:cNvSpPr>
          <p:nvPr>
            <p:ph type="sldImg"/>
          </p:nvPr>
        </p:nvSpPr>
        <p:spPr>
          <a:ln/>
        </p:spPr>
      </p:sp>
      <p:sp>
        <p:nvSpPr>
          <p:cNvPr id="236547"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36548"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9D80A78-F1DA-4F19-BE8F-576559D25FB7}" type="slidenum">
              <a:rPr lang="tr-TR"/>
              <a:pPr eaLnBrk="1" hangingPunct="1"/>
              <a:t>43</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1 Slayt Görüntüsü Yer Tutucusu"/>
          <p:cNvSpPr>
            <a:spLocks noGrp="1" noRot="1" noChangeAspect="1" noTextEdit="1"/>
          </p:cNvSpPr>
          <p:nvPr>
            <p:ph type="sldImg"/>
          </p:nvPr>
        </p:nvSpPr>
        <p:spPr>
          <a:ln/>
        </p:spPr>
      </p:sp>
      <p:sp>
        <p:nvSpPr>
          <p:cNvPr id="237571" name="2 Not Yer Tutucusu"/>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237572" name="3 Slayt Numarası Yer Tutucusu"/>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DADFED0-3922-429A-B0BE-B28DEC6D3F2A}" type="slidenum">
              <a:rPr lang="tr-TR"/>
              <a:pPr eaLnBrk="1" hangingPunct="1"/>
              <a:t>54</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4B462A-1AE3-4040-98A6-A448167042DC}"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238486790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B462A-1AE3-4040-98A6-A448167042DC}"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37514493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B462A-1AE3-4040-98A6-A448167042DC}"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219612115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79613" y="327025"/>
            <a:ext cx="6913562" cy="1017588"/>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2798763" y="1538288"/>
            <a:ext cx="3006725" cy="40386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957888" y="1538288"/>
            <a:ext cx="3006725" cy="40386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extLst>
      <p:ext uri="{BB962C8B-B14F-4D97-AF65-F5344CB8AC3E}">
        <p14:creationId xmlns:p14="http://schemas.microsoft.com/office/powerpoint/2010/main" xmlns="" val="14759222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B462A-1AE3-4040-98A6-A448167042DC}"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300751033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4B462A-1AE3-4040-98A6-A448167042DC}" type="datetimeFigureOut">
              <a:rPr lang="en-US" smtClean="0"/>
              <a:pPr/>
              <a:t>2/24/2012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381266377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4B462A-1AE3-4040-98A6-A448167042DC}" type="datetimeFigureOut">
              <a:rPr lang="en-US" smtClean="0"/>
              <a:pPr/>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348064366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4B462A-1AE3-4040-98A6-A448167042DC}" type="datetimeFigureOut">
              <a:rPr lang="en-US" smtClean="0"/>
              <a:pPr/>
              <a:t>2/24/2012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1853906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4B462A-1AE3-4040-98A6-A448167042DC}" type="datetimeFigureOut">
              <a:rPr lang="en-US" smtClean="0"/>
              <a:pPr/>
              <a:t>2/24/2012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100074460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B462A-1AE3-4040-98A6-A448167042DC}" type="datetimeFigureOut">
              <a:rPr lang="en-US" smtClean="0"/>
              <a:pPr/>
              <a:t>2/24/2012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243339441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B462A-1AE3-4040-98A6-A448167042DC}" type="datetimeFigureOut">
              <a:rPr lang="en-US" smtClean="0"/>
              <a:pPr/>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109588335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B462A-1AE3-4040-98A6-A448167042DC}" type="datetimeFigureOut">
              <a:rPr lang="en-US" smtClean="0"/>
              <a:pPr/>
              <a:t>2/24/2012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340669159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B462A-1AE3-4040-98A6-A448167042DC}" type="datetimeFigureOut">
              <a:rPr lang="en-US" smtClean="0"/>
              <a:pPr/>
              <a:t>2/24/2012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79B6B-3B85-4A77-971F-88EF83B01262}" type="slidenum">
              <a:rPr lang="en-US" smtClean="0"/>
              <a:pPr/>
              <a:t>‹#›</a:t>
            </a:fld>
            <a:endParaRPr lang="en-US"/>
          </a:p>
        </p:txBody>
      </p:sp>
    </p:spTree>
    <p:extLst>
      <p:ext uri="{BB962C8B-B14F-4D97-AF65-F5344CB8AC3E}">
        <p14:creationId xmlns:p14="http://schemas.microsoft.com/office/powerpoint/2010/main" xmlns="" val="3873237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xmlns="" Requires="p14">
      <p:transition p14:dur="1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28.gif"/></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jpe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7.png"/><Relationship Id="rId2" Type="http://schemas.openxmlformats.org/officeDocument/2006/relationships/hyperlink" Target="http://en.wikipedia.org/wiki/File:Ethernet_RJ45_connector_p1160054.jpg" TargetMode="External"/><Relationship Id="rId1" Type="http://schemas.openxmlformats.org/officeDocument/2006/relationships/slideLayout" Target="../slideLayouts/slideLayout2.xml"/><Relationship Id="rId6" Type="http://schemas.openxmlformats.org/officeDocument/2006/relationships/hyperlink" Target="http://upload.wikimedia.org/wikipedia/commons/9/92/10base2_t-piece.png" TargetMode="External"/><Relationship Id="rId5" Type="http://schemas.openxmlformats.org/officeDocument/2006/relationships/image" Target="../media/image46.jpeg"/><Relationship Id="rId4" Type="http://schemas.openxmlformats.org/officeDocument/2006/relationships/hyperlink" Target="http://upload.wikimedia.org/wikipedia/commons/9/9e/Network_card.jpg"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55.xml"/><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7200" b="1" dirty="0" smtClean="0">
                <a:effectLst>
                  <a:outerShdw blurRad="38100" dist="38100" dir="2700000" algn="tl">
                    <a:srgbClr val="000000">
                      <a:alpha val="43137"/>
                    </a:srgbClr>
                  </a:outerShdw>
                </a:effectLst>
              </a:rPr>
              <a:t>Bilgisayar Ağları</a:t>
            </a:r>
            <a:endParaRPr lang="en-US" sz="72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10639612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000125" y="785813"/>
            <a:ext cx="7929563" cy="2974975"/>
          </a:xfrm>
          <a:prstGeom prst="rect">
            <a:avLst/>
          </a:prstGeom>
          <a:noFill/>
          <a:ln w="9525">
            <a:noFill/>
            <a:miter lim="800000"/>
            <a:headEnd/>
            <a:tailEnd/>
          </a:ln>
          <a:effectLst/>
        </p:spPr>
        <p:txBody>
          <a:bodyPr/>
          <a:lstStyle/>
          <a:p>
            <a:pPr marL="342900" indent="-342900" algn="ctr">
              <a:spcBef>
                <a:spcPct val="20000"/>
              </a:spcBef>
              <a:defRPr/>
            </a:pPr>
            <a:r>
              <a:rPr lang="tr-TR" sz="2400" kern="0" dirty="0">
                <a:latin typeface="Comic Sans MS" pitchFamily="66" charset="0"/>
                <a:cs typeface="+mn-cs"/>
              </a:rPr>
              <a:t> </a:t>
            </a:r>
            <a:r>
              <a:rPr lang="tr-TR" sz="2600" b="1" u="sng" kern="0" dirty="0">
                <a:latin typeface="Comic Sans MS" pitchFamily="66" charset="0"/>
                <a:cs typeface="+mn-cs"/>
              </a:rPr>
              <a:t>Kentsel Alan Bilgisayar Ağları (MAN)</a:t>
            </a:r>
            <a:r>
              <a:rPr lang="tr-TR" sz="2600" b="1" kern="0" dirty="0">
                <a:latin typeface="Comic Sans MS" pitchFamily="66" charset="0"/>
                <a:cs typeface="+mn-cs"/>
              </a:rPr>
              <a:t> </a:t>
            </a:r>
          </a:p>
          <a:p>
            <a:pPr marL="342900" indent="-342900">
              <a:spcBef>
                <a:spcPct val="20000"/>
              </a:spcBef>
              <a:defRPr/>
            </a:pPr>
            <a:r>
              <a:rPr lang="tr-TR" sz="2600" kern="0" dirty="0">
                <a:latin typeface="Comic Sans MS" pitchFamily="66" charset="0"/>
                <a:cs typeface="+mn-cs"/>
              </a:rPr>
              <a:t> 	</a:t>
            </a:r>
            <a:r>
              <a:rPr lang="tr-TR" sz="1600" dirty="0">
                <a:latin typeface="+mn-lt"/>
                <a:cs typeface="+mn-cs"/>
              </a:rPr>
              <a:t>-  Şehirsel alan ağları(MAN), LAN’ın şehir çapında büyütülmüş şeklidir denilebilir. --  MAN da yayın ağlarıyla aynı teknolojileri kullanır. En iyi bilinen örneklerinden   </a:t>
            </a:r>
          </a:p>
          <a:p>
            <a:pPr marL="342900" indent="-342900">
              <a:spcBef>
                <a:spcPct val="20000"/>
              </a:spcBef>
              <a:defRPr/>
            </a:pPr>
            <a:r>
              <a:rPr lang="tr-TR" sz="1600" dirty="0">
                <a:latin typeface="+mn-lt"/>
                <a:cs typeface="+mn-cs"/>
              </a:rPr>
              <a:t>	     birisi kablo TV hatları üzerinden, kullanılmayan bantları kullanarak iki yönlü </a:t>
            </a:r>
          </a:p>
          <a:p>
            <a:pPr marL="342900" indent="-342900">
              <a:spcBef>
                <a:spcPct val="20000"/>
              </a:spcBef>
              <a:defRPr/>
            </a:pPr>
            <a:r>
              <a:rPr lang="tr-TR" sz="1600" dirty="0">
                <a:latin typeface="+mn-lt"/>
                <a:cs typeface="+mn-cs"/>
              </a:rPr>
              <a:t>	     iletişimin kurulduğu internet bağlantısıdır. </a:t>
            </a:r>
          </a:p>
          <a:p>
            <a:pPr marL="342900" indent="-342900">
              <a:spcBef>
                <a:spcPct val="20000"/>
              </a:spcBef>
              <a:defRPr/>
            </a:pPr>
            <a:r>
              <a:rPr lang="tr-TR" sz="1600" dirty="0">
                <a:cs typeface="+mn-cs"/>
              </a:rPr>
              <a:t>	-  MAN’ da da LAN’ da olduğu gibi anahtarlama (switching) elemanı bulunmaz. </a:t>
            </a:r>
            <a:endParaRPr lang="tr-TR" sz="1600" kern="0" dirty="0">
              <a:latin typeface="Comic Sans MS" pitchFamily="66" charset="0"/>
              <a:cs typeface="+mn-cs"/>
            </a:endParaRPr>
          </a:p>
        </p:txBody>
      </p:sp>
      <p:pic>
        <p:nvPicPr>
          <p:cNvPr id="118786" name="Picture 2"/>
          <p:cNvPicPr>
            <a:picLocks noChangeAspect="1" noChangeArrowheads="1"/>
          </p:cNvPicPr>
          <p:nvPr/>
        </p:nvPicPr>
        <p:blipFill>
          <a:blip r:embed="rId2" cstate="print"/>
          <a:srcRect/>
          <a:stretch>
            <a:fillRect/>
          </a:stretch>
        </p:blipFill>
        <p:spPr bwMode="auto">
          <a:xfrm>
            <a:off x="2900382" y="3343294"/>
            <a:ext cx="4457700" cy="2800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748" name="4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B74B0FF7-D4E1-4A31-851B-C8435AAB0853}" type="slidenum">
              <a:rPr lang="tr-TR"/>
              <a:pPr fontAlgn="base">
                <a:spcBef>
                  <a:spcPct val="0"/>
                </a:spcBef>
                <a:spcAft>
                  <a:spcPct val="0"/>
                </a:spcAft>
              </a:pPr>
              <a:t>10</a:t>
            </a:fld>
            <a:endParaRPr lang="tr-TR"/>
          </a:p>
        </p:txBody>
      </p:sp>
    </p:spTree>
    <p:extLst>
      <p:ext uri="{BB962C8B-B14F-4D97-AF65-F5344CB8AC3E}">
        <p14:creationId xmlns:p14="http://schemas.microsoft.com/office/powerpoint/2010/main" xmlns="" val="355572591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531813" y="228600"/>
            <a:ext cx="8540750" cy="1143000"/>
          </a:xfrm>
        </p:spPr>
        <p:txBody>
          <a:bodyPr/>
          <a:lstStyle/>
          <a:p>
            <a:r>
              <a:rPr lang="tr-TR" sz="3200" dirty="0" smtClean="0"/>
              <a:t>OSI Modeli Nedir ?</a:t>
            </a:r>
          </a:p>
        </p:txBody>
      </p:sp>
      <p:sp>
        <p:nvSpPr>
          <p:cNvPr id="5" name="Rectangle 3"/>
          <p:cNvSpPr txBox="1">
            <a:spLocks noRot="1" noChangeArrowheads="1"/>
          </p:cNvSpPr>
          <p:nvPr/>
        </p:nvSpPr>
        <p:spPr bwMode="auto">
          <a:xfrm>
            <a:off x="301625" y="1600200"/>
            <a:ext cx="8540750" cy="4498975"/>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257300" indent="-3429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lvl="2">
              <a:lnSpc>
                <a:spcPct val="90000"/>
              </a:lnSpc>
              <a:spcBef>
                <a:spcPct val="20000"/>
              </a:spcBef>
              <a:buFontTx/>
              <a:buChar char="•"/>
            </a:pPr>
            <a:r>
              <a:rPr lang="tr-TR" dirty="0"/>
              <a:t>Farklı bilgisayarların ve standartların gelişmesi ile sorunların ortaya çıkması nedeniyle</a:t>
            </a:r>
          </a:p>
          <a:p>
            <a:pPr lvl="2">
              <a:lnSpc>
                <a:spcPct val="90000"/>
              </a:lnSpc>
              <a:spcBef>
                <a:spcPct val="20000"/>
              </a:spcBef>
              <a:buFontTx/>
              <a:buChar char="•"/>
            </a:pPr>
            <a:r>
              <a:rPr lang="en-US" dirty="0"/>
              <a:t>ISO</a:t>
            </a:r>
            <a:r>
              <a:rPr lang="tr-TR" dirty="0"/>
              <a:t> (International </a:t>
            </a:r>
            <a:r>
              <a:rPr lang="tr-TR" dirty="0" err="1"/>
              <a:t>Organization</a:t>
            </a:r>
            <a:r>
              <a:rPr lang="tr-TR" dirty="0"/>
              <a:t> </a:t>
            </a:r>
            <a:r>
              <a:rPr lang="tr-TR" dirty="0" err="1"/>
              <a:t>for</a:t>
            </a:r>
            <a:r>
              <a:rPr lang="tr-TR" dirty="0"/>
              <a:t> </a:t>
            </a:r>
            <a:r>
              <a:rPr lang="tr-TR" dirty="0" err="1"/>
              <a:t>Standardization</a:t>
            </a:r>
            <a:r>
              <a:rPr lang="tr-TR" dirty="0"/>
              <a:t>),</a:t>
            </a:r>
            <a:r>
              <a:rPr lang="en-US" dirty="0"/>
              <a:t> OSI</a:t>
            </a:r>
            <a:r>
              <a:rPr lang="tr-TR" dirty="0"/>
              <a:t> (</a:t>
            </a:r>
            <a:r>
              <a:rPr lang="en-US" dirty="0"/>
              <a:t>Open Systems Interconnection</a:t>
            </a:r>
            <a:r>
              <a:rPr lang="tr-TR" dirty="0"/>
              <a:t>)</a:t>
            </a:r>
            <a:r>
              <a:rPr lang="en-US" dirty="0"/>
              <a:t> model</a:t>
            </a:r>
            <a:r>
              <a:rPr lang="tr-TR" dirty="0"/>
              <a:t>ini</a:t>
            </a:r>
            <a:r>
              <a:rPr lang="en-US" dirty="0"/>
              <a:t> 1984</a:t>
            </a:r>
            <a:r>
              <a:rPr lang="tr-TR" dirty="0"/>
              <a:t>’te geliştirdi. </a:t>
            </a:r>
            <a:endParaRPr lang="en-US" dirty="0"/>
          </a:p>
          <a:p>
            <a:pPr lvl="2">
              <a:lnSpc>
                <a:spcPct val="90000"/>
              </a:lnSpc>
              <a:spcBef>
                <a:spcPct val="20000"/>
              </a:spcBef>
              <a:buFontTx/>
              <a:buChar char="•"/>
            </a:pPr>
            <a:r>
              <a:rPr lang="en-US" dirty="0"/>
              <a:t>7 </a:t>
            </a:r>
            <a:r>
              <a:rPr lang="tr-TR" dirty="0"/>
              <a:t>Katmandan oluşmakta , karmaşıklığı azaltmak ve standartlar geliştirmek amacıyla geliştirilmiştir.</a:t>
            </a:r>
          </a:p>
        </p:txBody>
      </p:sp>
      <p:pic>
        <p:nvPicPr>
          <p:cNvPr id="124929" name="Picture 1"/>
          <p:cNvPicPr>
            <a:picLocks noChangeAspect="1" noChangeArrowheads="1"/>
          </p:cNvPicPr>
          <p:nvPr/>
        </p:nvPicPr>
        <p:blipFill>
          <a:blip r:embed="rId2" cstate="print"/>
          <a:srcRect/>
          <a:stretch>
            <a:fillRect/>
          </a:stretch>
        </p:blipFill>
        <p:spPr bwMode="auto">
          <a:xfrm>
            <a:off x="2857488" y="3571876"/>
            <a:ext cx="4021674" cy="27146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2773" name="5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13CA11A8-4154-4944-806B-65078293D47E}" type="slidenum">
              <a:rPr lang="tr-TR"/>
              <a:pPr fontAlgn="base">
                <a:spcBef>
                  <a:spcPct val="0"/>
                </a:spcBef>
                <a:spcAft>
                  <a:spcPct val="0"/>
                </a:spcAft>
              </a:pPr>
              <a:t>11</a:t>
            </a:fld>
            <a:endParaRPr lang="tr-TR"/>
          </a:p>
        </p:txBody>
      </p:sp>
    </p:spTree>
    <p:extLst>
      <p:ext uri="{BB962C8B-B14F-4D97-AF65-F5344CB8AC3E}">
        <p14:creationId xmlns:p14="http://schemas.microsoft.com/office/powerpoint/2010/main" xmlns="" val="92489455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56"/>
          <p:cNvGrpSpPr>
            <a:grpSpLocks/>
          </p:cNvGrpSpPr>
          <p:nvPr/>
        </p:nvGrpSpPr>
        <p:grpSpPr bwMode="auto">
          <a:xfrm>
            <a:off x="1503363" y="234950"/>
            <a:ext cx="7137400" cy="6408738"/>
            <a:chOff x="203" y="28"/>
            <a:chExt cx="5441" cy="4037"/>
          </a:xfrm>
        </p:grpSpPr>
        <p:grpSp>
          <p:nvGrpSpPr>
            <p:cNvPr id="34820" name="Group 26"/>
            <p:cNvGrpSpPr>
              <a:grpSpLocks/>
            </p:cNvGrpSpPr>
            <p:nvPr/>
          </p:nvGrpSpPr>
          <p:grpSpPr bwMode="auto">
            <a:xfrm>
              <a:off x="203" y="1419"/>
              <a:ext cx="2085" cy="2196"/>
              <a:chOff x="204" y="482"/>
              <a:chExt cx="2721" cy="2196"/>
            </a:xfrm>
          </p:grpSpPr>
          <p:sp>
            <p:nvSpPr>
              <p:cNvPr id="34845" name="Text Box 6"/>
              <p:cNvSpPr txBox="1">
                <a:spLocks noChangeArrowheads="1"/>
              </p:cNvSpPr>
              <p:nvPr/>
            </p:nvSpPr>
            <p:spPr bwMode="auto">
              <a:xfrm>
                <a:off x="476" y="482"/>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solidFill>
                      <a:srgbClr val="FFC000"/>
                    </a:solidFill>
                  </a:rPr>
                  <a:t>Uygulama</a:t>
                </a:r>
              </a:p>
            </p:txBody>
          </p:sp>
          <p:sp>
            <p:nvSpPr>
              <p:cNvPr id="34846" name="Text Box 7"/>
              <p:cNvSpPr txBox="1">
                <a:spLocks noChangeArrowheads="1"/>
              </p:cNvSpPr>
              <p:nvPr/>
            </p:nvSpPr>
            <p:spPr bwMode="auto">
              <a:xfrm>
                <a:off x="476" y="771"/>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t>Sunum</a:t>
                </a:r>
              </a:p>
            </p:txBody>
          </p:sp>
          <p:sp>
            <p:nvSpPr>
              <p:cNvPr id="34847" name="Text Box 8"/>
              <p:cNvSpPr txBox="1">
                <a:spLocks noChangeArrowheads="1"/>
              </p:cNvSpPr>
              <p:nvPr/>
            </p:nvSpPr>
            <p:spPr bwMode="auto">
              <a:xfrm>
                <a:off x="476" y="1089"/>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solidFill>
                      <a:srgbClr val="FFC000"/>
                    </a:solidFill>
                  </a:rPr>
                  <a:t>Oturum</a:t>
                </a:r>
              </a:p>
            </p:txBody>
          </p:sp>
          <p:sp>
            <p:nvSpPr>
              <p:cNvPr id="34848" name="Text Box 9"/>
              <p:cNvSpPr txBox="1">
                <a:spLocks noChangeArrowheads="1"/>
              </p:cNvSpPr>
              <p:nvPr/>
            </p:nvSpPr>
            <p:spPr bwMode="auto">
              <a:xfrm>
                <a:off x="476" y="1406"/>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t>Taşıma</a:t>
                </a:r>
              </a:p>
            </p:txBody>
          </p:sp>
          <p:sp>
            <p:nvSpPr>
              <p:cNvPr id="34849" name="Text Box 10"/>
              <p:cNvSpPr txBox="1">
                <a:spLocks noChangeArrowheads="1"/>
              </p:cNvSpPr>
              <p:nvPr/>
            </p:nvSpPr>
            <p:spPr bwMode="auto">
              <a:xfrm>
                <a:off x="476" y="1724"/>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solidFill>
                      <a:srgbClr val="FFC000"/>
                    </a:solidFill>
                  </a:rPr>
                  <a:t>Ağ</a:t>
                </a:r>
              </a:p>
            </p:txBody>
          </p:sp>
          <p:sp>
            <p:nvSpPr>
              <p:cNvPr id="34850" name="Text Box 11"/>
              <p:cNvSpPr txBox="1">
                <a:spLocks noChangeArrowheads="1"/>
              </p:cNvSpPr>
              <p:nvPr/>
            </p:nvSpPr>
            <p:spPr bwMode="auto">
              <a:xfrm>
                <a:off x="476" y="2041"/>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t>Veri iletim</a:t>
                </a:r>
              </a:p>
            </p:txBody>
          </p:sp>
          <p:sp>
            <p:nvSpPr>
              <p:cNvPr id="34851" name="Text Box 12"/>
              <p:cNvSpPr txBox="1">
                <a:spLocks noChangeArrowheads="1"/>
              </p:cNvSpPr>
              <p:nvPr/>
            </p:nvSpPr>
            <p:spPr bwMode="auto">
              <a:xfrm>
                <a:off x="476" y="2359"/>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solidFill>
                      <a:srgbClr val="FFC000"/>
                    </a:solidFill>
                  </a:rPr>
                  <a:t>Fiziksel</a:t>
                </a:r>
              </a:p>
            </p:txBody>
          </p:sp>
          <p:sp>
            <p:nvSpPr>
              <p:cNvPr id="37" name="Text Box 13"/>
              <p:cNvSpPr txBox="1">
                <a:spLocks noChangeArrowheads="1"/>
              </p:cNvSpPr>
              <p:nvPr/>
            </p:nvSpPr>
            <p:spPr bwMode="auto">
              <a:xfrm>
                <a:off x="204" y="2387"/>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1</a:t>
                </a:r>
              </a:p>
            </p:txBody>
          </p:sp>
          <p:sp>
            <p:nvSpPr>
              <p:cNvPr id="38" name="Text Box 14"/>
              <p:cNvSpPr txBox="1">
                <a:spLocks noChangeArrowheads="1"/>
              </p:cNvSpPr>
              <p:nvPr/>
            </p:nvSpPr>
            <p:spPr bwMode="auto">
              <a:xfrm>
                <a:off x="204" y="2069"/>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2</a:t>
                </a:r>
              </a:p>
            </p:txBody>
          </p:sp>
          <p:sp>
            <p:nvSpPr>
              <p:cNvPr id="39" name="Text Box 15"/>
              <p:cNvSpPr txBox="1">
                <a:spLocks noChangeArrowheads="1"/>
              </p:cNvSpPr>
              <p:nvPr/>
            </p:nvSpPr>
            <p:spPr bwMode="auto">
              <a:xfrm>
                <a:off x="204" y="1752"/>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3</a:t>
                </a:r>
              </a:p>
            </p:txBody>
          </p:sp>
          <p:sp>
            <p:nvSpPr>
              <p:cNvPr id="40" name="Text Box 16"/>
              <p:cNvSpPr txBox="1">
                <a:spLocks noChangeArrowheads="1"/>
              </p:cNvSpPr>
              <p:nvPr/>
            </p:nvSpPr>
            <p:spPr bwMode="auto">
              <a:xfrm>
                <a:off x="204" y="1434"/>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4</a:t>
                </a:r>
              </a:p>
            </p:txBody>
          </p:sp>
          <p:sp>
            <p:nvSpPr>
              <p:cNvPr id="41" name="Text Box 17"/>
              <p:cNvSpPr txBox="1">
                <a:spLocks noChangeArrowheads="1"/>
              </p:cNvSpPr>
              <p:nvPr/>
            </p:nvSpPr>
            <p:spPr bwMode="auto">
              <a:xfrm>
                <a:off x="210" y="1117"/>
                <a:ext cx="355"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5</a:t>
                </a:r>
              </a:p>
            </p:txBody>
          </p:sp>
          <p:sp>
            <p:nvSpPr>
              <p:cNvPr id="42" name="Text Box 18"/>
              <p:cNvSpPr txBox="1">
                <a:spLocks noChangeArrowheads="1"/>
              </p:cNvSpPr>
              <p:nvPr/>
            </p:nvSpPr>
            <p:spPr bwMode="auto">
              <a:xfrm>
                <a:off x="204" y="799"/>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6</a:t>
                </a:r>
              </a:p>
            </p:txBody>
          </p:sp>
          <p:sp>
            <p:nvSpPr>
              <p:cNvPr id="43" name="Text Box 19"/>
              <p:cNvSpPr txBox="1">
                <a:spLocks noChangeArrowheads="1"/>
              </p:cNvSpPr>
              <p:nvPr/>
            </p:nvSpPr>
            <p:spPr bwMode="auto">
              <a:xfrm>
                <a:off x="204" y="482"/>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7</a:t>
                </a:r>
              </a:p>
            </p:txBody>
          </p:sp>
        </p:grpSp>
        <p:pic>
          <p:nvPicPr>
            <p:cNvPr id="6" name="Picture 28" descr="MCj03252340000[1]"/>
            <p:cNvPicPr>
              <a:picLocks noChangeAspect="1" noChangeArrowheads="1"/>
            </p:cNvPicPr>
            <p:nvPr/>
          </p:nvPicPr>
          <p:blipFill>
            <a:blip r:embed="rId2" cstate="print"/>
            <a:srcRect/>
            <a:stretch>
              <a:fillRect/>
            </a:stretch>
          </p:blipFill>
          <p:spPr bwMode="auto">
            <a:xfrm>
              <a:off x="657" y="28"/>
              <a:ext cx="1146" cy="951"/>
            </a:xfrm>
            <a:prstGeom prst="rect">
              <a:avLst/>
            </a:prstGeom>
            <a:ln>
              <a:noFill/>
            </a:ln>
            <a:effectLst>
              <a:softEdge rad="112500"/>
            </a:effectLst>
          </p:spPr>
        </p:pic>
        <p:pic>
          <p:nvPicPr>
            <p:cNvPr id="7" name="Picture 29" descr="MCj02816080000[1]"/>
            <p:cNvPicPr>
              <a:picLocks noChangeAspect="1" noChangeArrowheads="1"/>
            </p:cNvPicPr>
            <p:nvPr/>
          </p:nvPicPr>
          <p:blipFill>
            <a:blip r:embed="rId3" cstate="print"/>
            <a:srcRect/>
            <a:stretch>
              <a:fillRect/>
            </a:stretch>
          </p:blipFill>
          <p:spPr bwMode="auto">
            <a:xfrm>
              <a:off x="4014" y="60"/>
              <a:ext cx="1146" cy="1067"/>
            </a:xfrm>
            <a:prstGeom prst="rect">
              <a:avLst/>
            </a:prstGeom>
            <a:ln>
              <a:noFill/>
            </a:ln>
            <a:effectLst>
              <a:softEdge rad="112500"/>
            </a:effectLst>
          </p:spPr>
        </p:pic>
        <p:sp>
          <p:nvSpPr>
            <p:cNvPr id="8" name="Text Box 30"/>
            <p:cNvSpPr txBox="1">
              <a:spLocks noChangeArrowheads="1"/>
            </p:cNvSpPr>
            <p:nvPr/>
          </p:nvSpPr>
          <p:spPr bwMode="auto">
            <a:xfrm>
              <a:off x="745" y="1071"/>
              <a:ext cx="1067" cy="231"/>
            </a:xfrm>
            <a:prstGeom prst="rect">
              <a:avLst/>
            </a:prstGeom>
            <a:noFill/>
            <a:ln w="9525">
              <a:noFill/>
              <a:miter lim="800000"/>
              <a:headEnd/>
              <a:tailEnd/>
            </a:ln>
            <a:effectLst/>
          </p:spPr>
          <p:txBody>
            <a:bodyPr>
              <a:spAutoFit/>
            </a:bodyPr>
            <a:lstStyle/>
            <a:p>
              <a:pPr fontAlgn="auto">
                <a:spcBef>
                  <a:spcPct val="50000"/>
                </a:spcBef>
                <a:spcAft>
                  <a:spcPts val="0"/>
                </a:spcAft>
                <a:defRPr/>
              </a:pPr>
              <a:r>
                <a:rPr lang="tr-TR" dirty="0">
                  <a:solidFill>
                    <a:schemeClr val="accent6">
                      <a:lumMod val="60000"/>
                      <a:lumOff val="40000"/>
                    </a:schemeClr>
                  </a:solidFill>
                  <a:latin typeface="+mn-lt"/>
                  <a:cs typeface="+mn-cs"/>
                </a:rPr>
                <a:t>Terminal A</a:t>
              </a:r>
            </a:p>
          </p:txBody>
        </p:sp>
        <p:sp>
          <p:nvSpPr>
            <p:cNvPr id="9" name="Text Box 31"/>
            <p:cNvSpPr txBox="1">
              <a:spLocks noChangeArrowheads="1"/>
            </p:cNvSpPr>
            <p:nvPr/>
          </p:nvSpPr>
          <p:spPr bwMode="auto">
            <a:xfrm>
              <a:off x="4149" y="1095"/>
              <a:ext cx="1007" cy="231"/>
            </a:xfrm>
            <a:prstGeom prst="rect">
              <a:avLst/>
            </a:prstGeom>
            <a:noFill/>
            <a:ln w="9525">
              <a:noFill/>
              <a:miter lim="800000"/>
              <a:headEnd/>
              <a:tailEnd/>
            </a:ln>
            <a:effectLst/>
          </p:spPr>
          <p:txBody>
            <a:bodyPr>
              <a:spAutoFit/>
            </a:bodyPr>
            <a:lstStyle/>
            <a:p>
              <a:pPr fontAlgn="auto">
                <a:spcBef>
                  <a:spcPct val="50000"/>
                </a:spcBef>
                <a:spcAft>
                  <a:spcPts val="0"/>
                </a:spcAft>
                <a:defRPr/>
              </a:pPr>
              <a:r>
                <a:rPr lang="tr-TR" dirty="0">
                  <a:solidFill>
                    <a:schemeClr val="accent6">
                      <a:lumMod val="60000"/>
                      <a:lumOff val="40000"/>
                    </a:schemeClr>
                  </a:solidFill>
                  <a:latin typeface="+mn-lt"/>
                  <a:cs typeface="+mn-cs"/>
                </a:rPr>
                <a:t>Terminal B</a:t>
              </a:r>
            </a:p>
          </p:txBody>
        </p:sp>
        <p:grpSp>
          <p:nvGrpSpPr>
            <p:cNvPr id="34825" name="Group 32"/>
            <p:cNvGrpSpPr>
              <a:grpSpLocks/>
            </p:cNvGrpSpPr>
            <p:nvPr/>
          </p:nvGrpSpPr>
          <p:grpSpPr bwMode="auto">
            <a:xfrm>
              <a:off x="3559" y="1419"/>
              <a:ext cx="2085" cy="2196"/>
              <a:chOff x="204" y="482"/>
              <a:chExt cx="2721" cy="2196"/>
            </a:xfrm>
          </p:grpSpPr>
          <p:sp>
            <p:nvSpPr>
              <p:cNvPr id="34831" name="Text Box 33"/>
              <p:cNvSpPr txBox="1">
                <a:spLocks noChangeArrowheads="1"/>
              </p:cNvSpPr>
              <p:nvPr/>
            </p:nvSpPr>
            <p:spPr bwMode="auto">
              <a:xfrm>
                <a:off x="476" y="482"/>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t>Uygulama</a:t>
                </a:r>
              </a:p>
            </p:txBody>
          </p:sp>
          <p:sp>
            <p:nvSpPr>
              <p:cNvPr id="34832" name="Text Box 34"/>
              <p:cNvSpPr txBox="1">
                <a:spLocks noChangeArrowheads="1"/>
              </p:cNvSpPr>
              <p:nvPr/>
            </p:nvSpPr>
            <p:spPr bwMode="auto">
              <a:xfrm>
                <a:off x="476" y="771"/>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solidFill>
                      <a:srgbClr val="FFC000"/>
                    </a:solidFill>
                  </a:rPr>
                  <a:t>Sunum</a:t>
                </a:r>
              </a:p>
            </p:txBody>
          </p:sp>
          <p:sp>
            <p:nvSpPr>
              <p:cNvPr id="34833" name="Text Box 35"/>
              <p:cNvSpPr txBox="1">
                <a:spLocks noChangeArrowheads="1"/>
              </p:cNvSpPr>
              <p:nvPr/>
            </p:nvSpPr>
            <p:spPr bwMode="auto">
              <a:xfrm>
                <a:off x="476" y="1089"/>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t>Oturum</a:t>
                </a:r>
              </a:p>
            </p:txBody>
          </p:sp>
          <p:sp>
            <p:nvSpPr>
              <p:cNvPr id="34834" name="Text Box 36"/>
              <p:cNvSpPr txBox="1">
                <a:spLocks noChangeArrowheads="1"/>
              </p:cNvSpPr>
              <p:nvPr/>
            </p:nvSpPr>
            <p:spPr bwMode="auto">
              <a:xfrm>
                <a:off x="476" y="1406"/>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solidFill>
                      <a:srgbClr val="FFC000"/>
                    </a:solidFill>
                  </a:rPr>
                  <a:t>Taşıma</a:t>
                </a:r>
              </a:p>
            </p:txBody>
          </p:sp>
          <p:sp>
            <p:nvSpPr>
              <p:cNvPr id="34835" name="Text Box 37"/>
              <p:cNvSpPr txBox="1">
                <a:spLocks noChangeArrowheads="1"/>
              </p:cNvSpPr>
              <p:nvPr/>
            </p:nvSpPr>
            <p:spPr bwMode="auto">
              <a:xfrm>
                <a:off x="476" y="1724"/>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t>Ağ</a:t>
                </a:r>
              </a:p>
            </p:txBody>
          </p:sp>
          <p:sp>
            <p:nvSpPr>
              <p:cNvPr id="34836" name="Text Box 38"/>
              <p:cNvSpPr txBox="1">
                <a:spLocks noChangeArrowheads="1"/>
              </p:cNvSpPr>
              <p:nvPr/>
            </p:nvSpPr>
            <p:spPr bwMode="auto">
              <a:xfrm>
                <a:off x="476" y="2041"/>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solidFill>
                      <a:srgbClr val="FFC000"/>
                    </a:solidFill>
                  </a:rPr>
                  <a:t>Veri iletim</a:t>
                </a:r>
              </a:p>
            </p:txBody>
          </p:sp>
          <p:sp>
            <p:nvSpPr>
              <p:cNvPr id="34837" name="Text Box 39"/>
              <p:cNvSpPr txBox="1">
                <a:spLocks noChangeArrowheads="1"/>
              </p:cNvSpPr>
              <p:nvPr/>
            </p:nvSpPr>
            <p:spPr bwMode="auto">
              <a:xfrm>
                <a:off x="476" y="2359"/>
                <a:ext cx="2449" cy="300"/>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pPr>
                <a:r>
                  <a:rPr lang="tr-TR" sz="2400" b="1"/>
                  <a:t>Fiziksel</a:t>
                </a:r>
              </a:p>
            </p:txBody>
          </p:sp>
          <p:sp>
            <p:nvSpPr>
              <p:cNvPr id="23" name="Text Box 40"/>
              <p:cNvSpPr txBox="1">
                <a:spLocks noChangeArrowheads="1"/>
              </p:cNvSpPr>
              <p:nvPr/>
            </p:nvSpPr>
            <p:spPr bwMode="auto">
              <a:xfrm>
                <a:off x="204" y="2387"/>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1</a:t>
                </a:r>
              </a:p>
            </p:txBody>
          </p:sp>
          <p:sp>
            <p:nvSpPr>
              <p:cNvPr id="24" name="Text Box 41"/>
              <p:cNvSpPr txBox="1">
                <a:spLocks noChangeArrowheads="1"/>
              </p:cNvSpPr>
              <p:nvPr/>
            </p:nvSpPr>
            <p:spPr bwMode="auto">
              <a:xfrm>
                <a:off x="204" y="2069"/>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2</a:t>
                </a:r>
              </a:p>
            </p:txBody>
          </p:sp>
          <p:sp>
            <p:nvSpPr>
              <p:cNvPr id="25" name="Text Box 42"/>
              <p:cNvSpPr txBox="1">
                <a:spLocks noChangeArrowheads="1"/>
              </p:cNvSpPr>
              <p:nvPr/>
            </p:nvSpPr>
            <p:spPr bwMode="auto">
              <a:xfrm>
                <a:off x="204" y="1752"/>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3</a:t>
                </a:r>
              </a:p>
            </p:txBody>
          </p:sp>
          <p:sp>
            <p:nvSpPr>
              <p:cNvPr id="26" name="Text Box 43"/>
              <p:cNvSpPr txBox="1">
                <a:spLocks noChangeArrowheads="1"/>
              </p:cNvSpPr>
              <p:nvPr/>
            </p:nvSpPr>
            <p:spPr bwMode="auto">
              <a:xfrm>
                <a:off x="204" y="1434"/>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4</a:t>
                </a:r>
              </a:p>
            </p:txBody>
          </p:sp>
          <p:sp>
            <p:nvSpPr>
              <p:cNvPr id="27" name="Text Box 44"/>
              <p:cNvSpPr txBox="1">
                <a:spLocks noChangeArrowheads="1"/>
              </p:cNvSpPr>
              <p:nvPr/>
            </p:nvSpPr>
            <p:spPr bwMode="auto">
              <a:xfrm>
                <a:off x="210" y="1117"/>
                <a:ext cx="355"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5</a:t>
                </a:r>
              </a:p>
            </p:txBody>
          </p:sp>
          <p:sp>
            <p:nvSpPr>
              <p:cNvPr id="28" name="Text Box 45"/>
              <p:cNvSpPr txBox="1">
                <a:spLocks noChangeArrowheads="1"/>
              </p:cNvSpPr>
              <p:nvPr/>
            </p:nvSpPr>
            <p:spPr bwMode="auto">
              <a:xfrm>
                <a:off x="204" y="799"/>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6</a:t>
                </a:r>
              </a:p>
            </p:txBody>
          </p:sp>
          <p:sp>
            <p:nvSpPr>
              <p:cNvPr id="29" name="Text Box 46"/>
              <p:cNvSpPr txBox="1">
                <a:spLocks noChangeArrowheads="1"/>
              </p:cNvSpPr>
              <p:nvPr/>
            </p:nvSpPr>
            <p:spPr bwMode="auto">
              <a:xfrm>
                <a:off x="204" y="482"/>
                <a:ext cx="354" cy="291"/>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tr-TR" sz="2400" dirty="0">
                    <a:solidFill>
                      <a:schemeClr val="accent6">
                        <a:lumMod val="60000"/>
                        <a:lumOff val="40000"/>
                      </a:schemeClr>
                    </a:solidFill>
                    <a:latin typeface="+mn-lt"/>
                    <a:cs typeface="+mn-cs"/>
                  </a:rPr>
                  <a:t>7</a:t>
                </a:r>
              </a:p>
            </p:txBody>
          </p:sp>
        </p:grpSp>
        <p:sp>
          <p:nvSpPr>
            <p:cNvPr id="11" name="AutoShape 48"/>
            <p:cNvSpPr>
              <a:spLocks noChangeArrowheads="1"/>
            </p:cNvSpPr>
            <p:nvPr/>
          </p:nvSpPr>
          <p:spPr bwMode="auto">
            <a:xfrm>
              <a:off x="2426" y="1480"/>
              <a:ext cx="136" cy="1995"/>
            </a:xfrm>
            <a:prstGeom prst="downArrow">
              <a:avLst>
                <a:gd name="adj1" fmla="val 50000"/>
                <a:gd name="adj2" fmla="val 366728"/>
              </a:avLst>
            </a:prstGeom>
            <a:solidFill>
              <a:schemeClr val="accent6">
                <a:lumMod val="40000"/>
                <a:lumOff val="60000"/>
              </a:schemeClr>
            </a:solidFill>
            <a:ln w="9525">
              <a:solidFill>
                <a:schemeClr val="tx1"/>
              </a:solidFill>
              <a:miter lim="800000"/>
              <a:headEnd/>
              <a:tailEnd/>
            </a:ln>
            <a:effectLst/>
          </p:spPr>
          <p:txBody>
            <a:bodyPr wrap="none" anchor="ctr"/>
            <a:lstStyle/>
            <a:p>
              <a:pPr fontAlgn="auto">
                <a:spcBef>
                  <a:spcPts val="0"/>
                </a:spcBef>
                <a:spcAft>
                  <a:spcPts val="0"/>
                </a:spcAft>
                <a:defRPr/>
              </a:pPr>
              <a:endParaRPr lang="tr-TR" dirty="0">
                <a:latin typeface="+mn-lt"/>
                <a:cs typeface="+mn-cs"/>
              </a:endParaRPr>
            </a:p>
          </p:txBody>
        </p:sp>
        <p:sp>
          <p:nvSpPr>
            <p:cNvPr id="12" name="AutoShape 49"/>
            <p:cNvSpPr>
              <a:spLocks noChangeArrowheads="1"/>
            </p:cNvSpPr>
            <p:nvPr/>
          </p:nvSpPr>
          <p:spPr bwMode="auto">
            <a:xfrm flipH="1" flipV="1">
              <a:off x="3379" y="1480"/>
              <a:ext cx="137" cy="1995"/>
            </a:xfrm>
            <a:prstGeom prst="downArrow">
              <a:avLst>
                <a:gd name="adj1" fmla="val 50000"/>
                <a:gd name="adj2" fmla="val 366728"/>
              </a:avLst>
            </a:prstGeom>
            <a:solidFill>
              <a:schemeClr val="accent6">
                <a:lumMod val="40000"/>
                <a:lumOff val="60000"/>
              </a:schemeClr>
            </a:solidFill>
            <a:ln w="9525">
              <a:solidFill>
                <a:schemeClr val="tx1"/>
              </a:solidFill>
              <a:miter lim="800000"/>
              <a:headEnd/>
              <a:tailEnd/>
            </a:ln>
            <a:effectLst/>
          </p:spPr>
          <p:txBody>
            <a:bodyPr wrap="none" anchor="ctr"/>
            <a:lstStyle/>
            <a:p>
              <a:pPr fontAlgn="auto">
                <a:spcBef>
                  <a:spcPts val="0"/>
                </a:spcBef>
                <a:spcAft>
                  <a:spcPts val="0"/>
                </a:spcAft>
                <a:defRPr/>
              </a:pPr>
              <a:endParaRPr lang="tr-TR" dirty="0">
                <a:latin typeface="+mn-lt"/>
                <a:cs typeface="+mn-cs"/>
              </a:endParaRPr>
            </a:p>
          </p:txBody>
        </p:sp>
        <p:sp>
          <p:nvSpPr>
            <p:cNvPr id="34828" name="Line 51"/>
            <p:cNvSpPr>
              <a:spLocks noChangeShapeType="1"/>
            </p:cNvSpPr>
            <p:nvPr/>
          </p:nvSpPr>
          <p:spPr bwMode="auto">
            <a:xfrm>
              <a:off x="1202" y="3612"/>
              <a:ext cx="0" cy="408"/>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9" name="Line 53"/>
            <p:cNvSpPr>
              <a:spLocks noChangeShapeType="1"/>
            </p:cNvSpPr>
            <p:nvPr/>
          </p:nvSpPr>
          <p:spPr bwMode="auto">
            <a:xfrm>
              <a:off x="4740" y="3612"/>
              <a:ext cx="0" cy="408"/>
            </a:xfrm>
            <a:prstGeom prst="line">
              <a:avLst/>
            </a:prstGeom>
            <a:noFill/>
            <a:ln w="317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 name="AutoShape 55"/>
            <p:cNvSpPr>
              <a:spLocks noChangeArrowheads="1"/>
            </p:cNvSpPr>
            <p:nvPr/>
          </p:nvSpPr>
          <p:spPr bwMode="auto">
            <a:xfrm rot="-5400000">
              <a:off x="2903" y="2228"/>
              <a:ext cx="136" cy="3539"/>
            </a:xfrm>
            <a:prstGeom prst="downArrow">
              <a:avLst>
                <a:gd name="adj1" fmla="val 50000"/>
                <a:gd name="adj2" fmla="val 650551"/>
              </a:avLst>
            </a:prstGeom>
            <a:solidFill>
              <a:schemeClr val="accent6">
                <a:lumMod val="40000"/>
                <a:lumOff val="60000"/>
              </a:schemeClr>
            </a:solidFill>
            <a:ln w="9525">
              <a:solidFill>
                <a:schemeClr val="tx1"/>
              </a:solidFill>
              <a:miter lim="800000"/>
              <a:headEnd/>
              <a:tailEnd/>
            </a:ln>
            <a:effectLst/>
          </p:spPr>
          <p:txBody>
            <a:bodyPr wrap="none" anchor="ctr"/>
            <a:lstStyle/>
            <a:p>
              <a:pPr fontAlgn="auto">
                <a:spcBef>
                  <a:spcPts val="0"/>
                </a:spcBef>
                <a:spcAft>
                  <a:spcPts val="0"/>
                </a:spcAft>
                <a:defRPr/>
              </a:pPr>
              <a:endParaRPr lang="tr-TR" dirty="0">
                <a:latin typeface="+mn-lt"/>
                <a:cs typeface="+mn-cs"/>
              </a:endParaRPr>
            </a:p>
          </p:txBody>
        </p:sp>
      </p:grpSp>
      <p:sp>
        <p:nvSpPr>
          <p:cNvPr id="34819" name="43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01D0AD95-B6BB-49FB-A0ED-980228F8FA26}" type="slidenum">
              <a:rPr lang="tr-TR"/>
              <a:pPr fontAlgn="base">
                <a:spcBef>
                  <a:spcPct val="0"/>
                </a:spcBef>
                <a:spcAft>
                  <a:spcPct val="0"/>
                </a:spcAft>
              </a:pPr>
              <a:t>12</a:t>
            </a:fld>
            <a:endParaRPr lang="tr-TR"/>
          </a:p>
        </p:txBody>
      </p:sp>
    </p:spTree>
    <p:extLst>
      <p:ext uri="{BB962C8B-B14F-4D97-AF65-F5344CB8AC3E}">
        <p14:creationId xmlns:p14="http://schemas.microsoft.com/office/powerpoint/2010/main" xmlns="" val="241363211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642938" y="415925"/>
            <a:ext cx="8540750" cy="1143000"/>
          </a:xfrm>
        </p:spPr>
        <p:txBody>
          <a:bodyPr/>
          <a:lstStyle/>
          <a:p>
            <a:r>
              <a:rPr lang="tr-TR" sz="3200" smtClean="0"/>
              <a:t>7. Uygulama (Application) Katmanı</a:t>
            </a:r>
          </a:p>
        </p:txBody>
      </p:sp>
      <p:sp>
        <p:nvSpPr>
          <p:cNvPr id="5" name="Rectangle 3"/>
          <p:cNvSpPr txBox="1">
            <a:spLocks noRot="1" noChangeArrowheads="1"/>
          </p:cNvSpPr>
          <p:nvPr/>
        </p:nvSpPr>
        <p:spPr bwMode="auto">
          <a:xfrm>
            <a:off x="1428750" y="1785938"/>
            <a:ext cx="7286625" cy="4498975"/>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Tx/>
              <a:buChar char="•"/>
            </a:pPr>
            <a:r>
              <a:rPr lang="tr-TR" sz="2400" b="1" dirty="0"/>
              <a:t>Kullanıcı tarafından çalıştırılan tüm uygulamalar burada tanımlıdır. </a:t>
            </a:r>
          </a:p>
          <a:p>
            <a:pPr>
              <a:spcBef>
                <a:spcPct val="20000"/>
              </a:spcBef>
              <a:buFontTx/>
              <a:buChar char="•"/>
            </a:pPr>
            <a:r>
              <a:rPr lang="tr-TR" sz="2400" b="1" dirty="0"/>
              <a:t>Örneğin;</a:t>
            </a:r>
          </a:p>
          <a:p>
            <a:pPr lvl="1">
              <a:spcBef>
                <a:spcPct val="20000"/>
              </a:spcBef>
              <a:buFontTx/>
              <a:buChar char="–"/>
            </a:pPr>
            <a:r>
              <a:rPr lang="tr-TR" sz="2400" b="1" dirty="0"/>
              <a:t>HTTP</a:t>
            </a:r>
          </a:p>
          <a:p>
            <a:pPr lvl="1">
              <a:spcBef>
                <a:spcPct val="20000"/>
              </a:spcBef>
              <a:buFontTx/>
              <a:buChar char="–"/>
            </a:pPr>
            <a:r>
              <a:rPr lang="tr-TR" sz="2400" b="1" dirty="0"/>
              <a:t>WWW</a:t>
            </a:r>
          </a:p>
          <a:p>
            <a:pPr lvl="1">
              <a:spcBef>
                <a:spcPct val="20000"/>
              </a:spcBef>
              <a:buFontTx/>
              <a:buChar char="–"/>
            </a:pPr>
            <a:r>
              <a:rPr lang="tr-TR" sz="2400" b="1" dirty="0"/>
              <a:t>FTP</a:t>
            </a:r>
          </a:p>
          <a:p>
            <a:pPr lvl="1">
              <a:spcBef>
                <a:spcPct val="20000"/>
              </a:spcBef>
              <a:buFontTx/>
              <a:buChar char="–"/>
            </a:pPr>
            <a:r>
              <a:rPr lang="tr-TR" sz="2400" b="1" dirty="0"/>
              <a:t>SMTP – E-mail (Simple Mail Transfer Protocol) </a:t>
            </a:r>
          </a:p>
        </p:txBody>
      </p:sp>
      <p:sp>
        <p:nvSpPr>
          <p:cNvPr id="35844" name="5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3C5351E1-3F7D-471D-804B-82DE830DF712}" type="slidenum">
              <a:rPr lang="tr-TR"/>
              <a:pPr fontAlgn="base">
                <a:spcBef>
                  <a:spcPct val="0"/>
                </a:spcBef>
                <a:spcAft>
                  <a:spcPct val="0"/>
                </a:spcAft>
              </a:pPr>
              <a:t>13</a:t>
            </a:fld>
            <a:endParaRPr lang="tr-TR"/>
          </a:p>
        </p:txBody>
      </p:sp>
    </p:spTree>
    <p:extLst>
      <p:ext uri="{BB962C8B-B14F-4D97-AF65-F5344CB8AC3E}">
        <p14:creationId xmlns:p14="http://schemas.microsoft.com/office/powerpoint/2010/main" xmlns="" val="226899176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301625" y="228600"/>
            <a:ext cx="8540750" cy="1143000"/>
          </a:xfrm>
        </p:spPr>
        <p:txBody>
          <a:bodyPr/>
          <a:lstStyle/>
          <a:p>
            <a:r>
              <a:rPr lang="tr-TR" sz="3200" dirty="0" smtClean="0"/>
              <a:t>6. Sunum (Presentation) Katmanı</a:t>
            </a:r>
          </a:p>
        </p:txBody>
      </p:sp>
      <p:sp>
        <p:nvSpPr>
          <p:cNvPr id="5" name="Rectangle 3"/>
          <p:cNvSpPr txBox="1">
            <a:spLocks noRot="1" noChangeArrowheads="1"/>
          </p:cNvSpPr>
          <p:nvPr/>
        </p:nvSpPr>
        <p:spPr bwMode="auto">
          <a:xfrm>
            <a:off x="1603375" y="1600200"/>
            <a:ext cx="7326313" cy="4852988"/>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90000"/>
              </a:lnSpc>
              <a:spcBef>
                <a:spcPct val="20000"/>
              </a:spcBef>
              <a:buFontTx/>
              <a:buChar char="•"/>
            </a:pPr>
            <a:r>
              <a:rPr lang="tr-TR" sz="2000" dirty="0"/>
              <a:t>Bu katman verileri, uygulama katmanına sunarken veri üzerinde kodlama ve dönüştürme işlemlerini yapar. </a:t>
            </a:r>
          </a:p>
          <a:p>
            <a:pPr>
              <a:lnSpc>
                <a:spcPct val="90000"/>
              </a:lnSpc>
              <a:spcBef>
                <a:spcPct val="20000"/>
              </a:spcBef>
              <a:buFontTx/>
              <a:buChar char="•"/>
            </a:pPr>
            <a:r>
              <a:rPr lang="tr-TR" sz="2000" dirty="0"/>
              <a:t>Ayrıca bu katmanda;</a:t>
            </a:r>
          </a:p>
          <a:p>
            <a:pPr lvl="1">
              <a:lnSpc>
                <a:spcPct val="90000"/>
              </a:lnSpc>
              <a:spcBef>
                <a:spcPct val="20000"/>
              </a:spcBef>
              <a:buFontTx/>
              <a:buChar char="–"/>
            </a:pPr>
            <a:r>
              <a:rPr lang="tr-TR" sz="2000" dirty="0"/>
              <a:t>veriyi sıkıştırma/açma, </a:t>
            </a:r>
          </a:p>
          <a:p>
            <a:pPr lvl="1">
              <a:lnSpc>
                <a:spcPct val="90000"/>
              </a:lnSpc>
              <a:spcBef>
                <a:spcPct val="20000"/>
              </a:spcBef>
              <a:buFontTx/>
              <a:buChar char="–"/>
            </a:pPr>
            <a:r>
              <a:rPr lang="tr-TR" sz="2000" dirty="0"/>
              <a:t>şifreleme/şifre çözme, </a:t>
            </a:r>
          </a:p>
          <a:p>
            <a:pPr lvl="1">
              <a:lnSpc>
                <a:spcPct val="90000"/>
              </a:lnSpc>
              <a:spcBef>
                <a:spcPct val="20000"/>
              </a:spcBef>
              <a:buFontTx/>
              <a:buChar char="–"/>
            </a:pPr>
            <a:r>
              <a:rPr lang="tr-TR" sz="2000" dirty="0"/>
              <a:t>EBCDIC’ den ASCII’ye veya tam tersi yönde bir dönüşüm işlemlerini de yerine getirir. </a:t>
            </a:r>
          </a:p>
          <a:p>
            <a:pPr>
              <a:lnSpc>
                <a:spcPct val="90000"/>
              </a:lnSpc>
              <a:spcBef>
                <a:spcPct val="20000"/>
              </a:spcBef>
              <a:buFontTx/>
              <a:buChar char="•"/>
            </a:pPr>
            <a:r>
              <a:rPr lang="tr-TR" sz="2000" dirty="0"/>
              <a:t>Bu katmanda tanımlanan bazı standartlar;</a:t>
            </a:r>
          </a:p>
          <a:p>
            <a:pPr lvl="1">
              <a:lnSpc>
                <a:spcPct val="90000"/>
              </a:lnSpc>
              <a:spcBef>
                <a:spcPct val="20000"/>
              </a:spcBef>
              <a:buFontTx/>
              <a:buChar char="–"/>
            </a:pPr>
            <a:r>
              <a:rPr lang="tr-TR" sz="2000" dirty="0"/>
              <a:t>PICT ,TIFF ,JPEG ,MIDI ,MPEG, </a:t>
            </a:r>
            <a:r>
              <a:rPr lang="en-US" sz="2000" dirty="0"/>
              <a:t>HTML</a:t>
            </a:r>
            <a:r>
              <a:rPr lang="tr-TR" sz="2000" dirty="0"/>
              <a:t>.</a:t>
            </a:r>
          </a:p>
        </p:txBody>
      </p:sp>
      <p:sp>
        <p:nvSpPr>
          <p:cNvPr id="36868" name="5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72CF7198-DEFA-4383-BA98-5C4BFDB21D73}" type="slidenum">
              <a:rPr lang="tr-TR"/>
              <a:pPr fontAlgn="base">
                <a:spcBef>
                  <a:spcPct val="0"/>
                </a:spcBef>
                <a:spcAft>
                  <a:spcPct val="0"/>
                </a:spcAft>
              </a:pPr>
              <a:t>14</a:t>
            </a:fld>
            <a:endParaRPr lang="tr-TR"/>
          </a:p>
        </p:txBody>
      </p:sp>
    </p:spTree>
    <p:extLst>
      <p:ext uri="{BB962C8B-B14F-4D97-AF65-F5344CB8AC3E}">
        <p14:creationId xmlns:p14="http://schemas.microsoft.com/office/powerpoint/2010/main" xmlns="" val="361358689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Rot="1" noChangeArrowheads="1"/>
          </p:cNvSpPr>
          <p:nvPr>
            <p:ph type="title"/>
          </p:nvPr>
        </p:nvSpPr>
        <p:spPr>
          <a:xfrm>
            <a:off x="-182563" y="228600"/>
            <a:ext cx="8540751" cy="1143000"/>
          </a:xfrm>
        </p:spPr>
        <p:txBody>
          <a:bodyPr/>
          <a:lstStyle/>
          <a:p>
            <a:r>
              <a:rPr lang="tr-TR" sz="3200" smtClean="0"/>
              <a:t>5. Oturum (Session) Katmanı</a:t>
            </a:r>
          </a:p>
        </p:txBody>
      </p:sp>
      <p:sp>
        <p:nvSpPr>
          <p:cNvPr id="5" name="Rectangle 3"/>
          <p:cNvSpPr txBox="1">
            <a:spLocks noRot="1" noChangeArrowheads="1"/>
          </p:cNvSpPr>
          <p:nvPr/>
        </p:nvSpPr>
        <p:spPr bwMode="auto">
          <a:xfrm>
            <a:off x="1643063" y="1214438"/>
            <a:ext cx="6715125" cy="1643062"/>
          </a:xfrm>
          <a:prstGeom prst="rect">
            <a:avLst/>
          </a:prstGeom>
          <a:noFill/>
          <a:ln w="9525">
            <a:noFill/>
            <a:miter lim="800000"/>
            <a:headEnd/>
            <a:tailEnd/>
          </a:ln>
          <a:effectLst/>
        </p:spPr>
        <p:txBody>
          <a:bodyPr/>
          <a:lstStyle/>
          <a:p>
            <a:pPr marL="342900" indent="-342900">
              <a:spcBef>
                <a:spcPct val="20000"/>
              </a:spcBef>
              <a:buFontTx/>
              <a:buChar char="•"/>
              <a:defRPr/>
            </a:pPr>
            <a:r>
              <a:rPr lang="tr-TR" sz="2000" b="1" kern="0" dirty="0">
                <a:latin typeface="+mn-lt"/>
                <a:cs typeface="+mn-cs"/>
              </a:rPr>
              <a:t>Oturumun kurulması, yönetilmesi ve sonlandırılmasını sağlar. </a:t>
            </a:r>
          </a:p>
          <a:p>
            <a:pPr marL="342900" indent="-342900">
              <a:spcBef>
                <a:spcPct val="20000"/>
              </a:spcBef>
              <a:buFontTx/>
              <a:buChar char="•"/>
              <a:defRPr/>
            </a:pPr>
            <a:r>
              <a:rPr lang="tr-TR" sz="2000" b="1" kern="0" dirty="0">
                <a:latin typeface="+mn-lt"/>
                <a:cs typeface="+mn-cs"/>
              </a:rPr>
              <a:t>Haberleşmenin organize ve senkronize edilmesini sağlar.</a:t>
            </a:r>
          </a:p>
          <a:p>
            <a:pPr marL="342900" indent="-342900">
              <a:spcBef>
                <a:spcPct val="20000"/>
              </a:spcBef>
              <a:buFontTx/>
              <a:buChar char="•"/>
              <a:defRPr/>
            </a:pPr>
            <a:r>
              <a:rPr lang="tr-TR" sz="2000" b="1" kern="0" dirty="0">
                <a:latin typeface="+mn-lt"/>
                <a:cs typeface="+mn-cs"/>
              </a:rPr>
              <a:t>Eğer veri iletiminde hata oluşmuş ise tekrar gönderilmesine karar verir.</a:t>
            </a:r>
          </a:p>
        </p:txBody>
      </p:sp>
      <p:graphicFrame>
        <p:nvGraphicFramePr>
          <p:cNvPr id="1026" name="Object 2"/>
          <p:cNvGraphicFramePr>
            <a:graphicFrameLocks noChangeAspect="1"/>
          </p:cNvGraphicFramePr>
          <p:nvPr>
            <p:extLst>
              <p:ext uri="{D42A27DB-BD31-4B8C-83A1-F6EECF244321}">
                <p14:modId xmlns:p14="http://schemas.microsoft.com/office/powerpoint/2010/main" xmlns="" val="1691298381"/>
              </p:ext>
            </p:extLst>
          </p:nvPr>
        </p:nvGraphicFramePr>
        <p:xfrm>
          <a:off x="1" y="5410200"/>
          <a:ext cx="5031432" cy="1447800"/>
        </p:xfrm>
        <a:graphic>
          <a:graphicData uri="http://schemas.openxmlformats.org/presentationml/2006/ole">
            <p:oleObj spid="_x0000_s2055" name="Picture" r:id="rId3" imgW="5455920" imgH="1575054" progId="Word.Picture.8">
              <p:embed/>
            </p:oleObj>
          </a:graphicData>
        </a:graphic>
      </p:graphicFrame>
      <p:sp>
        <p:nvSpPr>
          <p:cNvPr id="7" name="Rectangle 3"/>
          <p:cNvSpPr txBox="1">
            <a:spLocks noRot="1" noChangeArrowheads="1"/>
          </p:cNvSpPr>
          <p:nvPr/>
        </p:nvSpPr>
        <p:spPr bwMode="auto">
          <a:xfrm>
            <a:off x="1643063" y="3048000"/>
            <a:ext cx="6270625" cy="2286000"/>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Tx/>
              <a:buChar char="•"/>
            </a:pPr>
            <a:r>
              <a:rPr lang="tr-TR" sz="2000" b="1" dirty="0"/>
              <a:t>Verinin güvenliğini sağlar.</a:t>
            </a:r>
          </a:p>
          <a:p>
            <a:pPr>
              <a:spcBef>
                <a:spcPct val="20000"/>
              </a:spcBef>
              <a:buFontTx/>
              <a:buChar char="•"/>
            </a:pPr>
            <a:r>
              <a:rPr lang="tr-TR" sz="2000" b="1" dirty="0"/>
              <a:t>Bu katmanda çalışan protokollere örnek; </a:t>
            </a:r>
          </a:p>
          <a:p>
            <a:pPr lvl="1">
              <a:spcBef>
                <a:spcPct val="20000"/>
              </a:spcBef>
              <a:buFontTx/>
              <a:buChar char="–"/>
            </a:pPr>
            <a:r>
              <a:rPr lang="tr-TR" sz="2000" b="1" dirty="0"/>
              <a:t>NFS (Network File </a:t>
            </a:r>
            <a:r>
              <a:rPr lang="tr-TR" sz="2000" b="1" dirty="0" err="1"/>
              <a:t>System</a:t>
            </a:r>
            <a:r>
              <a:rPr lang="tr-TR" sz="2000" b="1" dirty="0"/>
              <a:t>), </a:t>
            </a:r>
          </a:p>
          <a:p>
            <a:pPr lvl="1">
              <a:spcBef>
                <a:spcPct val="20000"/>
              </a:spcBef>
              <a:buFontTx/>
              <a:buChar char="–"/>
            </a:pPr>
            <a:r>
              <a:rPr lang="tr-TR" sz="2000" b="1" dirty="0"/>
              <a:t>SQL (</a:t>
            </a:r>
            <a:r>
              <a:rPr lang="tr-TR" sz="2000" b="1" dirty="0" err="1"/>
              <a:t>Structured</a:t>
            </a:r>
            <a:r>
              <a:rPr lang="tr-TR" sz="2000" b="1" dirty="0"/>
              <a:t> Query Language) </a:t>
            </a:r>
          </a:p>
          <a:p>
            <a:pPr lvl="1">
              <a:spcBef>
                <a:spcPct val="20000"/>
              </a:spcBef>
              <a:buFontTx/>
              <a:buChar char="–"/>
            </a:pPr>
            <a:r>
              <a:rPr lang="en-US" sz="2000" b="1" dirty="0"/>
              <a:t>ASP</a:t>
            </a:r>
            <a:r>
              <a:rPr lang="tr-TR" sz="2000" b="1" dirty="0"/>
              <a:t> </a:t>
            </a:r>
            <a:r>
              <a:rPr lang="en-US" sz="2000" b="1" dirty="0"/>
              <a:t>(AppleTalk Session Protocol</a:t>
            </a:r>
            <a:r>
              <a:rPr lang="tr-TR" sz="2000" b="1" dirty="0"/>
              <a:t>)</a:t>
            </a:r>
          </a:p>
          <a:p>
            <a:pPr lvl="1">
              <a:spcBef>
                <a:spcPct val="20000"/>
              </a:spcBef>
              <a:buFontTx/>
              <a:buChar char="–"/>
            </a:pPr>
            <a:r>
              <a:rPr lang="tr-TR" sz="2000" b="1" dirty="0"/>
              <a:t>Telnet</a:t>
            </a:r>
          </a:p>
        </p:txBody>
      </p:sp>
      <p:sp>
        <p:nvSpPr>
          <p:cNvPr id="1030" name="7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20611FA2-15C1-40AE-9D74-0C156BBD89E2}" type="slidenum">
              <a:rPr lang="tr-TR"/>
              <a:pPr fontAlgn="base">
                <a:spcBef>
                  <a:spcPct val="0"/>
                </a:spcBef>
                <a:spcAft>
                  <a:spcPct val="0"/>
                </a:spcAft>
              </a:pPr>
              <a:t>15</a:t>
            </a:fld>
            <a:endParaRPr lang="tr-TR"/>
          </a:p>
        </p:txBody>
      </p:sp>
    </p:spTree>
    <p:extLst>
      <p:ext uri="{BB962C8B-B14F-4D97-AF65-F5344CB8AC3E}">
        <p14:creationId xmlns:p14="http://schemas.microsoft.com/office/powerpoint/2010/main" xmlns="" val="149167345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142875" y="228600"/>
            <a:ext cx="8540750" cy="1143000"/>
          </a:xfrm>
        </p:spPr>
        <p:txBody>
          <a:bodyPr/>
          <a:lstStyle/>
          <a:p>
            <a:r>
              <a:rPr lang="tr-TR" sz="3200" smtClean="0"/>
              <a:t>4. Taşıma (Transport ) Katmanı</a:t>
            </a:r>
          </a:p>
        </p:txBody>
      </p:sp>
      <p:sp>
        <p:nvSpPr>
          <p:cNvPr id="5" name="Rectangle 3"/>
          <p:cNvSpPr txBox="1">
            <a:spLocks noRot="1" noChangeArrowheads="1"/>
          </p:cNvSpPr>
          <p:nvPr/>
        </p:nvSpPr>
        <p:spPr bwMode="auto">
          <a:xfrm>
            <a:off x="457200" y="1288860"/>
            <a:ext cx="7072312" cy="2028825"/>
          </a:xfrm>
          <a:prstGeom prst="rect">
            <a:avLst/>
          </a:prstGeom>
          <a:noFill/>
          <a:ln w="9525">
            <a:noFill/>
            <a:miter lim="800000"/>
            <a:headEnd/>
            <a:tailEnd/>
          </a:ln>
          <a:effectLst/>
        </p:spPr>
        <p:txBody>
          <a:bodyPr/>
          <a:lstStyle/>
          <a:p>
            <a:pPr marL="342900" indent="-342900">
              <a:spcBef>
                <a:spcPct val="20000"/>
              </a:spcBef>
              <a:buFontTx/>
              <a:buChar char="•"/>
              <a:defRPr/>
            </a:pPr>
            <a:r>
              <a:rPr lang="tr-TR" sz="2000" b="1" kern="0" dirty="0">
                <a:latin typeface="+mn-lt"/>
                <a:cs typeface="+mn-cs"/>
              </a:rPr>
              <a:t>Bu katman 5-7 ve 1-3 arası katmanlar arası bağlantıyı sağlar. </a:t>
            </a:r>
          </a:p>
          <a:p>
            <a:pPr marL="742950" lvl="1" indent="-285750">
              <a:spcBef>
                <a:spcPct val="20000"/>
              </a:spcBef>
              <a:buFontTx/>
              <a:buChar char="–"/>
              <a:defRPr/>
            </a:pPr>
            <a:r>
              <a:rPr lang="tr-TR" sz="2000" b="1" kern="0" dirty="0">
                <a:latin typeface="+mn-lt"/>
                <a:cs typeface="+mn-cs"/>
              </a:rPr>
              <a:t>Üst katmandan aldığı verileri bölümlere (segment) ayırarak bir alt katmana iletir,  </a:t>
            </a:r>
          </a:p>
          <a:p>
            <a:pPr marL="742950" lvl="1" indent="-285750">
              <a:spcBef>
                <a:spcPct val="20000"/>
              </a:spcBef>
              <a:buFontTx/>
              <a:buChar char="–"/>
              <a:defRPr/>
            </a:pPr>
            <a:r>
              <a:rPr lang="tr-TR" sz="2000" b="1" kern="0" dirty="0">
                <a:latin typeface="+mn-lt"/>
                <a:cs typeface="+mn-cs"/>
              </a:rPr>
              <a:t>Bir üst katmana bu bölümleri birleştirerek sunar. </a:t>
            </a:r>
          </a:p>
          <a:p>
            <a:pPr marL="342900" indent="-342900">
              <a:spcBef>
                <a:spcPct val="20000"/>
              </a:spcBef>
              <a:buFontTx/>
              <a:buChar char="•"/>
              <a:defRPr/>
            </a:pPr>
            <a:endParaRPr lang="tr-TR" sz="2000" b="1" kern="0" dirty="0">
              <a:latin typeface="+mn-lt"/>
              <a:cs typeface="+mn-cs"/>
            </a:endParaRPr>
          </a:p>
          <a:p>
            <a:pPr marL="342900" indent="-342900">
              <a:spcBef>
                <a:spcPct val="20000"/>
              </a:spcBef>
              <a:buFontTx/>
              <a:buChar char="•"/>
              <a:defRPr/>
            </a:pPr>
            <a:r>
              <a:rPr lang="tr-TR" sz="2000" b="1" kern="0" dirty="0">
                <a:latin typeface="+mn-lt"/>
                <a:cs typeface="+mn-cs"/>
              </a:rPr>
              <a:t>İki düğüm arasında mantıksal bir bağlantının kurulmasını sağlar. </a:t>
            </a:r>
          </a:p>
        </p:txBody>
      </p:sp>
      <p:sp>
        <p:nvSpPr>
          <p:cNvPr id="6" name="Rectangle 3"/>
          <p:cNvSpPr txBox="1">
            <a:spLocks noRot="1" noChangeArrowheads="1"/>
          </p:cNvSpPr>
          <p:nvPr/>
        </p:nvSpPr>
        <p:spPr bwMode="auto">
          <a:xfrm>
            <a:off x="762000" y="3886200"/>
            <a:ext cx="6985000" cy="1971675"/>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Tx/>
              <a:buChar char="•"/>
            </a:pPr>
            <a:r>
              <a:rPr lang="tr-TR" sz="2000" b="1" dirty="0"/>
              <a:t>Aynı zamanda akış kontrolü (</a:t>
            </a:r>
            <a:r>
              <a:rPr lang="tr-TR" sz="2000" b="1" dirty="0" err="1"/>
              <a:t>flow</a:t>
            </a:r>
            <a:r>
              <a:rPr lang="tr-TR" sz="2000" b="1" dirty="0"/>
              <a:t> </a:t>
            </a:r>
            <a:r>
              <a:rPr lang="tr-TR" sz="2000" b="1" dirty="0" err="1"/>
              <a:t>control</a:t>
            </a:r>
            <a:r>
              <a:rPr lang="tr-TR" sz="2000" b="1" dirty="0"/>
              <a:t>) kullanarak karşı tarafa gönderilen verinin yerine ulaşıp ulaşmadığını kontrol eder. </a:t>
            </a:r>
          </a:p>
          <a:p>
            <a:pPr>
              <a:spcBef>
                <a:spcPct val="20000"/>
              </a:spcBef>
              <a:buFontTx/>
              <a:buChar char="•"/>
            </a:pPr>
            <a:r>
              <a:rPr lang="tr-TR" sz="2000" b="1" dirty="0"/>
              <a:t>Karşı tarafa gönderilen bölümlerin gönderilen sırayla birleştirilmesini sağlar.</a:t>
            </a:r>
          </a:p>
          <a:p>
            <a:pPr>
              <a:spcBef>
                <a:spcPct val="20000"/>
              </a:spcBef>
              <a:buFontTx/>
              <a:buChar char="•"/>
            </a:pPr>
            <a:r>
              <a:rPr lang="tr-TR" sz="2000" b="1" dirty="0"/>
              <a:t>Örnek; </a:t>
            </a:r>
            <a:r>
              <a:rPr lang="en-US" sz="2000" b="1" dirty="0"/>
              <a:t>TCP, UDP</a:t>
            </a:r>
            <a:r>
              <a:rPr lang="tr-TR" sz="2000" b="1" dirty="0"/>
              <a:t> (</a:t>
            </a:r>
            <a:r>
              <a:rPr lang="en-US" sz="2000" b="1" dirty="0"/>
              <a:t>User Datagram Protocol</a:t>
            </a:r>
            <a:r>
              <a:rPr lang="tr-TR" sz="2000" b="1" dirty="0"/>
              <a:t>)</a:t>
            </a:r>
            <a:r>
              <a:rPr lang="en-US" sz="2000" b="1" dirty="0"/>
              <a:t>, SPX</a:t>
            </a:r>
            <a:endParaRPr lang="tr-TR" sz="2000" b="1" dirty="0"/>
          </a:p>
        </p:txBody>
      </p:sp>
      <p:sp>
        <p:nvSpPr>
          <p:cNvPr id="37893" name="6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87062D19-B62D-4B84-95BC-C608EF59C135}" type="slidenum">
              <a:rPr lang="tr-TR"/>
              <a:pPr fontAlgn="base">
                <a:spcBef>
                  <a:spcPct val="0"/>
                </a:spcBef>
                <a:spcAft>
                  <a:spcPct val="0"/>
                </a:spcAft>
              </a:pPr>
              <a:t>16</a:t>
            </a:fld>
            <a:endParaRPr lang="tr-TR"/>
          </a:p>
        </p:txBody>
      </p:sp>
    </p:spTree>
    <p:extLst>
      <p:ext uri="{BB962C8B-B14F-4D97-AF65-F5344CB8AC3E}">
        <p14:creationId xmlns:p14="http://schemas.microsoft.com/office/powerpoint/2010/main" xmlns="" val="381257027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01625" y="228600"/>
            <a:ext cx="8540750" cy="1143000"/>
          </a:xfrm>
        </p:spPr>
        <p:txBody>
          <a:bodyPr/>
          <a:lstStyle/>
          <a:p>
            <a:r>
              <a:rPr lang="tr-TR" sz="3200" smtClean="0"/>
              <a:t>3. Ağ (Network) Katmanı</a:t>
            </a:r>
          </a:p>
        </p:txBody>
      </p:sp>
      <p:sp>
        <p:nvSpPr>
          <p:cNvPr id="5" name="Rectangle 3"/>
          <p:cNvSpPr txBox="1">
            <a:spLocks noRot="1" noChangeArrowheads="1"/>
          </p:cNvSpPr>
          <p:nvPr/>
        </p:nvSpPr>
        <p:spPr bwMode="auto">
          <a:xfrm>
            <a:off x="990600" y="1600200"/>
            <a:ext cx="7724775" cy="4997450"/>
          </a:xfrm>
          <a:prstGeom prst="rect">
            <a:avLst/>
          </a:prstGeom>
          <a:noFill/>
          <a:ln w="9525">
            <a:noFill/>
            <a:miter lim="800000"/>
            <a:headEnd/>
            <a:tailEnd/>
          </a:ln>
          <a:effectLst/>
        </p:spPr>
        <p:txBody>
          <a:bodyPr/>
          <a:lstStyle/>
          <a:p>
            <a:pPr marL="342900" indent="-342900">
              <a:lnSpc>
                <a:spcPct val="90000"/>
              </a:lnSpc>
              <a:spcBef>
                <a:spcPct val="20000"/>
              </a:spcBef>
              <a:buFontTx/>
              <a:buChar char="•"/>
              <a:defRPr/>
            </a:pPr>
            <a:r>
              <a:rPr lang="tr-TR" sz="2800" kern="0" dirty="0">
                <a:latin typeface="+mn-lt"/>
                <a:cs typeface="+mn-cs"/>
              </a:rPr>
              <a:t>Bu katmanda iletilen veri blokları paket olarak adlandırılır. </a:t>
            </a:r>
          </a:p>
          <a:p>
            <a:pPr marL="342900" indent="-342900">
              <a:lnSpc>
                <a:spcPct val="90000"/>
              </a:lnSpc>
              <a:spcBef>
                <a:spcPct val="20000"/>
              </a:spcBef>
              <a:buFontTx/>
              <a:buChar char="•"/>
              <a:defRPr/>
            </a:pPr>
            <a:r>
              <a:rPr lang="tr-TR" sz="2800" kern="0" dirty="0">
                <a:latin typeface="+mn-lt"/>
                <a:cs typeface="+mn-cs"/>
              </a:rPr>
              <a:t>Bu katman, veri paketlerinin ağ adreslerini kullanarak bu paketleri uygun ağlara yönlendirme işini yapar. </a:t>
            </a:r>
          </a:p>
          <a:p>
            <a:pPr marL="342900" indent="-342900">
              <a:lnSpc>
                <a:spcPct val="90000"/>
              </a:lnSpc>
              <a:spcBef>
                <a:spcPct val="20000"/>
              </a:spcBef>
              <a:buFontTx/>
              <a:buChar char="•"/>
              <a:defRPr/>
            </a:pPr>
            <a:r>
              <a:rPr lang="tr-TR" sz="2800" kern="0" dirty="0">
                <a:latin typeface="+mn-lt"/>
                <a:cs typeface="+mn-cs"/>
              </a:rPr>
              <a:t>Adresleme işlemlerini (Mantıksal adres ve fiziksel adres çevrimleri) yürütür.</a:t>
            </a:r>
          </a:p>
          <a:p>
            <a:pPr marL="342900" indent="-342900">
              <a:lnSpc>
                <a:spcPct val="90000"/>
              </a:lnSpc>
              <a:spcBef>
                <a:spcPct val="20000"/>
              </a:spcBef>
              <a:buFontTx/>
              <a:buChar char="•"/>
              <a:defRPr/>
            </a:pPr>
            <a:r>
              <a:rPr lang="tr-TR" sz="2800" kern="0" dirty="0">
                <a:latin typeface="+mn-lt"/>
                <a:cs typeface="+mn-cs"/>
              </a:rPr>
              <a:t>Yönlendiriciler (Router) bu katmanda tanımlıdırlar. </a:t>
            </a:r>
          </a:p>
          <a:p>
            <a:pPr marL="342900" indent="-342900">
              <a:lnSpc>
                <a:spcPct val="90000"/>
              </a:lnSpc>
              <a:spcBef>
                <a:spcPct val="20000"/>
              </a:spcBef>
              <a:buFontTx/>
              <a:buChar char="•"/>
              <a:defRPr/>
            </a:pPr>
            <a:r>
              <a:rPr lang="tr-TR" sz="2800" kern="0" dirty="0">
                <a:latin typeface="+mn-lt"/>
                <a:cs typeface="+mn-cs"/>
              </a:rPr>
              <a:t>Örnek; IP ve IPX.</a:t>
            </a:r>
          </a:p>
        </p:txBody>
      </p:sp>
      <p:sp>
        <p:nvSpPr>
          <p:cNvPr id="38916" name="5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8B98A126-086E-42B2-B23D-B8A10E8F35BC}" type="slidenum">
              <a:rPr lang="tr-TR"/>
              <a:pPr fontAlgn="base">
                <a:spcBef>
                  <a:spcPct val="0"/>
                </a:spcBef>
                <a:spcAft>
                  <a:spcPct val="0"/>
                </a:spcAft>
              </a:pPr>
              <a:t>17</a:t>
            </a:fld>
            <a:endParaRPr lang="tr-TR"/>
          </a:p>
        </p:txBody>
      </p:sp>
    </p:spTree>
    <p:extLst>
      <p:ext uri="{BB962C8B-B14F-4D97-AF65-F5344CB8AC3E}">
        <p14:creationId xmlns:p14="http://schemas.microsoft.com/office/powerpoint/2010/main" xmlns="" val="234817914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301625" y="228600"/>
            <a:ext cx="8540750" cy="1143000"/>
          </a:xfrm>
        </p:spPr>
        <p:txBody>
          <a:bodyPr/>
          <a:lstStyle/>
          <a:p>
            <a:r>
              <a:rPr lang="tr-TR" sz="3200" dirty="0" smtClean="0"/>
              <a:t>2. Veri İletim (Data Link) Katmanı</a:t>
            </a:r>
          </a:p>
        </p:txBody>
      </p:sp>
      <p:sp>
        <p:nvSpPr>
          <p:cNvPr id="5" name="Rectangle 3"/>
          <p:cNvSpPr txBox="1">
            <a:spLocks noRot="1" noChangeArrowheads="1"/>
          </p:cNvSpPr>
          <p:nvPr/>
        </p:nvSpPr>
        <p:spPr bwMode="auto">
          <a:xfrm>
            <a:off x="609600" y="1600200"/>
            <a:ext cx="8034338" cy="4997450"/>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90000"/>
              </a:lnSpc>
              <a:spcBef>
                <a:spcPct val="20000"/>
              </a:spcBef>
              <a:buFontTx/>
              <a:buChar char="•"/>
            </a:pPr>
            <a:r>
              <a:rPr lang="tr-TR" sz="2400" dirty="0"/>
              <a:t>Ağ katmanından aldığı veri paketlerine hata kontrol bitlerini ekleyerek çerçeve (</a:t>
            </a:r>
            <a:r>
              <a:rPr lang="tr-TR" sz="2400" dirty="0" err="1"/>
              <a:t>frame</a:t>
            </a:r>
            <a:r>
              <a:rPr lang="tr-TR" sz="2400" dirty="0"/>
              <a:t>) halinde fiziksel katmana iletme işinden sorumludur. </a:t>
            </a:r>
            <a:endParaRPr lang="tr-TR" sz="2400" dirty="0" smtClean="0"/>
          </a:p>
          <a:p>
            <a:pPr>
              <a:lnSpc>
                <a:spcPct val="90000"/>
              </a:lnSpc>
              <a:spcBef>
                <a:spcPct val="20000"/>
              </a:spcBef>
              <a:buFontTx/>
              <a:buChar char="•"/>
            </a:pPr>
            <a:endParaRPr lang="tr-TR" sz="2400" dirty="0"/>
          </a:p>
          <a:p>
            <a:pPr>
              <a:lnSpc>
                <a:spcPct val="90000"/>
              </a:lnSpc>
              <a:spcBef>
                <a:spcPct val="20000"/>
              </a:spcBef>
              <a:buFontTx/>
              <a:buChar char="•"/>
            </a:pPr>
            <a:r>
              <a:rPr lang="tr-TR" sz="2400" dirty="0"/>
              <a:t>İletilen çerçevenin doğru mu yoksa yanlış mı iletildiğini kontrol eder, eğer çerçeve hatalı iletilmişse çerçevenin yeniden gönderilmesini sağlar. </a:t>
            </a:r>
            <a:endParaRPr lang="tr-TR" sz="2400" dirty="0" smtClean="0"/>
          </a:p>
          <a:p>
            <a:pPr>
              <a:lnSpc>
                <a:spcPct val="90000"/>
              </a:lnSpc>
              <a:spcBef>
                <a:spcPct val="20000"/>
              </a:spcBef>
              <a:buFontTx/>
              <a:buChar char="•"/>
            </a:pPr>
            <a:endParaRPr lang="tr-TR" sz="2400" dirty="0"/>
          </a:p>
          <a:p>
            <a:pPr>
              <a:lnSpc>
                <a:spcPct val="90000"/>
              </a:lnSpc>
              <a:spcBef>
                <a:spcPct val="20000"/>
              </a:spcBef>
              <a:buFontTx/>
              <a:buChar char="•"/>
            </a:pPr>
            <a:r>
              <a:rPr lang="tr-TR" sz="2400" dirty="0"/>
              <a:t>Ayrıca ağ üzerindeki diğer bilgisayarları tanımlama, kablonun o anda kimin tarafından kullanıldığının tespitini yapar</a:t>
            </a:r>
            <a:r>
              <a:rPr lang="tr-TR" sz="2400" dirty="0" smtClean="0"/>
              <a:t>.</a:t>
            </a:r>
          </a:p>
          <a:p>
            <a:pPr>
              <a:lnSpc>
                <a:spcPct val="90000"/>
              </a:lnSpc>
              <a:spcBef>
                <a:spcPct val="20000"/>
              </a:spcBef>
              <a:buFontTx/>
              <a:buChar char="•"/>
            </a:pPr>
            <a:endParaRPr lang="tr-TR" sz="2400" dirty="0"/>
          </a:p>
          <a:p>
            <a:pPr>
              <a:lnSpc>
                <a:spcPct val="90000"/>
              </a:lnSpc>
              <a:spcBef>
                <a:spcPct val="20000"/>
              </a:spcBef>
              <a:buFontTx/>
              <a:buChar char="•"/>
            </a:pPr>
            <a:r>
              <a:rPr lang="tr-TR" sz="2400" dirty="0" err="1"/>
              <a:t>Örn</a:t>
            </a:r>
            <a:r>
              <a:rPr lang="tr-TR" sz="2400" dirty="0"/>
              <a:t>: Ethernet, </a:t>
            </a:r>
            <a:r>
              <a:rPr lang="tr-TR" sz="2400" dirty="0" err="1"/>
              <a:t>Frame</a:t>
            </a:r>
            <a:r>
              <a:rPr lang="tr-TR" sz="2400" dirty="0"/>
              <a:t> </a:t>
            </a:r>
            <a:r>
              <a:rPr lang="tr-TR" sz="2400" dirty="0" err="1"/>
              <a:t>Relay</a:t>
            </a:r>
            <a:r>
              <a:rPr lang="tr-TR" sz="2400" dirty="0"/>
              <a:t>, ISDN, Switch ve Bridge</a:t>
            </a:r>
          </a:p>
        </p:txBody>
      </p:sp>
      <p:sp>
        <p:nvSpPr>
          <p:cNvPr id="39940" name="5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720BC8F1-EC95-4F19-8534-6895770AF8E3}" type="slidenum">
              <a:rPr lang="tr-TR"/>
              <a:pPr fontAlgn="base">
                <a:spcBef>
                  <a:spcPct val="0"/>
                </a:spcBef>
                <a:spcAft>
                  <a:spcPct val="0"/>
                </a:spcAft>
              </a:pPr>
              <a:t>18</a:t>
            </a:fld>
            <a:endParaRPr lang="tr-TR"/>
          </a:p>
        </p:txBody>
      </p:sp>
    </p:spTree>
    <p:extLst>
      <p:ext uri="{BB962C8B-B14F-4D97-AF65-F5344CB8AC3E}">
        <p14:creationId xmlns:p14="http://schemas.microsoft.com/office/powerpoint/2010/main" xmlns="" val="252943474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a:xfrm>
            <a:off x="71438" y="228600"/>
            <a:ext cx="8540750" cy="1143000"/>
          </a:xfrm>
        </p:spPr>
        <p:txBody>
          <a:bodyPr/>
          <a:lstStyle/>
          <a:p>
            <a:r>
              <a:rPr lang="tr-TR" sz="3200" dirty="0" smtClean="0"/>
              <a:t>1. Fiziksel (Physical) Katmanı</a:t>
            </a:r>
          </a:p>
        </p:txBody>
      </p:sp>
      <p:sp>
        <p:nvSpPr>
          <p:cNvPr id="5" name="Rectangle 3"/>
          <p:cNvSpPr txBox="1">
            <a:spLocks noRot="1" noChangeArrowheads="1"/>
          </p:cNvSpPr>
          <p:nvPr/>
        </p:nvSpPr>
        <p:spPr bwMode="auto">
          <a:xfrm>
            <a:off x="609600" y="1600200"/>
            <a:ext cx="8177213" cy="4191000"/>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90000"/>
              </a:lnSpc>
              <a:spcBef>
                <a:spcPct val="20000"/>
              </a:spcBef>
              <a:buFontTx/>
              <a:buChar char="•"/>
            </a:pPr>
            <a:r>
              <a:rPr lang="tr-TR" sz="2800" dirty="0"/>
              <a:t>Verilerin fiziksel olarak gönderilmesi ve alınmasından sorumludur. </a:t>
            </a:r>
          </a:p>
          <a:p>
            <a:pPr>
              <a:lnSpc>
                <a:spcPct val="90000"/>
              </a:lnSpc>
              <a:spcBef>
                <a:spcPct val="20000"/>
              </a:spcBef>
              <a:buFontTx/>
              <a:buChar char="•"/>
            </a:pPr>
            <a:r>
              <a:rPr lang="tr-TR" sz="2800" dirty="0"/>
              <a:t>Bu katmanda tanımlanan standartlar taşınan verinin içeriğiyle ilgilenmezler. Daha çok işaretin </a:t>
            </a:r>
            <a:r>
              <a:rPr lang="tr-TR" sz="2800" dirty="0" err="1"/>
              <a:t>şekli,fiziksel</a:t>
            </a:r>
            <a:r>
              <a:rPr lang="tr-TR" sz="2800" dirty="0"/>
              <a:t> katmanda kullanılacak </a:t>
            </a:r>
            <a:r>
              <a:rPr lang="tr-TR" sz="2800" dirty="0" err="1"/>
              <a:t>konnektör</a:t>
            </a:r>
            <a:r>
              <a:rPr lang="tr-TR" sz="2800" dirty="0"/>
              <a:t> türü, kablo türü gibi elektriksel ve mekanik özelliklerle ilgilenir. </a:t>
            </a:r>
          </a:p>
          <a:p>
            <a:pPr>
              <a:lnSpc>
                <a:spcPct val="90000"/>
              </a:lnSpc>
              <a:spcBef>
                <a:spcPct val="20000"/>
              </a:spcBef>
              <a:buFontTx/>
              <a:buChar char="•"/>
            </a:pPr>
            <a:r>
              <a:rPr lang="tr-TR" sz="2800" dirty="0" err="1"/>
              <a:t>Hub’lar</a:t>
            </a:r>
            <a:r>
              <a:rPr lang="tr-TR" sz="2800" dirty="0"/>
              <a:t> fiziksel katmanda tanımlıdır.</a:t>
            </a:r>
          </a:p>
        </p:txBody>
      </p:sp>
      <p:sp>
        <p:nvSpPr>
          <p:cNvPr id="40964" name="5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2BF6ABE7-DD74-44F1-A7D0-DB18F6C8089D}" type="slidenum">
              <a:rPr lang="tr-TR"/>
              <a:pPr fontAlgn="base">
                <a:spcBef>
                  <a:spcPct val="0"/>
                </a:spcBef>
                <a:spcAft>
                  <a:spcPct val="0"/>
                </a:spcAft>
              </a:pPr>
              <a:t>19</a:t>
            </a:fld>
            <a:endParaRPr lang="tr-TR"/>
          </a:p>
        </p:txBody>
      </p:sp>
    </p:spTree>
    <p:extLst>
      <p:ext uri="{BB962C8B-B14F-4D97-AF65-F5344CB8AC3E}">
        <p14:creationId xmlns:p14="http://schemas.microsoft.com/office/powerpoint/2010/main" xmlns="" val="397999206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143000" y="474663"/>
            <a:ext cx="7000875" cy="4525962"/>
          </a:xfrm>
          <a:prstGeom prst="rect">
            <a:avLst/>
          </a:prstGeom>
          <a:noFill/>
          <a:ln w="9525">
            <a:noFill/>
            <a:miter lim="800000"/>
            <a:headEnd/>
            <a:tailEnd/>
          </a:ln>
          <a:effectLst/>
        </p:spPr>
        <p:txBody>
          <a:bodyPr/>
          <a:lstStyle/>
          <a:p>
            <a:pPr marL="342900" indent="-342900">
              <a:spcBef>
                <a:spcPct val="20000"/>
              </a:spcBef>
              <a:buFontTx/>
              <a:buChar char="•"/>
              <a:defRPr/>
            </a:pPr>
            <a:r>
              <a:rPr lang="tr-TR" sz="3200" kern="0" dirty="0">
                <a:solidFill>
                  <a:schemeClr val="accent6">
                    <a:lumMod val="40000"/>
                    <a:lumOff val="60000"/>
                  </a:schemeClr>
                </a:solidFill>
                <a:latin typeface="+mn-lt"/>
                <a:cs typeface="+mn-cs"/>
              </a:rPr>
              <a:t>Ağ Nedir?</a:t>
            </a:r>
          </a:p>
          <a:p>
            <a:pPr marL="742950" lvl="1" indent="-285750">
              <a:spcBef>
                <a:spcPct val="20000"/>
              </a:spcBef>
              <a:buClr>
                <a:schemeClr val="tx1"/>
              </a:buClr>
              <a:buFontTx/>
              <a:buChar char="–"/>
              <a:defRPr/>
            </a:pPr>
            <a:endParaRPr lang="tr-TR" sz="2800" kern="0" dirty="0">
              <a:solidFill>
                <a:srgbClr val="FFC000"/>
              </a:solidFill>
              <a:latin typeface="+mn-lt"/>
              <a:cs typeface="+mn-cs"/>
            </a:endParaRPr>
          </a:p>
          <a:p>
            <a:pPr marL="742950" lvl="1" indent="-285750">
              <a:spcBef>
                <a:spcPct val="20000"/>
              </a:spcBef>
              <a:buClr>
                <a:schemeClr val="tx1"/>
              </a:buClr>
              <a:buFontTx/>
              <a:buChar char="–"/>
              <a:defRPr/>
            </a:pPr>
            <a:r>
              <a:rPr lang="tr-TR" kern="0" dirty="0">
                <a:solidFill>
                  <a:srgbClr val="FFC000"/>
                </a:solidFill>
                <a:latin typeface="+mn-lt"/>
                <a:cs typeface="+mn-cs"/>
              </a:rPr>
              <a:t>Birden çok bilgisayarın birbirine bağlanarak kaynakları paylaşmaktır.</a:t>
            </a:r>
          </a:p>
        </p:txBody>
      </p:sp>
      <p:pic>
        <p:nvPicPr>
          <p:cNvPr id="5" name="Picture 6" descr="istemci"/>
          <p:cNvPicPr>
            <a:picLocks noChangeAspect="1" noChangeArrowheads="1"/>
          </p:cNvPicPr>
          <p:nvPr/>
        </p:nvPicPr>
        <p:blipFill>
          <a:blip r:embed="rId2" cstate="print"/>
          <a:srcRect/>
          <a:stretch>
            <a:fillRect/>
          </a:stretch>
        </p:blipFill>
        <p:spPr bwMode="auto">
          <a:xfrm>
            <a:off x="2627614" y="3413139"/>
            <a:ext cx="4730468" cy="25876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604" name="5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6A5528E5-1EA4-418C-8813-F3B1A5943B72}" type="slidenum">
              <a:rPr lang="tr-TR"/>
              <a:pPr fontAlgn="base">
                <a:spcBef>
                  <a:spcPct val="0"/>
                </a:spcBef>
                <a:spcAft>
                  <a:spcPct val="0"/>
                </a:spcAft>
              </a:pPr>
              <a:t>2</a:t>
            </a:fld>
            <a:endParaRPr lang="tr-TR"/>
          </a:p>
        </p:txBody>
      </p:sp>
    </p:spTree>
    <p:extLst>
      <p:ext uri="{BB962C8B-B14F-4D97-AF65-F5344CB8AC3E}">
        <p14:creationId xmlns:p14="http://schemas.microsoft.com/office/powerpoint/2010/main" xmlns="" val="395473337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1"/>
          <p:cNvGraphicFramePr>
            <a:graphicFrameLocks noGrp="1"/>
          </p:cNvGraphicFramePr>
          <p:nvPr/>
        </p:nvGraphicFramePr>
        <p:xfrm>
          <a:off x="1500188" y="744538"/>
          <a:ext cx="7215187" cy="5256849"/>
        </p:xfrm>
        <a:graphic>
          <a:graphicData uri="http://schemas.openxmlformats.org/drawingml/2006/table">
            <a:tbl>
              <a:tblPr/>
              <a:tblGrid>
                <a:gridCol w="2143125"/>
                <a:gridCol w="5072062"/>
              </a:tblGrid>
              <a:tr h="500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tr-TR" sz="2800" b="0" i="0" u="none" strike="noStrike" cap="none" normalizeH="0" baseline="0" smtClean="0">
                          <a:ln>
                            <a:noFill/>
                          </a:ln>
                          <a:solidFill>
                            <a:srgbClr val="FFC000"/>
                          </a:solidFill>
                          <a:effectLst>
                            <a:outerShdw blurRad="38100" dist="38100" dir="2700000" algn="tl">
                              <a:srgbClr val="000000"/>
                            </a:outerShdw>
                          </a:effectLst>
                          <a:latin typeface="Tahoma" pitchFamily="34" charset="0"/>
                        </a:rPr>
                        <a:t>Katman</a:t>
                      </a:r>
                      <a:endParaRPr kumimoji="0" lang="en-US" sz="2800" b="0" i="0" u="none" strike="noStrike" cap="none" normalizeH="0" baseline="0" smtClean="0">
                        <a:ln>
                          <a:noFill/>
                        </a:ln>
                        <a:solidFill>
                          <a:srgbClr val="FFC000"/>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tr-TR" sz="2800" b="0" i="0" u="none" strike="noStrike" cap="none" normalizeH="0" baseline="0" smtClean="0">
                          <a:ln>
                            <a:noFill/>
                          </a:ln>
                          <a:solidFill>
                            <a:srgbClr val="FFC000"/>
                          </a:solidFill>
                          <a:effectLst>
                            <a:outerShdw blurRad="38100" dist="38100" dir="2700000" algn="tl">
                              <a:srgbClr val="000000"/>
                            </a:outerShdw>
                          </a:effectLst>
                          <a:latin typeface="Tahoma" pitchFamily="34" charset="0"/>
                        </a:rPr>
                        <a:t>Görevi</a:t>
                      </a:r>
                      <a:endParaRPr kumimoji="0" lang="en-US" sz="2800" b="0" i="0" u="none" strike="noStrike" cap="none" normalizeH="0" baseline="0" smtClean="0">
                        <a:ln>
                          <a:noFill/>
                        </a:ln>
                        <a:solidFill>
                          <a:srgbClr val="FFC000"/>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38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7.) </a:t>
                      </a:r>
                      <a:r>
                        <a:rPr kumimoji="0" lang="tr-TR"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Uygulama</a:t>
                      </a:r>
                      <a:endPar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tr-T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Kullanıcının uygulamaları</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6.) </a:t>
                      </a:r>
                      <a:r>
                        <a:rPr kumimoji="0" lang="tr-TR"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Sunum</a:t>
                      </a:r>
                      <a:endPar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tr-T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Aynı dilin konuşulması; veri formatlama, şifreleme</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6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5.) </a:t>
                      </a:r>
                      <a:r>
                        <a:rPr kumimoji="0" lang="tr-TR"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Oturum</a:t>
                      </a:r>
                      <a:endPar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tr-T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Bağlantının kurulması ve yönetilmesi</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4.) </a:t>
                      </a:r>
                      <a:r>
                        <a:rPr kumimoji="0" lang="tr-TR"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Taşıma</a:t>
                      </a:r>
                      <a:endPar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tr-T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Verinin bölümlere ayrılarak karşı tarafa gitmesinin kontrol edilmesi</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3.) </a:t>
                      </a:r>
                      <a:r>
                        <a:rPr kumimoji="0" lang="tr-TR"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Ağ</a:t>
                      </a:r>
                      <a:endPar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tr-T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Veri bölümlerinin paketlere ayrılması, ağ adreslerinin fiziksel adreslere çevrimi</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02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2.) </a:t>
                      </a:r>
                      <a:r>
                        <a:rPr kumimoji="0" lang="tr-TR"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Veri İletim</a:t>
                      </a:r>
                      <a:endPar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tr-T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Ağ paketlerinin çerçevelere ayrılması</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1.) </a:t>
                      </a:r>
                      <a:r>
                        <a:rPr kumimoji="0" lang="tr-TR"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rPr>
                        <a:t>Fiziksel</a:t>
                      </a:r>
                      <a:endParaRPr kumimoji="0" lang="en-US" sz="2000" b="0" i="0" u="none" strike="noStrike" cap="none" normalizeH="0" baseline="0" smtClean="0">
                        <a:ln>
                          <a:noFill/>
                        </a:ln>
                        <a:solidFill>
                          <a:srgbClr val="B9D5F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pitchFamily="34" charset="0"/>
                        <a:buNone/>
                        <a:tabLst/>
                      </a:pPr>
                      <a:r>
                        <a:rPr kumimoji="0" lang="tr-T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Fiziksel veri aktarımı</a:t>
                      </a: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2015" name="2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F766287A-9943-4EC4-9776-F22DADA63381}" type="slidenum">
              <a:rPr lang="tr-TR"/>
              <a:pPr fontAlgn="base">
                <a:spcBef>
                  <a:spcPct val="0"/>
                </a:spcBef>
                <a:spcAft>
                  <a:spcPct val="0"/>
                </a:spcAft>
              </a:pPr>
              <a:t>20</a:t>
            </a:fld>
            <a:endParaRPr lang="tr-TR"/>
          </a:p>
        </p:txBody>
      </p:sp>
    </p:spTree>
    <p:extLst>
      <p:ext uri="{BB962C8B-B14F-4D97-AF65-F5344CB8AC3E}">
        <p14:creationId xmlns:p14="http://schemas.microsoft.com/office/powerpoint/2010/main" xmlns="" val="424500341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457200"/>
            <a:ext cx="8229600" cy="792163"/>
          </a:xfrm>
        </p:spPr>
        <p:txBody>
          <a:bodyPr/>
          <a:lstStyle/>
          <a:p>
            <a:r>
              <a:rPr lang="tr-TR" sz="3200" dirty="0" smtClean="0"/>
              <a:t>Ağ topolojisi nedir?</a:t>
            </a:r>
          </a:p>
        </p:txBody>
      </p:sp>
      <p:sp>
        <p:nvSpPr>
          <p:cNvPr id="3" name="Rectangle 4"/>
          <p:cNvSpPr txBox="1">
            <a:spLocks noChangeArrowheads="1"/>
          </p:cNvSpPr>
          <p:nvPr/>
        </p:nvSpPr>
        <p:spPr bwMode="auto">
          <a:xfrm>
            <a:off x="1571625" y="1557338"/>
            <a:ext cx="7286625" cy="4538662"/>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Tx/>
              <a:buChar char="•"/>
            </a:pPr>
            <a:r>
              <a:rPr lang="tr-TR" dirty="0"/>
              <a:t>Bir ağdaki bilgisayarların nasıl yerleşeceğini, nasıl bağlanacağını, veri iletiminin nasıl olacağını belirleyen genel yapıdır.</a:t>
            </a:r>
          </a:p>
          <a:p>
            <a:pPr>
              <a:spcBef>
                <a:spcPct val="20000"/>
              </a:spcBef>
              <a:buFontTx/>
              <a:buChar char="•"/>
            </a:pPr>
            <a:r>
              <a:rPr lang="tr-TR" dirty="0"/>
              <a:t>Fiziksel topoloji: Ağın fiziksel olarak nasıl görüneceğini belirler (Fiziksel katman)</a:t>
            </a:r>
          </a:p>
          <a:p>
            <a:pPr>
              <a:spcBef>
                <a:spcPct val="20000"/>
              </a:spcBef>
              <a:buFontTx/>
              <a:buChar char="•"/>
            </a:pPr>
            <a:r>
              <a:rPr lang="tr-TR" dirty="0"/>
              <a:t>Mantıksal topoloji: Bir ağdaki veri akışının nasıl olacağını belirler (Veri iletim katmanı)</a:t>
            </a:r>
          </a:p>
        </p:txBody>
      </p:sp>
      <p:pic>
        <p:nvPicPr>
          <p:cNvPr id="246786" name="Picture 2"/>
          <p:cNvPicPr>
            <a:picLocks noChangeAspect="1" noChangeArrowheads="1"/>
          </p:cNvPicPr>
          <p:nvPr/>
        </p:nvPicPr>
        <p:blipFill>
          <a:blip r:embed="rId2" cstate="print"/>
          <a:srcRect/>
          <a:stretch>
            <a:fillRect/>
          </a:stretch>
        </p:blipFill>
        <p:spPr bwMode="auto">
          <a:xfrm>
            <a:off x="3286116" y="3736277"/>
            <a:ext cx="3357586" cy="24788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13" name="4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D3907922-9245-4A0B-9A31-94D26CF506F5}" type="slidenum">
              <a:rPr lang="tr-TR"/>
              <a:pPr fontAlgn="base">
                <a:spcBef>
                  <a:spcPct val="0"/>
                </a:spcBef>
                <a:spcAft>
                  <a:spcPct val="0"/>
                </a:spcAft>
              </a:pPr>
              <a:t>21</a:t>
            </a:fld>
            <a:endParaRPr lang="tr-TR"/>
          </a:p>
        </p:txBody>
      </p:sp>
    </p:spTree>
    <p:extLst>
      <p:ext uri="{BB962C8B-B14F-4D97-AF65-F5344CB8AC3E}">
        <p14:creationId xmlns:p14="http://schemas.microsoft.com/office/powerpoint/2010/main" xmlns="" val="49421145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00088" y="457200"/>
            <a:ext cx="8229600" cy="1371600"/>
          </a:xfrm>
        </p:spPr>
        <p:txBody>
          <a:bodyPr>
            <a:normAutofit/>
          </a:bodyPr>
          <a:lstStyle/>
          <a:p>
            <a:r>
              <a:rPr lang="tr-TR" b="1" dirty="0" smtClean="0">
                <a:effectLst>
                  <a:outerShdw blurRad="38100" dist="38100" dir="2700000" algn="tl">
                    <a:srgbClr val="000000">
                      <a:alpha val="43137"/>
                    </a:srgbClr>
                  </a:outerShdw>
                </a:effectLst>
              </a:rPr>
              <a:t>Ağ Topoloji Türleri</a:t>
            </a:r>
          </a:p>
        </p:txBody>
      </p:sp>
      <p:sp>
        <p:nvSpPr>
          <p:cNvPr id="5" name="Rectangle 3"/>
          <p:cNvSpPr txBox="1">
            <a:spLocks noChangeArrowheads="1"/>
          </p:cNvSpPr>
          <p:nvPr/>
        </p:nvSpPr>
        <p:spPr bwMode="auto">
          <a:xfrm>
            <a:off x="1985963" y="2409825"/>
            <a:ext cx="4872037" cy="3448050"/>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Tx/>
              <a:buChar char="•"/>
            </a:pPr>
            <a:r>
              <a:rPr lang="tr-TR" sz="2800" b="1" dirty="0"/>
              <a:t>Doğrusal (</a:t>
            </a:r>
            <a:r>
              <a:rPr lang="tr-TR" sz="2800" b="1" dirty="0" err="1"/>
              <a:t>Bus</a:t>
            </a:r>
            <a:r>
              <a:rPr lang="tr-TR" sz="2800" b="1" dirty="0"/>
              <a:t> </a:t>
            </a:r>
            <a:r>
              <a:rPr lang="tr-TR" sz="2800" b="1" dirty="0" err="1"/>
              <a:t>Topology</a:t>
            </a:r>
            <a:r>
              <a:rPr lang="tr-TR" sz="2800" b="1" dirty="0"/>
              <a:t>)</a:t>
            </a:r>
          </a:p>
          <a:p>
            <a:pPr>
              <a:spcBef>
                <a:spcPct val="20000"/>
              </a:spcBef>
              <a:buFontTx/>
              <a:buChar char="•"/>
            </a:pPr>
            <a:r>
              <a:rPr lang="tr-TR" sz="2800" b="1" dirty="0"/>
              <a:t>Halka (Ring </a:t>
            </a:r>
            <a:r>
              <a:rPr lang="tr-TR" sz="2800" b="1" dirty="0" err="1"/>
              <a:t>Topology</a:t>
            </a:r>
            <a:r>
              <a:rPr lang="tr-TR" sz="2800" b="1" dirty="0"/>
              <a:t>)</a:t>
            </a:r>
          </a:p>
          <a:p>
            <a:pPr>
              <a:spcBef>
                <a:spcPct val="20000"/>
              </a:spcBef>
              <a:buFontTx/>
              <a:buChar char="•"/>
            </a:pPr>
            <a:r>
              <a:rPr lang="tr-TR" sz="2800" b="1" dirty="0" smtClean="0"/>
              <a:t>Yıldız </a:t>
            </a:r>
            <a:r>
              <a:rPr lang="tr-TR" sz="2800" b="1" dirty="0"/>
              <a:t>(Star </a:t>
            </a:r>
            <a:r>
              <a:rPr lang="tr-TR" sz="2800" b="1" dirty="0" err="1"/>
              <a:t>Topology</a:t>
            </a:r>
            <a:r>
              <a:rPr lang="tr-TR" sz="2800" b="1" dirty="0"/>
              <a:t>)</a:t>
            </a:r>
          </a:p>
          <a:p>
            <a:pPr>
              <a:spcBef>
                <a:spcPct val="20000"/>
              </a:spcBef>
              <a:buFontTx/>
              <a:buChar char="•"/>
            </a:pPr>
            <a:r>
              <a:rPr lang="tr-TR" sz="2800" b="1" dirty="0" smtClean="0"/>
              <a:t>Ağaç </a:t>
            </a:r>
            <a:r>
              <a:rPr lang="tr-TR" sz="2800" b="1" dirty="0"/>
              <a:t>(</a:t>
            </a:r>
            <a:r>
              <a:rPr lang="tr-TR" sz="2800" b="1" dirty="0" err="1"/>
              <a:t>Tree</a:t>
            </a:r>
            <a:r>
              <a:rPr lang="tr-TR" sz="2800" b="1" dirty="0"/>
              <a:t> </a:t>
            </a:r>
            <a:r>
              <a:rPr lang="tr-TR" sz="2800" b="1" dirty="0" err="1"/>
              <a:t>Topology</a:t>
            </a:r>
            <a:r>
              <a:rPr lang="tr-TR" sz="2800" b="1" dirty="0"/>
              <a:t>)</a:t>
            </a:r>
          </a:p>
          <a:p>
            <a:pPr>
              <a:spcBef>
                <a:spcPct val="20000"/>
              </a:spcBef>
              <a:buFontTx/>
              <a:buChar char="•"/>
            </a:pPr>
            <a:endParaRPr lang="tr-TR" sz="2000" dirty="0"/>
          </a:p>
        </p:txBody>
      </p:sp>
      <p:sp>
        <p:nvSpPr>
          <p:cNvPr id="44036" name="5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B5C863CD-77C5-4C27-85CC-1701FA46C329}" type="slidenum">
              <a:rPr lang="tr-TR"/>
              <a:pPr fontAlgn="base">
                <a:spcBef>
                  <a:spcPct val="0"/>
                </a:spcBef>
                <a:spcAft>
                  <a:spcPct val="0"/>
                </a:spcAft>
              </a:pPr>
              <a:t>22</a:t>
            </a:fld>
            <a:endParaRPr lang="tr-TR"/>
          </a:p>
        </p:txBody>
      </p:sp>
    </p:spTree>
    <p:extLst>
      <p:ext uri="{BB962C8B-B14F-4D97-AF65-F5344CB8AC3E}">
        <p14:creationId xmlns:p14="http://schemas.microsoft.com/office/powerpoint/2010/main" xmlns="" val="48585996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87413" y="214313"/>
            <a:ext cx="7756525" cy="1193800"/>
          </a:xfrm>
        </p:spPr>
        <p:txBody>
          <a:bodyPr/>
          <a:lstStyle/>
          <a:p>
            <a:r>
              <a:rPr lang="tr-TR" sz="3200" dirty="0" smtClean="0"/>
              <a:t>Doğrusal (Bus) Topoloji</a:t>
            </a:r>
          </a:p>
        </p:txBody>
      </p:sp>
      <p:sp>
        <p:nvSpPr>
          <p:cNvPr id="5" name="Rectangle 3"/>
          <p:cNvSpPr txBox="1">
            <a:spLocks noChangeArrowheads="1"/>
          </p:cNvSpPr>
          <p:nvPr/>
        </p:nvSpPr>
        <p:spPr bwMode="auto">
          <a:xfrm>
            <a:off x="1231900" y="1339850"/>
            <a:ext cx="7769225" cy="1517650"/>
          </a:xfrm>
          <a:prstGeom prst="rect">
            <a:avLst/>
          </a:prstGeom>
          <a:noFill/>
          <a:ln w="9525">
            <a:noFill/>
            <a:miter lim="800000"/>
            <a:headEnd/>
            <a:tailEnd/>
          </a:ln>
          <a:effectLst/>
        </p:spPr>
        <p:txBody>
          <a:bodyPr/>
          <a:lstStyle/>
          <a:p>
            <a:pPr marL="342900" indent="-342900">
              <a:spcBef>
                <a:spcPct val="20000"/>
              </a:spcBef>
              <a:buFontTx/>
              <a:buChar char="•"/>
              <a:defRPr/>
            </a:pPr>
            <a:r>
              <a:rPr lang="tr-TR" sz="2000" b="1" kern="0" dirty="0">
                <a:latin typeface="+mn-lt"/>
                <a:cs typeface="+mn-cs"/>
              </a:rPr>
              <a:t>Bir kablo yol olarak düşünülürse, bu yol üzerindeki her bir durak ağda bir düğümü (node-terminali/cihazı) temsil etmektedir.</a:t>
            </a:r>
          </a:p>
          <a:p>
            <a:pPr marL="342900" indent="-342900">
              <a:spcBef>
                <a:spcPct val="20000"/>
              </a:spcBef>
              <a:buFontTx/>
              <a:buChar char="•"/>
              <a:defRPr/>
            </a:pPr>
            <a:r>
              <a:rPr lang="tr-TR" sz="2000" b="1" kern="0" dirty="0">
                <a:latin typeface="+mn-lt"/>
                <a:cs typeface="+mn-cs"/>
              </a:rPr>
              <a:t>Bu tek kabloya; bölüm (segment), omurga (backbone), trunk denilebilir.</a:t>
            </a:r>
          </a:p>
        </p:txBody>
      </p:sp>
      <p:pic>
        <p:nvPicPr>
          <p:cNvPr id="6" name="Picture 7"/>
          <p:cNvPicPr>
            <a:picLocks noChangeAspect="1" noChangeArrowheads="1"/>
          </p:cNvPicPr>
          <p:nvPr/>
        </p:nvPicPr>
        <p:blipFill>
          <a:blip r:embed="rId2" cstate="print"/>
          <a:srcRect/>
          <a:stretch>
            <a:fillRect/>
          </a:stretch>
        </p:blipFill>
        <p:spPr bwMode="auto">
          <a:xfrm>
            <a:off x="2143108" y="3143248"/>
            <a:ext cx="6000792" cy="277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5061" name="6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12355435-0217-41C3-B8D6-3BC59207512D}" type="slidenum">
              <a:rPr lang="tr-TR"/>
              <a:pPr fontAlgn="base">
                <a:spcBef>
                  <a:spcPct val="0"/>
                </a:spcBef>
                <a:spcAft>
                  <a:spcPct val="0"/>
                </a:spcAft>
              </a:pPr>
              <a:t>23</a:t>
            </a:fld>
            <a:endParaRPr lang="tr-TR"/>
          </a:p>
        </p:txBody>
      </p:sp>
    </p:spTree>
    <p:extLst>
      <p:ext uri="{BB962C8B-B14F-4D97-AF65-F5344CB8AC3E}">
        <p14:creationId xmlns:p14="http://schemas.microsoft.com/office/powerpoint/2010/main" xmlns="" val="44934941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1928794" y="428604"/>
            <a:ext cx="6126162" cy="60722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083" name="2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6E6B3C06-3CF5-46E2-942C-8485FB6C3EB5}" type="slidenum">
              <a:rPr lang="tr-TR"/>
              <a:pPr fontAlgn="base">
                <a:spcBef>
                  <a:spcPct val="0"/>
                </a:spcBef>
                <a:spcAft>
                  <a:spcPct val="0"/>
                </a:spcAft>
              </a:pPr>
              <a:t>24</a:t>
            </a:fld>
            <a:endParaRPr lang="tr-TR"/>
          </a:p>
        </p:txBody>
      </p:sp>
    </p:spTree>
    <p:extLst>
      <p:ext uri="{BB962C8B-B14F-4D97-AF65-F5344CB8AC3E}">
        <p14:creationId xmlns:p14="http://schemas.microsoft.com/office/powerpoint/2010/main" xmlns="" val="369185232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838" y="377825"/>
            <a:ext cx="7769225" cy="765175"/>
          </a:xfrm>
        </p:spPr>
        <p:txBody>
          <a:bodyPr/>
          <a:lstStyle/>
          <a:p>
            <a:r>
              <a:rPr lang="tr-TR" sz="3600" dirty="0" smtClean="0"/>
              <a:t>Halka(Token Ring) Topoloji</a:t>
            </a:r>
          </a:p>
        </p:txBody>
      </p:sp>
      <p:sp>
        <p:nvSpPr>
          <p:cNvPr id="5" name="Rectangle 3"/>
          <p:cNvSpPr txBox="1">
            <a:spLocks noChangeArrowheads="1"/>
          </p:cNvSpPr>
          <p:nvPr/>
        </p:nvSpPr>
        <p:spPr bwMode="auto">
          <a:xfrm>
            <a:off x="1720850" y="1484313"/>
            <a:ext cx="6780213" cy="2230437"/>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90000"/>
              </a:lnSpc>
              <a:spcBef>
                <a:spcPct val="20000"/>
              </a:spcBef>
              <a:buFontTx/>
              <a:buChar char="•"/>
            </a:pPr>
            <a:r>
              <a:rPr lang="tr-TR" dirty="0"/>
              <a:t>Halka </a:t>
            </a:r>
            <a:r>
              <a:rPr lang="tr-TR" dirty="0" err="1"/>
              <a:t>içersindeki</a:t>
            </a:r>
            <a:r>
              <a:rPr lang="tr-TR" dirty="0"/>
              <a:t> bir bilgisayar bozulursa tüm ağ bağlantısı kesilir. </a:t>
            </a:r>
          </a:p>
          <a:p>
            <a:pPr>
              <a:lnSpc>
                <a:spcPct val="90000"/>
              </a:lnSpc>
              <a:spcBef>
                <a:spcPct val="20000"/>
              </a:spcBef>
              <a:buFontTx/>
              <a:buChar char="•"/>
            </a:pPr>
            <a:r>
              <a:rPr lang="tr-TR" dirty="0"/>
              <a:t>Çarpışma olasılığı düşüktür.</a:t>
            </a:r>
          </a:p>
          <a:p>
            <a:pPr>
              <a:lnSpc>
                <a:spcPct val="90000"/>
              </a:lnSpc>
              <a:spcBef>
                <a:spcPct val="20000"/>
              </a:spcBef>
              <a:buFontTx/>
              <a:buChar char="•"/>
            </a:pPr>
            <a:r>
              <a:rPr lang="tr-TR" dirty="0"/>
              <a:t>Şu anda halka topolojilerde UTP, STP kablo kullanılmaktadır.</a:t>
            </a:r>
          </a:p>
          <a:p>
            <a:pPr>
              <a:lnSpc>
                <a:spcPct val="90000"/>
              </a:lnSpc>
              <a:spcBef>
                <a:spcPct val="20000"/>
              </a:spcBef>
              <a:buFontTx/>
              <a:buChar char="•"/>
            </a:pPr>
            <a:r>
              <a:rPr lang="tr-TR" dirty="0"/>
              <a:t>İlk halka topolojiler; 4 </a:t>
            </a:r>
            <a:r>
              <a:rPr lang="tr-TR" dirty="0" err="1"/>
              <a:t>Mbps</a:t>
            </a:r>
            <a:r>
              <a:rPr lang="tr-TR" dirty="0"/>
              <a:t> (CAT3 UTP), daha sonra 16 </a:t>
            </a:r>
            <a:r>
              <a:rPr lang="tr-TR" dirty="0" err="1"/>
              <a:t>Mbps</a:t>
            </a:r>
            <a:r>
              <a:rPr lang="tr-TR" dirty="0"/>
              <a:t>(CAT4 ve üstü veya STP Tip 4) çalışmaktadır.</a:t>
            </a:r>
          </a:p>
          <a:p>
            <a:pPr lvl="1">
              <a:lnSpc>
                <a:spcPct val="90000"/>
              </a:lnSpc>
              <a:spcBef>
                <a:spcPct val="20000"/>
              </a:spcBef>
              <a:buFontTx/>
              <a:buChar char="–"/>
            </a:pPr>
            <a:r>
              <a:rPr lang="tr-TR" dirty="0"/>
              <a:t>Halka topolojiye uygun </a:t>
            </a:r>
            <a:r>
              <a:rPr lang="tr-TR" dirty="0" err="1"/>
              <a:t>ethernet</a:t>
            </a:r>
            <a:r>
              <a:rPr lang="tr-TR" dirty="0"/>
              <a:t> kartları; 4 veya 16 </a:t>
            </a:r>
            <a:r>
              <a:rPr lang="tr-TR" dirty="0" err="1"/>
              <a:t>Mbps’da</a:t>
            </a:r>
            <a:r>
              <a:rPr lang="tr-TR" dirty="0"/>
              <a:t> çalışır.</a:t>
            </a:r>
          </a:p>
        </p:txBody>
      </p:sp>
      <p:pic>
        <p:nvPicPr>
          <p:cNvPr id="6" name="Picture 7" descr="ring"/>
          <p:cNvPicPr>
            <a:picLocks noChangeAspect="1" noChangeArrowheads="1"/>
          </p:cNvPicPr>
          <p:nvPr/>
        </p:nvPicPr>
        <p:blipFill>
          <a:blip r:embed="rId2" cstate="print"/>
          <a:srcRect/>
          <a:stretch>
            <a:fillRect/>
          </a:stretch>
        </p:blipFill>
        <p:spPr bwMode="auto">
          <a:xfrm>
            <a:off x="3286116" y="4143380"/>
            <a:ext cx="3000396" cy="2199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0181" name="6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38D3EB3-69F4-4F17-9044-A9B5C1558E3C}" type="slidenum">
              <a:rPr lang="tr-TR"/>
              <a:pPr fontAlgn="base">
                <a:spcBef>
                  <a:spcPct val="0"/>
                </a:spcBef>
                <a:spcAft>
                  <a:spcPct val="0"/>
                </a:spcAft>
              </a:pPr>
              <a:t>25</a:t>
            </a:fld>
            <a:endParaRPr lang="tr-TR"/>
          </a:p>
        </p:txBody>
      </p:sp>
    </p:spTree>
    <p:extLst>
      <p:ext uri="{BB962C8B-B14F-4D97-AF65-F5344CB8AC3E}">
        <p14:creationId xmlns:p14="http://schemas.microsoft.com/office/powerpoint/2010/main" xmlns="" val="212489037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2143108" y="357166"/>
            <a:ext cx="5670550" cy="6280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9155" name="2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0062E261-7F72-43E1-80EF-89204B3118C3}" type="slidenum">
              <a:rPr lang="tr-TR"/>
              <a:pPr fontAlgn="base">
                <a:spcBef>
                  <a:spcPct val="0"/>
                </a:spcBef>
                <a:spcAft>
                  <a:spcPct val="0"/>
                </a:spcAft>
              </a:pPr>
              <a:t>26</a:t>
            </a:fld>
            <a:endParaRPr lang="tr-TR"/>
          </a:p>
        </p:txBody>
      </p:sp>
    </p:spTree>
    <p:extLst>
      <p:ext uri="{BB962C8B-B14F-4D97-AF65-F5344CB8AC3E}">
        <p14:creationId xmlns:p14="http://schemas.microsoft.com/office/powerpoint/2010/main" xmlns="" val="284914730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20725" y="471488"/>
            <a:ext cx="7704138" cy="865187"/>
          </a:xfrm>
        </p:spPr>
        <p:txBody>
          <a:bodyPr/>
          <a:lstStyle/>
          <a:p>
            <a:r>
              <a:rPr lang="tr-TR" sz="3200" dirty="0" smtClean="0"/>
              <a:t>Yıldız (Star) Topoloji</a:t>
            </a:r>
          </a:p>
        </p:txBody>
      </p:sp>
      <p:sp>
        <p:nvSpPr>
          <p:cNvPr id="5" name="Rectangle 3"/>
          <p:cNvSpPr txBox="1">
            <a:spLocks noChangeArrowheads="1"/>
          </p:cNvSpPr>
          <p:nvPr/>
        </p:nvSpPr>
        <p:spPr bwMode="auto">
          <a:xfrm>
            <a:off x="1446213" y="1268413"/>
            <a:ext cx="7769225" cy="803275"/>
          </a:xfrm>
          <a:prstGeom prst="rect">
            <a:avLst/>
          </a:prstGeom>
          <a:noFill/>
          <a:ln w="9525">
            <a:noFill/>
            <a:miter lim="800000"/>
            <a:headEnd/>
            <a:tailEnd/>
          </a:ln>
          <a:effectLst/>
        </p:spPr>
        <p:txBody>
          <a:bodyPr/>
          <a:lstStyle/>
          <a:p>
            <a:pPr marL="342900" indent="-342900">
              <a:spcBef>
                <a:spcPct val="20000"/>
              </a:spcBef>
              <a:buFontTx/>
              <a:buChar char="•"/>
              <a:defRPr/>
            </a:pPr>
            <a:r>
              <a:rPr lang="tr-TR" kern="0" dirty="0">
                <a:latin typeface="+mn-lt"/>
                <a:cs typeface="+mn-cs"/>
              </a:rPr>
              <a:t>Tüm düğümlerin ortak bir merkeze (örneğin, hub, switch) bağlanmasıdır</a:t>
            </a:r>
            <a:r>
              <a:rPr lang="tr-TR" kern="0" dirty="0">
                <a:solidFill>
                  <a:srgbClr val="FFC000"/>
                </a:solidFill>
                <a:latin typeface="+mn-lt"/>
                <a:cs typeface="+mn-cs"/>
              </a:rPr>
              <a:t>.</a:t>
            </a:r>
          </a:p>
        </p:txBody>
      </p:sp>
      <p:pic>
        <p:nvPicPr>
          <p:cNvPr id="6" name="Picture 9" descr="star"/>
          <p:cNvPicPr>
            <a:picLocks noChangeAspect="1" noChangeArrowheads="1"/>
          </p:cNvPicPr>
          <p:nvPr/>
        </p:nvPicPr>
        <p:blipFill>
          <a:blip r:embed="rId2" cstate="print"/>
          <a:srcRect/>
          <a:stretch>
            <a:fillRect/>
          </a:stretch>
        </p:blipFill>
        <p:spPr bwMode="auto">
          <a:xfrm>
            <a:off x="3786182" y="2071678"/>
            <a:ext cx="2338892" cy="2050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7" descr="FIG7-07"/>
          <p:cNvPicPr>
            <a:picLocks noChangeAspect="1" noChangeArrowheads="1"/>
          </p:cNvPicPr>
          <p:nvPr/>
        </p:nvPicPr>
        <p:blipFill>
          <a:blip r:embed="rId3" cstate="print"/>
          <a:srcRect l="28345" t="30986" r="7216" b="30986"/>
          <a:stretch>
            <a:fillRect/>
          </a:stretch>
        </p:blipFill>
        <p:spPr bwMode="auto">
          <a:xfrm>
            <a:off x="2928926" y="4714884"/>
            <a:ext cx="4181814" cy="16430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3254" name="7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2BCE32B-672D-4ACE-9BCC-A13AD10EDBA3}" type="slidenum">
              <a:rPr lang="tr-TR"/>
              <a:pPr fontAlgn="base">
                <a:spcBef>
                  <a:spcPct val="0"/>
                </a:spcBef>
                <a:spcAft>
                  <a:spcPct val="0"/>
                </a:spcAft>
              </a:pPr>
              <a:t>27</a:t>
            </a:fld>
            <a:endParaRPr lang="tr-TR"/>
          </a:p>
        </p:txBody>
      </p:sp>
    </p:spTree>
    <p:extLst>
      <p:ext uri="{BB962C8B-B14F-4D97-AF65-F5344CB8AC3E}">
        <p14:creationId xmlns:p14="http://schemas.microsoft.com/office/powerpoint/2010/main" xmlns="" val="104737373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00088" y="469900"/>
            <a:ext cx="7756525" cy="750888"/>
          </a:xfrm>
        </p:spPr>
        <p:txBody>
          <a:bodyPr/>
          <a:lstStyle/>
          <a:p>
            <a:r>
              <a:rPr lang="tr-TR" sz="3600" smtClean="0"/>
              <a:t>Yıldız (Star) Topoloji</a:t>
            </a:r>
            <a:endParaRPr lang="tr-TR" sz="3300" smtClean="0"/>
          </a:p>
        </p:txBody>
      </p:sp>
      <p:sp>
        <p:nvSpPr>
          <p:cNvPr id="5" name="Rectangle 3"/>
          <p:cNvSpPr txBox="1">
            <a:spLocks noChangeArrowheads="1"/>
          </p:cNvSpPr>
          <p:nvPr/>
        </p:nvSpPr>
        <p:spPr bwMode="auto">
          <a:xfrm>
            <a:off x="1357313" y="1571625"/>
            <a:ext cx="4286250" cy="4214813"/>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80000"/>
              </a:lnSpc>
              <a:spcBef>
                <a:spcPct val="20000"/>
              </a:spcBef>
              <a:buFontTx/>
              <a:buChar char="•"/>
            </a:pPr>
            <a:r>
              <a:rPr lang="tr-TR" sz="1600" dirty="0"/>
              <a:t>Avantajları</a:t>
            </a:r>
          </a:p>
          <a:p>
            <a:pPr lvl="1">
              <a:lnSpc>
                <a:spcPct val="80000"/>
              </a:lnSpc>
              <a:spcBef>
                <a:spcPct val="20000"/>
              </a:spcBef>
              <a:buFontTx/>
              <a:buChar char="–"/>
            </a:pPr>
            <a:r>
              <a:rPr lang="tr-TR" sz="1600" dirty="0"/>
              <a:t>Ağı kurmak kolaydır</a:t>
            </a:r>
          </a:p>
          <a:p>
            <a:pPr lvl="1">
              <a:lnSpc>
                <a:spcPct val="80000"/>
              </a:lnSpc>
              <a:spcBef>
                <a:spcPct val="20000"/>
              </a:spcBef>
              <a:buFontTx/>
              <a:buChar char="–"/>
            </a:pPr>
            <a:r>
              <a:rPr lang="tr-TR" sz="1600" dirty="0"/>
              <a:t>Bir bilgisayara bağlı kablo bozulduğunda ağın çalışması etkilenmez.</a:t>
            </a:r>
          </a:p>
          <a:p>
            <a:pPr lvl="1">
              <a:lnSpc>
                <a:spcPct val="80000"/>
              </a:lnSpc>
              <a:spcBef>
                <a:spcPct val="20000"/>
              </a:spcBef>
              <a:buFontTx/>
              <a:buChar char="–"/>
            </a:pPr>
            <a:r>
              <a:rPr lang="tr-TR" sz="1600" dirty="0"/>
              <a:t>Ağdaki sorunları tespit etmek kolaydır.</a:t>
            </a:r>
          </a:p>
          <a:p>
            <a:pPr>
              <a:lnSpc>
                <a:spcPct val="80000"/>
              </a:lnSpc>
              <a:spcBef>
                <a:spcPct val="20000"/>
              </a:spcBef>
              <a:buFontTx/>
              <a:buChar char="•"/>
            </a:pPr>
            <a:r>
              <a:rPr lang="tr-TR" sz="1600" dirty="0"/>
              <a:t>Dezavantajları </a:t>
            </a:r>
          </a:p>
          <a:p>
            <a:pPr lvl="1">
              <a:lnSpc>
                <a:spcPct val="80000"/>
              </a:lnSpc>
              <a:spcBef>
                <a:spcPct val="20000"/>
              </a:spcBef>
              <a:buFontTx/>
              <a:buChar char="–"/>
            </a:pPr>
            <a:r>
              <a:rPr lang="tr-TR" sz="1600" dirty="0" err="1"/>
              <a:t>Hub</a:t>
            </a:r>
            <a:r>
              <a:rPr lang="tr-TR" sz="1600" dirty="0"/>
              <a:t> kullanıldığında ağ trafiği artar.</a:t>
            </a:r>
          </a:p>
          <a:p>
            <a:pPr lvl="1">
              <a:lnSpc>
                <a:spcPct val="80000"/>
              </a:lnSpc>
              <a:spcBef>
                <a:spcPct val="20000"/>
              </a:spcBef>
              <a:buFontTx/>
              <a:buChar char="–"/>
            </a:pPr>
            <a:r>
              <a:rPr lang="tr-TR" sz="1600" dirty="0"/>
              <a:t>Doğrusala göre daha fazla uzunlukta kablo gerektirir.</a:t>
            </a:r>
          </a:p>
          <a:p>
            <a:pPr lvl="1">
              <a:lnSpc>
                <a:spcPct val="80000"/>
              </a:lnSpc>
              <a:spcBef>
                <a:spcPct val="20000"/>
              </a:spcBef>
              <a:buFontTx/>
              <a:buChar char="–"/>
            </a:pPr>
            <a:r>
              <a:rPr lang="tr-TR" sz="1600" dirty="0" err="1"/>
              <a:t>Hub</a:t>
            </a:r>
            <a:r>
              <a:rPr lang="tr-TR" sz="1600" dirty="0"/>
              <a:t> veya Switch bozulduğunda tüm ağ çalışmaz hale gelir.</a:t>
            </a:r>
          </a:p>
          <a:p>
            <a:pPr lvl="1">
              <a:lnSpc>
                <a:spcPct val="80000"/>
              </a:lnSpc>
              <a:spcBef>
                <a:spcPct val="20000"/>
              </a:spcBef>
              <a:buFontTx/>
              <a:buChar char="–"/>
            </a:pPr>
            <a:r>
              <a:rPr lang="tr-TR" sz="1600" dirty="0" err="1"/>
              <a:t>Hub</a:t>
            </a:r>
            <a:r>
              <a:rPr lang="tr-TR" sz="1600" dirty="0"/>
              <a:t> ve Switch gibi cihazlar nedeniyle doğrusala göre kurulumu daha pahalıdır.</a:t>
            </a:r>
          </a:p>
        </p:txBody>
      </p:sp>
      <p:pic>
        <p:nvPicPr>
          <p:cNvPr id="6" name="Picture 4"/>
          <p:cNvPicPr>
            <a:picLocks noChangeAspect="1" noChangeArrowheads="1"/>
          </p:cNvPicPr>
          <p:nvPr/>
        </p:nvPicPr>
        <p:blipFill>
          <a:blip r:embed="rId2" cstate="print"/>
          <a:srcRect/>
          <a:stretch>
            <a:fillRect/>
          </a:stretch>
        </p:blipFill>
        <p:spPr bwMode="auto">
          <a:xfrm>
            <a:off x="6000760" y="2000240"/>
            <a:ext cx="2786082" cy="2786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5301" name="6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35F067DA-AAE8-41F8-8E67-08BADE16A548}" type="slidenum">
              <a:rPr lang="tr-TR"/>
              <a:pPr fontAlgn="base">
                <a:spcBef>
                  <a:spcPct val="0"/>
                </a:spcBef>
                <a:spcAft>
                  <a:spcPct val="0"/>
                </a:spcAft>
              </a:pPr>
              <a:t>28</a:t>
            </a:fld>
            <a:endParaRPr lang="tr-TR"/>
          </a:p>
        </p:txBody>
      </p:sp>
    </p:spTree>
    <p:extLst>
      <p:ext uri="{BB962C8B-B14F-4D97-AF65-F5344CB8AC3E}">
        <p14:creationId xmlns:p14="http://schemas.microsoft.com/office/powerpoint/2010/main" xmlns="" val="397140530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20725" y="471488"/>
            <a:ext cx="7704138" cy="865187"/>
          </a:xfrm>
        </p:spPr>
        <p:txBody>
          <a:bodyPr/>
          <a:lstStyle/>
          <a:p>
            <a:r>
              <a:rPr lang="tr-TR" sz="3200" dirty="0" smtClean="0"/>
              <a:t>      Ağaç (Tree) Topoloji</a:t>
            </a:r>
          </a:p>
        </p:txBody>
      </p:sp>
      <p:sp>
        <p:nvSpPr>
          <p:cNvPr id="5" name="Rectangle 3"/>
          <p:cNvSpPr txBox="1">
            <a:spLocks noChangeArrowheads="1"/>
          </p:cNvSpPr>
          <p:nvPr/>
        </p:nvSpPr>
        <p:spPr bwMode="auto">
          <a:xfrm>
            <a:off x="1517650" y="1481138"/>
            <a:ext cx="7197725" cy="1447800"/>
          </a:xfrm>
          <a:prstGeom prst="rect">
            <a:avLst/>
          </a:prstGeom>
          <a:noFill/>
          <a:ln w="9525">
            <a:noFill/>
            <a:miter lim="800000"/>
            <a:headEnd/>
            <a:tailEnd/>
          </a:ln>
          <a:effectLst/>
        </p:spPr>
        <p:txBody>
          <a:bodyPr/>
          <a:lstStyle/>
          <a:p>
            <a:pPr marL="342900" indent="-342900">
              <a:spcBef>
                <a:spcPct val="20000"/>
              </a:spcBef>
              <a:buFontTx/>
              <a:buChar char="•"/>
              <a:defRPr/>
            </a:pPr>
            <a:r>
              <a:rPr lang="tr-TR" kern="0" dirty="0">
                <a:latin typeface="+mn-lt"/>
                <a:cs typeface="+mn-cs"/>
              </a:rPr>
              <a:t>Genellikle yıldız topolojisindeki ağları birbirine bağlamak için kullanılır. Böylece ağlar büyütülebilir.</a:t>
            </a:r>
          </a:p>
          <a:p>
            <a:pPr marL="342900" indent="-342900">
              <a:spcBef>
                <a:spcPct val="20000"/>
              </a:spcBef>
              <a:buFontTx/>
              <a:buChar char="•"/>
              <a:defRPr/>
            </a:pPr>
            <a:r>
              <a:rPr lang="tr-TR" kern="0" dirty="0">
                <a:latin typeface="+mn-lt"/>
                <a:cs typeface="+mn-cs"/>
              </a:rPr>
              <a:t>Bir ağacın dalları farklı topolojilerdeki ağları temsil eder, ağacın gövdesi ile de bunlar birbirine bağlanabilir.</a:t>
            </a:r>
          </a:p>
        </p:txBody>
      </p:sp>
      <p:pic>
        <p:nvPicPr>
          <p:cNvPr id="6" name="Picture 8" descr="tree-net"/>
          <p:cNvPicPr>
            <a:picLocks noChangeAspect="1" noChangeArrowheads="1"/>
          </p:cNvPicPr>
          <p:nvPr/>
        </p:nvPicPr>
        <p:blipFill>
          <a:blip r:embed="rId2" cstate="print"/>
          <a:srcRect/>
          <a:stretch>
            <a:fillRect/>
          </a:stretch>
        </p:blipFill>
        <p:spPr bwMode="auto">
          <a:xfrm>
            <a:off x="1643042" y="3786190"/>
            <a:ext cx="3268561" cy="2071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13" descr="prim15"/>
          <p:cNvPicPr>
            <a:picLocks noChangeAspect="1" noChangeArrowheads="1"/>
          </p:cNvPicPr>
          <p:nvPr/>
        </p:nvPicPr>
        <p:blipFill>
          <a:blip r:embed="rId3" cstate="print"/>
          <a:srcRect/>
          <a:stretch>
            <a:fillRect/>
          </a:stretch>
        </p:blipFill>
        <p:spPr bwMode="auto">
          <a:xfrm>
            <a:off x="5572133" y="3786190"/>
            <a:ext cx="3286147" cy="20748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6326" name="7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CD0A1E73-B126-484A-B895-8BF5FB282618}" type="slidenum">
              <a:rPr lang="tr-TR"/>
              <a:pPr fontAlgn="base">
                <a:spcBef>
                  <a:spcPct val="0"/>
                </a:spcBef>
                <a:spcAft>
                  <a:spcPct val="0"/>
                </a:spcAft>
              </a:pPr>
              <a:t>29</a:t>
            </a:fld>
            <a:endParaRPr lang="tr-TR"/>
          </a:p>
        </p:txBody>
      </p:sp>
    </p:spTree>
    <p:extLst>
      <p:ext uri="{BB962C8B-B14F-4D97-AF65-F5344CB8AC3E}">
        <p14:creationId xmlns:p14="http://schemas.microsoft.com/office/powerpoint/2010/main" xmlns="" val="74489777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a:xfrm>
            <a:off x="928688" y="428625"/>
            <a:ext cx="8229600" cy="1143000"/>
          </a:xfrm>
        </p:spPr>
        <p:txBody>
          <a:bodyPr/>
          <a:lstStyle/>
          <a:p>
            <a:r>
              <a:rPr lang="tr-TR" sz="3200" b="1" dirty="0" smtClean="0"/>
              <a:t>Ağ Kurulumuna Neden Gerek Duyulmuştur?</a:t>
            </a:r>
            <a:endParaRPr lang="tr-TR" sz="3200" dirty="0" smtClean="0"/>
          </a:p>
        </p:txBody>
      </p:sp>
      <p:sp>
        <p:nvSpPr>
          <p:cNvPr id="5" name="Rectangle 3"/>
          <p:cNvSpPr txBox="1">
            <a:spLocks noChangeArrowheads="1"/>
          </p:cNvSpPr>
          <p:nvPr/>
        </p:nvSpPr>
        <p:spPr bwMode="auto">
          <a:xfrm>
            <a:off x="-762000" y="1676398"/>
            <a:ext cx="7515225" cy="5110163"/>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714500" indent="-3429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pPr>
            <a:r>
              <a:rPr lang="tr-TR" sz="4800" dirty="0"/>
              <a:t>          </a:t>
            </a:r>
            <a:r>
              <a:rPr lang="tr-TR" sz="3600" dirty="0"/>
              <a:t>1-Kurumlar için</a:t>
            </a:r>
          </a:p>
          <a:p>
            <a:pPr lvl="3">
              <a:spcBef>
                <a:spcPct val="20000"/>
              </a:spcBef>
              <a:buFontTx/>
              <a:buChar char="•"/>
            </a:pPr>
            <a:r>
              <a:rPr lang="tr-TR" sz="2400" dirty="0"/>
              <a:t>Kaynakların paylaşımı</a:t>
            </a:r>
          </a:p>
          <a:p>
            <a:pPr lvl="3">
              <a:spcBef>
                <a:spcPct val="20000"/>
              </a:spcBef>
              <a:buFontTx/>
              <a:buChar char="•"/>
            </a:pPr>
            <a:r>
              <a:rPr lang="tr-TR" sz="2400" dirty="0"/>
              <a:t>Yüksek güvenilirlik</a:t>
            </a:r>
          </a:p>
          <a:p>
            <a:pPr lvl="3">
              <a:spcBef>
                <a:spcPct val="20000"/>
              </a:spcBef>
              <a:buFontTx/>
              <a:buChar char="•"/>
            </a:pPr>
            <a:r>
              <a:rPr lang="tr-TR" sz="2400" dirty="0"/>
              <a:t>Ölçeklenebilirlik</a:t>
            </a:r>
          </a:p>
          <a:p>
            <a:pPr lvl="3">
              <a:spcBef>
                <a:spcPct val="20000"/>
              </a:spcBef>
              <a:buFontTx/>
              <a:buChar char="•"/>
            </a:pPr>
            <a:r>
              <a:rPr lang="tr-TR" sz="2400" dirty="0"/>
              <a:t>Haberleşme ortamı</a:t>
            </a:r>
          </a:p>
          <a:p>
            <a:pPr lvl="3">
              <a:spcBef>
                <a:spcPct val="20000"/>
              </a:spcBef>
              <a:buFontTx/>
              <a:buChar char="•"/>
            </a:pPr>
            <a:r>
              <a:rPr lang="tr-TR" sz="2400" dirty="0"/>
              <a:t>E-iş, </a:t>
            </a:r>
          </a:p>
          <a:p>
            <a:pPr lvl="3">
              <a:spcBef>
                <a:spcPct val="20000"/>
              </a:spcBef>
              <a:buFontTx/>
              <a:buChar char="•"/>
            </a:pPr>
            <a:r>
              <a:rPr lang="tr-TR" sz="2400" dirty="0"/>
              <a:t>Parasal tasarruf</a:t>
            </a:r>
          </a:p>
          <a:p>
            <a:pPr>
              <a:spcBef>
                <a:spcPct val="20000"/>
              </a:spcBef>
            </a:pPr>
            <a:r>
              <a:rPr lang="tr-TR" sz="4000" dirty="0" smtClean="0"/>
              <a:t>          </a:t>
            </a:r>
            <a:r>
              <a:rPr lang="tr-TR" sz="3200" dirty="0" smtClean="0"/>
              <a:t> </a:t>
            </a:r>
            <a:r>
              <a:rPr lang="tr-TR" sz="3200" dirty="0"/>
              <a:t>3- Platform olarak</a:t>
            </a:r>
          </a:p>
          <a:p>
            <a:pPr>
              <a:spcBef>
                <a:spcPct val="20000"/>
              </a:spcBef>
            </a:pPr>
            <a:r>
              <a:rPr lang="tr-TR" sz="2800" dirty="0"/>
              <a:t>		            </a:t>
            </a:r>
            <a:r>
              <a:rPr lang="tr-TR" sz="2000" dirty="0"/>
              <a:t>Ses, veri, video, resim taşımak için…</a:t>
            </a:r>
          </a:p>
        </p:txBody>
      </p:sp>
      <p:sp>
        <p:nvSpPr>
          <p:cNvPr id="6" name="Rectangle 4"/>
          <p:cNvSpPr txBox="1">
            <a:spLocks noChangeArrowheads="1"/>
          </p:cNvSpPr>
          <p:nvPr/>
        </p:nvSpPr>
        <p:spPr bwMode="auto">
          <a:xfrm>
            <a:off x="4953000" y="1524000"/>
            <a:ext cx="4033837" cy="4953000"/>
          </a:xfrm>
          <a:prstGeom prst="rect">
            <a:avLst/>
          </a:prstGeom>
          <a:noFill/>
          <a:ln w="9525">
            <a:noFill/>
            <a:miter lim="800000"/>
            <a:headEnd/>
            <a:tailEnd/>
          </a:ln>
          <a:effectLst/>
        </p:spPr>
        <p:txBody>
          <a:bodyPr/>
          <a:lstStyle/>
          <a:p>
            <a:pPr marL="342900" indent="-342900">
              <a:spcBef>
                <a:spcPct val="20000"/>
              </a:spcBef>
              <a:defRPr/>
            </a:pPr>
            <a:r>
              <a:rPr lang="tr-TR" sz="4000" kern="0" dirty="0">
                <a:latin typeface="+mn-lt"/>
                <a:cs typeface="+mn-cs"/>
              </a:rPr>
              <a:t>2-Kişiler için</a:t>
            </a:r>
          </a:p>
          <a:p>
            <a:pPr marL="342900" indent="-342900">
              <a:spcBef>
                <a:spcPct val="20000"/>
              </a:spcBef>
              <a:buFontTx/>
              <a:buChar char="•"/>
              <a:defRPr/>
            </a:pPr>
            <a:r>
              <a:rPr lang="tr-TR" sz="2800" kern="0" dirty="0">
                <a:latin typeface="+mn-lt"/>
                <a:cs typeface="+mn-cs"/>
              </a:rPr>
              <a:t>Uzaktaki bilgiye erişim</a:t>
            </a:r>
          </a:p>
          <a:p>
            <a:pPr marL="342900" indent="-342900">
              <a:spcBef>
                <a:spcPct val="20000"/>
              </a:spcBef>
              <a:buFontTx/>
              <a:buChar char="•"/>
              <a:defRPr/>
            </a:pPr>
            <a:r>
              <a:rPr lang="tr-TR" sz="2800" kern="0" dirty="0">
                <a:latin typeface="+mn-lt"/>
                <a:cs typeface="+mn-cs"/>
              </a:rPr>
              <a:t>Kullanıcılar arasında haberleşme</a:t>
            </a:r>
          </a:p>
          <a:p>
            <a:pPr marL="342900" indent="-342900">
              <a:spcBef>
                <a:spcPct val="20000"/>
              </a:spcBef>
              <a:buFontTx/>
              <a:buChar char="•"/>
              <a:defRPr/>
            </a:pPr>
            <a:r>
              <a:rPr lang="tr-TR" sz="2800" kern="0" dirty="0">
                <a:latin typeface="+mn-lt"/>
                <a:cs typeface="+mn-cs"/>
              </a:rPr>
              <a:t>Etkileşimli eğlence</a:t>
            </a:r>
          </a:p>
          <a:p>
            <a:pPr marL="342900" indent="-342900">
              <a:spcBef>
                <a:spcPct val="20000"/>
              </a:spcBef>
              <a:buFontTx/>
              <a:buChar char="•"/>
              <a:defRPr/>
            </a:pPr>
            <a:r>
              <a:rPr lang="tr-TR" sz="2800" kern="0" dirty="0">
                <a:latin typeface="+mn-lt"/>
                <a:cs typeface="+mn-cs"/>
              </a:rPr>
              <a:t>E-dönüşüm</a:t>
            </a:r>
          </a:p>
        </p:txBody>
      </p:sp>
      <p:sp>
        <p:nvSpPr>
          <p:cNvPr id="23557" name="7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DA1EA137-04E2-4EA3-BC12-1E51D0B31606}" type="slidenum">
              <a:rPr lang="tr-TR"/>
              <a:pPr fontAlgn="base">
                <a:spcBef>
                  <a:spcPct val="0"/>
                </a:spcBef>
                <a:spcAft>
                  <a:spcPct val="0"/>
                </a:spcAft>
              </a:pPr>
              <a:t>3</a:t>
            </a:fld>
            <a:endParaRPr lang="tr-TR"/>
          </a:p>
        </p:txBody>
      </p:sp>
    </p:spTree>
    <p:extLst>
      <p:ext uri="{BB962C8B-B14F-4D97-AF65-F5344CB8AC3E}">
        <p14:creationId xmlns:p14="http://schemas.microsoft.com/office/powerpoint/2010/main" xmlns="" val="68950119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23850" y="352425"/>
            <a:ext cx="8640763" cy="647700"/>
          </a:xfrm>
        </p:spPr>
        <p:txBody>
          <a:bodyPr/>
          <a:lstStyle/>
          <a:p>
            <a:r>
              <a:rPr lang="tr-TR" sz="3200" dirty="0" smtClean="0"/>
              <a:t> Ağaç (Tree) Topoloji</a:t>
            </a:r>
          </a:p>
        </p:txBody>
      </p:sp>
      <p:sp>
        <p:nvSpPr>
          <p:cNvPr id="5" name="Rectangle 3"/>
          <p:cNvSpPr txBox="1">
            <a:spLocks noChangeArrowheads="1"/>
          </p:cNvSpPr>
          <p:nvPr/>
        </p:nvSpPr>
        <p:spPr bwMode="auto">
          <a:xfrm>
            <a:off x="1323975" y="1671638"/>
            <a:ext cx="4105275" cy="4114800"/>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nSpc>
                <a:spcPct val="90000"/>
              </a:lnSpc>
              <a:spcBef>
                <a:spcPct val="20000"/>
              </a:spcBef>
              <a:buFontTx/>
              <a:buChar char="•"/>
            </a:pPr>
            <a:r>
              <a:rPr lang="tr-TR" dirty="0"/>
              <a:t>Avantajları</a:t>
            </a:r>
          </a:p>
          <a:p>
            <a:pPr lvl="1">
              <a:lnSpc>
                <a:spcPct val="90000"/>
              </a:lnSpc>
              <a:spcBef>
                <a:spcPct val="20000"/>
              </a:spcBef>
              <a:buFontTx/>
              <a:buChar char="–"/>
            </a:pPr>
            <a:r>
              <a:rPr lang="tr-TR" dirty="0"/>
              <a:t>Her bir bölüme (</a:t>
            </a:r>
            <a:r>
              <a:rPr lang="tr-TR" dirty="0" err="1"/>
              <a:t>segment</a:t>
            </a:r>
            <a:r>
              <a:rPr lang="tr-TR" dirty="0"/>
              <a:t>) ulaşmak kolaydır</a:t>
            </a:r>
          </a:p>
          <a:p>
            <a:pPr lvl="1">
              <a:lnSpc>
                <a:spcPct val="90000"/>
              </a:lnSpc>
              <a:spcBef>
                <a:spcPct val="20000"/>
              </a:spcBef>
              <a:buFontTx/>
              <a:buChar char="–"/>
            </a:pPr>
            <a:r>
              <a:rPr lang="tr-TR" dirty="0"/>
              <a:t>Bir çok çalışma grubu bir araya getirilebilir. </a:t>
            </a:r>
          </a:p>
          <a:p>
            <a:pPr>
              <a:lnSpc>
                <a:spcPct val="90000"/>
              </a:lnSpc>
              <a:spcBef>
                <a:spcPct val="20000"/>
              </a:spcBef>
              <a:buFont typeface="Wingdings" pitchFamily="2" charset="2"/>
              <a:buNone/>
            </a:pPr>
            <a:endParaRPr lang="tr-TR" dirty="0"/>
          </a:p>
          <a:p>
            <a:pPr>
              <a:lnSpc>
                <a:spcPct val="90000"/>
              </a:lnSpc>
              <a:spcBef>
                <a:spcPct val="20000"/>
              </a:spcBef>
              <a:buFontTx/>
              <a:buChar char="•"/>
            </a:pPr>
            <a:r>
              <a:rPr lang="tr-TR" dirty="0"/>
              <a:t>Dezavantajları </a:t>
            </a:r>
          </a:p>
          <a:p>
            <a:pPr lvl="1">
              <a:lnSpc>
                <a:spcPct val="90000"/>
              </a:lnSpc>
              <a:spcBef>
                <a:spcPct val="20000"/>
              </a:spcBef>
              <a:buFontTx/>
              <a:buChar char="–"/>
            </a:pPr>
            <a:r>
              <a:rPr lang="tr-TR" dirty="0"/>
              <a:t>Her bir bölümün uzunluğu kullanılan kablo ile sınırlıdır.</a:t>
            </a:r>
          </a:p>
          <a:p>
            <a:pPr lvl="1">
              <a:lnSpc>
                <a:spcPct val="90000"/>
              </a:lnSpc>
              <a:spcBef>
                <a:spcPct val="20000"/>
              </a:spcBef>
              <a:buFontTx/>
              <a:buChar char="–"/>
            </a:pPr>
            <a:r>
              <a:rPr lang="tr-TR" dirty="0"/>
              <a:t>Omurga kablosu bozulduğunda bölümlerdeki ağ trafiği etkilenir.</a:t>
            </a:r>
          </a:p>
          <a:p>
            <a:pPr lvl="1">
              <a:lnSpc>
                <a:spcPct val="90000"/>
              </a:lnSpc>
              <a:spcBef>
                <a:spcPct val="20000"/>
              </a:spcBef>
              <a:buFontTx/>
              <a:buChar char="–"/>
            </a:pPr>
            <a:r>
              <a:rPr lang="tr-TR" dirty="0"/>
              <a:t>Kurulumu ve düzenlenmesi daha zordur.</a:t>
            </a:r>
          </a:p>
        </p:txBody>
      </p:sp>
      <p:pic>
        <p:nvPicPr>
          <p:cNvPr id="6" name="Picture 4"/>
          <p:cNvPicPr>
            <a:picLocks noChangeAspect="1" noChangeArrowheads="1"/>
          </p:cNvPicPr>
          <p:nvPr/>
        </p:nvPicPr>
        <p:blipFill>
          <a:blip r:embed="rId2" cstate="print"/>
          <a:srcRect/>
          <a:stretch>
            <a:fillRect/>
          </a:stretch>
        </p:blipFill>
        <p:spPr bwMode="auto">
          <a:xfrm>
            <a:off x="5857884" y="1857364"/>
            <a:ext cx="2868036" cy="3286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7349" name="6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871539E2-6C48-4E99-8D29-2EAC53BE4E92}" type="slidenum">
              <a:rPr lang="tr-TR"/>
              <a:pPr fontAlgn="base">
                <a:spcBef>
                  <a:spcPct val="0"/>
                </a:spcBef>
                <a:spcAft>
                  <a:spcPct val="0"/>
                </a:spcAft>
              </a:pPr>
              <a:t>30</a:t>
            </a:fld>
            <a:endParaRPr lang="tr-TR"/>
          </a:p>
        </p:txBody>
      </p:sp>
    </p:spTree>
    <p:extLst>
      <p:ext uri="{BB962C8B-B14F-4D97-AF65-F5344CB8AC3E}">
        <p14:creationId xmlns:p14="http://schemas.microsoft.com/office/powerpoint/2010/main" xmlns="" val="92050283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Başlık"/>
          <p:cNvSpPr>
            <a:spLocks noGrp="1"/>
          </p:cNvSpPr>
          <p:nvPr>
            <p:ph type="title"/>
          </p:nvPr>
        </p:nvSpPr>
        <p:spPr/>
        <p:txBody>
          <a:bodyPr/>
          <a:lstStyle/>
          <a:p>
            <a:r>
              <a:rPr lang="tr-TR" dirty="0" smtClean="0"/>
              <a:t>İstemci/Sunucu Mimarisi</a:t>
            </a:r>
          </a:p>
        </p:txBody>
      </p:sp>
      <p:sp>
        <p:nvSpPr>
          <p:cNvPr id="48131" name="3 İçerik Yer Tutucusu"/>
          <p:cNvSpPr>
            <a:spLocks noGrp="1"/>
          </p:cNvSpPr>
          <p:nvPr>
            <p:ph idx="1"/>
          </p:nvPr>
        </p:nvSpPr>
        <p:spPr/>
        <p:txBody>
          <a:bodyPr/>
          <a:lstStyle/>
          <a:p>
            <a:r>
              <a:rPr lang="tr-TR" smtClean="0"/>
              <a:t>Sunucu (iş istasyonu yada bilgisayar):</a:t>
            </a:r>
          </a:p>
          <a:p>
            <a:pPr lvl="1"/>
            <a:r>
              <a:rPr lang="tr-TR" smtClean="0"/>
              <a:t>Pasif durumdadır</a:t>
            </a:r>
          </a:p>
          <a:p>
            <a:pPr lvl="1"/>
            <a:r>
              <a:rPr lang="tr-TR" smtClean="0"/>
              <a:t>İstekleri (request) bekler </a:t>
            </a:r>
          </a:p>
          <a:p>
            <a:pPr lvl="1"/>
            <a:r>
              <a:rPr lang="tr-TR" smtClean="0"/>
              <a:t>İstek olduğunda bilgiyi hazırlar ve cevap yollar </a:t>
            </a:r>
          </a:p>
          <a:p>
            <a:r>
              <a:rPr lang="tr-TR" smtClean="0"/>
              <a:t>İstemci (bilgisayar yada mobil cihaz):</a:t>
            </a:r>
          </a:p>
          <a:p>
            <a:pPr lvl="1"/>
            <a:r>
              <a:rPr lang="tr-TR" smtClean="0"/>
              <a:t>Aktif durumdadır</a:t>
            </a:r>
          </a:p>
          <a:p>
            <a:pPr lvl="1"/>
            <a:r>
              <a:rPr lang="tr-TR" smtClean="0"/>
              <a:t>İstekleri gönderir </a:t>
            </a:r>
          </a:p>
          <a:p>
            <a:pPr lvl="1"/>
            <a:r>
              <a:rPr lang="tr-TR" smtClean="0"/>
              <a:t>Cevap dönene kadar bekler </a:t>
            </a:r>
          </a:p>
          <a:p>
            <a:endParaRPr lang="tr-TR" smtClean="0"/>
          </a:p>
        </p:txBody>
      </p:sp>
    </p:spTree>
    <p:extLst>
      <p:ext uri="{BB962C8B-B14F-4D97-AF65-F5344CB8AC3E}">
        <p14:creationId xmlns:p14="http://schemas.microsoft.com/office/powerpoint/2010/main" xmlns="" val="389933054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Başlık"/>
          <p:cNvSpPr>
            <a:spLocks noGrp="1"/>
          </p:cNvSpPr>
          <p:nvPr>
            <p:ph type="title"/>
          </p:nvPr>
        </p:nvSpPr>
        <p:spPr/>
        <p:txBody>
          <a:bodyPr/>
          <a:lstStyle/>
          <a:p>
            <a:r>
              <a:rPr lang="tr-TR" dirty="0" smtClean="0"/>
              <a:t>P2P (Peer-to-Peer)</a:t>
            </a:r>
          </a:p>
        </p:txBody>
      </p:sp>
      <p:sp>
        <p:nvSpPr>
          <p:cNvPr id="4" name="3 İçerik Yer Tutucusu"/>
          <p:cNvSpPr>
            <a:spLocks noGrp="1"/>
          </p:cNvSpPr>
          <p:nvPr>
            <p:ph idx="1"/>
          </p:nvPr>
        </p:nvSpPr>
        <p:spPr/>
        <p:txBody>
          <a:bodyPr>
            <a:normAutofit/>
          </a:bodyPr>
          <a:lstStyle/>
          <a:p>
            <a:pPr>
              <a:lnSpc>
                <a:spcPct val="90000"/>
              </a:lnSpc>
            </a:pPr>
            <a:r>
              <a:rPr lang="tr-TR" sz="3000" dirty="0" smtClean="0"/>
              <a:t>Uçtan-uca (</a:t>
            </a:r>
            <a:r>
              <a:rPr lang="tr-TR" sz="3000" dirty="0" err="1" smtClean="0"/>
              <a:t>peer-to-peer</a:t>
            </a:r>
            <a:r>
              <a:rPr lang="tr-TR" sz="3000" dirty="0" smtClean="0"/>
              <a:t>) iletişimde her katılımcı bir sunucu-istemci yapısı dışında dosyaları karşısındaki kullanıcıyla paylaşabilmektedir (</a:t>
            </a:r>
            <a:r>
              <a:rPr lang="tr-TR" sz="3000" dirty="0" err="1" smtClean="0"/>
              <a:t>Napster</a:t>
            </a:r>
            <a:r>
              <a:rPr lang="tr-TR" sz="3000" dirty="0" smtClean="0"/>
              <a:t> ve </a:t>
            </a:r>
            <a:r>
              <a:rPr lang="tr-TR" sz="3000" dirty="0" err="1" smtClean="0"/>
              <a:t>LimeWire</a:t>
            </a:r>
            <a:r>
              <a:rPr lang="tr-TR" sz="3000" dirty="0" smtClean="0"/>
              <a:t> servisleri gibi).</a:t>
            </a:r>
          </a:p>
          <a:p>
            <a:pPr>
              <a:lnSpc>
                <a:spcPct val="90000"/>
              </a:lnSpc>
            </a:pPr>
            <a:r>
              <a:rPr lang="tr-TR" sz="3000" dirty="0" err="1" smtClean="0"/>
              <a:t>Eşdüzeyli</a:t>
            </a:r>
            <a:r>
              <a:rPr lang="tr-TR" sz="3000" dirty="0" smtClean="0"/>
              <a:t> iletişim, her kullanıcının kendi </a:t>
            </a:r>
            <a:r>
              <a:rPr lang="tr-TR" sz="3000" dirty="0" err="1" smtClean="0"/>
              <a:t>veritabanını</a:t>
            </a:r>
            <a:r>
              <a:rPr lang="tr-TR" sz="3000" dirty="0" smtClean="0"/>
              <a:t> oluşturmasını sağlayarak merkezi bir </a:t>
            </a:r>
            <a:r>
              <a:rPr lang="tr-TR" sz="3000" dirty="0" err="1" smtClean="0"/>
              <a:t>veritabanı</a:t>
            </a:r>
            <a:r>
              <a:rPr lang="tr-TR" sz="3000" dirty="0" smtClean="0"/>
              <a:t> ihtiyacını ortadan kaldırmaktadır. </a:t>
            </a:r>
          </a:p>
          <a:p>
            <a:pPr>
              <a:lnSpc>
                <a:spcPct val="90000"/>
              </a:lnSpc>
            </a:pPr>
            <a:r>
              <a:rPr lang="tr-TR" sz="3000" dirty="0" smtClean="0"/>
              <a:t>Çok-oyunculu oyunlar, internet telefonu, video telefon, internet radyosu ve doğası gereği e-posta </a:t>
            </a:r>
            <a:r>
              <a:rPr lang="tr-TR" sz="3000" dirty="0" err="1" smtClean="0"/>
              <a:t>eşdüzeyli</a:t>
            </a:r>
            <a:r>
              <a:rPr lang="tr-TR" sz="3000" dirty="0" smtClean="0"/>
              <a:t> iletişimi kullanmaktadır.</a:t>
            </a:r>
          </a:p>
        </p:txBody>
      </p:sp>
    </p:spTree>
    <p:extLst>
      <p:ext uri="{BB962C8B-B14F-4D97-AF65-F5344CB8AC3E}">
        <p14:creationId xmlns:p14="http://schemas.microsoft.com/office/powerpoint/2010/main" xmlns="" val="54187561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12775" y="228600"/>
            <a:ext cx="8153400" cy="990600"/>
          </a:xfrm>
        </p:spPr>
        <p:txBody>
          <a:bodyPr/>
          <a:lstStyle/>
          <a:p>
            <a:r>
              <a:rPr lang="tr-TR" sz="3200" dirty="0" smtClean="0"/>
              <a:t>Ağ Cihazları (Aktif Cihazlar)</a:t>
            </a:r>
          </a:p>
        </p:txBody>
      </p:sp>
      <p:sp>
        <p:nvSpPr>
          <p:cNvPr id="61443" name="Content Placeholder 2"/>
          <p:cNvSpPr>
            <a:spLocks noGrp="1"/>
          </p:cNvSpPr>
          <p:nvPr>
            <p:ph sz="quarter" idx="1"/>
          </p:nvPr>
        </p:nvSpPr>
        <p:spPr>
          <a:xfrm>
            <a:off x="1428750" y="2071688"/>
            <a:ext cx="5072063" cy="2428875"/>
          </a:xfrm>
        </p:spPr>
        <p:txBody>
          <a:bodyPr/>
          <a:lstStyle/>
          <a:p>
            <a:pPr lvl="1">
              <a:buFontTx/>
              <a:buNone/>
            </a:pPr>
            <a:r>
              <a:rPr lang="tr-TR" sz="1800" dirty="0" err="1" smtClean="0">
                <a:solidFill>
                  <a:srgbClr val="FFC000"/>
                </a:solidFill>
              </a:rPr>
              <a:t>Repeater</a:t>
            </a:r>
            <a:r>
              <a:rPr lang="tr-TR" sz="1800" dirty="0" smtClean="0">
                <a:solidFill>
                  <a:srgbClr val="FFC000"/>
                </a:solidFill>
              </a:rPr>
              <a:t> (Tekrarlayıcı)</a:t>
            </a:r>
          </a:p>
          <a:p>
            <a:pPr lvl="1"/>
            <a:endParaRPr lang="tr-TR" sz="1800" dirty="0" smtClean="0">
              <a:solidFill>
                <a:srgbClr val="FFC000"/>
              </a:solidFill>
            </a:endParaRPr>
          </a:p>
          <a:p>
            <a:pPr lvl="1">
              <a:buFontTx/>
              <a:buNone/>
            </a:pPr>
            <a:endParaRPr lang="tr-TR" sz="1800" dirty="0" smtClean="0">
              <a:solidFill>
                <a:srgbClr val="FFC000"/>
              </a:solidFill>
            </a:endParaRPr>
          </a:p>
          <a:p>
            <a:pPr lvl="1">
              <a:buFontTx/>
              <a:buNone/>
            </a:pPr>
            <a:endParaRPr lang="tr-TR" sz="1800" dirty="0" smtClean="0">
              <a:solidFill>
                <a:srgbClr val="FFC000"/>
              </a:solidFill>
            </a:endParaRPr>
          </a:p>
          <a:p>
            <a:pPr lvl="1">
              <a:buFontTx/>
              <a:buNone/>
            </a:pPr>
            <a:r>
              <a:rPr lang="tr-TR" sz="1800" dirty="0" smtClean="0">
                <a:solidFill>
                  <a:srgbClr val="FFC000"/>
                </a:solidFill>
              </a:rPr>
              <a:t>	   </a:t>
            </a:r>
            <a:r>
              <a:rPr lang="tr-TR" sz="1800" dirty="0" err="1" smtClean="0">
                <a:solidFill>
                  <a:srgbClr val="FFC000"/>
                </a:solidFill>
              </a:rPr>
              <a:t>Hub</a:t>
            </a:r>
            <a:r>
              <a:rPr lang="tr-TR" sz="1800" dirty="0" smtClean="0">
                <a:solidFill>
                  <a:srgbClr val="FFC000"/>
                </a:solidFill>
              </a:rPr>
              <a:t> (Göbek)</a:t>
            </a:r>
          </a:p>
        </p:txBody>
      </p:sp>
      <p:pic>
        <p:nvPicPr>
          <p:cNvPr id="6" name="Picture 6" descr="repeater1"/>
          <p:cNvPicPr>
            <a:picLocks noChangeAspect="1" noChangeArrowheads="1"/>
          </p:cNvPicPr>
          <p:nvPr/>
        </p:nvPicPr>
        <p:blipFill>
          <a:blip r:embed="rId2" cstate="print"/>
          <a:srcRect/>
          <a:stretch>
            <a:fillRect/>
          </a:stretch>
        </p:blipFill>
        <p:spPr bwMode="auto">
          <a:xfrm>
            <a:off x="5000628" y="2000240"/>
            <a:ext cx="1785919" cy="587647"/>
          </a:xfrm>
          <a:prstGeom prst="rect">
            <a:avLst/>
          </a:prstGeom>
          <a:ln>
            <a:noFill/>
          </a:ln>
          <a:effectLst>
            <a:softEdge rad="112500"/>
          </a:effectLst>
        </p:spPr>
      </p:pic>
      <p:pic>
        <p:nvPicPr>
          <p:cNvPr id="7" name="Picture 3"/>
          <p:cNvPicPr>
            <a:picLocks noChangeAspect="1" noChangeArrowheads="1"/>
          </p:cNvPicPr>
          <p:nvPr/>
        </p:nvPicPr>
        <p:blipFill>
          <a:blip r:embed="rId3" cstate="print"/>
          <a:srcRect/>
          <a:stretch>
            <a:fillRect/>
          </a:stretch>
        </p:blipFill>
        <p:spPr bwMode="auto">
          <a:xfrm>
            <a:off x="7286644" y="1714488"/>
            <a:ext cx="1643074" cy="1201878"/>
          </a:xfrm>
          <a:prstGeom prst="rect">
            <a:avLst/>
          </a:prstGeom>
          <a:ln>
            <a:noFill/>
          </a:ln>
          <a:effectLst>
            <a:softEdge rad="112500"/>
          </a:effectLst>
        </p:spPr>
      </p:pic>
      <p:pic>
        <p:nvPicPr>
          <p:cNvPr id="8" name="Picture 1027" descr="C:\Documents and Settings\hasana\Desktop\lan_02.gif"/>
          <p:cNvPicPr>
            <a:picLocks noChangeAspect="1" noChangeArrowheads="1" noCrop="1"/>
          </p:cNvPicPr>
          <p:nvPr/>
        </p:nvPicPr>
        <p:blipFill>
          <a:blip r:embed="rId4" cstate="print"/>
          <a:srcRect/>
          <a:stretch>
            <a:fillRect/>
          </a:stretch>
        </p:blipFill>
        <p:spPr bwMode="auto">
          <a:xfrm>
            <a:off x="5643570" y="3071810"/>
            <a:ext cx="2071702" cy="1214437"/>
          </a:xfrm>
          <a:prstGeom prst="rect">
            <a:avLst/>
          </a:prstGeom>
          <a:ln>
            <a:noFill/>
          </a:ln>
          <a:effectLst>
            <a:softEdge rad="112500"/>
          </a:effectLst>
        </p:spPr>
      </p:pic>
      <p:pic>
        <p:nvPicPr>
          <p:cNvPr id="9" name="Picture 1027" descr="C:\Documents and Settings\hasana\Desktop\lan_03.gif"/>
          <p:cNvPicPr>
            <a:picLocks noChangeAspect="1" noChangeArrowheads="1" noCrop="1"/>
          </p:cNvPicPr>
          <p:nvPr/>
        </p:nvPicPr>
        <p:blipFill>
          <a:blip r:embed="rId5" cstate="print"/>
          <a:srcRect/>
          <a:stretch>
            <a:fillRect/>
          </a:stretch>
        </p:blipFill>
        <p:spPr bwMode="auto">
          <a:xfrm>
            <a:off x="4929190" y="4607725"/>
            <a:ext cx="2000264" cy="1250167"/>
          </a:xfrm>
          <a:prstGeom prst="rect">
            <a:avLst/>
          </a:prstGeom>
          <a:ln>
            <a:noFill/>
          </a:ln>
          <a:effectLst>
            <a:softEdge rad="112500"/>
          </a:effectLst>
        </p:spPr>
      </p:pic>
      <p:sp>
        <p:nvSpPr>
          <p:cNvPr id="61448" name="9 Dikdörtgen"/>
          <p:cNvSpPr>
            <a:spLocks noChangeArrowheads="1"/>
          </p:cNvSpPr>
          <p:nvPr/>
        </p:nvSpPr>
        <p:spPr bwMode="auto">
          <a:xfrm>
            <a:off x="1500188" y="4929188"/>
            <a:ext cx="23526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lvl="1"/>
            <a:r>
              <a:rPr lang="tr-TR">
                <a:solidFill>
                  <a:srgbClr val="FFC000"/>
                </a:solidFill>
              </a:rPr>
              <a:t>Switch (Anahtar)</a:t>
            </a:r>
          </a:p>
        </p:txBody>
      </p:sp>
      <p:sp>
        <p:nvSpPr>
          <p:cNvPr id="61449" name="10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7E0351C4-69D5-4BD8-A76D-9F683559B890}" type="slidenum">
              <a:rPr lang="tr-TR"/>
              <a:pPr fontAlgn="base">
                <a:spcBef>
                  <a:spcPct val="0"/>
                </a:spcBef>
                <a:spcAft>
                  <a:spcPct val="0"/>
                </a:spcAft>
              </a:pPr>
              <a:t>33</a:t>
            </a:fld>
            <a:endParaRPr lang="tr-TR"/>
          </a:p>
        </p:txBody>
      </p:sp>
    </p:spTree>
    <p:extLst>
      <p:ext uri="{BB962C8B-B14F-4D97-AF65-F5344CB8AC3E}">
        <p14:creationId xmlns:p14="http://schemas.microsoft.com/office/powerpoint/2010/main" xmlns="" val="335316240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3 Dikdörtgen"/>
          <p:cNvSpPr>
            <a:spLocks noChangeArrowheads="1"/>
          </p:cNvSpPr>
          <p:nvPr/>
        </p:nvSpPr>
        <p:spPr bwMode="auto">
          <a:xfrm>
            <a:off x="642938" y="285750"/>
            <a:ext cx="557212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r>
              <a:rPr lang="tr-TR">
                <a:solidFill>
                  <a:srgbClr val="FFC000"/>
                </a:solidFill>
              </a:rPr>
              <a:t>Access Point(WireLess) [Erişim Noktası]</a:t>
            </a:r>
          </a:p>
          <a:p>
            <a:pPr lvl="1"/>
            <a:endParaRPr lang="tr-TR">
              <a:solidFill>
                <a:srgbClr val="FFC000"/>
              </a:solidFill>
            </a:endParaRPr>
          </a:p>
        </p:txBody>
      </p:sp>
      <p:pic>
        <p:nvPicPr>
          <p:cNvPr id="5" name="Picture 4"/>
          <p:cNvPicPr>
            <a:picLocks noChangeAspect="1" noChangeArrowheads="1"/>
          </p:cNvPicPr>
          <p:nvPr/>
        </p:nvPicPr>
        <p:blipFill>
          <a:blip r:embed="rId2" cstate="print"/>
          <a:srcRect/>
          <a:stretch>
            <a:fillRect/>
          </a:stretch>
        </p:blipFill>
        <p:spPr bwMode="auto">
          <a:xfrm>
            <a:off x="4000496" y="1357298"/>
            <a:ext cx="2028769" cy="1285884"/>
          </a:xfrm>
          <a:prstGeom prst="rect">
            <a:avLst/>
          </a:prstGeom>
          <a:ln>
            <a:noFill/>
          </a:ln>
          <a:effectLst>
            <a:softEdge rad="112500"/>
          </a:effectLst>
        </p:spPr>
      </p:pic>
      <p:sp>
        <p:nvSpPr>
          <p:cNvPr id="62468" name="5 Dikdörtgen"/>
          <p:cNvSpPr>
            <a:spLocks noChangeArrowheads="1"/>
          </p:cNvSpPr>
          <p:nvPr/>
        </p:nvSpPr>
        <p:spPr bwMode="auto">
          <a:xfrm>
            <a:off x="928688" y="1344613"/>
            <a:ext cx="21463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lvl="1"/>
            <a:endParaRPr lang="tr-TR">
              <a:solidFill>
                <a:srgbClr val="FFC000"/>
              </a:solidFill>
            </a:endParaRPr>
          </a:p>
          <a:p>
            <a:pPr lvl="1"/>
            <a:r>
              <a:rPr lang="tr-TR">
                <a:solidFill>
                  <a:srgbClr val="FFC000"/>
                </a:solidFill>
              </a:rPr>
              <a:t>Bridge (Köprü)</a:t>
            </a:r>
          </a:p>
        </p:txBody>
      </p:sp>
      <p:pic>
        <p:nvPicPr>
          <p:cNvPr id="7" name="Picture 6"/>
          <p:cNvPicPr>
            <a:picLocks noChangeAspect="1" noChangeArrowheads="1"/>
          </p:cNvPicPr>
          <p:nvPr/>
        </p:nvPicPr>
        <p:blipFill>
          <a:blip r:embed="rId3" cstate="print"/>
          <a:srcRect/>
          <a:stretch>
            <a:fillRect/>
          </a:stretch>
        </p:blipFill>
        <p:spPr bwMode="auto">
          <a:xfrm>
            <a:off x="4714876" y="2928935"/>
            <a:ext cx="1428731" cy="714380"/>
          </a:xfrm>
          <a:prstGeom prst="rect">
            <a:avLst/>
          </a:prstGeom>
          <a:ln>
            <a:noFill/>
          </a:ln>
          <a:effectLst>
            <a:softEdge rad="112500"/>
          </a:effectLst>
        </p:spPr>
      </p:pic>
      <p:pic>
        <p:nvPicPr>
          <p:cNvPr id="8" name="Picture 7"/>
          <p:cNvPicPr>
            <a:picLocks noChangeAspect="1" noChangeArrowheads="1"/>
          </p:cNvPicPr>
          <p:nvPr/>
        </p:nvPicPr>
        <p:blipFill>
          <a:blip r:embed="rId4" cstate="print"/>
          <a:srcRect/>
          <a:stretch>
            <a:fillRect/>
          </a:stretch>
        </p:blipFill>
        <p:spPr bwMode="auto">
          <a:xfrm>
            <a:off x="6429388" y="2928934"/>
            <a:ext cx="2257436" cy="714380"/>
          </a:xfrm>
          <a:prstGeom prst="rect">
            <a:avLst/>
          </a:prstGeom>
          <a:ln>
            <a:noFill/>
          </a:ln>
          <a:effectLst>
            <a:softEdge rad="112500"/>
          </a:effectLst>
        </p:spPr>
      </p:pic>
      <p:sp>
        <p:nvSpPr>
          <p:cNvPr id="62471" name="8 Dikdörtgen"/>
          <p:cNvSpPr>
            <a:spLocks noChangeArrowheads="1"/>
          </p:cNvSpPr>
          <p:nvPr/>
        </p:nvSpPr>
        <p:spPr bwMode="auto">
          <a:xfrm>
            <a:off x="1571625" y="3000375"/>
            <a:ext cx="22875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tr-TR">
                <a:solidFill>
                  <a:srgbClr val="FFC000"/>
                </a:solidFill>
              </a:rPr>
              <a:t>Router (Yönlendirici)</a:t>
            </a:r>
            <a:endParaRPr lang="tr-TR"/>
          </a:p>
        </p:txBody>
      </p:sp>
      <p:pic>
        <p:nvPicPr>
          <p:cNvPr id="10" name="Picture 3"/>
          <p:cNvPicPr>
            <a:picLocks noChangeAspect="1" noChangeArrowheads="1"/>
          </p:cNvPicPr>
          <p:nvPr/>
        </p:nvPicPr>
        <p:blipFill>
          <a:blip r:embed="rId5" cstate="print"/>
          <a:srcRect/>
          <a:stretch>
            <a:fillRect/>
          </a:stretch>
        </p:blipFill>
        <p:spPr bwMode="auto">
          <a:xfrm>
            <a:off x="4572000" y="4286250"/>
            <a:ext cx="2643181" cy="857262"/>
          </a:xfrm>
          <a:prstGeom prst="rect">
            <a:avLst/>
          </a:prstGeom>
          <a:ln>
            <a:noFill/>
          </a:ln>
          <a:effectLst>
            <a:softEdge rad="112500"/>
          </a:effectLst>
        </p:spPr>
      </p:pic>
      <p:sp>
        <p:nvSpPr>
          <p:cNvPr id="62473" name="11 Dikdörtgen"/>
          <p:cNvSpPr>
            <a:spLocks noChangeArrowheads="1"/>
          </p:cNvSpPr>
          <p:nvPr/>
        </p:nvSpPr>
        <p:spPr bwMode="auto">
          <a:xfrm>
            <a:off x="1571625" y="4416425"/>
            <a:ext cx="24669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tr-TR">
                <a:solidFill>
                  <a:srgbClr val="FFC000"/>
                </a:solidFill>
              </a:rPr>
              <a:t>Gatewaye(Geçit yolu)</a:t>
            </a:r>
            <a:endParaRPr lang="tr-TR"/>
          </a:p>
        </p:txBody>
      </p:sp>
      <p:pic>
        <p:nvPicPr>
          <p:cNvPr id="13" name="Picture 4" descr="soho_smb_gateway"/>
          <p:cNvPicPr>
            <a:picLocks noChangeAspect="1" noChangeArrowheads="1"/>
          </p:cNvPicPr>
          <p:nvPr/>
        </p:nvPicPr>
        <p:blipFill>
          <a:blip r:embed="rId6" cstate="print"/>
          <a:srcRect/>
          <a:stretch>
            <a:fillRect/>
          </a:stretch>
        </p:blipFill>
        <p:spPr bwMode="auto">
          <a:xfrm>
            <a:off x="7500958" y="3929066"/>
            <a:ext cx="1392217" cy="1722177"/>
          </a:xfrm>
          <a:prstGeom prst="rect">
            <a:avLst/>
          </a:prstGeom>
          <a:ln>
            <a:noFill/>
          </a:ln>
          <a:effectLst>
            <a:softEdge rad="112500"/>
          </a:effectLst>
        </p:spPr>
      </p:pic>
      <p:pic>
        <p:nvPicPr>
          <p:cNvPr id="246787" name="Picture 3"/>
          <p:cNvPicPr>
            <a:picLocks noChangeAspect="1" noChangeArrowheads="1"/>
          </p:cNvPicPr>
          <p:nvPr/>
        </p:nvPicPr>
        <p:blipFill>
          <a:blip r:embed="rId7" cstate="print"/>
          <a:srcRect/>
          <a:stretch>
            <a:fillRect/>
          </a:stretch>
        </p:blipFill>
        <p:spPr bwMode="auto">
          <a:xfrm>
            <a:off x="5929322" y="5357826"/>
            <a:ext cx="1357322" cy="1357322"/>
          </a:xfrm>
          <a:prstGeom prst="rect">
            <a:avLst/>
          </a:prstGeom>
          <a:ln>
            <a:noFill/>
          </a:ln>
          <a:effectLst>
            <a:softEdge rad="112500"/>
          </a:effectLst>
        </p:spPr>
      </p:pic>
      <p:sp>
        <p:nvSpPr>
          <p:cNvPr id="62476" name="15 Dikdörtgen"/>
          <p:cNvSpPr>
            <a:spLocks noChangeArrowheads="1"/>
          </p:cNvSpPr>
          <p:nvPr/>
        </p:nvSpPr>
        <p:spPr bwMode="auto">
          <a:xfrm>
            <a:off x="571500" y="5643563"/>
            <a:ext cx="63579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lvl="1"/>
            <a:r>
              <a:rPr lang="tr-TR">
                <a:solidFill>
                  <a:srgbClr val="FFC000"/>
                </a:solidFill>
              </a:rPr>
              <a:t>Transceiver (Alıcı-Verici / Dönüştürücü)</a:t>
            </a:r>
          </a:p>
        </p:txBody>
      </p:sp>
      <p:pic>
        <p:nvPicPr>
          <p:cNvPr id="246788" name="Picture 4"/>
          <p:cNvPicPr>
            <a:picLocks noChangeAspect="1" noChangeArrowheads="1"/>
          </p:cNvPicPr>
          <p:nvPr/>
        </p:nvPicPr>
        <p:blipFill>
          <a:blip r:embed="rId8" cstate="print"/>
          <a:srcRect/>
          <a:stretch>
            <a:fillRect/>
          </a:stretch>
        </p:blipFill>
        <p:spPr bwMode="auto">
          <a:xfrm>
            <a:off x="6238901" y="214290"/>
            <a:ext cx="2262189" cy="1201264"/>
          </a:xfrm>
          <a:prstGeom prst="rect">
            <a:avLst/>
          </a:prstGeom>
          <a:ln>
            <a:noFill/>
          </a:ln>
          <a:effectLst>
            <a:softEdge rad="112500"/>
          </a:effectLst>
        </p:spPr>
      </p:pic>
      <p:sp>
        <p:nvSpPr>
          <p:cNvPr id="62478" name="13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030BB931-6321-4E0A-B12D-44B99F9C8B75}" type="slidenum">
              <a:rPr lang="tr-TR"/>
              <a:pPr fontAlgn="base">
                <a:spcBef>
                  <a:spcPct val="0"/>
                </a:spcBef>
                <a:spcAft>
                  <a:spcPct val="0"/>
                </a:spcAft>
              </a:pPr>
              <a:t>34</a:t>
            </a:fld>
            <a:endParaRPr lang="tr-TR"/>
          </a:p>
        </p:txBody>
      </p:sp>
    </p:spTree>
    <p:extLst>
      <p:ext uri="{BB962C8B-B14F-4D97-AF65-F5344CB8AC3E}">
        <p14:creationId xmlns:p14="http://schemas.microsoft.com/office/powerpoint/2010/main" xmlns="" val="243315731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nodeType="clickEffect">
                                  <p:stCondLst>
                                    <p:cond delay="0"/>
                                  </p:stCondLst>
                                  <p:childTnLst>
                                    <p:animEffect transition="out" filter="box(i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6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74051FF-7DEC-4B91-9F4D-C6C93220AA2A}" type="slidenum">
              <a:rPr lang="tr-TR"/>
              <a:pPr eaLnBrk="1" hangingPunct="1"/>
              <a:t>35</a:t>
            </a:fld>
            <a:endParaRPr lang="tr-TR"/>
          </a:p>
        </p:txBody>
      </p:sp>
      <p:sp>
        <p:nvSpPr>
          <p:cNvPr id="90115" name="Rectangle 2"/>
          <p:cNvSpPr>
            <a:spLocks noGrp="1" noChangeArrowheads="1"/>
          </p:cNvSpPr>
          <p:nvPr>
            <p:ph type="title"/>
          </p:nvPr>
        </p:nvSpPr>
        <p:spPr/>
        <p:txBody>
          <a:bodyPr/>
          <a:lstStyle/>
          <a:p>
            <a:pPr eaLnBrk="1" hangingPunct="1"/>
            <a:r>
              <a:rPr lang="tr-TR" smtClean="0"/>
              <a:t>YİNELEYİCİ (REPEATER)</a:t>
            </a:r>
          </a:p>
        </p:txBody>
      </p:sp>
      <p:sp>
        <p:nvSpPr>
          <p:cNvPr id="90116" name="Rectangle 3"/>
          <p:cNvSpPr>
            <a:spLocks noGrp="1" noChangeArrowheads="1"/>
          </p:cNvSpPr>
          <p:nvPr>
            <p:ph type="body" sz="half" idx="1"/>
          </p:nvPr>
        </p:nvSpPr>
        <p:spPr>
          <a:xfrm>
            <a:off x="1317625" y="2262188"/>
            <a:ext cx="7570788" cy="3435350"/>
          </a:xfrm>
        </p:spPr>
        <p:txBody>
          <a:bodyPr/>
          <a:lstStyle/>
          <a:p>
            <a:pPr eaLnBrk="1" hangingPunct="1"/>
            <a:r>
              <a:rPr lang="tr-TR" smtClean="0"/>
              <a:t>Kablonun kapasitesinden daha fazla mesafelere bağlantı kurulması gerektiğinde araya bir yükseltici konularak sinyalin güçlendirilmesini sağlayan cihazdır. </a:t>
            </a:r>
          </a:p>
        </p:txBody>
      </p:sp>
      <p:pic>
        <p:nvPicPr>
          <p:cNvPr id="90117" name="Picture 4" descr="10/100 Series Repeater"/>
          <p:cNvPicPr>
            <a:picLocks noGrp="1" noChangeAspect="1" noChangeArrowheads="1"/>
          </p:cNvPicPr>
          <p:nvPr>
            <p:ph sz="half" idx="2"/>
          </p:nvPr>
        </p:nvPicPr>
        <p:blipFill>
          <a:blip r:embed="rId3" cstate="print">
            <a:extLst>
              <a:ext uri="{28A0092B-C50C-407E-A947-70E740481C1C}">
                <a14:useLocalDpi xmlns:a14="http://schemas.microsoft.com/office/drawing/2010/main" xmlns="" val="0"/>
              </a:ext>
            </a:extLst>
          </a:blip>
          <a:srcRect/>
          <a:stretch>
            <a:fillRect/>
          </a:stretch>
        </p:blipFill>
        <p:spPr>
          <a:xfrm>
            <a:off x="304800" y="4980350"/>
            <a:ext cx="2362200" cy="1647463"/>
          </a:xfrm>
          <a:noFill/>
        </p:spPr>
      </p:pic>
      <p:pic>
        <p:nvPicPr>
          <p:cNvPr id="90118" name="Picture 5" descr="repeater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0563" y="4437063"/>
            <a:ext cx="4286250" cy="140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0937583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B0C0C78-D8F0-4B15-AA56-863D58E72FA1}" type="slidenum">
              <a:rPr lang="tr-TR"/>
              <a:pPr eaLnBrk="1" hangingPunct="1"/>
              <a:t>36</a:t>
            </a:fld>
            <a:endParaRPr lang="tr-TR"/>
          </a:p>
        </p:txBody>
      </p:sp>
      <p:sp>
        <p:nvSpPr>
          <p:cNvPr id="91139" name="Rectangle 2"/>
          <p:cNvSpPr>
            <a:spLocks noGrp="1" noChangeArrowheads="1"/>
          </p:cNvSpPr>
          <p:nvPr>
            <p:ph type="title"/>
          </p:nvPr>
        </p:nvSpPr>
        <p:spPr/>
        <p:txBody>
          <a:bodyPr/>
          <a:lstStyle/>
          <a:p>
            <a:pPr eaLnBrk="1" hangingPunct="1"/>
            <a:r>
              <a:rPr lang="tr-TR" smtClean="0"/>
              <a:t>YİNELEYİCİ (REPEATER)</a:t>
            </a:r>
          </a:p>
        </p:txBody>
      </p:sp>
      <p:sp>
        <p:nvSpPr>
          <p:cNvPr id="91140" name="Rectangle 3"/>
          <p:cNvSpPr>
            <a:spLocks noGrp="1" noChangeArrowheads="1"/>
          </p:cNvSpPr>
          <p:nvPr>
            <p:ph type="body" idx="1"/>
          </p:nvPr>
        </p:nvSpPr>
        <p:spPr/>
        <p:txBody>
          <a:bodyPr/>
          <a:lstStyle/>
          <a:p>
            <a:pPr eaLnBrk="1" hangingPunct="1"/>
            <a:r>
              <a:rPr lang="tr-TR" smtClean="0"/>
              <a:t>OSI’nin 1. katmanında çalıştığı için verinin içeriğine bakmaz, sadece sinyalleri güçlendirir. Ağ trafiğini yönetmez.</a:t>
            </a:r>
          </a:p>
        </p:txBody>
      </p:sp>
      <p:pic>
        <p:nvPicPr>
          <p:cNvPr id="91141" name="Picture 4" descr="lesson_repeate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1050" y="3141663"/>
            <a:ext cx="4249738" cy="3211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6529127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6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3E7C97F-9587-468E-893F-BE887F96FF07}" type="slidenum">
              <a:rPr lang="tr-TR"/>
              <a:pPr eaLnBrk="1" hangingPunct="1"/>
              <a:t>37</a:t>
            </a:fld>
            <a:endParaRPr lang="tr-TR"/>
          </a:p>
        </p:txBody>
      </p:sp>
      <p:sp>
        <p:nvSpPr>
          <p:cNvPr id="100355" name="Rectangle 2"/>
          <p:cNvSpPr>
            <a:spLocks noGrp="1" noChangeArrowheads="1"/>
          </p:cNvSpPr>
          <p:nvPr>
            <p:ph type="title"/>
          </p:nvPr>
        </p:nvSpPr>
        <p:spPr/>
        <p:txBody>
          <a:bodyPr/>
          <a:lstStyle/>
          <a:p>
            <a:pPr eaLnBrk="1" hangingPunct="1"/>
            <a:r>
              <a:rPr lang="tr-TR" smtClean="0"/>
              <a:t>SWITCH</a:t>
            </a:r>
          </a:p>
        </p:txBody>
      </p:sp>
      <p:sp>
        <p:nvSpPr>
          <p:cNvPr id="100356" name="Rectangle 3"/>
          <p:cNvSpPr>
            <a:spLocks noGrp="1" noChangeArrowheads="1"/>
          </p:cNvSpPr>
          <p:nvPr>
            <p:ph type="body" sz="half" idx="1"/>
          </p:nvPr>
        </p:nvSpPr>
        <p:spPr>
          <a:xfrm>
            <a:off x="1182688" y="2017713"/>
            <a:ext cx="7435850" cy="4114800"/>
          </a:xfrm>
        </p:spPr>
        <p:txBody>
          <a:bodyPr/>
          <a:lstStyle/>
          <a:p>
            <a:pPr eaLnBrk="1" hangingPunct="1"/>
            <a:r>
              <a:rPr lang="tr-TR" dirty="0" smtClean="0"/>
              <a:t>Gelen bilgileri sadece belli bir bilgisayarlara gönderir.</a:t>
            </a:r>
          </a:p>
          <a:p>
            <a:pPr eaLnBrk="1" hangingPunct="1"/>
            <a:r>
              <a:rPr lang="tr-TR" dirty="0" smtClean="0"/>
              <a:t>Ağ durumunu izler, veriyi gönderip, iletim işleminin yapılıp yapılmadığını test eder. </a:t>
            </a:r>
          </a:p>
        </p:txBody>
      </p:sp>
      <p:pic>
        <p:nvPicPr>
          <p:cNvPr id="100357" name="Picture 4" descr="Catalyst 1900 Switch"/>
          <p:cNvPicPr>
            <a:picLocks noGrp="1" noChangeAspect="1" noChangeArrowheads="1"/>
          </p:cNvPicPr>
          <p:nvPr>
            <p:ph sz="half" idx="2"/>
          </p:nvPr>
        </p:nvPicPr>
        <p:blipFill>
          <a:blip r:embed="rId3" cstate="print">
            <a:extLst>
              <a:ext uri="{28A0092B-C50C-407E-A947-70E740481C1C}">
                <a14:useLocalDpi xmlns:a14="http://schemas.microsoft.com/office/drawing/2010/main" xmlns="" val="0"/>
              </a:ext>
            </a:extLst>
          </a:blip>
          <a:srcRect/>
          <a:stretch>
            <a:fillRect/>
          </a:stretch>
        </p:blipFill>
        <p:spPr>
          <a:xfrm>
            <a:off x="6825" y="-3412"/>
            <a:ext cx="3117376" cy="1629935"/>
          </a:xfrm>
          <a:noFill/>
        </p:spPr>
      </p:pic>
    </p:spTree>
    <p:extLst>
      <p:ext uri="{BB962C8B-B14F-4D97-AF65-F5344CB8AC3E}">
        <p14:creationId xmlns:p14="http://schemas.microsoft.com/office/powerpoint/2010/main" xmlns="" val="264318497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DACD770-C361-4C0F-9018-F2AD5449E8CC}" type="slidenum">
              <a:rPr lang="tr-TR"/>
              <a:pPr eaLnBrk="1" hangingPunct="1"/>
              <a:t>38</a:t>
            </a:fld>
            <a:endParaRPr lang="tr-TR"/>
          </a:p>
        </p:txBody>
      </p:sp>
      <p:sp>
        <p:nvSpPr>
          <p:cNvPr id="102403" name="Rectangle 2"/>
          <p:cNvSpPr>
            <a:spLocks noGrp="1" noChangeArrowheads="1"/>
          </p:cNvSpPr>
          <p:nvPr>
            <p:ph type="title"/>
          </p:nvPr>
        </p:nvSpPr>
        <p:spPr/>
        <p:txBody>
          <a:bodyPr/>
          <a:lstStyle/>
          <a:p>
            <a:pPr eaLnBrk="1" hangingPunct="1"/>
            <a:r>
              <a:rPr lang="en-US" altLang="en-US" dirty="0" smtClean="0"/>
              <a:t>Hub </a:t>
            </a:r>
            <a:r>
              <a:rPr lang="tr-TR" altLang="en-US" dirty="0" smtClean="0"/>
              <a:t>ve </a:t>
            </a:r>
            <a:r>
              <a:rPr lang="en-US" altLang="en-US" dirty="0" smtClean="0"/>
              <a:t>Switch</a:t>
            </a:r>
            <a:endParaRPr lang="tr-TR" dirty="0" smtClean="0"/>
          </a:p>
        </p:txBody>
      </p:sp>
      <p:sp>
        <p:nvSpPr>
          <p:cNvPr id="102404" name="Rectangle 3"/>
          <p:cNvSpPr>
            <a:spLocks noGrp="1" noChangeArrowheads="1"/>
          </p:cNvSpPr>
          <p:nvPr>
            <p:ph type="body" idx="1"/>
          </p:nvPr>
        </p:nvSpPr>
        <p:spPr/>
        <p:txBody>
          <a:bodyPr/>
          <a:lstStyle/>
          <a:p>
            <a:pPr eaLnBrk="1" hangingPunct="1"/>
            <a:r>
              <a:rPr lang="tr-TR" sz="1800" b="1" dirty="0" smtClean="0"/>
              <a:t>Switch’lerde ise HUB’lardan farklı olarak gelen frame sadece gideceği cihazın bulunduğu porta tekrarlanır.</a:t>
            </a:r>
          </a:p>
          <a:p>
            <a:pPr eaLnBrk="1" hangingPunct="1">
              <a:spcBef>
                <a:spcPct val="0"/>
              </a:spcBef>
            </a:pPr>
            <a:r>
              <a:rPr lang="tr-TR" sz="1800" b="1" dirty="0" smtClean="0"/>
              <a:t>Bu işin gerçekleşebilmesi için switch üzerinde bridge’lerde olduğu gibi, cihazların bulundukları portlara karşılık fiziksel adresleri tablosu bulunur.</a:t>
            </a:r>
          </a:p>
          <a:p>
            <a:pPr>
              <a:spcBef>
                <a:spcPct val="0"/>
              </a:spcBef>
            </a:pPr>
            <a:r>
              <a:rPr lang="tr-TR" sz="1800" b="1" dirty="0" smtClean="0"/>
              <a:t>Switch, gelen frame içindeki hedef fiziksel adresi okur daha sonra hafızasındaki </a:t>
            </a:r>
            <a:r>
              <a:rPr lang="tr-TR" sz="1800" b="1" dirty="0" err="1"/>
              <a:t>tablbu</a:t>
            </a:r>
            <a:r>
              <a:rPr lang="tr-TR" sz="1800" b="1" dirty="0"/>
              <a:t> adrese sahip cihazın hangi porta bağlı olduğunu bularak gelen </a:t>
            </a:r>
            <a:r>
              <a:rPr lang="tr-TR" sz="1800" b="1" dirty="0" err="1"/>
              <a:t>frame’i</a:t>
            </a:r>
            <a:r>
              <a:rPr lang="tr-TR" sz="1800" b="1" dirty="0"/>
              <a:t> bu porta tekrarlar.</a:t>
            </a:r>
          </a:p>
          <a:p>
            <a:pPr eaLnBrk="1" hangingPunct="1">
              <a:spcBef>
                <a:spcPct val="0"/>
              </a:spcBef>
            </a:pPr>
            <a:r>
              <a:rPr lang="tr-TR" sz="1800" b="1" dirty="0" smtClean="0"/>
              <a:t>odan</a:t>
            </a:r>
            <a:endParaRPr lang="tr-TR" dirty="0" smtClean="0"/>
          </a:p>
        </p:txBody>
      </p:sp>
      <p:grpSp>
        <p:nvGrpSpPr>
          <p:cNvPr id="102405" name="Group 4"/>
          <p:cNvGrpSpPr>
            <a:grpSpLocks/>
          </p:cNvGrpSpPr>
          <p:nvPr/>
        </p:nvGrpSpPr>
        <p:grpSpPr bwMode="auto">
          <a:xfrm>
            <a:off x="1331913" y="3789363"/>
            <a:ext cx="6408737" cy="2735262"/>
            <a:chOff x="1423" y="5761"/>
            <a:chExt cx="4805" cy="3608"/>
          </a:xfrm>
        </p:grpSpPr>
        <p:pic>
          <p:nvPicPr>
            <p:cNvPr id="102406" name="Picture 5" descr="diff_switchanim"/>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23" y="5761"/>
              <a:ext cx="4805" cy="36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07" name="Line 6"/>
            <p:cNvSpPr>
              <a:spLocks noChangeShapeType="1"/>
            </p:cNvSpPr>
            <p:nvPr/>
          </p:nvSpPr>
          <p:spPr bwMode="auto">
            <a:xfrm flipV="1">
              <a:off x="3677" y="7389"/>
              <a:ext cx="0" cy="360"/>
            </a:xfrm>
            <a:prstGeom prst="line">
              <a:avLst/>
            </a:prstGeom>
            <a:noFill/>
            <a:ln w="38100">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08" name="Line 7"/>
            <p:cNvSpPr>
              <a:spLocks noChangeShapeType="1"/>
            </p:cNvSpPr>
            <p:nvPr/>
          </p:nvSpPr>
          <p:spPr bwMode="auto">
            <a:xfrm flipV="1">
              <a:off x="3985" y="7389"/>
              <a:ext cx="0" cy="360"/>
            </a:xfrm>
            <a:prstGeom prst="line">
              <a:avLst/>
            </a:prstGeom>
            <a:noFill/>
            <a:ln w="38100">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09" name="Line 8"/>
            <p:cNvSpPr>
              <a:spLocks noChangeShapeType="1"/>
            </p:cNvSpPr>
            <p:nvPr/>
          </p:nvSpPr>
          <p:spPr bwMode="auto">
            <a:xfrm>
              <a:off x="3645" y="7389"/>
              <a:ext cx="360" cy="0"/>
            </a:xfrm>
            <a:prstGeom prst="line">
              <a:avLst/>
            </a:prstGeom>
            <a:noFill/>
            <a:ln w="38100">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10" name="Line 9"/>
            <p:cNvSpPr>
              <a:spLocks noChangeShapeType="1"/>
            </p:cNvSpPr>
            <p:nvPr/>
          </p:nvSpPr>
          <p:spPr bwMode="auto">
            <a:xfrm flipV="1">
              <a:off x="2905" y="7177"/>
              <a:ext cx="0" cy="540"/>
            </a:xfrm>
            <a:prstGeom prst="line">
              <a:avLst/>
            </a:prstGeom>
            <a:noFill/>
            <a:ln w="38100">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11" name="Line 10"/>
            <p:cNvSpPr>
              <a:spLocks noChangeShapeType="1"/>
            </p:cNvSpPr>
            <p:nvPr/>
          </p:nvSpPr>
          <p:spPr bwMode="auto">
            <a:xfrm flipV="1">
              <a:off x="4757" y="7177"/>
              <a:ext cx="0" cy="540"/>
            </a:xfrm>
            <a:prstGeom prst="line">
              <a:avLst/>
            </a:prstGeom>
            <a:noFill/>
            <a:ln w="38100">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12" name="Line 11"/>
            <p:cNvSpPr>
              <a:spLocks noChangeShapeType="1"/>
            </p:cNvSpPr>
            <p:nvPr/>
          </p:nvSpPr>
          <p:spPr bwMode="auto">
            <a:xfrm>
              <a:off x="2921" y="7177"/>
              <a:ext cx="1800" cy="0"/>
            </a:xfrm>
            <a:prstGeom prst="line">
              <a:avLst/>
            </a:prstGeom>
            <a:noFill/>
            <a:ln w="38100">
              <a:solidFill>
                <a:srgbClr val="FFFF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413" name="AutoShape 12"/>
            <p:cNvSpPr>
              <a:spLocks noChangeArrowheads="1"/>
            </p:cNvSpPr>
            <p:nvPr/>
          </p:nvSpPr>
          <p:spPr bwMode="auto">
            <a:xfrm>
              <a:off x="1729" y="8061"/>
              <a:ext cx="180" cy="180"/>
            </a:xfrm>
            <a:prstGeom prst="flowChartConnector">
              <a:avLst/>
            </a:prstGeom>
            <a:solidFill>
              <a:srgbClr val="FF0000"/>
            </a:solidFill>
            <a:ln w="9525">
              <a:solidFill>
                <a:srgbClr val="000000"/>
              </a:solidFill>
              <a:round/>
              <a:headEnd/>
              <a:tailEnd/>
            </a:ln>
          </p:spPr>
          <p:txBody>
            <a:bodyPr/>
            <a:lstStyle/>
            <a:p>
              <a:endParaRPr lang="en-US"/>
            </a:p>
          </p:txBody>
        </p:sp>
        <p:sp>
          <p:nvSpPr>
            <p:cNvPr id="102414" name="AutoShape 13"/>
            <p:cNvSpPr>
              <a:spLocks noChangeArrowheads="1"/>
            </p:cNvSpPr>
            <p:nvPr/>
          </p:nvSpPr>
          <p:spPr bwMode="auto">
            <a:xfrm>
              <a:off x="3561" y="8029"/>
              <a:ext cx="180" cy="180"/>
            </a:xfrm>
            <a:prstGeom prst="flowChartConnector">
              <a:avLst/>
            </a:prstGeom>
            <a:solidFill>
              <a:srgbClr val="99CC00"/>
            </a:solidFill>
            <a:ln w="9525">
              <a:solidFill>
                <a:srgbClr val="000000"/>
              </a:solidFill>
              <a:round/>
              <a:headEnd/>
              <a:tailEnd/>
            </a:ln>
          </p:spPr>
          <p:txBody>
            <a:bodyPr/>
            <a:lstStyle/>
            <a:p>
              <a:endParaRPr lang="en-US"/>
            </a:p>
          </p:txBody>
        </p:sp>
      </p:grpSp>
    </p:spTree>
    <p:extLst>
      <p:ext uri="{BB962C8B-B14F-4D97-AF65-F5344CB8AC3E}">
        <p14:creationId xmlns:p14="http://schemas.microsoft.com/office/powerpoint/2010/main" xmlns="" val="145741177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4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4B32905-4BBA-4F4A-9BE3-DBF2170BABA3}" type="slidenum">
              <a:rPr lang="tr-TR"/>
              <a:pPr eaLnBrk="1" hangingPunct="1"/>
              <a:t>39</a:t>
            </a:fld>
            <a:endParaRPr lang="tr-TR"/>
          </a:p>
        </p:txBody>
      </p:sp>
      <p:sp>
        <p:nvSpPr>
          <p:cNvPr id="103427" name="Rectangle 2"/>
          <p:cNvSpPr>
            <a:spLocks noChangeArrowheads="1"/>
          </p:cNvSpPr>
          <p:nvPr/>
        </p:nvSpPr>
        <p:spPr bwMode="auto">
          <a:xfrm>
            <a:off x="457200" y="1524000"/>
            <a:ext cx="8305800" cy="2865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buFont typeface="Wingdings" pitchFamily="2" charset="2"/>
              <a:buNone/>
            </a:pPr>
            <a:endParaRPr lang="en-US" sz="4000">
              <a:solidFill>
                <a:srgbClr val="76027C"/>
              </a:solidFill>
              <a:latin typeface="Times New Roman" pitchFamily="18" charset="0"/>
            </a:endParaRPr>
          </a:p>
          <a:p>
            <a:pPr>
              <a:spcBef>
                <a:spcPct val="50000"/>
              </a:spcBef>
              <a:buFont typeface="Wingdings" pitchFamily="2" charset="2"/>
              <a:buNone/>
            </a:pPr>
            <a:endParaRPr lang="en-US" sz="4000">
              <a:solidFill>
                <a:srgbClr val="76027C"/>
              </a:solidFill>
              <a:latin typeface="Times New Roman" pitchFamily="18" charset="0"/>
            </a:endParaRPr>
          </a:p>
          <a:p>
            <a:pPr>
              <a:spcBef>
                <a:spcPct val="50000"/>
              </a:spcBef>
              <a:buFont typeface="Wingdings" pitchFamily="2" charset="2"/>
              <a:buNone/>
            </a:pPr>
            <a:endParaRPr lang="en-US" sz="4000">
              <a:solidFill>
                <a:srgbClr val="76027C"/>
              </a:solidFill>
              <a:latin typeface="Times New Roman" pitchFamily="18" charset="0"/>
            </a:endParaRPr>
          </a:p>
          <a:p>
            <a:pPr>
              <a:spcBef>
                <a:spcPct val="50000"/>
              </a:spcBef>
              <a:buFont typeface="Wingdings" pitchFamily="2" charset="2"/>
              <a:buNone/>
            </a:pPr>
            <a:endParaRPr lang="en-US" sz="2200">
              <a:latin typeface="Times New Roman" pitchFamily="18" charset="0"/>
            </a:endParaRPr>
          </a:p>
        </p:txBody>
      </p:sp>
      <p:sp>
        <p:nvSpPr>
          <p:cNvPr id="103428" name="Text Box 3"/>
          <p:cNvSpPr txBox="1">
            <a:spLocks noChangeArrowheads="1"/>
          </p:cNvSpPr>
          <p:nvPr/>
        </p:nvSpPr>
        <p:spPr bwMode="auto">
          <a:xfrm>
            <a:off x="457200" y="1524000"/>
            <a:ext cx="8153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n-US" sz="2400">
              <a:latin typeface="Times New Roman" pitchFamily="18" charset="0"/>
            </a:endParaRPr>
          </a:p>
        </p:txBody>
      </p:sp>
      <p:pic>
        <p:nvPicPr>
          <p:cNvPr id="103429" name="Picture 4" descr="Fig08-12"/>
          <p:cNvPicPr>
            <a:picLocks noChangeAspect="1" noChangeArrowheads="1"/>
          </p:cNvPicPr>
          <p:nvPr/>
        </p:nvPicPr>
        <p:blipFill>
          <a:blip r:embed="rId3" cstate="print">
            <a:extLst>
              <a:ext uri="{28A0092B-C50C-407E-A947-70E740481C1C}">
                <a14:useLocalDpi xmlns:a14="http://schemas.microsoft.com/office/drawing/2010/main" xmlns="" val="0"/>
              </a:ext>
            </a:extLst>
          </a:blip>
          <a:srcRect l="21567" t="21251" b="20000"/>
          <a:stretch>
            <a:fillRect/>
          </a:stretch>
        </p:blipFill>
        <p:spPr bwMode="auto">
          <a:xfrm>
            <a:off x="1116013" y="2060575"/>
            <a:ext cx="7200900" cy="404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430" name="Rectangle 5"/>
          <p:cNvSpPr>
            <a:spLocks noGrp="1" noChangeArrowheads="1"/>
          </p:cNvSpPr>
          <p:nvPr>
            <p:ph type="title"/>
          </p:nvPr>
        </p:nvSpPr>
        <p:spPr/>
        <p:txBody>
          <a:bodyPr/>
          <a:lstStyle/>
          <a:p>
            <a:pPr eaLnBrk="1" hangingPunct="1"/>
            <a:r>
              <a:rPr lang="tr-TR" smtClean="0"/>
              <a:t>Switch veri akışı</a:t>
            </a:r>
          </a:p>
        </p:txBody>
      </p:sp>
    </p:spTree>
    <p:extLst>
      <p:ext uri="{BB962C8B-B14F-4D97-AF65-F5344CB8AC3E}">
        <p14:creationId xmlns:p14="http://schemas.microsoft.com/office/powerpoint/2010/main" xmlns="" val="365172724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1_2"/>
          <p:cNvPicPr>
            <a:picLocks noChangeAspect="1" noChangeArrowheads="1"/>
          </p:cNvPicPr>
          <p:nvPr/>
        </p:nvPicPr>
        <p:blipFill>
          <a:blip r:embed="rId2" cstate="print"/>
          <a:srcRect/>
          <a:stretch>
            <a:fillRect/>
          </a:stretch>
        </p:blipFill>
        <p:spPr bwMode="auto">
          <a:xfrm>
            <a:off x="1214414" y="357166"/>
            <a:ext cx="3219450"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fig1_3"/>
          <p:cNvPicPr>
            <a:picLocks noChangeAspect="1" noChangeArrowheads="1"/>
          </p:cNvPicPr>
          <p:nvPr/>
        </p:nvPicPr>
        <p:blipFill>
          <a:blip r:embed="rId3" cstate="print"/>
          <a:srcRect/>
          <a:stretch>
            <a:fillRect/>
          </a:stretch>
        </p:blipFill>
        <p:spPr bwMode="auto">
          <a:xfrm>
            <a:off x="1447806" y="2786058"/>
            <a:ext cx="3981450" cy="125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fig1_5"/>
          <p:cNvPicPr>
            <a:picLocks noChangeAspect="1" noChangeArrowheads="1"/>
          </p:cNvPicPr>
          <p:nvPr/>
        </p:nvPicPr>
        <p:blipFill>
          <a:blip r:embed="rId4" cstate="print"/>
          <a:srcRect/>
          <a:stretch>
            <a:fillRect/>
          </a:stretch>
        </p:blipFill>
        <p:spPr bwMode="auto">
          <a:xfrm>
            <a:off x="1076327" y="5295922"/>
            <a:ext cx="3781425" cy="1276350"/>
          </a:xfrm>
          <a:prstGeom prst="rect">
            <a:avLst/>
          </a:prstGeom>
          <a:ln>
            <a:noFill/>
          </a:ln>
          <a:effectLst>
            <a:softEdge rad="112500"/>
          </a:effectLst>
        </p:spPr>
      </p:pic>
      <p:sp>
        <p:nvSpPr>
          <p:cNvPr id="11" name="Rectangle 3"/>
          <p:cNvSpPr txBox="1">
            <a:spLocks noChangeArrowheads="1"/>
          </p:cNvSpPr>
          <p:nvPr/>
        </p:nvSpPr>
        <p:spPr bwMode="auto">
          <a:xfrm>
            <a:off x="4357688" y="531813"/>
            <a:ext cx="5292725" cy="2039937"/>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defRPr/>
            </a:pPr>
            <a:r>
              <a:rPr lang="tr-TR" sz="3600" b="1" kern="0" dirty="0">
                <a:latin typeface="+mn-lt"/>
                <a:cs typeface="+mn-cs"/>
              </a:rPr>
              <a:t> </a:t>
            </a:r>
            <a:r>
              <a:rPr lang="tr-TR" sz="3200" kern="0" dirty="0">
                <a:latin typeface="+mn-lt"/>
                <a:cs typeface="+mn-cs"/>
              </a:rPr>
              <a:t>* </a:t>
            </a:r>
            <a:r>
              <a:rPr lang="tr-TR" sz="2800" kern="0" dirty="0">
                <a:latin typeface="+mn-lt"/>
                <a:cs typeface="+mn-cs"/>
              </a:rPr>
              <a:t>Kaynakları Paylaşmak</a:t>
            </a:r>
          </a:p>
          <a:p>
            <a:pPr marL="342900" indent="-342900">
              <a:lnSpc>
                <a:spcPct val="90000"/>
              </a:lnSpc>
              <a:spcBef>
                <a:spcPct val="20000"/>
              </a:spcBef>
              <a:buClr>
                <a:schemeClr val="tx1"/>
              </a:buClr>
              <a:buFontTx/>
              <a:buChar char=" "/>
              <a:defRPr/>
            </a:pPr>
            <a:endParaRPr lang="tr-TR" sz="2800" kern="0" dirty="0">
              <a:latin typeface="+mn-lt"/>
              <a:cs typeface="+mn-cs"/>
            </a:endParaRPr>
          </a:p>
          <a:p>
            <a:pPr marL="342900" indent="-342900">
              <a:lnSpc>
                <a:spcPct val="90000"/>
              </a:lnSpc>
              <a:spcBef>
                <a:spcPct val="20000"/>
              </a:spcBef>
              <a:buClr>
                <a:schemeClr val="tx1"/>
              </a:buClr>
              <a:buFontTx/>
              <a:buChar char=" "/>
              <a:defRPr/>
            </a:pPr>
            <a:endParaRPr lang="tr-TR" sz="2800" kern="0" dirty="0">
              <a:latin typeface="+mn-lt"/>
              <a:cs typeface="+mn-cs"/>
            </a:endParaRPr>
          </a:p>
          <a:p>
            <a:pPr marL="342900" indent="-342900">
              <a:lnSpc>
                <a:spcPct val="90000"/>
              </a:lnSpc>
              <a:spcBef>
                <a:spcPct val="20000"/>
              </a:spcBef>
              <a:buClr>
                <a:schemeClr val="tx1"/>
              </a:buClr>
              <a:buFontTx/>
              <a:buChar char=" "/>
              <a:defRPr/>
            </a:pPr>
            <a:endParaRPr lang="tr-TR" sz="2800" kern="0" dirty="0">
              <a:latin typeface="+mn-lt"/>
              <a:cs typeface="+mn-cs"/>
            </a:endParaRPr>
          </a:p>
          <a:p>
            <a:pPr marL="342900" indent="-342900">
              <a:lnSpc>
                <a:spcPct val="90000"/>
              </a:lnSpc>
              <a:spcBef>
                <a:spcPct val="20000"/>
              </a:spcBef>
              <a:buClr>
                <a:schemeClr val="tx1"/>
              </a:buClr>
              <a:buFontTx/>
              <a:buChar char=" "/>
              <a:defRPr/>
            </a:pPr>
            <a:endParaRPr lang="tr-TR" sz="2800" kern="0" dirty="0">
              <a:latin typeface="+mn-lt"/>
              <a:cs typeface="+mn-cs"/>
            </a:endParaRPr>
          </a:p>
          <a:p>
            <a:pPr marL="342900" indent="-342900">
              <a:lnSpc>
                <a:spcPct val="90000"/>
              </a:lnSpc>
              <a:spcBef>
                <a:spcPct val="20000"/>
              </a:spcBef>
              <a:buClr>
                <a:schemeClr val="tx1"/>
              </a:buClr>
              <a:buFontTx/>
              <a:buChar char=" "/>
              <a:defRPr/>
            </a:pPr>
            <a:endParaRPr lang="tr-TR" sz="2800" kern="0" dirty="0">
              <a:latin typeface="+mn-lt"/>
              <a:cs typeface="+mn-cs"/>
            </a:endParaRPr>
          </a:p>
          <a:p>
            <a:pPr marL="1257300" lvl="2" indent="-342900">
              <a:lnSpc>
                <a:spcPct val="90000"/>
              </a:lnSpc>
              <a:spcBef>
                <a:spcPct val="20000"/>
              </a:spcBef>
              <a:buClr>
                <a:schemeClr val="tx1"/>
              </a:buClr>
              <a:buFontTx/>
              <a:buChar char=" "/>
              <a:defRPr/>
            </a:pPr>
            <a:r>
              <a:rPr lang="tr-TR" sz="2800" kern="0" dirty="0">
                <a:latin typeface="+mn-lt"/>
                <a:cs typeface="+mn-cs"/>
              </a:rPr>
              <a:t>* Bilgiyi Paylaşmak</a:t>
            </a:r>
          </a:p>
          <a:p>
            <a:pPr marL="342900" indent="-342900">
              <a:lnSpc>
                <a:spcPct val="90000"/>
              </a:lnSpc>
              <a:spcBef>
                <a:spcPct val="20000"/>
              </a:spcBef>
              <a:buClr>
                <a:schemeClr val="tx1"/>
              </a:buClr>
              <a:buFontTx/>
              <a:buChar char=" "/>
              <a:defRPr/>
            </a:pPr>
            <a:endParaRPr lang="tr-TR" sz="2800" kern="0" dirty="0">
              <a:latin typeface="+mn-lt"/>
              <a:cs typeface="+mn-cs"/>
            </a:endParaRPr>
          </a:p>
          <a:p>
            <a:pPr marL="342900" indent="-342900">
              <a:lnSpc>
                <a:spcPct val="90000"/>
              </a:lnSpc>
              <a:spcBef>
                <a:spcPct val="20000"/>
              </a:spcBef>
              <a:buClr>
                <a:schemeClr val="tx1"/>
              </a:buClr>
              <a:buFontTx/>
              <a:buChar char=" "/>
              <a:defRPr/>
            </a:pPr>
            <a:endParaRPr lang="tr-TR" sz="2800" kern="0" dirty="0">
              <a:latin typeface="+mn-lt"/>
              <a:cs typeface="+mn-cs"/>
            </a:endParaRPr>
          </a:p>
          <a:p>
            <a:pPr marL="342900" indent="-342900">
              <a:lnSpc>
                <a:spcPct val="90000"/>
              </a:lnSpc>
              <a:spcBef>
                <a:spcPct val="20000"/>
              </a:spcBef>
              <a:buClr>
                <a:schemeClr val="tx1"/>
              </a:buClr>
              <a:buFontTx/>
              <a:buChar char=" "/>
              <a:defRPr/>
            </a:pPr>
            <a:endParaRPr lang="tr-TR" sz="2800" kern="0" dirty="0">
              <a:latin typeface="+mn-lt"/>
              <a:cs typeface="+mn-cs"/>
            </a:endParaRPr>
          </a:p>
          <a:p>
            <a:pPr marL="342900" indent="-342900">
              <a:lnSpc>
                <a:spcPct val="90000"/>
              </a:lnSpc>
              <a:spcBef>
                <a:spcPct val="20000"/>
              </a:spcBef>
              <a:buClr>
                <a:schemeClr val="tx1"/>
              </a:buClr>
              <a:buFontTx/>
              <a:buChar char=" "/>
              <a:defRPr/>
            </a:pPr>
            <a:endParaRPr lang="tr-TR" sz="2800" kern="0" dirty="0">
              <a:latin typeface="+mn-lt"/>
              <a:cs typeface="+mn-cs"/>
            </a:endParaRPr>
          </a:p>
          <a:p>
            <a:pPr marL="800100" lvl="1" indent="-342900">
              <a:lnSpc>
                <a:spcPct val="90000"/>
              </a:lnSpc>
              <a:spcBef>
                <a:spcPct val="20000"/>
              </a:spcBef>
              <a:buClr>
                <a:schemeClr val="tx1"/>
              </a:buClr>
              <a:defRPr/>
            </a:pPr>
            <a:r>
              <a:rPr lang="tr-TR" sz="2800" kern="0" dirty="0">
                <a:latin typeface="+mn-lt"/>
                <a:cs typeface="+mn-cs"/>
              </a:rPr>
              <a:t>* Yazılımda Standartlaşma</a:t>
            </a:r>
          </a:p>
          <a:p>
            <a:pPr marL="1143000" lvl="2" indent="-228600">
              <a:lnSpc>
                <a:spcPct val="90000"/>
              </a:lnSpc>
              <a:spcBef>
                <a:spcPct val="20000"/>
              </a:spcBef>
              <a:buClr>
                <a:schemeClr val="tx1"/>
              </a:buClr>
              <a:buFontTx/>
              <a:buChar char=" "/>
              <a:defRPr/>
            </a:pPr>
            <a:endParaRPr lang="tr-TR" sz="3200" kern="0" dirty="0">
              <a:latin typeface="+mn-lt"/>
              <a:cs typeface="+mn-cs"/>
            </a:endParaRPr>
          </a:p>
        </p:txBody>
      </p:sp>
      <p:sp>
        <p:nvSpPr>
          <p:cNvPr id="24582" name="7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84A21740-26E6-41CC-9E86-B80C5591E65A}" type="slidenum">
              <a:rPr lang="tr-TR"/>
              <a:pPr fontAlgn="base">
                <a:spcBef>
                  <a:spcPct val="0"/>
                </a:spcBef>
                <a:spcAft>
                  <a:spcPct val="0"/>
                </a:spcAft>
              </a:pPr>
              <a:t>4</a:t>
            </a:fld>
            <a:endParaRPr lang="tr-TR"/>
          </a:p>
        </p:txBody>
      </p:sp>
    </p:spTree>
    <p:extLst>
      <p:ext uri="{BB962C8B-B14F-4D97-AF65-F5344CB8AC3E}">
        <p14:creationId xmlns:p14="http://schemas.microsoft.com/office/powerpoint/2010/main" xmlns="" val="43809014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Başlık"/>
          <p:cNvSpPr>
            <a:spLocks noGrp="1"/>
          </p:cNvSpPr>
          <p:nvPr>
            <p:ph type="title"/>
          </p:nvPr>
        </p:nvSpPr>
        <p:spPr/>
        <p:txBody>
          <a:bodyPr/>
          <a:lstStyle/>
          <a:p>
            <a:r>
              <a:rPr lang="tr-TR" dirty="0" smtClean="0"/>
              <a:t>Router (Yönlendirici)</a:t>
            </a:r>
          </a:p>
        </p:txBody>
      </p:sp>
      <p:sp>
        <p:nvSpPr>
          <p:cNvPr id="54275" name="3 İçerik Yer Tutucusu"/>
          <p:cNvSpPr>
            <a:spLocks noGrp="1"/>
          </p:cNvSpPr>
          <p:nvPr>
            <p:ph idx="1"/>
          </p:nvPr>
        </p:nvSpPr>
        <p:spPr/>
        <p:txBody>
          <a:bodyPr/>
          <a:lstStyle/>
          <a:p>
            <a:r>
              <a:rPr lang="tr-TR" smtClean="0"/>
              <a:t>Genel olarak LAN-WAN ve LAN-LAN bağlantılarında kullanılır. Üzerinde LAN ve WAN için ayrı portlar bulunur.</a:t>
            </a:r>
          </a:p>
        </p:txBody>
      </p:sp>
      <p:pic>
        <p:nvPicPr>
          <p:cNvPr id="54276" name="Picture 4" descr="http://www.sourcetech.co.uk/shop/images/vigor_2820vsn_40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0" y="3914775"/>
            <a:ext cx="3810000" cy="294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277" name="Picture 6" descr="http://jaidev.info/home/docs/Wireless_And_ADSL_Router_HOWTO?action=AttachFile&amp;do=get&amp;target=network.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3825" y="3590925"/>
            <a:ext cx="3733800" cy="3267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7 Metin kutusu"/>
          <p:cNvSpPr txBox="1"/>
          <p:nvPr/>
        </p:nvSpPr>
        <p:spPr>
          <a:xfrm>
            <a:off x="7786688" y="4143375"/>
            <a:ext cx="1357312" cy="830263"/>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algn="ctr" fontAlgn="auto">
              <a:spcBef>
                <a:spcPts val="0"/>
              </a:spcBef>
              <a:spcAft>
                <a:spcPts val="0"/>
              </a:spcAft>
              <a:defRPr/>
            </a:pPr>
            <a:r>
              <a:rPr lang="tr-TR" sz="2400" dirty="0"/>
              <a:t>ADSL </a:t>
            </a:r>
            <a:r>
              <a:rPr lang="tr-TR" sz="2400" dirty="0" err="1"/>
              <a:t>Router</a:t>
            </a:r>
            <a:endParaRPr lang="tr-TR" sz="2400" dirty="0"/>
          </a:p>
        </p:txBody>
      </p:sp>
    </p:spTree>
    <p:extLst>
      <p:ext uri="{BB962C8B-B14F-4D97-AF65-F5344CB8AC3E}">
        <p14:creationId xmlns:p14="http://schemas.microsoft.com/office/powerpoint/2010/main" xmlns="" val="99183017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6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86E914C-C460-415D-9068-2C69F3FA3560}" type="slidenum">
              <a:rPr lang="tr-TR"/>
              <a:pPr eaLnBrk="1" hangingPunct="1"/>
              <a:t>41</a:t>
            </a:fld>
            <a:endParaRPr lang="tr-TR"/>
          </a:p>
        </p:txBody>
      </p:sp>
      <p:sp>
        <p:nvSpPr>
          <p:cNvPr id="105475" name="Rectangle 2"/>
          <p:cNvSpPr>
            <a:spLocks noGrp="1" noChangeArrowheads="1"/>
          </p:cNvSpPr>
          <p:nvPr>
            <p:ph type="title"/>
          </p:nvPr>
        </p:nvSpPr>
        <p:spPr/>
        <p:txBody>
          <a:bodyPr/>
          <a:lstStyle/>
          <a:p>
            <a:pPr eaLnBrk="1" hangingPunct="1"/>
            <a:r>
              <a:rPr lang="tr-TR" smtClean="0"/>
              <a:t>YÖNLENDİRİCİ (ROUTER)</a:t>
            </a:r>
          </a:p>
        </p:txBody>
      </p:sp>
      <p:sp>
        <p:nvSpPr>
          <p:cNvPr id="105476" name="Rectangle 3"/>
          <p:cNvSpPr>
            <a:spLocks noGrp="1" noChangeArrowheads="1"/>
          </p:cNvSpPr>
          <p:nvPr>
            <p:ph type="body" sz="half" idx="1"/>
          </p:nvPr>
        </p:nvSpPr>
        <p:spPr>
          <a:xfrm>
            <a:off x="1250950" y="2139950"/>
            <a:ext cx="7231063" cy="3863975"/>
          </a:xfrm>
        </p:spPr>
        <p:txBody>
          <a:bodyPr/>
          <a:lstStyle/>
          <a:p>
            <a:pPr eaLnBrk="1" hangingPunct="1"/>
            <a:r>
              <a:rPr lang="tr-TR" sz="2800" smtClean="0"/>
              <a:t>Routerin bir işlemcisi, epromu ve üzerinde bir işletim sistemi IOS (Internal Operating System) vardır.</a:t>
            </a:r>
          </a:p>
        </p:txBody>
      </p:sp>
      <p:pic>
        <p:nvPicPr>
          <p:cNvPr id="105477" name="Picture 4" descr="7100 Series VPN Router"/>
          <p:cNvPicPr>
            <a:picLocks noGrp="1" noChangeAspect="1" noChangeArrowheads="1"/>
          </p:cNvPicPr>
          <p:nvPr>
            <p:ph sz="half" idx="2"/>
          </p:nvPr>
        </p:nvPicPr>
        <p:blipFill>
          <a:blip r:embed="rId3" cstate="print">
            <a:extLst>
              <a:ext uri="{28A0092B-C50C-407E-A947-70E740481C1C}">
                <a14:useLocalDpi xmlns:a14="http://schemas.microsoft.com/office/drawing/2010/main" xmlns="" val="0"/>
              </a:ext>
            </a:extLst>
          </a:blip>
          <a:srcRect/>
          <a:stretch>
            <a:fillRect/>
          </a:stretch>
        </p:blipFill>
        <p:spPr>
          <a:xfrm>
            <a:off x="1258888" y="3716338"/>
            <a:ext cx="6192837" cy="2736850"/>
          </a:xfrm>
          <a:noFill/>
        </p:spPr>
      </p:pic>
    </p:spTree>
    <p:extLst>
      <p:ext uri="{BB962C8B-B14F-4D97-AF65-F5344CB8AC3E}">
        <p14:creationId xmlns:p14="http://schemas.microsoft.com/office/powerpoint/2010/main" xmlns="" val="23765482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6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92C2938-1D72-4EE7-870B-E4C06C34427D}" type="slidenum">
              <a:rPr lang="tr-TR"/>
              <a:pPr eaLnBrk="1" hangingPunct="1"/>
              <a:t>42</a:t>
            </a:fld>
            <a:endParaRPr lang="tr-TR"/>
          </a:p>
        </p:txBody>
      </p:sp>
      <p:sp>
        <p:nvSpPr>
          <p:cNvPr id="104451" name="Rectangle 2"/>
          <p:cNvSpPr>
            <a:spLocks noGrp="1" noChangeArrowheads="1"/>
          </p:cNvSpPr>
          <p:nvPr>
            <p:ph type="title"/>
          </p:nvPr>
        </p:nvSpPr>
        <p:spPr/>
        <p:txBody>
          <a:bodyPr/>
          <a:lstStyle/>
          <a:p>
            <a:pPr eaLnBrk="1" hangingPunct="1"/>
            <a:r>
              <a:rPr lang="tr-TR" smtClean="0"/>
              <a:t>YÖNLENDİRİCİ (ROUTER)</a:t>
            </a:r>
          </a:p>
        </p:txBody>
      </p:sp>
      <p:sp>
        <p:nvSpPr>
          <p:cNvPr id="104452" name="Rectangle 3"/>
          <p:cNvSpPr>
            <a:spLocks noGrp="1" noChangeArrowheads="1"/>
          </p:cNvSpPr>
          <p:nvPr>
            <p:ph type="body" sz="half" idx="1"/>
          </p:nvPr>
        </p:nvSpPr>
        <p:spPr>
          <a:xfrm>
            <a:off x="1250950" y="2139950"/>
            <a:ext cx="7231063" cy="3863975"/>
          </a:xfrm>
        </p:spPr>
        <p:txBody>
          <a:bodyPr/>
          <a:lstStyle/>
          <a:p>
            <a:pPr eaLnBrk="1" hangingPunct="1"/>
            <a:r>
              <a:rPr lang="tr-TR" sz="2800" smtClean="0"/>
              <a:t>Ağlar arası (LAN-LAN, LAN-WAN, WAN-WAN) haberleşmenin yapılabilmesi için ara bağlantıyı sağlar. </a:t>
            </a:r>
          </a:p>
          <a:p>
            <a:pPr lvl="1" eaLnBrk="1" hangingPunct="1"/>
            <a:r>
              <a:rPr lang="tr-TR" sz="2400" smtClean="0"/>
              <a:t>Gelen paketin başlığından ve yönlendirme tablosu bilgilerinden yararlanarak yönlendirme kararlarını verme yeteneğine sahiptir.</a:t>
            </a:r>
          </a:p>
          <a:p>
            <a:pPr eaLnBrk="1" hangingPunct="1"/>
            <a:endParaRPr lang="tr-TR" sz="2800" smtClean="0"/>
          </a:p>
        </p:txBody>
      </p:sp>
      <p:pic>
        <p:nvPicPr>
          <p:cNvPr id="104453"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088" y="4610100"/>
            <a:ext cx="3168650" cy="184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454"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356100" y="4743450"/>
            <a:ext cx="4465638" cy="1493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65752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695BC72-BF19-4918-AC64-E845E3E2F6E9}" type="slidenum">
              <a:rPr lang="tr-TR"/>
              <a:pPr eaLnBrk="1" hangingPunct="1"/>
              <a:t>43</a:t>
            </a:fld>
            <a:endParaRPr lang="tr-TR"/>
          </a:p>
        </p:txBody>
      </p:sp>
      <p:sp>
        <p:nvSpPr>
          <p:cNvPr id="107523" name="Rectangle 2"/>
          <p:cNvSpPr>
            <a:spLocks noGrp="1" noChangeArrowheads="1"/>
          </p:cNvSpPr>
          <p:nvPr>
            <p:ph type="title"/>
          </p:nvPr>
        </p:nvSpPr>
        <p:spPr/>
        <p:txBody>
          <a:bodyPr/>
          <a:lstStyle/>
          <a:p>
            <a:pPr eaLnBrk="1" hangingPunct="1"/>
            <a:r>
              <a:rPr lang="tr-TR" smtClean="0"/>
              <a:t>Ağ Geçidi (GATEWAY)</a:t>
            </a:r>
          </a:p>
        </p:txBody>
      </p:sp>
      <p:sp>
        <p:nvSpPr>
          <p:cNvPr id="107524" name="Rectangle 3"/>
          <p:cNvSpPr>
            <a:spLocks noGrp="1" noChangeArrowheads="1"/>
          </p:cNvSpPr>
          <p:nvPr>
            <p:ph type="body" idx="1"/>
          </p:nvPr>
        </p:nvSpPr>
        <p:spPr>
          <a:xfrm>
            <a:off x="1241425" y="2078038"/>
            <a:ext cx="7377113" cy="3992562"/>
          </a:xfrm>
        </p:spPr>
        <p:txBody>
          <a:bodyPr/>
          <a:lstStyle/>
          <a:p>
            <a:pPr eaLnBrk="1" hangingPunct="1"/>
            <a:r>
              <a:rPr lang="tr-TR" sz="3000" smtClean="0"/>
              <a:t>Geçit, iki farklı protokol arasındaki dönüşümleri sağlar. </a:t>
            </a:r>
          </a:p>
          <a:p>
            <a:pPr eaLnBrk="1" hangingPunct="1"/>
            <a:r>
              <a:rPr lang="tr-TR" sz="3000" smtClean="0"/>
              <a:t>Bu cihaz bir Köprü, Switch veya Yönlendirici olabilir.</a:t>
            </a:r>
          </a:p>
          <a:p>
            <a:pPr eaLnBrk="1" hangingPunct="1"/>
            <a:r>
              <a:rPr lang="tr-TR" sz="3000" smtClean="0"/>
              <a:t>Genellikle Yönlendirici (Router) bu görevi üstlendiğinden varsayılan ağ geçidi (default gateway) olarak o tanımlıdır.</a:t>
            </a:r>
          </a:p>
        </p:txBody>
      </p:sp>
    </p:spTree>
    <p:extLst>
      <p:ext uri="{BB962C8B-B14F-4D97-AF65-F5344CB8AC3E}">
        <p14:creationId xmlns:p14="http://schemas.microsoft.com/office/powerpoint/2010/main" xmlns="" val="284146581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tr-TR" smtClean="0"/>
              <a:t>Ağ Geçidi (Gateway)</a:t>
            </a:r>
          </a:p>
        </p:txBody>
      </p:sp>
      <p:sp>
        <p:nvSpPr>
          <p:cNvPr id="6" name="5 İçerik Yer Tutucusu"/>
          <p:cNvSpPr>
            <a:spLocks noGrp="1"/>
          </p:cNvSpPr>
          <p:nvPr>
            <p:ph idx="1"/>
          </p:nvPr>
        </p:nvSpPr>
        <p:spPr>
          <a:xfrm>
            <a:off x="457200" y="1600200"/>
            <a:ext cx="4757738" cy="4525963"/>
          </a:xfrm>
        </p:spPr>
        <p:txBody>
          <a:bodyPr rtlCol="0">
            <a:normAutofit lnSpcReduction="10000"/>
          </a:bodyPr>
          <a:lstStyle/>
          <a:p>
            <a:pPr fontAlgn="auto">
              <a:spcAft>
                <a:spcPts val="0"/>
              </a:spcAft>
              <a:buFont typeface="Arial" pitchFamily="34" charset="0"/>
              <a:buChar char="•"/>
              <a:defRPr/>
            </a:pPr>
            <a:r>
              <a:rPr lang="tr-TR" b="1" dirty="0" smtClean="0"/>
              <a:t>Ağ Geçitleri </a:t>
            </a:r>
            <a:r>
              <a:rPr lang="tr-TR" dirty="0" smtClean="0"/>
              <a:t>farklı protokolleri kullanan ağların birbiri ile iletişimini sağlar.</a:t>
            </a:r>
          </a:p>
          <a:p>
            <a:pPr fontAlgn="auto">
              <a:spcAft>
                <a:spcPts val="0"/>
              </a:spcAft>
              <a:buFont typeface="Arial" pitchFamily="34" charset="0"/>
              <a:buChar char="•"/>
              <a:defRPr/>
            </a:pPr>
            <a:r>
              <a:rPr lang="tr-TR" dirty="0" smtClean="0"/>
              <a:t>Genellikle bir LAN üzerinden İnternet’e çıkmak için </a:t>
            </a:r>
            <a:r>
              <a:rPr lang="tr-TR" dirty="0" err="1" smtClean="0"/>
              <a:t>router</a:t>
            </a:r>
            <a:r>
              <a:rPr lang="tr-TR" dirty="0" smtClean="0"/>
              <a:t> cihazının IP adresi geçit olarak belirlenir.</a:t>
            </a:r>
          </a:p>
          <a:p>
            <a:pPr fontAlgn="auto">
              <a:spcAft>
                <a:spcPts val="0"/>
              </a:spcAft>
              <a:buFont typeface="Arial" pitchFamily="34" charset="0"/>
              <a:buChar char="•"/>
              <a:defRPr/>
            </a:pPr>
            <a:endParaRPr lang="tr-TR" dirty="0" smtClean="0"/>
          </a:p>
        </p:txBody>
      </p:sp>
      <p:pic>
        <p:nvPicPr>
          <p:cNvPr id="5734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43500" y="1700213"/>
            <a:ext cx="3952875" cy="437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7442941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Başlık"/>
          <p:cNvSpPr>
            <a:spLocks noGrp="1"/>
          </p:cNvSpPr>
          <p:nvPr>
            <p:ph type="title"/>
          </p:nvPr>
        </p:nvSpPr>
        <p:spPr/>
        <p:txBody>
          <a:bodyPr/>
          <a:lstStyle/>
          <a:p>
            <a:r>
              <a:rPr lang="tr-TR" dirty="0" smtClean="0"/>
              <a:t>Ağ kartı</a:t>
            </a:r>
          </a:p>
        </p:txBody>
      </p:sp>
      <p:sp>
        <p:nvSpPr>
          <p:cNvPr id="51203" name="2 İçerik Yer Tutucusu"/>
          <p:cNvSpPr>
            <a:spLocks noGrp="1"/>
          </p:cNvSpPr>
          <p:nvPr>
            <p:ph idx="1"/>
          </p:nvPr>
        </p:nvSpPr>
        <p:spPr/>
        <p:txBody>
          <a:bodyPr/>
          <a:lstStyle/>
          <a:p>
            <a:r>
              <a:rPr lang="tr-TR" smtClean="0"/>
              <a:t>Bir bilgisayarı başka bir bilgisayara yada bir ağ cihazına bağlamak için kullanılan ağ kartları genellikle ethernet protokolünü kullandıkları için ethernet kartı olarak ta bilinirler.</a:t>
            </a:r>
          </a:p>
        </p:txBody>
      </p:sp>
      <p:pic>
        <p:nvPicPr>
          <p:cNvPr id="51204" name="Picture 2" descr="http://upload.wikimedia.org/wikipedia/commons/thumb/d/d7/Ethernet_RJ45_connector_p1160054.jpg/250px-Ethernet_RJ45_connector_p1160054.jp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62750" y="4667250"/>
            <a:ext cx="2381250" cy="219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5" name="Picture 6" descr="File:Network card.jpg">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286000" y="3592513"/>
            <a:ext cx="4405313" cy="3265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6" name="Picture 8" descr="File:10base2 t-piece.png">
            <a:hlinkClick r:id="rId6"/>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5372100"/>
            <a:ext cx="2381250" cy="148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3875350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fontAlgn="auto">
              <a:spcAft>
                <a:spcPts val="0"/>
              </a:spcAft>
              <a:defRPr/>
            </a:pPr>
            <a:r>
              <a:rPr lang="tr-TR" dirty="0" smtClean="0"/>
              <a:t>Modem (</a:t>
            </a:r>
            <a:r>
              <a:rPr lang="tr-TR" b="1" dirty="0" err="1" smtClean="0"/>
              <a:t>MO</a:t>
            </a:r>
            <a:r>
              <a:rPr lang="tr-TR" dirty="0" err="1" smtClean="0"/>
              <a:t>dulator</a:t>
            </a:r>
            <a:r>
              <a:rPr lang="tr-TR" dirty="0" smtClean="0"/>
              <a:t>/</a:t>
            </a:r>
            <a:r>
              <a:rPr lang="tr-TR" b="1" dirty="0" err="1" smtClean="0"/>
              <a:t>DEM</a:t>
            </a:r>
            <a:r>
              <a:rPr lang="tr-TR" dirty="0" err="1" smtClean="0"/>
              <a:t>odulator</a:t>
            </a:r>
            <a:r>
              <a:rPr lang="tr-TR" dirty="0" smtClean="0"/>
              <a:t>)</a:t>
            </a:r>
            <a:endParaRPr lang="tr-TR" dirty="0"/>
          </a:p>
        </p:txBody>
      </p:sp>
      <p:sp>
        <p:nvSpPr>
          <p:cNvPr id="55299" name="3 İçerik Yer Tutucusu"/>
          <p:cNvSpPr>
            <a:spLocks noGrp="1"/>
          </p:cNvSpPr>
          <p:nvPr>
            <p:ph idx="1"/>
          </p:nvPr>
        </p:nvSpPr>
        <p:spPr/>
        <p:txBody>
          <a:bodyPr/>
          <a:lstStyle/>
          <a:p>
            <a:r>
              <a:rPr lang="tr-TR" dirty="0" smtClean="0"/>
              <a:t>Analog hat (telefon hattı gibi) üzerinden sayısal veri gönderimini sağlar.</a:t>
            </a:r>
          </a:p>
          <a:p>
            <a:r>
              <a:rPr lang="tr-TR" dirty="0" smtClean="0"/>
              <a:t>Dial-</a:t>
            </a:r>
            <a:r>
              <a:rPr lang="tr-TR" dirty="0" err="1" smtClean="0"/>
              <a:t>up</a:t>
            </a:r>
            <a:r>
              <a:rPr lang="tr-TR" dirty="0" smtClean="0"/>
              <a:t> modemler en fazla 56 </a:t>
            </a:r>
            <a:r>
              <a:rPr lang="tr-TR" dirty="0" err="1" smtClean="0"/>
              <a:t>Kbit</a:t>
            </a:r>
            <a:r>
              <a:rPr lang="tr-TR" dirty="0" smtClean="0"/>
              <a:t>/s hızında indirme (</a:t>
            </a:r>
            <a:r>
              <a:rPr lang="tr-TR" dirty="0" err="1" smtClean="0"/>
              <a:t>download</a:t>
            </a:r>
            <a:r>
              <a:rPr lang="tr-TR" dirty="0" smtClean="0"/>
              <a:t>) yapabilirken, ADSL2 modemler ise 25 </a:t>
            </a:r>
            <a:r>
              <a:rPr lang="tr-TR" dirty="0" err="1" smtClean="0"/>
              <a:t>Mbit</a:t>
            </a:r>
            <a:r>
              <a:rPr lang="tr-TR" dirty="0" smtClean="0"/>
              <a:t>/s hıza kadar çıkabilmektedir. </a:t>
            </a:r>
          </a:p>
        </p:txBody>
      </p:sp>
      <p:pic>
        <p:nvPicPr>
          <p:cNvPr id="55300" name="Picture 7" descr="modem-externa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4786313"/>
            <a:ext cx="2959100" cy="2071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01" name="Picture 7" descr="mod3c297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86425" y="4610100"/>
            <a:ext cx="3457575"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4861594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fontAlgn="auto">
              <a:spcAft>
                <a:spcPts val="0"/>
              </a:spcAft>
              <a:defRPr/>
            </a:pPr>
            <a:r>
              <a:rPr lang="tr-TR" dirty="0" smtClean="0"/>
              <a:t>ADSL (</a:t>
            </a:r>
            <a:r>
              <a:rPr lang="tr-TR" b="1" dirty="0" err="1" smtClean="0"/>
              <a:t>A</a:t>
            </a:r>
            <a:r>
              <a:rPr lang="tr-TR" dirty="0" err="1" smtClean="0"/>
              <a:t>symmetric</a:t>
            </a:r>
            <a:r>
              <a:rPr lang="tr-TR" dirty="0" smtClean="0"/>
              <a:t> </a:t>
            </a:r>
            <a:r>
              <a:rPr lang="tr-TR" b="1" dirty="0" err="1" smtClean="0"/>
              <a:t>D</a:t>
            </a:r>
            <a:r>
              <a:rPr lang="tr-TR" dirty="0" err="1" smtClean="0"/>
              <a:t>igital</a:t>
            </a:r>
            <a:r>
              <a:rPr lang="tr-TR" dirty="0" smtClean="0"/>
              <a:t> </a:t>
            </a:r>
            <a:r>
              <a:rPr lang="tr-TR" b="1" dirty="0" err="1" smtClean="0"/>
              <a:t>S</a:t>
            </a:r>
            <a:r>
              <a:rPr lang="tr-TR" dirty="0" err="1" smtClean="0"/>
              <a:t>ubscriber</a:t>
            </a:r>
            <a:r>
              <a:rPr lang="tr-TR" dirty="0" smtClean="0"/>
              <a:t> </a:t>
            </a:r>
            <a:r>
              <a:rPr lang="tr-TR" b="1" dirty="0" err="1" smtClean="0"/>
              <a:t>L</a:t>
            </a:r>
            <a:r>
              <a:rPr lang="tr-TR" dirty="0" err="1" smtClean="0"/>
              <a:t>ine</a:t>
            </a:r>
            <a:r>
              <a:rPr lang="tr-TR" dirty="0" smtClean="0"/>
              <a:t>)</a:t>
            </a:r>
            <a:endParaRPr lang="tr-TR" dirty="0"/>
          </a:p>
        </p:txBody>
      </p:sp>
      <p:sp>
        <p:nvSpPr>
          <p:cNvPr id="56323" name="2 İçerik Yer Tutucusu"/>
          <p:cNvSpPr>
            <a:spLocks noGrp="1"/>
          </p:cNvSpPr>
          <p:nvPr>
            <p:ph idx="1"/>
          </p:nvPr>
        </p:nvSpPr>
        <p:spPr/>
        <p:txBody>
          <a:bodyPr/>
          <a:lstStyle/>
          <a:p>
            <a:pPr>
              <a:lnSpc>
                <a:spcPct val="90000"/>
              </a:lnSpc>
            </a:pPr>
            <a:r>
              <a:rPr lang="tr-TR" smtClean="0"/>
              <a:t>Asimetrik Sayısal Abone Hattı, veri ve ses iletiminin aynı anda kullanılmasına olanak sağlar (aynı anda internet erişimi ve telefon görüşmesi). </a:t>
            </a:r>
          </a:p>
          <a:p>
            <a:pPr>
              <a:lnSpc>
                <a:spcPct val="80000"/>
              </a:lnSpc>
            </a:pPr>
            <a:r>
              <a:rPr lang="tr-TR" smtClean="0"/>
              <a:t>Ses ile veri ayrı kanallardan gittiği için yüksek hızda kesintisiz internet erişimi sağlar.</a:t>
            </a:r>
          </a:p>
          <a:p>
            <a:pPr>
              <a:lnSpc>
                <a:spcPct val="80000"/>
              </a:lnSpc>
            </a:pPr>
            <a:r>
              <a:rPr lang="tr-TR" smtClean="0"/>
              <a:t>Mevcut telefon alt yapısını kullanıyor olması nedeni ile alternatif erişim seçeneklerine göre kullanım maliyetinin oldukça düşük olması son yıllarda yaygınlaşmasını sağlamıştır.</a:t>
            </a:r>
          </a:p>
          <a:p>
            <a:pPr>
              <a:lnSpc>
                <a:spcPct val="80000"/>
              </a:lnSpc>
            </a:pPr>
            <a:endParaRPr lang="tr-TR" smtClean="0"/>
          </a:p>
        </p:txBody>
      </p:sp>
    </p:spTree>
    <p:extLst>
      <p:ext uri="{BB962C8B-B14F-4D97-AF65-F5344CB8AC3E}">
        <p14:creationId xmlns:p14="http://schemas.microsoft.com/office/powerpoint/2010/main" xmlns="" val="230830168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Başlık"/>
          <p:cNvSpPr>
            <a:spLocks noGrp="1"/>
          </p:cNvSpPr>
          <p:nvPr>
            <p:ph type="title"/>
          </p:nvPr>
        </p:nvSpPr>
        <p:spPr/>
        <p:txBody>
          <a:bodyPr/>
          <a:lstStyle/>
          <a:p>
            <a:r>
              <a:rPr lang="tr-TR" smtClean="0"/>
              <a:t>İnternet</a:t>
            </a:r>
          </a:p>
        </p:txBody>
      </p:sp>
      <p:sp>
        <p:nvSpPr>
          <p:cNvPr id="3" name="2 İçerik Yer Tutucusu"/>
          <p:cNvSpPr>
            <a:spLocks noGrp="1"/>
          </p:cNvSpPr>
          <p:nvPr>
            <p:ph idx="1"/>
          </p:nvPr>
        </p:nvSpPr>
        <p:spPr/>
        <p:txBody>
          <a:bodyPr>
            <a:normAutofit/>
          </a:bodyPr>
          <a:lstStyle/>
          <a:p>
            <a:r>
              <a:rPr lang="tr-TR" sz="3000" smtClean="0"/>
              <a:t>60'lı yıllarda ABD’de ARPANET adı altında başlatılan askeri bir iletişim projesi iken, 70'li yılların başında Amerikan üniversitelerine de bu projeden yararlanma imkânı verilmesinin ardından yaygın olarak kullanılmaya başlanan en büyük ağdır (genel ağ - küresel ağ).</a:t>
            </a:r>
          </a:p>
          <a:p>
            <a:r>
              <a:rPr lang="tr-TR" sz="3000" smtClean="0"/>
              <a:t>İnternet haberleşmesinde TCP/IP (Transmission Control Protocol/Internet Protocol) iletişim protokolü kullanılır (Bak. Kitap sayfa 152).</a:t>
            </a:r>
          </a:p>
        </p:txBody>
      </p:sp>
    </p:spTree>
    <p:extLst>
      <p:ext uri="{BB962C8B-B14F-4D97-AF65-F5344CB8AC3E}">
        <p14:creationId xmlns:p14="http://schemas.microsoft.com/office/powerpoint/2010/main" xmlns="" val="122384813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Başlık"/>
          <p:cNvSpPr>
            <a:spLocks noGrp="1"/>
          </p:cNvSpPr>
          <p:nvPr>
            <p:ph type="title"/>
          </p:nvPr>
        </p:nvSpPr>
        <p:spPr/>
        <p:txBody>
          <a:bodyPr/>
          <a:lstStyle/>
          <a:p>
            <a:r>
              <a:rPr lang="tr-TR" smtClean="0"/>
              <a:t>İntranet (Özel Ağ – İç Ağ)</a:t>
            </a:r>
          </a:p>
        </p:txBody>
      </p:sp>
      <p:sp>
        <p:nvSpPr>
          <p:cNvPr id="3" name="2 İçerik Yer Tutucusu"/>
          <p:cNvSpPr>
            <a:spLocks noGrp="1"/>
          </p:cNvSpPr>
          <p:nvPr>
            <p:ph idx="1"/>
          </p:nvPr>
        </p:nvSpPr>
        <p:spPr/>
        <p:txBody>
          <a:bodyPr>
            <a:normAutofit/>
          </a:bodyPr>
          <a:lstStyle/>
          <a:p>
            <a:pPr>
              <a:lnSpc>
                <a:spcPct val="80000"/>
              </a:lnSpc>
            </a:pPr>
            <a:r>
              <a:rPr lang="tr-TR" sz="3000" smtClean="0"/>
              <a:t>Belirli bir kuruluş içindeki TCP/IP tabanlı bir ağ sistemine verilen isimdir (şirket içi İnternet).</a:t>
            </a:r>
          </a:p>
          <a:p>
            <a:pPr>
              <a:lnSpc>
                <a:spcPct val="80000"/>
              </a:lnSpc>
            </a:pPr>
            <a:r>
              <a:rPr lang="tr-TR" sz="3000" smtClean="0"/>
              <a:t>İntranet'ler ağ geçitleri ile diğer ağlara veya İnternet’e bağlanabilir. İnternet çıkışı genellikle </a:t>
            </a:r>
            <a:r>
              <a:rPr lang="tr-TR" sz="3000" i="1" smtClean="0"/>
              <a:t>Firewall</a:t>
            </a:r>
            <a:r>
              <a:rPr lang="tr-TR" sz="3000" smtClean="0"/>
              <a:t> olarak bilinen her iki yönde de ileti trafiğini kontrol eden bir güvenlik sistemi üzerinden sağlanmaktadır.</a:t>
            </a:r>
          </a:p>
          <a:p>
            <a:pPr>
              <a:lnSpc>
                <a:spcPct val="80000"/>
              </a:lnSpc>
            </a:pPr>
            <a:r>
              <a:rPr lang="tr-TR" sz="3000" smtClean="0"/>
              <a:t>İntranet’te genellikle sanal IP kullanılır. Böylece sadece İnternet çıkışı için tek bir gerçek IP kullanılarak iç ağdaki tüm bilgisayarlara İnternet erişimi verilebilir.</a:t>
            </a:r>
          </a:p>
        </p:txBody>
      </p:sp>
    </p:spTree>
    <p:extLst>
      <p:ext uri="{BB962C8B-B14F-4D97-AF65-F5344CB8AC3E}">
        <p14:creationId xmlns:p14="http://schemas.microsoft.com/office/powerpoint/2010/main" xmlns="" val="257362486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6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282E5579-7577-4D54-A6A7-C6DFD1AFAEC7}" type="slidenum">
              <a:rPr lang="tr-TR"/>
              <a:pPr fontAlgn="base">
                <a:spcBef>
                  <a:spcPct val="0"/>
                </a:spcBef>
                <a:spcAft>
                  <a:spcPct val="0"/>
                </a:spcAft>
              </a:pPr>
              <a:t>5</a:t>
            </a:fld>
            <a:endParaRPr lang="tr-TR"/>
          </a:p>
        </p:txBody>
      </p:sp>
      <p:sp>
        <p:nvSpPr>
          <p:cNvPr id="8" name="Rectangle 2"/>
          <p:cNvSpPr>
            <a:spLocks noGrp="1" noChangeArrowheads="1"/>
          </p:cNvSpPr>
          <p:nvPr>
            <p:ph type="title"/>
          </p:nvPr>
        </p:nvSpPr>
        <p:spPr>
          <a:xfrm>
            <a:off x="457200" y="274638"/>
            <a:ext cx="8229600" cy="1143000"/>
          </a:xfrm>
        </p:spPr>
        <p:txBody>
          <a:bodyPr/>
          <a:lstStyle/>
          <a:p>
            <a:pPr>
              <a:defRPr/>
            </a:pPr>
            <a:r>
              <a:rPr lang="tr-TR" sz="3200" dirty="0" smtClean="0">
                <a:solidFill>
                  <a:schemeClr val="accent6">
                    <a:lumMod val="60000"/>
                    <a:lumOff val="40000"/>
                  </a:schemeClr>
                </a:solidFill>
              </a:rPr>
              <a:t>Ağlar ’ın </a:t>
            </a:r>
            <a:r>
              <a:rPr lang="tr-TR" sz="3200" dirty="0">
                <a:solidFill>
                  <a:schemeClr val="accent6">
                    <a:lumMod val="60000"/>
                    <a:lumOff val="40000"/>
                  </a:schemeClr>
                </a:solidFill>
              </a:rPr>
              <a:t>uygulama seviyesindeki kullanımları? </a:t>
            </a:r>
          </a:p>
        </p:txBody>
      </p:sp>
      <p:sp>
        <p:nvSpPr>
          <p:cNvPr id="9" name="Rectangle 3"/>
          <p:cNvSpPr txBox="1">
            <a:spLocks noChangeArrowheads="1"/>
          </p:cNvSpPr>
          <p:nvPr/>
        </p:nvSpPr>
        <p:spPr bwMode="auto">
          <a:xfrm>
            <a:off x="395288" y="1557338"/>
            <a:ext cx="8229600" cy="4525962"/>
          </a:xfrm>
          <a:prstGeom prst="rect">
            <a:avLst/>
          </a:prstGeom>
          <a:noFill/>
          <a:ln w="9525">
            <a:noFill/>
            <a:miter lim="800000"/>
            <a:headEnd/>
            <a:tailEnd/>
          </a:ln>
          <a:effectLst/>
        </p:spPr>
        <p:txBody>
          <a:bodyPr/>
          <a:lstStyle/>
          <a:p>
            <a:pPr marL="1257300" lvl="2" indent="-342900">
              <a:spcBef>
                <a:spcPct val="20000"/>
              </a:spcBef>
              <a:buFontTx/>
              <a:buChar char="•"/>
              <a:defRPr/>
            </a:pPr>
            <a:r>
              <a:rPr lang="tr-TR" sz="2400" kern="0" dirty="0">
                <a:solidFill>
                  <a:srgbClr val="FFC000"/>
                </a:solidFill>
                <a:latin typeface="+mn-lt"/>
                <a:cs typeface="+mn-cs"/>
              </a:rPr>
              <a:t>Ağ’larda sık kullanılan </a:t>
            </a:r>
            <a:r>
              <a:rPr lang="tr-TR" sz="2400" kern="0" dirty="0">
                <a:solidFill>
                  <a:schemeClr val="accent6">
                    <a:lumMod val="20000"/>
                    <a:lumOff val="80000"/>
                  </a:schemeClr>
                </a:solidFill>
                <a:latin typeface="+mn-lt"/>
                <a:cs typeface="+mn-cs"/>
              </a:rPr>
              <a:t>2 </a:t>
            </a:r>
            <a:r>
              <a:rPr lang="tr-TR" sz="2400" kern="0" dirty="0">
                <a:solidFill>
                  <a:srgbClr val="FFC000"/>
                </a:solidFill>
                <a:latin typeface="+mn-lt"/>
                <a:cs typeface="+mn-cs"/>
              </a:rPr>
              <a:t>uygulama mimarisi vardır.</a:t>
            </a:r>
          </a:p>
        </p:txBody>
      </p:sp>
      <p:pic>
        <p:nvPicPr>
          <p:cNvPr id="10" name="Picture 7" descr="http://k.domaindlx.com/ymyo/dokuman/network/network1_dosyalar/image004.jpg"/>
          <p:cNvPicPr>
            <a:picLocks noChangeAspect="1" noChangeArrowheads="1"/>
          </p:cNvPicPr>
          <p:nvPr/>
        </p:nvPicPr>
        <p:blipFill>
          <a:blip r:embed="rId2" cstate="print"/>
          <a:srcRect/>
          <a:stretch>
            <a:fillRect/>
          </a:stretch>
        </p:blipFill>
        <p:spPr bwMode="auto">
          <a:xfrm>
            <a:off x="5348291" y="2428868"/>
            <a:ext cx="3438551" cy="19442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noChangeArrowheads="1"/>
          </p:cNvPicPr>
          <p:nvPr/>
        </p:nvPicPr>
        <p:blipFill>
          <a:blip r:embed="rId3" cstate="print"/>
          <a:srcRect/>
          <a:stretch>
            <a:fillRect/>
          </a:stretch>
        </p:blipFill>
        <p:spPr bwMode="auto">
          <a:xfrm>
            <a:off x="1219200" y="4271785"/>
            <a:ext cx="3095625" cy="18573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11 Dikdörtgen"/>
          <p:cNvSpPr/>
          <p:nvPr/>
        </p:nvSpPr>
        <p:spPr>
          <a:xfrm>
            <a:off x="609600" y="2209800"/>
            <a:ext cx="4605338" cy="1354217"/>
          </a:xfrm>
          <a:prstGeom prst="rect">
            <a:avLst/>
          </a:prstGeom>
        </p:spPr>
        <p:txBody>
          <a:bodyPr wrap="square">
            <a:spAutoFit/>
          </a:bodyPr>
          <a:lstStyle/>
          <a:p>
            <a:pPr fontAlgn="auto">
              <a:spcBef>
                <a:spcPts val="0"/>
              </a:spcBef>
              <a:spcAft>
                <a:spcPts val="0"/>
              </a:spcAft>
              <a:defRPr/>
            </a:pPr>
            <a:r>
              <a:rPr lang="tr-TR" dirty="0">
                <a:latin typeface="+mn-lt"/>
                <a:cs typeface="+mn-cs"/>
              </a:rPr>
              <a:t>1) Eşler-arası (peer-to-peer) </a:t>
            </a:r>
          </a:p>
          <a:p>
            <a:pPr fontAlgn="auto">
              <a:spcBef>
                <a:spcPts val="0"/>
              </a:spcBef>
              <a:spcAft>
                <a:spcPts val="0"/>
              </a:spcAft>
              <a:defRPr/>
            </a:pPr>
            <a:r>
              <a:rPr lang="tr-TR" sz="1600" dirty="0">
                <a:latin typeface="+mn-lt"/>
                <a:cs typeface="+mn-cs"/>
              </a:rPr>
              <a:t>Ağlarda genellikle sınırlı sayıda PC birbirine bağlıdır. Bu bilgisayarlar düzey olarak aynıdır. Yani içlerinden birisinin ana bilgisayar olarak kullanılması söz konusu değildir .</a:t>
            </a:r>
          </a:p>
        </p:txBody>
      </p:sp>
      <p:sp>
        <p:nvSpPr>
          <p:cNvPr id="13" name="12 Dikdörtgen"/>
          <p:cNvSpPr/>
          <p:nvPr/>
        </p:nvSpPr>
        <p:spPr>
          <a:xfrm>
            <a:off x="4857750" y="5014913"/>
            <a:ext cx="3857625" cy="1108075"/>
          </a:xfrm>
          <a:prstGeom prst="rect">
            <a:avLst/>
          </a:prstGeom>
        </p:spPr>
        <p:txBody>
          <a:bodyPr>
            <a:spAutoFit/>
          </a:bodyPr>
          <a:lstStyle/>
          <a:p>
            <a:pPr fontAlgn="auto">
              <a:spcBef>
                <a:spcPts val="0"/>
              </a:spcBef>
              <a:spcAft>
                <a:spcPts val="0"/>
              </a:spcAft>
              <a:defRPr/>
            </a:pPr>
            <a:r>
              <a:rPr lang="tr-TR" dirty="0">
                <a:latin typeface="+mn-lt"/>
                <a:cs typeface="+mn-cs"/>
              </a:rPr>
              <a:t>2) Server-based (client/server) </a:t>
            </a:r>
          </a:p>
          <a:p>
            <a:pPr fontAlgn="auto">
              <a:spcBef>
                <a:spcPts val="0"/>
              </a:spcBef>
              <a:spcAft>
                <a:spcPts val="0"/>
              </a:spcAft>
              <a:defRPr/>
            </a:pPr>
            <a:r>
              <a:rPr lang="tr-TR" sz="1600" dirty="0">
                <a:latin typeface="+mn-lt"/>
                <a:cs typeface="+mn-cs"/>
              </a:rPr>
              <a:t>Ağlarda bir ana bilgisayar vardır. Buna ana makine (dedicated server) denir. Ana makine üzerinde ağ yönetimi yapılır.</a:t>
            </a:r>
          </a:p>
        </p:txBody>
      </p:sp>
    </p:spTree>
    <p:extLst>
      <p:ext uri="{BB962C8B-B14F-4D97-AF65-F5344CB8AC3E}">
        <p14:creationId xmlns:p14="http://schemas.microsoft.com/office/powerpoint/2010/main" xmlns="" val="405090454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Başlık"/>
          <p:cNvSpPr>
            <a:spLocks noGrp="1"/>
          </p:cNvSpPr>
          <p:nvPr>
            <p:ph type="title"/>
          </p:nvPr>
        </p:nvSpPr>
        <p:spPr/>
        <p:txBody>
          <a:bodyPr/>
          <a:lstStyle/>
          <a:p>
            <a:r>
              <a:rPr lang="tr-TR" smtClean="0"/>
              <a:t>IPv4 &amp; IPv6</a:t>
            </a:r>
          </a:p>
        </p:txBody>
      </p:sp>
      <p:sp>
        <p:nvSpPr>
          <p:cNvPr id="3" name="2 İçerik Yer Tutucusu"/>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tr-TR" dirty="0" smtClean="0"/>
              <a:t>Internet’e bağlı her bilgisayara yada iletişim cihazına bir adres verilmesi için 4 adet 8 bit büyüklüğünde (0-255 arasında) sayı kullanılmaktadır. (Örn: 193.255.140.17)</a:t>
            </a:r>
          </a:p>
          <a:p>
            <a:pPr fontAlgn="auto">
              <a:spcAft>
                <a:spcPts val="0"/>
              </a:spcAft>
              <a:buFont typeface="Arial" pitchFamily="34" charset="0"/>
              <a:buChar char="•"/>
              <a:defRPr/>
            </a:pPr>
            <a:r>
              <a:rPr lang="tr-TR" dirty="0" smtClean="0"/>
              <a:t>Bu adresleme yöntemi ile teorik olarak en fazla </a:t>
            </a:r>
            <a:r>
              <a:rPr lang="tr-TR" dirty="0" smtClean="0">
                <a:solidFill>
                  <a:srgbClr val="0070C0"/>
                </a:solidFill>
              </a:rPr>
              <a:t>2</a:t>
            </a:r>
            <a:r>
              <a:rPr lang="tr-TR" baseline="30000" dirty="0" smtClean="0">
                <a:solidFill>
                  <a:srgbClr val="0070C0"/>
                </a:solidFill>
              </a:rPr>
              <a:t>32</a:t>
            </a:r>
            <a:r>
              <a:rPr lang="tr-TR" dirty="0" smtClean="0">
                <a:solidFill>
                  <a:srgbClr val="0070C0"/>
                </a:solidFill>
              </a:rPr>
              <a:t> = 4.3 milyar</a:t>
            </a:r>
            <a:r>
              <a:rPr lang="tr-TR" dirty="0" smtClean="0"/>
              <a:t> adres verilebilmektedir.</a:t>
            </a:r>
          </a:p>
          <a:p>
            <a:pPr fontAlgn="auto">
              <a:spcAft>
                <a:spcPts val="0"/>
              </a:spcAft>
              <a:buFont typeface="Arial" pitchFamily="34" charset="0"/>
              <a:buChar char="•"/>
              <a:defRPr/>
            </a:pPr>
            <a:r>
              <a:rPr lang="tr-TR" dirty="0" smtClean="0"/>
              <a:t>IPv6 olarak bilinen yeni adresleme yöntemi ile </a:t>
            </a:r>
            <a:r>
              <a:rPr lang="tr-TR" dirty="0" smtClean="0">
                <a:solidFill>
                  <a:srgbClr val="0070C0"/>
                </a:solidFill>
              </a:rPr>
              <a:t>2</a:t>
            </a:r>
            <a:r>
              <a:rPr lang="tr-TR" baseline="30000" dirty="0" smtClean="0">
                <a:solidFill>
                  <a:srgbClr val="0070C0"/>
                </a:solidFill>
              </a:rPr>
              <a:t>128</a:t>
            </a:r>
            <a:r>
              <a:rPr lang="tr-TR" dirty="0" smtClean="0">
                <a:solidFill>
                  <a:srgbClr val="0070C0"/>
                </a:solidFill>
              </a:rPr>
              <a:t> = 3.4 x 10</a:t>
            </a:r>
            <a:r>
              <a:rPr lang="tr-TR" baseline="30000" dirty="0" smtClean="0">
                <a:solidFill>
                  <a:srgbClr val="0070C0"/>
                </a:solidFill>
              </a:rPr>
              <a:t>38</a:t>
            </a:r>
            <a:r>
              <a:rPr lang="tr-TR" dirty="0" smtClean="0">
                <a:solidFill>
                  <a:srgbClr val="0070C0"/>
                </a:solidFill>
              </a:rPr>
              <a:t> </a:t>
            </a:r>
            <a:r>
              <a:rPr lang="tr-TR" dirty="0" smtClean="0"/>
              <a:t>adres verilebilecektir.</a:t>
            </a:r>
          </a:p>
          <a:p>
            <a:pPr fontAlgn="auto">
              <a:spcAft>
                <a:spcPts val="0"/>
              </a:spcAft>
              <a:buFont typeface="Arial" pitchFamily="34" charset="0"/>
              <a:buChar char="•"/>
              <a:defRPr/>
            </a:pPr>
            <a:r>
              <a:rPr lang="tr-TR" dirty="0" smtClean="0"/>
              <a:t>IPv6 çıkınca eski adresleme yöntemi IPv4 olarak isimlendirilmiştir (bak. Kitap sayfa 155).</a:t>
            </a:r>
          </a:p>
        </p:txBody>
      </p:sp>
    </p:spTree>
    <p:extLst>
      <p:ext uri="{BB962C8B-B14F-4D97-AF65-F5344CB8AC3E}">
        <p14:creationId xmlns:p14="http://schemas.microsoft.com/office/powerpoint/2010/main" xmlns="" val="371330067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Başlık"/>
          <p:cNvSpPr>
            <a:spLocks noGrp="1"/>
          </p:cNvSpPr>
          <p:nvPr>
            <p:ph type="title"/>
          </p:nvPr>
        </p:nvSpPr>
        <p:spPr/>
        <p:txBody>
          <a:bodyPr/>
          <a:lstStyle/>
          <a:p>
            <a:r>
              <a:rPr lang="tr-TR" smtClean="0"/>
              <a:t>MAC Adresi</a:t>
            </a:r>
          </a:p>
        </p:txBody>
      </p:sp>
      <p:sp>
        <p:nvSpPr>
          <p:cNvPr id="61443" name="2 İçerik Yer Tutucusu"/>
          <p:cNvSpPr>
            <a:spLocks noGrp="1"/>
          </p:cNvSpPr>
          <p:nvPr>
            <p:ph idx="1"/>
          </p:nvPr>
        </p:nvSpPr>
        <p:spPr/>
        <p:txBody>
          <a:bodyPr/>
          <a:lstStyle/>
          <a:p>
            <a:r>
              <a:rPr lang="tr-TR" smtClean="0"/>
              <a:t>IP numarası verilebilen kablolu yada kablosuz her ağ kartının 48 bitlik bir MAC adresi bulunur.</a:t>
            </a:r>
          </a:p>
          <a:p>
            <a:pPr lvl="1">
              <a:buFont typeface="Arial" charset="0"/>
              <a:buNone/>
            </a:pPr>
            <a:r>
              <a:rPr lang="tr-TR" smtClean="0"/>
              <a:t>Örn: 00-23-C3-45-00-B3</a:t>
            </a:r>
          </a:p>
          <a:p>
            <a:r>
              <a:rPr lang="tr-TR" smtClean="0"/>
              <a:t>Ağ iletişiminde kullanılan çerçeveler gerçekte bu MAC adreslerini kullanarak iletim yaparlar.</a:t>
            </a:r>
          </a:p>
          <a:p>
            <a:r>
              <a:rPr lang="tr-TR" smtClean="0"/>
              <a:t>IP adresleri OSI 3. katmanda, MAC adresleri 2. katmanda (OSI için bak. Kitap sayfa 139)</a:t>
            </a:r>
          </a:p>
        </p:txBody>
      </p:sp>
    </p:spTree>
    <p:extLst>
      <p:ext uri="{BB962C8B-B14F-4D97-AF65-F5344CB8AC3E}">
        <p14:creationId xmlns:p14="http://schemas.microsoft.com/office/powerpoint/2010/main" xmlns="" val="129467644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Başlık"/>
          <p:cNvSpPr>
            <a:spLocks noGrp="1"/>
          </p:cNvSpPr>
          <p:nvPr>
            <p:ph type="title"/>
          </p:nvPr>
        </p:nvSpPr>
        <p:spPr/>
        <p:txBody>
          <a:bodyPr/>
          <a:lstStyle/>
          <a:p>
            <a:r>
              <a:rPr lang="tr-TR" smtClean="0"/>
              <a:t>DNS (</a:t>
            </a:r>
            <a:r>
              <a:rPr lang="tr-TR" b="1" smtClean="0"/>
              <a:t>D</a:t>
            </a:r>
            <a:r>
              <a:rPr lang="tr-TR" smtClean="0"/>
              <a:t>omain </a:t>
            </a:r>
            <a:r>
              <a:rPr lang="tr-TR" b="1" smtClean="0"/>
              <a:t>N</a:t>
            </a:r>
            <a:r>
              <a:rPr lang="tr-TR" smtClean="0"/>
              <a:t>ame </a:t>
            </a:r>
            <a:r>
              <a:rPr lang="tr-TR" b="1" smtClean="0"/>
              <a:t>S</a:t>
            </a:r>
            <a:r>
              <a:rPr lang="tr-TR" smtClean="0"/>
              <a:t>erver)</a:t>
            </a:r>
          </a:p>
        </p:txBody>
      </p:sp>
      <p:sp>
        <p:nvSpPr>
          <p:cNvPr id="3" name="2 İçerik Yer Tutucusu"/>
          <p:cNvSpPr>
            <a:spLocks noGrp="1"/>
          </p:cNvSpPr>
          <p:nvPr>
            <p:ph idx="1"/>
          </p:nvPr>
        </p:nvSpPr>
        <p:spPr/>
        <p:txBody>
          <a:bodyPr>
            <a:normAutofit/>
          </a:bodyPr>
          <a:lstStyle/>
          <a:p>
            <a:r>
              <a:rPr lang="tr-TR" sz="3000" smtClean="0"/>
              <a:t>IP adreslerinin hatırlanması zor olacağı için </a:t>
            </a:r>
            <a:r>
              <a:rPr lang="tr-TR" sz="3000" smtClean="0">
                <a:hlinkClick r:id="rId2"/>
              </a:rPr>
              <a:t>http://www.google.com</a:t>
            </a:r>
            <a:r>
              <a:rPr lang="tr-TR" sz="3000" smtClean="0"/>
              <a:t> gibi simgesel adresler (URL: Uniform Resource Locator) kullanılmaktadır. </a:t>
            </a:r>
          </a:p>
          <a:p>
            <a:r>
              <a:rPr lang="tr-TR" sz="3000" smtClean="0"/>
              <a:t>Web adresi olarak ta bilinen bu simgesel adreslerin IP numarası karşılıkları DNS olarak isimlendirilen sunucularda tutulmaktadır.</a:t>
            </a:r>
          </a:p>
          <a:p>
            <a:r>
              <a:rPr lang="tr-TR" sz="3000" smtClean="0"/>
              <a:t>Eğer sistemimize bir DNS tanımlamazsak, istenilen WEB sayfasına erişmek için o sayfanın sunucusunun IP adresini yazmamız gerekir.</a:t>
            </a:r>
          </a:p>
        </p:txBody>
      </p:sp>
    </p:spTree>
    <p:extLst>
      <p:ext uri="{BB962C8B-B14F-4D97-AF65-F5344CB8AC3E}">
        <p14:creationId xmlns:p14="http://schemas.microsoft.com/office/powerpoint/2010/main" xmlns="" val="85584499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fontAlgn="auto">
              <a:spcAft>
                <a:spcPts val="0"/>
              </a:spcAft>
              <a:defRPr/>
            </a:pPr>
            <a:r>
              <a:rPr lang="tr-TR" dirty="0" smtClean="0"/>
              <a:t>DHCP (</a:t>
            </a:r>
            <a:r>
              <a:rPr lang="tr-TR" b="1" dirty="0" err="1" smtClean="0"/>
              <a:t>D</a:t>
            </a:r>
            <a:r>
              <a:rPr lang="tr-TR" dirty="0" err="1" smtClean="0"/>
              <a:t>ynamic</a:t>
            </a:r>
            <a:r>
              <a:rPr lang="tr-TR" dirty="0" smtClean="0"/>
              <a:t> </a:t>
            </a:r>
            <a:r>
              <a:rPr lang="tr-TR" b="1" dirty="0" err="1" smtClean="0"/>
              <a:t>H</a:t>
            </a:r>
            <a:r>
              <a:rPr lang="tr-TR" dirty="0" err="1" smtClean="0"/>
              <a:t>ost</a:t>
            </a:r>
            <a:r>
              <a:rPr lang="tr-TR" dirty="0" smtClean="0"/>
              <a:t> </a:t>
            </a:r>
            <a:r>
              <a:rPr lang="tr-TR" b="1" dirty="0" err="1" smtClean="0"/>
              <a:t>C</a:t>
            </a:r>
            <a:r>
              <a:rPr lang="tr-TR" dirty="0" err="1" smtClean="0"/>
              <a:t>onfiguration</a:t>
            </a:r>
            <a:r>
              <a:rPr lang="tr-TR" dirty="0" smtClean="0"/>
              <a:t> </a:t>
            </a:r>
            <a:r>
              <a:rPr lang="tr-TR" b="1" dirty="0" err="1" smtClean="0"/>
              <a:t>P</a:t>
            </a:r>
            <a:r>
              <a:rPr lang="tr-TR" dirty="0" err="1" smtClean="0"/>
              <a:t>rotocol</a:t>
            </a:r>
            <a:r>
              <a:rPr lang="tr-TR" dirty="0" smtClean="0"/>
              <a:t>)</a:t>
            </a:r>
            <a:endParaRPr lang="tr-TR" dirty="0"/>
          </a:p>
        </p:txBody>
      </p:sp>
      <p:sp>
        <p:nvSpPr>
          <p:cNvPr id="4" name="3 İçerik Yer Tutucusu"/>
          <p:cNvSpPr>
            <a:spLocks noGrp="1"/>
          </p:cNvSpPr>
          <p:nvPr>
            <p:ph idx="1"/>
          </p:nvPr>
        </p:nvSpPr>
        <p:spPr/>
        <p:txBody>
          <a:bodyPr rtlCol="0">
            <a:normAutofit fontScale="92500" lnSpcReduction="10000"/>
          </a:bodyPr>
          <a:lstStyle/>
          <a:p>
            <a:pPr fontAlgn="auto">
              <a:spcAft>
                <a:spcPts val="0"/>
              </a:spcAft>
              <a:buFont typeface="Arial" pitchFamily="34" charset="0"/>
              <a:buChar char="•"/>
              <a:defRPr/>
            </a:pPr>
            <a:r>
              <a:rPr lang="tr-TR" dirty="0" smtClean="0"/>
              <a:t>Dinamik İstemci Ayarlama Protokolü, bir TCP/IP ağındaki makinelere IP adresi, ağ geçidi veya DNS sunucusu gibi ayarların otomatik olarak yapılması için kullanılır. </a:t>
            </a:r>
          </a:p>
          <a:p>
            <a:pPr fontAlgn="auto">
              <a:spcAft>
                <a:spcPts val="0"/>
              </a:spcAft>
              <a:buFont typeface="Arial" pitchFamily="34" charset="0"/>
              <a:buChar char="•"/>
              <a:defRPr/>
            </a:pPr>
            <a:r>
              <a:rPr lang="tr-TR" dirty="0" smtClean="0"/>
              <a:t>Günümüzde neredeyse tüm ev ve halka açık ağlarda kullanılmaktadır, iş veya daha kontrollü bir bağlantı sağlanan yerlerde ise statik IP adresi tercih edilir.</a:t>
            </a:r>
          </a:p>
          <a:p>
            <a:pPr fontAlgn="auto">
              <a:spcAft>
                <a:spcPts val="0"/>
              </a:spcAft>
              <a:buFont typeface="Arial" pitchFamily="34" charset="0"/>
              <a:buChar char="•"/>
              <a:defRPr/>
            </a:pPr>
            <a:r>
              <a:rPr lang="tr-TR" dirty="0" smtClean="0"/>
              <a:t>Detaylı bilgi için: http://tr.</a:t>
            </a:r>
            <a:r>
              <a:rPr lang="tr-TR" dirty="0" err="1" smtClean="0"/>
              <a:t>wikipedia</a:t>
            </a:r>
            <a:r>
              <a:rPr lang="tr-TR" dirty="0" smtClean="0"/>
              <a:t>.org/</a:t>
            </a:r>
            <a:r>
              <a:rPr lang="tr-TR" dirty="0" err="1" smtClean="0"/>
              <a:t>wiki</a:t>
            </a:r>
            <a:r>
              <a:rPr lang="tr-TR" dirty="0" smtClean="0"/>
              <a:t>/DHCP</a:t>
            </a:r>
          </a:p>
        </p:txBody>
      </p:sp>
    </p:spTree>
    <p:extLst>
      <p:ext uri="{BB962C8B-B14F-4D97-AF65-F5344CB8AC3E}">
        <p14:creationId xmlns:p14="http://schemas.microsoft.com/office/powerpoint/2010/main" xmlns="" val="40546120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p:txBody>
          <a:bodyPr/>
          <a:lstStyle/>
          <a:p>
            <a:pPr algn="ctr" eaLnBrk="1" hangingPunct="1"/>
            <a:r>
              <a:rPr lang="tr-TR" sz="4400" smtClean="0"/>
              <a:t>TCP/IP</a:t>
            </a:r>
          </a:p>
        </p:txBody>
      </p:sp>
      <p:sp>
        <p:nvSpPr>
          <p:cNvPr id="108547"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xmlns="" val="290775129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8864076-6417-443B-B51B-97A42046586B}" type="slidenum">
              <a:rPr lang="tr-TR"/>
              <a:pPr eaLnBrk="1" hangingPunct="1"/>
              <a:t>55</a:t>
            </a:fld>
            <a:endParaRPr lang="tr-TR"/>
          </a:p>
        </p:txBody>
      </p:sp>
      <p:sp>
        <p:nvSpPr>
          <p:cNvPr id="109571" name="Rectangle 2"/>
          <p:cNvSpPr>
            <a:spLocks noGrp="1" noChangeArrowheads="1"/>
          </p:cNvSpPr>
          <p:nvPr>
            <p:ph type="title"/>
          </p:nvPr>
        </p:nvSpPr>
        <p:spPr>
          <a:xfrm>
            <a:off x="685800" y="228600"/>
            <a:ext cx="7696200" cy="990600"/>
          </a:xfrm>
          <a:noFill/>
          <a:extLst>
            <a:ext uri="{909E8E84-426E-40DD-AFC4-6F175D3DCCD1}">
              <a14:hiddenFill xmlns:a14="http://schemas.microsoft.com/office/drawing/2010/main" xmlns="">
                <a:solidFill>
                  <a:srgbClr val="000080"/>
                </a:solidFill>
              </a14:hiddenFill>
            </a:ext>
          </a:extLst>
        </p:spPr>
        <p:txBody>
          <a:bodyPr lIns="92075" tIns="46038" rIns="92075" bIns="46038" anchor="ctr"/>
          <a:lstStyle/>
          <a:p>
            <a:pPr algn="ctr"/>
            <a:r>
              <a:rPr lang="tr-TR" sz="4800" smtClean="0">
                <a:solidFill>
                  <a:schemeClr val="tx1"/>
                </a:solidFill>
              </a:rPr>
              <a:t>Internet’in Kısa Tarihçesi</a:t>
            </a:r>
          </a:p>
        </p:txBody>
      </p:sp>
      <p:sp>
        <p:nvSpPr>
          <p:cNvPr id="5123" name="Rectangle 3"/>
          <p:cNvSpPr>
            <a:spLocks noGrp="1" noChangeArrowheads="1"/>
          </p:cNvSpPr>
          <p:nvPr>
            <p:ph type="body" idx="1"/>
          </p:nvPr>
        </p:nvSpPr>
        <p:spPr>
          <a:xfrm>
            <a:off x="179388" y="1989138"/>
            <a:ext cx="8569325" cy="4495800"/>
          </a:xfrm>
          <a:noFill/>
        </p:spPr>
        <p:txBody>
          <a:bodyPr lIns="92075" tIns="46038" rIns="92075" bIns="46038"/>
          <a:lstStyle/>
          <a:p>
            <a:pPr>
              <a:spcBef>
                <a:spcPct val="0"/>
              </a:spcBef>
              <a:buClrTx/>
              <a:buSzTx/>
              <a:buFontTx/>
              <a:buNone/>
            </a:pPr>
            <a:r>
              <a:rPr lang="tr-TR" sz="2200" smtClean="0"/>
              <a:t>İlk geniş alan ağı olan ARPANET 1960’lı yılların ortasında askeri amaçlarla ortaya çıktı.</a:t>
            </a:r>
          </a:p>
          <a:p>
            <a:pPr>
              <a:spcBef>
                <a:spcPct val="0"/>
              </a:spcBef>
              <a:buClrTx/>
              <a:buSzTx/>
              <a:buFontTx/>
              <a:buNone/>
            </a:pPr>
            <a:r>
              <a:rPr lang="tr-TR" sz="2200" smtClean="0"/>
              <a:t>Problem:  Nükleer bir savaş esnasında telefon hatlarının çoğunun tahrip olması durumunda bilgisayar iletişiminin sürdürülmesi </a:t>
            </a:r>
          </a:p>
          <a:p>
            <a:pPr>
              <a:spcBef>
                <a:spcPct val="0"/>
              </a:spcBef>
              <a:buClrTx/>
              <a:buSzTx/>
              <a:buFontTx/>
              <a:buNone/>
            </a:pPr>
            <a:r>
              <a:rPr lang="tr-TR" sz="2200" smtClean="0"/>
              <a:t>Çözüm: Paul Baran, Rand Corp. tarafından geliştirildi.</a:t>
            </a:r>
          </a:p>
          <a:p>
            <a:pPr>
              <a:spcBef>
                <a:spcPct val="0"/>
              </a:spcBef>
              <a:buClrTx/>
              <a:buSzTx/>
              <a:buFontTx/>
              <a:buNone/>
            </a:pPr>
            <a:r>
              <a:rPr lang="tr-TR" sz="2200" smtClean="0"/>
              <a:t>Baran paket-anahtarlamalı  ağ fikrini geliştirdi</a:t>
            </a:r>
          </a:p>
          <a:p>
            <a:pPr lvl="1">
              <a:spcBef>
                <a:spcPct val="0"/>
              </a:spcBef>
              <a:buClrTx/>
              <a:buSzTx/>
              <a:buFontTx/>
              <a:buNone/>
            </a:pPr>
            <a:r>
              <a:rPr lang="tr-TR" sz="2200" smtClean="0"/>
              <a:t>Her mesaj küçük parçalara bölünmesi ve bu parçaların varış noktasına başarı ile ulaşıp orijinal mesajın oluşturulması</a:t>
            </a:r>
          </a:p>
          <a:p>
            <a:pPr lvl="1">
              <a:spcBef>
                <a:spcPct val="0"/>
              </a:spcBef>
              <a:buClrTx/>
              <a:buSzTx/>
              <a:buFontTx/>
              <a:buNone/>
            </a:pPr>
            <a:r>
              <a:rPr lang="tr-TR" sz="2200" smtClean="0"/>
              <a:t>Küçük parçalara bölünen mesajlar hızlı hatlar üzerinden yollanır</a:t>
            </a:r>
          </a:p>
          <a:p>
            <a:pPr>
              <a:spcBef>
                <a:spcPct val="0"/>
              </a:spcBef>
              <a:buClrTx/>
              <a:buSzTx/>
              <a:buFontTx/>
              <a:buNone/>
            </a:pPr>
            <a:r>
              <a:rPr lang="tr-TR" sz="2200" smtClean="0"/>
              <a:t>1969’de ağın detayları ARPA’ya (Advanced Research Projects Agency) sunuldu.</a:t>
            </a:r>
          </a:p>
          <a:p>
            <a:pPr>
              <a:spcBef>
                <a:spcPct val="0"/>
              </a:spcBef>
              <a:buClrTx/>
              <a:buSzTx/>
              <a:buFontTx/>
              <a:buNone/>
            </a:pPr>
            <a:r>
              <a:rPr lang="tr-TR" sz="2200" smtClean="0"/>
              <a:t>1972, ağların ağı ortaya çıkmaya başladı. 40 bilgisayardan oluşan bir ARPANET gösterisi yapıldı.</a:t>
            </a:r>
          </a:p>
        </p:txBody>
      </p:sp>
    </p:spTree>
    <p:extLst>
      <p:ext uri="{BB962C8B-B14F-4D97-AF65-F5344CB8AC3E}">
        <p14:creationId xmlns:p14="http://schemas.microsoft.com/office/powerpoint/2010/main" xmlns="" val="193052517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3" end="3"/>
                                            </p:txEl>
                                          </p:spTgt>
                                        </p:tgtEl>
                                        <p:attrNameLst>
                                          <p:attrName>ppt_c</p:attrName>
                                        </p:attrNameLst>
                                      </p:cBhvr>
                                      <p:to>
                                        <a:schemeClr val="folHlink"/>
                                      </p:to>
                                    </p:animClr>
                                  </p:subTnLst>
                                </p:cTn>
                              </p:par>
                              <p:par>
                                <p:cTn id="27" presetID="2" presetClass="entr" presetSubtype="8" fill="hold" grpId="0" nodeType="withEffect">
                                  <p:stCondLst>
                                    <p:cond delay="0"/>
                                  </p:stCondLst>
                                  <p:childTnLst>
                                    <p:set>
                                      <p:cBhvr>
                                        <p:cTn id="28" dur="1" fill="hold">
                                          <p:stCondLst>
                                            <p:cond delay="0"/>
                                          </p:stCondLst>
                                        </p:cTn>
                                        <p:tgtEl>
                                          <p:spTgt spid="5123">
                                            <p:txEl>
                                              <p:pRg st="4" end="4"/>
                                            </p:txEl>
                                          </p:spTgt>
                                        </p:tgtEl>
                                        <p:attrNameLst>
                                          <p:attrName>style.visibility</p:attrName>
                                        </p:attrNameLst>
                                      </p:cBhvr>
                                      <p:to>
                                        <p:strVal val="visible"/>
                                      </p:to>
                                    </p:set>
                                    <p:anim calcmode="lin" valueType="num">
                                      <p:cBhvr additive="base">
                                        <p:cTn id="29" dur="500" fill="hold"/>
                                        <p:tgtEl>
                                          <p:spTgt spid="512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123">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4" end="4"/>
                                            </p:txEl>
                                          </p:spTgt>
                                        </p:tgtEl>
                                        <p:attrNameLst>
                                          <p:attrName>ppt_c</p:attrName>
                                        </p:attrNameLst>
                                      </p:cBhvr>
                                      <p:to>
                                        <a:schemeClr val="folHlink"/>
                                      </p:to>
                                    </p:animClr>
                                  </p:subTnLst>
                                </p:cTn>
                              </p:par>
                              <p:par>
                                <p:cTn id="31" presetID="2" presetClass="entr" presetSubtype="8" fill="hold" grpId="0" nodeType="withEffect">
                                  <p:stCondLst>
                                    <p:cond delay="0"/>
                                  </p:stCondLst>
                                  <p:childTnLst>
                                    <p:set>
                                      <p:cBhvr>
                                        <p:cTn id="32" dur="1" fill="hold">
                                          <p:stCondLst>
                                            <p:cond delay="0"/>
                                          </p:stCondLst>
                                        </p:cTn>
                                        <p:tgtEl>
                                          <p:spTgt spid="5123">
                                            <p:txEl>
                                              <p:pRg st="5" end="5"/>
                                            </p:txEl>
                                          </p:spTgt>
                                        </p:tgtEl>
                                        <p:attrNameLst>
                                          <p:attrName>style.visibility</p:attrName>
                                        </p:attrNameLst>
                                      </p:cBhvr>
                                      <p:to>
                                        <p:strVal val="visible"/>
                                      </p:to>
                                    </p:set>
                                    <p:anim calcmode="lin" valueType="num">
                                      <p:cBhvr additive="base">
                                        <p:cTn id="33" dur="500" fill="hold"/>
                                        <p:tgtEl>
                                          <p:spTgt spid="512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123">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5" end="5"/>
                                            </p:txEl>
                                          </p:spTgt>
                                        </p:tgtEl>
                                        <p:attrNameLst>
                                          <p:attrName>ppt_c</p:attrName>
                                        </p:attrNameLst>
                                      </p:cBhvr>
                                      <p:to>
                                        <a:schemeClr val="folHlink"/>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123">
                                            <p:txEl>
                                              <p:pRg st="6" end="6"/>
                                            </p:txEl>
                                          </p:spTgt>
                                        </p:tgtEl>
                                        <p:attrNameLst>
                                          <p:attrName>style.visibility</p:attrName>
                                        </p:attrNameLst>
                                      </p:cBhvr>
                                      <p:to>
                                        <p:strVal val="visible"/>
                                      </p:to>
                                    </p:set>
                                    <p:anim calcmode="lin" valueType="num">
                                      <p:cBhvr additive="base">
                                        <p:cTn id="39" dur="500" fill="hold"/>
                                        <p:tgtEl>
                                          <p:spTgt spid="512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5123">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6" end="6"/>
                                            </p:txEl>
                                          </p:spTgt>
                                        </p:tgtEl>
                                        <p:attrNameLst>
                                          <p:attrName>ppt_c</p:attrName>
                                        </p:attrNameLst>
                                      </p:cBhvr>
                                      <p:to>
                                        <a:schemeClr val="folHlink"/>
                                      </p:to>
                                    </p:animClr>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123">
                                            <p:txEl>
                                              <p:pRg st="7" end="7"/>
                                            </p:txEl>
                                          </p:spTgt>
                                        </p:tgtEl>
                                        <p:attrNameLst>
                                          <p:attrName>style.visibility</p:attrName>
                                        </p:attrNameLst>
                                      </p:cBhvr>
                                      <p:to>
                                        <p:strVal val="visible"/>
                                      </p:to>
                                    </p:set>
                                    <p:anim calcmode="lin" valueType="num">
                                      <p:cBhvr additive="base">
                                        <p:cTn id="45" dur="500" fill="hold"/>
                                        <p:tgtEl>
                                          <p:spTgt spid="5123">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123">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123">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7B3A7B5-8ACF-4A28-A360-EB84150AE075}" type="slidenum">
              <a:rPr lang="tr-TR"/>
              <a:pPr eaLnBrk="1" hangingPunct="1"/>
              <a:t>56</a:t>
            </a:fld>
            <a:endParaRPr lang="tr-TR"/>
          </a:p>
        </p:txBody>
      </p:sp>
      <p:sp>
        <p:nvSpPr>
          <p:cNvPr id="110595" name="Rectangle 2"/>
          <p:cNvSpPr>
            <a:spLocks noGrp="1" noChangeArrowheads="1"/>
          </p:cNvSpPr>
          <p:nvPr>
            <p:ph type="title"/>
          </p:nvPr>
        </p:nvSpPr>
        <p:spPr>
          <a:xfrm>
            <a:off x="1476375" y="260350"/>
            <a:ext cx="6096000" cy="762000"/>
          </a:xfrm>
          <a:noFill/>
          <a:extLst>
            <a:ext uri="{909E8E84-426E-40DD-AFC4-6F175D3DCCD1}">
              <a14:hiddenFill xmlns:a14="http://schemas.microsoft.com/office/drawing/2010/main" xmlns="">
                <a:solidFill>
                  <a:srgbClr val="000080"/>
                </a:solidFill>
              </a14:hiddenFill>
            </a:ext>
          </a:extLst>
        </p:spPr>
        <p:txBody>
          <a:bodyPr lIns="92075" tIns="46038" rIns="92075" bIns="46038" anchor="ctr">
            <a:normAutofit fontScale="90000"/>
          </a:bodyPr>
          <a:lstStyle/>
          <a:p>
            <a:r>
              <a:rPr lang="tr-TR" sz="4800" smtClean="0">
                <a:solidFill>
                  <a:schemeClr val="tx1"/>
                </a:solidFill>
              </a:rPr>
              <a:t>Tarihçe (Devam)</a:t>
            </a:r>
          </a:p>
        </p:txBody>
      </p:sp>
      <p:sp>
        <p:nvSpPr>
          <p:cNvPr id="8195" name="Rectangle 3"/>
          <p:cNvSpPr>
            <a:spLocks noGrp="1" noChangeArrowheads="1"/>
          </p:cNvSpPr>
          <p:nvPr>
            <p:ph type="body" idx="1"/>
          </p:nvPr>
        </p:nvSpPr>
        <p:spPr>
          <a:xfrm>
            <a:off x="539750" y="2205038"/>
            <a:ext cx="8353425" cy="4392612"/>
          </a:xfrm>
          <a:noFill/>
        </p:spPr>
        <p:txBody>
          <a:bodyPr lIns="92075" tIns="46038" rIns="92075" bIns="46038">
            <a:normAutofit lnSpcReduction="10000"/>
          </a:bodyPr>
          <a:lstStyle/>
          <a:p>
            <a:pPr>
              <a:spcBef>
                <a:spcPct val="0"/>
              </a:spcBef>
              <a:buClrTx/>
              <a:buSzTx/>
              <a:buFontTx/>
              <a:buNone/>
            </a:pPr>
            <a:r>
              <a:rPr lang="tr-TR" sz="2200" smtClean="0"/>
              <a:t>1975 yılında başarılı bir biçimde ARPANET işlevsel bir ağ konumunu aldı, birçok organizasyon bu ağa katıldı. </a:t>
            </a:r>
          </a:p>
          <a:p>
            <a:pPr>
              <a:spcBef>
                <a:spcPct val="0"/>
              </a:spcBef>
              <a:buClrTx/>
              <a:buSzTx/>
              <a:buFontTx/>
              <a:buNone/>
            </a:pPr>
            <a:r>
              <a:rPr lang="tr-TR" sz="2200" smtClean="0"/>
              <a:t>1983, Internetworking Working Group(INWG) TCP/IP’ye temel halini verdi. </a:t>
            </a:r>
          </a:p>
          <a:p>
            <a:pPr>
              <a:spcBef>
                <a:spcPct val="0"/>
              </a:spcBef>
              <a:buClrTx/>
              <a:buSzTx/>
              <a:buFontTx/>
              <a:buNone/>
            </a:pPr>
            <a:r>
              <a:rPr lang="tr-TR" sz="2200" smtClean="0"/>
              <a:t>TCP/IP UNIX işletim sistemine eklendi.</a:t>
            </a:r>
          </a:p>
          <a:p>
            <a:pPr>
              <a:spcBef>
                <a:spcPct val="0"/>
              </a:spcBef>
              <a:buClrTx/>
              <a:buSzTx/>
              <a:buFontTx/>
              <a:buNone/>
            </a:pPr>
            <a:r>
              <a:rPr lang="tr-TR" sz="2200" smtClean="0"/>
              <a:t>1984, DNS (Domain Name System) tanıtıldı.  Tamamlanması 4 sene sürdü</a:t>
            </a:r>
          </a:p>
          <a:p>
            <a:pPr>
              <a:spcBef>
                <a:spcPct val="0"/>
              </a:spcBef>
              <a:buClrTx/>
              <a:buSzTx/>
              <a:buFontTx/>
              <a:buNone/>
            </a:pPr>
            <a:r>
              <a:rPr lang="tr-TR" sz="2200" smtClean="0"/>
              <a:t>1985, NSFNET süper bilgisayarlar arası TCP/IP tabanlı ağın oluşturulup çalıştırılması için kuruldu.</a:t>
            </a:r>
          </a:p>
          <a:p>
            <a:pPr>
              <a:spcBef>
                <a:spcPct val="0"/>
              </a:spcBef>
              <a:buClrTx/>
              <a:buSzTx/>
              <a:buFontTx/>
              <a:buNone/>
            </a:pPr>
            <a:r>
              <a:rPr lang="tr-TR" sz="2200" smtClean="0"/>
              <a:t>1990, ARPANET kaldırıldı</a:t>
            </a:r>
          </a:p>
          <a:p>
            <a:pPr>
              <a:spcBef>
                <a:spcPct val="0"/>
              </a:spcBef>
              <a:buClrTx/>
              <a:buSzTx/>
              <a:buFontTx/>
              <a:buNone/>
            </a:pPr>
            <a:r>
              <a:rPr lang="tr-TR" sz="2200" smtClean="0"/>
              <a:t>Internet’i başlangıçta yoğun olarak akademik dünya kullanmakla beraber, artık Internet bilgi  çağı toplumlarının her kesimi için vazgeçilmez bir araç olmuştur</a:t>
            </a:r>
          </a:p>
        </p:txBody>
      </p:sp>
    </p:spTree>
    <p:extLst>
      <p:ext uri="{BB962C8B-B14F-4D97-AF65-F5344CB8AC3E}">
        <p14:creationId xmlns:p14="http://schemas.microsoft.com/office/powerpoint/2010/main" xmlns="" val="213371266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0" end="0"/>
                                            </p:txEl>
                                          </p:spTgt>
                                        </p:tgtEl>
                                        <p:attrNameLst>
                                          <p:attrName>ppt_c</p:attrName>
                                        </p:attrNameLst>
                                      </p:cBhvr>
                                      <p:to>
                                        <a:schemeClr val="folHlink"/>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1" end="1"/>
                                            </p:txEl>
                                          </p:spTgt>
                                        </p:tgtEl>
                                        <p:attrNameLst>
                                          <p:attrName>ppt_c</p:attrName>
                                        </p:attrNameLst>
                                      </p:cBhvr>
                                      <p:to>
                                        <a:schemeClr val="fo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2" end="2"/>
                                            </p:txEl>
                                          </p:spTgt>
                                        </p:tgtEl>
                                        <p:attrNameLst>
                                          <p:attrName>ppt_c</p:attrName>
                                        </p:attrNameLst>
                                      </p:cBhvr>
                                      <p:to>
                                        <a:schemeClr val="folHlink"/>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3" end="3"/>
                                            </p:txEl>
                                          </p:spTgt>
                                        </p:tgtEl>
                                        <p:attrNameLst>
                                          <p:attrName>ppt_c</p:attrName>
                                        </p:attrNameLst>
                                      </p:cBhvr>
                                      <p:to>
                                        <a:schemeClr val="folHlink"/>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4" end="4"/>
                                            </p:txEl>
                                          </p:spTgt>
                                        </p:tgtEl>
                                        <p:attrNameLst>
                                          <p:attrName>ppt_c</p:attrName>
                                        </p:attrNameLst>
                                      </p:cBhvr>
                                      <p:to>
                                        <a:schemeClr val="folHlink"/>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5" end="5"/>
                                            </p:txEl>
                                          </p:spTgt>
                                        </p:tgtEl>
                                        <p:attrNameLst>
                                          <p:attrName>ppt_c</p:attrName>
                                        </p:attrNameLst>
                                      </p:cBhvr>
                                      <p:to>
                                        <a:schemeClr val="folHlink"/>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5">
                                            <p:txEl>
                                              <p:pRg st="6" end="6"/>
                                            </p:txEl>
                                          </p:spTgt>
                                        </p:tgtEl>
                                        <p:attrNameLst>
                                          <p:attrName>style.visibility</p:attrName>
                                        </p:attrNameLst>
                                      </p:cBhvr>
                                      <p:to>
                                        <p:strVal val="visible"/>
                                      </p:to>
                                    </p:set>
                                    <p:anim calcmode="lin" valueType="num">
                                      <p:cBhvr additive="base">
                                        <p:cTn id="43" dur="500" fill="hold"/>
                                        <p:tgtEl>
                                          <p:spTgt spid="819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5">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195">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4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4B952FC-746B-4AA0-89A1-4EA5FCE72159}" type="slidenum">
              <a:rPr lang="tr-TR"/>
              <a:pPr eaLnBrk="1" hangingPunct="1"/>
              <a:t>57</a:t>
            </a:fld>
            <a:endParaRPr lang="tr-TR"/>
          </a:p>
        </p:txBody>
      </p:sp>
      <p:grpSp>
        <p:nvGrpSpPr>
          <p:cNvPr id="111619" name="Group 2"/>
          <p:cNvGrpSpPr>
            <a:grpSpLocks/>
          </p:cNvGrpSpPr>
          <p:nvPr/>
        </p:nvGrpSpPr>
        <p:grpSpPr bwMode="auto">
          <a:xfrm>
            <a:off x="0" y="2349500"/>
            <a:ext cx="9109075" cy="4941888"/>
            <a:chOff x="0" y="663"/>
            <a:chExt cx="5738" cy="3657"/>
          </a:xfrm>
        </p:grpSpPr>
        <p:sp>
          <p:nvSpPr>
            <p:cNvPr id="111622" name="Rectangle 3"/>
            <p:cNvSpPr>
              <a:spLocks noChangeArrowheads="1"/>
            </p:cNvSpPr>
            <p:nvPr/>
          </p:nvSpPr>
          <p:spPr bwMode="auto">
            <a:xfrm>
              <a:off x="0" y="663"/>
              <a:ext cx="5738" cy="3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nchor="ctr"/>
            <a:lstStyle/>
            <a:p>
              <a:endParaRPr lang="en-US"/>
            </a:p>
          </p:txBody>
        </p:sp>
        <p:sp>
          <p:nvSpPr>
            <p:cNvPr id="111623" name="Rectangle 4"/>
            <p:cNvSpPr>
              <a:spLocks noChangeArrowheads="1"/>
            </p:cNvSpPr>
            <p:nvPr/>
          </p:nvSpPr>
          <p:spPr bwMode="auto">
            <a:xfrm>
              <a:off x="629" y="1888"/>
              <a:ext cx="1072" cy="240"/>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111624" name="Text Box 5"/>
            <p:cNvSpPr txBox="1">
              <a:spLocks noChangeArrowheads="1"/>
            </p:cNvSpPr>
            <p:nvPr/>
          </p:nvSpPr>
          <p:spPr bwMode="auto">
            <a:xfrm>
              <a:off x="703" y="1887"/>
              <a:ext cx="881"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Uygulama</a:t>
              </a:r>
              <a:endParaRPr lang="en-US" sz="2000" b="1"/>
            </a:p>
          </p:txBody>
        </p:sp>
        <p:sp>
          <p:nvSpPr>
            <p:cNvPr id="111625" name="Rectangle 6"/>
            <p:cNvSpPr>
              <a:spLocks noChangeArrowheads="1"/>
            </p:cNvSpPr>
            <p:nvPr/>
          </p:nvSpPr>
          <p:spPr bwMode="auto">
            <a:xfrm>
              <a:off x="628" y="2115"/>
              <a:ext cx="1073" cy="240"/>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111626" name="Text Box 7"/>
            <p:cNvSpPr txBox="1">
              <a:spLocks noChangeArrowheads="1"/>
            </p:cNvSpPr>
            <p:nvPr/>
          </p:nvSpPr>
          <p:spPr bwMode="auto">
            <a:xfrm>
              <a:off x="748" y="2115"/>
              <a:ext cx="90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Sunum</a:t>
              </a:r>
              <a:endParaRPr lang="en-US" sz="2000" b="1"/>
            </a:p>
          </p:txBody>
        </p:sp>
        <p:sp>
          <p:nvSpPr>
            <p:cNvPr id="111627" name="Rectangle 8"/>
            <p:cNvSpPr>
              <a:spLocks noChangeArrowheads="1"/>
            </p:cNvSpPr>
            <p:nvPr/>
          </p:nvSpPr>
          <p:spPr bwMode="auto">
            <a:xfrm>
              <a:off x="624" y="2352"/>
              <a:ext cx="1073" cy="240"/>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111628" name="Text Box 9"/>
            <p:cNvSpPr txBox="1">
              <a:spLocks noChangeArrowheads="1"/>
            </p:cNvSpPr>
            <p:nvPr/>
          </p:nvSpPr>
          <p:spPr bwMode="auto">
            <a:xfrm>
              <a:off x="748" y="2342"/>
              <a:ext cx="693"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Oturum</a:t>
              </a:r>
              <a:endParaRPr lang="en-US" sz="2000" b="1"/>
            </a:p>
          </p:txBody>
        </p:sp>
        <p:sp>
          <p:nvSpPr>
            <p:cNvPr id="111629" name="Rectangle 10"/>
            <p:cNvSpPr>
              <a:spLocks noChangeArrowheads="1"/>
            </p:cNvSpPr>
            <p:nvPr/>
          </p:nvSpPr>
          <p:spPr bwMode="auto">
            <a:xfrm>
              <a:off x="624" y="2592"/>
              <a:ext cx="1073" cy="240"/>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111630" name="Text Box 11"/>
            <p:cNvSpPr txBox="1">
              <a:spLocks noChangeArrowheads="1"/>
            </p:cNvSpPr>
            <p:nvPr/>
          </p:nvSpPr>
          <p:spPr bwMode="auto">
            <a:xfrm>
              <a:off x="738" y="2581"/>
              <a:ext cx="66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Taşıma</a:t>
              </a:r>
              <a:endParaRPr lang="en-US" sz="2000" b="1"/>
            </a:p>
          </p:txBody>
        </p:sp>
        <p:sp>
          <p:nvSpPr>
            <p:cNvPr id="111631" name="Rectangle 12"/>
            <p:cNvSpPr>
              <a:spLocks noChangeArrowheads="1"/>
            </p:cNvSpPr>
            <p:nvPr/>
          </p:nvSpPr>
          <p:spPr bwMode="auto">
            <a:xfrm>
              <a:off x="624" y="2832"/>
              <a:ext cx="1073" cy="24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11632" name="Text Box 13"/>
            <p:cNvSpPr txBox="1">
              <a:spLocks noChangeArrowheads="1"/>
            </p:cNvSpPr>
            <p:nvPr/>
          </p:nvSpPr>
          <p:spPr bwMode="auto">
            <a:xfrm>
              <a:off x="962" y="2821"/>
              <a:ext cx="330"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Ağ</a:t>
              </a:r>
              <a:endParaRPr lang="en-US" sz="2000" b="1"/>
            </a:p>
          </p:txBody>
        </p:sp>
        <p:sp>
          <p:nvSpPr>
            <p:cNvPr id="111633" name="Rectangle 14"/>
            <p:cNvSpPr>
              <a:spLocks noChangeArrowheads="1"/>
            </p:cNvSpPr>
            <p:nvPr/>
          </p:nvSpPr>
          <p:spPr bwMode="auto">
            <a:xfrm>
              <a:off x="624" y="3072"/>
              <a:ext cx="1073" cy="24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11634" name="Text Box 15"/>
            <p:cNvSpPr txBox="1">
              <a:spLocks noChangeArrowheads="1"/>
            </p:cNvSpPr>
            <p:nvPr/>
          </p:nvSpPr>
          <p:spPr bwMode="auto">
            <a:xfrm>
              <a:off x="687" y="3062"/>
              <a:ext cx="878"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Veri İletim</a:t>
              </a:r>
              <a:endParaRPr lang="en-US" sz="2000" b="1"/>
            </a:p>
          </p:txBody>
        </p:sp>
        <p:sp>
          <p:nvSpPr>
            <p:cNvPr id="111635" name="Rectangle 16"/>
            <p:cNvSpPr>
              <a:spLocks noChangeArrowheads="1"/>
            </p:cNvSpPr>
            <p:nvPr/>
          </p:nvSpPr>
          <p:spPr bwMode="auto">
            <a:xfrm>
              <a:off x="624" y="3312"/>
              <a:ext cx="1073" cy="24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11636" name="Text Box 17"/>
            <p:cNvSpPr txBox="1">
              <a:spLocks noChangeArrowheads="1"/>
            </p:cNvSpPr>
            <p:nvPr/>
          </p:nvSpPr>
          <p:spPr bwMode="auto">
            <a:xfrm>
              <a:off x="721" y="3303"/>
              <a:ext cx="693"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Fiziksel</a:t>
              </a:r>
              <a:endParaRPr lang="en-US" sz="2000" b="1"/>
            </a:p>
          </p:txBody>
        </p:sp>
        <p:sp>
          <p:nvSpPr>
            <p:cNvPr id="111637" name="Rectangle 18"/>
            <p:cNvSpPr>
              <a:spLocks noChangeArrowheads="1"/>
            </p:cNvSpPr>
            <p:nvPr/>
          </p:nvSpPr>
          <p:spPr bwMode="auto">
            <a:xfrm>
              <a:off x="2304" y="2832"/>
              <a:ext cx="1073" cy="24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11638" name="Text Box 19"/>
            <p:cNvSpPr txBox="1">
              <a:spLocks noChangeArrowheads="1"/>
            </p:cNvSpPr>
            <p:nvPr/>
          </p:nvSpPr>
          <p:spPr bwMode="auto">
            <a:xfrm>
              <a:off x="2595" y="2821"/>
              <a:ext cx="330"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Ağ</a:t>
              </a:r>
              <a:endParaRPr lang="en-US" sz="2000" b="1"/>
            </a:p>
          </p:txBody>
        </p:sp>
        <p:sp>
          <p:nvSpPr>
            <p:cNvPr id="111639" name="Rectangle 20"/>
            <p:cNvSpPr>
              <a:spLocks noChangeArrowheads="1"/>
            </p:cNvSpPr>
            <p:nvPr/>
          </p:nvSpPr>
          <p:spPr bwMode="auto">
            <a:xfrm>
              <a:off x="2304" y="3072"/>
              <a:ext cx="1073" cy="48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11640" name="Text Box 21"/>
            <p:cNvSpPr txBox="1">
              <a:spLocks noChangeArrowheads="1"/>
            </p:cNvSpPr>
            <p:nvPr/>
          </p:nvSpPr>
          <p:spPr bwMode="auto">
            <a:xfrm>
              <a:off x="2505" y="3182"/>
              <a:ext cx="693"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Fiziksel</a:t>
              </a:r>
              <a:endParaRPr lang="en-US" sz="2000" b="1"/>
            </a:p>
          </p:txBody>
        </p:sp>
        <p:sp>
          <p:nvSpPr>
            <p:cNvPr id="111641" name="Rectangle 22"/>
            <p:cNvSpPr>
              <a:spLocks noChangeArrowheads="1"/>
            </p:cNvSpPr>
            <p:nvPr/>
          </p:nvSpPr>
          <p:spPr bwMode="auto">
            <a:xfrm>
              <a:off x="2304" y="2592"/>
              <a:ext cx="1073" cy="240"/>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111642" name="Text Box 23"/>
            <p:cNvSpPr txBox="1">
              <a:spLocks noChangeArrowheads="1"/>
            </p:cNvSpPr>
            <p:nvPr/>
          </p:nvSpPr>
          <p:spPr bwMode="auto">
            <a:xfrm>
              <a:off x="2418" y="2581"/>
              <a:ext cx="66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Taşıma</a:t>
              </a:r>
              <a:endParaRPr lang="en-US" sz="2000" b="1"/>
            </a:p>
          </p:txBody>
        </p:sp>
        <p:sp>
          <p:nvSpPr>
            <p:cNvPr id="111643" name="Rectangle 24"/>
            <p:cNvSpPr>
              <a:spLocks noChangeArrowheads="1"/>
            </p:cNvSpPr>
            <p:nvPr/>
          </p:nvSpPr>
          <p:spPr bwMode="auto">
            <a:xfrm>
              <a:off x="2304" y="1872"/>
              <a:ext cx="1073" cy="742"/>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111644" name="Text Box 25"/>
            <p:cNvSpPr txBox="1">
              <a:spLocks noChangeArrowheads="1"/>
            </p:cNvSpPr>
            <p:nvPr/>
          </p:nvSpPr>
          <p:spPr bwMode="auto">
            <a:xfrm>
              <a:off x="2362" y="2068"/>
              <a:ext cx="881" cy="294"/>
            </a:xfrm>
            <a:prstGeom prst="rect">
              <a:avLst/>
            </a:prstGeom>
            <a:solidFill>
              <a:schemeClr val="accent1"/>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tr-TR" sz="2000" b="1"/>
                <a:t>Uygulama</a:t>
              </a:r>
              <a:endParaRPr lang="en-US" sz="2000" b="1"/>
            </a:p>
          </p:txBody>
        </p:sp>
        <p:sp>
          <p:nvSpPr>
            <p:cNvPr id="111645" name="Rectangle 26"/>
            <p:cNvSpPr>
              <a:spLocks noChangeArrowheads="1"/>
            </p:cNvSpPr>
            <p:nvPr/>
          </p:nvSpPr>
          <p:spPr bwMode="auto">
            <a:xfrm>
              <a:off x="3840" y="2736"/>
              <a:ext cx="1680" cy="336"/>
            </a:xfrm>
            <a:prstGeom prst="rect">
              <a:avLst/>
            </a:prstGeom>
            <a:solidFill>
              <a:srgbClr val="99CCFF"/>
            </a:solidFill>
            <a:ln w="19050">
              <a:solidFill>
                <a:schemeClr val="tx1"/>
              </a:solidFill>
              <a:miter lim="800000"/>
              <a:headEnd/>
              <a:tailEnd/>
            </a:ln>
          </p:spPr>
          <p:txBody>
            <a:bodyPr wrap="none" anchor="ctr"/>
            <a:lstStyle/>
            <a:p>
              <a:endParaRPr lang="en-US"/>
            </a:p>
          </p:txBody>
        </p:sp>
        <p:sp>
          <p:nvSpPr>
            <p:cNvPr id="111646" name="Rectangle 27"/>
            <p:cNvSpPr>
              <a:spLocks noChangeArrowheads="1"/>
            </p:cNvSpPr>
            <p:nvPr/>
          </p:nvSpPr>
          <p:spPr bwMode="auto">
            <a:xfrm>
              <a:off x="4512" y="2784"/>
              <a:ext cx="432" cy="240"/>
            </a:xfrm>
            <a:prstGeom prst="rect">
              <a:avLst/>
            </a:prstGeom>
            <a:solidFill>
              <a:srgbClr val="99CCFF"/>
            </a:solidFill>
            <a:ln w="19050">
              <a:solidFill>
                <a:schemeClr val="tx1"/>
              </a:solidFill>
              <a:miter lim="800000"/>
              <a:headEnd/>
              <a:tailEnd/>
            </a:ln>
          </p:spPr>
          <p:txBody>
            <a:bodyPr wrap="none" anchor="ctr"/>
            <a:lstStyle/>
            <a:p>
              <a:pPr algn="ctr" eaLnBrk="0" hangingPunct="0"/>
              <a:r>
                <a:rPr lang="en-US" sz="2000" b="1"/>
                <a:t>IP</a:t>
              </a:r>
            </a:p>
          </p:txBody>
        </p:sp>
        <p:sp>
          <p:nvSpPr>
            <p:cNvPr id="111647" name="Rectangle 28"/>
            <p:cNvSpPr>
              <a:spLocks noChangeArrowheads="1"/>
            </p:cNvSpPr>
            <p:nvPr/>
          </p:nvSpPr>
          <p:spPr bwMode="auto">
            <a:xfrm>
              <a:off x="3840" y="3072"/>
              <a:ext cx="1680" cy="480"/>
            </a:xfrm>
            <a:prstGeom prst="rect">
              <a:avLst/>
            </a:prstGeom>
            <a:solidFill>
              <a:srgbClr val="99CCFF"/>
            </a:solidFill>
            <a:ln w="19050">
              <a:solidFill>
                <a:schemeClr val="tx1"/>
              </a:solidFill>
              <a:miter lim="800000"/>
              <a:headEnd/>
              <a:tailEnd/>
            </a:ln>
          </p:spPr>
          <p:txBody>
            <a:bodyPr wrap="none" anchor="ctr"/>
            <a:lstStyle/>
            <a:p>
              <a:endParaRPr lang="en-US"/>
            </a:p>
          </p:txBody>
        </p:sp>
        <p:sp>
          <p:nvSpPr>
            <p:cNvPr id="111648" name="Rectangle 29"/>
            <p:cNvSpPr>
              <a:spLocks noChangeArrowheads="1"/>
            </p:cNvSpPr>
            <p:nvPr/>
          </p:nvSpPr>
          <p:spPr bwMode="auto">
            <a:xfrm>
              <a:off x="4353" y="3158"/>
              <a:ext cx="432" cy="240"/>
            </a:xfrm>
            <a:prstGeom prst="rect">
              <a:avLst/>
            </a:prstGeom>
            <a:solidFill>
              <a:srgbClr val="99CCFF"/>
            </a:solidFill>
            <a:ln w="19050">
              <a:solidFill>
                <a:schemeClr val="tx1"/>
              </a:solidFill>
              <a:miter lim="800000"/>
              <a:headEnd/>
              <a:tailEnd/>
            </a:ln>
          </p:spPr>
          <p:txBody>
            <a:bodyPr wrap="none" anchor="ctr"/>
            <a:lstStyle/>
            <a:p>
              <a:pPr algn="ctr" eaLnBrk="0" hangingPunct="0"/>
              <a:r>
                <a:rPr lang="tr-TR" sz="2000" b="1"/>
                <a:t>W</a:t>
              </a:r>
              <a:r>
                <a:rPr lang="en-US" sz="2000" b="1"/>
                <a:t>AN</a:t>
              </a:r>
            </a:p>
          </p:txBody>
        </p:sp>
        <p:sp>
          <p:nvSpPr>
            <p:cNvPr id="111649" name="Rectangle 30"/>
            <p:cNvSpPr>
              <a:spLocks noChangeArrowheads="1"/>
            </p:cNvSpPr>
            <p:nvPr/>
          </p:nvSpPr>
          <p:spPr bwMode="auto">
            <a:xfrm>
              <a:off x="4876" y="3120"/>
              <a:ext cx="590" cy="384"/>
            </a:xfrm>
            <a:prstGeom prst="rect">
              <a:avLst/>
            </a:prstGeom>
            <a:solidFill>
              <a:srgbClr val="99CCFF"/>
            </a:solidFill>
            <a:ln w="19050">
              <a:solidFill>
                <a:schemeClr val="tx1"/>
              </a:solidFill>
              <a:miter lim="800000"/>
              <a:headEnd/>
              <a:tailEnd/>
            </a:ln>
          </p:spPr>
          <p:txBody>
            <a:bodyPr wrap="none" anchor="ctr"/>
            <a:lstStyle/>
            <a:p>
              <a:pPr algn="ctr" eaLnBrk="0" hangingPunct="0"/>
              <a:r>
                <a:rPr lang="tr-TR" sz="2000" b="1"/>
                <a:t>SLIP ve </a:t>
              </a:r>
            </a:p>
            <a:p>
              <a:pPr algn="ctr" eaLnBrk="0" hangingPunct="0"/>
              <a:r>
                <a:rPr lang="tr-TR" sz="2000" b="1"/>
                <a:t>PPP</a:t>
              </a:r>
              <a:endParaRPr lang="en-US" sz="2000" b="1"/>
            </a:p>
          </p:txBody>
        </p:sp>
        <p:sp>
          <p:nvSpPr>
            <p:cNvPr id="111650" name="Rectangle 31"/>
            <p:cNvSpPr>
              <a:spLocks noChangeArrowheads="1"/>
            </p:cNvSpPr>
            <p:nvPr/>
          </p:nvSpPr>
          <p:spPr bwMode="auto">
            <a:xfrm>
              <a:off x="3840" y="2400"/>
              <a:ext cx="1680" cy="336"/>
            </a:xfrm>
            <a:prstGeom prst="rect">
              <a:avLst/>
            </a:prstGeom>
            <a:solidFill>
              <a:schemeClr val="tx2"/>
            </a:solidFill>
            <a:ln w="19050">
              <a:solidFill>
                <a:schemeClr val="tx1"/>
              </a:solidFill>
              <a:miter lim="800000"/>
              <a:headEnd/>
              <a:tailEnd/>
            </a:ln>
          </p:spPr>
          <p:txBody>
            <a:bodyPr wrap="none" anchor="ctr"/>
            <a:lstStyle/>
            <a:p>
              <a:endParaRPr lang="en-US"/>
            </a:p>
          </p:txBody>
        </p:sp>
        <p:sp>
          <p:nvSpPr>
            <p:cNvPr id="111651" name="Rectangle 32"/>
            <p:cNvSpPr>
              <a:spLocks noChangeArrowheads="1"/>
            </p:cNvSpPr>
            <p:nvPr/>
          </p:nvSpPr>
          <p:spPr bwMode="auto">
            <a:xfrm>
              <a:off x="4032" y="2448"/>
              <a:ext cx="432" cy="240"/>
            </a:xfrm>
            <a:prstGeom prst="rect">
              <a:avLst/>
            </a:prstGeom>
            <a:solidFill>
              <a:schemeClr val="accent1"/>
            </a:solidFill>
            <a:ln w="19050">
              <a:solidFill>
                <a:schemeClr val="tx1"/>
              </a:solidFill>
              <a:miter lim="800000"/>
              <a:headEnd/>
              <a:tailEnd/>
            </a:ln>
          </p:spPr>
          <p:txBody>
            <a:bodyPr wrap="none" anchor="ctr"/>
            <a:lstStyle/>
            <a:p>
              <a:pPr algn="ctr" eaLnBrk="0" hangingPunct="0"/>
              <a:r>
                <a:rPr lang="en-US" sz="2000" b="1"/>
                <a:t>TCP</a:t>
              </a:r>
            </a:p>
          </p:txBody>
        </p:sp>
        <p:sp>
          <p:nvSpPr>
            <p:cNvPr id="111652" name="Rectangle 33"/>
            <p:cNvSpPr>
              <a:spLocks noChangeArrowheads="1"/>
            </p:cNvSpPr>
            <p:nvPr/>
          </p:nvSpPr>
          <p:spPr bwMode="auto">
            <a:xfrm>
              <a:off x="4896" y="2448"/>
              <a:ext cx="432" cy="240"/>
            </a:xfrm>
            <a:prstGeom prst="rect">
              <a:avLst/>
            </a:prstGeom>
            <a:solidFill>
              <a:schemeClr val="accent1"/>
            </a:solidFill>
            <a:ln w="19050">
              <a:solidFill>
                <a:schemeClr val="tx1"/>
              </a:solidFill>
              <a:miter lim="800000"/>
              <a:headEnd/>
              <a:tailEnd/>
            </a:ln>
          </p:spPr>
          <p:txBody>
            <a:bodyPr wrap="none" anchor="ctr"/>
            <a:lstStyle/>
            <a:p>
              <a:pPr algn="ctr" eaLnBrk="0" hangingPunct="0"/>
              <a:r>
                <a:rPr lang="en-US" sz="2000" b="1"/>
                <a:t>UDP</a:t>
              </a:r>
            </a:p>
          </p:txBody>
        </p:sp>
        <p:sp>
          <p:nvSpPr>
            <p:cNvPr id="111653" name="Rectangle 34"/>
            <p:cNvSpPr>
              <a:spLocks noChangeArrowheads="1"/>
            </p:cNvSpPr>
            <p:nvPr/>
          </p:nvSpPr>
          <p:spPr bwMode="auto">
            <a:xfrm>
              <a:off x="3840" y="1824"/>
              <a:ext cx="1680" cy="336"/>
            </a:xfrm>
            <a:prstGeom prst="rect">
              <a:avLst/>
            </a:prstGeom>
            <a:solidFill>
              <a:schemeClr val="tx2"/>
            </a:solidFill>
            <a:ln w="19050">
              <a:solidFill>
                <a:schemeClr val="tx1"/>
              </a:solidFill>
              <a:miter lim="800000"/>
              <a:headEnd/>
              <a:tailEnd/>
            </a:ln>
          </p:spPr>
          <p:txBody>
            <a:bodyPr wrap="none" anchor="ctr"/>
            <a:lstStyle/>
            <a:p>
              <a:endParaRPr lang="en-US"/>
            </a:p>
          </p:txBody>
        </p:sp>
        <p:sp>
          <p:nvSpPr>
            <p:cNvPr id="111654" name="Rectangle 35"/>
            <p:cNvSpPr>
              <a:spLocks noChangeArrowheads="1"/>
            </p:cNvSpPr>
            <p:nvPr/>
          </p:nvSpPr>
          <p:spPr bwMode="auto">
            <a:xfrm>
              <a:off x="3888" y="1872"/>
              <a:ext cx="528" cy="240"/>
            </a:xfrm>
            <a:prstGeom prst="rect">
              <a:avLst/>
            </a:prstGeom>
            <a:solidFill>
              <a:schemeClr val="accent1"/>
            </a:solidFill>
            <a:ln w="19050">
              <a:solidFill>
                <a:schemeClr val="tx1"/>
              </a:solidFill>
              <a:miter lim="800000"/>
              <a:headEnd/>
              <a:tailEnd/>
            </a:ln>
          </p:spPr>
          <p:txBody>
            <a:bodyPr wrap="none" anchor="ctr"/>
            <a:lstStyle/>
            <a:p>
              <a:pPr algn="ctr" eaLnBrk="0" hangingPunct="0"/>
              <a:r>
                <a:rPr lang="en-US" sz="2000" b="1"/>
                <a:t>Telnet</a:t>
              </a:r>
            </a:p>
          </p:txBody>
        </p:sp>
        <p:sp>
          <p:nvSpPr>
            <p:cNvPr id="111655" name="Rectangle 36"/>
            <p:cNvSpPr>
              <a:spLocks noChangeArrowheads="1"/>
            </p:cNvSpPr>
            <p:nvPr/>
          </p:nvSpPr>
          <p:spPr bwMode="auto">
            <a:xfrm>
              <a:off x="4512" y="1872"/>
              <a:ext cx="432" cy="240"/>
            </a:xfrm>
            <a:prstGeom prst="rect">
              <a:avLst/>
            </a:prstGeom>
            <a:solidFill>
              <a:schemeClr val="accent1"/>
            </a:solidFill>
            <a:ln w="19050">
              <a:solidFill>
                <a:schemeClr val="tx1"/>
              </a:solidFill>
              <a:miter lim="800000"/>
              <a:headEnd/>
              <a:tailEnd/>
            </a:ln>
          </p:spPr>
          <p:txBody>
            <a:bodyPr wrap="none" anchor="ctr"/>
            <a:lstStyle/>
            <a:p>
              <a:pPr algn="ctr" eaLnBrk="0" hangingPunct="0"/>
              <a:r>
                <a:rPr lang="en-US" sz="2000" b="1"/>
                <a:t>FTP</a:t>
              </a:r>
            </a:p>
          </p:txBody>
        </p:sp>
        <p:sp>
          <p:nvSpPr>
            <p:cNvPr id="111656" name="Rectangle 37"/>
            <p:cNvSpPr>
              <a:spLocks noChangeArrowheads="1"/>
            </p:cNvSpPr>
            <p:nvPr/>
          </p:nvSpPr>
          <p:spPr bwMode="auto">
            <a:xfrm>
              <a:off x="4992" y="1872"/>
              <a:ext cx="432" cy="240"/>
            </a:xfrm>
            <a:prstGeom prst="rect">
              <a:avLst/>
            </a:prstGeom>
            <a:solidFill>
              <a:schemeClr val="accent1"/>
            </a:solidFill>
            <a:ln w="19050">
              <a:solidFill>
                <a:schemeClr val="tx1"/>
              </a:solidFill>
              <a:miter lim="800000"/>
              <a:headEnd/>
              <a:tailEnd/>
            </a:ln>
          </p:spPr>
          <p:txBody>
            <a:bodyPr wrap="none" anchor="ctr"/>
            <a:lstStyle/>
            <a:p>
              <a:pPr algn="ctr" eaLnBrk="0" hangingPunct="0"/>
              <a:r>
                <a:rPr lang="en-US" sz="2000" b="1"/>
                <a:t>DNS</a:t>
              </a:r>
            </a:p>
          </p:txBody>
        </p:sp>
        <p:sp>
          <p:nvSpPr>
            <p:cNvPr id="111657" name="Line 38"/>
            <p:cNvSpPr>
              <a:spLocks noChangeShapeType="1"/>
            </p:cNvSpPr>
            <p:nvPr/>
          </p:nvSpPr>
          <p:spPr bwMode="auto">
            <a:xfrm flipV="1">
              <a:off x="3360" y="1824"/>
              <a:ext cx="480" cy="48"/>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58" name="Freeform 39"/>
            <p:cNvSpPr>
              <a:spLocks/>
            </p:cNvSpPr>
            <p:nvPr/>
          </p:nvSpPr>
          <p:spPr bwMode="auto">
            <a:xfrm>
              <a:off x="3384" y="2160"/>
              <a:ext cx="456" cy="440"/>
            </a:xfrm>
            <a:custGeom>
              <a:avLst/>
              <a:gdLst>
                <a:gd name="T0" fmla="*/ 0 w 456"/>
                <a:gd name="T1" fmla="*/ 440 h 440"/>
                <a:gd name="T2" fmla="*/ 456 w 456"/>
                <a:gd name="T3" fmla="*/ 0 h 440"/>
                <a:gd name="T4" fmla="*/ 0 60000 65536"/>
                <a:gd name="T5" fmla="*/ 0 60000 65536"/>
                <a:gd name="T6" fmla="*/ 0 w 456"/>
                <a:gd name="T7" fmla="*/ 0 h 440"/>
                <a:gd name="T8" fmla="*/ 456 w 456"/>
                <a:gd name="T9" fmla="*/ 440 h 440"/>
              </a:gdLst>
              <a:ahLst/>
              <a:cxnLst>
                <a:cxn ang="T4">
                  <a:pos x="T0" y="T1"/>
                </a:cxn>
                <a:cxn ang="T5">
                  <a:pos x="T2" y="T3"/>
                </a:cxn>
              </a:cxnLst>
              <a:rect l="T6" t="T7" r="T8" b="T9"/>
              <a:pathLst>
                <a:path w="456" h="440">
                  <a:moveTo>
                    <a:pt x="0" y="440"/>
                  </a:moveTo>
                  <a:lnTo>
                    <a:pt x="456" y="0"/>
                  </a:lnTo>
                </a:path>
              </a:pathLst>
            </a:custGeom>
            <a:noFill/>
            <a:ln w="19050" cap="rnd">
              <a:solidFill>
                <a:schemeClr val="tx1"/>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11659" name="Line 40"/>
            <p:cNvSpPr>
              <a:spLocks noChangeShapeType="1"/>
            </p:cNvSpPr>
            <p:nvPr/>
          </p:nvSpPr>
          <p:spPr bwMode="auto">
            <a:xfrm flipV="1">
              <a:off x="3360" y="2400"/>
              <a:ext cx="480" cy="192"/>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60" name="Line 41"/>
            <p:cNvSpPr>
              <a:spLocks noChangeShapeType="1"/>
            </p:cNvSpPr>
            <p:nvPr/>
          </p:nvSpPr>
          <p:spPr bwMode="auto">
            <a:xfrm flipV="1">
              <a:off x="3360" y="2736"/>
              <a:ext cx="480" cy="96"/>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61" name="Line 42"/>
            <p:cNvSpPr>
              <a:spLocks noChangeShapeType="1"/>
            </p:cNvSpPr>
            <p:nvPr/>
          </p:nvSpPr>
          <p:spPr bwMode="auto">
            <a:xfrm>
              <a:off x="3360" y="3072"/>
              <a:ext cx="480" cy="0"/>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62" name="Line 43"/>
            <p:cNvSpPr>
              <a:spLocks noChangeShapeType="1"/>
            </p:cNvSpPr>
            <p:nvPr/>
          </p:nvSpPr>
          <p:spPr bwMode="auto">
            <a:xfrm>
              <a:off x="3360" y="3552"/>
              <a:ext cx="480" cy="0"/>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63" name="Text Box 44"/>
            <p:cNvSpPr txBox="1">
              <a:spLocks noChangeArrowheads="1"/>
            </p:cNvSpPr>
            <p:nvPr/>
          </p:nvSpPr>
          <p:spPr bwMode="auto">
            <a:xfrm>
              <a:off x="862" y="3648"/>
              <a:ext cx="38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000" b="1"/>
                <a:t>OSI</a:t>
              </a:r>
            </a:p>
          </p:txBody>
        </p:sp>
        <p:sp>
          <p:nvSpPr>
            <p:cNvPr id="111664" name="Text Box 45"/>
            <p:cNvSpPr txBox="1">
              <a:spLocks noChangeArrowheads="1"/>
            </p:cNvSpPr>
            <p:nvPr/>
          </p:nvSpPr>
          <p:spPr bwMode="auto">
            <a:xfrm>
              <a:off x="2467" y="3648"/>
              <a:ext cx="63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000" b="1"/>
                <a:t>TCP</a:t>
              </a:r>
              <a:r>
                <a:rPr lang="tr-TR" sz="2000" b="1"/>
                <a:t>/IP</a:t>
              </a:r>
              <a:endParaRPr lang="en-US" sz="2000" b="1"/>
            </a:p>
          </p:txBody>
        </p:sp>
        <p:sp>
          <p:nvSpPr>
            <p:cNvPr id="111665" name="Line 46"/>
            <p:cNvSpPr>
              <a:spLocks noChangeShapeType="1"/>
            </p:cNvSpPr>
            <p:nvPr/>
          </p:nvSpPr>
          <p:spPr bwMode="auto">
            <a:xfrm>
              <a:off x="1701" y="3067"/>
              <a:ext cx="589" cy="0"/>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66" name="Line 47"/>
            <p:cNvSpPr>
              <a:spLocks noChangeShapeType="1"/>
            </p:cNvSpPr>
            <p:nvPr/>
          </p:nvSpPr>
          <p:spPr bwMode="auto">
            <a:xfrm>
              <a:off x="1701" y="3547"/>
              <a:ext cx="589" cy="0"/>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67" name="Line 48"/>
            <p:cNvSpPr>
              <a:spLocks noChangeShapeType="1"/>
            </p:cNvSpPr>
            <p:nvPr/>
          </p:nvSpPr>
          <p:spPr bwMode="auto">
            <a:xfrm>
              <a:off x="1701" y="2840"/>
              <a:ext cx="589" cy="0"/>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68" name="Line 49"/>
            <p:cNvSpPr>
              <a:spLocks noChangeShapeType="1"/>
            </p:cNvSpPr>
            <p:nvPr/>
          </p:nvSpPr>
          <p:spPr bwMode="auto">
            <a:xfrm>
              <a:off x="1701" y="2614"/>
              <a:ext cx="589" cy="0"/>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69" name="Line 50"/>
            <p:cNvSpPr>
              <a:spLocks noChangeShapeType="1"/>
            </p:cNvSpPr>
            <p:nvPr/>
          </p:nvSpPr>
          <p:spPr bwMode="auto">
            <a:xfrm>
              <a:off x="1701" y="1888"/>
              <a:ext cx="589" cy="0"/>
            </a:xfrm>
            <a:prstGeom prst="line">
              <a:avLst/>
            </a:prstGeom>
            <a:noFill/>
            <a:ln w="19050"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1670" name="Rectangle 51"/>
            <p:cNvSpPr>
              <a:spLocks noChangeArrowheads="1"/>
            </p:cNvSpPr>
            <p:nvPr/>
          </p:nvSpPr>
          <p:spPr bwMode="auto">
            <a:xfrm>
              <a:off x="3969" y="2795"/>
              <a:ext cx="432" cy="240"/>
            </a:xfrm>
            <a:prstGeom prst="rect">
              <a:avLst/>
            </a:prstGeom>
            <a:solidFill>
              <a:srgbClr val="99CCFF"/>
            </a:solidFill>
            <a:ln w="19050">
              <a:solidFill>
                <a:schemeClr val="tx1"/>
              </a:solidFill>
              <a:miter lim="800000"/>
              <a:headEnd/>
              <a:tailEnd/>
            </a:ln>
          </p:spPr>
          <p:txBody>
            <a:bodyPr wrap="none" anchor="ctr"/>
            <a:lstStyle/>
            <a:p>
              <a:pPr algn="ctr" eaLnBrk="0" hangingPunct="0"/>
              <a:r>
                <a:rPr lang="tr-TR" sz="2000" b="1"/>
                <a:t>ICMP</a:t>
              </a:r>
              <a:endParaRPr lang="en-US" sz="2000" b="1"/>
            </a:p>
          </p:txBody>
        </p:sp>
        <p:sp>
          <p:nvSpPr>
            <p:cNvPr id="111671" name="Rectangle 52"/>
            <p:cNvSpPr>
              <a:spLocks noChangeArrowheads="1"/>
            </p:cNvSpPr>
            <p:nvPr/>
          </p:nvSpPr>
          <p:spPr bwMode="auto">
            <a:xfrm>
              <a:off x="5012" y="2795"/>
              <a:ext cx="432" cy="240"/>
            </a:xfrm>
            <a:prstGeom prst="rect">
              <a:avLst/>
            </a:prstGeom>
            <a:solidFill>
              <a:srgbClr val="99CCFF"/>
            </a:solidFill>
            <a:ln w="19050">
              <a:solidFill>
                <a:schemeClr val="tx1"/>
              </a:solidFill>
              <a:miter lim="800000"/>
              <a:headEnd/>
              <a:tailEnd/>
            </a:ln>
          </p:spPr>
          <p:txBody>
            <a:bodyPr wrap="none" anchor="ctr"/>
            <a:lstStyle/>
            <a:p>
              <a:pPr algn="ctr" eaLnBrk="0" hangingPunct="0"/>
              <a:r>
                <a:rPr lang="tr-TR" sz="2000" b="1"/>
                <a:t>ARP</a:t>
              </a:r>
              <a:endParaRPr lang="en-US" sz="2000" b="1"/>
            </a:p>
          </p:txBody>
        </p:sp>
        <p:sp>
          <p:nvSpPr>
            <p:cNvPr id="111672" name="Rectangle 53"/>
            <p:cNvSpPr>
              <a:spLocks noChangeArrowheads="1"/>
            </p:cNvSpPr>
            <p:nvPr/>
          </p:nvSpPr>
          <p:spPr bwMode="auto">
            <a:xfrm>
              <a:off x="3878" y="3158"/>
              <a:ext cx="432" cy="240"/>
            </a:xfrm>
            <a:prstGeom prst="rect">
              <a:avLst/>
            </a:prstGeom>
            <a:solidFill>
              <a:srgbClr val="99CCFF"/>
            </a:solidFill>
            <a:ln w="19050">
              <a:solidFill>
                <a:schemeClr val="tx1"/>
              </a:solidFill>
              <a:miter lim="800000"/>
              <a:headEnd/>
              <a:tailEnd/>
            </a:ln>
          </p:spPr>
          <p:txBody>
            <a:bodyPr wrap="none" anchor="ctr"/>
            <a:lstStyle/>
            <a:p>
              <a:pPr algn="ctr" eaLnBrk="0" hangingPunct="0"/>
              <a:r>
                <a:rPr lang="tr-TR" sz="2000" b="1"/>
                <a:t>L</a:t>
              </a:r>
              <a:r>
                <a:rPr lang="en-US" sz="2000" b="1"/>
                <a:t>AN</a:t>
              </a:r>
            </a:p>
          </p:txBody>
        </p:sp>
      </p:grpSp>
      <p:sp>
        <p:nvSpPr>
          <p:cNvPr id="111620" name="Rectangle 54"/>
          <p:cNvSpPr>
            <a:spLocks noGrp="1" noChangeArrowheads="1"/>
          </p:cNvSpPr>
          <p:nvPr>
            <p:ph type="title"/>
          </p:nvPr>
        </p:nvSpPr>
        <p:spPr/>
        <p:txBody>
          <a:bodyPr/>
          <a:lstStyle/>
          <a:p>
            <a:pPr eaLnBrk="1" hangingPunct="1"/>
            <a:r>
              <a:rPr lang="en-US" smtClean="0"/>
              <a:t>OSI </a:t>
            </a:r>
            <a:r>
              <a:rPr lang="tr-TR" smtClean="0"/>
              <a:t>ile</a:t>
            </a:r>
            <a:r>
              <a:rPr lang="en-US" smtClean="0"/>
              <a:t> TCP/IP</a:t>
            </a:r>
            <a:r>
              <a:rPr lang="tr-TR" smtClean="0"/>
              <a:t> Mukayesesi</a:t>
            </a:r>
            <a:endParaRPr lang="en-US" smtClean="0"/>
          </a:p>
        </p:txBody>
      </p:sp>
      <p:sp>
        <p:nvSpPr>
          <p:cNvPr id="111621" name="Text Box 55"/>
          <p:cNvSpPr txBox="1">
            <a:spLocks noChangeArrowheads="1"/>
          </p:cNvSpPr>
          <p:nvPr/>
        </p:nvSpPr>
        <p:spPr bwMode="auto">
          <a:xfrm>
            <a:off x="468313" y="2060575"/>
            <a:ext cx="7489825" cy="160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Tx/>
              <a:buAutoNum type="arabicPeriod"/>
            </a:pPr>
            <a:r>
              <a:rPr lang="tr-TR"/>
              <a:t>Uygulama Katmanı (Application Layer)</a:t>
            </a:r>
          </a:p>
          <a:p>
            <a:pPr eaLnBrk="1" hangingPunct="1">
              <a:spcBef>
                <a:spcPct val="50000"/>
              </a:spcBef>
              <a:buFontTx/>
              <a:buAutoNum type="arabicPeriod"/>
            </a:pPr>
            <a:r>
              <a:rPr lang="tr-TR"/>
              <a:t>Taşıma Katmanı (Transport Layer)</a:t>
            </a:r>
          </a:p>
          <a:p>
            <a:pPr eaLnBrk="1" hangingPunct="1">
              <a:spcBef>
                <a:spcPct val="50000"/>
              </a:spcBef>
              <a:buFontTx/>
              <a:buAutoNum type="arabicPeriod"/>
            </a:pPr>
            <a:r>
              <a:rPr lang="tr-TR"/>
              <a:t>Ağ Katmanı (Network Layer/Internet Layer/Internetwork Layer)</a:t>
            </a:r>
          </a:p>
          <a:p>
            <a:pPr eaLnBrk="1" hangingPunct="1">
              <a:spcBef>
                <a:spcPct val="50000"/>
              </a:spcBef>
              <a:buFontTx/>
              <a:buAutoNum type="arabicPeriod"/>
            </a:pPr>
            <a:r>
              <a:rPr lang="tr-TR"/>
              <a:t>Fiziksel Katman (Network Access Layer/Link and Physical Layer)</a:t>
            </a:r>
          </a:p>
        </p:txBody>
      </p:sp>
    </p:spTree>
    <p:extLst>
      <p:ext uri="{BB962C8B-B14F-4D97-AF65-F5344CB8AC3E}">
        <p14:creationId xmlns:p14="http://schemas.microsoft.com/office/powerpoint/2010/main" xmlns="" val="154069699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9160172-D964-40CA-8C1D-0D304BB40D9C}" type="slidenum">
              <a:rPr lang="tr-TR"/>
              <a:pPr eaLnBrk="1" hangingPunct="1"/>
              <a:t>58</a:t>
            </a:fld>
            <a:endParaRPr lang="tr-TR"/>
          </a:p>
        </p:txBody>
      </p:sp>
      <p:sp>
        <p:nvSpPr>
          <p:cNvPr id="112643" name="Rectangle 2"/>
          <p:cNvSpPr>
            <a:spLocks noChangeArrowheads="1"/>
          </p:cNvSpPr>
          <p:nvPr/>
        </p:nvSpPr>
        <p:spPr bwMode="auto">
          <a:xfrm>
            <a:off x="1758950" y="2792413"/>
            <a:ext cx="3800475" cy="554037"/>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12644" name="Rectangle 3"/>
          <p:cNvSpPr>
            <a:spLocks noChangeArrowheads="1"/>
          </p:cNvSpPr>
          <p:nvPr/>
        </p:nvSpPr>
        <p:spPr bwMode="auto">
          <a:xfrm>
            <a:off x="5360988" y="2792413"/>
            <a:ext cx="2024062" cy="554037"/>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12645" name="Rectangle 4"/>
          <p:cNvSpPr>
            <a:spLocks noChangeArrowheads="1"/>
          </p:cNvSpPr>
          <p:nvPr/>
        </p:nvSpPr>
        <p:spPr bwMode="auto">
          <a:xfrm>
            <a:off x="1758950" y="3783013"/>
            <a:ext cx="2654300" cy="630237"/>
          </a:xfrm>
          <a:prstGeom prst="rect">
            <a:avLst/>
          </a:prstGeom>
          <a:solidFill>
            <a:srgbClr val="60C900"/>
          </a:solidFill>
          <a:ln w="12700">
            <a:solidFill>
              <a:srgbClr val="000000"/>
            </a:solidFill>
            <a:miter lim="800000"/>
            <a:headEnd/>
            <a:tailEnd/>
          </a:ln>
        </p:spPr>
        <p:txBody>
          <a:bodyPr wrap="none" anchor="ctr"/>
          <a:lstStyle/>
          <a:p>
            <a:endParaRPr lang="en-US"/>
          </a:p>
        </p:txBody>
      </p:sp>
      <p:sp>
        <p:nvSpPr>
          <p:cNvPr id="112646" name="Rectangle 5"/>
          <p:cNvSpPr>
            <a:spLocks noChangeArrowheads="1"/>
          </p:cNvSpPr>
          <p:nvPr/>
        </p:nvSpPr>
        <p:spPr bwMode="auto">
          <a:xfrm>
            <a:off x="69850" y="2052638"/>
            <a:ext cx="1187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tr-TR" b="1">
                <a:solidFill>
                  <a:schemeClr val="accent2"/>
                </a:solidFill>
                <a:latin typeface="Times New Roman" pitchFamily="18" charset="0"/>
              </a:rPr>
              <a:t>Uygulama</a:t>
            </a:r>
          </a:p>
        </p:txBody>
      </p:sp>
      <p:sp>
        <p:nvSpPr>
          <p:cNvPr id="112647" name="Rectangle 6"/>
          <p:cNvSpPr>
            <a:spLocks noChangeArrowheads="1"/>
          </p:cNvSpPr>
          <p:nvPr/>
        </p:nvSpPr>
        <p:spPr bwMode="auto">
          <a:xfrm>
            <a:off x="1758950" y="5492750"/>
            <a:ext cx="5626100" cy="673100"/>
          </a:xfrm>
          <a:prstGeom prst="rect">
            <a:avLst/>
          </a:prstGeom>
          <a:solidFill>
            <a:srgbClr val="FC0128"/>
          </a:solidFill>
          <a:ln w="12700">
            <a:solidFill>
              <a:srgbClr val="000000"/>
            </a:solidFill>
            <a:miter lim="800000"/>
            <a:headEnd/>
            <a:tailEnd/>
          </a:ln>
        </p:spPr>
        <p:txBody>
          <a:bodyPr wrap="none" anchor="ctr"/>
          <a:lstStyle/>
          <a:p>
            <a:endParaRPr lang="en-US"/>
          </a:p>
        </p:txBody>
      </p:sp>
      <p:sp>
        <p:nvSpPr>
          <p:cNvPr id="112648" name="Rectangle 7"/>
          <p:cNvSpPr>
            <a:spLocks noChangeArrowheads="1"/>
          </p:cNvSpPr>
          <p:nvPr/>
        </p:nvSpPr>
        <p:spPr bwMode="auto">
          <a:xfrm>
            <a:off x="2517775" y="5711825"/>
            <a:ext cx="4121150" cy="366713"/>
          </a:xfrm>
          <a:prstGeom prst="rect">
            <a:avLst/>
          </a:prstGeom>
          <a:solidFill>
            <a:srgbClr val="FC012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AU" b="1">
                <a:solidFill>
                  <a:srgbClr val="000000"/>
                </a:solidFill>
                <a:latin typeface="Times New Roman" pitchFamily="18" charset="0"/>
              </a:rPr>
              <a:t>Ethernet, X.25, Token-Ring, Dial-up, vs.</a:t>
            </a:r>
          </a:p>
        </p:txBody>
      </p:sp>
      <p:sp>
        <p:nvSpPr>
          <p:cNvPr id="112649" name="Rectangle 8"/>
          <p:cNvSpPr>
            <a:spLocks noChangeArrowheads="1"/>
          </p:cNvSpPr>
          <p:nvPr/>
        </p:nvSpPr>
        <p:spPr bwMode="auto">
          <a:xfrm>
            <a:off x="1758950" y="4654550"/>
            <a:ext cx="5626100" cy="673100"/>
          </a:xfrm>
          <a:prstGeom prst="rect">
            <a:avLst/>
          </a:prstGeom>
          <a:solidFill>
            <a:srgbClr val="FC0128"/>
          </a:solidFill>
          <a:ln w="12700">
            <a:solidFill>
              <a:srgbClr val="000000"/>
            </a:solidFill>
            <a:miter lim="800000"/>
            <a:headEnd/>
            <a:tailEnd/>
          </a:ln>
        </p:spPr>
        <p:txBody>
          <a:bodyPr wrap="none" anchor="ctr"/>
          <a:lstStyle/>
          <a:p>
            <a:endParaRPr lang="en-US"/>
          </a:p>
        </p:txBody>
      </p:sp>
      <p:sp>
        <p:nvSpPr>
          <p:cNvPr id="112650" name="Rectangle 9"/>
          <p:cNvSpPr>
            <a:spLocks noChangeArrowheads="1"/>
          </p:cNvSpPr>
          <p:nvPr/>
        </p:nvSpPr>
        <p:spPr bwMode="auto">
          <a:xfrm>
            <a:off x="2971800" y="4951413"/>
            <a:ext cx="2870200" cy="366712"/>
          </a:xfrm>
          <a:prstGeom prst="rect">
            <a:avLst/>
          </a:prstGeom>
          <a:solidFill>
            <a:srgbClr val="FC012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AU" b="1">
                <a:solidFill>
                  <a:srgbClr val="000000"/>
                </a:solidFill>
                <a:latin typeface="Times New Roman" pitchFamily="18" charset="0"/>
              </a:rPr>
              <a:t>IEEE 802.2 / LAPB/ HDLC</a:t>
            </a:r>
          </a:p>
        </p:txBody>
      </p:sp>
      <p:sp>
        <p:nvSpPr>
          <p:cNvPr id="112651" name="Rectangle 10"/>
          <p:cNvSpPr>
            <a:spLocks noChangeArrowheads="1"/>
          </p:cNvSpPr>
          <p:nvPr/>
        </p:nvSpPr>
        <p:spPr bwMode="auto">
          <a:xfrm>
            <a:off x="2711450" y="3898900"/>
            <a:ext cx="773113" cy="366713"/>
          </a:xfrm>
          <a:prstGeom prst="rect">
            <a:avLst/>
          </a:prstGeom>
          <a:solidFill>
            <a:srgbClr val="60C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r>
              <a:rPr lang="en-AU" b="1">
                <a:solidFill>
                  <a:srgbClr val="000000"/>
                </a:solidFill>
                <a:latin typeface="Times New Roman" pitchFamily="18" charset="0"/>
              </a:rPr>
              <a:t>IP</a:t>
            </a:r>
          </a:p>
        </p:txBody>
      </p:sp>
      <p:sp>
        <p:nvSpPr>
          <p:cNvPr id="112652" name="Rectangle 11"/>
          <p:cNvSpPr>
            <a:spLocks noChangeArrowheads="1"/>
          </p:cNvSpPr>
          <p:nvPr/>
        </p:nvSpPr>
        <p:spPr bwMode="auto">
          <a:xfrm>
            <a:off x="4349750" y="3783013"/>
            <a:ext cx="3035300" cy="630237"/>
          </a:xfrm>
          <a:prstGeom prst="rect">
            <a:avLst/>
          </a:prstGeom>
          <a:solidFill>
            <a:srgbClr val="60C900"/>
          </a:solidFill>
          <a:ln w="12700">
            <a:solidFill>
              <a:srgbClr val="000000"/>
            </a:solidFill>
            <a:miter lim="800000"/>
            <a:headEnd/>
            <a:tailEnd/>
          </a:ln>
        </p:spPr>
        <p:txBody>
          <a:bodyPr wrap="none" anchor="ctr"/>
          <a:lstStyle/>
          <a:p>
            <a:endParaRPr lang="en-US"/>
          </a:p>
        </p:txBody>
      </p:sp>
      <p:sp>
        <p:nvSpPr>
          <p:cNvPr id="112653" name="Rectangle 12"/>
          <p:cNvSpPr>
            <a:spLocks noChangeArrowheads="1"/>
          </p:cNvSpPr>
          <p:nvPr/>
        </p:nvSpPr>
        <p:spPr bwMode="auto">
          <a:xfrm>
            <a:off x="4414838" y="3886200"/>
            <a:ext cx="2062162" cy="366713"/>
          </a:xfrm>
          <a:prstGeom prst="rect">
            <a:avLst/>
          </a:prstGeom>
          <a:solidFill>
            <a:srgbClr val="60C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r>
              <a:rPr lang="en-AU" b="1">
                <a:solidFill>
                  <a:srgbClr val="000000"/>
                </a:solidFill>
                <a:latin typeface="Times New Roman" pitchFamily="18" charset="0"/>
              </a:rPr>
              <a:t>                ICMP</a:t>
            </a:r>
          </a:p>
        </p:txBody>
      </p:sp>
      <p:sp>
        <p:nvSpPr>
          <p:cNvPr id="112654" name="Rectangle 13"/>
          <p:cNvSpPr>
            <a:spLocks noChangeArrowheads="1"/>
          </p:cNvSpPr>
          <p:nvPr/>
        </p:nvSpPr>
        <p:spPr bwMode="auto">
          <a:xfrm>
            <a:off x="2543175" y="2890838"/>
            <a:ext cx="1498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AU" b="1">
                <a:solidFill>
                  <a:srgbClr val="000000"/>
                </a:solidFill>
                <a:latin typeface="Times New Roman" pitchFamily="18" charset="0"/>
              </a:rPr>
              <a:t>               TCP</a:t>
            </a:r>
          </a:p>
        </p:txBody>
      </p:sp>
      <p:sp>
        <p:nvSpPr>
          <p:cNvPr id="112655" name="Rectangle 14"/>
          <p:cNvSpPr>
            <a:spLocks noChangeArrowheads="1"/>
          </p:cNvSpPr>
          <p:nvPr/>
        </p:nvSpPr>
        <p:spPr bwMode="auto">
          <a:xfrm>
            <a:off x="5645150" y="2890838"/>
            <a:ext cx="9969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AU" b="1">
                <a:solidFill>
                  <a:srgbClr val="000000"/>
                </a:solidFill>
                <a:latin typeface="Times New Roman" pitchFamily="18" charset="0"/>
              </a:rPr>
              <a:t>      UDP</a:t>
            </a:r>
          </a:p>
        </p:txBody>
      </p:sp>
      <p:sp>
        <p:nvSpPr>
          <p:cNvPr id="112656" name="Rectangle 15"/>
          <p:cNvSpPr>
            <a:spLocks noChangeArrowheads="1"/>
          </p:cNvSpPr>
          <p:nvPr/>
        </p:nvSpPr>
        <p:spPr bwMode="auto">
          <a:xfrm>
            <a:off x="1758950" y="1928813"/>
            <a:ext cx="5626100" cy="579437"/>
          </a:xfrm>
          <a:prstGeom prst="rect">
            <a:avLst/>
          </a:prstGeom>
          <a:solidFill>
            <a:srgbClr val="FAFD00"/>
          </a:solidFill>
          <a:ln w="12700">
            <a:solidFill>
              <a:srgbClr val="000000"/>
            </a:solidFill>
            <a:miter lim="800000"/>
            <a:headEnd/>
            <a:tailEnd/>
          </a:ln>
        </p:spPr>
        <p:txBody>
          <a:bodyPr wrap="none" anchor="ctr"/>
          <a:lstStyle/>
          <a:p>
            <a:endParaRPr lang="en-US"/>
          </a:p>
        </p:txBody>
      </p:sp>
      <p:sp>
        <p:nvSpPr>
          <p:cNvPr id="112657" name="Rectangle 16"/>
          <p:cNvSpPr>
            <a:spLocks noChangeArrowheads="1"/>
          </p:cNvSpPr>
          <p:nvPr/>
        </p:nvSpPr>
        <p:spPr bwMode="auto">
          <a:xfrm>
            <a:off x="180975" y="2924175"/>
            <a:ext cx="11509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r>
              <a:rPr lang="tr-TR" b="1">
                <a:latin typeface="Turkish Times New Roman" charset="0"/>
              </a:rPr>
              <a:t>Ulaşım</a:t>
            </a:r>
          </a:p>
        </p:txBody>
      </p:sp>
      <p:sp>
        <p:nvSpPr>
          <p:cNvPr id="112658" name="Rectangle 17"/>
          <p:cNvSpPr>
            <a:spLocks noChangeArrowheads="1"/>
          </p:cNvSpPr>
          <p:nvPr/>
        </p:nvSpPr>
        <p:spPr bwMode="auto">
          <a:xfrm>
            <a:off x="69850" y="3944938"/>
            <a:ext cx="1466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tr-TR" b="1">
                <a:solidFill>
                  <a:srgbClr val="60C900"/>
                </a:solidFill>
                <a:latin typeface="Times New Roman" pitchFamily="18" charset="0"/>
              </a:rPr>
              <a:t>Yönlendirme</a:t>
            </a:r>
          </a:p>
        </p:txBody>
      </p:sp>
      <p:sp>
        <p:nvSpPr>
          <p:cNvPr id="112659" name="Rectangle 18"/>
          <p:cNvSpPr>
            <a:spLocks noChangeArrowheads="1"/>
          </p:cNvSpPr>
          <p:nvPr/>
        </p:nvSpPr>
        <p:spPr bwMode="auto">
          <a:xfrm>
            <a:off x="180975" y="5275263"/>
            <a:ext cx="933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tr-TR" b="1">
                <a:solidFill>
                  <a:srgbClr val="FC0128"/>
                </a:solidFill>
                <a:latin typeface="Times New Roman" pitchFamily="18" charset="0"/>
              </a:rPr>
              <a:t>Fiziksel</a:t>
            </a:r>
          </a:p>
        </p:txBody>
      </p:sp>
      <p:sp>
        <p:nvSpPr>
          <p:cNvPr id="112660" name="Rectangle 19"/>
          <p:cNvSpPr>
            <a:spLocks noChangeArrowheads="1"/>
          </p:cNvSpPr>
          <p:nvPr/>
        </p:nvSpPr>
        <p:spPr bwMode="auto">
          <a:xfrm>
            <a:off x="5410200" y="2057400"/>
            <a:ext cx="1219200" cy="366713"/>
          </a:xfrm>
          <a:prstGeom prst="rect">
            <a:avLst/>
          </a:prstGeom>
          <a:solidFill>
            <a:srgbClr val="FAFD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r>
              <a:rPr lang="en-AU" b="1">
                <a:solidFill>
                  <a:srgbClr val="000000"/>
                </a:solidFill>
                <a:latin typeface="Times New Roman" pitchFamily="18" charset="0"/>
              </a:rPr>
              <a:t>DNS</a:t>
            </a:r>
          </a:p>
        </p:txBody>
      </p:sp>
      <p:sp>
        <p:nvSpPr>
          <p:cNvPr id="112661" name="Rectangle 20"/>
          <p:cNvSpPr>
            <a:spLocks noChangeArrowheads="1"/>
          </p:cNvSpPr>
          <p:nvPr/>
        </p:nvSpPr>
        <p:spPr bwMode="auto">
          <a:xfrm>
            <a:off x="4364038" y="2060575"/>
            <a:ext cx="1111250" cy="366713"/>
          </a:xfrm>
          <a:prstGeom prst="rect">
            <a:avLst/>
          </a:prstGeom>
          <a:solidFill>
            <a:srgbClr val="FAFD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AU" b="1">
                <a:solidFill>
                  <a:srgbClr val="000000"/>
                </a:solidFill>
                <a:latin typeface="Times New Roman" pitchFamily="18" charset="0"/>
              </a:rPr>
              <a:t>TELNET</a:t>
            </a:r>
          </a:p>
        </p:txBody>
      </p:sp>
      <p:sp>
        <p:nvSpPr>
          <p:cNvPr id="112662" name="Rectangle 21"/>
          <p:cNvSpPr>
            <a:spLocks noChangeArrowheads="1"/>
          </p:cNvSpPr>
          <p:nvPr/>
        </p:nvSpPr>
        <p:spPr bwMode="auto">
          <a:xfrm>
            <a:off x="1766888" y="2052638"/>
            <a:ext cx="1111250" cy="366712"/>
          </a:xfrm>
          <a:prstGeom prst="rect">
            <a:avLst/>
          </a:prstGeom>
          <a:solidFill>
            <a:srgbClr val="FAFD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AU" b="1">
                <a:solidFill>
                  <a:srgbClr val="000000"/>
                </a:solidFill>
                <a:latin typeface="Times New Roman" pitchFamily="18" charset="0"/>
              </a:rPr>
              <a:t>RLOGIN</a:t>
            </a:r>
          </a:p>
        </p:txBody>
      </p:sp>
      <p:sp>
        <p:nvSpPr>
          <p:cNvPr id="112663" name="Rectangle 22"/>
          <p:cNvSpPr>
            <a:spLocks noChangeArrowheads="1"/>
          </p:cNvSpPr>
          <p:nvPr/>
        </p:nvSpPr>
        <p:spPr bwMode="auto">
          <a:xfrm>
            <a:off x="3592513" y="2058988"/>
            <a:ext cx="819150" cy="366712"/>
          </a:xfrm>
          <a:prstGeom prst="rect">
            <a:avLst/>
          </a:prstGeom>
          <a:solidFill>
            <a:srgbClr val="FAFD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AU" b="1">
                <a:solidFill>
                  <a:srgbClr val="000000"/>
                </a:solidFill>
                <a:latin typeface="Times New Roman" pitchFamily="18" charset="0"/>
              </a:rPr>
              <a:t>SMTP</a:t>
            </a:r>
          </a:p>
        </p:txBody>
      </p:sp>
      <p:sp>
        <p:nvSpPr>
          <p:cNvPr id="112664" name="Rectangle 23"/>
          <p:cNvSpPr>
            <a:spLocks noChangeArrowheads="1"/>
          </p:cNvSpPr>
          <p:nvPr/>
        </p:nvSpPr>
        <p:spPr bwMode="auto">
          <a:xfrm>
            <a:off x="6477000" y="2057400"/>
            <a:ext cx="838200" cy="366713"/>
          </a:xfrm>
          <a:prstGeom prst="rect">
            <a:avLst/>
          </a:prstGeom>
          <a:solidFill>
            <a:srgbClr val="FAFD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r>
              <a:rPr lang="en-AU" b="1">
                <a:solidFill>
                  <a:srgbClr val="000000"/>
                </a:solidFill>
                <a:latin typeface="Times New Roman" pitchFamily="18" charset="0"/>
              </a:rPr>
              <a:t>TFTP</a:t>
            </a:r>
          </a:p>
        </p:txBody>
      </p:sp>
      <p:sp>
        <p:nvSpPr>
          <p:cNvPr id="112665" name="Rectangle 24"/>
          <p:cNvSpPr>
            <a:spLocks noChangeArrowheads="1"/>
          </p:cNvSpPr>
          <p:nvPr/>
        </p:nvSpPr>
        <p:spPr bwMode="auto">
          <a:xfrm>
            <a:off x="2901950" y="1928813"/>
            <a:ext cx="749300" cy="579437"/>
          </a:xfrm>
          <a:prstGeom prst="rect">
            <a:avLst/>
          </a:prstGeom>
          <a:solidFill>
            <a:srgbClr val="FAFD00"/>
          </a:solidFill>
          <a:ln w="12700">
            <a:solidFill>
              <a:srgbClr val="000000"/>
            </a:solidFill>
            <a:miter lim="800000"/>
            <a:headEnd/>
            <a:tailEnd/>
          </a:ln>
        </p:spPr>
        <p:txBody>
          <a:bodyPr wrap="none" anchor="ctr"/>
          <a:lstStyle/>
          <a:p>
            <a:endParaRPr lang="en-US"/>
          </a:p>
        </p:txBody>
      </p:sp>
      <p:sp>
        <p:nvSpPr>
          <p:cNvPr id="112666" name="Rectangle 25"/>
          <p:cNvSpPr>
            <a:spLocks noChangeArrowheads="1"/>
          </p:cNvSpPr>
          <p:nvPr/>
        </p:nvSpPr>
        <p:spPr bwMode="auto">
          <a:xfrm>
            <a:off x="2903538" y="2022475"/>
            <a:ext cx="673100" cy="366713"/>
          </a:xfrm>
          <a:prstGeom prst="rect">
            <a:avLst/>
          </a:prstGeom>
          <a:solidFill>
            <a:srgbClr val="FAFD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AU" b="1">
                <a:solidFill>
                  <a:srgbClr val="000000"/>
                </a:solidFill>
                <a:latin typeface="Times New Roman" pitchFamily="18" charset="0"/>
              </a:rPr>
              <a:t> FTP</a:t>
            </a:r>
          </a:p>
        </p:txBody>
      </p:sp>
      <p:sp>
        <p:nvSpPr>
          <p:cNvPr id="112667" name="Line 26"/>
          <p:cNvSpPr>
            <a:spLocks noChangeShapeType="1"/>
          </p:cNvSpPr>
          <p:nvPr/>
        </p:nvSpPr>
        <p:spPr bwMode="auto">
          <a:xfrm>
            <a:off x="4343400" y="1905000"/>
            <a:ext cx="0" cy="6096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12668" name="Line 27"/>
          <p:cNvSpPr>
            <a:spLocks noChangeShapeType="1"/>
          </p:cNvSpPr>
          <p:nvPr/>
        </p:nvSpPr>
        <p:spPr bwMode="auto">
          <a:xfrm>
            <a:off x="5486400" y="1905000"/>
            <a:ext cx="0" cy="6096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12669" name="Line 28"/>
          <p:cNvSpPr>
            <a:spLocks noChangeShapeType="1"/>
          </p:cNvSpPr>
          <p:nvPr/>
        </p:nvSpPr>
        <p:spPr bwMode="auto">
          <a:xfrm>
            <a:off x="6553200" y="1905000"/>
            <a:ext cx="0" cy="6096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12670" name="Rectangle 29"/>
          <p:cNvSpPr>
            <a:spLocks noGrp="1" noChangeArrowheads="1"/>
          </p:cNvSpPr>
          <p:nvPr>
            <p:ph type="title"/>
          </p:nvPr>
        </p:nvSpPr>
        <p:spPr>
          <a:xfrm>
            <a:off x="1447800" y="685800"/>
            <a:ext cx="7227888" cy="762000"/>
          </a:xfrm>
          <a:noFill/>
          <a:extLst>
            <a:ext uri="{909E8E84-426E-40DD-AFC4-6F175D3DCCD1}">
              <a14:hiddenFill xmlns:a14="http://schemas.microsoft.com/office/drawing/2010/main" xmlns="">
                <a:solidFill>
                  <a:srgbClr val="000080"/>
                </a:solidFill>
              </a14:hiddenFill>
            </a:ext>
          </a:extLst>
        </p:spPr>
        <p:txBody>
          <a:bodyPr lIns="92075" tIns="46038" rIns="92075" bIns="46038" anchor="ctr"/>
          <a:lstStyle/>
          <a:p>
            <a:r>
              <a:rPr lang="tr-TR" sz="3200" smtClean="0">
                <a:solidFill>
                  <a:schemeClr val="tx1"/>
                </a:solidFill>
              </a:rPr>
              <a:t>TCP/IP Protokol Katmanları</a:t>
            </a:r>
            <a:r>
              <a:rPr lang="tr-TR" sz="3200" smtClean="0">
                <a:solidFill>
                  <a:schemeClr val="tx1"/>
                </a:solidFill>
                <a:latin typeface="Turkish Times New Roman" charset="0"/>
              </a:rPr>
              <a:t> (Devam)</a:t>
            </a:r>
          </a:p>
        </p:txBody>
      </p:sp>
    </p:spTree>
    <p:extLst>
      <p:ext uri="{BB962C8B-B14F-4D97-AF65-F5344CB8AC3E}">
        <p14:creationId xmlns:p14="http://schemas.microsoft.com/office/powerpoint/2010/main" xmlns="" val="231295911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7446171-7BB1-4C60-AE76-9E64303B73BE}" type="slidenum">
              <a:rPr lang="tr-TR"/>
              <a:pPr eaLnBrk="1" hangingPunct="1"/>
              <a:t>59</a:t>
            </a:fld>
            <a:endParaRPr lang="tr-TR"/>
          </a:p>
        </p:txBody>
      </p:sp>
      <p:sp>
        <p:nvSpPr>
          <p:cNvPr id="113667" name="Rectangle 2"/>
          <p:cNvSpPr>
            <a:spLocks noGrp="1" noChangeArrowheads="1"/>
          </p:cNvSpPr>
          <p:nvPr>
            <p:ph type="title"/>
          </p:nvPr>
        </p:nvSpPr>
        <p:spPr>
          <a:xfrm>
            <a:off x="468313" y="0"/>
            <a:ext cx="8229600" cy="731838"/>
          </a:xfrm>
        </p:spPr>
        <p:txBody>
          <a:bodyPr/>
          <a:lstStyle/>
          <a:p>
            <a:pPr eaLnBrk="1" hangingPunct="1"/>
            <a:r>
              <a:rPr lang="tr-TR" sz="3200" smtClean="0"/>
              <a:t>TCP/IP Veri Aktarımı</a:t>
            </a:r>
          </a:p>
        </p:txBody>
      </p:sp>
      <p:pic>
        <p:nvPicPr>
          <p:cNvPr id="113668" name="Picture 3" descr="MCj03252340000[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0825" y="2198688"/>
            <a:ext cx="1081088" cy="896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669" name="Picture 4" descr="MCj02816080000[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956550" y="2054225"/>
            <a:ext cx="719138"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3670" name="Text Box 5"/>
          <p:cNvSpPr txBox="1">
            <a:spLocks noChangeArrowheads="1"/>
          </p:cNvSpPr>
          <p:nvPr/>
        </p:nvSpPr>
        <p:spPr bwMode="auto">
          <a:xfrm>
            <a:off x="179388" y="1909763"/>
            <a:ext cx="13684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tr-TR">
                <a:latin typeface="Tahoma" pitchFamily="34" charset="0"/>
              </a:rPr>
              <a:t>Terminal A</a:t>
            </a:r>
          </a:p>
        </p:txBody>
      </p:sp>
      <p:sp>
        <p:nvSpPr>
          <p:cNvPr id="113671" name="Text Box 6"/>
          <p:cNvSpPr txBox="1">
            <a:spLocks noChangeArrowheads="1"/>
          </p:cNvSpPr>
          <p:nvPr/>
        </p:nvSpPr>
        <p:spPr bwMode="auto">
          <a:xfrm>
            <a:off x="7019925" y="1765300"/>
            <a:ext cx="13684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tr-TR">
                <a:latin typeface="Tahoma" pitchFamily="34" charset="0"/>
              </a:rPr>
              <a:t>Terminal B</a:t>
            </a:r>
          </a:p>
        </p:txBody>
      </p:sp>
      <p:sp>
        <p:nvSpPr>
          <p:cNvPr id="113672" name="Text Box 7"/>
          <p:cNvSpPr txBox="1">
            <a:spLocks noChangeArrowheads="1"/>
          </p:cNvSpPr>
          <p:nvPr/>
        </p:nvSpPr>
        <p:spPr bwMode="auto">
          <a:xfrm>
            <a:off x="1476375" y="2341563"/>
            <a:ext cx="19431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tr-TR">
                <a:latin typeface="Tahoma" pitchFamily="34" charset="0"/>
              </a:rPr>
              <a:t>İşlem Gönderimi</a:t>
            </a:r>
          </a:p>
        </p:txBody>
      </p:sp>
      <p:sp>
        <p:nvSpPr>
          <p:cNvPr id="113673" name="Text Box 8"/>
          <p:cNvSpPr txBox="1">
            <a:spLocks noChangeArrowheads="1"/>
          </p:cNvSpPr>
          <p:nvPr/>
        </p:nvSpPr>
        <p:spPr bwMode="auto">
          <a:xfrm>
            <a:off x="6516688" y="2270125"/>
            <a:ext cx="1295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tr-TR">
                <a:latin typeface="Tahoma" pitchFamily="34" charset="0"/>
              </a:rPr>
              <a:t>İşlem Alımı</a:t>
            </a:r>
          </a:p>
        </p:txBody>
      </p:sp>
      <p:sp>
        <p:nvSpPr>
          <p:cNvPr id="113674" name="Text Box 9"/>
          <p:cNvSpPr txBox="1">
            <a:spLocks noChangeArrowheads="1"/>
          </p:cNvSpPr>
          <p:nvPr/>
        </p:nvSpPr>
        <p:spPr bwMode="auto">
          <a:xfrm>
            <a:off x="4140200" y="2341563"/>
            <a:ext cx="863600" cy="385762"/>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Veri</a:t>
            </a:r>
          </a:p>
        </p:txBody>
      </p:sp>
      <p:grpSp>
        <p:nvGrpSpPr>
          <p:cNvPr id="113675" name="Group 10"/>
          <p:cNvGrpSpPr>
            <a:grpSpLocks/>
          </p:cNvGrpSpPr>
          <p:nvPr/>
        </p:nvGrpSpPr>
        <p:grpSpPr bwMode="auto">
          <a:xfrm>
            <a:off x="-58738" y="3346450"/>
            <a:ext cx="2111376" cy="1938338"/>
            <a:chOff x="-37" y="1473"/>
            <a:chExt cx="1330" cy="1221"/>
          </a:xfrm>
        </p:grpSpPr>
        <p:sp>
          <p:nvSpPr>
            <p:cNvPr id="113702" name="Text Box 11"/>
            <p:cNvSpPr txBox="1">
              <a:spLocks noChangeArrowheads="1"/>
            </p:cNvSpPr>
            <p:nvPr/>
          </p:nvSpPr>
          <p:spPr bwMode="auto">
            <a:xfrm>
              <a:off x="130" y="1473"/>
              <a:ext cx="1163" cy="262"/>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sz="2000" b="1">
                  <a:latin typeface="Tahoma" pitchFamily="34" charset="0"/>
                </a:rPr>
                <a:t>Uygulama</a:t>
              </a:r>
            </a:p>
          </p:txBody>
        </p:sp>
        <p:sp>
          <p:nvSpPr>
            <p:cNvPr id="113703" name="Text Box 12"/>
            <p:cNvSpPr txBox="1">
              <a:spLocks noChangeArrowheads="1"/>
            </p:cNvSpPr>
            <p:nvPr/>
          </p:nvSpPr>
          <p:spPr bwMode="auto">
            <a:xfrm>
              <a:off x="113" y="1797"/>
              <a:ext cx="1163" cy="262"/>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sz="2000" b="1">
                  <a:latin typeface="Tahoma" pitchFamily="34" charset="0"/>
                </a:rPr>
                <a:t>Taşıma</a:t>
              </a:r>
            </a:p>
          </p:txBody>
        </p:sp>
        <p:sp>
          <p:nvSpPr>
            <p:cNvPr id="113704" name="Text Box 13"/>
            <p:cNvSpPr txBox="1">
              <a:spLocks noChangeArrowheads="1"/>
            </p:cNvSpPr>
            <p:nvPr/>
          </p:nvSpPr>
          <p:spPr bwMode="auto">
            <a:xfrm>
              <a:off x="113" y="2125"/>
              <a:ext cx="1163" cy="262"/>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sz="2000" b="1">
                  <a:latin typeface="Tahoma" pitchFamily="34" charset="0"/>
                </a:rPr>
                <a:t>Ağ</a:t>
              </a:r>
            </a:p>
          </p:txBody>
        </p:sp>
        <p:sp>
          <p:nvSpPr>
            <p:cNvPr id="113705" name="Text Box 14"/>
            <p:cNvSpPr txBox="1">
              <a:spLocks noChangeArrowheads="1"/>
            </p:cNvSpPr>
            <p:nvPr/>
          </p:nvSpPr>
          <p:spPr bwMode="auto">
            <a:xfrm>
              <a:off x="113" y="2432"/>
              <a:ext cx="1163" cy="262"/>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sz="2000" b="1">
                  <a:latin typeface="Tahoma" pitchFamily="34" charset="0"/>
                </a:rPr>
                <a:t>Fiziksel</a:t>
              </a:r>
            </a:p>
          </p:txBody>
        </p:sp>
        <p:sp>
          <p:nvSpPr>
            <p:cNvPr id="113706" name="Text Box 15"/>
            <p:cNvSpPr txBox="1">
              <a:spLocks noChangeArrowheads="1"/>
            </p:cNvSpPr>
            <p:nvPr/>
          </p:nvSpPr>
          <p:spPr bwMode="auto">
            <a:xfrm>
              <a:off x="-37" y="2428"/>
              <a:ext cx="19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atin typeface="Tahoma" pitchFamily="34" charset="0"/>
                </a:rPr>
                <a:t>1</a:t>
              </a:r>
            </a:p>
          </p:txBody>
        </p:sp>
        <p:sp>
          <p:nvSpPr>
            <p:cNvPr id="113707" name="Text Box 16"/>
            <p:cNvSpPr txBox="1">
              <a:spLocks noChangeArrowheads="1"/>
            </p:cNvSpPr>
            <p:nvPr/>
          </p:nvSpPr>
          <p:spPr bwMode="auto">
            <a:xfrm>
              <a:off x="-37" y="2110"/>
              <a:ext cx="19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atin typeface="Tahoma" pitchFamily="34" charset="0"/>
                </a:rPr>
                <a:t>2</a:t>
              </a:r>
            </a:p>
          </p:txBody>
        </p:sp>
        <p:sp>
          <p:nvSpPr>
            <p:cNvPr id="113708" name="Text Box 17"/>
            <p:cNvSpPr txBox="1">
              <a:spLocks noChangeArrowheads="1"/>
            </p:cNvSpPr>
            <p:nvPr/>
          </p:nvSpPr>
          <p:spPr bwMode="auto">
            <a:xfrm>
              <a:off x="-37" y="1793"/>
              <a:ext cx="19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atin typeface="Tahoma" pitchFamily="34" charset="0"/>
                </a:rPr>
                <a:t>3</a:t>
              </a:r>
            </a:p>
          </p:txBody>
        </p:sp>
        <p:sp>
          <p:nvSpPr>
            <p:cNvPr id="113709" name="Text Box 18"/>
            <p:cNvSpPr txBox="1">
              <a:spLocks noChangeArrowheads="1"/>
            </p:cNvSpPr>
            <p:nvPr/>
          </p:nvSpPr>
          <p:spPr bwMode="auto">
            <a:xfrm>
              <a:off x="-37" y="1480"/>
              <a:ext cx="19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atin typeface="Tahoma" pitchFamily="34" charset="0"/>
                </a:rPr>
                <a:t>4</a:t>
              </a:r>
            </a:p>
          </p:txBody>
        </p:sp>
      </p:grpSp>
      <p:sp>
        <p:nvSpPr>
          <p:cNvPr id="113676" name="Text Box 19"/>
          <p:cNvSpPr txBox="1">
            <a:spLocks noChangeArrowheads="1"/>
          </p:cNvSpPr>
          <p:nvPr/>
        </p:nvSpPr>
        <p:spPr bwMode="auto">
          <a:xfrm>
            <a:off x="2339975" y="5581650"/>
            <a:ext cx="43926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011100111101111001111001110111101</a:t>
            </a:r>
          </a:p>
        </p:txBody>
      </p:sp>
      <p:sp>
        <p:nvSpPr>
          <p:cNvPr id="113677" name="Line 20"/>
          <p:cNvSpPr>
            <a:spLocks noChangeShapeType="1"/>
          </p:cNvSpPr>
          <p:nvPr/>
        </p:nvSpPr>
        <p:spPr bwMode="auto">
          <a:xfrm>
            <a:off x="1042988" y="5365750"/>
            <a:ext cx="0" cy="5746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3678" name="Line 21"/>
          <p:cNvSpPr>
            <a:spLocks noChangeShapeType="1"/>
          </p:cNvSpPr>
          <p:nvPr/>
        </p:nvSpPr>
        <p:spPr bwMode="auto">
          <a:xfrm>
            <a:off x="1042988" y="5942013"/>
            <a:ext cx="6913562"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3679" name="Line 22"/>
          <p:cNvSpPr>
            <a:spLocks noChangeShapeType="1"/>
          </p:cNvSpPr>
          <p:nvPr/>
        </p:nvSpPr>
        <p:spPr bwMode="auto">
          <a:xfrm>
            <a:off x="7956550" y="5365750"/>
            <a:ext cx="0" cy="5746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3680" name="Text Box 23"/>
          <p:cNvSpPr txBox="1">
            <a:spLocks noChangeArrowheads="1"/>
          </p:cNvSpPr>
          <p:nvPr/>
        </p:nvSpPr>
        <p:spPr bwMode="auto">
          <a:xfrm>
            <a:off x="2771775" y="6086475"/>
            <a:ext cx="37449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tr-TR">
                <a:latin typeface="Tahoma" pitchFamily="34" charset="0"/>
              </a:rPr>
              <a:t>Fiziksel veri aktarımı; Kablolar vb…</a:t>
            </a:r>
          </a:p>
        </p:txBody>
      </p:sp>
      <p:grpSp>
        <p:nvGrpSpPr>
          <p:cNvPr id="113681" name="Group 24"/>
          <p:cNvGrpSpPr>
            <a:grpSpLocks/>
          </p:cNvGrpSpPr>
          <p:nvPr/>
        </p:nvGrpSpPr>
        <p:grpSpPr bwMode="auto">
          <a:xfrm>
            <a:off x="2341563" y="3422650"/>
            <a:ext cx="4535487" cy="1997075"/>
            <a:chOff x="1202" y="1463"/>
            <a:chExt cx="2857" cy="1258"/>
          </a:xfrm>
        </p:grpSpPr>
        <p:sp>
          <p:nvSpPr>
            <p:cNvPr id="113691" name="Text Box 25"/>
            <p:cNvSpPr txBox="1">
              <a:spLocks noChangeArrowheads="1"/>
            </p:cNvSpPr>
            <p:nvPr/>
          </p:nvSpPr>
          <p:spPr bwMode="auto">
            <a:xfrm>
              <a:off x="1610" y="1463"/>
              <a:ext cx="544"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Veri</a:t>
              </a:r>
            </a:p>
          </p:txBody>
        </p:sp>
        <p:sp>
          <p:nvSpPr>
            <p:cNvPr id="113692" name="Text Box 26"/>
            <p:cNvSpPr txBox="1">
              <a:spLocks noChangeArrowheads="1"/>
            </p:cNvSpPr>
            <p:nvPr/>
          </p:nvSpPr>
          <p:spPr bwMode="auto">
            <a:xfrm>
              <a:off x="1610" y="1781"/>
              <a:ext cx="544"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Veri</a:t>
              </a:r>
            </a:p>
          </p:txBody>
        </p:sp>
        <p:sp>
          <p:nvSpPr>
            <p:cNvPr id="113693" name="Text Box 27"/>
            <p:cNvSpPr txBox="1">
              <a:spLocks noChangeArrowheads="1"/>
            </p:cNvSpPr>
            <p:nvPr/>
          </p:nvSpPr>
          <p:spPr bwMode="auto">
            <a:xfrm>
              <a:off x="2154" y="1781"/>
              <a:ext cx="635"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TCP B.</a:t>
              </a:r>
            </a:p>
          </p:txBody>
        </p:sp>
        <p:sp>
          <p:nvSpPr>
            <p:cNvPr id="113694" name="Text Box 28"/>
            <p:cNvSpPr txBox="1">
              <a:spLocks noChangeArrowheads="1"/>
            </p:cNvSpPr>
            <p:nvPr/>
          </p:nvSpPr>
          <p:spPr bwMode="auto">
            <a:xfrm>
              <a:off x="1610" y="2144"/>
              <a:ext cx="544"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Veri</a:t>
              </a:r>
            </a:p>
          </p:txBody>
        </p:sp>
        <p:sp>
          <p:nvSpPr>
            <p:cNvPr id="113695" name="Text Box 29"/>
            <p:cNvSpPr txBox="1">
              <a:spLocks noChangeArrowheads="1"/>
            </p:cNvSpPr>
            <p:nvPr/>
          </p:nvSpPr>
          <p:spPr bwMode="auto">
            <a:xfrm>
              <a:off x="1611" y="2478"/>
              <a:ext cx="544"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Veri</a:t>
              </a:r>
            </a:p>
          </p:txBody>
        </p:sp>
        <p:sp>
          <p:nvSpPr>
            <p:cNvPr id="113696" name="Text Box 30"/>
            <p:cNvSpPr txBox="1">
              <a:spLocks noChangeArrowheads="1"/>
            </p:cNvSpPr>
            <p:nvPr/>
          </p:nvSpPr>
          <p:spPr bwMode="auto">
            <a:xfrm>
              <a:off x="2154" y="2144"/>
              <a:ext cx="635"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TCP B.</a:t>
              </a:r>
            </a:p>
          </p:txBody>
        </p:sp>
        <p:sp>
          <p:nvSpPr>
            <p:cNvPr id="113697" name="Text Box 31"/>
            <p:cNvSpPr txBox="1">
              <a:spLocks noChangeArrowheads="1"/>
            </p:cNvSpPr>
            <p:nvPr/>
          </p:nvSpPr>
          <p:spPr bwMode="auto">
            <a:xfrm>
              <a:off x="2789" y="2144"/>
              <a:ext cx="635"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IP B.</a:t>
              </a:r>
            </a:p>
          </p:txBody>
        </p:sp>
        <p:sp>
          <p:nvSpPr>
            <p:cNvPr id="113698" name="Text Box 32"/>
            <p:cNvSpPr txBox="1">
              <a:spLocks noChangeArrowheads="1"/>
            </p:cNvSpPr>
            <p:nvPr/>
          </p:nvSpPr>
          <p:spPr bwMode="auto">
            <a:xfrm>
              <a:off x="2154" y="2478"/>
              <a:ext cx="635"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TCP B.</a:t>
              </a:r>
            </a:p>
          </p:txBody>
        </p:sp>
        <p:sp>
          <p:nvSpPr>
            <p:cNvPr id="113699" name="Text Box 33"/>
            <p:cNvSpPr txBox="1">
              <a:spLocks noChangeArrowheads="1"/>
            </p:cNvSpPr>
            <p:nvPr/>
          </p:nvSpPr>
          <p:spPr bwMode="auto">
            <a:xfrm>
              <a:off x="2789" y="2478"/>
              <a:ext cx="635"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IP B.</a:t>
              </a:r>
            </a:p>
          </p:txBody>
        </p:sp>
        <p:sp>
          <p:nvSpPr>
            <p:cNvPr id="113700" name="Text Box 34"/>
            <p:cNvSpPr txBox="1">
              <a:spLocks noChangeArrowheads="1"/>
            </p:cNvSpPr>
            <p:nvPr/>
          </p:nvSpPr>
          <p:spPr bwMode="auto">
            <a:xfrm>
              <a:off x="1202" y="2478"/>
              <a:ext cx="408"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rPr>
                <a:t>CRC</a:t>
              </a:r>
            </a:p>
          </p:txBody>
        </p:sp>
        <p:sp>
          <p:nvSpPr>
            <p:cNvPr id="113701" name="Text Box 35">
              <a:hlinkClick r:id="rId5" action="ppaction://hlinksldjump"/>
            </p:cNvPr>
            <p:cNvSpPr txBox="1">
              <a:spLocks noChangeArrowheads="1"/>
            </p:cNvSpPr>
            <p:nvPr/>
          </p:nvSpPr>
          <p:spPr bwMode="auto">
            <a:xfrm>
              <a:off x="3424" y="2478"/>
              <a:ext cx="635" cy="243"/>
            </a:xfrm>
            <a:prstGeom prst="rect">
              <a:avLst/>
            </a:prstGeom>
            <a:noFill/>
            <a:ln w="19050">
              <a:solidFill>
                <a:schemeClr val="hlink"/>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a:latin typeface="Tahoma" pitchFamily="34" charset="0"/>
                  <a:hlinkClick r:id="rId5" action="ppaction://hlinksldjump"/>
                </a:rPr>
                <a:t>MAC B.</a:t>
              </a:r>
              <a:endParaRPr lang="tr-TR">
                <a:latin typeface="Tahoma" pitchFamily="34" charset="0"/>
              </a:endParaRPr>
            </a:p>
          </p:txBody>
        </p:sp>
      </p:grpSp>
      <p:sp>
        <p:nvSpPr>
          <p:cNvPr id="113682" name="Text Box 36"/>
          <p:cNvSpPr txBox="1">
            <a:spLocks noChangeArrowheads="1"/>
          </p:cNvSpPr>
          <p:nvPr/>
        </p:nvSpPr>
        <p:spPr bwMode="auto">
          <a:xfrm>
            <a:off x="7069138" y="3422650"/>
            <a:ext cx="1846262" cy="415925"/>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sz="2000" b="1">
                <a:latin typeface="Tahoma" pitchFamily="34" charset="0"/>
              </a:rPr>
              <a:t>Uygulama</a:t>
            </a:r>
          </a:p>
        </p:txBody>
      </p:sp>
      <p:sp>
        <p:nvSpPr>
          <p:cNvPr id="113683" name="Text Box 37"/>
          <p:cNvSpPr txBox="1">
            <a:spLocks noChangeArrowheads="1"/>
          </p:cNvSpPr>
          <p:nvPr/>
        </p:nvSpPr>
        <p:spPr bwMode="auto">
          <a:xfrm>
            <a:off x="7042150" y="3937000"/>
            <a:ext cx="1846263" cy="415925"/>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sz="2000" b="1">
                <a:latin typeface="Tahoma" pitchFamily="34" charset="0"/>
              </a:rPr>
              <a:t>Taşıma</a:t>
            </a:r>
          </a:p>
        </p:txBody>
      </p:sp>
      <p:sp>
        <p:nvSpPr>
          <p:cNvPr id="113684" name="Text Box 38"/>
          <p:cNvSpPr txBox="1">
            <a:spLocks noChangeArrowheads="1"/>
          </p:cNvSpPr>
          <p:nvPr/>
        </p:nvSpPr>
        <p:spPr bwMode="auto">
          <a:xfrm>
            <a:off x="7042150" y="4457700"/>
            <a:ext cx="1846263" cy="415925"/>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sz="2000" b="1">
                <a:latin typeface="Tahoma" pitchFamily="34" charset="0"/>
              </a:rPr>
              <a:t>Ağ</a:t>
            </a:r>
          </a:p>
        </p:txBody>
      </p:sp>
      <p:sp>
        <p:nvSpPr>
          <p:cNvPr id="113685" name="Text Box 39"/>
          <p:cNvSpPr txBox="1">
            <a:spLocks noChangeArrowheads="1"/>
          </p:cNvSpPr>
          <p:nvPr/>
        </p:nvSpPr>
        <p:spPr bwMode="auto">
          <a:xfrm>
            <a:off x="7042150" y="4945063"/>
            <a:ext cx="1846263" cy="415925"/>
          </a:xfrm>
          <a:prstGeom prst="rect">
            <a:avLst/>
          </a:prstGeom>
          <a:noFill/>
          <a:ln w="1905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tr-TR" sz="2000" b="1">
                <a:latin typeface="Tahoma" pitchFamily="34" charset="0"/>
              </a:rPr>
              <a:t>Fiziksel</a:t>
            </a:r>
          </a:p>
        </p:txBody>
      </p:sp>
      <p:sp>
        <p:nvSpPr>
          <p:cNvPr id="113686" name="Text Box 40"/>
          <p:cNvSpPr txBox="1">
            <a:spLocks noChangeArrowheads="1"/>
          </p:cNvSpPr>
          <p:nvPr/>
        </p:nvSpPr>
        <p:spPr bwMode="auto">
          <a:xfrm>
            <a:off x="8870950" y="4933950"/>
            <a:ext cx="3095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atin typeface="Tahoma" pitchFamily="34" charset="0"/>
              </a:rPr>
              <a:t>1</a:t>
            </a:r>
          </a:p>
        </p:txBody>
      </p:sp>
      <p:sp>
        <p:nvSpPr>
          <p:cNvPr id="113687" name="Text Box 41"/>
          <p:cNvSpPr txBox="1">
            <a:spLocks noChangeArrowheads="1"/>
          </p:cNvSpPr>
          <p:nvPr/>
        </p:nvSpPr>
        <p:spPr bwMode="auto">
          <a:xfrm>
            <a:off x="8870950" y="4429125"/>
            <a:ext cx="3095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atin typeface="Tahoma" pitchFamily="34" charset="0"/>
              </a:rPr>
              <a:t>2</a:t>
            </a:r>
          </a:p>
        </p:txBody>
      </p:sp>
      <p:sp>
        <p:nvSpPr>
          <p:cNvPr id="113688" name="Text Box 42"/>
          <p:cNvSpPr txBox="1">
            <a:spLocks noChangeArrowheads="1"/>
          </p:cNvSpPr>
          <p:nvPr/>
        </p:nvSpPr>
        <p:spPr bwMode="auto">
          <a:xfrm>
            <a:off x="8870950" y="3925888"/>
            <a:ext cx="3095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atin typeface="Tahoma" pitchFamily="34" charset="0"/>
              </a:rPr>
              <a:t>3</a:t>
            </a:r>
          </a:p>
        </p:txBody>
      </p:sp>
      <p:sp>
        <p:nvSpPr>
          <p:cNvPr id="113689" name="Text Box 43"/>
          <p:cNvSpPr txBox="1">
            <a:spLocks noChangeArrowheads="1"/>
          </p:cNvSpPr>
          <p:nvPr/>
        </p:nvSpPr>
        <p:spPr bwMode="auto">
          <a:xfrm>
            <a:off x="8870950" y="3429000"/>
            <a:ext cx="3095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tr-TR">
                <a:latin typeface="Tahoma" pitchFamily="34" charset="0"/>
              </a:rPr>
              <a:t>4</a:t>
            </a:r>
          </a:p>
        </p:txBody>
      </p:sp>
      <p:sp>
        <p:nvSpPr>
          <p:cNvPr id="113690" name="Text Box 44"/>
          <p:cNvSpPr txBox="1">
            <a:spLocks noChangeArrowheads="1"/>
          </p:cNvSpPr>
          <p:nvPr/>
        </p:nvSpPr>
        <p:spPr bwMode="auto">
          <a:xfrm>
            <a:off x="6119813" y="6491288"/>
            <a:ext cx="30241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tr-TR"/>
              <a:t>CRC: Hata kontrol kodu</a:t>
            </a:r>
          </a:p>
        </p:txBody>
      </p:sp>
    </p:spTree>
    <p:extLst>
      <p:ext uri="{BB962C8B-B14F-4D97-AF65-F5344CB8AC3E}">
        <p14:creationId xmlns:p14="http://schemas.microsoft.com/office/powerpoint/2010/main" xmlns="" val="322414893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tr-TR"/>
              <a:t> </a:t>
            </a:r>
          </a:p>
          <a:p>
            <a:pPr eaLnBrk="0" hangingPunct="0"/>
            <a:endParaRPr lang="tr-TR"/>
          </a:p>
        </p:txBody>
      </p:sp>
      <p:sp>
        <p:nvSpPr>
          <p:cNvPr id="27651" name="Rectangle 9"/>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tr-TR"/>
              <a:t> </a:t>
            </a:r>
          </a:p>
          <a:p>
            <a:pPr eaLnBrk="0" hangingPunct="0"/>
            <a:endParaRPr lang="tr-TR"/>
          </a:p>
        </p:txBody>
      </p:sp>
      <p:sp>
        <p:nvSpPr>
          <p:cNvPr id="27652" name="9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48249B52-1AA8-4DF2-89CC-1D0C1977D116}" type="slidenum">
              <a:rPr lang="tr-TR"/>
              <a:pPr fontAlgn="base">
                <a:spcBef>
                  <a:spcPct val="0"/>
                </a:spcBef>
                <a:spcAft>
                  <a:spcPct val="0"/>
                </a:spcAft>
              </a:pPr>
              <a:t>6</a:t>
            </a:fld>
            <a:endParaRPr lang="tr-TR"/>
          </a:p>
        </p:txBody>
      </p:sp>
      <p:sp>
        <p:nvSpPr>
          <p:cNvPr id="11" name="10 Dikdörtgen"/>
          <p:cNvSpPr/>
          <p:nvPr/>
        </p:nvSpPr>
        <p:spPr>
          <a:xfrm>
            <a:off x="1143000" y="500063"/>
            <a:ext cx="7072313" cy="584200"/>
          </a:xfrm>
          <a:prstGeom prst="rect">
            <a:avLst/>
          </a:prstGeom>
        </p:spPr>
        <p:txBody>
          <a:bodyPr>
            <a:spAutoFit/>
          </a:bodyPr>
          <a:lstStyle/>
          <a:p>
            <a:pPr fontAlgn="auto">
              <a:spcBef>
                <a:spcPts val="0"/>
              </a:spcBef>
              <a:spcAft>
                <a:spcPts val="0"/>
              </a:spcAft>
              <a:defRPr/>
            </a:pPr>
            <a:r>
              <a:rPr lang="tr-TR" sz="3200" dirty="0">
                <a:solidFill>
                  <a:schemeClr val="accent6">
                    <a:lumMod val="40000"/>
                    <a:lumOff val="60000"/>
                  </a:schemeClr>
                </a:solidFill>
                <a:latin typeface="+mn-lt"/>
                <a:cs typeface="+mn-cs"/>
              </a:rPr>
              <a:t>Bilgisayar Ağlarının Sınıflandırılması </a:t>
            </a:r>
          </a:p>
        </p:txBody>
      </p:sp>
      <p:sp>
        <p:nvSpPr>
          <p:cNvPr id="14" name="Rectangle 4"/>
          <p:cNvSpPr txBox="1">
            <a:spLocks noChangeArrowheads="1"/>
          </p:cNvSpPr>
          <p:nvPr/>
        </p:nvSpPr>
        <p:spPr bwMode="auto">
          <a:xfrm>
            <a:off x="1843088" y="1000125"/>
            <a:ext cx="7158037" cy="3286125"/>
          </a:xfrm>
          <a:prstGeom prst="rect">
            <a:avLst/>
          </a:prstGeom>
          <a:noFill/>
          <a:ln w="9525">
            <a:noFill/>
            <a:miter lim="800000"/>
            <a:headEnd/>
            <a:tailEnd/>
          </a:ln>
          <a:effectLst/>
        </p:spPr>
        <p:txBody>
          <a:bodyPr/>
          <a:lstStyle/>
          <a:p>
            <a:pPr marL="342900" indent="-342900">
              <a:spcBef>
                <a:spcPct val="20000"/>
              </a:spcBef>
              <a:defRPr/>
            </a:pPr>
            <a:endParaRPr lang="tr-TR" sz="2400" kern="0" dirty="0">
              <a:latin typeface="+mn-lt"/>
              <a:cs typeface="+mn-cs"/>
            </a:endParaRPr>
          </a:p>
          <a:p>
            <a:pPr marL="342900" indent="-342900">
              <a:spcBef>
                <a:spcPct val="20000"/>
              </a:spcBef>
              <a:defRPr/>
            </a:pPr>
            <a:r>
              <a:rPr lang="tr-TR" sz="2400" kern="0" dirty="0">
                <a:latin typeface="+mn-lt"/>
                <a:cs typeface="+mn-cs"/>
              </a:rPr>
              <a:t>1- İletim teknolojisine göre</a:t>
            </a:r>
          </a:p>
          <a:p>
            <a:pPr marL="342900" indent="-342900">
              <a:spcBef>
                <a:spcPct val="20000"/>
              </a:spcBef>
              <a:defRPr/>
            </a:pPr>
            <a:endParaRPr lang="tr-TR" sz="2400" kern="0" dirty="0">
              <a:latin typeface="+mn-lt"/>
              <a:cs typeface="+mn-cs"/>
            </a:endParaRPr>
          </a:p>
          <a:p>
            <a:pPr marL="800100" lvl="1" indent="-342900">
              <a:spcBef>
                <a:spcPct val="20000"/>
              </a:spcBef>
              <a:buFontTx/>
              <a:buChar char="•"/>
              <a:defRPr/>
            </a:pPr>
            <a:r>
              <a:rPr lang="tr-TR" sz="2000" kern="0" dirty="0">
                <a:latin typeface="+mn-lt"/>
                <a:cs typeface="+mn-cs"/>
              </a:rPr>
              <a:t>Yayın Ağları (Broadcast networks): </a:t>
            </a:r>
          </a:p>
          <a:p>
            <a:pPr marL="1257300" lvl="2" indent="-342900">
              <a:spcBef>
                <a:spcPct val="20000"/>
              </a:spcBef>
              <a:buFontTx/>
              <a:buChar char="•"/>
              <a:defRPr/>
            </a:pPr>
            <a:r>
              <a:rPr lang="tr-TR" sz="1600" kern="0" dirty="0">
                <a:latin typeface="+mn-lt"/>
                <a:cs typeface="+mn-cs"/>
              </a:rPr>
              <a:t>Ağa bağlı bilgisayarlar sadece tekbir veri yolunu kullanırlar. </a:t>
            </a:r>
          </a:p>
          <a:p>
            <a:pPr marL="800100" lvl="1" indent="-342900">
              <a:spcBef>
                <a:spcPct val="20000"/>
              </a:spcBef>
              <a:buFontTx/>
              <a:buChar char="•"/>
              <a:defRPr/>
            </a:pPr>
            <a:r>
              <a:rPr lang="tr-TR" sz="2000" kern="0" dirty="0">
                <a:latin typeface="+mn-lt"/>
                <a:cs typeface="+mn-cs"/>
              </a:rPr>
              <a:t>Noktadan noktaya ağlar (point to point networks) :</a:t>
            </a:r>
          </a:p>
          <a:p>
            <a:pPr marL="1257300" lvl="2" indent="-342900">
              <a:spcBef>
                <a:spcPct val="20000"/>
              </a:spcBef>
              <a:buFontTx/>
              <a:buChar char="•"/>
              <a:defRPr/>
            </a:pPr>
            <a:r>
              <a:rPr lang="tr-TR" sz="1600" kern="0" dirty="0">
                <a:latin typeface="+mn-lt"/>
                <a:cs typeface="+mn-cs"/>
              </a:rPr>
              <a:t>Bilgisayarlar arasında birden çok veriyolu bulunur.</a:t>
            </a:r>
          </a:p>
        </p:txBody>
      </p:sp>
      <p:sp>
        <p:nvSpPr>
          <p:cNvPr id="15" name="Rectangle 6"/>
          <p:cNvSpPr txBox="1">
            <a:spLocks noChangeArrowheads="1"/>
          </p:cNvSpPr>
          <p:nvPr/>
        </p:nvSpPr>
        <p:spPr>
          <a:xfrm>
            <a:off x="1857375" y="3929063"/>
            <a:ext cx="6572250" cy="2643187"/>
          </a:xfrm>
          <a:prstGeom prst="rect">
            <a:avLst/>
          </a:prstGeom>
        </p:spPr>
        <p:txBody>
          <a:bodyPr/>
          <a:lstStyle/>
          <a:p>
            <a:pPr marL="342900" indent="-342900">
              <a:spcBef>
                <a:spcPct val="20000"/>
              </a:spcBef>
              <a:defRPr/>
            </a:pPr>
            <a:r>
              <a:rPr lang="tr-TR" sz="2400" kern="0" dirty="0">
                <a:latin typeface="+mn-lt"/>
                <a:cs typeface="+mn-cs"/>
              </a:rPr>
              <a:t>2- Fiziksel boyuta göre</a:t>
            </a:r>
          </a:p>
          <a:p>
            <a:pPr marL="342900" indent="-342900">
              <a:spcBef>
                <a:spcPct val="20000"/>
              </a:spcBef>
              <a:buFontTx/>
              <a:buChar char="•"/>
              <a:defRPr/>
            </a:pPr>
            <a:endParaRPr lang="tr-TR" sz="2400" kern="0" dirty="0">
              <a:latin typeface="+mn-lt"/>
              <a:cs typeface="+mn-cs"/>
            </a:endParaRPr>
          </a:p>
          <a:p>
            <a:pPr marL="800100" lvl="1" indent="-342900">
              <a:spcBef>
                <a:spcPct val="20000"/>
              </a:spcBef>
              <a:buFontTx/>
              <a:buChar char="•"/>
              <a:defRPr/>
            </a:pPr>
            <a:r>
              <a:rPr lang="tr-TR" sz="2000" kern="0" dirty="0">
                <a:latin typeface="+mn-lt"/>
                <a:cs typeface="+mn-cs"/>
              </a:rPr>
              <a:t>Yerel alan ağları - LAN</a:t>
            </a:r>
          </a:p>
          <a:p>
            <a:pPr marL="800100" lvl="1" indent="-342900">
              <a:spcBef>
                <a:spcPct val="20000"/>
              </a:spcBef>
              <a:buFontTx/>
              <a:buChar char="•"/>
              <a:defRPr/>
            </a:pPr>
            <a:r>
              <a:rPr lang="tr-TR" sz="2000" kern="0" dirty="0">
                <a:latin typeface="+mn-lt"/>
                <a:cs typeface="+mn-cs"/>
              </a:rPr>
              <a:t>Kentsel alan ağları - MAN</a:t>
            </a:r>
          </a:p>
          <a:p>
            <a:pPr marL="800100" lvl="1" indent="-342900">
              <a:spcBef>
                <a:spcPct val="20000"/>
              </a:spcBef>
              <a:buFontTx/>
              <a:buChar char="•"/>
              <a:defRPr/>
            </a:pPr>
            <a:r>
              <a:rPr lang="tr-TR" sz="2000" kern="0" dirty="0">
                <a:latin typeface="+mn-lt"/>
                <a:cs typeface="+mn-cs"/>
              </a:rPr>
              <a:t>Geniş alan ağları- WAN</a:t>
            </a:r>
          </a:p>
        </p:txBody>
      </p:sp>
    </p:spTree>
    <p:extLst>
      <p:ext uri="{BB962C8B-B14F-4D97-AF65-F5344CB8AC3E}">
        <p14:creationId xmlns:p14="http://schemas.microsoft.com/office/powerpoint/2010/main" xmlns="" val="333159157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6F5718A-D6D3-4211-9997-94BF0171C850}" type="slidenum">
              <a:rPr lang="tr-TR"/>
              <a:pPr eaLnBrk="1" hangingPunct="1"/>
              <a:t>60</a:t>
            </a:fld>
            <a:endParaRPr lang="tr-TR"/>
          </a:p>
        </p:txBody>
      </p:sp>
      <p:sp>
        <p:nvSpPr>
          <p:cNvPr id="114691" name="Rectangle 2"/>
          <p:cNvSpPr>
            <a:spLocks noGrp="1" noChangeArrowheads="1"/>
          </p:cNvSpPr>
          <p:nvPr>
            <p:ph type="title"/>
          </p:nvPr>
        </p:nvSpPr>
        <p:spPr/>
        <p:txBody>
          <a:bodyPr/>
          <a:lstStyle/>
          <a:p>
            <a:pPr eaLnBrk="1" hangingPunct="1"/>
            <a:r>
              <a:rPr lang="tr-TR" sz="4000" smtClean="0"/>
              <a:t>IP (Internet Protocol)</a:t>
            </a:r>
          </a:p>
        </p:txBody>
      </p:sp>
      <p:sp>
        <p:nvSpPr>
          <p:cNvPr id="26627" name="Rectangle 3"/>
          <p:cNvSpPr>
            <a:spLocks noGrp="1" noChangeArrowheads="1"/>
          </p:cNvSpPr>
          <p:nvPr>
            <p:ph type="body" idx="1"/>
          </p:nvPr>
        </p:nvSpPr>
        <p:spPr>
          <a:xfrm>
            <a:off x="323850" y="2205038"/>
            <a:ext cx="8640763" cy="4248150"/>
          </a:xfrm>
        </p:spPr>
        <p:txBody>
          <a:bodyPr/>
          <a:lstStyle/>
          <a:p>
            <a:pPr eaLnBrk="1" hangingPunct="1">
              <a:lnSpc>
                <a:spcPct val="80000"/>
              </a:lnSpc>
            </a:pPr>
            <a:r>
              <a:rPr lang="tr-TR" sz="2800" smtClean="0"/>
              <a:t>Yaygın olarak IPv4 adresler kullanılıyor.</a:t>
            </a:r>
          </a:p>
          <a:p>
            <a:pPr eaLnBrk="1" hangingPunct="1">
              <a:lnSpc>
                <a:spcPct val="80000"/>
              </a:lnSpc>
            </a:pPr>
            <a:r>
              <a:rPr lang="tr-TR" sz="2800" smtClean="0"/>
              <a:t>Toplam 32 bit ve noktalarla ayrılmış 4 adet 8 bitlik sayı. </a:t>
            </a:r>
          </a:p>
          <a:p>
            <a:pPr eaLnBrk="1" hangingPunct="1">
              <a:lnSpc>
                <a:spcPct val="80000"/>
              </a:lnSpc>
            </a:pPr>
            <a:r>
              <a:rPr lang="tr-TR" sz="2800" smtClean="0"/>
              <a:t>Örnek bir IP adresi: </a:t>
            </a:r>
          </a:p>
          <a:p>
            <a:pPr lvl="1" eaLnBrk="1" hangingPunct="1">
              <a:lnSpc>
                <a:spcPct val="80000"/>
              </a:lnSpc>
            </a:pPr>
            <a:r>
              <a:rPr lang="en-US" sz="2400" smtClean="0"/>
              <a:t>10000000 10011100 00001110 00000111</a:t>
            </a:r>
            <a:endParaRPr lang="tr-TR" sz="2400" smtClean="0"/>
          </a:p>
          <a:p>
            <a:pPr lvl="1" eaLnBrk="1" hangingPunct="1">
              <a:lnSpc>
                <a:spcPct val="80000"/>
              </a:lnSpc>
            </a:pPr>
            <a:r>
              <a:rPr lang="tr-TR" sz="2400" smtClean="0"/>
              <a:t>w.x.y.z</a:t>
            </a:r>
            <a:endParaRPr lang="en-US" sz="2400" smtClean="0"/>
          </a:p>
          <a:p>
            <a:pPr lvl="1" eaLnBrk="1" hangingPunct="1">
              <a:lnSpc>
                <a:spcPct val="80000"/>
              </a:lnSpc>
            </a:pPr>
            <a:r>
              <a:rPr lang="en-US" sz="2400" smtClean="0"/>
              <a:t>128.156.14.7</a:t>
            </a:r>
          </a:p>
          <a:p>
            <a:pPr eaLnBrk="1" hangingPunct="1">
              <a:lnSpc>
                <a:spcPct val="80000"/>
              </a:lnSpc>
            </a:pPr>
            <a:r>
              <a:rPr lang="tr-TR" sz="2800" smtClean="0"/>
              <a:t>IP adresleri dünyada 2</a:t>
            </a:r>
            <a:r>
              <a:rPr lang="tr-TR" sz="2800" baseline="30000" smtClean="0"/>
              <a:t>32</a:t>
            </a:r>
            <a:r>
              <a:rPr lang="tr-TR" sz="2800" smtClean="0"/>
              <a:t> = 4 milyardır. </a:t>
            </a:r>
          </a:p>
          <a:p>
            <a:pPr eaLnBrk="1" hangingPunct="1">
              <a:lnSpc>
                <a:spcPct val="80000"/>
              </a:lnSpc>
            </a:pPr>
            <a:r>
              <a:rPr lang="tr-TR" sz="2800" smtClean="0"/>
              <a:t>Dinamik ip adresleri : Evden modem ile bağlanma</a:t>
            </a:r>
          </a:p>
          <a:p>
            <a:pPr eaLnBrk="1" hangingPunct="1">
              <a:lnSpc>
                <a:spcPct val="80000"/>
              </a:lnSpc>
            </a:pPr>
            <a:r>
              <a:rPr lang="tr-TR" sz="2800" smtClean="0"/>
              <a:t>Statik ip adresleri: IIS</a:t>
            </a:r>
          </a:p>
        </p:txBody>
      </p:sp>
    </p:spTree>
    <p:extLst>
      <p:ext uri="{BB962C8B-B14F-4D97-AF65-F5344CB8AC3E}">
        <p14:creationId xmlns:p14="http://schemas.microsoft.com/office/powerpoint/2010/main" xmlns="" val="185213072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4" end="4"/>
                                            </p:txEl>
                                          </p:spTgt>
                                        </p:tgtEl>
                                        <p:attrNameLst>
                                          <p:attrName>ppt_c</p:attrName>
                                        </p:attrNameLst>
                                      </p:cBhvr>
                                      <p:to>
                                        <a:schemeClr val="bg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5" end="5"/>
                                            </p:txEl>
                                          </p:spTgt>
                                        </p:tgtEl>
                                        <p:attrNameLst>
                                          <p:attrName>ppt_c</p:attrName>
                                        </p:attrNameLst>
                                      </p:cBhvr>
                                      <p:to>
                                        <a:schemeClr val="bg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6" end="6"/>
                                            </p:txEl>
                                          </p:spTgt>
                                        </p:tgtEl>
                                        <p:attrNameLst>
                                          <p:attrName>ppt_c</p:attrName>
                                        </p:attrNameLst>
                                      </p:cBhvr>
                                      <p:to>
                                        <a:schemeClr val="bg2"/>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7">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7" end="7"/>
                                            </p:txEl>
                                          </p:spTgt>
                                        </p:tgtEl>
                                        <p:attrNameLst>
                                          <p:attrName>ppt_c</p:attrName>
                                        </p:attrNameLst>
                                      </p:cBhvr>
                                      <p:to>
                                        <a:schemeClr val="bg2"/>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2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6627">
                                            <p:txEl>
                                              <p:pRg st="8" end="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07C7361-A462-4AAB-B9F9-BDE57AA3BA6B}" type="slidenum">
              <a:rPr lang="tr-TR"/>
              <a:pPr eaLnBrk="1" hangingPunct="1"/>
              <a:t>61</a:t>
            </a:fld>
            <a:endParaRPr lang="tr-TR"/>
          </a:p>
        </p:txBody>
      </p:sp>
      <p:sp>
        <p:nvSpPr>
          <p:cNvPr id="115715" name="Rectangle 2"/>
          <p:cNvSpPr>
            <a:spLocks noGrp="1" noChangeArrowheads="1"/>
          </p:cNvSpPr>
          <p:nvPr>
            <p:ph type="title"/>
          </p:nvPr>
        </p:nvSpPr>
        <p:spPr/>
        <p:txBody>
          <a:bodyPr/>
          <a:lstStyle/>
          <a:p>
            <a:pPr eaLnBrk="1" hangingPunct="1"/>
            <a:r>
              <a:rPr lang="tr-TR" smtClean="0"/>
              <a:t>IP Adresi Hiyerarşisi</a:t>
            </a:r>
          </a:p>
        </p:txBody>
      </p:sp>
      <p:sp>
        <p:nvSpPr>
          <p:cNvPr id="115716" name="Rectangle 3"/>
          <p:cNvSpPr>
            <a:spLocks noGrp="1" noChangeArrowheads="1"/>
          </p:cNvSpPr>
          <p:nvPr>
            <p:ph type="body" idx="1"/>
          </p:nvPr>
        </p:nvSpPr>
        <p:spPr/>
        <p:txBody>
          <a:bodyPr/>
          <a:lstStyle/>
          <a:p>
            <a:pPr eaLnBrk="1" hangingPunct="1"/>
            <a:r>
              <a:rPr lang="tr-TR" b="1" smtClean="0"/>
              <a:t>Bir IP adresi iki kısımdan oluşur. Bu kısımlar prefix (ön ek) ve suffix (son ek olarak) adlandırılır.</a:t>
            </a:r>
            <a:endParaRPr lang="tr-TR" smtClean="0"/>
          </a:p>
          <a:p>
            <a:pPr eaLnBrk="1" hangingPunct="1"/>
            <a:r>
              <a:rPr lang="tr-TR" b="1" smtClean="0"/>
              <a:t>Bu iki seviyeli hiyerarşi iletilen paketin yönlendirme işinin kolayca yapılabilmesi içindir.</a:t>
            </a:r>
            <a:endParaRPr lang="tr-TR" smtClean="0"/>
          </a:p>
        </p:txBody>
      </p:sp>
    </p:spTree>
    <p:extLst>
      <p:ext uri="{BB962C8B-B14F-4D97-AF65-F5344CB8AC3E}">
        <p14:creationId xmlns:p14="http://schemas.microsoft.com/office/powerpoint/2010/main" xmlns="" val="218094185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5A51C1C-A592-4B65-B9D4-EA20B89A4F93}" type="slidenum">
              <a:rPr lang="tr-TR"/>
              <a:pPr eaLnBrk="1" hangingPunct="1"/>
              <a:t>62</a:t>
            </a:fld>
            <a:endParaRPr lang="tr-TR"/>
          </a:p>
        </p:txBody>
      </p:sp>
      <p:sp>
        <p:nvSpPr>
          <p:cNvPr id="116739" name="Rectangle 2"/>
          <p:cNvSpPr>
            <a:spLocks noGrp="1" noChangeArrowheads="1"/>
          </p:cNvSpPr>
          <p:nvPr>
            <p:ph type="title"/>
          </p:nvPr>
        </p:nvSpPr>
        <p:spPr/>
        <p:txBody>
          <a:bodyPr/>
          <a:lstStyle/>
          <a:p>
            <a:pPr eaLnBrk="1" hangingPunct="1"/>
            <a:r>
              <a:rPr lang="tr-TR" smtClean="0"/>
              <a:t>IP Adresi Hiyerarşisi (Prefix)</a:t>
            </a:r>
          </a:p>
        </p:txBody>
      </p:sp>
      <p:sp>
        <p:nvSpPr>
          <p:cNvPr id="116740" name="Rectangle 3"/>
          <p:cNvSpPr>
            <a:spLocks noGrp="1" noChangeArrowheads="1"/>
          </p:cNvSpPr>
          <p:nvPr>
            <p:ph type="body" idx="1"/>
          </p:nvPr>
        </p:nvSpPr>
        <p:spPr/>
        <p:txBody>
          <a:bodyPr/>
          <a:lstStyle/>
          <a:p>
            <a:pPr eaLnBrk="1" hangingPunct="1">
              <a:lnSpc>
                <a:spcPct val="80000"/>
              </a:lnSpc>
            </a:pPr>
            <a:r>
              <a:rPr lang="tr-TR" sz="2800" smtClean="0"/>
              <a:t>Prefix: IP adresinin prefix kısmı bir bilgisayarın bağlı bulunduğu ağın fiziksel adresidir.</a:t>
            </a:r>
          </a:p>
          <a:p>
            <a:pPr eaLnBrk="1" hangingPunct="1">
              <a:lnSpc>
                <a:spcPct val="80000"/>
              </a:lnSpc>
            </a:pPr>
            <a:r>
              <a:rPr lang="tr-TR" sz="2800" smtClean="0"/>
              <a:t>Bu da internete bağlı olan her bir fiziksel ağın ayrı birer adresi bulunması gerektiğini gösterir.</a:t>
            </a:r>
          </a:p>
          <a:p>
            <a:pPr eaLnBrk="1" hangingPunct="1">
              <a:lnSpc>
                <a:spcPct val="80000"/>
              </a:lnSpc>
            </a:pPr>
            <a:r>
              <a:rPr lang="tr-TR" sz="2800" smtClean="0"/>
              <a:t>Bu adrese </a:t>
            </a:r>
            <a:r>
              <a:rPr lang="tr-TR" sz="2800" b="1" i="1" u="sng" smtClean="0"/>
              <a:t>ağ adresi</a:t>
            </a:r>
            <a:r>
              <a:rPr lang="tr-TR" sz="2800" smtClean="0"/>
              <a:t> (network address) denilir.</a:t>
            </a:r>
          </a:p>
          <a:p>
            <a:pPr eaLnBrk="1" hangingPunct="1">
              <a:lnSpc>
                <a:spcPct val="80000"/>
              </a:lnSpc>
            </a:pPr>
            <a:r>
              <a:rPr lang="tr-TR" sz="2800" smtClean="0"/>
              <a:t>Bu adres bir ağa bağlı tüm bilgisayarların IP adreslerinde prefix (ön ek) olarak yazılacak olan adrestir.</a:t>
            </a:r>
          </a:p>
        </p:txBody>
      </p:sp>
    </p:spTree>
    <p:extLst>
      <p:ext uri="{BB962C8B-B14F-4D97-AF65-F5344CB8AC3E}">
        <p14:creationId xmlns:p14="http://schemas.microsoft.com/office/powerpoint/2010/main" xmlns="" val="1284254521"/>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597D5D4-327B-4C01-84AB-C96381F1C73F}" type="slidenum">
              <a:rPr lang="tr-TR"/>
              <a:pPr eaLnBrk="1" hangingPunct="1"/>
              <a:t>63</a:t>
            </a:fld>
            <a:endParaRPr lang="tr-TR"/>
          </a:p>
        </p:txBody>
      </p:sp>
      <p:sp>
        <p:nvSpPr>
          <p:cNvPr id="117763" name="Rectangle 2"/>
          <p:cNvSpPr>
            <a:spLocks noGrp="1" noChangeArrowheads="1"/>
          </p:cNvSpPr>
          <p:nvPr>
            <p:ph type="title"/>
          </p:nvPr>
        </p:nvSpPr>
        <p:spPr/>
        <p:txBody>
          <a:bodyPr/>
          <a:lstStyle/>
          <a:p>
            <a:pPr eaLnBrk="1" hangingPunct="1"/>
            <a:r>
              <a:rPr lang="tr-TR" smtClean="0"/>
              <a:t>IP Adresi Hiyerarşisi (Suffix)</a:t>
            </a:r>
          </a:p>
        </p:txBody>
      </p:sp>
      <p:sp>
        <p:nvSpPr>
          <p:cNvPr id="117764" name="Rectangle 3"/>
          <p:cNvSpPr>
            <a:spLocks noGrp="1" noChangeArrowheads="1"/>
          </p:cNvSpPr>
          <p:nvPr>
            <p:ph type="body" idx="1"/>
          </p:nvPr>
        </p:nvSpPr>
        <p:spPr/>
        <p:txBody>
          <a:bodyPr/>
          <a:lstStyle/>
          <a:p>
            <a:pPr eaLnBrk="1" hangingPunct="1">
              <a:lnSpc>
                <a:spcPct val="80000"/>
              </a:lnSpc>
            </a:pPr>
            <a:r>
              <a:rPr lang="tr-TR" sz="2800" smtClean="0"/>
              <a:t>Suffix: IP adresinin suffix kısmı bir ağ içinde bir bilgisayarı diğerlerinden ayıran kısımdır.</a:t>
            </a:r>
          </a:p>
          <a:p>
            <a:pPr eaLnBrk="1" hangingPunct="1">
              <a:lnSpc>
                <a:spcPct val="80000"/>
              </a:lnSpc>
            </a:pPr>
            <a:r>
              <a:rPr lang="tr-TR" sz="2800" smtClean="0"/>
              <a:t>Bir ağa bağlı tüm bilgisayarların prefixleri aynı olmak zorunda olduğuna göre, bir ağ içinde kullanılan tüm suffixler farklı olmak zorundadır.</a:t>
            </a:r>
          </a:p>
          <a:p>
            <a:pPr eaLnBrk="1" hangingPunct="1">
              <a:lnSpc>
                <a:spcPct val="80000"/>
              </a:lnSpc>
            </a:pPr>
            <a:r>
              <a:rPr lang="tr-TR" sz="2800" smtClean="0"/>
              <a:t>Fakat iki farklı ağ içindeki iki bilgisayarın suffix kısımları aynı olabilir.</a:t>
            </a:r>
          </a:p>
          <a:p>
            <a:pPr eaLnBrk="1" hangingPunct="1">
              <a:lnSpc>
                <a:spcPct val="80000"/>
              </a:lnSpc>
            </a:pPr>
            <a:r>
              <a:rPr lang="tr-TR" sz="2800" smtClean="0"/>
              <a:t>IP adresinin suffix kısmına </a:t>
            </a:r>
            <a:r>
              <a:rPr lang="tr-TR" sz="2800" b="1" i="1" u="sng" smtClean="0"/>
              <a:t>host adresi</a:t>
            </a:r>
            <a:r>
              <a:rPr lang="tr-TR" sz="2800" smtClean="0"/>
              <a:t> denilir.</a:t>
            </a:r>
          </a:p>
        </p:txBody>
      </p:sp>
    </p:spTree>
    <p:extLst>
      <p:ext uri="{BB962C8B-B14F-4D97-AF65-F5344CB8AC3E}">
        <p14:creationId xmlns:p14="http://schemas.microsoft.com/office/powerpoint/2010/main" xmlns="" val="2025130918"/>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6C76FF1-C311-44FF-8903-AEB45C5D712C}" type="slidenum">
              <a:rPr lang="tr-TR"/>
              <a:pPr eaLnBrk="1" hangingPunct="1"/>
              <a:t>64</a:t>
            </a:fld>
            <a:endParaRPr lang="tr-TR"/>
          </a:p>
        </p:txBody>
      </p:sp>
      <p:sp>
        <p:nvSpPr>
          <p:cNvPr id="118787" name="Rectangle 2"/>
          <p:cNvSpPr>
            <a:spLocks noGrp="1" noChangeArrowheads="1"/>
          </p:cNvSpPr>
          <p:nvPr>
            <p:ph type="title"/>
          </p:nvPr>
        </p:nvSpPr>
        <p:spPr/>
        <p:txBody>
          <a:bodyPr/>
          <a:lstStyle/>
          <a:p>
            <a:pPr eaLnBrk="1" hangingPunct="1"/>
            <a:r>
              <a:rPr lang="tr-TR" smtClean="0"/>
              <a:t>IP Adresi Hiyerarşisi</a:t>
            </a:r>
          </a:p>
        </p:txBody>
      </p:sp>
      <p:sp>
        <p:nvSpPr>
          <p:cNvPr id="118788" name="Rectangle 3"/>
          <p:cNvSpPr>
            <a:spLocks noGrp="1" noChangeArrowheads="1"/>
          </p:cNvSpPr>
          <p:nvPr>
            <p:ph type="body" idx="1"/>
          </p:nvPr>
        </p:nvSpPr>
        <p:spPr/>
        <p:txBody>
          <a:bodyPr/>
          <a:lstStyle/>
          <a:p>
            <a:pPr eaLnBrk="1" hangingPunct="1"/>
            <a:r>
              <a:rPr lang="tr-TR" sz="2800" b="1" smtClean="0"/>
              <a:t>IP adresi hiyerarşisi bize iki şeyi temin eder:</a:t>
            </a:r>
          </a:p>
          <a:p>
            <a:pPr lvl="1" eaLnBrk="1" hangingPunct="1"/>
            <a:r>
              <a:rPr lang="tr-TR" sz="2400" b="1" smtClean="0"/>
              <a:t>Birincisi internete bağlı her bilgisayarın farklı bir adresi olmasını sağlar.</a:t>
            </a:r>
          </a:p>
          <a:p>
            <a:pPr lvl="1" eaLnBrk="1" hangingPunct="1"/>
            <a:r>
              <a:rPr lang="tr-TR" sz="2400" b="1" smtClean="0"/>
              <a:t>İkinci olarak ağ adreslerinin tek bir merkezden dağıtılmasını gerekli kılmakla beraber, host adreslerinin seçimini ağ adreslerini alan kişilere bırakır.</a:t>
            </a:r>
            <a:r>
              <a:rPr lang="tr-TR" sz="2400" smtClean="0"/>
              <a:t> </a:t>
            </a:r>
          </a:p>
        </p:txBody>
      </p:sp>
    </p:spTree>
    <p:extLst>
      <p:ext uri="{BB962C8B-B14F-4D97-AF65-F5344CB8AC3E}">
        <p14:creationId xmlns:p14="http://schemas.microsoft.com/office/powerpoint/2010/main" xmlns="" val="321659099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A6DFB3C-8948-482D-9D6D-5218988807E8}" type="slidenum">
              <a:rPr lang="tr-TR"/>
              <a:pPr eaLnBrk="1" hangingPunct="1"/>
              <a:t>65</a:t>
            </a:fld>
            <a:endParaRPr lang="tr-TR"/>
          </a:p>
        </p:txBody>
      </p:sp>
      <p:sp>
        <p:nvSpPr>
          <p:cNvPr id="119811" name="Rectangle 2"/>
          <p:cNvSpPr>
            <a:spLocks noGrp="1" noChangeArrowheads="1"/>
          </p:cNvSpPr>
          <p:nvPr>
            <p:ph type="title"/>
          </p:nvPr>
        </p:nvSpPr>
        <p:spPr/>
        <p:txBody>
          <a:bodyPr/>
          <a:lstStyle/>
          <a:p>
            <a:pPr eaLnBrk="1" hangingPunct="1"/>
            <a:r>
              <a:rPr lang="tr-TR" smtClean="0"/>
              <a:t>IP adres sınıfları</a:t>
            </a:r>
            <a:endParaRPr lang="tr-TR" i="1" smtClean="0"/>
          </a:p>
        </p:txBody>
      </p:sp>
      <p:sp>
        <p:nvSpPr>
          <p:cNvPr id="119812" name="Rectangle 3"/>
          <p:cNvSpPr>
            <a:spLocks noGrp="1" noChangeArrowheads="1"/>
          </p:cNvSpPr>
          <p:nvPr>
            <p:ph type="body" idx="1"/>
          </p:nvPr>
        </p:nvSpPr>
        <p:spPr/>
        <p:txBody>
          <a:bodyPr/>
          <a:lstStyle/>
          <a:p>
            <a:pPr eaLnBrk="1" hangingPunct="1">
              <a:lnSpc>
                <a:spcPct val="90000"/>
              </a:lnSpc>
            </a:pPr>
            <a:r>
              <a:rPr lang="tr-TR" smtClean="0"/>
              <a:t>IP adreslerinin 32 bit olduğunu daha önce belirtmiştik.</a:t>
            </a:r>
          </a:p>
          <a:p>
            <a:pPr eaLnBrk="1" hangingPunct="1">
              <a:lnSpc>
                <a:spcPct val="90000"/>
              </a:lnSpc>
            </a:pPr>
            <a:r>
              <a:rPr lang="tr-TR" smtClean="0"/>
              <a:t>Peki bu 32 bitin kaç biti prefix yani ağ adresi ve kaç biti suffix yani host adresi?</a:t>
            </a:r>
          </a:p>
          <a:p>
            <a:pPr eaLnBrk="1" hangingPunct="1">
              <a:lnSpc>
                <a:spcPct val="90000"/>
              </a:lnSpc>
            </a:pPr>
            <a:r>
              <a:rPr lang="tr-TR" smtClean="0"/>
              <a:t>Farklı ağ teknolojilerinden dolayı çok host içerebilen ağlar olabileceği gibi host sayısı az olan ağlar da olacaktır. </a:t>
            </a:r>
          </a:p>
        </p:txBody>
      </p:sp>
    </p:spTree>
    <p:extLst>
      <p:ext uri="{BB962C8B-B14F-4D97-AF65-F5344CB8AC3E}">
        <p14:creationId xmlns:p14="http://schemas.microsoft.com/office/powerpoint/2010/main" xmlns="" val="285709540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5 Slayt Numarası Yer Tutucusu"/>
          <p:cNvSpPr>
            <a:spLocks noGrp="1"/>
          </p:cNvSpPr>
          <p:nvPr>
            <p:ph type="sldNum" sz="quarter" idx="4294967295"/>
          </p:nvPr>
        </p:nvSpPr>
        <p:spPr bwMode="auto">
          <a:xfrm>
            <a:off x="7042150" y="6243638"/>
            <a:ext cx="19050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740F89F-EECF-4209-9624-5FB588113E1E}" type="slidenum">
              <a:rPr lang="tr-TR"/>
              <a:pPr eaLnBrk="1" hangingPunct="1"/>
              <a:t>66</a:t>
            </a:fld>
            <a:endParaRPr lang="tr-TR"/>
          </a:p>
        </p:txBody>
      </p:sp>
      <p:sp>
        <p:nvSpPr>
          <p:cNvPr id="120835" name="Rectangle 2"/>
          <p:cNvSpPr>
            <a:spLocks noGrp="1" noChangeArrowheads="1"/>
          </p:cNvSpPr>
          <p:nvPr>
            <p:ph type="title"/>
          </p:nvPr>
        </p:nvSpPr>
        <p:spPr/>
        <p:txBody>
          <a:bodyPr/>
          <a:lstStyle/>
          <a:p>
            <a:pPr eaLnBrk="1" hangingPunct="1"/>
            <a:r>
              <a:rPr lang="tr-TR" smtClean="0"/>
              <a:t>IP adres sınıfları</a:t>
            </a:r>
          </a:p>
        </p:txBody>
      </p:sp>
      <p:sp>
        <p:nvSpPr>
          <p:cNvPr id="120836" name="Rectangle 3"/>
          <p:cNvSpPr>
            <a:spLocks noGrp="1" noChangeArrowheads="1"/>
          </p:cNvSpPr>
          <p:nvPr>
            <p:ph type="body" idx="1"/>
          </p:nvPr>
        </p:nvSpPr>
        <p:spPr>
          <a:xfrm>
            <a:off x="1182688" y="2017713"/>
            <a:ext cx="7772400" cy="4435475"/>
          </a:xfrm>
        </p:spPr>
        <p:txBody>
          <a:bodyPr>
            <a:normAutofit fontScale="85000" lnSpcReduction="10000"/>
          </a:bodyPr>
          <a:lstStyle/>
          <a:p>
            <a:pPr eaLnBrk="1" hangingPunct="1">
              <a:lnSpc>
                <a:spcPct val="90000"/>
              </a:lnSpc>
            </a:pPr>
            <a:r>
              <a:rPr lang="tr-TR" smtClean="0"/>
              <a:t>Prefix ve suffix in uzunluk seçimi internete bağlanabilecek olan ağ sayısını ve bir ağdaki host sayısını doğrudan etkilediği için uzunluk seçimi dikkatli yapılmalıdır.</a:t>
            </a:r>
          </a:p>
          <a:p>
            <a:pPr eaLnBrk="1" hangingPunct="1">
              <a:lnSpc>
                <a:spcPct val="90000"/>
              </a:lnSpc>
            </a:pPr>
            <a:r>
              <a:rPr lang="tr-TR" smtClean="0"/>
              <a:t>IP adresleri tasarlanırken prefix ve suffix için sabit uzunluk olmasının ihtiyaçları karşılamayacağı görülmüş ve IP adresleri prefix ve suffix bitlerinin sayısına göre </a:t>
            </a:r>
            <a:r>
              <a:rPr lang="tr-TR" b="1" i="1" u="sng" smtClean="0"/>
              <a:t>üç temel sınıfa</a:t>
            </a:r>
            <a:r>
              <a:rPr lang="tr-TR" smtClean="0"/>
              <a:t> ayrılmışlardır.</a:t>
            </a:r>
          </a:p>
          <a:p>
            <a:pPr eaLnBrk="1" hangingPunct="1">
              <a:lnSpc>
                <a:spcPct val="90000"/>
              </a:lnSpc>
            </a:pPr>
            <a:r>
              <a:rPr lang="tr-TR" smtClean="0"/>
              <a:t>Bunun yanısıra </a:t>
            </a:r>
            <a:r>
              <a:rPr lang="tr-TR" b="1" i="1" u="sng" smtClean="0"/>
              <a:t>iki de özel amaçlı sınıf</a:t>
            </a:r>
            <a:r>
              <a:rPr lang="tr-TR" smtClean="0"/>
              <a:t> oluşturulmuştur.</a:t>
            </a:r>
          </a:p>
          <a:p>
            <a:pPr eaLnBrk="1" hangingPunct="1">
              <a:lnSpc>
                <a:spcPct val="90000"/>
              </a:lnSpc>
            </a:pPr>
            <a:r>
              <a:rPr lang="tr-TR" smtClean="0"/>
              <a:t>IP sınıfları sonraki slaytta gösterildiği gibi başlangıçtaki 4 bit ile birbirlerinden ayrılırlar. </a:t>
            </a:r>
          </a:p>
        </p:txBody>
      </p:sp>
    </p:spTree>
    <p:extLst>
      <p:ext uri="{BB962C8B-B14F-4D97-AF65-F5344CB8AC3E}">
        <p14:creationId xmlns:p14="http://schemas.microsoft.com/office/powerpoint/2010/main" xmlns="" val="176850469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utorial-1"/>
          <p:cNvPicPr>
            <a:picLocks noChangeAspect="1" noChangeArrowheads="1"/>
          </p:cNvPicPr>
          <p:nvPr/>
        </p:nvPicPr>
        <p:blipFill>
          <a:blip r:embed="rId2" cstate="print"/>
          <a:srcRect/>
          <a:stretch>
            <a:fillRect/>
          </a:stretch>
        </p:blipFill>
        <p:spPr bwMode="auto">
          <a:xfrm>
            <a:off x="2000232" y="1357298"/>
            <a:ext cx="5934075" cy="4448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675" name="2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E8C2E4EF-4466-4BD9-862D-190A166308AF}" type="slidenum">
              <a:rPr lang="tr-TR"/>
              <a:pPr fontAlgn="base">
                <a:spcBef>
                  <a:spcPct val="0"/>
                </a:spcBef>
                <a:spcAft>
                  <a:spcPct val="0"/>
                </a:spcAft>
              </a:pPr>
              <a:t>7</a:t>
            </a:fld>
            <a:endParaRPr lang="tr-TR"/>
          </a:p>
        </p:txBody>
      </p:sp>
    </p:spTree>
    <p:extLst>
      <p:ext uri="{BB962C8B-B14F-4D97-AF65-F5344CB8AC3E}">
        <p14:creationId xmlns:p14="http://schemas.microsoft.com/office/powerpoint/2010/main" xmlns="" val="26895386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143003" y="304800"/>
            <a:ext cx="7929563" cy="2974975"/>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20000"/>
              </a:spcBef>
            </a:pPr>
            <a:r>
              <a:rPr lang="tr-TR" sz="2400" dirty="0">
                <a:latin typeface="Comic Sans MS" pitchFamily="66" charset="0"/>
              </a:rPr>
              <a:t> </a:t>
            </a:r>
            <a:r>
              <a:rPr lang="tr-TR" sz="2600" b="1" u="sng" dirty="0">
                <a:latin typeface="Comic Sans MS" pitchFamily="66" charset="0"/>
              </a:rPr>
              <a:t>Yerel Alan Bilgisayar Ağları (LAN)</a:t>
            </a:r>
            <a:r>
              <a:rPr lang="tr-TR" sz="2600" b="1" dirty="0">
                <a:latin typeface="Comic Sans MS" pitchFamily="66" charset="0"/>
              </a:rPr>
              <a:t> </a:t>
            </a:r>
          </a:p>
          <a:p>
            <a:pPr>
              <a:spcBef>
                <a:spcPct val="20000"/>
              </a:spcBef>
            </a:pPr>
            <a:r>
              <a:rPr lang="tr-TR" sz="2600" dirty="0">
                <a:latin typeface="Comic Sans MS" pitchFamily="66" charset="0"/>
              </a:rPr>
              <a:t> 	 </a:t>
            </a:r>
            <a:r>
              <a:rPr lang="tr-TR" dirty="0"/>
              <a:t> </a:t>
            </a:r>
            <a:r>
              <a:rPr lang="tr-TR" sz="1600" dirty="0"/>
              <a:t>- Yerel alan ağları(LAN), bir bina veya kampüs ortamında kullanılan bir bilgisayar    	ağı tipidir. </a:t>
            </a:r>
          </a:p>
          <a:p>
            <a:pPr>
              <a:spcBef>
                <a:spcPct val="20000"/>
              </a:spcBef>
            </a:pPr>
            <a:r>
              <a:rPr lang="tr-TR" sz="1600" dirty="0"/>
              <a:t>	   - LAN, bu tip bir yapı içinde kaynak ve veri paylaşımı amacıyla kullanılır.</a:t>
            </a:r>
          </a:p>
          <a:p>
            <a:pPr>
              <a:spcBef>
                <a:spcPct val="20000"/>
              </a:spcBef>
            </a:pPr>
            <a:r>
              <a:rPr lang="tr-TR" sz="1600" dirty="0"/>
              <a:t>         - LAN’ da temel olarak kullanılan topolojiler </a:t>
            </a:r>
            <a:r>
              <a:rPr lang="tr-TR" sz="1600" dirty="0" err="1"/>
              <a:t>veriyolu</a:t>
            </a:r>
            <a:r>
              <a:rPr lang="tr-TR" sz="1600" dirty="0"/>
              <a:t> ve halka topolojileridir. </a:t>
            </a:r>
          </a:p>
          <a:p>
            <a:pPr>
              <a:spcBef>
                <a:spcPct val="20000"/>
              </a:spcBef>
            </a:pPr>
            <a:r>
              <a:rPr lang="tr-TR" sz="1600" dirty="0"/>
              <a:t>         - Genellikle yayın yapan ağ tipi olmasına rağmen noktadan noktaya tipte de 	bulunurlar.  </a:t>
            </a:r>
            <a:endParaRPr lang="tr-TR" sz="1600" dirty="0">
              <a:latin typeface="Comic Sans MS" pitchFamily="66" charset="0"/>
            </a:endParaRPr>
          </a:p>
        </p:txBody>
      </p:sp>
      <p:pic>
        <p:nvPicPr>
          <p:cNvPr id="5" name="Picture 9" descr="lan"/>
          <p:cNvPicPr>
            <a:picLocks noChangeAspect="1" noChangeArrowheads="1"/>
          </p:cNvPicPr>
          <p:nvPr/>
        </p:nvPicPr>
        <p:blipFill>
          <a:blip r:embed="rId2" cstate="print"/>
          <a:srcRect/>
          <a:stretch>
            <a:fillRect/>
          </a:stretch>
        </p:blipFill>
        <p:spPr bwMode="auto">
          <a:xfrm>
            <a:off x="2714612" y="3714752"/>
            <a:ext cx="4786346" cy="25717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700" name="5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D9828813-16BA-4485-B992-12020B2B25AE}" type="slidenum">
              <a:rPr lang="tr-TR"/>
              <a:pPr fontAlgn="base">
                <a:spcBef>
                  <a:spcPct val="0"/>
                </a:spcBef>
                <a:spcAft>
                  <a:spcPct val="0"/>
                </a:spcAft>
              </a:pPr>
              <a:t>8</a:t>
            </a:fld>
            <a:endParaRPr lang="tr-TR"/>
          </a:p>
        </p:txBody>
      </p:sp>
    </p:spTree>
    <p:extLst>
      <p:ext uri="{BB962C8B-B14F-4D97-AF65-F5344CB8AC3E}">
        <p14:creationId xmlns:p14="http://schemas.microsoft.com/office/powerpoint/2010/main" xmlns="" val="2060998844"/>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85813" y="549275"/>
            <a:ext cx="8713787" cy="2451100"/>
          </a:xfrm>
          <a:prstGeom prst="rect">
            <a:avLst/>
          </a:prstGeom>
          <a:noFill/>
          <a:ln w="9525">
            <a:noFill/>
            <a:miter lim="800000"/>
            <a:headEnd/>
            <a:tailEnd/>
          </a:ln>
          <a:effectLst/>
        </p:spPr>
        <p:txBody>
          <a:bodyPr/>
          <a:lstStyle>
            <a:lvl1pPr marL="342900" indent="-342900">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20000"/>
              </a:spcBef>
            </a:pPr>
            <a:r>
              <a:rPr lang="tr-TR" sz="2800" dirty="0">
                <a:latin typeface="Comic Sans MS" pitchFamily="66" charset="0"/>
              </a:rPr>
              <a:t> </a:t>
            </a:r>
            <a:r>
              <a:rPr lang="tr-TR" sz="2800" b="1" u="sng" dirty="0">
                <a:latin typeface="Comic Sans MS" pitchFamily="66" charset="0"/>
              </a:rPr>
              <a:t>Geniş Alan Bilgisayar Ağları (WAN)</a:t>
            </a:r>
            <a:r>
              <a:rPr lang="tr-TR" sz="2800" b="1" dirty="0">
                <a:latin typeface="Comic Sans MS" pitchFamily="66" charset="0"/>
              </a:rPr>
              <a:t> </a:t>
            </a:r>
          </a:p>
          <a:p>
            <a:pPr>
              <a:spcBef>
                <a:spcPct val="20000"/>
              </a:spcBef>
            </a:pPr>
            <a:r>
              <a:rPr lang="tr-TR" sz="3000" dirty="0">
                <a:latin typeface="Comic Sans MS" pitchFamily="66" charset="0"/>
              </a:rPr>
              <a:t> 		</a:t>
            </a:r>
            <a:r>
              <a:rPr lang="tr-TR" dirty="0"/>
              <a:t> </a:t>
            </a:r>
            <a:r>
              <a:rPr lang="tr-TR" sz="1600" dirty="0"/>
              <a:t>- Geniş alan ağları(WAN), bir ülke ya da kıta çapında oluşturulan ağlardır. 	 - 	 - Coğrafi sınırlamaları azdır, dolayısıyla boyutları çok daha esnektir. 	 	 -	 - WAN’ da birçok kullanıcıya hizmet veren ana bilgisayarlar, haberleşme 	       	     alt ağları üzerinden birbirine bağlanırlar. </a:t>
            </a:r>
          </a:p>
          <a:p>
            <a:pPr>
              <a:spcBef>
                <a:spcPct val="20000"/>
              </a:spcBef>
            </a:pPr>
            <a:r>
              <a:rPr lang="tr-TR" sz="1600" dirty="0"/>
              <a:t>		 - WAN’ </a:t>
            </a:r>
            <a:r>
              <a:rPr lang="tr-TR" sz="1600" dirty="0" err="1"/>
              <a:t>ın</a:t>
            </a:r>
            <a:r>
              <a:rPr lang="tr-TR" sz="1600" dirty="0"/>
              <a:t> en önemli özelliği, bilgisayarları haberleşme ağından ayrı olarak 	      	     ele almasıdır. Böylece ağ tasarımı da kolaylaşmıştır.</a:t>
            </a:r>
            <a:endParaRPr lang="tr-TR" sz="1600" dirty="0">
              <a:latin typeface="Comic Sans MS" pitchFamily="66" charset="0"/>
            </a:endParaRPr>
          </a:p>
        </p:txBody>
      </p:sp>
      <p:pic>
        <p:nvPicPr>
          <p:cNvPr id="117762" name="Picture 2"/>
          <p:cNvPicPr>
            <a:picLocks noChangeAspect="1" noChangeArrowheads="1"/>
          </p:cNvPicPr>
          <p:nvPr/>
        </p:nvPicPr>
        <p:blipFill>
          <a:blip r:embed="rId2" cstate="print"/>
          <a:srcRect/>
          <a:stretch>
            <a:fillRect/>
          </a:stretch>
        </p:blipFill>
        <p:spPr bwMode="auto">
          <a:xfrm>
            <a:off x="2643174" y="3429000"/>
            <a:ext cx="5162550" cy="2857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0724" name="4 Slayt Numarası Yer Tutucusu"/>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fontAlgn="base">
              <a:spcBef>
                <a:spcPct val="0"/>
              </a:spcBef>
              <a:spcAft>
                <a:spcPct val="0"/>
              </a:spcAft>
            </a:pPr>
            <a:fld id="{39268A73-4254-42A5-A145-7EA39A9633AF}" type="slidenum">
              <a:rPr lang="tr-TR"/>
              <a:pPr fontAlgn="base">
                <a:spcBef>
                  <a:spcPct val="0"/>
                </a:spcBef>
                <a:spcAft>
                  <a:spcPct val="0"/>
                </a:spcAft>
              </a:pPr>
              <a:t>9</a:t>
            </a:fld>
            <a:endParaRPr lang="tr-TR"/>
          </a:p>
        </p:txBody>
      </p:sp>
    </p:spTree>
    <p:extLst>
      <p:ext uri="{BB962C8B-B14F-4D97-AF65-F5344CB8AC3E}">
        <p14:creationId xmlns:p14="http://schemas.microsoft.com/office/powerpoint/2010/main" xmlns="" val="270677000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2951</Words>
  <Application>Microsoft Office PowerPoint</Application>
  <PresentationFormat>Ekran Gösterisi (4:3)</PresentationFormat>
  <Paragraphs>511</Paragraphs>
  <Slides>66</Slides>
  <Notes>21</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66</vt:i4>
      </vt:variant>
    </vt:vector>
  </HeadingPairs>
  <TitlesOfParts>
    <vt:vector size="68" baseType="lpstr">
      <vt:lpstr>Office Theme</vt:lpstr>
      <vt:lpstr>Picture</vt:lpstr>
      <vt:lpstr>Bilgisayar Ağları</vt:lpstr>
      <vt:lpstr>Slayt 2</vt:lpstr>
      <vt:lpstr>Ağ Kurulumuna Neden Gerek Duyulmuştur?</vt:lpstr>
      <vt:lpstr>Slayt 4</vt:lpstr>
      <vt:lpstr>Ağlar ’ın uygulama seviyesindeki kullanımları? </vt:lpstr>
      <vt:lpstr>Slayt 6</vt:lpstr>
      <vt:lpstr>Slayt 7</vt:lpstr>
      <vt:lpstr>Slayt 8</vt:lpstr>
      <vt:lpstr>Slayt 9</vt:lpstr>
      <vt:lpstr>Slayt 10</vt:lpstr>
      <vt:lpstr>OSI Modeli Nedir ?</vt:lpstr>
      <vt:lpstr>Slayt 12</vt:lpstr>
      <vt:lpstr>7. Uygulama (Application) Katmanı</vt:lpstr>
      <vt:lpstr>6. Sunum (Presentation) Katmanı</vt:lpstr>
      <vt:lpstr>5. Oturum (Session) Katmanı</vt:lpstr>
      <vt:lpstr>4. Taşıma (Transport ) Katmanı</vt:lpstr>
      <vt:lpstr>3. Ağ (Network) Katmanı</vt:lpstr>
      <vt:lpstr>2. Veri İletim (Data Link) Katmanı</vt:lpstr>
      <vt:lpstr>1. Fiziksel (Physical) Katmanı</vt:lpstr>
      <vt:lpstr>Slayt 20</vt:lpstr>
      <vt:lpstr>Ağ topolojisi nedir?</vt:lpstr>
      <vt:lpstr>Ağ Topoloji Türleri</vt:lpstr>
      <vt:lpstr>Doğrusal (Bus) Topoloji</vt:lpstr>
      <vt:lpstr>Slayt 24</vt:lpstr>
      <vt:lpstr>Halka(Token Ring) Topoloji</vt:lpstr>
      <vt:lpstr>Slayt 26</vt:lpstr>
      <vt:lpstr>Yıldız (Star) Topoloji</vt:lpstr>
      <vt:lpstr>Yıldız (Star) Topoloji</vt:lpstr>
      <vt:lpstr>      Ağaç (Tree) Topoloji</vt:lpstr>
      <vt:lpstr> Ağaç (Tree) Topoloji</vt:lpstr>
      <vt:lpstr>İstemci/Sunucu Mimarisi</vt:lpstr>
      <vt:lpstr>P2P (Peer-to-Peer)</vt:lpstr>
      <vt:lpstr>Ağ Cihazları (Aktif Cihazlar)</vt:lpstr>
      <vt:lpstr>Slayt 34</vt:lpstr>
      <vt:lpstr>YİNELEYİCİ (REPEATER)</vt:lpstr>
      <vt:lpstr>YİNELEYİCİ (REPEATER)</vt:lpstr>
      <vt:lpstr>SWITCH</vt:lpstr>
      <vt:lpstr>Hub ve Switch</vt:lpstr>
      <vt:lpstr>Switch veri akışı</vt:lpstr>
      <vt:lpstr>Router (Yönlendirici)</vt:lpstr>
      <vt:lpstr>YÖNLENDİRİCİ (ROUTER)</vt:lpstr>
      <vt:lpstr>YÖNLENDİRİCİ (ROUTER)</vt:lpstr>
      <vt:lpstr>Ağ Geçidi (GATEWAY)</vt:lpstr>
      <vt:lpstr>Ağ Geçidi (Gateway)</vt:lpstr>
      <vt:lpstr>Ağ kartı</vt:lpstr>
      <vt:lpstr>Modem (MOdulator/DEModulator)</vt:lpstr>
      <vt:lpstr>ADSL (Asymmetric Digital Subscriber Line)</vt:lpstr>
      <vt:lpstr>İnternet</vt:lpstr>
      <vt:lpstr>İntranet (Özel Ağ – İç Ağ)</vt:lpstr>
      <vt:lpstr>IPv4 &amp; IPv6</vt:lpstr>
      <vt:lpstr>MAC Adresi</vt:lpstr>
      <vt:lpstr>DNS (Domain Name Server)</vt:lpstr>
      <vt:lpstr>DHCP (Dynamic Host Configuration Protocol)</vt:lpstr>
      <vt:lpstr>TCP/IP</vt:lpstr>
      <vt:lpstr>Internet’in Kısa Tarihçesi</vt:lpstr>
      <vt:lpstr>Tarihçe (Devam)</vt:lpstr>
      <vt:lpstr>OSI ile TCP/IP Mukayesesi</vt:lpstr>
      <vt:lpstr>TCP/IP Protokol Katmanları (Devam)</vt:lpstr>
      <vt:lpstr>TCP/IP Veri Aktarımı</vt:lpstr>
      <vt:lpstr>IP (Internet Protocol)</vt:lpstr>
      <vt:lpstr>IP Adresi Hiyerarşisi</vt:lpstr>
      <vt:lpstr>IP Adresi Hiyerarşisi (Prefix)</vt:lpstr>
      <vt:lpstr>IP Adresi Hiyerarşisi (Suffix)</vt:lpstr>
      <vt:lpstr>IP Adresi Hiyerarşisi</vt:lpstr>
      <vt:lpstr>IP adres sınıfları</vt:lpstr>
      <vt:lpstr>IP adres sınıfları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yavuz</dc:creator>
  <cp:lastModifiedBy>Engin</cp:lastModifiedBy>
  <cp:revision>8</cp:revision>
  <dcterms:created xsi:type="dcterms:W3CDTF">2011-12-12T18:06:53Z</dcterms:created>
  <dcterms:modified xsi:type="dcterms:W3CDTF">2012-02-24T11:37:28Z</dcterms:modified>
</cp:coreProperties>
</file>