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4" r:id="rId34"/>
    <p:sldId id="285" r:id="rId35"/>
    <p:sldId id="293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DBAD8-B389-4E91-83B1-7955C7F86DFD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A0021-3092-4429-8DA8-4F8970F8C4A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6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A0021-3092-4429-8DA8-4F8970F8C4A2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A0021-3092-4429-8DA8-4F8970F8C4A2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A0021-3092-4429-8DA8-4F8970F8C4A2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D9F6-46EA-4752-8C8C-7F6BCAE1B62B}" type="datetimeFigureOut">
              <a:rPr lang="tr-TR" smtClean="0"/>
              <a:pPr/>
              <a:t>05.03.2013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6467-807E-4EC5-9AC5-3773F1D7F06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tr-TR" dirty="0" smtClean="0"/>
          </a:p>
          <a:p>
            <a:pPr algn="r"/>
            <a:r>
              <a:rPr lang="tr-TR" dirty="0" smtClean="0"/>
              <a:t>Araştırma Görevlisi</a:t>
            </a:r>
          </a:p>
          <a:p>
            <a:pPr algn="r"/>
            <a:r>
              <a:rPr lang="tr-TR" dirty="0" smtClean="0"/>
              <a:t>Dilara DEĞERLİYURT</a:t>
            </a:r>
            <a:endParaRPr lang="tr-TR" dirty="0"/>
          </a:p>
        </p:txBody>
      </p:sp>
      <p:pic>
        <p:nvPicPr>
          <p:cNvPr id="4" name="Picture 7" descr="wireshark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214554"/>
            <a:ext cx="40259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Protocol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endParaRPr lang="tr-TR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2928934"/>
            <a:ext cx="71628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00174"/>
            <a:ext cx="71438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Protocol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00200"/>
            <a:ext cx="7286676" cy="50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69934"/>
          </a:xfrm>
        </p:spPr>
        <p:txBody>
          <a:bodyPr>
            <a:normAutofit/>
          </a:bodyPr>
          <a:lstStyle/>
          <a:p>
            <a:r>
              <a:rPr lang="tr-TR" sz="2400" dirty="0" smtClean="0"/>
              <a:t>Data </a:t>
            </a:r>
            <a:r>
              <a:rPr lang="tr-TR" sz="2400" dirty="0" err="1" smtClean="0"/>
              <a:t>View</a:t>
            </a:r>
            <a:r>
              <a:rPr lang="tr-TR" sz="2400" dirty="0" smtClean="0"/>
              <a:t> </a:t>
            </a:r>
            <a:r>
              <a:rPr lang="tr-TR" sz="2400" dirty="0" err="1" smtClean="0"/>
              <a:t>Window</a:t>
            </a:r>
            <a:endParaRPr lang="tr-TR" sz="2400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800" dirty="0" err="1" smtClean="0"/>
              <a:t>Protocol</a:t>
            </a:r>
            <a:r>
              <a:rPr lang="tr-TR" sz="1800" dirty="0" smtClean="0"/>
              <a:t> </a:t>
            </a:r>
            <a:r>
              <a:rPr lang="tr-TR" sz="1800" dirty="0" err="1" smtClean="0"/>
              <a:t>Tree</a:t>
            </a:r>
            <a:r>
              <a:rPr lang="tr-TR" sz="1800" dirty="0" smtClean="0"/>
              <a:t> </a:t>
            </a:r>
            <a:r>
              <a:rPr lang="tr-TR" sz="1800" dirty="0" err="1" smtClean="0"/>
              <a:t>window</a:t>
            </a:r>
            <a:r>
              <a:rPr lang="tr-TR" sz="1800" dirty="0" smtClean="0"/>
              <a:t> bölümünden, BGP </a:t>
            </a:r>
            <a:r>
              <a:rPr lang="tr-TR" sz="1800" dirty="0" err="1" smtClean="0"/>
              <a:t>Message</a:t>
            </a:r>
            <a:r>
              <a:rPr lang="tr-TR" sz="1800" dirty="0" smtClean="0"/>
              <a:t> </a:t>
            </a:r>
            <a:r>
              <a:rPr lang="tr-TR" sz="1800" dirty="0" err="1" smtClean="0"/>
              <a:t>Type</a:t>
            </a:r>
            <a:r>
              <a:rPr lang="tr-TR" sz="1800" dirty="0" smtClean="0"/>
              <a:t> alanı </a:t>
            </a:r>
            <a:r>
              <a:rPr lang="tr-TR" sz="1800" dirty="0" err="1" smtClean="0"/>
              <a:t>seçilmistir</a:t>
            </a:r>
            <a:r>
              <a:rPr lang="tr-TR" sz="1800" dirty="0" smtClean="0"/>
              <a:t>.Data </a:t>
            </a:r>
            <a:r>
              <a:rPr lang="tr-TR" sz="1800" dirty="0" err="1" smtClean="0"/>
              <a:t>view</a:t>
            </a:r>
            <a:r>
              <a:rPr lang="tr-TR" sz="1800" dirty="0" smtClean="0"/>
              <a:t> </a:t>
            </a:r>
            <a:r>
              <a:rPr lang="tr-TR" sz="1800" dirty="0" err="1" smtClean="0"/>
              <a:t>window</a:t>
            </a:r>
            <a:r>
              <a:rPr lang="tr-TR" sz="1800" dirty="0" smtClean="0"/>
              <a:t> bölümünde </a:t>
            </a:r>
            <a:r>
              <a:rPr lang="tr-TR" sz="1800" dirty="0" err="1" smtClean="0"/>
              <a:t>belirginlesen</a:t>
            </a:r>
            <a:r>
              <a:rPr lang="tr-TR" sz="1800" dirty="0" smtClean="0"/>
              <a:t> “0040” </a:t>
            </a:r>
            <a:r>
              <a:rPr lang="tr-TR" sz="1800" dirty="0" err="1" smtClean="0"/>
              <a:t>offset’i</a:t>
            </a:r>
            <a:r>
              <a:rPr lang="tr-TR" sz="1800" dirty="0" smtClean="0"/>
              <a:t> paketin, 0x40 </a:t>
            </a:r>
            <a:r>
              <a:rPr lang="tr-TR" sz="1800" dirty="0" err="1" smtClean="0"/>
              <a:t>hexadecimal’lik</a:t>
            </a:r>
            <a:r>
              <a:rPr lang="tr-TR" sz="1800" dirty="0" smtClean="0"/>
              <a:t> ya da 64 </a:t>
            </a:r>
            <a:r>
              <a:rPr lang="tr-TR" sz="1800" dirty="0" err="1" smtClean="0"/>
              <a:t>byte’lık</a:t>
            </a:r>
            <a:r>
              <a:rPr lang="tr-TR" sz="1800" dirty="0" smtClean="0"/>
              <a:t> olduğunu göstermektedir. </a:t>
            </a:r>
            <a:r>
              <a:rPr lang="tr-TR" sz="1800" dirty="0" err="1" smtClean="0"/>
              <a:t>Belirginlesen</a:t>
            </a:r>
            <a:r>
              <a:rPr lang="tr-TR" sz="1800" dirty="0" smtClean="0"/>
              <a:t> 9. </a:t>
            </a:r>
            <a:r>
              <a:rPr lang="tr-TR" sz="1800" dirty="0" err="1" smtClean="0"/>
              <a:t>Byte</a:t>
            </a:r>
            <a:r>
              <a:rPr lang="tr-TR" sz="1800" dirty="0" smtClean="0"/>
              <a:t> “01” değerini göstermektedir. Bu değerin ASCII tablosundaki </a:t>
            </a:r>
            <a:r>
              <a:rPr lang="tr-TR" sz="1800" dirty="0" err="1" smtClean="0"/>
              <a:t>karsılığını</a:t>
            </a:r>
            <a:r>
              <a:rPr lang="tr-TR" sz="1800" dirty="0" smtClean="0"/>
              <a:t>(</a:t>
            </a:r>
            <a:r>
              <a:rPr lang="tr-TR" sz="1800" dirty="0" err="1" smtClean="0"/>
              <a:t>sekildeki</a:t>
            </a:r>
            <a:r>
              <a:rPr lang="tr-TR" sz="1800" dirty="0" smtClean="0"/>
              <a:t> üçüncü</a:t>
            </a:r>
          </a:p>
          <a:p>
            <a:r>
              <a:rPr lang="tr-TR" sz="1800" dirty="0" smtClean="0"/>
              <a:t>yuvarlak) “.” </a:t>
            </a:r>
            <a:r>
              <a:rPr lang="tr-TR" sz="1800" dirty="0" err="1" smtClean="0"/>
              <a:t>İsareti</a:t>
            </a:r>
            <a:r>
              <a:rPr lang="tr-TR" sz="1800" dirty="0" smtClean="0"/>
              <a:t> bulunmaktadır.</a:t>
            </a:r>
            <a:endParaRPr lang="tr-TR" sz="1800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8139" y="928669"/>
            <a:ext cx="5672729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Display</a:t>
            </a:r>
            <a:r>
              <a:rPr lang="tr-TR" b="1" dirty="0" smtClean="0"/>
              <a:t> </a:t>
            </a:r>
            <a:r>
              <a:rPr lang="tr-TR" b="1" dirty="0" err="1" smtClean="0"/>
              <a:t>Information</a:t>
            </a:r>
            <a:r>
              <a:rPr lang="tr-TR" b="1" dirty="0" smtClean="0"/>
              <a:t> </a:t>
            </a:r>
            <a:r>
              <a:rPr lang="tr-TR" b="1" dirty="0" err="1" smtClean="0"/>
              <a:t>Field</a:t>
            </a:r>
            <a:r>
              <a:rPr lang="tr-TR" b="1" dirty="0" smtClean="0"/>
              <a:t> </a:t>
            </a:r>
            <a:endParaRPr lang="tr-T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5" y="1378479"/>
            <a:ext cx="7805493" cy="512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 Menüsü</a:t>
            </a:r>
            <a:endParaRPr lang="tr-TR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1013" y="1214422"/>
            <a:ext cx="6864326" cy="521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File Menüsü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tr-TR" sz="4200" b="1" u="sng" dirty="0" smtClean="0"/>
          </a:p>
          <a:p>
            <a:pPr>
              <a:buNone/>
            </a:pPr>
            <a:r>
              <a:rPr lang="tr-TR" sz="6200" b="1" i="1" u="sng" dirty="0" smtClean="0"/>
              <a:t>Menü Seçeneği </a:t>
            </a:r>
            <a:r>
              <a:rPr lang="tr-TR" sz="6200" b="1" i="1" dirty="0" smtClean="0"/>
              <a:t>                                                         </a:t>
            </a:r>
            <a:r>
              <a:rPr lang="tr-TR" sz="6200" b="1" i="1" u="sng" dirty="0" smtClean="0"/>
              <a:t>Tanım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 </a:t>
            </a:r>
          </a:p>
          <a:p>
            <a:pPr algn="just">
              <a:buNone/>
            </a:pPr>
            <a:r>
              <a:rPr lang="tr-TR" sz="4900" b="1" dirty="0" err="1" smtClean="0"/>
              <a:t>Open</a:t>
            </a:r>
            <a:r>
              <a:rPr lang="tr-TR" sz="4900" b="1" dirty="0" smtClean="0"/>
              <a:t> </a:t>
            </a:r>
            <a:r>
              <a:rPr lang="tr-TR" sz="4900" dirty="0" smtClean="0"/>
              <a:t>      :                                                   Kayıtlı olan bir </a:t>
            </a:r>
            <a:r>
              <a:rPr lang="tr-TR" sz="4900" dirty="0" err="1" smtClean="0"/>
              <a:t>wireshark</a:t>
            </a:r>
            <a:r>
              <a:rPr lang="tr-TR" sz="4900" dirty="0" smtClean="0"/>
              <a:t> dosyasını açmamıza yarar</a:t>
            </a:r>
          </a:p>
          <a:p>
            <a:pPr algn="just">
              <a:buNone/>
            </a:pPr>
            <a:r>
              <a:rPr lang="tr-TR" sz="4900" b="1" dirty="0" err="1" smtClean="0"/>
              <a:t>Open</a:t>
            </a:r>
            <a:r>
              <a:rPr lang="tr-TR" sz="4900" b="1" dirty="0" smtClean="0"/>
              <a:t> </a:t>
            </a:r>
            <a:r>
              <a:rPr lang="tr-TR" sz="4900" b="1" dirty="0" err="1" smtClean="0"/>
              <a:t>Recent</a:t>
            </a:r>
            <a:r>
              <a:rPr lang="tr-TR" sz="4900" b="1" dirty="0" smtClean="0"/>
              <a:t> :                                            </a:t>
            </a:r>
            <a:r>
              <a:rPr lang="tr-TR" sz="4900" dirty="0" smtClean="0"/>
              <a:t>Son </a:t>
            </a:r>
            <a:r>
              <a:rPr lang="tr-TR" sz="4900" dirty="0" err="1" smtClean="0"/>
              <a:t>islem</a:t>
            </a:r>
            <a:r>
              <a:rPr lang="tr-TR" sz="4900" dirty="0" smtClean="0"/>
              <a:t> gören </a:t>
            </a:r>
            <a:r>
              <a:rPr lang="tr-TR" sz="4900" dirty="0" err="1" smtClean="0"/>
              <a:t>wireshark</a:t>
            </a:r>
            <a:r>
              <a:rPr lang="tr-TR" sz="4900" dirty="0" smtClean="0"/>
              <a:t> dosyalarını listeler ve açmamıza</a:t>
            </a:r>
          </a:p>
          <a:p>
            <a:pPr algn="just">
              <a:buNone/>
            </a:pPr>
            <a:r>
              <a:rPr lang="tr-TR" sz="4900" dirty="0" smtClean="0"/>
              <a:t>                                                                     yardımcı olur</a:t>
            </a:r>
          </a:p>
          <a:p>
            <a:pPr algn="just">
              <a:buNone/>
            </a:pPr>
            <a:r>
              <a:rPr lang="tr-TR" sz="4900" b="1" dirty="0" err="1" smtClean="0"/>
              <a:t>Merge</a:t>
            </a:r>
            <a:r>
              <a:rPr lang="tr-TR" sz="4900" b="1" dirty="0" smtClean="0"/>
              <a:t> :                                                       </a:t>
            </a:r>
            <a:r>
              <a:rPr lang="tr-TR" sz="4900" dirty="0" smtClean="0"/>
              <a:t>İki tane ayrı dosyayı tek bir </a:t>
            </a:r>
            <a:r>
              <a:rPr lang="tr-TR" sz="4900" dirty="0" err="1" smtClean="0"/>
              <a:t>dosyaymıs</a:t>
            </a:r>
            <a:r>
              <a:rPr lang="tr-TR" sz="4900" dirty="0" smtClean="0"/>
              <a:t> gibi gösterir</a:t>
            </a:r>
          </a:p>
          <a:p>
            <a:pPr algn="just">
              <a:buNone/>
            </a:pPr>
            <a:r>
              <a:rPr lang="tr-TR" sz="4900" b="1" dirty="0" err="1" smtClean="0"/>
              <a:t>Close</a:t>
            </a:r>
            <a:r>
              <a:rPr lang="tr-TR" sz="4900" b="1" dirty="0" smtClean="0"/>
              <a:t>:                                                          </a:t>
            </a:r>
            <a:r>
              <a:rPr lang="tr-TR" sz="4900" dirty="0" smtClean="0"/>
              <a:t>Yakaladığımız dosyaları kapatır</a:t>
            </a:r>
          </a:p>
          <a:p>
            <a:pPr algn="just">
              <a:buNone/>
            </a:pPr>
            <a:r>
              <a:rPr lang="tr-TR" sz="4900" b="1" dirty="0" err="1" smtClean="0"/>
              <a:t>Save</a:t>
            </a:r>
            <a:r>
              <a:rPr lang="tr-TR" sz="4900" b="1" dirty="0" smtClean="0"/>
              <a:t>:                                                           </a:t>
            </a:r>
            <a:r>
              <a:rPr lang="tr-TR" sz="4900" dirty="0" smtClean="0"/>
              <a:t>Kaydet</a:t>
            </a:r>
          </a:p>
          <a:p>
            <a:pPr algn="just">
              <a:buNone/>
            </a:pPr>
            <a:r>
              <a:rPr lang="tr-TR" sz="4900" b="1" dirty="0" err="1" smtClean="0"/>
              <a:t>Save</a:t>
            </a:r>
            <a:r>
              <a:rPr lang="tr-TR" sz="4900" b="1" dirty="0" smtClean="0"/>
              <a:t> As:                                                      </a:t>
            </a:r>
            <a:r>
              <a:rPr lang="tr-TR" sz="4900" dirty="0" smtClean="0"/>
              <a:t>Kayıtlı olan bir dosyada yapılan </a:t>
            </a:r>
            <a:r>
              <a:rPr lang="tr-TR" sz="4900" dirty="0" err="1" smtClean="0"/>
              <a:t>değisiklikleri</a:t>
            </a:r>
            <a:r>
              <a:rPr lang="tr-TR" sz="4900" dirty="0" smtClean="0"/>
              <a:t> </a:t>
            </a:r>
            <a:r>
              <a:rPr lang="tr-TR" sz="4900" dirty="0" err="1" smtClean="0"/>
              <a:t>baska</a:t>
            </a:r>
            <a:r>
              <a:rPr lang="tr-TR" sz="4900" dirty="0" smtClean="0"/>
              <a:t> bir</a:t>
            </a:r>
          </a:p>
          <a:p>
            <a:pPr algn="just">
              <a:buNone/>
            </a:pPr>
            <a:r>
              <a:rPr lang="tr-TR" sz="4900" dirty="0" smtClean="0"/>
              <a:t>                                                                     </a:t>
            </a:r>
            <a:r>
              <a:rPr lang="tr-TR" sz="4900" dirty="0" err="1" smtClean="0"/>
              <a:t>lokasyonda</a:t>
            </a:r>
            <a:r>
              <a:rPr lang="tr-TR" sz="4900" dirty="0" smtClean="0"/>
              <a:t> bağımsız olarak kaydetmemize olanak sağlar</a:t>
            </a:r>
          </a:p>
          <a:p>
            <a:pPr algn="just">
              <a:buNone/>
            </a:pPr>
            <a:r>
              <a:rPr lang="tr-TR" sz="4900" b="1" dirty="0" err="1" smtClean="0"/>
              <a:t>Fıle</a:t>
            </a:r>
            <a:r>
              <a:rPr lang="tr-TR" sz="4900" b="1" dirty="0" smtClean="0"/>
              <a:t> Set:                                                      </a:t>
            </a:r>
            <a:r>
              <a:rPr lang="tr-TR" sz="4900" dirty="0" smtClean="0"/>
              <a:t>Dosyadaki bilgileri düzenlemek için bir </a:t>
            </a:r>
            <a:r>
              <a:rPr lang="tr-TR" sz="4900" dirty="0" err="1" smtClean="0"/>
              <a:t>altmenüdür</a:t>
            </a:r>
            <a:endParaRPr lang="tr-TR" sz="4900" dirty="0" smtClean="0"/>
          </a:p>
          <a:p>
            <a:pPr algn="just">
              <a:buNone/>
            </a:pPr>
            <a:r>
              <a:rPr lang="tr-TR" sz="4900" b="1" dirty="0" err="1" smtClean="0"/>
              <a:t>Export</a:t>
            </a:r>
            <a:r>
              <a:rPr lang="tr-TR" sz="4900" b="1" dirty="0" smtClean="0"/>
              <a:t> :                                                      </a:t>
            </a:r>
            <a:r>
              <a:rPr lang="tr-TR" sz="4900" dirty="0" err="1" smtClean="0"/>
              <a:t>Baska</a:t>
            </a:r>
            <a:r>
              <a:rPr lang="tr-TR" sz="4900" dirty="0" smtClean="0"/>
              <a:t> bir dosyayı </a:t>
            </a:r>
            <a:r>
              <a:rPr lang="tr-TR" sz="4900" dirty="0" err="1" smtClean="0"/>
              <a:t>export</a:t>
            </a:r>
            <a:r>
              <a:rPr lang="tr-TR" sz="4900" dirty="0" smtClean="0"/>
              <a:t> etmemizi sağlar</a:t>
            </a:r>
          </a:p>
          <a:p>
            <a:pPr algn="just">
              <a:buNone/>
            </a:pPr>
            <a:r>
              <a:rPr lang="tr-TR" sz="4900" b="1" dirty="0" err="1" smtClean="0"/>
              <a:t>Print</a:t>
            </a:r>
            <a:r>
              <a:rPr lang="tr-TR" sz="4900" dirty="0" smtClean="0"/>
              <a:t> :                                                         Yazıcıdan çıktı alır</a:t>
            </a:r>
          </a:p>
          <a:p>
            <a:pPr algn="just">
              <a:buNone/>
            </a:pPr>
            <a:r>
              <a:rPr lang="tr-TR" sz="4900" b="1" dirty="0" err="1" smtClean="0"/>
              <a:t>Quit</a:t>
            </a:r>
            <a:r>
              <a:rPr lang="tr-TR" sz="4900" b="1" dirty="0" smtClean="0"/>
              <a:t>:                                                            </a:t>
            </a:r>
            <a:r>
              <a:rPr lang="tr-TR" sz="4900" dirty="0" err="1" smtClean="0"/>
              <a:t>Wireshark</a:t>
            </a:r>
            <a:r>
              <a:rPr lang="tr-TR" sz="4900" dirty="0" smtClean="0"/>
              <a:t> uygulamasından çıkar</a:t>
            </a:r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Edit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28656"/>
            <a:ext cx="6572273" cy="509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Edit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tr-TR" b="1" u="sng" dirty="0" smtClean="0"/>
          </a:p>
          <a:p>
            <a:pPr>
              <a:buNone/>
            </a:pPr>
            <a:r>
              <a:rPr lang="tr-TR" sz="3600" b="1" i="1" u="sng" dirty="0" smtClean="0"/>
              <a:t>Menü </a:t>
            </a:r>
            <a:r>
              <a:rPr lang="tr-TR" sz="3600" b="1" i="1" u="sng" dirty="0"/>
              <a:t>Seçeneği </a:t>
            </a:r>
            <a:r>
              <a:rPr lang="tr-TR" sz="3600" b="1" i="1" dirty="0"/>
              <a:t>                                                         </a:t>
            </a:r>
            <a:r>
              <a:rPr lang="tr-TR" sz="3600" b="1" i="1" dirty="0" smtClean="0"/>
              <a:t> </a:t>
            </a:r>
            <a:r>
              <a:rPr lang="tr-TR" sz="3600" b="1" i="1" u="sng" dirty="0" smtClean="0"/>
              <a:t>Tanım</a:t>
            </a:r>
          </a:p>
          <a:p>
            <a:pPr>
              <a:buNone/>
            </a:pPr>
            <a:endParaRPr lang="tr-TR" dirty="0"/>
          </a:p>
          <a:p>
            <a:pPr algn="just">
              <a:buNone/>
            </a:pPr>
            <a:r>
              <a:rPr lang="tr-TR" b="1" dirty="0" err="1"/>
              <a:t>Find</a:t>
            </a:r>
            <a:r>
              <a:rPr lang="tr-TR" b="1" dirty="0"/>
              <a:t> </a:t>
            </a:r>
            <a:r>
              <a:rPr lang="tr-TR" b="1" dirty="0" err="1"/>
              <a:t>Packet</a:t>
            </a:r>
            <a:r>
              <a:rPr lang="tr-TR" b="1" dirty="0"/>
              <a:t>(Paket Bul) :              </a:t>
            </a:r>
            <a:r>
              <a:rPr lang="tr-TR" b="1" dirty="0" smtClean="0"/>
              <a:t> </a:t>
            </a:r>
            <a:r>
              <a:rPr lang="tr-TR" dirty="0" smtClean="0"/>
              <a:t>Kullanılan </a:t>
            </a:r>
            <a:r>
              <a:rPr lang="tr-TR" dirty="0"/>
              <a:t>filtreye, </a:t>
            </a:r>
            <a:r>
              <a:rPr lang="tr-TR" dirty="0" err="1"/>
              <a:t>hex</a:t>
            </a:r>
            <a:r>
              <a:rPr lang="tr-TR" dirty="0"/>
              <a:t> değere ya da </a:t>
            </a:r>
            <a:r>
              <a:rPr lang="tr-TR" dirty="0" err="1"/>
              <a:t>stringe</a:t>
            </a:r>
            <a:r>
              <a:rPr lang="tr-TR" dirty="0"/>
              <a:t> göre </a:t>
            </a:r>
          </a:p>
          <a:p>
            <a:pPr algn="just">
              <a:buNone/>
            </a:pPr>
            <a:r>
              <a:rPr lang="tr-TR" dirty="0"/>
              <a:t>                                                     </a:t>
            </a:r>
            <a:r>
              <a:rPr lang="tr-TR" dirty="0" smtClean="0"/>
              <a:t>    arama </a:t>
            </a:r>
            <a:r>
              <a:rPr lang="tr-TR" dirty="0"/>
              <a:t>yapar ve bulduğu paketleri listeler</a:t>
            </a:r>
          </a:p>
          <a:p>
            <a:pPr algn="just">
              <a:buNone/>
            </a:pPr>
            <a:r>
              <a:rPr lang="tr-TR" b="1" dirty="0" err="1"/>
              <a:t>Find</a:t>
            </a:r>
            <a:r>
              <a:rPr lang="tr-TR" b="1" dirty="0"/>
              <a:t> </a:t>
            </a:r>
            <a:r>
              <a:rPr lang="tr-TR" b="1" dirty="0" err="1"/>
              <a:t>Next</a:t>
            </a:r>
            <a:r>
              <a:rPr lang="tr-TR" b="1" dirty="0"/>
              <a:t>(Sonrakini Bul) :           </a:t>
            </a:r>
            <a:r>
              <a:rPr lang="tr-TR" dirty="0" smtClean="0"/>
              <a:t>Aramayla </a:t>
            </a:r>
            <a:r>
              <a:rPr lang="tr-TR" dirty="0"/>
              <a:t>eslesen paketten bir sonraki paketi bulur</a:t>
            </a:r>
          </a:p>
          <a:p>
            <a:pPr algn="just">
              <a:buNone/>
            </a:pPr>
            <a:r>
              <a:rPr lang="tr-TR" b="1" dirty="0" err="1"/>
              <a:t>Find</a:t>
            </a:r>
            <a:r>
              <a:rPr lang="tr-TR" b="1" dirty="0"/>
              <a:t> </a:t>
            </a:r>
            <a:r>
              <a:rPr lang="tr-TR" b="1" dirty="0" err="1"/>
              <a:t>Previus</a:t>
            </a:r>
            <a:r>
              <a:rPr lang="tr-TR" b="1" dirty="0"/>
              <a:t>(Öncekini Bul):        </a:t>
            </a:r>
            <a:r>
              <a:rPr lang="tr-TR" dirty="0" smtClean="0"/>
              <a:t>Aramayla </a:t>
            </a:r>
            <a:r>
              <a:rPr lang="tr-TR" dirty="0"/>
              <a:t>eslesen paketten bir önceki paketi bulur</a:t>
            </a:r>
          </a:p>
          <a:p>
            <a:pPr algn="just">
              <a:buNone/>
            </a:pPr>
            <a:r>
              <a:rPr lang="tr-TR" b="1" dirty="0"/>
              <a:t>Mark </a:t>
            </a:r>
            <a:r>
              <a:rPr lang="tr-TR" b="1" dirty="0" err="1"/>
              <a:t>Packet</a:t>
            </a:r>
            <a:r>
              <a:rPr lang="tr-TR" b="1" dirty="0"/>
              <a:t>:                                 </a:t>
            </a:r>
            <a:r>
              <a:rPr lang="tr-TR" dirty="0" err="1"/>
              <a:t>Summary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da seçili olan paketi </a:t>
            </a:r>
            <a:r>
              <a:rPr lang="tr-TR" dirty="0" err="1"/>
              <a:t>isaretler</a:t>
            </a:r>
            <a:endParaRPr lang="tr-TR" dirty="0"/>
          </a:p>
          <a:p>
            <a:pPr algn="just">
              <a:buNone/>
            </a:pPr>
            <a:r>
              <a:rPr lang="tr-TR" b="1" dirty="0" err="1"/>
              <a:t>Find</a:t>
            </a:r>
            <a:r>
              <a:rPr lang="tr-TR" b="1" dirty="0"/>
              <a:t> </a:t>
            </a:r>
            <a:r>
              <a:rPr lang="tr-TR" b="1" dirty="0" err="1"/>
              <a:t>Next</a:t>
            </a:r>
            <a:r>
              <a:rPr lang="tr-TR" b="1" dirty="0"/>
              <a:t> Mark </a:t>
            </a:r>
            <a:r>
              <a:rPr lang="tr-TR" b="1" dirty="0" smtClean="0"/>
              <a:t>:                           </a:t>
            </a:r>
            <a:r>
              <a:rPr lang="tr-TR" dirty="0" err="1" smtClean="0"/>
              <a:t>İsaretli</a:t>
            </a:r>
            <a:r>
              <a:rPr lang="tr-TR" dirty="0" smtClean="0"/>
              <a:t> </a:t>
            </a:r>
            <a:r>
              <a:rPr lang="tr-TR" dirty="0"/>
              <a:t>olan paketler arasında bir sonraki </a:t>
            </a:r>
            <a:r>
              <a:rPr lang="tr-TR" dirty="0" err="1"/>
              <a:t>isaretli</a:t>
            </a:r>
            <a:r>
              <a:rPr lang="tr-TR" dirty="0"/>
              <a:t> </a:t>
            </a:r>
          </a:p>
          <a:p>
            <a:pPr algn="just">
              <a:buNone/>
            </a:pPr>
            <a:r>
              <a:rPr lang="tr-TR" dirty="0"/>
              <a:t>                                                      </a:t>
            </a:r>
            <a:r>
              <a:rPr lang="tr-TR" dirty="0" smtClean="0"/>
              <a:t>   paketi </a:t>
            </a:r>
            <a:r>
              <a:rPr lang="tr-TR" dirty="0"/>
              <a:t>bulur</a:t>
            </a:r>
          </a:p>
          <a:p>
            <a:pPr algn="just">
              <a:buNone/>
            </a:pPr>
            <a:r>
              <a:rPr lang="tr-TR" b="1" dirty="0" err="1"/>
              <a:t>Find</a:t>
            </a:r>
            <a:r>
              <a:rPr lang="tr-TR" b="1" dirty="0"/>
              <a:t> </a:t>
            </a:r>
            <a:r>
              <a:rPr lang="tr-TR" b="1" dirty="0" err="1"/>
              <a:t>Previus</a:t>
            </a:r>
            <a:r>
              <a:rPr lang="tr-TR" b="1" dirty="0"/>
              <a:t> Mark :                      </a:t>
            </a:r>
            <a:r>
              <a:rPr lang="tr-TR" dirty="0" err="1" smtClean="0"/>
              <a:t>İsaretli</a:t>
            </a:r>
            <a:r>
              <a:rPr lang="tr-TR" dirty="0" smtClean="0"/>
              <a:t> </a:t>
            </a:r>
            <a:r>
              <a:rPr lang="tr-TR" dirty="0"/>
              <a:t>olan paketler arasında bir önceki </a:t>
            </a:r>
            <a:r>
              <a:rPr lang="tr-TR" dirty="0" err="1"/>
              <a:t>isaretli</a:t>
            </a:r>
            <a:r>
              <a:rPr lang="tr-TR" dirty="0"/>
              <a:t>  </a:t>
            </a:r>
          </a:p>
          <a:p>
            <a:pPr algn="just">
              <a:buNone/>
            </a:pPr>
            <a:r>
              <a:rPr lang="tr-TR" dirty="0"/>
              <a:t>                                                       </a:t>
            </a:r>
            <a:r>
              <a:rPr lang="tr-TR" dirty="0" smtClean="0"/>
              <a:t> paketi bulur</a:t>
            </a:r>
          </a:p>
          <a:p>
            <a:pPr>
              <a:buNone/>
            </a:pPr>
            <a:r>
              <a:rPr lang="tr-TR" b="1" dirty="0" smtClean="0"/>
              <a:t>Set Time </a:t>
            </a:r>
            <a:r>
              <a:rPr lang="tr-TR" b="1" dirty="0" err="1" smtClean="0"/>
              <a:t>Referance</a:t>
            </a:r>
            <a:r>
              <a:rPr lang="tr-TR" b="1" dirty="0" smtClean="0"/>
              <a:t> :                   </a:t>
            </a:r>
            <a:r>
              <a:rPr lang="tr-TR" dirty="0" smtClean="0"/>
              <a:t>Seçilen paketi zaman referansı olarak alır ve  sonraki</a:t>
            </a:r>
          </a:p>
          <a:p>
            <a:pPr>
              <a:buNone/>
            </a:pPr>
            <a:r>
              <a:rPr lang="tr-TR" dirty="0" smtClean="0"/>
              <a:t>                                                         paketlerde o zaman değerlerine göre değerini alır.</a:t>
            </a:r>
            <a:endParaRPr lang="tr-TR" dirty="0"/>
          </a:p>
          <a:p>
            <a:pPr algn="just">
              <a:buNone/>
            </a:pPr>
            <a:r>
              <a:rPr lang="tr-TR" b="1" dirty="0" err="1"/>
              <a:t>Preferences</a:t>
            </a:r>
            <a:r>
              <a:rPr lang="tr-TR" b="1" dirty="0"/>
              <a:t> :                                </a:t>
            </a:r>
            <a:r>
              <a:rPr lang="tr-TR" b="1" dirty="0" smtClean="0"/>
              <a:t> </a:t>
            </a:r>
            <a:r>
              <a:rPr lang="tr-TR" dirty="0" smtClean="0"/>
              <a:t>Kullanıcı </a:t>
            </a:r>
            <a:r>
              <a:rPr lang="tr-TR" dirty="0"/>
              <a:t>tanımlı ayarları </a:t>
            </a:r>
            <a:r>
              <a:rPr lang="tr-TR" dirty="0" err="1"/>
              <a:t>değistirir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View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85853" y="1394183"/>
            <a:ext cx="7000924" cy="510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52189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203216"/>
          </a:xfrm>
        </p:spPr>
        <p:txBody>
          <a:bodyPr>
            <a:normAutofit fontScale="90000"/>
          </a:bodyPr>
          <a:lstStyle/>
          <a:p>
            <a:r>
              <a:rPr lang="tr-TR" sz="5300" dirty="0" smtClean="0"/>
              <a:t>WIRESHARK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Bilgisayara ulaşan paketleri yakalamaya ve bu paketlerin içeriğini görüntülemeye imkan tanır.</a:t>
            </a:r>
          </a:p>
          <a:p>
            <a:r>
              <a:rPr lang="tr-TR" dirty="0" smtClean="0"/>
              <a:t>Bilgisayara bağlı her türlü ağ kartlarındaki tüm TCP/IP mesajlarını analiz edebilen bir programdır.</a:t>
            </a:r>
          </a:p>
          <a:p>
            <a:r>
              <a:rPr lang="tr-TR" dirty="0" smtClean="0"/>
              <a:t>Kurulum için gereken dosyaları </a:t>
            </a:r>
            <a:r>
              <a:rPr lang="tr-T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</a:t>
            </a:r>
            <a:r>
              <a:rPr lang="tr-T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wireshark</a:t>
            </a:r>
            <a:r>
              <a:rPr lang="tr-T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.org </a:t>
            </a:r>
            <a:r>
              <a:rPr lang="tr-TR" dirty="0" smtClean="0"/>
              <a:t>adresinden elde</a:t>
            </a:r>
          </a:p>
          <a:p>
            <a:pPr>
              <a:buNone/>
            </a:pPr>
            <a:r>
              <a:rPr lang="tr-TR" dirty="0" smtClean="0"/>
              <a:t>    edebilirsiniz.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Capture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76816"/>
            <a:ext cx="7286676" cy="508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Capture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sz="3600" b="1" i="1" u="sng" dirty="0" smtClean="0"/>
              <a:t>Menü Seçeneği </a:t>
            </a:r>
            <a:r>
              <a:rPr lang="tr-TR" sz="3600" b="1" i="1" dirty="0" smtClean="0"/>
              <a:t>                                   </a:t>
            </a:r>
            <a:r>
              <a:rPr lang="tr-TR" sz="3600" b="1" i="1" u="sng" dirty="0" smtClean="0"/>
              <a:t>Tanım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err="1" smtClean="0"/>
              <a:t>Interfaces</a:t>
            </a:r>
            <a:r>
              <a:rPr lang="tr-TR" b="1" dirty="0" smtClean="0"/>
              <a:t>:                    </a:t>
            </a:r>
            <a:r>
              <a:rPr lang="tr-TR" dirty="0" smtClean="0"/>
              <a:t>Programda paket yakalama </a:t>
            </a:r>
            <a:r>
              <a:rPr lang="tr-TR" dirty="0" err="1" smtClean="0"/>
              <a:t>islemini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                                   </a:t>
            </a:r>
            <a:r>
              <a:rPr lang="tr-TR" dirty="0" err="1" smtClean="0"/>
              <a:t>baslattığımız</a:t>
            </a:r>
            <a:r>
              <a:rPr lang="tr-TR" dirty="0" smtClean="0"/>
              <a:t> yer</a:t>
            </a:r>
          </a:p>
          <a:p>
            <a:pPr>
              <a:buNone/>
            </a:pPr>
            <a:r>
              <a:rPr lang="tr-TR" b="1" dirty="0" err="1" smtClean="0"/>
              <a:t>Options</a:t>
            </a:r>
            <a:r>
              <a:rPr lang="tr-TR" b="1" dirty="0" smtClean="0"/>
              <a:t>:                        </a:t>
            </a:r>
            <a:r>
              <a:rPr lang="tr-TR" dirty="0" smtClean="0"/>
              <a:t>Paket ayarlama menüsünü açar</a:t>
            </a:r>
          </a:p>
          <a:p>
            <a:pPr>
              <a:buNone/>
            </a:pPr>
            <a:r>
              <a:rPr lang="tr-TR" b="1" dirty="0" smtClean="0"/>
              <a:t>Start:                             </a:t>
            </a:r>
            <a:r>
              <a:rPr lang="tr-TR" dirty="0" smtClean="0"/>
              <a:t>Paket yakalama </a:t>
            </a:r>
            <a:r>
              <a:rPr lang="tr-TR" dirty="0" err="1" smtClean="0"/>
              <a:t>islemini</a:t>
            </a:r>
            <a:r>
              <a:rPr lang="tr-TR" dirty="0" smtClean="0"/>
              <a:t> </a:t>
            </a:r>
            <a:r>
              <a:rPr lang="tr-TR" dirty="0" err="1" smtClean="0"/>
              <a:t>baslatır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Stop :                             </a:t>
            </a:r>
            <a:r>
              <a:rPr lang="tr-TR" dirty="0" smtClean="0"/>
              <a:t>Paket yakalama </a:t>
            </a:r>
            <a:r>
              <a:rPr lang="tr-TR" dirty="0" err="1" smtClean="0"/>
              <a:t>islemini</a:t>
            </a:r>
            <a:r>
              <a:rPr lang="tr-TR" dirty="0" smtClean="0"/>
              <a:t> durdurur</a:t>
            </a:r>
          </a:p>
          <a:p>
            <a:pPr>
              <a:buNone/>
            </a:pPr>
            <a:r>
              <a:rPr lang="tr-TR" b="1" dirty="0" err="1" smtClean="0"/>
              <a:t>Restart</a:t>
            </a:r>
            <a:r>
              <a:rPr lang="tr-TR" b="1" dirty="0" smtClean="0"/>
              <a:t> :                        </a:t>
            </a:r>
            <a:r>
              <a:rPr lang="tr-TR" dirty="0" smtClean="0"/>
              <a:t>Durdurulan paket yakalama</a:t>
            </a:r>
          </a:p>
          <a:p>
            <a:pPr>
              <a:buNone/>
            </a:pPr>
            <a:r>
              <a:rPr lang="tr-TR" dirty="0" smtClean="0"/>
              <a:t>                                       </a:t>
            </a:r>
            <a:r>
              <a:rPr lang="tr-TR" dirty="0" err="1" smtClean="0"/>
              <a:t>islemine</a:t>
            </a:r>
            <a:r>
              <a:rPr lang="tr-TR" dirty="0" smtClean="0"/>
              <a:t> tekrar devam eder</a:t>
            </a:r>
          </a:p>
          <a:p>
            <a:pPr>
              <a:buNone/>
            </a:pPr>
            <a:r>
              <a:rPr lang="tr-TR" b="1" dirty="0" err="1" smtClean="0"/>
              <a:t>Capture</a:t>
            </a:r>
            <a:r>
              <a:rPr lang="tr-TR" b="1" dirty="0" smtClean="0"/>
              <a:t> </a:t>
            </a:r>
            <a:r>
              <a:rPr lang="tr-TR" b="1" dirty="0" err="1" smtClean="0"/>
              <a:t>Filters</a:t>
            </a:r>
            <a:r>
              <a:rPr lang="tr-TR" b="1" dirty="0" smtClean="0"/>
              <a:t> :           </a:t>
            </a:r>
            <a:r>
              <a:rPr lang="tr-TR" dirty="0" smtClean="0"/>
              <a:t>Yakalama filtresini ayarlar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Analyze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929618" cy="53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Analyze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sz="3600" b="1" i="1" u="sng" dirty="0" smtClean="0"/>
              <a:t>Menü Seçeneği </a:t>
            </a:r>
            <a:r>
              <a:rPr lang="tr-TR" sz="3600" b="1" i="1" dirty="0" smtClean="0"/>
              <a:t>                                   </a:t>
            </a:r>
            <a:r>
              <a:rPr lang="tr-TR" sz="3600" b="1" i="1" u="sng" dirty="0" smtClean="0"/>
              <a:t>Tanım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err="1" smtClean="0"/>
              <a:t>Display</a:t>
            </a:r>
            <a:r>
              <a:rPr lang="tr-TR" b="1" dirty="0" smtClean="0"/>
              <a:t> </a:t>
            </a:r>
            <a:r>
              <a:rPr lang="tr-TR" b="1" dirty="0" err="1" smtClean="0"/>
              <a:t>Filter</a:t>
            </a:r>
            <a:r>
              <a:rPr lang="tr-TR" b="1" dirty="0" smtClean="0"/>
              <a:t>:                     </a:t>
            </a:r>
            <a:r>
              <a:rPr lang="tr-TR" dirty="0" smtClean="0"/>
              <a:t>Yakalanan paketleri belirtilen ifadelere göre</a:t>
            </a:r>
          </a:p>
          <a:p>
            <a:pPr>
              <a:buNone/>
            </a:pPr>
            <a:r>
              <a:rPr lang="tr-TR" dirty="0" smtClean="0"/>
              <a:t>                                              sıralar.</a:t>
            </a:r>
          </a:p>
          <a:p>
            <a:pPr>
              <a:buNone/>
            </a:pPr>
            <a:r>
              <a:rPr lang="tr-TR" b="1" dirty="0" err="1" smtClean="0"/>
              <a:t>Decode</a:t>
            </a:r>
            <a:r>
              <a:rPr lang="tr-TR" b="1" dirty="0" smtClean="0"/>
              <a:t> As:                          </a:t>
            </a:r>
            <a:r>
              <a:rPr lang="tr-TR" dirty="0" smtClean="0"/>
              <a:t>Paketleri belirli protokollere göre </a:t>
            </a:r>
            <a:r>
              <a:rPr lang="tr-TR" dirty="0" err="1" smtClean="0"/>
              <a:t>decode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                                          eder</a:t>
            </a:r>
          </a:p>
          <a:p>
            <a:pPr>
              <a:buNone/>
            </a:pPr>
            <a:r>
              <a:rPr lang="tr-TR" b="1" dirty="0" err="1" smtClean="0"/>
              <a:t>User</a:t>
            </a:r>
            <a:r>
              <a:rPr lang="tr-TR" b="1" dirty="0" smtClean="0"/>
              <a:t> </a:t>
            </a:r>
            <a:r>
              <a:rPr lang="tr-TR" b="1" dirty="0" err="1" smtClean="0"/>
              <a:t>Specified</a:t>
            </a:r>
            <a:r>
              <a:rPr lang="tr-TR" b="1" dirty="0" smtClean="0"/>
              <a:t> </a:t>
            </a:r>
            <a:r>
              <a:rPr lang="tr-TR" b="1" dirty="0" err="1" smtClean="0"/>
              <a:t>Decodes</a:t>
            </a:r>
            <a:r>
              <a:rPr lang="tr-TR" b="1" dirty="0" smtClean="0"/>
              <a:t>:  </a:t>
            </a:r>
            <a:r>
              <a:rPr lang="tr-TR" dirty="0" smtClean="0"/>
              <a:t>Kullanıcının belirlediği çevrimleri görüntüler</a:t>
            </a:r>
          </a:p>
          <a:p>
            <a:pPr>
              <a:buNone/>
            </a:pPr>
            <a:r>
              <a:rPr lang="tr-TR" b="1" dirty="0" err="1" smtClean="0"/>
              <a:t>Follow</a:t>
            </a:r>
            <a:r>
              <a:rPr lang="tr-TR" b="1" dirty="0" smtClean="0"/>
              <a:t> TCP </a:t>
            </a:r>
            <a:r>
              <a:rPr lang="tr-TR" b="1" dirty="0" err="1" smtClean="0"/>
              <a:t>Stream</a:t>
            </a:r>
            <a:r>
              <a:rPr lang="tr-TR" b="1" dirty="0" smtClean="0"/>
              <a:t>:           </a:t>
            </a:r>
            <a:r>
              <a:rPr lang="tr-TR" dirty="0" smtClean="0"/>
              <a:t>Seçilen paketle ilgili </a:t>
            </a:r>
            <a:r>
              <a:rPr lang="tr-TR" dirty="0" err="1" smtClean="0"/>
              <a:t>tcp</a:t>
            </a:r>
            <a:r>
              <a:rPr lang="tr-TR" dirty="0" smtClean="0"/>
              <a:t> bağlantılarının tüm</a:t>
            </a:r>
          </a:p>
          <a:p>
            <a:pPr>
              <a:buNone/>
            </a:pPr>
            <a:r>
              <a:rPr lang="tr-TR" dirty="0" smtClean="0"/>
              <a:t>                                              </a:t>
            </a:r>
            <a:r>
              <a:rPr lang="tr-TR" dirty="0" err="1" smtClean="0"/>
              <a:t>tcp</a:t>
            </a:r>
            <a:r>
              <a:rPr lang="tr-TR" dirty="0" smtClean="0"/>
              <a:t> </a:t>
            </a:r>
            <a:r>
              <a:rPr lang="tr-TR" dirty="0" err="1" smtClean="0"/>
              <a:t>segmentlerini</a:t>
            </a:r>
            <a:r>
              <a:rPr lang="tr-TR" dirty="0" smtClean="0"/>
              <a:t> ayrı bir pencerede gösterir.</a:t>
            </a:r>
          </a:p>
          <a:p>
            <a:pPr>
              <a:buNone/>
            </a:pPr>
            <a:r>
              <a:rPr lang="tr-TR" b="1" dirty="0" err="1" smtClean="0"/>
              <a:t>Expert</a:t>
            </a:r>
            <a:r>
              <a:rPr lang="tr-TR" b="1" dirty="0" smtClean="0"/>
              <a:t> </a:t>
            </a:r>
            <a:r>
              <a:rPr lang="tr-TR" b="1" dirty="0" err="1" smtClean="0"/>
              <a:t>İnfo</a:t>
            </a:r>
            <a:r>
              <a:rPr lang="tr-TR" b="1" dirty="0" smtClean="0"/>
              <a:t>:                        </a:t>
            </a:r>
            <a:r>
              <a:rPr lang="tr-TR" dirty="0" smtClean="0"/>
              <a:t>İletişimde meydana gelen olayların kayıt</a:t>
            </a:r>
          </a:p>
          <a:p>
            <a:pPr>
              <a:buNone/>
            </a:pPr>
            <a:r>
              <a:rPr lang="tr-TR" dirty="0" smtClean="0"/>
              <a:t>                                              sistemidir.Yakalanan paketleri</a:t>
            </a:r>
          </a:p>
          <a:p>
            <a:pPr>
              <a:buNone/>
            </a:pPr>
            <a:r>
              <a:rPr lang="tr-TR" dirty="0" smtClean="0"/>
              <a:t>                                              </a:t>
            </a:r>
            <a:r>
              <a:rPr lang="tr-TR" dirty="0" err="1" smtClean="0"/>
              <a:t>errors</a:t>
            </a:r>
            <a:r>
              <a:rPr lang="tr-TR" dirty="0" smtClean="0"/>
              <a:t>,</a:t>
            </a:r>
            <a:r>
              <a:rPr lang="tr-TR" dirty="0" err="1" smtClean="0"/>
              <a:t>notes</a:t>
            </a:r>
            <a:r>
              <a:rPr lang="tr-TR" dirty="0" smtClean="0"/>
              <a:t>,</a:t>
            </a:r>
            <a:r>
              <a:rPr lang="tr-TR" dirty="0" err="1" smtClean="0"/>
              <a:t>warnings</a:t>
            </a:r>
            <a:r>
              <a:rPr lang="tr-TR" dirty="0" smtClean="0"/>
              <a:t>,</a:t>
            </a:r>
            <a:r>
              <a:rPr lang="tr-TR" dirty="0" err="1" smtClean="0"/>
              <a:t>chats</a:t>
            </a:r>
            <a:r>
              <a:rPr lang="tr-TR" dirty="0" smtClean="0"/>
              <a:t> kriterlerine göre</a:t>
            </a:r>
          </a:p>
          <a:p>
            <a:pPr>
              <a:buNone/>
            </a:pPr>
            <a:r>
              <a:rPr lang="tr-TR" dirty="0" smtClean="0"/>
              <a:t>                                               ayırır.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Statistics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43866" cy="49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3008313" cy="1162050"/>
          </a:xfrm>
        </p:spPr>
        <p:txBody>
          <a:bodyPr>
            <a:normAutofit/>
          </a:bodyPr>
          <a:lstStyle/>
          <a:p>
            <a:r>
              <a:rPr lang="tr-TR" sz="2800" u="sng" dirty="0" err="1" smtClean="0"/>
              <a:t>Statistics</a:t>
            </a:r>
            <a:r>
              <a:rPr lang="tr-TR" sz="2800" u="sng" dirty="0" smtClean="0"/>
              <a:t> Menüsü</a:t>
            </a:r>
            <a:endParaRPr lang="tr-TR" sz="2800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43306" y="642918"/>
            <a:ext cx="49434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2400" b="1" dirty="0" smtClean="0"/>
          </a:p>
          <a:p>
            <a:r>
              <a:rPr lang="tr-TR" sz="2400" b="1" dirty="0" err="1" smtClean="0"/>
              <a:t>Summary</a:t>
            </a:r>
            <a:r>
              <a:rPr lang="tr-TR" sz="2400" b="1" dirty="0" smtClean="0"/>
              <a:t>: </a:t>
            </a:r>
            <a:r>
              <a:rPr lang="tr-TR" sz="2400" dirty="0" smtClean="0"/>
              <a:t>Açık olan yakalama dosyasında dosya formatı, paket sayısı, boyut, ilk ve son paket yakalama zamanları , filtre ve yakalama arabirimine ilişkin verileri içerir.</a:t>
            </a:r>
          </a:p>
          <a:p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3008313" cy="1162050"/>
          </a:xfrm>
        </p:spPr>
        <p:txBody>
          <a:bodyPr>
            <a:normAutofit/>
          </a:bodyPr>
          <a:lstStyle/>
          <a:p>
            <a:r>
              <a:rPr lang="tr-TR" sz="2800" u="sng" dirty="0" err="1" smtClean="0"/>
              <a:t>Statistics</a:t>
            </a:r>
            <a:r>
              <a:rPr lang="tr-TR" sz="2800" u="sng" dirty="0" smtClean="0"/>
              <a:t> Menüsü</a:t>
            </a:r>
            <a:endParaRPr lang="tr-TR" sz="2800" u="sng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2400" b="1" dirty="0" smtClean="0"/>
          </a:p>
          <a:p>
            <a:endParaRPr lang="tr-TR" sz="2400" b="1" dirty="0" smtClean="0"/>
          </a:p>
          <a:p>
            <a:r>
              <a:rPr lang="tr-TR" sz="2400" b="1" dirty="0" err="1" smtClean="0"/>
              <a:t>Protocol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Hierarchy</a:t>
            </a:r>
            <a:r>
              <a:rPr lang="tr-TR" sz="2400" b="1" dirty="0" smtClean="0"/>
              <a:t> : </a:t>
            </a:r>
            <a:r>
              <a:rPr lang="tr-TR" sz="2400" dirty="0" smtClean="0"/>
              <a:t>Yakalanan paketlerin ağaç şeklinde katman ve protokol</a:t>
            </a:r>
          </a:p>
          <a:p>
            <a:r>
              <a:rPr lang="tr-TR" sz="2400" dirty="0" smtClean="0"/>
              <a:t>hiyerarşisini gösterir.</a:t>
            </a:r>
          </a:p>
          <a:p>
            <a:endParaRPr lang="tr-TR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714356"/>
            <a:ext cx="524627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3008313" cy="1142984"/>
          </a:xfrm>
        </p:spPr>
        <p:txBody>
          <a:bodyPr>
            <a:normAutofit/>
          </a:bodyPr>
          <a:lstStyle/>
          <a:p>
            <a:r>
              <a:rPr lang="tr-TR" sz="2800" u="sng" dirty="0" err="1" smtClean="0"/>
              <a:t>Statistics</a:t>
            </a:r>
            <a:r>
              <a:rPr lang="tr-TR" sz="2800" u="sng" dirty="0" smtClean="0"/>
              <a:t> Menüsü</a:t>
            </a:r>
            <a:endParaRPr lang="tr-TR" sz="2800" u="sng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b="1" dirty="0" err="1" smtClean="0"/>
              <a:t>Conversations</a:t>
            </a:r>
            <a:r>
              <a:rPr lang="tr-TR" sz="2400" b="1" dirty="0" smtClean="0"/>
              <a:t>: </a:t>
            </a:r>
            <a:r>
              <a:rPr lang="tr-TR" sz="2400" dirty="0" smtClean="0"/>
              <a:t>Kaynak ve hedef noktaları arasındaki trafiğin istatistik bilgisini verir. Noktalar arasındaki toplam gelen giden</a:t>
            </a:r>
          </a:p>
          <a:p>
            <a:r>
              <a:rPr lang="sv-SE" sz="2400" dirty="0" smtClean="0"/>
              <a:t>paket ve byt</a:t>
            </a:r>
            <a:r>
              <a:rPr lang="tr-TR" sz="2400" dirty="0" smtClean="0"/>
              <a:t>e</a:t>
            </a:r>
            <a:r>
              <a:rPr lang="sv-SE" sz="2400" dirty="0" smtClean="0"/>
              <a:t> miktarı portlara göre</a:t>
            </a:r>
          </a:p>
          <a:p>
            <a:r>
              <a:rPr lang="tr-TR" sz="2400" dirty="0" smtClean="0"/>
              <a:t>listelenir.</a:t>
            </a:r>
            <a:endParaRPr lang="tr-TR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49" y="928670"/>
            <a:ext cx="543630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12810"/>
          </a:xfrm>
        </p:spPr>
        <p:txBody>
          <a:bodyPr>
            <a:normAutofit/>
          </a:bodyPr>
          <a:lstStyle/>
          <a:p>
            <a:r>
              <a:rPr lang="tr-TR" sz="2800" u="sng" dirty="0" err="1" smtClean="0"/>
              <a:t>Statistics</a:t>
            </a:r>
            <a:r>
              <a:rPr lang="tr-TR" sz="2800" u="sng" dirty="0" smtClean="0"/>
              <a:t> Menüsü</a:t>
            </a:r>
            <a:endParaRPr lang="tr-TR" sz="2800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600" b="1" dirty="0" err="1" smtClean="0"/>
              <a:t>Endpoints</a:t>
            </a:r>
            <a:r>
              <a:rPr lang="tr-TR" sz="1600" b="1" dirty="0" smtClean="0"/>
              <a:t>: </a:t>
            </a:r>
            <a:r>
              <a:rPr lang="tr-TR" sz="1600" dirty="0" smtClean="0"/>
              <a:t>Hedef ve kaynak adresi ayrımı yapmadan her son nokta için istatistik bilgisini verir.Desteklenen her protokol için ayrı bir sekme mevcuttur.Her sekmede yakalanan son nokta sayıları belirtilmektedir.Örneğin </a:t>
            </a:r>
            <a:r>
              <a:rPr lang="tr-TR" sz="1600" dirty="0" err="1" smtClean="0"/>
              <a:t>ethernet</a:t>
            </a:r>
            <a:r>
              <a:rPr lang="tr-TR" sz="1600" dirty="0" smtClean="0"/>
              <a:t>:3 hali hazırda 3 tane  </a:t>
            </a:r>
            <a:r>
              <a:rPr lang="tr-TR" sz="1600" dirty="0" err="1" smtClean="0"/>
              <a:t>ethernet</a:t>
            </a:r>
            <a:r>
              <a:rPr lang="tr-TR" sz="1600" dirty="0" smtClean="0"/>
              <a:t> son noktasının yakalandığını söylemektedir.Eğer</a:t>
            </a:r>
          </a:p>
          <a:p>
            <a:r>
              <a:rPr lang="tr-TR" sz="1600" dirty="0" smtClean="0"/>
              <a:t>protokolle ilgili yakalanmış son nokta yoksa ilgili sekme silik şekilde görünmektedir.Her sıra bir son nokta için istatistiksel değerleri göstermektedir.</a:t>
            </a:r>
            <a:endParaRPr lang="tr-TR" sz="1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7553" y="928670"/>
            <a:ext cx="5670029" cy="475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8496"/>
          </a:xfrm>
        </p:spPr>
        <p:txBody>
          <a:bodyPr>
            <a:normAutofit/>
          </a:bodyPr>
          <a:lstStyle/>
          <a:p>
            <a:r>
              <a:rPr lang="tr-TR" sz="2800" u="sng" dirty="0" err="1" smtClean="0"/>
              <a:t>Statistics</a:t>
            </a:r>
            <a:r>
              <a:rPr lang="tr-TR" sz="2800" u="sng" dirty="0" smtClean="0"/>
              <a:t> Menüsü</a:t>
            </a:r>
            <a:endParaRPr lang="tr-TR" sz="2800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200" b="1" dirty="0" smtClean="0"/>
              <a:t>IO </a:t>
            </a:r>
            <a:r>
              <a:rPr lang="tr-TR" sz="2200" b="1" dirty="0" err="1" smtClean="0"/>
              <a:t>Graphs</a:t>
            </a:r>
            <a:r>
              <a:rPr lang="tr-TR" sz="2200" b="1" dirty="0" smtClean="0"/>
              <a:t>: </a:t>
            </a:r>
            <a:r>
              <a:rPr lang="tr-TR" sz="2200" dirty="0" smtClean="0"/>
              <a:t>Belirtilen özelliklerde paketlerin zamana göre akış grafiğini verir.Ağda durum kontrolü için oldukça faydalı bir özelliktir.Bu özellikle normal paket akış diyagramında ağda meydana gelecek herhangi bir anormallik hemen </a:t>
            </a:r>
            <a:r>
              <a:rPr lang="tr-TR" sz="2200" dirty="0" err="1" smtClean="0"/>
              <a:t>farkedilebilir</a:t>
            </a:r>
            <a:r>
              <a:rPr lang="tr-TR" sz="2200" dirty="0" smtClean="0"/>
              <a:t>.</a:t>
            </a:r>
            <a:endParaRPr lang="tr-TR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1969" y="928670"/>
            <a:ext cx="564365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WIRESHARK ÖZELLİKLERİ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Unix ve Windows işletim sistemleri için uygundur.</a:t>
            </a:r>
          </a:p>
          <a:p>
            <a:r>
              <a:rPr lang="tr-TR" sz="2400" dirty="0" smtClean="0"/>
              <a:t>Yerel ağ </a:t>
            </a:r>
            <a:r>
              <a:rPr lang="tr-TR" sz="2400" dirty="0" err="1" smtClean="0"/>
              <a:t>arayüzününden</a:t>
            </a:r>
            <a:r>
              <a:rPr lang="tr-TR" sz="2400" dirty="0" smtClean="0"/>
              <a:t> paketleri tutar ve ayrıntılı bir biçimde protokol bilgileriyle görüntüler</a:t>
            </a:r>
          </a:p>
          <a:p>
            <a:r>
              <a:rPr lang="tr-TR" sz="2400" dirty="0" smtClean="0"/>
              <a:t>Tutulan paketleri kaydetme özelliği vardır</a:t>
            </a:r>
          </a:p>
          <a:p>
            <a:r>
              <a:rPr lang="tr-TR" sz="2400" dirty="0" smtClean="0"/>
              <a:t>Çeşitli kriterlerde paket arar ve filtreler</a:t>
            </a:r>
          </a:p>
          <a:p>
            <a:r>
              <a:rPr lang="tr-TR" sz="2400" dirty="0" smtClean="0"/>
              <a:t>Alınan ve gönderilen paketleri filtrelemeyi baz alarak renklere ayırır ve kategorize eder.</a:t>
            </a:r>
          </a:p>
          <a:p>
            <a:r>
              <a:rPr lang="tr-TR" sz="2400" dirty="0" smtClean="0"/>
              <a:t>Çeşitli istatistikleri yapılan ayarlar doğrultusunda kullanıcıya sunar.</a:t>
            </a:r>
          </a:p>
          <a:p>
            <a:r>
              <a:rPr lang="tr-TR" sz="2400" dirty="0" smtClean="0"/>
              <a:t>750’nin üzerinde protokolü analiz eder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857256"/>
          </a:xfrm>
        </p:spPr>
        <p:txBody>
          <a:bodyPr>
            <a:normAutofit/>
          </a:bodyPr>
          <a:lstStyle/>
          <a:p>
            <a:r>
              <a:rPr lang="tr-TR" sz="4800" dirty="0" err="1" smtClean="0"/>
              <a:t>Statistics</a:t>
            </a:r>
            <a:r>
              <a:rPr lang="tr-TR" sz="4800" dirty="0" smtClean="0"/>
              <a:t> Menüsü</a:t>
            </a:r>
            <a:endParaRPr lang="tr-TR" sz="4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b="1" u="sng" dirty="0" smtClean="0"/>
          </a:p>
          <a:p>
            <a:r>
              <a:rPr lang="tr-TR" b="1" u="sng" dirty="0" smtClean="0"/>
              <a:t>Service </a:t>
            </a:r>
            <a:r>
              <a:rPr lang="tr-TR" b="1" u="sng" dirty="0" err="1" smtClean="0"/>
              <a:t>Response</a:t>
            </a:r>
            <a:r>
              <a:rPr lang="tr-TR" b="1" u="sng" dirty="0" smtClean="0"/>
              <a:t> Time</a:t>
            </a:r>
            <a:r>
              <a:rPr lang="tr-TR" b="1" dirty="0" smtClean="0"/>
              <a:t>: </a:t>
            </a:r>
            <a:r>
              <a:rPr lang="tr-TR" dirty="0" smtClean="0"/>
              <a:t>İstek ve cevap arasındaki zamanı gösterir. </a:t>
            </a:r>
          </a:p>
          <a:p>
            <a:r>
              <a:rPr lang="tr-TR" b="1" u="sng" dirty="0" err="1" smtClean="0"/>
              <a:t>Wlan</a:t>
            </a:r>
            <a:r>
              <a:rPr lang="tr-TR" b="1" u="sng" dirty="0" smtClean="0"/>
              <a:t> </a:t>
            </a:r>
            <a:r>
              <a:rPr lang="tr-TR" b="1" u="sng" dirty="0" err="1" smtClean="0"/>
              <a:t>Traffic</a:t>
            </a:r>
            <a:r>
              <a:rPr lang="tr-TR" b="1" u="sng" dirty="0" smtClean="0"/>
              <a:t> </a:t>
            </a:r>
            <a:r>
              <a:rPr lang="tr-TR" b="1" u="sng" dirty="0" err="1" smtClean="0"/>
              <a:t>Statics</a:t>
            </a:r>
            <a:r>
              <a:rPr lang="tr-TR" b="1" u="sng" dirty="0" smtClean="0"/>
              <a:t>: </a:t>
            </a:r>
            <a:r>
              <a:rPr lang="tr-TR" dirty="0" smtClean="0"/>
              <a:t>Yakalanan kablosuz ağ trafiğinin istatistik bilgisinin sunar.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Help</a:t>
            </a:r>
            <a:r>
              <a:rPr lang="tr-TR" dirty="0" smtClean="0"/>
              <a:t> Menüsü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6696342" cy="503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Filtreleme</a:t>
            </a:r>
            <a:endParaRPr lang="tr-TR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575050" y="1460721"/>
            <a:ext cx="5111750" cy="347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err="1" smtClean="0"/>
              <a:t>Filter</a:t>
            </a:r>
            <a:r>
              <a:rPr lang="tr-TR" sz="1800" dirty="0" smtClean="0"/>
              <a:t> Bar </a:t>
            </a:r>
            <a:r>
              <a:rPr lang="tr-TR" sz="1800" dirty="0" err="1" smtClean="0"/>
              <a:t>summary</a:t>
            </a:r>
            <a:r>
              <a:rPr lang="tr-TR" sz="1800" dirty="0" smtClean="0"/>
              <a:t> </a:t>
            </a:r>
            <a:r>
              <a:rPr lang="tr-TR" sz="1800" dirty="0" err="1" smtClean="0"/>
              <a:t>window</a:t>
            </a:r>
            <a:r>
              <a:rPr lang="tr-TR" sz="1800" dirty="0" smtClean="0"/>
              <a:t> </a:t>
            </a:r>
            <a:r>
              <a:rPr lang="tr-TR" sz="1800" dirty="0" err="1" smtClean="0"/>
              <a:t>daki</a:t>
            </a:r>
            <a:r>
              <a:rPr lang="tr-TR" sz="1800" dirty="0" smtClean="0"/>
              <a:t> aldığımız paketleri filtre etmemize yarayan kısımdır. </a:t>
            </a:r>
            <a:r>
              <a:rPr lang="tr-TR" sz="1800" dirty="0" err="1" smtClean="0"/>
              <a:t>Filter</a:t>
            </a:r>
            <a:r>
              <a:rPr lang="tr-TR" sz="1800" dirty="0" smtClean="0"/>
              <a:t> Bar a herhangi bir filtre girdisi yaptığımızda </a:t>
            </a:r>
            <a:r>
              <a:rPr lang="tr-TR" sz="1800" dirty="0" err="1" smtClean="0"/>
              <a:t>summary</a:t>
            </a:r>
            <a:r>
              <a:rPr lang="tr-TR" sz="1800" dirty="0" smtClean="0"/>
              <a:t> </a:t>
            </a:r>
            <a:r>
              <a:rPr lang="tr-TR" sz="1800" dirty="0" err="1" smtClean="0"/>
              <a:t>window</a:t>
            </a:r>
            <a:r>
              <a:rPr lang="tr-TR" sz="1800" dirty="0" smtClean="0"/>
              <a:t> da sadece filtrelediğimiz paketler görünür olacaktır. </a:t>
            </a:r>
            <a:r>
              <a:rPr lang="tr-TR" sz="1800" dirty="0" err="1" smtClean="0"/>
              <a:t>Filter</a:t>
            </a:r>
            <a:r>
              <a:rPr lang="tr-TR" sz="1800" dirty="0" smtClean="0"/>
              <a:t> Bar da gördüğümüz filtre paketlerin durumlarını belirtir.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Fitreleme</a:t>
            </a:r>
            <a:endParaRPr lang="tr-TR" sz="2800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Capture</a:t>
            </a:r>
            <a:r>
              <a:rPr lang="tr-TR" sz="2400" dirty="0" smtClean="0"/>
              <a:t>,</a:t>
            </a:r>
            <a:r>
              <a:rPr lang="tr-TR" sz="2400" dirty="0" err="1" smtClean="0"/>
              <a:t>options</a:t>
            </a:r>
            <a:r>
              <a:rPr lang="tr-TR" sz="2400" dirty="0" smtClean="0"/>
              <a:t> penceresinden belirtilen </a:t>
            </a:r>
            <a:r>
              <a:rPr lang="tr-TR" sz="2400" dirty="0" err="1" smtClean="0"/>
              <a:t>capture</a:t>
            </a:r>
            <a:r>
              <a:rPr lang="tr-TR" sz="2400" dirty="0" smtClean="0"/>
              <a:t> </a:t>
            </a:r>
            <a:r>
              <a:rPr lang="tr-TR" sz="2400" dirty="0" err="1" smtClean="0"/>
              <a:t>filter</a:t>
            </a:r>
            <a:r>
              <a:rPr lang="tr-TR" sz="2400" dirty="0" smtClean="0"/>
              <a:t>, paket yakalama sırasında </a:t>
            </a:r>
            <a:r>
              <a:rPr lang="tr-TR" sz="2400" dirty="0" err="1" smtClean="0"/>
              <a:t>wiresharkın</a:t>
            </a:r>
            <a:r>
              <a:rPr lang="tr-TR" sz="2400" dirty="0" smtClean="0"/>
              <a:t> uyacağı koşulları belirtir.</a:t>
            </a:r>
          </a:p>
          <a:p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71480"/>
            <a:ext cx="5392077" cy="518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28670"/>
            <a:ext cx="4192571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928670"/>
            <a:ext cx="40386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İçerik Yer Tutucusu"/>
          <p:cNvSpPr>
            <a:spLocks noGrp="1"/>
          </p:cNvSpPr>
          <p:nvPr>
            <p:ph idx="4294967295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Görüldüğü gibi </a:t>
            </a:r>
            <a:r>
              <a:rPr lang="tr-TR" dirty="0" err="1" smtClean="0"/>
              <a:t>capture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penceresinde </a:t>
            </a:r>
            <a:r>
              <a:rPr lang="tr-TR" dirty="0" err="1" smtClean="0"/>
              <a:t>Wiresharkın</a:t>
            </a:r>
            <a:r>
              <a:rPr lang="tr-TR" dirty="0" smtClean="0"/>
              <a:t> paket yakalama sırasında</a:t>
            </a:r>
          </a:p>
          <a:p>
            <a:pPr>
              <a:buNone/>
            </a:pPr>
            <a:r>
              <a:rPr lang="tr-TR" dirty="0" smtClean="0"/>
              <a:t>uyacağı kurallar için bir liste sunulmuştur.</a:t>
            </a:r>
          </a:p>
          <a:p>
            <a:r>
              <a:rPr lang="tr-TR" b="1" dirty="0" smtClean="0"/>
              <a:t> Ethernet </a:t>
            </a:r>
            <a:r>
              <a:rPr lang="tr-TR" b="1" dirty="0" err="1" smtClean="0"/>
              <a:t>address</a:t>
            </a:r>
            <a:r>
              <a:rPr lang="tr-TR" b="1" dirty="0" smtClean="0"/>
              <a:t> 00:08:15:00:08:15 : </a:t>
            </a:r>
            <a:r>
              <a:rPr lang="tr-TR" dirty="0" smtClean="0"/>
              <a:t>Ethernet II altında kaynak veya hedef</a:t>
            </a:r>
            <a:r>
              <a:rPr lang="tr-TR" b="1" dirty="0" smtClean="0"/>
              <a:t> </a:t>
            </a:r>
          </a:p>
          <a:p>
            <a:pPr>
              <a:buNone/>
            </a:pPr>
            <a:r>
              <a:rPr lang="tr-TR" b="1" dirty="0" smtClean="0"/>
              <a:t>          </a:t>
            </a:r>
            <a:r>
              <a:rPr lang="tr-TR" dirty="0" smtClean="0"/>
              <a:t>adreslerinde belirtilen </a:t>
            </a:r>
            <a:r>
              <a:rPr lang="tr-TR" dirty="0" err="1" smtClean="0"/>
              <a:t>mac</a:t>
            </a:r>
            <a:r>
              <a:rPr lang="tr-TR" dirty="0" smtClean="0"/>
              <a:t> adresine ait paketleri yakalar.</a:t>
            </a:r>
          </a:p>
          <a:p>
            <a:r>
              <a:rPr lang="tr-TR" b="1" dirty="0" smtClean="0"/>
              <a:t>Ethernet </a:t>
            </a:r>
            <a:r>
              <a:rPr lang="tr-TR" b="1" dirty="0" err="1" smtClean="0"/>
              <a:t>type</a:t>
            </a:r>
            <a:r>
              <a:rPr lang="tr-TR" b="1" dirty="0" smtClean="0"/>
              <a:t> 0x0806 (ARP), 0x0800 (IP), 0x8035(RARP), 0x6003 (DECNET), </a:t>
            </a:r>
            <a:r>
              <a:rPr lang="pl-PL" b="1" dirty="0" smtClean="0"/>
              <a:t>0x6004 (DEC LAT), 0x6002 (MOP RC), 0x6001 (MOP DL)</a:t>
            </a:r>
          </a:p>
          <a:p>
            <a:r>
              <a:rPr lang="en-US" b="1" dirty="0" smtClean="0"/>
              <a:t>not broadcast and not multicast: </a:t>
            </a:r>
            <a:r>
              <a:rPr lang="en-US" dirty="0" smtClean="0"/>
              <a:t>Broadcasting </a:t>
            </a:r>
            <a:r>
              <a:rPr lang="en-US" dirty="0" err="1" smtClean="0"/>
              <a:t>ve</a:t>
            </a:r>
            <a:r>
              <a:rPr lang="en-US" dirty="0" smtClean="0"/>
              <a:t> multicasting </a:t>
            </a:r>
            <a:r>
              <a:rPr lang="en-US" dirty="0" err="1" smtClean="0"/>
              <a:t>paketlerini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yakalamaz.</a:t>
            </a:r>
          </a:p>
          <a:p>
            <a:r>
              <a:rPr lang="tr-TR" b="1" dirty="0" smtClean="0"/>
              <a:t>not arp: </a:t>
            </a:r>
            <a:r>
              <a:rPr lang="tr-TR" dirty="0" smtClean="0"/>
              <a:t>Arp </a:t>
            </a:r>
            <a:r>
              <a:rPr lang="tr-TR" dirty="0" err="1" smtClean="0"/>
              <a:t>pakerlerini</a:t>
            </a:r>
            <a:r>
              <a:rPr lang="tr-TR" dirty="0" smtClean="0"/>
              <a:t> yakalamaz.</a:t>
            </a:r>
          </a:p>
          <a:p>
            <a:r>
              <a:rPr lang="tr-TR" b="1" dirty="0" smtClean="0"/>
              <a:t>IP </a:t>
            </a:r>
            <a:r>
              <a:rPr lang="tr-TR" b="1" dirty="0" err="1" smtClean="0"/>
              <a:t>address</a:t>
            </a:r>
            <a:r>
              <a:rPr lang="tr-TR" b="1" dirty="0" smtClean="0"/>
              <a:t> 192.168.0.1 : </a:t>
            </a:r>
            <a:r>
              <a:rPr lang="tr-TR" dirty="0" smtClean="0"/>
              <a:t>Belirtilen ip adresini hedef yada kaynak adres</a:t>
            </a:r>
          </a:p>
          <a:p>
            <a:pPr>
              <a:buNone/>
            </a:pPr>
            <a:r>
              <a:rPr lang="tr-TR" dirty="0" smtClean="0"/>
              <a:t>      kısımlarında barındıran paketler yakalanır.</a:t>
            </a:r>
          </a:p>
          <a:p>
            <a:r>
              <a:rPr lang="tr-TR" b="1" dirty="0" smtClean="0"/>
              <a:t>IPX </a:t>
            </a:r>
            <a:r>
              <a:rPr lang="tr-TR" b="1" dirty="0" err="1" smtClean="0"/>
              <a:t>only</a:t>
            </a:r>
            <a:r>
              <a:rPr lang="tr-TR" b="1" dirty="0" smtClean="0"/>
              <a:t> : </a:t>
            </a:r>
            <a:r>
              <a:rPr lang="tr-TR" dirty="0" smtClean="0"/>
              <a:t>İlgili protokole ilişkin paketleri yakalar.</a:t>
            </a:r>
          </a:p>
          <a:p>
            <a:r>
              <a:rPr lang="tr-TR" b="1" dirty="0" smtClean="0"/>
              <a:t>TCP </a:t>
            </a:r>
            <a:r>
              <a:rPr lang="tr-TR" b="1" dirty="0" err="1" smtClean="0"/>
              <a:t>only</a:t>
            </a:r>
            <a:r>
              <a:rPr lang="tr-TR" b="1" dirty="0" smtClean="0"/>
              <a:t> : </a:t>
            </a:r>
            <a:r>
              <a:rPr lang="tr-TR" dirty="0" smtClean="0"/>
              <a:t>İlgili protokole ilişkin paketleri yakalar.</a:t>
            </a:r>
          </a:p>
          <a:p>
            <a:r>
              <a:rPr lang="tr-TR" b="1" dirty="0" smtClean="0"/>
              <a:t>UDP </a:t>
            </a:r>
            <a:r>
              <a:rPr lang="tr-TR" b="1" dirty="0" err="1" smtClean="0"/>
              <a:t>only</a:t>
            </a:r>
            <a:r>
              <a:rPr lang="tr-TR" b="1" dirty="0" smtClean="0"/>
              <a:t> : </a:t>
            </a:r>
            <a:r>
              <a:rPr lang="tr-TR" dirty="0" smtClean="0"/>
              <a:t>İlgili protokole ilişkin paketleri yakalar.</a:t>
            </a:r>
          </a:p>
          <a:p>
            <a:r>
              <a:rPr lang="tr-TR" b="1" dirty="0" smtClean="0"/>
              <a:t>TCP </a:t>
            </a:r>
            <a:r>
              <a:rPr lang="tr-TR" b="1" dirty="0" err="1" smtClean="0"/>
              <a:t>or</a:t>
            </a:r>
            <a:r>
              <a:rPr lang="tr-TR" b="1" dirty="0" smtClean="0"/>
              <a:t> UDP </a:t>
            </a:r>
            <a:r>
              <a:rPr lang="tr-TR" b="1" dirty="0" err="1" smtClean="0"/>
              <a:t>port</a:t>
            </a:r>
            <a:r>
              <a:rPr lang="tr-TR" b="1" dirty="0" smtClean="0"/>
              <a:t> 80 (http) : </a:t>
            </a:r>
            <a:r>
              <a:rPr lang="tr-TR" dirty="0" err="1" smtClean="0"/>
              <a:t>Port</a:t>
            </a:r>
            <a:r>
              <a:rPr lang="tr-TR" dirty="0" smtClean="0"/>
              <a:t> 80 için </a:t>
            </a:r>
            <a:r>
              <a:rPr lang="tr-TR" dirty="0" err="1" smtClean="0"/>
              <a:t>tcp</a:t>
            </a:r>
            <a:r>
              <a:rPr lang="tr-TR" dirty="0" smtClean="0"/>
              <a:t> ve </a:t>
            </a:r>
            <a:r>
              <a:rPr lang="tr-TR" dirty="0" err="1" smtClean="0"/>
              <a:t>udp</a:t>
            </a:r>
            <a:r>
              <a:rPr lang="tr-TR" dirty="0" smtClean="0"/>
              <a:t> paketlerini yakalar.</a:t>
            </a:r>
          </a:p>
          <a:p>
            <a:r>
              <a:rPr lang="tr-TR" b="1" dirty="0" smtClean="0"/>
              <a:t>HTTP TCP </a:t>
            </a:r>
            <a:r>
              <a:rPr lang="tr-TR" b="1" dirty="0" err="1" smtClean="0"/>
              <a:t>port</a:t>
            </a:r>
            <a:r>
              <a:rPr lang="tr-TR" b="1" dirty="0" smtClean="0"/>
              <a:t> (80) : </a:t>
            </a:r>
            <a:r>
              <a:rPr lang="tr-TR" dirty="0" err="1" smtClean="0"/>
              <a:t>Port</a:t>
            </a:r>
            <a:r>
              <a:rPr lang="tr-TR" dirty="0" smtClean="0"/>
              <a:t> 80 için http ve </a:t>
            </a:r>
            <a:r>
              <a:rPr lang="tr-TR" dirty="0" err="1" smtClean="0"/>
              <a:t>tcp</a:t>
            </a:r>
            <a:r>
              <a:rPr lang="tr-TR" dirty="0" smtClean="0"/>
              <a:t> paketlerini yakalar.</a:t>
            </a:r>
          </a:p>
          <a:p>
            <a:r>
              <a:rPr lang="tr-TR" b="1" dirty="0" smtClean="0"/>
              <a:t>No ARP </a:t>
            </a:r>
            <a:r>
              <a:rPr lang="tr-TR" b="1" dirty="0" err="1" smtClean="0"/>
              <a:t>and</a:t>
            </a:r>
            <a:r>
              <a:rPr lang="tr-TR" b="1" dirty="0" smtClean="0"/>
              <a:t> no DNS : </a:t>
            </a:r>
            <a:r>
              <a:rPr lang="tr-TR" dirty="0" smtClean="0"/>
              <a:t>DNS ve ARP paketleri harici paketleri yakalar</a:t>
            </a:r>
          </a:p>
          <a:p>
            <a:r>
              <a:rPr lang="tr-TR" b="1" dirty="0" err="1" smtClean="0"/>
              <a:t>NonHTTP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nonSMTP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/</a:t>
            </a:r>
            <a:r>
              <a:rPr lang="tr-TR" b="1" dirty="0" err="1" smtClean="0"/>
              <a:t>from</a:t>
            </a:r>
            <a:r>
              <a:rPr lang="tr-TR" b="1" dirty="0" smtClean="0"/>
              <a:t> www.</a:t>
            </a:r>
            <a:r>
              <a:rPr lang="tr-TR" b="1" dirty="0" err="1" smtClean="0"/>
              <a:t>wireshark</a:t>
            </a:r>
            <a:r>
              <a:rPr lang="tr-TR" b="1" dirty="0" smtClean="0"/>
              <a:t>.org : </a:t>
            </a:r>
            <a:r>
              <a:rPr lang="tr-TR" dirty="0" smtClean="0"/>
              <a:t>Belirtilen adres için</a:t>
            </a:r>
          </a:p>
          <a:p>
            <a:r>
              <a:rPr lang="sv-SE" dirty="0" smtClean="0"/>
              <a:t>http ve smtp harici paketleri yakalar.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Kullanım alanları;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Paketlerdeki ikili veri seklindeki bilgileri, okunabilir bir formata </a:t>
            </a:r>
            <a:r>
              <a:rPr lang="tr-TR" dirty="0" err="1" smtClean="0"/>
              <a:t>dönüstürmede</a:t>
            </a:r>
            <a:r>
              <a:rPr lang="tr-TR" dirty="0" smtClean="0"/>
              <a:t> kullanılır.</a:t>
            </a:r>
          </a:p>
          <a:p>
            <a:r>
              <a:rPr lang="tr-TR" dirty="0" smtClean="0"/>
              <a:t>Ağdaki problemleri çözmede kullanılır.</a:t>
            </a:r>
          </a:p>
          <a:p>
            <a:r>
              <a:rPr lang="tr-TR" dirty="0" smtClean="0"/>
              <a:t>Ağın performansını analiz etmek için kullanılır.</a:t>
            </a:r>
          </a:p>
          <a:p>
            <a:r>
              <a:rPr lang="tr-TR" dirty="0" smtClean="0"/>
              <a:t>Ağa izinsiz girenleri tespit etmede kullanılır.</a:t>
            </a:r>
          </a:p>
          <a:p>
            <a:r>
              <a:rPr lang="tr-TR" dirty="0" smtClean="0"/>
              <a:t>Uygulamaların </a:t>
            </a:r>
            <a:r>
              <a:rPr lang="tr-TR" dirty="0" err="1" smtClean="0"/>
              <a:t>gerçeklestirdiği</a:t>
            </a:r>
            <a:r>
              <a:rPr lang="tr-TR" dirty="0" smtClean="0"/>
              <a:t> operasyonları analiz etmede kullanılır.</a:t>
            </a:r>
          </a:p>
          <a:p>
            <a:r>
              <a:rPr lang="tr-TR" dirty="0" smtClean="0"/>
              <a:t>Ağ kartındaki hataları bulmada kullanılır.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Pencere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0148" y="1071546"/>
            <a:ext cx="742666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Ana Pencere </a:t>
            </a:r>
            <a:r>
              <a:rPr lang="tr-TR" b="1" dirty="0" err="1" smtClean="0"/>
              <a:t>Bilesenleri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1800" b="1" dirty="0" smtClean="0"/>
          </a:p>
          <a:p>
            <a:pPr>
              <a:buNone/>
            </a:pPr>
            <a:r>
              <a:rPr lang="tr-TR" sz="1800" b="1" dirty="0"/>
              <a:t> </a:t>
            </a:r>
            <a:r>
              <a:rPr lang="tr-TR" sz="1800" b="1" dirty="0" smtClean="0"/>
              <a:t>      Pencere </a:t>
            </a:r>
            <a:r>
              <a:rPr lang="tr-TR" sz="1800" b="1" dirty="0" err="1" smtClean="0"/>
              <a:t>Bileseni</a:t>
            </a:r>
            <a:r>
              <a:rPr lang="tr-TR" sz="1800" b="1" dirty="0" smtClean="0"/>
              <a:t> Tanımı</a:t>
            </a:r>
          </a:p>
          <a:p>
            <a:r>
              <a:rPr lang="tr-TR" sz="1800" b="1" dirty="0" err="1" smtClean="0"/>
              <a:t>Menu</a:t>
            </a:r>
            <a:r>
              <a:rPr lang="tr-TR" sz="1800" b="1" dirty="0" smtClean="0"/>
              <a:t> </a:t>
            </a:r>
            <a:r>
              <a:rPr lang="tr-TR" sz="1800" b="1" dirty="0"/>
              <a:t>Bar </a:t>
            </a:r>
            <a:r>
              <a:rPr lang="tr-TR" sz="1800" b="1" dirty="0" smtClean="0"/>
              <a:t>:</a:t>
            </a:r>
            <a:r>
              <a:rPr lang="tr-TR" sz="1800" dirty="0" err="1" smtClean="0"/>
              <a:t>Menudeki</a:t>
            </a:r>
            <a:r>
              <a:rPr lang="tr-TR" sz="1800" dirty="0" smtClean="0"/>
              <a:t> </a:t>
            </a:r>
            <a:r>
              <a:rPr lang="tr-TR" sz="1800" dirty="0"/>
              <a:t>maddelerin, grafiksel ara yüzünü </a:t>
            </a:r>
            <a:r>
              <a:rPr lang="tr-TR" sz="1800" dirty="0" smtClean="0"/>
              <a:t>içeren klasik </a:t>
            </a:r>
            <a:r>
              <a:rPr lang="tr-TR" sz="1800" dirty="0"/>
              <a:t>bir uygulamadır.</a:t>
            </a:r>
          </a:p>
          <a:p>
            <a:r>
              <a:rPr lang="tr-TR" sz="1800" b="1" dirty="0" err="1"/>
              <a:t>Tool</a:t>
            </a:r>
            <a:r>
              <a:rPr lang="tr-TR" sz="1800" b="1" dirty="0"/>
              <a:t> Bar </a:t>
            </a:r>
            <a:r>
              <a:rPr lang="tr-TR" sz="1800" b="1" dirty="0" smtClean="0"/>
              <a:t>:</a:t>
            </a:r>
            <a:r>
              <a:rPr lang="tr-TR" sz="1800" dirty="0" err="1" smtClean="0"/>
              <a:t>Wireshark’ın</a:t>
            </a:r>
            <a:r>
              <a:rPr lang="tr-TR" sz="1800" dirty="0" smtClean="0"/>
              <a:t> </a:t>
            </a:r>
            <a:r>
              <a:rPr lang="tr-TR" sz="1800" dirty="0"/>
              <a:t>sık kullanılan fonksiyonlarının kısa</a:t>
            </a:r>
          </a:p>
          <a:p>
            <a:pPr>
              <a:buNone/>
            </a:pPr>
            <a:r>
              <a:rPr lang="tr-TR" sz="1800" dirty="0" smtClean="0"/>
              <a:t>       yollarını </a:t>
            </a:r>
            <a:r>
              <a:rPr lang="tr-TR" sz="1800" dirty="0"/>
              <a:t>içerir. Kullanıcıya göre ayarlanabilir.</a:t>
            </a:r>
          </a:p>
          <a:p>
            <a:r>
              <a:rPr lang="tr-TR" sz="1800" b="1" dirty="0" err="1"/>
              <a:t>Filter</a:t>
            </a:r>
            <a:r>
              <a:rPr lang="tr-TR" sz="1800" b="1" dirty="0"/>
              <a:t> Bar </a:t>
            </a:r>
            <a:r>
              <a:rPr lang="tr-TR" sz="1800" b="1" dirty="0" smtClean="0"/>
              <a:t>:</a:t>
            </a:r>
            <a:r>
              <a:rPr lang="tr-TR" sz="1800" dirty="0" smtClean="0"/>
              <a:t>Yakalanan </a:t>
            </a:r>
            <a:r>
              <a:rPr lang="tr-TR" sz="1800" dirty="0"/>
              <a:t>paketleri, istenilen </a:t>
            </a:r>
            <a:r>
              <a:rPr lang="tr-TR" sz="1800" dirty="0" err="1"/>
              <a:t>sekilde</a:t>
            </a:r>
            <a:r>
              <a:rPr lang="tr-TR" sz="1800" dirty="0"/>
              <a:t> </a:t>
            </a:r>
            <a:r>
              <a:rPr lang="tr-TR" sz="1800" dirty="0" smtClean="0"/>
              <a:t>ayrılarak</a:t>
            </a:r>
          </a:p>
          <a:p>
            <a:pPr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gösterilmesini </a:t>
            </a:r>
            <a:r>
              <a:rPr lang="tr-TR" sz="1800" dirty="0"/>
              <a:t>sağlar.</a:t>
            </a:r>
          </a:p>
          <a:p>
            <a:r>
              <a:rPr lang="tr-TR" sz="1800" b="1" dirty="0" err="1"/>
              <a:t>Summary</a:t>
            </a:r>
            <a:r>
              <a:rPr lang="tr-TR" sz="1800" b="1" dirty="0"/>
              <a:t> </a:t>
            </a:r>
            <a:r>
              <a:rPr lang="tr-TR" sz="1800" b="1" dirty="0" err="1"/>
              <a:t>Window</a:t>
            </a:r>
            <a:r>
              <a:rPr lang="tr-TR" sz="1800" b="1" dirty="0"/>
              <a:t> </a:t>
            </a:r>
            <a:r>
              <a:rPr lang="tr-TR" sz="1800" b="1" dirty="0" smtClean="0"/>
              <a:t>:</a:t>
            </a:r>
            <a:r>
              <a:rPr lang="tr-TR" sz="1800" dirty="0" smtClean="0"/>
              <a:t>Yakalan </a:t>
            </a:r>
            <a:r>
              <a:rPr lang="tr-TR" sz="1800" dirty="0"/>
              <a:t>paketlerin her biri için, bir satırlık özet bilgi sunar.</a:t>
            </a:r>
          </a:p>
          <a:p>
            <a:r>
              <a:rPr lang="tr-TR" sz="1800" b="1" dirty="0" err="1"/>
              <a:t>Protocol</a:t>
            </a:r>
            <a:r>
              <a:rPr lang="tr-TR" sz="1800" b="1" dirty="0"/>
              <a:t> </a:t>
            </a:r>
            <a:r>
              <a:rPr lang="tr-TR" sz="1800" b="1" dirty="0" err="1"/>
              <a:t>Tree</a:t>
            </a:r>
            <a:r>
              <a:rPr lang="tr-TR" sz="1800" b="1" dirty="0"/>
              <a:t> </a:t>
            </a:r>
            <a:r>
              <a:rPr lang="tr-TR" sz="1800" b="1" dirty="0" err="1"/>
              <a:t>Window</a:t>
            </a:r>
            <a:r>
              <a:rPr lang="tr-TR" sz="1800" b="1" dirty="0"/>
              <a:t> </a:t>
            </a:r>
            <a:r>
              <a:rPr lang="tr-TR" sz="1800" b="1" dirty="0" smtClean="0"/>
              <a:t>:</a:t>
            </a:r>
            <a:r>
              <a:rPr lang="tr-TR" sz="1800" dirty="0" err="1" smtClean="0"/>
              <a:t>Summary</a:t>
            </a:r>
            <a:r>
              <a:rPr lang="tr-TR" sz="1800" dirty="0" smtClean="0"/>
              <a:t> </a:t>
            </a:r>
            <a:r>
              <a:rPr lang="tr-TR" sz="1800" dirty="0" err="1"/>
              <a:t>window’da</a:t>
            </a:r>
            <a:r>
              <a:rPr lang="tr-TR" sz="1800" dirty="0"/>
              <a:t> seçili olan paketin detaylı bilgilerini,</a:t>
            </a:r>
          </a:p>
          <a:p>
            <a:pPr>
              <a:buNone/>
            </a:pPr>
            <a:r>
              <a:rPr lang="tr-TR" sz="1800" dirty="0" smtClean="0"/>
              <a:t>        kullanıcıların </a:t>
            </a:r>
            <a:r>
              <a:rPr lang="tr-TR" sz="1800" dirty="0"/>
              <a:t>anlayacağı </a:t>
            </a:r>
            <a:r>
              <a:rPr lang="tr-TR" sz="1800" dirty="0" err="1"/>
              <a:t>sekilde</a:t>
            </a:r>
            <a:r>
              <a:rPr lang="tr-TR" sz="1800" dirty="0"/>
              <a:t> düzenleyerek sunar.</a:t>
            </a:r>
          </a:p>
          <a:p>
            <a:r>
              <a:rPr lang="tr-TR" sz="1800" b="1" dirty="0"/>
              <a:t>Data </a:t>
            </a:r>
            <a:r>
              <a:rPr lang="tr-TR" sz="1800" b="1" dirty="0" err="1"/>
              <a:t>View</a:t>
            </a:r>
            <a:r>
              <a:rPr lang="tr-TR" sz="1800" b="1" dirty="0"/>
              <a:t> </a:t>
            </a:r>
            <a:r>
              <a:rPr lang="tr-TR" sz="1800" b="1" dirty="0" err="1"/>
              <a:t>Window</a:t>
            </a:r>
            <a:r>
              <a:rPr lang="tr-TR" sz="1800" b="1" dirty="0"/>
              <a:t> </a:t>
            </a:r>
            <a:r>
              <a:rPr lang="tr-TR" sz="1800" b="1" dirty="0" smtClean="0"/>
              <a:t>:</a:t>
            </a:r>
            <a:r>
              <a:rPr lang="tr-TR" sz="1800" dirty="0" err="1" smtClean="0"/>
              <a:t>Summary</a:t>
            </a:r>
            <a:r>
              <a:rPr lang="tr-TR" sz="1800" dirty="0" smtClean="0"/>
              <a:t> </a:t>
            </a:r>
            <a:r>
              <a:rPr lang="tr-TR" sz="1800" dirty="0" err="1"/>
              <a:t>window’da</a:t>
            </a:r>
            <a:r>
              <a:rPr lang="tr-TR" sz="1800" dirty="0"/>
              <a:t> seçili olan paketin, detaylı bilgilerini,</a:t>
            </a:r>
          </a:p>
          <a:p>
            <a:pPr>
              <a:buNone/>
            </a:pPr>
            <a:r>
              <a:rPr lang="tr-TR" sz="1800" dirty="0" smtClean="0"/>
              <a:t>        herhangi </a:t>
            </a:r>
            <a:r>
              <a:rPr lang="tr-TR" sz="1800" dirty="0"/>
              <a:t>bir düzenleme yapmadan sunar.</a:t>
            </a:r>
          </a:p>
          <a:p>
            <a:r>
              <a:rPr lang="tr-TR" sz="1800" b="1" dirty="0" err="1"/>
              <a:t>Display</a:t>
            </a:r>
            <a:r>
              <a:rPr lang="tr-TR" sz="1800" b="1" dirty="0"/>
              <a:t> </a:t>
            </a:r>
            <a:r>
              <a:rPr lang="tr-TR" sz="1800" b="1" dirty="0" err="1"/>
              <a:t>Information</a:t>
            </a:r>
            <a:r>
              <a:rPr lang="tr-TR" sz="1800" b="1" dirty="0"/>
              <a:t> </a:t>
            </a:r>
            <a:r>
              <a:rPr lang="tr-TR" sz="1800" b="1" dirty="0" err="1"/>
              <a:t>Field</a:t>
            </a:r>
            <a:r>
              <a:rPr lang="tr-TR" sz="1800" b="1" dirty="0"/>
              <a:t> </a:t>
            </a:r>
            <a:r>
              <a:rPr lang="tr-TR" sz="1800" dirty="0" smtClean="0"/>
              <a:t>:Paketlerin </a:t>
            </a:r>
            <a:r>
              <a:rPr lang="tr-TR" sz="1800" dirty="0"/>
              <a:t>numaralarını, güncel olarak</a:t>
            </a:r>
          </a:p>
          <a:p>
            <a:pPr>
              <a:buNone/>
            </a:pPr>
            <a:r>
              <a:rPr lang="tr-TR" sz="1800" dirty="0"/>
              <a:t>gösterir.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762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190" y="1357298"/>
            <a:ext cx="84318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3857628"/>
            <a:ext cx="876204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Protocol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tr-TR" sz="2400" dirty="0" smtClean="0"/>
              <a:t>     </a:t>
            </a:r>
          </a:p>
          <a:p>
            <a:pPr>
              <a:lnSpc>
                <a:spcPct val="110000"/>
              </a:lnSpc>
            </a:pPr>
            <a:r>
              <a:rPr lang="tr-TR" sz="2400" dirty="0" smtClean="0"/>
              <a:t>Paketi bütün protokol’lerin bir üst ağacı(</a:t>
            </a:r>
            <a:r>
              <a:rPr lang="tr-TR" sz="2400" dirty="0" err="1" smtClean="0"/>
              <a:t>tree</a:t>
            </a:r>
            <a:r>
              <a:rPr lang="tr-TR" sz="2400" dirty="0" smtClean="0"/>
              <a:t>) olarak canlandıralım. Her bir protokol için ağaç düğümü(</a:t>
            </a:r>
            <a:r>
              <a:rPr lang="tr-TR" sz="2400" dirty="0" err="1" smtClean="0"/>
              <a:t>tree</a:t>
            </a:r>
            <a:r>
              <a:rPr lang="tr-TR" sz="2400" dirty="0" smtClean="0"/>
              <a:t> </a:t>
            </a:r>
            <a:r>
              <a:rPr lang="tr-TR" sz="2400" dirty="0" err="1" smtClean="0"/>
              <a:t>node</a:t>
            </a:r>
            <a:r>
              <a:rPr lang="tr-TR" sz="2400" dirty="0" smtClean="0"/>
              <a:t>) </a:t>
            </a:r>
            <a:r>
              <a:rPr lang="tr-TR" sz="2400" dirty="0" err="1" smtClean="0"/>
              <a:t>olusturulur</a:t>
            </a:r>
            <a:r>
              <a:rPr lang="tr-TR" sz="2400" dirty="0" smtClean="0"/>
              <a:t>. Bu ağaç düğümleri sayesinde, protokol alanı daha </a:t>
            </a:r>
            <a:r>
              <a:rPr lang="tr-TR" sz="2400" dirty="0" err="1" smtClean="0"/>
              <a:t>genis</a:t>
            </a:r>
            <a:r>
              <a:rPr lang="tr-TR" sz="2400" dirty="0" smtClean="0"/>
              <a:t> bir </a:t>
            </a:r>
            <a:r>
              <a:rPr lang="tr-TR" sz="2400" dirty="0" err="1" smtClean="0"/>
              <a:t>sekilde</a:t>
            </a:r>
            <a:r>
              <a:rPr lang="tr-TR" sz="2400" dirty="0" smtClean="0"/>
              <a:t> tanımlanabilir. Herhangi bir ağaç düğümünün alt ağaca sahip olması,onun daha </a:t>
            </a:r>
            <a:r>
              <a:rPr lang="tr-TR" sz="2400" dirty="0" err="1" smtClean="0"/>
              <a:t>genis</a:t>
            </a:r>
            <a:r>
              <a:rPr lang="tr-TR" sz="2400" dirty="0" smtClean="0"/>
              <a:t> bilgiler gösterecek </a:t>
            </a:r>
            <a:r>
              <a:rPr lang="tr-TR" sz="2400" dirty="0" err="1" smtClean="0"/>
              <a:t>sekilde</a:t>
            </a:r>
            <a:r>
              <a:rPr lang="tr-TR" sz="2400" dirty="0" smtClean="0"/>
              <a:t> </a:t>
            </a:r>
            <a:r>
              <a:rPr lang="tr-TR" sz="2400" dirty="0" err="1" smtClean="0"/>
              <a:t>genisletilebileceğini</a:t>
            </a:r>
            <a:r>
              <a:rPr lang="tr-TR" sz="2400" dirty="0" smtClean="0"/>
              <a:t> veya sadece özet bilgiler gösterecek </a:t>
            </a:r>
            <a:r>
              <a:rPr lang="tr-TR" sz="2400" dirty="0" err="1" smtClean="0"/>
              <a:t>sekilde</a:t>
            </a:r>
            <a:r>
              <a:rPr lang="tr-TR" sz="2400" dirty="0" smtClean="0"/>
              <a:t> daraltılabileceğini gösterir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1088</Words>
  <Application>Microsoft Office PowerPoint</Application>
  <PresentationFormat>Ekran Gösterisi (4:3)</PresentationFormat>
  <Paragraphs>168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Ofis Teması</vt:lpstr>
      <vt:lpstr>PowerPoint Sunusu</vt:lpstr>
      <vt:lpstr>WIRESHARK </vt:lpstr>
      <vt:lpstr>WIRESHARK ÖZELLİKLERİ</vt:lpstr>
      <vt:lpstr>Kullanım alanları;</vt:lpstr>
      <vt:lpstr>Ana Pencere</vt:lpstr>
      <vt:lpstr>Ana Pencere Bilesenleri</vt:lpstr>
      <vt:lpstr>Summary Window</vt:lpstr>
      <vt:lpstr>Summary Window</vt:lpstr>
      <vt:lpstr>Protocol Tree Window</vt:lpstr>
      <vt:lpstr>Protocol Tree Window</vt:lpstr>
      <vt:lpstr>Protocol Tree Window</vt:lpstr>
      <vt:lpstr>Data View Window</vt:lpstr>
      <vt:lpstr>Display Information Field </vt:lpstr>
      <vt:lpstr>File Menüsü</vt:lpstr>
      <vt:lpstr> File Menüsü </vt:lpstr>
      <vt:lpstr>Edit Menüsü</vt:lpstr>
      <vt:lpstr>Edit Menüsü</vt:lpstr>
      <vt:lpstr>View Menüsü</vt:lpstr>
      <vt:lpstr>Go Menüsü</vt:lpstr>
      <vt:lpstr>Capture Menüsü</vt:lpstr>
      <vt:lpstr>Capture Menüsü</vt:lpstr>
      <vt:lpstr>Analyze Menüsü</vt:lpstr>
      <vt:lpstr>Analyze Menüsü</vt:lpstr>
      <vt:lpstr>Statistics Menüsü</vt:lpstr>
      <vt:lpstr>Statistics Menüsü</vt:lpstr>
      <vt:lpstr>Statistics Menüsü</vt:lpstr>
      <vt:lpstr>Statistics Menüsü</vt:lpstr>
      <vt:lpstr>Statistics Menüsü</vt:lpstr>
      <vt:lpstr>Statistics Menüsü</vt:lpstr>
      <vt:lpstr>Statistics Menüsü</vt:lpstr>
      <vt:lpstr>Help Menüsü</vt:lpstr>
      <vt:lpstr>Filtreleme</vt:lpstr>
      <vt:lpstr>Fitreleme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Dilara</dc:creator>
  <cp:lastModifiedBy>ADMIN</cp:lastModifiedBy>
  <cp:revision>63</cp:revision>
  <dcterms:created xsi:type="dcterms:W3CDTF">2012-03-10T21:56:14Z</dcterms:created>
  <dcterms:modified xsi:type="dcterms:W3CDTF">2013-03-05T11:39:21Z</dcterms:modified>
</cp:coreProperties>
</file>