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71" r:id="rId2"/>
    <p:sldId id="256" r:id="rId3"/>
    <p:sldId id="311" r:id="rId4"/>
    <p:sldId id="257" r:id="rId5"/>
    <p:sldId id="366" r:id="rId6"/>
    <p:sldId id="258" r:id="rId7"/>
    <p:sldId id="259" r:id="rId8"/>
    <p:sldId id="260" r:id="rId9"/>
    <p:sldId id="261" r:id="rId10"/>
    <p:sldId id="394" r:id="rId11"/>
    <p:sldId id="262" r:id="rId12"/>
    <p:sldId id="373" r:id="rId13"/>
    <p:sldId id="375" r:id="rId14"/>
    <p:sldId id="376" r:id="rId15"/>
    <p:sldId id="417" r:id="rId16"/>
    <p:sldId id="377" r:id="rId17"/>
    <p:sldId id="416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95" r:id="rId30"/>
    <p:sldId id="266" r:id="rId31"/>
    <p:sldId id="267" r:id="rId32"/>
    <p:sldId id="268" r:id="rId33"/>
    <p:sldId id="306" r:id="rId34"/>
    <p:sldId id="341" r:id="rId35"/>
    <p:sldId id="269" r:id="rId36"/>
    <p:sldId id="270" r:id="rId37"/>
    <p:sldId id="335" r:id="rId38"/>
    <p:sldId id="271" r:id="rId39"/>
    <p:sldId id="272" r:id="rId40"/>
    <p:sldId id="324" r:id="rId41"/>
    <p:sldId id="329" r:id="rId42"/>
    <p:sldId id="325" r:id="rId43"/>
    <p:sldId id="326" r:id="rId44"/>
    <p:sldId id="327" r:id="rId45"/>
    <p:sldId id="396" r:id="rId46"/>
    <p:sldId id="283" r:id="rId47"/>
    <p:sldId id="330" r:id="rId48"/>
    <p:sldId id="284" r:id="rId49"/>
    <p:sldId id="337" r:id="rId50"/>
    <p:sldId id="338" r:id="rId51"/>
    <p:sldId id="339" r:id="rId52"/>
    <p:sldId id="285" r:id="rId53"/>
    <p:sldId id="331" r:id="rId54"/>
    <p:sldId id="309" r:id="rId55"/>
    <p:sldId id="340" r:id="rId56"/>
    <p:sldId id="391" r:id="rId57"/>
    <p:sldId id="392" r:id="rId58"/>
    <p:sldId id="393" r:id="rId59"/>
    <p:sldId id="397" r:id="rId60"/>
    <p:sldId id="286" r:id="rId61"/>
    <p:sldId id="343" r:id="rId62"/>
    <p:sldId id="354" r:id="rId63"/>
    <p:sldId id="347" r:id="rId64"/>
    <p:sldId id="359" r:id="rId65"/>
    <p:sldId id="399" r:id="rId66"/>
    <p:sldId id="355" r:id="rId67"/>
    <p:sldId id="400" r:id="rId68"/>
    <p:sldId id="403" r:id="rId69"/>
    <p:sldId id="406" r:id="rId70"/>
    <p:sldId id="415" r:id="rId71"/>
    <p:sldId id="407" r:id="rId72"/>
    <p:sldId id="409" r:id="rId73"/>
    <p:sldId id="411" r:id="rId74"/>
    <p:sldId id="412" r:id="rId75"/>
    <p:sldId id="414" r:id="rId76"/>
    <p:sldId id="401" r:id="rId77"/>
    <p:sldId id="362" r:id="rId78"/>
    <p:sldId id="363" r:id="rId79"/>
    <p:sldId id="369" r:id="rId80"/>
    <p:sldId id="364" r:id="rId81"/>
    <p:sldId id="402" r:id="rId82"/>
    <p:sldId id="353" r:id="rId8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9999FF"/>
    <a:srgbClr val="FF3300"/>
    <a:srgbClr val="00CCFF"/>
    <a:srgbClr val="0000FF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3115" autoAdjust="0"/>
  </p:normalViewPr>
  <p:slideViewPr>
    <p:cSldViewPr snapToGrid="0">
      <p:cViewPr varScale="1">
        <p:scale>
          <a:sx n="48" d="100"/>
          <a:sy n="4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92BE5E24-4C0A-44BD-8B63-8E403F1A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1959AC47-2C36-4999-BA80-3784A0FEB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5DF26D-223A-4B0F-BBA9-74B85C5401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EB2C80-6C9C-4D04-BF44-D4CF0CF723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E906B8-210F-436B-BF01-EA268BF75A5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DDB26F-A7C4-4BA6-80E0-273533C59FC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1DBAFD-7BFB-431E-BCB1-FDD8E5D6A6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22C088-B4B5-4C9B-AE5B-41FFCA6E511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FD82CE-512D-446B-88B9-888EB49DECF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27E1E8-BF6D-463B-9183-90FA9B771F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DE74EF-00D3-45BA-ABA7-4DE13A0EB92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7C124A-29C2-46AE-9977-627E93BD4F1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248276-59ED-438F-B327-D434890343B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A786A0-10E6-40EC-AB87-66769E54266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D11D67-283E-4981-A830-0F4AEC2923F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3FCD85-F7B8-4897-BCA4-DEC3D3004B7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822433-863F-49E9-BEC9-8F271BDE4F2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679CE8-3E2A-429E-BDEE-A799208527E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9CC5D1-911A-457C-952A-A3F7D5EA0C0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8DFF59-6CA8-4AC3-A5C4-9DEC9390D5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63985B-A47D-453C-B403-4DDB9DB7489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29788A-AB18-4DEA-979A-97409282B46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289E52-15AF-451C-B598-3F46936AE7B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1535E7-9FBE-43F3-8D14-BA3EF1936B6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0A8D1D-DFAB-44B9-A821-5B00ADCB2CD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659DFC-BF0C-450C-9176-A4FE8F0761D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75BF99-78F0-4BD4-A184-BF332CEC7EF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Two simple multiple access control techniques.</a:t>
            </a:r>
          </a:p>
          <a:p>
            <a:endParaRPr lang="en-US" smtClean="0"/>
          </a:p>
          <a:p>
            <a:r>
              <a:rPr lang="en-US" smtClean="0"/>
              <a:t>Each mobile’s share of the bandwidth is divided into portions for the uplink and the downlink. Also, possibly, out of band signaling.</a:t>
            </a:r>
          </a:p>
          <a:p>
            <a:endParaRPr lang="en-US" smtClean="0"/>
          </a:p>
          <a:p>
            <a:r>
              <a:rPr lang="en-US" smtClean="0"/>
              <a:t>As we will see, used in AMPS, GSM, IS-54/136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308B85-D4BE-461A-82B9-8CCFB519262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50FEE9-D9C3-4575-ACDD-E3106B3DBF5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A6D06C-A8C4-403F-820F-833E2E6B854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DC861-D037-41F8-BEFB-F0159F8147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0815E7-078F-4E75-9311-4C53F2B4070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BF3134-76CA-4935-A5F2-194B2207CE8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606787-E4B9-4474-9738-6254996376B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1599BA-C776-4938-9461-E91A20440C7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2D4B9C-13EA-462F-B51F-9536E79CA15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E4276D-AAF5-4675-B739-2DF5DDBC100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EC745C-F4D3-409A-A8F6-2743011F44A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64A83D-B650-4732-84AE-3BFA07C20EF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17B7F7-0654-4663-AD28-198759AA74A3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BE35E6-727F-4151-BCB5-7237CA041BD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6B4410-F1F8-4B69-82F6-B7672A7BBC9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AB3322-15D3-4A65-8A06-33DDB6C80E1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E634F8-E328-4E2C-8FDF-AB14D8229BF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77601C-4EC3-40ED-BD0C-BCE9DD2E2B3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C11687-6254-4657-9950-66422ADA403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2E8D4B-27D0-4E8B-9514-0A6D8C6EC3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C9E527-0EDC-48D2-A650-033757130534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11EE8C-1BE8-4267-9F20-C67367314BD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99B616-7CF9-44F6-B26A-B7A79A39CC7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69A8E0-7126-417F-B833-070AF4FB7F0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EC2527-9E91-49D6-8A43-635374026CCE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56FBD2-D982-439E-A89A-96AEC3446059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27D158-66FD-4E30-8656-C8DB2EAD196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385299-DF79-4E56-AEBD-5E782559BF5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3DE813-390E-4BD2-AED4-FE9CFC6A7E8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BAE75-9DBF-46A2-810F-F33C96C5724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5698F4-1824-45B9-9CCD-CE3E72D5CC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tr-TR" smtClean="0"/>
              <a:t>Somunlar ve civatalar</a:t>
            </a:r>
            <a:endParaRPr 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1116D3-4332-4241-93BE-FFC93D39690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2FEB1B-7D6A-4E37-B0C8-9DADB5A8D1CE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8624C4-EA8E-4229-815D-3D6A8C73FBDB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72F34A-AFD5-4F24-9A88-BBE83CEB64C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624184-A3A8-43D9-8824-EBC45E06A995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020034-CF88-407D-81B8-46A78EF1D1EA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C9DD78-4DFF-44CE-AA10-2FE33DB109B5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CE0A16-45A2-449D-960A-44D14EF4C73A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181B03-6C0A-4EA3-B805-28AEF2F8FE9F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0F99BB-3FD9-40F1-9AFF-9ECE982043C2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7A025-8742-4344-A16E-F112C4A1E31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3477A7-93CE-45A5-8C33-A3F9E12E679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375DA1-DD01-4325-B466-A299AB1CDFF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fr-F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fr-F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B10964C-73F2-4488-AC08-E764EDD3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3E2B7DC-BD40-4DC7-A040-6B4F559C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493FE23-CC77-44E6-BDA1-E36F4F4D5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Asıl başlık stili için tıklatın</a:t>
            </a:r>
            <a:endParaRPr lang="fr-F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BD7E20E-C887-4769-9532-D53B0C9F2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8D76D4D-99CB-4500-9E29-D1B74593F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75F8976-4FD6-40BB-81E2-55FE2FF1A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5C6B067-B617-4854-B37B-37F1CC346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BDE1878-BE66-4C1A-BF66-949FEAC3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F3D235-F8AA-4543-9748-386C35510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fr-F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7480450-AAC7-4C8B-9300-AE5786627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fr-F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3280EC3-41C2-4CCB-88F3-EED47B3F7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6100" y="6324600"/>
            <a:ext cx="204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tr-T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Computer Networks</a:t>
            </a: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246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1-</a:t>
            </a:r>
            <a:fld id="{6700522B-6FB4-4DDE-8A11-5A5147255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2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3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7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7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bilgi Yer Tutucusu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15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DD923F2-0271-41D5-A94F-0F4439451E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382588" y="493713"/>
            <a:ext cx="7750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Chapter 1</a:t>
            </a:r>
            <a:br>
              <a:rPr lang="en-US" sz="4000" b="1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Introduction</a:t>
            </a:r>
            <a:r>
              <a:rPr lang="tr-TR" sz="4000" b="1">
                <a:solidFill>
                  <a:schemeClr val="accent2"/>
                </a:solidFill>
                <a:latin typeface="Comic Sans MS" pitchFamily="66" charset="0"/>
              </a:rPr>
              <a:t> to Networking</a:t>
            </a:r>
            <a:endParaRPr lang="en-US" sz="4000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3317" name="Metin kutusu 1"/>
          <p:cNvSpPr txBox="1">
            <a:spLocks noChangeArrowheads="1"/>
          </p:cNvSpPr>
          <p:nvPr/>
        </p:nvSpPr>
        <p:spPr bwMode="auto">
          <a:xfrm>
            <a:off x="3795713" y="3429000"/>
            <a:ext cx="43370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tr-TR" sz="2800" b="1">
                <a:solidFill>
                  <a:schemeClr val="accent2"/>
                </a:solidFill>
                <a:latin typeface="Comic Sans MS" pitchFamily="66" charset="0"/>
              </a:rPr>
              <a:t>Dr. Cemal Gemci</a:t>
            </a:r>
          </a:p>
          <a:p>
            <a:r>
              <a:rPr lang="tr-TR" sz="2800" b="1">
                <a:solidFill>
                  <a:schemeClr val="accent2"/>
                </a:solidFill>
                <a:latin typeface="Comic Sans MS" pitchFamily="66" charset="0"/>
              </a:rPr>
              <a:t>cgemci@baskent.edu.tr</a:t>
            </a:r>
            <a:endParaRPr lang="fr-FR" sz="4400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31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CC1A16D-4275-4678-924A-6C260CEEE25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1.2 Network edge</a:t>
            </a:r>
          </a:p>
          <a:p>
            <a:pPr lvl="2">
              <a:buClr>
                <a:srgbClr val="FF3300"/>
              </a:buClr>
              <a:buSzPct val="90000"/>
              <a:buFont typeface="Wingdings" pitchFamily="2" charset="2"/>
              <a:buChar char="q"/>
            </a:pPr>
            <a:r>
              <a:rPr lang="en-US" smtClean="0">
                <a:solidFill>
                  <a:srgbClr val="FF3300"/>
                </a:solidFill>
              </a:rPr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 </a:t>
            </a:r>
            <a:r>
              <a:rPr lang="en-US" smtClean="0"/>
              <a:t>Network core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</a:t>
            </a:r>
            <a:r>
              <a:rPr lang="en-US" smtClean="0"/>
              <a:t>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1.5</a:t>
            </a:r>
            <a:r>
              <a:rPr lang="en-US" smtClean="0"/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55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6F992FC1-C13C-416B-8703-8C845665833D}" type="slidenum">
              <a:rPr lang="en-US" smtClean="0"/>
              <a:pPr/>
              <a:t>11</a:t>
            </a:fld>
            <a:endParaRPr lang="en-US" smtClean="0"/>
          </a:p>
        </p:txBody>
      </p:sp>
      <p:grpSp>
        <p:nvGrpSpPr>
          <p:cNvPr id="10087" name="Group 871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23867" name="Freeform 553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68" name="Freeform 554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861 w 765"/>
                <a:gd name="T1" fmla="*/ 20 h 459"/>
                <a:gd name="T2" fmla="*/ 584 w 765"/>
                <a:gd name="T3" fmla="*/ 143 h 459"/>
                <a:gd name="T4" fmla="*/ 195 w 765"/>
                <a:gd name="T5" fmla="*/ 205 h 459"/>
                <a:gd name="T6" fmla="*/ 28 w 765"/>
                <a:gd name="T7" fmla="*/ 691 h 459"/>
                <a:gd name="T8" fmla="*/ 365 w 765"/>
                <a:gd name="T9" fmla="*/ 912 h 459"/>
                <a:gd name="T10" fmla="*/ 702 w 765"/>
                <a:gd name="T11" fmla="*/ 876 h 459"/>
                <a:gd name="T12" fmla="*/ 1185 w 765"/>
                <a:gd name="T13" fmla="*/ 912 h 459"/>
                <a:gd name="T14" fmla="*/ 1418 w 765"/>
                <a:gd name="T15" fmla="*/ 892 h 459"/>
                <a:gd name="T16" fmla="*/ 1526 w 765"/>
                <a:gd name="T17" fmla="*/ 764 h 459"/>
                <a:gd name="T18" fmla="*/ 1523 w 765"/>
                <a:gd name="T19" fmla="*/ 325 h 459"/>
                <a:gd name="T20" fmla="*/ 1344 w 765"/>
                <a:gd name="T21" fmla="*/ 70 h 459"/>
                <a:gd name="T22" fmla="*/ 861 w 765"/>
                <a:gd name="T23" fmla="*/ 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69" name="Freeform 555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870" name="Group 556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23877" name="Rectangle 55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78" name="AutoShape 55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3871" name="Line 728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72" name="Line 751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73" name="Freeform 753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74" name="Line 866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75" name="Line 867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876" name="Line 724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network structure: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7513" y="1381125"/>
            <a:ext cx="3810000" cy="28194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network edge:</a:t>
            </a:r>
            <a:r>
              <a:rPr lang="en-US" smtClean="0"/>
              <a:t> applications and hosts</a:t>
            </a:r>
          </a:p>
        </p:txBody>
      </p:sp>
      <p:grpSp>
        <p:nvGrpSpPr>
          <p:cNvPr id="10084" name="Group 868"/>
          <p:cNvGrpSpPr>
            <a:grpSpLocks/>
          </p:cNvGrpSpPr>
          <p:nvPr/>
        </p:nvGrpSpPr>
        <p:grpSpPr bwMode="auto">
          <a:xfrm>
            <a:off x="5103813" y="1658938"/>
            <a:ext cx="3021012" cy="3981450"/>
            <a:chOff x="3189" y="1069"/>
            <a:chExt cx="1903" cy="2508"/>
          </a:xfrm>
        </p:grpSpPr>
        <p:grpSp>
          <p:nvGrpSpPr>
            <p:cNvPr id="23827" name="Group 590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23864" name="Picture 591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865" name="Line 59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866" name="Line 59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23828" name="Picture 594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829" name="Group 595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23862" name="Object 59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3862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3863" name="Object 59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3863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3830" name="Group 729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23860" name="Object 7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3860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3861" name="Object 7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3861" name="Clip" r:id="rId9" imgW="1268295" imgH="1199426" progId="MS_ClipArt_Gallery.2">
                  <p:embed/>
                </p:oleObj>
              </a:graphicData>
            </a:graphic>
          </p:graphicFrame>
        </p:grpSp>
        <p:graphicFrame>
          <p:nvGraphicFramePr>
            <p:cNvPr id="23831" name="Object 750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p:oleObj spid="_x0000_s23831" name="Clip" r:id="rId10" imgW="1307263" imgH="1084139" progId="MS_ClipArt_Gallery.2">
                <p:embed/>
              </p:oleObj>
            </a:graphicData>
          </a:graphic>
        </p:graphicFrame>
        <p:grpSp>
          <p:nvGrpSpPr>
            <p:cNvPr id="23832" name="Group 755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23852" name="AutoShape 75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53" name="Rectangle 75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54" name="Rectangle 75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55" name="AutoShape 75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56" name="Line 76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857" name="Line 76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858" name="Rectangle 76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59" name="Rectangle 76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aphicFrame>
          <p:nvGraphicFramePr>
            <p:cNvPr id="23833" name="Object 818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p:oleObj spid="_x0000_s23833" name="Clip" r:id="rId11" imgW="1307263" imgH="1084139" progId="MS_ClipArt_Gallery.2">
                <p:embed/>
              </p:oleObj>
            </a:graphicData>
          </a:graphic>
        </p:graphicFrame>
        <p:graphicFrame>
          <p:nvGraphicFramePr>
            <p:cNvPr id="23834" name="Object 819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p:oleObj spid="_x0000_s23834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23835" name="Object 820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p:oleObj spid="_x0000_s23835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23836" name="Object 821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p:oleObj spid="_x0000_s23836" name="Clip" r:id="rId14" imgW="1307263" imgH="1084139" progId="MS_ClipArt_Gallery.2">
                <p:embed/>
              </p:oleObj>
            </a:graphicData>
          </a:graphic>
        </p:graphicFrame>
        <p:grpSp>
          <p:nvGrpSpPr>
            <p:cNvPr id="23837" name="Group 822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23850" name="Object 82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3850" name="Clip" r:id="rId15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3851" name="Object 82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3851" name="Clip" r:id="rId16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3838" name="Group 825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23848" name="Object 8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3848" name="Clip" r:id="rId17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3849" name="Object 8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3849" name="Clip" r:id="rId18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3839" name="Group 848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23840" name="AutoShape 8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41" name="Rectangle 8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42" name="Rectangle 8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43" name="AutoShape 8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44" name="Line 8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845" name="Line 8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846" name="Rectangle 8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847" name="Rectangle 8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0085" name="Group 869"/>
          <p:cNvGrpSpPr>
            <a:grpSpLocks/>
          </p:cNvGrpSpPr>
          <p:nvPr/>
        </p:nvGrpSpPr>
        <p:grpSpPr bwMode="auto">
          <a:xfrm>
            <a:off x="5454650" y="1822450"/>
            <a:ext cx="2538413" cy="3589338"/>
            <a:chOff x="3418" y="1154"/>
            <a:chExt cx="1599" cy="2261"/>
          </a:xfrm>
        </p:grpSpPr>
        <p:grpSp>
          <p:nvGrpSpPr>
            <p:cNvPr id="23689" name="Group 559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23797" name="Line 5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798" name="Line 5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799" name="Line 5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0" name="Line 5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1" name="Line 5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2" name="Line 5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3" name="Line 5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4" name="Line 5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5" name="Line 5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6" name="Line 5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7" name="Line 5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8" name="Line 5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09" name="Line 5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10" name="Line 5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3811" name="Line 5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23812" name="Group 5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3823" name="Line 5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4" name="Line 5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5" name="Line 5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6" name="Line 5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23813" name="Group 5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3819" name="Line 5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0" name="Line 5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1" name="Line 5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22" name="Line 5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23814" name="Group 5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3815" name="Line 5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16" name="Line 5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17" name="Line 5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818" name="Line 5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690" name="Group 696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23784" name="Oval 6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785" name="Line 6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86" name="Line 6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87" name="Rectangle 7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788" name="Oval 7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789" name="Group 7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794" name="Line 7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95" name="Line 7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96" name="Line 7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790" name="Group 7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791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92" name="Line 7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93" name="Line 7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691" name="Group 710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23771" name="Oval 7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772" name="Line 7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73" name="Line 7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74" name="Rectangle 7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775" name="Oval 7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776" name="Group 7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781" name="Line 7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82" name="Line 7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83" name="Line 7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777" name="Group 7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778" name="Line 7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79" name="Line 7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80" name="Line 7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692" name="Group 732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23754" name="Picture 733" descr="31u_bnrz[1]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55" name="Freeform 73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56" name="Freeform 73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57" name="Freeform 73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58" name="Freeform 73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59" name="Freeform 73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0" name="Freeform 73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1" name="Freeform 74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2" name="Freeform 74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3" name="Freeform 74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4" name="Freeform 74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5" name="Freeform 74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6" name="Freeform 74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7" name="Freeform 74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8" name="Freeform 74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69" name="Freeform 74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70" name="Freeform 74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693" name="Line 752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694" name="Line 754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5" name="Line 764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6" name="Line 765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3697" name="Group 766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23741" name="Oval 76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742" name="Line 76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43" name="Line 76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44" name="Rectangle 77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745" name="Oval 77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746" name="Group 77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751" name="Line 7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52" name="Line 7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53" name="Line 7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747" name="Group 77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748" name="Line 7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49" name="Line 7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50" name="Line 7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698" name="Group 794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23728" name="Oval 79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729" name="Line 79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30" name="Line 79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731" name="Rectangle 79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732" name="Oval 79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733" name="Group 80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738" name="Line 8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39" name="Line 8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40" name="Line 8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734" name="Group 80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735" name="Line 8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36" name="Line 8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737" name="Line 8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23699" name="Line 811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0" name="Line 812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1" name="Line 813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2" name="Line 814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3" name="Line 815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4" name="Line 816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5" name="Line 817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706" name="Group 828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23711" name="Picture 829" descr="31u_bnrz[1]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12" name="Freeform 83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3" name="Freeform 83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4" name="Freeform 83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5" name="Freeform 83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6" name="Freeform 83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7" name="Freeform 83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8" name="Freeform 83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19" name="Freeform 83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0" name="Freeform 83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1" name="Freeform 83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2" name="Freeform 84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3" name="Freeform 84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4" name="Freeform 84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5" name="Freeform 84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6" name="Freeform 84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727" name="Freeform 84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707" name="Line 846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8" name="Line 847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09" name="Line 857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710" name="Line 863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086" name="Group 870"/>
          <p:cNvGrpSpPr>
            <a:grpSpLocks/>
          </p:cNvGrpSpPr>
          <p:nvPr/>
        </p:nvGrpSpPr>
        <p:grpSpPr bwMode="auto">
          <a:xfrm>
            <a:off x="6443663" y="2190750"/>
            <a:ext cx="1590675" cy="2716213"/>
            <a:chOff x="4059" y="1380"/>
            <a:chExt cx="1002" cy="1711"/>
          </a:xfrm>
        </p:grpSpPr>
        <p:grpSp>
          <p:nvGrpSpPr>
            <p:cNvPr id="23565" name="Group 598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23676" name="Oval 59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77" name="Line 60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78" name="Line 60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79" name="Rectangle 60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80" name="Oval 60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81" name="Group 60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86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87" name="Line 6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88" name="Line 6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82" name="Group 60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83" name="Line 6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84" name="Line 6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85" name="Line 6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66" name="Group 612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23663" name="Oval 6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64" name="Line 6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65" name="Line 6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66" name="Rectangle 6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67" name="Oval 6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68" name="Group 6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73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74" name="Line 6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75" name="Line 6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69" name="Group 6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70" name="Line 6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71" name="Line 6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72" name="Line 6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67" name="Group 626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23650" name="Oval 6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51" name="Line 6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52" name="Line 6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53" name="Rectangle 6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54" name="Oval 6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55" name="Group 6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60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61" name="Line 6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62" name="Line 6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56" name="Group 6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57" name="Line 6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58" name="Line 6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59" name="Line 6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68" name="Group 640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23637" name="Oval 6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38" name="Line 6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39" name="Line 6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40" name="Rectangle 6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41" name="Oval 6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42" name="Group 6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47" name="Line 6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48" name="Line 6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49" name="Line 6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43" name="Group 6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44" name="Line 6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45" name="Line 6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46" name="Line 6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69" name="Group 654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23624" name="Oval 6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25" name="Line 6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26" name="Line 6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27" name="Rectangle 6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28" name="Oval 6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29" name="Group 6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34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35" name="Line 6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36" name="Line 6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30" name="Group 6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31" name="Line 6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32" name="Line 6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33" name="Line 6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70" name="Group 668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23611" name="Oval 6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612" name="Line 6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13" name="Line 6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14" name="Rectangle 6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15" name="Oval 6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16" name="Group 6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21" name="Line 6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22" name="Line 6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23" name="Line 6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17" name="Group 6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18" name="Line 6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19" name="Line 6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20" name="Line 6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23571" name="Group 682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23598" name="Oval 6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599" name="Line 6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00" name="Line 6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601" name="Rectangle 6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602" name="Oval 6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603" name="Group 6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608" name="Line 6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09" name="Line 6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10" name="Line 6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604" name="Group 6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605" name="Line 6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06" name="Line 6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607" name="Line 6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23572" name="Line 725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73" name="Line 726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74" name="Line 727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575" name="Group 780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23585" name="Oval 78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586" name="Line 78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587" name="Line 78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588" name="Rectangle 78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589" name="Oval 78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3590" name="Group 78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595" name="Line 7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596" name="Line 7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597" name="Line 7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3591" name="Group 79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592" name="Line 7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593" name="Line 7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23594" name="Line 7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23576" name="Line 808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77" name="Line 809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78" name="Line 810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79" name="Line 858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80" name="Line 860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81" name="Line 861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82" name="Line 862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83" name="Line 864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3584" name="Line 865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431800" y="2660650"/>
            <a:ext cx="381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access networks, physical media:</a:t>
            </a:r>
            <a:r>
              <a:rPr lang="en-US" sz="2800">
                <a:latin typeface="Comic Sans MS" pitchFamily="66" charset="0"/>
              </a:rPr>
              <a:t> wired, wireless communication links</a:t>
            </a: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473075" y="4475163"/>
            <a:ext cx="3810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network core:</a:t>
            </a:r>
            <a:r>
              <a:rPr lang="en-US" sz="2800">
                <a:latin typeface="Comic Sans MS" pitchFamily="66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interconnected routers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network of networks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10088" grpId="0"/>
      <p:bldP spid="100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457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24BF456-5652-4814-8792-8713464C8FA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edge: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651375" cy="46482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end systems (hosts):</a:t>
            </a:r>
            <a:endParaRPr lang="en-US" sz="2400" smtClean="0"/>
          </a:p>
          <a:p>
            <a:pPr lvl="1"/>
            <a:r>
              <a:rPr lang="en-US" sz="2000" smtClean="0"/>
              <a:t>run application programs</a:t>
            </a:r>
          </a:p>
          <a:p>
            <a:pPr lvl="1"/>
            <a:r>
              <a:rPr lang="en-US" sz="2000" smtClean="0"/>
              <a:t>e.g. Web, email</a:t>
            </a:r>
          </a:p>
          <a:p>
            <a:pPr lvl="1"/>
            <a:r>
              <a:rPr lang="en-US" sz="2000" smtClean="0"/>
              <a:t>at “edge of network”</a:t>
            </a:r>
          </a:p>
        </p:txBody>
      </p:sp>
      <p:sp>
        <p:nvSpPr>
          <p:cNvPr id="24582" name="Freeform 22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962699688 w 828"/>
              <a:gd name="T1" fmla="*/ 75604744 h 425"/>
              <a:gd name="T2" fmla="*/ 932457813 w 828"/>
              <a:gd name="T3" fmla="*/ 75604744 h 425"/>
              <a:gd name="T4" fmla="*/ 317539688 w 828"/>
              <a:gd name="T5" fmla="*/ 80645060 h 425"/>
              <a:gd name="T6" fmla="*/ 15120938 w 828"/>
              <a:gd name="T7" fmla="*/ 317539923 h 425"/>
              <a:gd name="T8" fmla="*/ 231854375 w 828"/>
              <a:gd name="T9" fmla="*/ 690523324 h 425"/>
              <a:gd name="T10" fmla="*/ 735885625 w 828"/>
              <a:gd name="T11" fmla="*/ 967740717 h 425"/>
              <a:gd name="T12" fmla="*/ 1360884375 w 828"/>
              <a:gd name="T13" fmla="*/ 1048385777 h 425"/>
              <a:gd name="T14" fmla="*/ 1759069063 w 828"/>
              <a:gd name="T15" fmla="*/ 831652179 h 425"/>
              <a:gd name="T16" fmla="*/ 1955641250 w 828"/>
              <a:gd name="T17" fmla="*/ 428426880 h 425"/>
              <a:gd name="T18" fmla="*/ 1995963750 w 828"/>
              <a:gd name="T19" fmla="*/ 55443479 h 425"/>
              <a:gd name="T20" fmla="*/ 1411287500 w 828"/>
              <a:gd name="T21" fmla="*/ 95766008 h 425"/>
              <a:gd name="T22" fmla="*/ 962699688 w 828"/>
              <a:gd name="T23" fmla="*/ 75604744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583" name="Freeform 23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2147483647 w 765"/>
              <a:gd name="T1" fmla="*/ 51791804 h 459"/>
              <a:gd name="T2" fmla="*/ 1473499135 w 765"/>
              <a:gd name="T3" fmla="*/ 362535798 h 459"/>
              <a:gd name="T4" fmla="*/ 491166378 w 765"/>
              <a:gd name="T5" fmla="*/ 517908933 h 459"/>
              <a:gd name="T6" fmla="*/ 71628477 w 765"/>
              <a:gd name="T7" fmla="*/ 1740175471 h 459"/>
              <a:gd name="T8" fmla="*/ 920937242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143 h 459"/>
              <a:gd name="T18" fmla="*/ 2147483647 w 765"/>
              <a:gd name="T19" fmla="*/ 818295932 h 459"/>
              <a:gd name="T20" fmla="*/ 2147483647 w 765"/>
              <a:gd name="T21" fmla="*/ 176089401 h 459"/>
              <a:gd name="T22" fmla="*/ 2147483647 w 765"/>
              <a:gd name="T23" fmla="*/ 51791804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584" name="Freeform 23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1633061250 w 1036"/>
              <a:gd name="T1" fmla="*/ 27720912 h 675"/>
              <a:gd name="T2" fmla="*/ 982860938 w 1036"/>
              <a:gd name="T3" fmla="*/ 133567425 h 675"/>
              <a:gd name="T4" fmla="*/ 519152188 w 1036"/>
              <a:gd name="T5" fmla="*/ 325099211 h 675"/>
              <a:gd name="T6" fmla="*/ 383063750 w 1036"/>
              <a:gd name="T7" fmla="*/ 577114718 h 675"/>
              <a:gd name="T8" fmla="*/ 55443438 w 1036"/>
              <a:gd name="T9" fmla="*/ 748485263 h 675"/>
              <a:gd name="T10" fmla="*/ 45362813 w 1036"/>
              <a:gd name="T11" fmla="*/ 1156750385 h 675"/>
              <a:gd name="T12" fmla="*/ 332660625 w 1036"/>
              <a:gd name="T13" fmla="*/ 1232355037 h 675"/>
              <a:gd name="T14" fmla="*/ 1154231563 w 1036"/>
              <a:gd name="T15" fmla="*/ 1232355037 h 675"/>
              <a:gd name="T16" fmla="*/ 1507053438 w 1036"/>
              <a:gd name="T17" fmla="*/ 1398685272 h 675"/>
              <a:gd name="T18" fmla="*/ 1895157500 w 1036"/>
              <a:gd name="T19" fmla="*/ 1655741090 h 675"/>
              <a:gd name="T20" fmla="*/ 2147483647 w 1036"/>
              <a:gd name="T21" fmla="*/ 1665821710 h 675"/>
              <a:gd name="T22" fmla="*/ 2147483647 w 1036"/>
              <a:gd name="T23" fmla="*/ 1519652716 h 675"/>
              <a:gd name="T24" fmla="*/ 2147483647 w 1036"/>
              <a:gd name="T25" fmla="*/ 1121468214 h 675"/>
              <a:gd name="T26" fmla="*/ 2147483647 w 1036"/>
              <a:gd name="T27" fmla="*/ 733364333 h 675"/>
              <a:gd name="T28" fmla="*/ 2147483647 w 1036"/>
              <a:gd name="T29" fmla="*/ 269655799 h 675"/>
              <a:gd name="T30" fmla="*/ 2147483647 w 1036"/>
              <a:gd name="T31" fmla="*/ 42841843 h 675"/>
              <a:gd name="T32" fmla="*/ 1955641250 w 1036"/>
              <a:gd name="T33" fmla="*/ 7559671 h 675"/>
              <a:gd name="T34" fmla="*/ 1633061250 w 1036"/>
              <a:gd name="T35" fmla="*/ 2772091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4585" name="Group 23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24930" name="Rectangle 23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931" name="AutoShape 23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solidFill>
                  <a:srgbClr val="00CCFF"/>
                </a:solidFill>
              </a:endParaRPr>
            </a:p>
          </p:txBody>
        </p:sp>
      </p:grpSp>
      <p:grpSp>
        <p:nvGrpSpPr>
          <p:cNvPr id="24586" name="Group 235"/>
          <p:cNvGrpSpPr>
            <a:grpSpLocks/>
          </p:cNvGrpSpPr>
          <p:nvPr/>
        </p:nvGrpSpPr>
        <p:grpSpPr bwMode="auto">
          <a:xfrm>
            <a:off x="5778500" y="1831975"/>
            <a:ext cx="336550" cy="531813"/>
            <a:chOff x="3796" y="1043"/>
            <a:chExt cx="865" cy="1237"/>
          </a:xfrm>
        </p:grpSpPr>
        <p:sp>
          <p:nvSpPr>
            <p:cNvPr id="24900" name="Line 23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1" name="Line 23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2" name="Line 23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3" name="Line 23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4" name="Line 24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5" name="Line 24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6" name="Line 24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7" name="Line 24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8" name="Line 24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09" name="Line 24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10" name="Line 24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11" name="Line 24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12" name="Line 24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13" name="Line 24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914" name="Line 25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24915" name="Group 25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4926" name="Line 25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7" name="Line 25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8" name="Line 25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9" name="Line 25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4916" name="Group 25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4922" name="Line 25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3" name="Line 25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4" name="Line 25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5" name="Line 26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4917" name="Group 26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4918" name="Line 26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19" name="Line 26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0" name="Line 26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4921" name="Line 26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24587" name="Oval 27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588" name="Line 27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89" name="Line 27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90" name="Rectangle 27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591" name="Oval 27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592" name="Group 28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24897" name="Line 2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8" name="Line 2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9" name="Line 2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593" name="Group 28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24894" name="Line 2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5" name="Line 2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6" name="Line 2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594" name="Oval 289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595" name="Line 290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96" name="Line 291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97" name="Rectangle 292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598" name="Oval 293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599" name="Group 294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24891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2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3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00" name="Group 298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24888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9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90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01" name="Oval 303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02" name="Line 304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03" name="Line 305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04" name="Rectangle 306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05" name="Oval 307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06" name="Group 308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24885" name="Line 3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6" name="Line 3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7" name="Line 3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07" name="Group 312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24882" name="Line 3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3" name="Line 3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4" name="Line 3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08" name="Oval 317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09" name="Line 318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10" name="Line 319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11" name="Rectangle 320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12" name="Oval 321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13" name="Group 322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24879" name="Line 32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0" name="Line 32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81" name="Line 32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14" name="Group 326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24876" name="Line 32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7" name="Line 32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8" name="Line 32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15" name="Oval 331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16" name="Line 332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17" name="Line 333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18" name="Rectangle 334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19" name="Oval 335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20" name="Group 336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24873" name="Line 3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4" name="Line 3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5" name="Line 3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21" name="Group 340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24870" name="Line 34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1" name="Line 34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72" name="Line 34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22" name="Oval 345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23" name="Line 346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24" name="Line 347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25" name="Rectangle 348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24626" name="Oval 349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27" name="Group 350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24867" name="Line 3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8" name="Line 3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9" name="Line 3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28" name="Group 354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24864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5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6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29" name="Oval 359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30" name="Line 360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31" name="Line 361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32" name="Rectangle 362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33" name="Oval 363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34" name="Group 364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24861" name="Line 36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2" name="Line 36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3" name="Line 36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35" name="Group 368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24858" name="Line 36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9" name="Line 37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60" name="Line 37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36" name="Oval 373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37" name="Line 374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38" name="Line 375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39" name="Rectangle 376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40" name="Oval 377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41" name="Group 378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24855" name="Line 3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6" name="Line 3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7" name="Line 3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42" name="Group 382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24852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3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4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43" name="Oval 387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644" name="Line 388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45" name="Line 389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46" name="Rectangle 390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4647" name="Oval 391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648" name="Group 392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24849" name="Line 39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0" name="Line 39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51" name="Line 39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4649" name="Group 396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24846" name="Line 39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47" name="Line 39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48" name="Line 39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50" name="Line 400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1" name="Line 401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2" name="Line 402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3" name="Line 403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4" name="Line 404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5" name="Line 42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6" name="Line 42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7" name="Freeform 42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2147483647 w 1877"/>
              <a:gd name="T1" fmla="*/ 57964407 h 917"/>
              <a:gd name="T2" fmla="*/ 1743947832 w 1877"/>
              <a:gd name="T3" fmla="*/ 274697919 h 917"/>
              <a:gd name="T4" fmla="*/ 1045863875 w 1877"/>
              <a:gd name="T5" fmla="*/ 229335091 h 917"/>
              <a:gd name="T6" fmla="*/ 282257453 w 1877"/>
              <a:gd name="T7" fmla="*/ 428426710 h 917"/>
              <a:gd name="T8" fmla="*/ 126007791 w 1877"/>
              <a:gd name="T9" fmla="*/ 889616256 h 917"/>
              <a:gd name="T10" fmla="*/ 35282182 w 1877"/>
              <a:gd name="T11" fmla="*/ 1330642957 h 917"/>
              <a:gd name="T12" fmla="*/ 350300866 w 1877"/>
              <a:gd name="T13" fmla="*/ 1638102125 h 917"/>
              <a:gd name="T14" fmla="*/ 1272677899 w 1877"/>
              <a:gd name="T15" fmla="*/ 196824350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386 h 917"/>
              <a:gd name="T22" fmla="*/ 2147483647 w 1877"/>
              <a:gd name="T23" fmla="*/ 1572578040 h 917"/>
              <a:gd name="T24" fmla="*/ 2147483647 w 1877"/>
              <a:gd name="T25" fmla="*/ 551915202 h 917"/>
              <a:gd name="T26" fmla="*/ 2147483647 w 1877"/>
              <a:gd name="T27" fmla="*/ 252015712 h 917"/>
              <a:gd name="T28" fmla="*/ 2147483647 w 1877"/>
              <a:gd name="T29" fmla="*/ 32762836 h 917"/>
              <a:gd name="T30" fmla="*/ 2147483647 w 1877"/>
              <a:gd name="T31" fmla="*/ 5796440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58" name="Line 43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59" name="Line 440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660" name="Line 441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4661" name="Group 545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24833" name="Oval 44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834" name="Line 44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35" name="Line 44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36" name="Rectangle 44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4837" name="Oval 44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4838" name="Group 44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4843" name="Line 4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44" name="Line 4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45" name="Line 4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4839" name="Group 45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4840" name="Line 4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41" name="Line 4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42" name="Line 4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4662" name="Group 456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24820" name="Oval 4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821" name="Line 4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22" name="Line 4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23" name="Rectangle 4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4824" name="Oval 4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4825" name="Group 4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830" name="Line 4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31" name="Line 4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32" name="Line 4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4826" name="Group 4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827" name="Line 4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28" name="Line 4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29" name="Line 4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4663" name="Group 470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24807" name="Oval 4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808" name="Line 4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09" name="Line 4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810" name="Rectangle 4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4811" name="Oval 4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4812" name="Group 4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817" name="Line 4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18" name="Line 4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19" name="Line 4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4813" name="Group 4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814" name="Line 4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15" name="Line 4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816" name="Line 4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24664" name="Line 484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65" name="Line 485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66" name="Line 486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67" name="Line 487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68" name="Line 488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69" name="Line 489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0" name="Line 490"/>
          <p:cNvSpPr>
            <a:spLocks noChangeShapeType="1"/>
          </p:cNvSpPr>
          <p:nvPr/>
        </p:nvSpPr>
        <p:spPr bwMode="auto">
          <a:xfrm>
            <a:off x="5919788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1" name="Line 491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2" name="Line 492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3" name="Line 493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4" name="Line 522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5" name="Line 523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4676" name="Group 596"/>
          <p:cNvGrpSpPr>
            <a:grpSpLocks/>
          </p:cNvGrpSpPr>
          <p:nvPr/>
        </p:nvGrpSpPr>
        <p:grpSpPr bwMode="auto">
          <a:xfrm>
            <a:off x="5084763" y="1677988"/>
            <a:ext cx="3021012" cy="3981450"/>
            <a:chOff x="-1203" y="1352"/>
            <a:chExt cx="1903" cy="2508"/>
          </a:xfrm>
        </p:grpSpPr>
        <p:grpSp>
          <p:nvGrpSpPr>
            <p:cNvPr id="24767" name="Group 266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4804" name="Picture 267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05" name="Line 268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806" name="Line 269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24768" name="Picture 270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769" name="Group 271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4802" name="Object 27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802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4803" name="Object 27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803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4770" name="Group 405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4800" name="Object 4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800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4801" name="Object 4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801" name="Clip" r:id="rId9" imgW="1268295" imgH="1199426" progId="MS_ClipArt_Gallery.2">
                  <p:embed/>
                </p:oleObj>
              </a:graphicData>
            </a:graphic>
          </p:graphicFrame>
        </p:grpSp>
        <p:graphicFrame>
          <p:nvGraphicFramePr>
            <p:cNvPr id="24771" name="Object 42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24771" name="Clip" r:id="rId10" imgW="1307263" imgH="1084139" progId="MS_ClipArt_Gallery.2">
                <p:embed/>
              </p:oleObj>
            </a:graphicData>
          </a:graphic>
        </p:graphicFrame>
        <p:grpSp>
          <p:nvGrpSpPr>
            <p:cNvPr id="24772" name="Group 4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4792" name="AutoShape 4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93" name="Rectangle 4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94" name="Rectangle 4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95" name="AutoShape 4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96" name="Line 4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97" name="Line 4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98" name="Rectangle 4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99" name="Rectangle 4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aphicFrame>
          <p:nvGraphicFramePr>
            <p:cNvPr id="24773" name="Object 494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24773" name="Clip" r:id="rId11" imgW="1307263" imgH="1084139" progId="MS_ClipArt_Gallery.2">
                <p:embed/>
              </p:oleObj>
            </a:graphicData>
          </a:graphic>
        </p:graphicFrame>
        <p:graphicFrame>
          <p:nvGraphicFramePr>
            <p:cNvPr id="24774" name="Object 495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24774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24775" name="Object 496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24775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24776" name="Object 497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24776" name="Clip" r:id="rId14" imgW="1307263" imgH="1084139" progId="MS_ClipArt_Gallery.2">
                <p:embed/>
              </p:oleObj>
            </a:graphicData>
          </a:graphic>
        </p:graphicFrame>
        <p:grpSp>
          <p:nvGrpSpPr>
            <p:cNvPr id="24777" name="Group 498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4790" name="Object 49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790" name="Clip" r:id="rId15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4791" name="Object 50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791" name="Clip" r:id="rId16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4778" name="Group 501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4788" name="Object 50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788" name="Clip" r:id="rId17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24789" name="Object 50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789" name="Clip" r:id="rId18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24779" name="Group 524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4780" name="AutoShape 52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81" name="Rectangle 52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82" name="Rectangle 52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83" name="AutoShape 52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84" name="Line 52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85" name="Line 53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86" name="Rectangle 53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787" name="Rectangle 53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24677" name="Line 533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8" name="Line 534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79" name="Line 535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0" name="Line 536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1" name="Line 537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2" name="Line 538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3" name="Line 539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4" name="Line 540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5" name="Line 541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6" name="Line 542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687" name="Line 543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4688" name="Group 546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24754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755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756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757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4758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4759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4764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65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66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4760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4761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62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63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4689" name="Group 560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24741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742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743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744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4745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4746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4751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52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53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4747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4748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49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4750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4690" name="Group 576"/>
          <p:cNvGrpSpPr>
            <a:grpSpLocks/>
          </p:cNvGrpSpPr>
          <p:nvPr/>
        </p:nvGrpSpPr>
        <p:grpSpPr bwMode="auto">
          <a:xfrm>
            <a:off x="6810375" y="4968875"/>
            <a:ext cx="290513" cy="404813"/>
            <a:chOff x="4290" y="3130"/>
            <a:chExt cx="183" cy="255"/>
          </a:xfrm>
        </p:grpSpPr>
        <p:pic>
          <p:nvPicPr>
            <p:cNvPr id="24723" name="Picture 505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4724" name="Freeform 50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5" name="Freeform 50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6" name="Freeform 50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7" name="Freeform 50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8" name="Freeform 51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9" name="Freeform 51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0" name="Freeform 51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1" name="Freeform 51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2" name="Freeform 51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3" name="Freeform 51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4" name="Freeform 51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5" name="Freeform 51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6" name="Freeform 51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7" name="Freeform 51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8" name="Freeform 52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39" name="Freeform 52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40" name="Freeform 57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4691" name="Group 577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4290" y="3130"/>
            <a:chExt cx="183" cy="255"/>
          </a:xfrm>
        </p:grpSpPr>
        <p:pic>
          <p:nvPicPr>
            <p:cNvPr id="24705" name="Picture 578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4706" name="Freeform 57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07" name="Freeform 58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08" name="Freeform 58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09" name="Freeform 58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0" name="Freeform 58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1" name="Freeform 58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2" name="Freeform 58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3" name="Freeform 58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4" name="Freeform 58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5" name="Freeform 58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6" name="Freeform 58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7" name="Freeform 59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8" name="Freeform 59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19" name="Freeform 59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0" name="Freeform 59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1" name="Freeform 59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22" name="Freeform 59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17689" name="Group 601"/>
          <p:cNvGrpSpPr>
            <a:grpSpLocks/>
          </p:cNvGrpSpPr>
          <p:nvPr/>
        </p:nvGrpSpPr>
        <p:grpSpPr bwMode="auto">
          <a:xfrm>
            <a:off x="4548188" y="2074863"/>
            <a:ext cx="3340100" cy="3265487"/>
            <a:chOff x="2865" y="1307"/>
            <a:chExt cx="2104" cy="2057"/>
          </a:xfrm>
        </p:grpSpPr>
        <p:sp>
          <p:nvSpPr>
            <p:cNvPr id="24701" name="Line 597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702" name="Line 598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703" name="Line 599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704" name="Text Box 600"/>
            <p:cNvSpPr txBox="1">
              <a:spLocks noChangeArrowheads="1"/>
            </p:cNvSpPr>
            <p:nvPr/>
          </p:nvSpPr>
          <p:spPr bwMode="auto">
            <a:xfrm>
              <a:off x="2865" y="2510"/>
              <a:ext cx="11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  <a:latin typeface="Comic Sans MS" pitchFamily="66" charset="0"/>
                </a:rPr>
                <a:t>client/server</a:t>
              </a:r>
            </a:p>
          </p:txBody>
        </p:sp>
      </p:grpSp>
      <p:grpSp>
        <p:nvGrpSpPr>
          <p:cNvPr id="217694" name="Group 606"/>
          <p:cNvGrpSpPr>
            <a:grpSpLocks/>
          </p:cNvGrpSpPr>
          <p:nvPr/>
        </p:nvGrpSpPr>
        <p:grpSpPr bwMode="auto">
          <a:xfrm>
            <a:off x="4206875" y="2076450"/>
            <a:ext cx="3013075" cy="3355975"/>
            <a:chOff x="2650" y="1308"/>
            <a:chExt cx="1898" cy="2114"/>
          </a:xfrm>
        </p:grpSpPr>
        <p:sp>
          <p:nvSpPr>
            <p:cNvPr id="24697" name="Line 602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698" name="Line 603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699" name="Line 604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4700" name="Text Box 605"/>
            <p:cNvSpPr txBox="1">
              <a:spLocks noChangeArrowheads="1"/>
            </p:cNvSpPr>
            <p:nvPr/>
          </p:nvSpPr>
          <p:spPr bwMode="auto">
            <a:xfrm>
              <a:off x="2650" y="1581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  <a:latin typeface="Comic Sans MS" pitchFamily="66" charset="0"/>
                </a:rPr>
                <a:t>peer-peer</a:t>
              </a:r>
            </a:p>
          </p:txBody>
        </p:sp>
      </p:grpSp>
      <p:sp>
        <p:nvSpPr>
          <p:cNvPr id="217695" name="Rectangle 607"/>
          <p:cNvSpPr>
            <a:spLocks noChangeArrowheads="1"/>
          </p:cNvSpPr>
          <p:nvPr/>
        </p:nvSpPr>
        <p:spPr bwMode="auto">
          <a:xfrm>
            <a:off x="333375" y="2954338"/>
            <a:ext cx="4651375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client/server model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client host requests, receives service from always-on server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e.g. Web browser/server; email client/server</a:t>
            </a:r>
          </a:p>
        </p:txBody>
      </p:sp>
      <p:sp>
        <p:nvSpPr>
          <p:cNvPr id="217696" name="Rectangle 608"/>
          <p:cNvSpPr>
            <a:spLocks noChangeArrowheads="1"/>
          </p:cNvSpPr>
          <p:nvPr/>
        </p:nvSpPr>
        <p:spPr bwMode="auto">
          <a:xfrm>
            <a:off x="355600" y="4660900"/>
            <a:ext cx="4651375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peer-peer model: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 minimal (or no) use of dedicated servers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e.g. Skype,  BitTorrent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7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95" grpId="0"/>
      <p:bldP spid="2176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560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9AB981F6-BD58-485A-8204-0D4D56060A3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Access networks and physical media</a:t>
            </a:r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10025" cy="5010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</a:rPr>
              <a:t>Q: How to connect end systems to edge router?</a:t>
            </a:r>
          </a:p>
          <a:p>
            <a:r>
              <a:rPr lang="en-US" sz="2400" smtClean="0"/>
              <a:t>residential access nets</a:t>
            </a:r>
          </a:p>
          <a:p>
            <a:r>
              <a:rPr lang="en-US" sz="2400" smtClean="0"/>
              <a:t>institutional access networks (school, company)</a:t>
            </a:r>
          </a:p>
          <a:p>
            <a:pPr>
              <a:spcAft>
                <a:spcPct val="30000"/>
              </a:spcAft>
            </a:pPr>
            <a:r>
              <a:rPr lang="en-US" sz="2400" smtClean="0"/>
              <a:t>mobile access networks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</a:rPr>
              <a:t>Keep in mind: </a:t>
            </a:r>
          </a:p>
          <a:p>
            <a:r>
              <a:rPr lang="en-US" sz="2400" smtClean="0"/>
              <a:t>bandwidth (bits per second) of access network?</a:t>
            </a:r>
          </a:p>
          <a:p>
            <a:r>
              <a:rPr lang="en-US" sz="2400" smtClean="0"/>
              <a:t>shared or dedicated?</a:t>
            </a:r>
          </a:p>
        </p:txBody>
      </p:sp>
      <p:sp>
        <p:nvSpPr>
          <p:cNvPr id="25606" name="Freeform 682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962699688 w 828"/>
              <a:gd name="T1" fmla="*/ 75604744 h 425"/>
              <a:gd name="T2" fmla="*/ 932457813 w 828"/>
              <a:gd name="T3" fmla="*/ 75604744 h 425"/>
              <a:gd name="T4" fmla="*/ 317539688 w 828"/>
              <a:gd name="T5" fmla="*/ 80645060 h 425"/>
              <a:gd name="T6" fmla="*/ 15120938 w 828"/>
              <a:gd name="T7" fmla="*/ 317539923 h 425"/>
              <a:gd name="T8" fmla="*/ 231854375 w 828"/>
              <a:gd name="T9" fmla="*/ 690523324 h 425"/>
              <a:gd name="T10" fmla="*/ 735885625 w 828"/>
              <a:gd name="T11" fmla="*/ 967740717 h 425"/>
              <a:gd name="T12" fmla="*/ 1360884375 w 828"/>
              <a:gd name="T13" fmla="*/ 1048385777 h 425"/>
              <a:gd name="T14" fmla="*/ 1759069063 w 828"/>
              <a:gd name="T15" fmla="*/ 831652179 h 425"/>
              <a:gd name="T16" fmla="*/ 1955641250 w 828"/>
              <a:gd name="T17" fmla="*/ 428426880 h 425"/>
              <a:gd name="T18" fmla="*/ 1995963750 w 828"/>
              <a:gd name="T19" fmla="*/ 55443479 h 425"/>
              <a:gd name="T20" fmla="*/ 1411287500 w 828"/>
              <a:gd name="T21" fmla="*/ 95766008 h 425"/>
              <a:gd name="T22" fmla="*/ 962699688 w 828"/>
              <a:gd name="T23" fmla="*/ 75604744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7" name="Freeform 683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2147483647 w 765"/>
              <a:gd name="T1" fmla="*/ 51791804 h 459"/>
              <a:gd name="T2" fmla="*/ 1473499135 w 765"/>
              <a:gd name="T3" fmla="*/ 362535798 h 459"/>
              <a:gd name="T4" fmla="*/ 491166378 w 765"/>
              <a:gd name="T5" fmla="*/ 517908933 h 459"/>
              <a:gd name="T6" fmla="*/ 71628477 w 765"/>
              <a:gd name="T7" fmla="*/ 1740175471 h 459"/>
              <a:gd name="T8" fmla="*/ 920937242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143 h 459"/>
              <a:gd name="T18" fmla="*/ 2147483647 w 765"/>
              <a:gd name="T19" fmla="*/ 818295932 h 459"/>
              <a:gd name="T20" fmla="*/ 2147483647 w 765"/>
              <a:gd name="T21" fmla="*/ 176089401 h 459"/>
              <a:gd name="T22" fmla="*/ 2147483647 w 765"/>
              <a:gd name="T23" fmla="*/ 51791804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8" name="Freeform 684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1633061250 w 1036"/>
              <a:gd name="T1" fmla="*/ 27720912 h 675"/>
              <a:gd name="T2" fmla="*/ 982860938 w 1036"/>
              <a:gd name="T3" fmla="*/ 133567425 h 675"/>
              <a:gd name="T4" fmla="*/ 519152188 w 1036"/>
              <a:gd name="T5" fmla="*/ 325099211 h 675"/>
              <a:gd name="T6" fmla="*/ 383063750 w 1036"/>
              <a:gd name="T7" fmla="*/ 577114718 h 675"/>
              <a:gd name="T8" fmla="*/ 55443438 w 1036"/>
              <a:gd name="T9" fmla="*/ 748485263 h 675"/>
              <a:gd name="T10" fmla="*/ 45362813 w 1036"/>
              <a:gd name="T11" fmla="*/ 1156750385 h 675"/>
              <a:gd name="T12" fmla="*/ 332660625 w 1036"/>
              <a:gd name="T13" fmla="*/ 1232355037 h 675"/>
              <a:gd name="T14" fmla="*/ 1154231563 w 1036"/>
              <a:gd name="T15" fmla="*/ 1232355037 h 675"/>
              <a:gd name="T16" fmla="*/ 1507053438 w 1036"/>
              <a:gd name="T17" fmla="*/ 1398685272 h 675"/>
              <a:gd name="T18" fmla="*/ 1895157500 w 1036"/>
              <a:gd name="T19" fmla="*/ 1655741090 h 675"/>
              <a:gd name="T20" fmla="*/ 2147483647 w 1036"/>
              <a:gd name="T21" fmla="*/ 1665821710 h 675"/>
              <a:gd name="T22" fmla="*/ 2147483647 w 1036"/>
              <a:gd name="T23" fmla="*/ 1519652716 h 675"/>
              <a:gd name="T24" fmla="*/ 2147483647 w 1036"/>
              <a:gd name="T25" fmla="*/ 1121468214 h 675"/>
              <a:gd name="T26" fmla="*/ 2147483647 w 1036"/>
              <a:gd name="T27" fmla="*/ 733364333 h 675"/>
              <a:gd name="T28" fmla="*/ 2147483647 w 1036"/>
              <a:gd name="T29" fmla="*/ 269655799 h 675"/>
              <a:gd name="T30" fmla="*/ 2147483647 w 1036"/>
              <a:gd name="T31" fmla="*/ 42841843 h 675"/>
              <a:gd name="T32" fmla="*/ 1955641250 w 1036"/>
              <a:gd name="T33" fmla="*/ 7559671 h 675"/>
              <a:gd name="T34" fmla="*/ 1633061250 w 1036"/>
              <a:gd name="T35" fmla="*/ 2772091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5609" name="Group 685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26261" name="Rectangle 6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262" name="AutoShape 6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solidFill>
                  <a:srgbClr val="00CCFF"/>
                </a:solidFill>
              </a:endParaRPr>
            </a:p>
          </p:txBody>
        </p:sp>
      </p:grpSp>
      <p:sp>
        <p:nvSpPr>
          <p:cNvPr id="25610" name="Line 689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1" name="Line 690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2" name="Line 691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3" name="Line 692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4" name="Line 693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5" name="Line 694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6" name="Line 695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7" name="Line 696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8" name="Line 697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19" name="Line 698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20" name="Line 699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21" name="Line 700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22" name="Line 701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23" name="Line 702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sp>
        <p:nvSpPr>
          <p:cNvPr id="25624" name="Line 703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tr-TR"/>
          </a:p>
        </p:txBody>
      </p:sp>
      <p:grpSp>
        <p:nvGrpSpPr>
          <p:cNvPr id="25625" name="Group 704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26257" name="Line 705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8" name="Line 706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9" name="Line 707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60" name="Line 708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25626" name="Group 709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26253" name="Line 710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4" name="Line 711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5" name="Line 712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6" name="Line 713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25627" name="Group 714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26249" name="Line 715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0" name="Line 716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1" name="Line 717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252" name="Line 718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5628" name="Oval 719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29" name="Line 720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30" name="Line 721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31" name="Rectangle 722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32" name="Oval 723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33" name="Group 724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26246" name="Line 7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7" name="Line 7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8" name="Line 7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34" name="Group 728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26243" name="Line 7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4" name="Line 7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5" name="Line 7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35" name="Oval 732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36" name="Line 733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37" name="Line 734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38" name="Rectangle 735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39" name="Oval 736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40" name="Group 737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26240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1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42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41" name="Group 741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26237" name="Line 7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8" name="Line 7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9" name="Line 7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42" name="Oval 745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43" name="Line 746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44" name="Line 747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45" name="Rectangle 748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46" name="Oval 749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47" name="Group 750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26234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5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6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48" name="Group 754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26231" name="Line 7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2" name="Line 7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3" name="Line 7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49" name="Oval 758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50" name="Line 759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51" name="Line 760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52" name="Rectangle 761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53" name="Oval 762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54" name="Group 763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26228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9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30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55" name="Group 767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26225" name="Line 7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6" name="Line 7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7" name="Line 7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56" name="Oval 771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57" name="Line 772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58" name="Line 773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59" name="Rectangle 774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60" name="Oval 775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61" name="Group 776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26222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3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4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62" name="Group 780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26219" name="Line 7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0" name="Line 7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21" name="Line 7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63" name="Oval 784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64" name="Line 785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65" name="Line 786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66" name="Rectangle 787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25667" name="Oval 788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68" name="Group 789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26216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7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8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69" name="Group 793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26213" name="Line 7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4" name="Line 7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5" name="Line 7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70" name="Oval 797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71" name="Line 798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72" name="Line 799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73" name="Rectangle 800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74" name="Oval 801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75" name="Group 802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26210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1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12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76" name="Group 806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26207" name="Line 8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8" name="Line 8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9" name="Line 8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77" name="Oval 810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78" name="Line 811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79" name="Line 812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80" name="Rectangle 813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81" name="Oval 814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82" name="Group 815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26204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5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6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83" name="Group 819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26201" name="Line 8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2" name="Line 8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3" name="Line 8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84" name="Oval 823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685" name="Line 824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86" name="Line 825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87" name="Rectangle 826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5688" name="Oval 827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89" name="Group 828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26198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99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200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90" name="Group 832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26195" name="Line 8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96" name="Line 8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97" name="Line 8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5691" name="Line 836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2" name="Line 837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3" name="Line 838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4" name="Line 839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5" name="Line 840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6" name="Line 841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7" name="Line 842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8" name="Freeform 843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2147483647 w 1877"/>
              <a:gd name="T1" fmla="*/ 57964407 h 917"/>
              <a:gd name="T2" fmla="*/ 1743947832 w 1877"/>
              <a:gd name="T3" fmla="*/ 274697919 h 917"/>
              <a:gd name="T4" fmla="*/ 1045863875 w 1877"/>
              <a:gd name="T5" fmla="*/ 229335091 h 917"/>
              <a:gd name="T6" fmla="*/ 282257453 w 1877"/>
              <a:gd name="T7" fmla="*/ 428426710 h 917"/>
              <a:gd name="T8" fmla="*/ 126007791 w 1877"/>
              <a:gd name="T9" fmla="*/ 889616256 h 917"/>
              <a:gd name="T10" fmla="*/ 35282182 w 1877"/>
              <a:gd name="T11" fmla="*/ 1330642957 h 917"/>
              <a:gd name="T12" fmla="*/ 350300866 w 1877"/>
              <a:gd name="T13" fmla="*/ 1638102125 h 917"/>
              <a:gd name="T14" fmla="*/ 1272677899 w 1877"/>
              <a:gd name="T15" fmla="*/ 196824350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386 h 917"/>
              <a:gd name="T22" fmla="*/ 2147483647 w 1877"/>
              <a:gd name="T23" fmla="*/ 1572578040 h 917"/>
              <a:gd name="T24" fmla="*/ 2147483647 w 1877"/>
              <a:gd name="T25" fmla="*/ 551915202 h 917"/>
              <a:gd name="T26" fmla="*/ 2147483647 w 1877"/>
              <a:gd name="T27" fmla="*/ 252015712 h 917"/>
              <a:gd name="T28" fmla="*/ 2147483647 w 1877"/>
              <a:gd name="T29" fmla="*/ 32762836 h 917"/>
              <a:gd name="T30" fmla="*/ 2147483647 w 1877"/>
              <a:gd name="T31" fmla="*/ 5796440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99" name="Line 844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0" name="Line 845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1" name="Line 846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5702" name="Group 847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26182" name="Oval 8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83" name="Line 8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84" name="Line 8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85" name="Rectangle 8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186" name="Oval 8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187" name="Group 85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6192" name="Line 8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93" name="Line 8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94" name="Line 8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188" name="Group 85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6189" name="Line 8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90" name="Line 8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91" name="Line 8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5703" name="Group 861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26169" name="Oval 8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70" name="Line 8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71" name="Line 8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72" name="Rectangle 8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173" name="Oval 8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174" name="Group 8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179" name="Line 8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80" name="Line 8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81" name="Line 8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175" name="Group 8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176" name="Line 8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77" name="Line 8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78" name="Line 8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5704" name="Group 875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26156" name="Oval 8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57" name="Line 8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58" name="Line 8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59" name="Rectangle 8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160" name="Oval 8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161" name="Group 8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166" name="Line 8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67" name="Line 8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68" name="Line 8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162" name="Group 8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163" name="Line 8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64" name="Line 8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65" name="Line 8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25705" name="Line 889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6" name="Line 890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7" name="Line 891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8" name="Line 892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9" name="Line 893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0" name="Line 894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1" name="Line 895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2" name="Line 896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3" name="Line 897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4" name="Line 898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5" name="Line 899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6" name="Line 900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7" name="Line 942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8" name="Line 943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19" name="Line 944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0" name="Line 945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1" name="Line 946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2" name="Line 947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3" name="Line 949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4" name="Line 950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5" name="Line 951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26" name="Line 952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5727" name="Group 953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26143" name="Oval 95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44" name="Line 95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45" name="Line 95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46" name="Rectangle 95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147" name="Oval 95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148" name="Group 95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6153" name="Line 9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54" name="Line 9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55" name="Line 9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149" name="Group 96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6150" name="Line 9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51" name="Line 9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52" name="Line 9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5728" name="Group 967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26130" name="Oval 96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31" name="Line 96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32" name="Line 97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33" name="Rectangle 97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134" name="Oval 97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135" name="Group 97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6140" name="Line 9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41" name="Line 9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42" name="Line 9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136" name="Group 97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6137" name="Line 9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38" name="Line 9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139" name="Line 9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pic>
        <p:nvPicPr>
          <p:cNvPr id="25729" name="Picture 1020" descr="imgyjavg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730" name="Group 1021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26122" name="AutoShape 1022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3" name="Rectangle 1023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4" name="Rectangle 1024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5" name="AutoShape 1025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6" name="Line 1026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27" name="Line 1027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28" name="Rectangle 1028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9" name="Rectangle 1029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5731" name="Group 1030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26114" name="AutoShape 1031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15" name="Rectangle 1032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16" name="Rectangle 1033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17" name="AutoShape 1034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18" name="Line 1035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19" name="Line 1036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120" name="Rectangle 1037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121" name="Rectangle 1038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5732" name="AutoShape 1040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3" name="Freeform 1041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9778849 w 1894"/>
              <a:gd name="T1" fmla="*/ 0 h 1904"/>
              <a:gd name="T2" fmla="*/ 10003404 w 1894"/>
              <a:gd name="T3" fmla="*/ 0 h 1904"/>
              <a:gd name="T4" fmla="*/ 10467688 w 1894"/>
              <a:gd name="T5" fmla="*/ 17632 h 1904"/>
              <a:gd name="T6" fmla="*/ 11111617 w 1894"/>
              <a:gd name="T7" fmla="*/ 52763 h 1904"/>
              <a:gd name="T8" fmla="*/ 11965170 w 1894"/>
              <a:gd name="T9" fmla="*/ 105393 h 1904"/>
              <a:gd name="T10" fmla="*/ 12953579 w 1894"/>
              <a:gd name="T11" fmla="*/ 175788 h 1904"/>
              <a:gd name="T12" fmla="*/ 14091651 w 1894"/>
              <a:gd name="T13" fmla="*/ 298812 h 1904"/>
              <a:gd name="T14" fmla="*/ 15349648 w 1894"/>
              <a:gd name="T15" fmla="*/ 456968 h 1904"/>
              <a:gd name="T16" fmla="*/ 16712397 w 1894"/>
              <a:gd name="T17" fmla="*/ 667887 h 1904"/>
              <a:gd name="T18" fmla="*/ 18164968 w 1894"/>
              <a:gd name="T19" fmla="*/ 966567 h 1904"/>
              <a:gd name="T20" fmla="*/ 19692431 w 1894"/>
              <a:gd name="T21" fmla="*/ 1283011 h 1904"/>
              <a:gd name="T22" fmla="*/ 21234824 w 1894"/>
              <a:gd name="T23" fmla="*/ 1704716 h 1904"/>
              <a:gd name="T24" fmla="*/ 22837180 w 1894"/>
              <a:gd name="T25" fmla="*/ 2196815 h 1904"/>
              <a:gd name="T26" fmla="*/ 24439536 w 1894"/>
              <a:gd name="T27" fmla="*/ 2794440 h 1904"/>
              <a:gd name="T28" fmla="*/ 26041891 w 1894"/>
              <a:gd name="T29" fmla="*/ 3462194 h 1904"/>
              <a:gd name="T30" fmla="*/ 27599336 w 1894"/>
              <a:gd name="T31" fmla="*/ 4235474 h 1904"/>
              <a:gd name="T32" fmla="*/ 25892107 w 1894"/>
              <a:gd name="T33" fmla="*/ 20017650 h 1904"/>
              <a:gd name="T34" fmla="*/ 26086802 w 1894"/>
              <a:gd name="T35" fmla="*/ 20140675 h 1904"/>
              <a:gd name="T36" fmla="*/ 26476194 w 1894"/>
              <a:gd name="T37" fmla="*/ 20615142 h 1904"/>
              <a:gd name="T38" fmla="*/ 26670890 w 1894"/>
              <a:gd name="T39" fmla="*/ 21687235 h 1904"/>
              <a:gd name="T40" fmla="*/ 26356391 w 1894"/>
              <a:gd name="T41" fmla="*/ 23567738 h 1904"/>
              <a:gd name="T42" fmla="*/ 21444572 w 1894"/>
              <a:gd name="T43" fmla="*/ 31019490 h 1904"/>
              <a:gd name="T44" fmla="*/ 19797183 w 1894"/>
              <a:gd name="T45" fmla="*/ 33462354 h 1904"/>
              <a:gd name="T46" fmla="*/ 19527717 w 1894"/>
              <a:gd name="T47" fmla="*/ 33427223 h 1904"/>
              <a:gd name="T48" fmla="*/ 19018522 w 1894"/>
              <a:gd name="T49" fmla="*/ 33339329 h 1904"/>
              <a:gd name="T50" fmla="*/ 18314753 w 1894"/>
              <a:gd name="T51" fmla="*/ 33233936 h 1904"/>
              <a:gd name="T52" fmla="*/ 17401236 w 1894"/>
              <a:gd name="T53" fmla="*/ 33058149 h 1904"/>
              <a:gd name="T54" fmla="*/ 16337935 w 1894"/>
              <a:gd name="T55" fmla="*/ 32847230 h 1904"/>
              <a:gd name="T56" fmla="*/ 15094989 w 1894"/>
              <a:gd name="T57" fmla="*/ 32583681 h 1904"/>
              <a:gd name="T58" fmla="*/ 13747292 w 1894"/>
              <a:gd name="T59" fmla="*/ 32249738 h 1904"/>
              <a:gd name="T60" fmla="*/ 12279670 w 1894"/>
              <a:gd name="T61" fmla="*/ 31863032 h 1904"/>
              <a:gd name="T62" fmla="*/ 10737277 w 1894"/>
              <a:gd name="T63" fmla="*/ 31388564 h 1904"/>
              <a:gd name="T64" fmla="*/ 9134921 w 1894"/>
              <a:gd name="T65" fmla="*/ 30843702 h 1904"/>
              <a:gd name="T66" fmla="*/ 7502584 w 1894"/>
              <a:gd name="T67" fmla="*/ 30228578 h 1904"/>
              <a:gd name="T68" fmla="*/ 5840387 w 1894"/>
              <a:gd name="T69" fmla="*/ 29543192 h 1904"/>
              <a:gd name="T70" fmla="*/ 4193121 w 1894"/>
              <a:gd name="T71" fmla="*/ 28752280 h 1904"/>
              <a:gd name="T72" fmla="*/ 2575713 w 1894"/>
              <a:gd name="T73" fmla="*/ 27855975 h 1904"/>
              <a:gd name="T74" fmla="*/ 1003339 w 1894"/>
              <a:gd name="T75" fmla="*/ 26889408 h 1904"/>
              <a:gd name="T76" fmla="*/ 239607 w 1894"/>
              <a:gd name="T77" fmla="*/ 26274284 h 1904"/>
              <a:gd name="T78" fmla="*/ 119803 w 1894"/>
              <a:gd name="T79" fmla="*/ 25606397 h 1904"/>
              <a:gd name="T80" fmla="*/ 0 w 1894"/>
              <a:gd name="T81" fmla="*/ 24622199 h 1904"/>
              <a:gd name="T82" fmla="*/ 59841 w 1894"/>
              <a:gd name="T83" fmla="*/ 23602869 h 1904"/>
              <a:gd name="T84" fmla="*/ 5810406 w 1894"/>
              <a:gd name="T85" fmla="*/ 16959661 h 1904"/>
              <a:gd name="T86" fmla="*/ 5780424 w 1894"/>
              <a:gd name="T87" fmla="*/ 16731243 h 1904"/>
              <a:gd name="T88" fmla="*/ 5840387 w 1894"/>
              <a:gd name="T89" fmla="*/ 16116119 h 1904"/>
              <a:gd name="T90" fmla="*/ 6169816 w 1894"/>
              <a:gd name="T91" fmla="*/ 15254946 h 1904"/>
              <a:gd name="T92" fmla="*/ 7008440 w 1894"/>
              <a:gd name="T93" fmla="*/ 14305878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4" name="Freeform 1042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595382 w 1106"/>
              <a:gd name="T1" fmla="*/ 0 h 331"/>
              <a:gd name="T2" fmla="*/ 16462924 w 1106"/>
              <a:gd name="T3" fmla="*/ 4644765 h 331"/>
              <a:gd name="T4" fmla="*/ 15941965 w 1106"/>
              <a:gd name="T5" fmla="*/ 5550305 h 331"/>
              <a:gd name="T6" fmla="*/ 0 w 1106"/>
              <a:gd name="T7" fmla="*/ 603694 h 331"/>
              <a:gd name="T8" fmla="*/ 59538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5" name="Freeform 1043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9176822 w 1285"/>
              <a:gd name="T1" fmla="*/ 6815901 h 505"/>
              <a:gd name="T2" fmla="*/ 18907628 w 1285"/>
              <a:gd name="T3" fmla="*/ 6781046 h 505"/>
              <a:gd name="T4" fmla="*/ 18428926 w 1285"/>
              <a:gd name="T5" fmla="*/ 6711202 h 505"/>
              <a:gd name="T6" fmla="*/ 17695952 w 1285"/>
              <a:gd name="T7" fmla="*/ 6589206 h 505"/>
              <a:gd name="T8" fmla="*/ 16813399 w 1285"/>
              <a:gd name="T9" fmla="*/ 6432355 h 505"/>
              <a:gd name="T10" fmla="*/ 15736380 w 1285"/>
              <a:gd name="T11" fmla="*/ 6188364 h 505"/>
              <a:gd name="T12" fmla="*/ 14524704 w 1285"/>
              <a:gd name="T13" fmla="*/ 5926813 h 505"/>
              <a:gd name="T14" fmla="*/ 13178492 w 1285"/>
              <a:gd name="T15" fmla="*/ 5613111 h 505"/>
              <a:gd name="T16" fmla="*/ 11742386 w 1285"/>
              <a:gd name="T17" fmla="*/ 5212137 h 505"/>
              <a:gd name="T18" fmla="*/ 10231674 w 1285"/>
              <a:gd name="T19" fmla="*/ 4758879 h 505"/>
              <a:gd name="T20" fmla="*/ 8661033 w 1285"/>
              <a:gd name="T21" fmla="*/ 4253337 h 505"/>
              <a:gd name="T22" fmla="*/ 7060426 w 1285"/>
              <a:gd name="T23" fmla="*/ 3643228 h 505"/>
              <a:gd name="T24" fmla="*/ 5444899 w 1285"/>
              <a:gd name="T25" fmla="*/ 2980835 h 505"/>
              <a:gd name="T26" fmla="*/ 3874257 w 1285"/>
              <a:gd name="T27" fmla="*/ 2231302 h 505"/>
              <a:gd name="T28" fmla="*/ 2318537 w 1285"/>
              <a:gd name="T29" fmla="*/ 1411926 h 505"/>
              <a:gd name="T30" fmla="*/ 822746 w 1285"/>
              <a:gd name="T31" fmla="*/ 488114 h 505"/>
              <a:gd name="T32" fmla="*/ 89772 w 1285"/>
              <a:gd name="T33" fmla="*/ 69712 h 505"/>
              <a:gd name="T34" fmla="*/ 29965 w 1285"/>
              <a:gd name="T35" fmla="*/ 557825 h 505"/>
              <a:gd name="T36" fmla="*/ 0 w 1285"/>
              <a:gd name="T37" fmla="*/ 1324786 h 505"/>
              <a:gd name="T38" fmla="*/ 119614 w 1285"/>
              <a:gd name="T39" fmla="*/ 2091879 h 505"/>
              <a:gd name="T40" fmla="*/ 284237 w 1285"/>
              <a:gd name="T41" fmla="*/ 2423009 h 505"/>
              <a:gd name="T42" fmla="*/ 418895 w 1285"/>
              <a:gd name="T43" fmla="*/ 2510149 h 505"/>
              <a:gd name="T44" fmla="*/ 703009 w 1285"/>
              <a:gd name="T45" fmla="*/ 2701988 h 505"/>
              <a:gd name="T46" fmla="*/ 1121904 w 1285"/>
              <a:gd name="T47" fmla="*/ 2963407 h 505"/>
              <a:gd name="T48" fmla="*/ 1675335 w 1285"/>
              <a:gd name="T49" fmla="*/ 3312097 h 505"/>
              <a:gd name="T50" fmla="*/ 2378466 w 1285"/>
              <a:gd name="T51" fmla="*/ 3695511 h 505"/>
              <a:gd name="T52" fmla="*/ 3216134 w 1285"/>
              <a:gd name="T53" fmla="*/ 4148769 h 505"/>
              <a:gd name="T54" fmla="*/ 4203380 w 1285"/>
              <a:gd name="T55" fmla="*/ 4654311 h 505"/>
              <a:gd name="T56" fmla="*/ 5355127 w 1285"/>
              <a:gd name="T57" fmla="*/ 5159853 h 505"/>
              <a:gd name="T58" fmla="*/ 6626610 w 1285"/>
              <a:gd name="T59" fmla="*/ 5682822 h 505"/>
              <a:gd name="T60" fmla="*/ 8077638 w 1285"/>
              <a:gd name="T61" fmla="*/ 6223220 h 505"/>
              <a:gd name="T62" fmla="*/ 9678122 w 1285"/>
              <a:gd name="T63" fmla="*/ 6746058 h 505"/>
              <a:gd name="T64" fmla="*/ 11428307 w 1285"/>
              <a:gd name="T65" fmla="*/ 7251599 h 505"/>
              <a:gd name="T66" fmla="*/ 13313150 w 1285"/>
              <a:gd name="T67" fmla="*/ 7739713 h 505"/>
              <a:gd name="T68" fmla="*/ 15377415 w 1285"/>
              <a:gd name="T69" fmla="*/ 8227827 h 505"/>
              <a:gd name="T70" fmla="*/ 17606180 w 1285"/>
              <a:gd name="T71" fmla="*/ 8611373 h 505"/>
              <a:gd name="T72" fmla="*/ 18787892 w 1285"/>
              <a:gd name="T73" fmla="*/ 8768225 h 505"/>
              <a:gd name="T74" fmla="*/ 18922549 w 1285"/>
              <a:gd name="T75" fmla="*/ 8489246 h 505"/>
              <a:gd name="T76" fmla="*/ 19117014 w 1285"/>
              <a:gd name="T77" fmla="*/ 7948980 h 505"/>
              <a:gd name="T78" fmla="*/ 19221708 w 1285"/>
              <a:gd name="T79" fmla="*/ 7234171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6" name="AutoShape 1044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7" name="Freeform 1045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2621389 w 179"/>
              <a:gd name="T1" fmla="*/ 1453378 h 216"/>
              <a:gd name="T2" fmla="*/ 2038812 w 179"/>
              <a:gd name="T3" fmla="*/ 1920674 h 216"/>
              <a:gd name="T4" fmla="*/ 1581074 w 179"/>
              <a:gd name="T5" fmla="*/ 2439689 h 216"/>
              <a:gd name="T6" fmla="*/ 1123540 w 179"/>
              <a:gd name="T7" fmla="*/ 3062598 h 216"/>
              <a:gd name="T8" fmla="*/ 749026 w 179"/>
              <a:gd name="T9" fmla="*/ 3737454 h 216"/>
              <a:gd name="T10" fmla="*/ 416126 w 179"/>
              <a:gd name="T11" fmla="*/ 4464257 h 216"/>
              <a:gd name="T12" fmla="*/ 208063 w 179"/>
              <a:gd name="T13" fmla="*/ 5243007 h 216"/>
              <a:gd name="T14" fmla="*/ 83225 w 179"/>
              <a:gd name="T15" fmla="*/ 6073477 h 216"/>
              <a:gd name="T16" fmla="*/ 0 w 179"/>
              <a:gd name="T17" fmla="*/ 6903946 h 216"/>
              <a:gd name="T18" fmla="*/ 83225 w 179"/>
              <a:gd name="T19" fmla="*/ 8046098 h 216"/>
              <a:gd name="T20" fmla="*/ 416126 w 179"/>
              <a:gd name="T21" fmla="*/ 8980461 h 216"/>
              <a:gd name="T22" fmla="*/ 957089 w 179"/>
              <a:gd name="T23" fmla="*/ 9862878 h 216"/>
              <a:gd name="T24" fmla="*/ 1664299 w 179"/>
              <a:gd name="T25" fmla="*/ 10433840 h 216"/>
              <a:gd name="T26" fmla="*/ 2454938 w 179"/>
              <a:gd name="T27" fmla="*/ 10953082 h 216"/>
              <a:gd name="T28" fmla="*/ 3287190 w 179"/>
              <a:gd name="T29" fmla="*/ 11160643 h 216"/>
              <a:gd name="T30" fmla="*/ 4160850 w 179"/>
              <a:gd name="T31" fmla="*/ 11212590 h 216"/>
              <a:gd name="T32" fmla="*/ 4993102 w 179"/>
              <a:gd name="T33" fmla="*/ 11056749 h 216"/>
              <a:gd name="T34" fmla="*/ 5159552 w 179"/>
              <a:gd name="T35" fmla="*/ 11056749 h 216"/>
              <a:gd name="T36" fmla="*/ 5326002 w 179"/>
              <a:gd name="T37" fmla="*/ 10953082 h 216"/>
              <a:gd name="T38" fmla="*/ 5450840 w 179"/>
              <a:gd name="T39" fmla="*/ 10797241 h 216"/>
              <a:gd name="T40" fmla="*/ 5492453 w 179"/>
              <a:gd name="T41" fmla="*/ 10537734 h 216"/>
              <a:gd name="T42" fmla="*/ 5409228 w 179"/>
              <a:gd name="T43" fmla="*/ 10278226 h 216"/>
              <a:gd name="T44" fmla="*/ 5242777 w 179"/>
              <a:gd name="T45" fmla="*/ 10070666 h 216"/>
              <a:gd name="T46" fmla="*/ 5034714 w 179"/>
              <a:gd name="T47" fmla="*/ 9862878 h 216"/>
              <a:gd name="T48" fmla="*/ 4826651 w 179"/>
              <a:gd name="T49" fmla="*/ 9707264 h 216"/>
              <a:gd name="T50" fmla="*/ 4368913 w 179"/>
              <a:gd name="T51" fmla="*/ 9551423 h 216"/>
              <a:gd name="T52" fmla="*/ 3952787 w 179"/>
              <a:gd name="T53" fmla="*/ 9447757 h 216"/>
              <a:gd name="T54" fmla="*/ 3495253 w 179"/>
              <a:gd name="T55" fmla="*/ 9343863 h 216"/>
              <a:gd name="T56" fmla="*/ 3120740 w 179"/>
              <a:gd name="T57" fmla="*/ 9239969 h 216"/>
              <a:gd name="T58" fmla="*/ 2704614 w 179"/>
              <a:gd name="T59" fmla="*/ 9084355 h 216"/>
              <a:gd name="T60" fmla="*/ 2330101 w 179"/>
              <a:gd name="T61" fmla="*/ 8824620 h 216"/>
              <a:gd name="T62" fmla="*/ 1955587 w 179"/>
              <a:gd name="T63" fmla="*/ 8565113 h 216"/>
              <a:gd name="T64" fmla="*/ 1622687 w 179"/>
              <a:gd name="T65" fmla="*/ 8098045 h 216"/>
              <a:gd name="T66" fmla="*/ 1497849 w 179"/>
              <a:gd name="T67" fmla="*/ 6229318 h 216"/>
              <a:gd name="T68" fmla="*/ 1830750 w 179"/>
              <a:gd name="T69" fmla="*/ 4671817 h 216"/>
              <a:gd name="T70" fmla="*/ 2538163 w 179"/>
              <a:gd name="T71" fmla="*/ 3477947 h 216"/>
              <a:gd name="T72" fmla="*/ 3495253 w 179"/>
              <a:gd name="T73" fmla="*/ 2439689 h 216"/>
              <a:gd name="T74" fmla="*/ 4535363 w 179"/>
              <a:gd name="T75" fmla="*/ 1661167 h 216"/>
              <a:gd name="T76" fmla="*/ 5658903 w 179"/>
              <a:gd name="T77" fmla="*/ 1090205 h 216"/>
              <a:gd name="T78" fmla="*/ 6657401 w 179"/>
              <a:gd name="T79" fmla="*/ 622909 h 216"/>
              <a:gd name="T80" fmla="*/ 7448040 w 179"/>
              <a:gd name="T81" fmla="*/ 259507 h 216"/>
              <a:gd name="T82" fmla="*/ 6948689 w 179"/>
              <a:gd name="T83" fmla="*/ 51947 h 216"/>
              <a:gd name="T84" fmla="*/ 6407726 w 179"/>
              <a:gd name="T85" fmla="*/ 0 h 216"/>
              <a:gd name="T86" fmla="*/ 5825353 w 179"/>
              <a:gd name="T87" fmla="*/ 103894 h 216"/>
              <a:gd name="T88" fmla="*/ 5159552 w 179"/>
              <a:gd name="T89" fmla="*/ 259507 h 216"/>
              <a:gd name="T90" fmla="*/ 4493751 w 179"/>
              <a:gd name="T91" fmla="*/ 519015 h 216"/>
              <a:gd name="T92" fmla="*/ 3827949 w 179"/>
              <a:gd name="T93" fmla="*/ 778750 h 216"/>
              <a:gd name="T94" fmla="*/ 3203965 w 179"/>
              <a:gd name="T95" fmla="*/ 1141924 h 216"/>
              <a:gd name="T96" fmla="*/ 2621389 w 179"/>
              <a:gd name="T97" fmla="*/ 1453378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8" name="Freeform 1046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3648799 w 114"/>
              <a:gd name="T1" fmla="*/ 2828698 h 168"/>
              <a:gd name="T2" fmla="*/ 3838881 w 114"/>
              <a:gd name="T3" fmla="*/ 3703184 h 168"/>
              <a:gd name="T4" fmla="*/ 3800865 w 114"/>
              <a:gd name="T5" fmla="*/ 4525963 h 168"/>
              <a:gd name="T6" fmla="*/ 3496733 w 114"/>
              <a:gd name="T7" fmla="*/ 5194527 h 168"/>
              <a:gd name="T8" fmla="*/ 3116569 w 114"/>
              <a:gd name="T9" fmla="*/ 5760357 h 168"/>
              <a:gd name="T10" fmla="*/ 2622550 w 114"/>
              <a:gd name="T11" fmla="*/ 6326188 h 168"/>
              <a:gd name="T12" fmla="*/ 2052498 w 114"/>
              <a:gd name="T13" fmla="*/ 6891791 h 168"/>
              <a:gd name="T14" fmla="*/ 1520268 w 114"/>
              <a:gd name="T15" fmla="*/ 7354661 h 168"/>
              <a:gd name="T16" fmla="*/ 1026249 w 114"/>
              <a:gd name="T17" fmla="*/ 7869011 h 168"/>
              <a:gd name="T18" fmla="*/ 950216 w 114"/>
              <a:gd name="T19" fmla="*/ 8023452 h 168"/>
              <a:gd name="T20" fmla="*/ 912200 w 114"/>
              <a:gd name="T21" fmla="*/ 8126186 h 168"/>
              <a:gd name="T22" fmla="*/ 912200 w 114"/>
              <a:gd name="T23" fmla="*/ 8331880 h 168"/>
              <a:gd name="T24" fmla="*/ 950216 w 114"/>
              <a:gd name="T25" fmla="*/ 8486321 h 168"/>
              <a:gd name="T26" fmla="*/ 1064266 w 114"/>
              <a:gd name="T27" fmla="*/ 8589055 h 168"/>
              <a:gd name="T28" fmla="*/ 1178315 w 114"/>
              <a:gd name="T29" fmla="*/ 8640536 h 168"/>
              <a:gd name="T30" fmla="*/ 1254348 w 114"/>
              <a:gd name="T31" fmla="*/ 8640536 h 168"/>
              <a:gd name="T32" fmla="*/ 1406219 w 114"/>
              <a:gd name="T33" fmla="*/ 8589055 h 168"/>
              <a:gd name="T34" fmla="*/ 2014482 w 114"/>
              <a:gd name="T35" fmla="*/ 8074705 h 168"/>
              <a:gd name="T36" fmla="*/ 2622550 w 114"/>
              <a:gd name="T37" fmla="*/ 7560582 h 168"/>
              <a:gd name="T38" fmla="*/ 3192602 w 114"/>
              <a:gd name="T39" fmla="*/ 6943271 h 168"/>
              <a:gd name="T40" fmla="*/ 3686816 w 114"/>
              <a:gd name="T41" fmla="*/ 6223227 h 168"/>
              <a:gd name="T42" fmla="*/ 4066785 w 114"/>
              <a:gd name="T43" fmla="*/ 5451702 h 168"/>
              <a:gd name="T44" fmla="*/ 4294884 w 114"/>
              <a:gd name="T45" fmla="*/ 4577443 h 168"/>
              <a:gd name="T46" fmla="*/ 4332900 w 114"/>
              <a:gd name="T47" fmla="*/ 3651704 h 168"/>
              <a:gd name="T48" fmla="*/ 4180834 w 114"/>
              <a:gd name="T49" fmla="*/ 2623004 h 168"/>
              <a:gd name="T50" fmla="*/ 3838881 w 114"/>
              <a:gd name="T51" fmla="*/ 1851479 h 168"/>
              <a:gd name="T52" fmla="*/ 3306651 w 114"/>
              <a:gd name="T53" fmla="*/ 1234395 h 168"/>
              <a:gd name="T54" fmla="*/ 2660566 w 114"/>
              <a:gd name="T55" fmla="*/ 720045 h 168"/>
              <a:gd name="T56" fmla="*/ 1938449 w 114"/>
              <a:gd name="T57" fmla="*/ 360136 h 168"/>
              <a:gd name="T58" fmla="*/ 1216331 w 114"/>
              <a:gd name="T59" fmla="*/ 102961 h 168"/>
              <a:gd name="T60" fmla="*/ 646085 w 114"/>
              <a:gd name="T61" fmla="*/ 0 h 168"/>
              <a:gd name="T62" fmla="*/ 190082 w 114"/>
              <a:gd name="T63" fmla="*/ 0 h 168"/>
              <a:gd name="T64" fmla="*/ 0 w 114"/>
              <a:gd name="T65" fmla="*/ 154214 h 168"/>
              <a:gd name="T66" fmla="*/ 456002 w 114"/>
              <a:gd name="T67" fmla="*/ 462870 h 168"/>
              <a:gd name="T68" fmla="*/ 988233 w 114"/>
              <a:gd name="T69" fmla="*/ 668564 h 168"/>
              <a:gd name="T70" fmla="*/ 1558284 w 114"/>
              <a:gd name="T71" fmla="*/ 874259 h 168"/>
              <a:gd name="T72" fmla="*/ 2052498 w 114"/>
              <a:gd name="T73" fmla="*/ 1131434 h 168"/>
              <a:gd name="T74" fmla="*/ 2584534 w 114"/>
              <a:gd name="T75" fmla="*/ 1388609 h 168"/>
              <a:gd name="T76" fmla="*/ 3040536 w 114"/>
              <a:gd name="T77" fmla="*/ 1748745 h 168"/>
              <a:gd name="T78" fmla="*/ 3382684 w 114"/>
              <a:gd name="T79" fmla="*/ 2211614 h 168"/>
              <a:gd name="T80" fmla="*/ 3648799 w 114"/>
              <a:gd name="T81" fmla="*/ 282869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39" name="Freeform 1047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3717770 w 289"/>
              <a:gd name="T1" fmla="*/ 3324026 h 351"/>
              <a:gd name="T2" fmla="*/ 1982865 w 289"/>
              <a:gd name="T3" fmla="*/ 5420792 h 351"/>
              <a:gd name="T4" fmla="*/ 619696 w 289"/>
              <a:gd name="T5" fmla="*/ 7926645 h 351"/>
              <a:gd name="T6" fmla="*/ 0 w 289"/>
              <a:gd name="T7" fmla="*/ 10739144 h 351"/>
              <a:gd name="T8" fmla="*/ 123980 w 289"/>
              <a:gd name="T9" fmla="*/ 12682587 h 351"/>
              <a:gd name="T10" fmla="*/ 330477 w 289"/>
              <a:gd name="T11" fmla="*/ 13398545 h 351"/>
              <a:gd name="T12" fmla="*/ 702214 w 289"/>
              <a:gd name="T13" fmla="*/ 14114503 h 351"/>
              <a:gd name="T14" fmla="*/ 1197930 w 289"/>
              <a:gd name="T15" fmla="*/ 14728020 h 351"/>
              <a:gd name="T16" fmla="*/ 2065383 w 289"/>
              <a:gd name="T17" fmla="*/ 15392870 h 351"/>
              <a:gd name="T18" fmla="*/ 3180795 w 289"/>
              <a:gd name="T19" fmla="*/ 16108828 h 351"/>
              <a:gd name="T20" fmla="*/ 4419984 w 289"/>
              <a:gd name="T21" fmla="*/ 16671464 h 351"/>
              <a:gd name="T22" fmla="*/ 5617914 w 289"/>
              <a:gd name="T23" fmla="*/ 17080550 h 351"/>
              <a:gd name="T24" fmla="*/ 6898565 w 289"/>
              <a:gd name="T25" fmla="*/ 17438529 h 351"/>
              <a:gd name="T26" fmla="*/ 8137754 w 289"/>
              <a:gd name="T27" fmla="*/ 17642959 h 351"/>
              <a:gd name="T28" fmla="*/ 9418405 w 289"/>
              <a:gd name="T29" fmla="*/ 17796508 h 351"/>
              <a:gd name="T30" fmla="*/ 10699056 w 289"/>
              <a:gd name="T31" fmla="*/ 17898723 h 351"/>
              <a:gd name="T32" fmla="*/ 11525249 w 289"/>
              <a:gd name="T33" fmla="*/ 17949831 h 351"/>
              <a:gd name="T34" fmla="*/ 11814265 w 289"/>
              <a:gd name="T35" fmla="*/ 17642959 h 351"/>
              <a:gd name="T36" fmla="*/ 11938244 w 289"/>
              <a:gd name="T37" fmla="*/ 17131658 h 351"/>
              <a:gd name="T38" fmla="*/ 11649026 w 289"/>
              <a:gd name="T39" fmla="*/ 16773679 h 351"/>
              <a:gd name="T40" fmla="*/ 10864294 w 289"/>
              <a:gd name="T41" fmla="*/ 16466807 h 351"/>
              <a:gd name="T42" fmla="*/ 9748882 w 289"/>
              <a:gd name="T43" fmla="*/ 16211043 h 351"/>
              <a:gd name="T44" fmla="*/ 8592211 w 289"/>
              <a:gd name="T45" fmla="*/ 16006613 h 351"/>
              <a:gd name="T46" fmla="*/ 7394281 w 289"/>
              <a:gd name="T47" fmla="*/ 15750849 h 351"/>
              <a:gd name="T48" fmla="*/ 6278869 w 289"/>
              <a:gd name="T49" fmla="*/ 15495085 h 351"/>
              <a:gd name="T50" fmla="*/ 5163660 w 289"/>
              <a:gd name="T51" fmla="*/ 15137106 h 351"/>
              <a:gd name="T52" fmla="*/ 4048247 w 289"/>
              <a:gd name="T53" fmla="*/ 14676912 h 351"/>
              <a:gd name="T54" fmla="*/ 2974297 w 289"/>
              <a:gd name="T55" fmla="*/ 14114503 h 351"/>
              <a:gd name="T56" fmla="*/ 2024124 w 289"/>
              <a:gd name="T57" fmla="*/ 13347212 h 351"/>
              <a:gd name="T58" fmla="*/ 1404428 w 289"/>
              <a:gd name="T59" fmla="*/ 12324608 h 351"/>
              <a:gd name="T60" fmla="*/ 1239189 w 289"/>
              <a:gd name="T61" fmla="*/ 10994907 h 351"/>
              <a:gd name="T62" fmla="*/ 1404428 w 289"/>
              <a:gd name="T63" fmla="*/ 9511884 h 351"/>
              <a:gd name="T64" fmla="*/ 1900144 w 289"/>
              <a:gd name="T65" fmla="*/ 8079968 h 351"/>
              <a:gd name="T66" fmla="*/ 2643820 w 289"/>
              <a:gd name="T67" fmla="*/ 6545837 h 351"/>
              <a:gd name="T68" fmla="*/ 3511272 w 289"/>
              <a:gd name="T69" fmla="*/ 5216136 h 351"/>
              <a:gd name="T70" fmla="*/ 4543964 w 289"/>
              <a:gd name="T71" fmla="*/ 3937769 h 351"/>
              <a:gd name="T72" fmla="*/ 5659376 w 289"/>
              <a:gd name="T73" fmla="*/ 2710283 h 351"/>
              <a:gd name="T74" fmla="*/ 7229042 w 289"/>
              <a:gd name="T75" fmla="*/ 1789895 h 351"/>
              <a:gd name="T76" fmla="*/ 8798709 w 289"/>
              <a:gd name="T77" fmla="*/ 971722 h 351"/>
              <a:gd name="T78" fmla="*/ 9790141 w 289"/>
              <a:gd name="T79" fmla="*/ 306871 h 351"/>
              <a:gd name="T80" fmla="*/ 9501126 w 289"/>
              <a:gd name="T81" fmla="*/ 0 h 351"/>
              <a:gd name="T82" fmla="*/ 8179216 w 289"/>
              <a:gd name="T83" fmla="*/ 204656 h 351"/>
              <a:gd name="T84" fmla="*/ 6650808 w 289"/>
              <a:gd name="T85" fmla="*/ 869281 h 351"/>
              <a:gd name="T86" fmla="*/ 5246177 w 289"/>
              <a:gd name="T87" fmla="*/ 178989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0" name="Freeform 1048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8400000 w 254"/>
              <a:gd name="T1" fmla="*/ 3777558 h 234"/>
              <a:gd name="T2" fmla="*/ 8880000 w 254"/>
              <a:gd name="T3" fmla="*/ 4469315 h 234"/>
              <a:gd name="T4" fmla="*/ 9160000 w 254"/>
              <a:gd name="T5" fmla="*/ 5267406 h 234"/>
              <a:gd name="T6" fmla="*/ 9280000 w 254"/>
              <a:gd name="T7" fmla="*/ 6118551 h 234"/>
              <a:gd name="T8" fmla="*/ 9280000 w 254"/>
              <a:gd name="T9" fmla="*/ 7022978 h 234"/>
              <a:gd name="T10" fmla="*/ 9200000 w 254"/>
              <a:gd name="T11" fmla="*/ 7768017 h 234"/>
              <a:gd name="T12" fmla="*/ 9040000 w 254"/>
              <a:gd name="T13" fmla="*/ 8406491 h 234"/>
              <a:gd name="T14" fmla="*/ 8760000 w 254"/>
              <a:gd name="T15" fmla="*/ 9044964 h 234"/>
              <a:gd name="T16" fmla="*/ 8440000 w 254"/>
              <a:gd name="T17" fmla="*/ 9523820 h 234"/>
              <a:gd name="T18" fmla="*/ 8080000 w 254"/>
              <a:gd name="T19" fmla="*/ 10109010 h 234"/>
              <a:gd name="T20" fmla="*/ 7720000 w 254"/>
              <a:gd name="T21" fmla="*/ 10587865 h 234"/>
              <a:gd name="T22" fmla="*/ 7320000 w 254"/>
              <a:gd name="T23" fmla="*/ 11066720 h 234"/>
              <a:gd name="T24" fmla="*/ 6960000 w 254"/>
              <a:gd name="T25" fmla="*/ 11598628 h 234"/>
              <a:gd name="T26" fmla="*/ 6880000 w 254"/>
              <a:gd name="T27" fmla="*/ 11758246 h 234"/>
              <a:gd name="T28" fmla="*/ 6880000 w 254"/>
              <a:gd name="T29" fmla="*/ 11917865 h 234"/>
              <a:gd name="T30" fmla="*/ 6880000 w 254"/>
              <a:gd name="T31" fmla="*/ 12077483 h 234"/>
              <a:gd name="T32" fmla="*/ 6960000 w 254"/>
              <a:gd name="T33" fmla="*/ 12290384 h 234"/>
              <a:gd name="T34" fmla="*/ 7080000 w 254"/>
              <a:gd name="T35" fmla="*/ 12396720 h 234"/>
              <a:gd name="T36" fmla="*/ 7240000 w 254"/>
              <a:gd name="T37" fmla="*/ 12450003 h 234"/>
              <a:gd name="T38" fmla="*/ 7360000 w 254"/>
              <a:gd name="T39" fmla="*/ 12396720 h 234"/>
              <a:gd name="T40" fmla="*/ 7480000 w 254"/>
              <a:gd name="T41" fmla="*/ 12290384 h 234"/>
              <a:gd name="T42" fmla="*/ 8320000 w 254"/>
              <a:gd name="T43" fmla="*/ 11545575 h 234"/>
              <a:gd name="T44" fmla="*/ 9040000 w 254"/>
              <a:gd name="T45" fmla="*/ 10587865 h 234"/>
              <a:gd name="T46" fmla="*/ 9600000 w 254"/>
              <a:gd name="T47" fmla="*/ 9470537 h 234"/>
              <a:gd name="T48" fmla="*/ 9960000 w 254"/>
              <a:gd name="T49" fmla="*/ 8246873 h 234"/>
              <a:gd name="T50" fmla="*/ 10160000 w 254"/>
              <a:gd name="T51" fmla="*/ 6969926 h 234"/>
              <a:gd name="T52" fmla="*/ 10040000 w 254"/>
              <a:gd name="T53" fmla="*/ 5692979 h 234"/>
              <a:gd name="T54" fmla="*/ 9720000 w 254"/>
              <a:gd name="T55" fmla="*/ 4469315 h 234"/>
              <a:gd name="T56" fmla="*/ 9040000 w 254"/>
              <a:gd name="T57" fmla="*/ 3405038 h 234"/>
              <a:gd name="T58" fmla="*/ 8560000 w 254"/>
              <a:gd name="T59" fmla="*/ 2819848 h 234"/>
              <a:gd name="T60" fmla="*/ 7960000 w 254"/>
              <a:gd name="T61" fmla="*/ 2394276 h 234"/>
              <a:gd name="T62" fmla="*/ 7320000 w 254"/>
              <a:gd name="T63" fmla="*/ 1915421 h 234"/>
              <a:gd name="T64" fmla="*/ 6600000 w 254"/>
              <a:gd name="T65" fmla="*/ 1542901 h 234"/>
              <a:gd name="T66" fmla="*/ 5880000 w 254"/>
              <a:gd name="T67" fmla="*/ 1117329 h 234"/>
              <a:gd name="T68" fmla="*/ 5160000 w 254"/>
              <a:gd name="T69" fmla="*/ 851375 h 234"/>
              <a:gd name="T70" fmla="*/ 4440000 w 254"/>
              <a:gd name="T71" fmla="*/ 638474 h 234"/>
              <a:gd name="T72" fmla="*/ 3720000 w 254"/>
              <a:gd name="T73" fmla="*/ 372520 h 234"/>
              <a:gd name="T74" fmla="*/ 3000000 w 254"/>
              <a:gd name="T75" fmla="*/ 212901 h 234"/>
              <a:gd name="T76" fmla="*/ 2360000 w 254"/>
              <a:gd name="T77" fmla="*/ 106335 h 234"/>
              <a:gd name="T78" fmla="*/ 1720000 w 254"/>
              <a:gd name="T79" fmla="*/ 0 h 234"/>
              <a:gd name="T80" fmla="*/ 1240000 w 254"/>
              <a:gd name="T81" fmla="*/ 0 h 234"/>
              <a:gd name="T82" fmla="*/ 760000 w 254"/>
              <a:gd name="T83" fmla="*/ 0 h 234"/>
              <a:gd name="T84" fmla="*/ 400000 w 254"/>
              <a:gd name="T85" fmla="*/ 0 h 234"/>
              <a:gd name="T86" fmla="*/ 120000 w 254"/>
              <a:gd name="T87" fmla="*/ 106335 h 234"/>
              <a:gd name="T88" fmla="*/ 0 w 254"/>
              <a:gd name="T89" fmla="*/ 212901 h 234"/>
              <a:gd name="T90" fmla="*/ 440000 w 254"/>
              <a:gd name="T91" fmla="*/ 319237 h 234"/>
              <a:gd name="T92" fmla="*/ 840000 w 254"/>
              <a:gd name="T93" fmla="*/ 372520 h 234"/>
              <a:gd name="T94" fmla="*/ 1360000 w 254"/>
              <a:gd name="T95" fmla="*/ 478855 h 234"/>
              <a:gd name="T96" fmla="*/ 1840000 w 254"/>
              <a:gd name="T97" fmla="*/ 638474 h 234"/>
              <a:gd name="T98" fmla="*/ 2360000 w 254"/>
              <a:gd name="T99" fmla="*/ 798092 h 234"/>
              <a:gd name="T100" fmla="*/ 2960000 w 254"/>
              <a:gd name="T101" fmla="*/ 904427 h 234"/>
              <a:gd name="T102" fmla="*/ 3480000 w 254"/>
              <a:gd name="T103" fmla="*/ 1064046 h 234"/>
              <a:gd name="T104" fmla="*/ 4080000 w 254"/>
              <a:gd name="T105" fmla="*/ 1223664 h 234"/>
              <a:gd name="T106" fmla="*/ 4640000 w 254"/>
              <a:gd name="T107" fmla="*/ 1489848 h 234"/>
              <a:gd name="T108" fmla="*/ 5240000 w 254"/>
              <a:gd name="T109" fmla="*/ 1702519 h 234"/>
              <a:gd name="T110" fmla="*/ 5800000 w 254"/>
              <a:gd name="T111" fmla="*/ 1915421 h 234"/>
              <a:gd name="T112" fmla="*/ 6360000 w 254"/>
              <a:gd name="T113" fmla="*/ 2234657 h 234"/>
              <a:gd name="T114" fmla="*/ 6920000 w 254"/>
              <a:gd name="T115" fmla="*/ 2553894 h 234"/>
              <a:gd name="T116" fmla="*/ 7440000 w 254"/>
              <a:gd name="T117" fmla="*/ 2926183 h 234"/>
              <a:gd name="T118" fmla="*/ 7960000 w 254"/>
              <a:gd name="T119" fmla="*/ 3351986 h 234"/>
              <a:gd name="T120" fmla="*/ 8400000 w 254"/>
              <a:gd name="T121" fmla="*/ 3777558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1" name="Freeform 1049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6000200 h 221"/>
              <a:gd name="T2" fmla="*/ 0 w 103"/>
              <a:gd name="T3" fmla="*/ 6892715 h 221"/>
              <a:gd name="T4" fmla="*/ 160488 w 103"/>
              <a:gd name="T5" fmla="*/ 7735794 h 221"/>
              <a:gd name="T6" fmla="*/ 481664 w 103"/>
              <a:gd name="T7" fmla="*/ 8529214 h 221"/>
              <a:gd name="T8" fmla="*/ 883183 w 103"/>
              <a:gd name="T9" fmla="*/ 9223318 h 221"/>
              <a:gd name="T10" fmla="*/ 1405119 w 103"/>
              <a:gd name="T11" fmla="*/ 9768892 h 221"/>
              <a:gd name="T12" fmla="*/ 2007199 w 103"/>
              <a:gd name="T13" fmla="*/ 10314243 h 221"/>
              <a:gd name="T14" fmla="*/ 2649550 w 103"/>
              <a:gd name="T15" fmla="*/ 10711065 h 221"/>
              <a:gd name="T16" fmla="*/ 3331974 w 103"/>
              <a:gd name="T17" fmla="*/ 10909253 h 221"/>
              <a:gd name="T18" fmla="*/ 3572806 w 103"/>
              <a:gd name="T19" fmla="*/ 10958911 h 221"/>
              <a:gd name="T20" fmla="*/ 3773566 w 103"/>
              <a:gd name="T21" fmla="*/ 10859817 h 221"/>
              <a:gd name="T22" fmla="*/ 3934053 w 103"/>
              <a:gd name="T23" fmla="*/ 10711065 h 221"/>
              <a:gd name="T24" fmla="*/ 4014397 w 103"/>
              <a:gd name="T25" fmla="*/ 10462996 h 221"/>
              <a:gd name="T26" fmla="*/ 4014397 w 103"/>
              <a:gd name="T27" fmla="*/ 10215149 h 221"/>
              <a:gd name="T28" fmla="*/ 3974326 w 103"/>
              <a:gd name="T29" fmla="*/ 9967080 h 221"/>
              <a:gd name="T30" fmla="*/ 3853709 w 103"/>
              <a:gd name="T31" fmla="*/ 9719233 h 221"/>
              <a:gd name="T32" fmla="*/ 3653150 w 103"/>
              <a:gd name="T33" fmla="*/ 9620139 h 221"/>
              <a:gd name="T34" fmla="*/ 2970726 w 103"/>
              <a:gd name="T35" fmla="*/ 9322412 h 221"/>
              <a:gd name="T36" fmla="*/ 2328375 w 103"/>
              <a:gd name="T37" fmla="*/ 8876155 h 221"/>
              <a:gd name="T38" fmla="*/ 1806439 w 103"/>
              <a:gd name="T39" fmla="*/ 8330803 h 221"/>
              <a:gd name="T40" fmla="*/ 1445191 w 103"/>
              <a:gd name="T41" fmla="*/ 7686135 h 221"/>
              <a:gd name="T42" fmla="*/ 1204359 w 103"/>
              <a:gd name="T43" fmla="*/ 6892715 h 221"/>
              <a:gd name="T44" fmla="*/ 1083943 w 103"/>
              <a:gd name="T45" fmla="*/ 6049636 h 221"/>
              <a:gd name="T46" fmla="*/ 1083943 w 103"/>
              <a:gd name="T47" fmla="*/ 5107463 h 221"/>
              <a:gd name="T48" fmla="*/ 1284503 w 103"/>
              <a:gd name="T49" fmla="*/ 4165290 h 221"/>
              <a:gd name="T50" fmla="*/ 1525535 w 103"/>
              <a:gd name="T51" fmla="*/ 3471187 h 221"/>
              <a:gd name="T52" fmla="*/ 1846711 w 103"/>
              <a:gd name="T53" fmla="*/ 2826519 h 221"/>
              <a:gd name="T54" fmla="*/ 2248030 w 103"/>
              <a:gd name="T55" fmla="*/ 2280945 h 221"/>
              <a:gd name="T56" fmla="*/ 2649550 w 103"/>
              <a:gd name="T57" fmla="*/ 1735593 h 221"/>
              <a:gd name="T58" fmla="*/ 3050870 w 103"/>
              <a:gd name="T59" fmla="*/ 1239678 h 221"/>
              <a:gd name="T60" fmla="*/ 3452390 w 103"/>
              <a:gd name="T61" fmla="*/ 843079 h 221"/>
              <a:gd name="T62" fmla="*/ 3853709 w 103"/>
              <a:gd name="T63" fmla="*/ 396599 h 221"/>
              <a:gd name="T64" fmla="*/ 4134813 w 103"/>
              <a:gd name="T65" fmla="*/ 49658 h 221"/>
              <a:gd name="T66" fmla="*/ 3853709 w 103"/>
              <a:gd name="T67" fmla="*/ 0 h 221"/>
              <a:gd name="T68" fmla="*/ 3372046 w 103"/>
              <a:gd name="T69" fmla="*/ 247846 h 221"/>
              <a:gd name="T70" fmla="*/ 2769966 w 103"/>
              <a:gd name="T71" fmla="*/ 843079 h 221"/>
              <a:gd name="T72" fmla="*/ 2047271 w 103"/>
              <a:gd name="T73" fmla="*/ 1636499 h 221"/>
              <a:gd name="T74" fmla="*/ 1364847 w 103"/>
              <a:gd name="T75" fmla="*/ 2628108 h 221"/>
              <a:gd name="T76" fmla="*/ 722495 w 103"/>
              <a:gd name="T77" fmla="*/ 3719033 h 221"/>
              <a:gd name="T78" fmla="*/ 281104 w 103"/>
              <a:gd name="T79" fmla="*/ 4859617 h 221"/>
              <a:gd name="T80" fmla="*/ 0 w 103"/>
              <a:gd name="T81" fmla="*/ 6000200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2" name="Freeform 1050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7524319 w 221"/>
              <a:gd name="T1" fmla="*/ 5873740 h 288"/>
              <a:gd name="T2" fmla="*/ 7969422 w 221"/>
              <a:gd name="T3" fmla="*/ 6793108 h 288"/>
              <a:gd name="T4" fmla="*/ 8171760 w 221"/>
              <a:gd name="T5" fmla="*/ 7814628 h 288"/>
              <a:gd name="T6" fmla="*/ 8050277 w 221"/>
              <a:gd name="T7" fmla="*/ 8887224 h 288"/>
              <a:gd name="T8" fmla="*/ 7564948 w 221"/>
              <a:gd name="T9" fmla="*/ 9908744 h 288"/>
              <a:gd name="T10" fmla="*/ 6877079 w 221"/>
              <a:gd name="T11" fmla="*/ 10828112 h 288"/>
              <a:gd name="T12" fmla="*/ 6068129 w 221"/>
              <a:gd name="T13" fmla="*/ 11696404 h 288"/>
              <a:gd name="T14" fmla="*/ 5218551 w 221"/>
              <a:gd name="T15" fmla="*/ 12564696 h 288"/>
              <a:gd name="T16" fmla="*/ 4692593 w 221"/>
              <a:gd name="T17" fmla="*/ 13177608 h 288"/>
              <a:gd name="T18" fmla="*/ 4530883 w 221"/>
              <a:gd name="T19" fmla="*/ 13637292 h 288"/>
              <a:gd name="T20" fmla="*/ 4409400 w 221"/>
              <a:gd name="T21" fmla="*/ 14096976 h 288"/>
              <a:gd name="T22" fmla="*/ 4449827 w 221"/>
              <a:gd name="T23" fmla="*/ 14505584 h 288"/>
              <a:gd name="T24" fmla="*/ 4733020 w 221"/>
              <a:gd name="T25" fmla="*/ 14709888 h 288"/>
              <a:gd name="T26" fmla="*/ 5056640 w 221"/>
              <a:gd name="T27" fmla="*/ 14658812 h 288"/>
              <a:gd name="T28" fmla="*/ 5623026 w 221"/>
              <a:gd name="T29" fmla="*/ 13892672 h 288"/>
              <a:gd name="T30" fmla="*/ 6553459 w 221"/>
              <a:gd name="T31" fmla="*/ 12769000 h 288"/>
              <a:gd name="T32" fmla="*/ 7524319 w 221"/>
              <a:gd name="T33" fmla="*/ 11696404 h 288"/>
              <a:gd name="T34" fmla="*/ 8373897 w 221"/>
              <a:gd name="T35" fmla="*/ 10419504 h 288"/>
              <a:gd name="T36" fmla="*/ 8899855 w 221"/>
              <a:gd name="T37" fmla="*/ 8887224 h 288"/>
              <a:gd name="T38" fmla="*/ 8819001 w 221"/>
              <a:gd name="T39" fmla="*/ 7252792 h 288"/>
              <a:gd name="T40" fmla="*/ 8252615 w 221"/>
              <a:gd name="T41" fmla="*/ 5720512 h 288"/>
              <a:gd name="T42" fmla="*/ 7322182 w 221"/>
              <a:gd name="T43" fmla="*/ 4443612 h 288"/>
              <a:gd name="T44" fmla="*/ 6432176 w 221"/>
              <a:gd name="T45" fmla="*/ 3524244 h 288"/>
              <a:gd name="T46" fmla="*/ 5542171 w 221"/>
              <a:gd name="T47" fmla="*/ 2809180 h 288"/>
              <a:gd name="T48" fmla="*/ 4611738 w 221"/>
              <a:gd name="T49" fmla="*/ 2043040 h 288"/>
              <a:gd name="T50" fmla="*/ 3600450 w 221"/>
              <a:gd name="T51" fmla="*/ 1379052 h 288"/>
              <a:gd name="T52" fmla="*/ 2670017 w 221"/>
              <a:gd name="T53" fmla="*/ 766140 h 288"/>
              <a:gd name="T54" fmla="*/ 1699157 w 221"/>
              <a:gd name="T55" fmla="*/ 306456 h 288"/>
              <a:gd name="T56" fmla="*/ 890006 w 221"/>
              <a:gd name="T57" fmla="*/ 51076 h 288"/>
              <a:gd name="T58" fmla="*/ 283193 w 221"/>
              <a:gd name="T59" fmla="*/ 51076 h 288"/>
              <a:gd name="T60" fmla="*/ 323620 w 221"/>
              <a:gd name="T61" fmla="*/ 255380 h 288"/>
              <a:gd name="T62" fmla="*/ 1051715 w 221"/>
              <a:gd name="T63" fmla="*/ 663988 h 288"/>
              <a:gd name="T64" fmla="*/ 1901293 w 221"/>
              <a:gd name="T65" fmla="*/ 1123672 h 288"/>
              <a:gd name="T66" fmla="*/ 2872154 w 221"/>
              <a:gd name="T67" fmla="*/ 1736584 h 288"/>
              <a:gd name="T68" fmla="*/ 3883643 w 221"/>
              <a:gd name="T69" fmla="*/ 2451648 h 288"/>
              <a:gd name="T70" fmla="*/ 4894931 w 221"/>
              <a:gd name="T71" fmla="*/ 3268864 h 288"/>
              <a:gd name="T72" fmla="*/ 5906218 w 221"/>
              <a:gd name="T73" fmla="*/ 4137156 h 288"/>
              <a:gd name="T74" fmla="*/ 6836651 w 221"/>
              <a:gd name="T75" fmla="*/ 5005448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3" name="Freeform 1051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1043723 w 74"/>
              <a:gd name="T1" fmla="*/ 624288 h 174"/>
              <a:gd name="T2" fmla="*/ 969199 w 74"/>
              <a:gd name="T3" fmla="*/ 364263 h 174"/>
              <a:gd name="T4" fmla="*/ 857413 w 74"/>
              <a:gd name="T5" fmla="*/ 156015 h 174"/>
              <a:gd name="T6" fmla="*/ 633648 w 74"/>
              <a:gd name="T7" fmla="*/ 52005 h 174"/>
              <a:gd name="T8" fmla="*/ 447338 w 74"/>
              <a:gd name="T9" fmla="*/ 0 h 174"/>
              <a:gd name="T10" fmla="*/ 260834 w 74"/>
              <a:gd name="T11" fmla="*/ 104010 h 174"/>
              <a:gd name="T12" fmla="*/ 111786 w 74"/>
              <a:gd name="T13" fmla="*/ 260025 h 174"/>
              <a:gd name="T14" fmla="*/ 0 w 74"/>
              <a:gd name="T15" fmla="*/ 520278 h 174"/>
              <a:gd name="T16" fmla="*/ 0 w 74"/>
              <a:gd name="T17" fmla="*/ 832308 h 174"/>
              <a:gd name="T18" fmla="*/ 186310 w 74"/>
              <a:gd name="T19" fmla="*/ 2029106 h 174"/>
              <a:gd name="T20" fmla="*/ 484600 w 74"/>
              <a:gd name="T21" fmla="*/ 3433696 h 174"/>
              <a:gd name="T22" fmla="*/ 894675 w 74"/>
              <a:gd name="T23" fmla="*/ 4786282 h 174"/>
              <a:gd name="T24" fmla="*/ 1341820 w 74"/>
              <a:gd name="T25" fmla="*/ 6139095 h 174"/>
              <a:gd name="T26" fmla="*/ 1826419 w 74"/>
              <a:gd name="T27" fmla="*/ 7335665 h 174"/>
              <a:gd name="T28" fmla="*/ 2273757 w 74"/>
              <a:gd name="T29" fmla="*/ 8272211 h 174"/>
              <a:gd name="T30" fmla="*/ 2572046 w 74"/>
              <a:gd name="T31" fmla="*/ 8896499 h 174"/>
              <a:gd name="T32" fmla="*/ 2758356 w 74"/>
              <a:gd name="T33" fmla="*/ 9052513 h 174"/>
              <a:gd name="T34" fmla="*/ 2683832 w 74"/>
              <a:gd name="T35" fmla="*/ 8428226 h 174"/>
              <a:gd name="T36" fmla="*/ 2497522 w 74"/>
              <a:gd name="T37" fmla="*/ 7647923 h 174"/>
              <a:gd name="T38" fmla="*/ 2273757 w 74"/>
              <a:gd name="T39" fmla="*/ 6659373 h 174"/>
              <a:gd name="T40" fmla="*/ 1975660 w 74"/>
              <a:gd name="T41" fmla="*/ 5462802 h 174"/>
              <a:gd name="T42" fmla="*/ 1714633 w 74"/>
              <a:gd name="T43" fmla="*/ 4266232 h 174"/>
              <a:gd name="T44" fmla="*/ 1416537 w 74"/>
              <a:gd name="T45" fmla="*/ 3017428 h 174"/>
              <a:gd name="T46" fmla="*/ 1192771 w 74"/>
              <a:gd name="T47" fmla="*/ 1820858 h 174"/>
              <a:gd name="T48" fmla="*/ 1043723 w 74"/>
              <a:gd name="T49" fmla="*/ 624288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4" name="Freeform 1052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828297 w 39"/>
              <a:gd name="T1" fmla="*/ 431581 h 87"/>
              <a:gd name="T2" fmla="*/ 786984 w 39"/>
              <a:gd name="T3" fmla="*/ 239767 h 87"/>
              <a:gd name="T4" fmla="*/ 662638 w 39"/>
              <a:gd name="T5" fmla="*/ 95907 h 87"/>
              <a:gd name="T6" fmla="*/ 538495 w 39"/>
              <a:gd name="T7" fmla="*/ 0 h 87"/>
              <a:gd name="T8" fmla="*/ 331319 w 39"/>
              <a:gd name="T9" fmla="*/ 0 h 87"/>
              <a:gd name="T10" fmla="*/ 207176 w 39"/>
              <a:gd name="T11" fmla="*/ 47953 h 87"/>
              <a:gd name="T12" fmla="*/ 82830 w 39"/>
              <a:gd name="T13" fmla="*/ 143860 h 87"/>
              <a:gd name="T14" fmla="*/ 0 w 39"/>
              <a:gd name="T15" fmla="*/ 287721 h 87"/>
              <a:gd name="T16" fmla="*/ 0 w 39"/>
              <a:gd name="T17" fmla="*/ 479534 h 87"/>
              <a:gd name="T18" fmla="*/ 0 w 39"/>
              <a:gd name="T19" fmla="*/ 1054757 h 87"/>
              <a:gd name="T20" fmla="*/ 124346 w 39"/>
              <a:gd name="T21" fmla="*/ 1678152 h 87"/>
              <a:gd name="T22" fmla="*/ 290006 w 39"/>
              <a:gd name="T23" fmla="*/ 2301328 h 87"/>
              <a:gd name="T24" fmla="*/ 538495 w 39"/>
              <a:gd name="T25" fmla="*/ 2876769 h 87"/>
              <a:gd name="T26" fmla="*/ 786984 w 39"/>
              <a:gd name="T27" fmla="*/ 3452210 h 87"/>
              <a:gd name="T28" fmla="*/ 1035473 w 39"/>
              <a:gd name="T29" fmla="*/ 3883572 h 87"/>
              <a:gd name="T30" fmla="*/ 1366792 w 39"/>
              <a:gd name="T31" fmla="*/ 4123340 h 87"/>
              <a:gd name="T32" fmla="*/ 1573765 w 39"/>
              <a:gd name="T33" fmla="*/ 4171293 h 87"/>
              <a:gd name="T34" fmla="*/ 1615281 w 39"/>
              <a:gd name="T35" fmla="*/ 3356303 h 87"/>
              <a:gd name="T36" fmla="*/ 1408105 w 39"/>
              <a:gd name="T37" fmla="*/ 2397234 h 87"/>
              <a:gd name="T38" fmla="*/ 1118303 w 39"/>
              <a:gd name="T39" fmla="*/ 1390431 h 87"/>
              <a:gd name="T40" fmla="*/ 828297 w 39"/>
              <a:gd name="T41" fmla="*/ 431581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5" name="Freeform 1053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627903 w 34"/>
              <a:gd name="T1" fmla="*/ 332300 h 51"/>
              <a:gd name="T2" fmla="*/ 627903 w 34"/>
              <a:gd name="T3" fmla="*/ 379803 h 51"/>
              <a:gd name="T4" fmla="*/ 627903 w 34"/>
              <a:gd name="T5" fmla="*/ 379803 h 51"/>
              <a:gd name="T6" fmla="*/ 627903 w 34"/>
              <a:gd name="T7" fmla="*/ 379803 h 51"/>
              <a:gd name="T8" fmla="*/ 627903 w 34"/>
              <a:gd name="T9" fmla="*/ 379803 h 51"/>
              <a:gd name="T10" fmla="*/ 592978 w 34"/>
              <a:gd name="T11" fmla="*/ 237513 h 51"/>
              <a:gd name="T12" fmla="*/ 488390 w 34"/>
              <a:gd name="T13" fmla="*/ 47503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503 h 51"/>
              <a:gd name="T20" fmla="*/ 34925 w 34"/>
              <a:gd name="T21" fmla="*/ 237513 h 51"/>
              <a:gd name="T22" fmla="*/ 0 w 34"/>
              <a:gd name="T23" fmla="*/ 379803 h 51"/>
              <a:gd name="T24" fmla="*/ 0 w 34"/>
              <a:gd name="T25" fmla="*/ 522311 h 51"/>
              <a:gd name="T26" fmla="*/ 34925 w 34"/>
              <a:gd name="T27" fmla="*/ 759606 h 51"/>
              <a:gd name="T28" fmla="*/ 139513 w 34"/>
              <a:gd name="T29" fmla="*/ 1092125 h 51"/>
              <a:gd name="T30" fmla="*/ 279026 w 34"/>
              <a:gd name="T31" fmla="*/ 1424425 h 51"/>
              <a:gd name="T32" fmla="*/ 453465 w 34"/>
              <a:gd name="T33" fmla="*/ 1756726 h 51"/>
              <a:gd name="T34" fmla="*/ 627903 w 34"/>
              <a:gd name="T35" fmla="*/ 2041741 h 51"/>
              <a:gd name="T36" fmla="*/ 872004 w 34"/>
              <a:gd name="T37" fmla="*/ 2231534 h 51"/>
              <a:gd name="T38" fmla="*/ 1046443 w 34"/>
              <a:gd name="T39" fmla="*/ 2421544 h 51"/>
              <a:gd name="T40" fmla="*/ 1185956 w 34"/>
              <a:gd name="T41" fmla="*/ 2421544 h 51"/>
              <a:gd name="T42" fmla="*/ 1151031 w 34"/>
              <a:gd name="T43" fmla="*/ 1899233 h 51"/>
              <a:gd name="T44" fmla="*/ 1011518 w 34"/>
              <a:gd name="T45" fmla="*/ 1281917 h 51"/>
              <a:gd name="T46" fmla="*/ 802341 w 34"/>
              <a:gd name="T47" fmla="*/ 712322 h 51"/>
              <a:gd name="T48" fmla="*/ 627903 w 34"/>
              <a:gd name="T49" fmla="*/ 33230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6" name="Freeform 1054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1586327 w 46"/>
              <a:gd name="T1" fmla="*/ 888615 h 33"/>
              <a:gd name="T2" fmla="*/ 1757984 w 46"/>
              <a:gd name="T3" fmla="*/ 814532 h 33"/>
              <a:gd name="T4" fmla="*/ 1929434 w 46"/>
              <a:gd name="T5" fmla="*/ 703503 h 33"/>
              <a:gd name="T6" fmla="*/ 1972296 w 46"/>
              <a:gd name="T7" fmla="*/ 555336 h 33"/>
              <a:gd name="T8" fmla="*/ 1972296 w 46"/>
              <a:gd name="T9" fmla="*/ 370224 h 33"/>
              <a:gd name="T10" fmla="*/ 1886571 w 46"/>
              <a:gd name="T11" fmla="*/ 185112 h 33"/>
              <a:gd name="T12" fmla="*/ 1757984 w 46"/>
              <a:gd name="T13" fmla="*/ 74083 h 33"/>
              <a:gd name="T14" fmla="*/ 1586327 w 46"/>
              <a:gd name="T15" fmla="*/ 0 h 33"/>
              <a:gd name="T16" fmla="*/ 1372014 w 46"/>
              <a:gd name="T17" fmla="*/ 0 h 33"/>
              <a:gd name="T18" fmla="*/ 1243427 w 46"/>
              <a:gd name="T19" fmla="*/ 0 h 33"/>
              <a:gd name="T20" fmla="*/ 1071977 w 46"/>
              <a:gd name="T21" fmla="*/ 36945 h 33"/>
              <a:gd name="T22" fmla="*/ 814595 w 46"/>
              <a:gd name="T23" fmla="*/ 111029 h 33"/>
              <a:gd name="T24" fmla="*/ 514557 w 46"/>
              <a:gd name="T25" fmla="*/ 259195 h 33"/>
              <a:gd name="T26" fmla="*/ 214313 w 46"/>
              <a:gd name="T27" fmla="*/ 518391 h 33"/>
              <a:gd name="T28" fmla="*/ 85725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128588 w 46"/>
              <a:gd name="T35" fmla="*/ 1147811 h 33"/>
              <a:gd name="T36" fmla="*/ 300038 w 46"/>
              <a:gd name="T37" fmla="*/ 1221894 h 33"/>
              <a:gd name="T38" fmla="*/ 514557 w 46"/>
              <a:gd name="T39" fmla="*/ 1221894 h 33"/>
              <a:gd name="T40" fmla="*/ 686007 w 46"/>
              <a:gd name="T41" fmla="*/ 1221894 h 33"/>
              <a:gd name="T42" fmla="*/ 900320 w 46"/>
              <a:gd name="T43" fmla="*/ 1147811 h 33"/>
              <a:gd name="T44" fmla="*/ 1114839 w 46"/>
              <a:gd name="T45" fmla="*/ 1110865 h 33"/>
              <a:gd name="T46" fmla="*/ 1372014 w 46"/>
              <a:gd name="T47" fmla="*/ 1036782 h 33"/>
              <a:gd name="T48" fmla="*/ 1586327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7" name="Freeform 1055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2766118 w 177"/>
              <a:gd name="T1" fmla="*/ 1666500 h 219"/>
              <a:gd name="T2" fmla="*/ 2212853 w 177"/>
              <a:gd name="T3" fmla="*/ 2171439 h 219"/>
              <a:gd name="T4" fmla="*/ 1744785 w 177"/>
              <a:gd name="T5" fmla="*/ 2726940 h 219"/>
              <a:gd name="T6" fmla="*/ 1234016 w 177"/>
              <a:gd name="T7" fmla="*/ 3332776 h 219"/>
              <a:gd name="T8" fmla="*/ 851145 w 177"/>
              <a:gd name="T9" fmla="*/ 3989399 h 219"/>
              <a:gd name="T10" fmla="*/ 510563 w 177"/>
              <a:gd name="T11" fmla="*/ 4696358 h 219"/>
              <a:gd name="T12" fmla="*/ 255385 w 177"/>
              <a:gd name="T13" fmla="*/ 5403318 h 219"/>
              <a:gd name="T14" fmla="*/ 85197 w 177"/>
              <a:gd name="T15" fmla="*/ 6110277 h 219"/>
              <a:gd name="T16" fmla="*/ 0 w 177"/>
              <a:gd name="T17" fmla="*/ 6867573 h 219"/>
              <a:gd name="T18" fmla="*/ 85197 w 177"/>
              <a:gd name="T19" fmla="*/ 7978573 h 219"/>
              <a:gd name="T20" fmla="*/ 425572 w 177"/>
              <a:gd name="T21" fmla="*/ 8938114 h 219"/>
              <a:gd name="T22" fmla="*/ 978837 w 177"/>
              <a:gd name="T23" fmla="*/ 9745972 h 219"/>
              <a:gd name="T24" fmla="*/ 1617093 w 177"/>
              <a:gd name="T25" fmla="*/ 10301472 h 219"/>
              <a:gd name="T26" fmla="*/ 2425536 w 177"/>
              <a:gd name="T27" fmla="*/ 10756074 h 219"/>
              <a:gd name="T28" fmla="*/ 3319176 w 177"/>
              <a:gd name="T29" fmla="*/ 11008431 h 219"/>
              <a:gd name="T30" fmla="*/ 4170321 w 177"/>
              <a:gd name="T31" fmla="*/ 11058993 h 219"/>
              <a:gd name="T32" fmla="*/ 5021466 w 177"/>
              <a:gd name="T33" fmla="*/ 10907533 h 219"/>
              <a:gd name="T34" fmla="*/ 5234149 w 177"/>
              <a:gd name="T35" fmla="*/ 10907533 h 219"/>
              <a:gd name="T36" fmla="*/ 5404543 w 177"/>
              <a:gd name="T37" fmla="*/ 10806411 h 219"/>
              <a:gd name="T38" fmla="*/ 5532029 w 177"/>
              <a:gd name="T39" fmla="*/ 10604615 h 219"/>
              <a:gd name="T40" fmla="*/ 5574731 w 177"/>
              <a:gd name="T41" fmla="*/ 10352033 h 219"/>
              <a:gd name="T42" fmla="*/ 5532029 w 177"/>
              <a:gd name="T43" fmla="*/ 10251135 h 219"/>
              <a:gd name="T44" fmla="*/ 5404543 w 177"/>
              <a:gd name="T45" fmla="*/ 10251135 h 219"/>
              <a:gd name="T46" fmla="*/ 5234149 w 177"/>
              <a:gd name="T47" fmla="*/ 10200574 h 219"/>
              <a:gd name="T48" fmla="*/ 4978970 w 177"/>
              <a:gd name="T49" fmla="*/ 10200574 h 219"/>
              <a:gd name="T50" fmla="*/ 4723586 w 177"/>
              <a:gd name="T51" fmla="*/ 10200574 h 219"/>
              <a:gd name="T52" fmla="*/ 4510903 w 177"/>
              <a:gd name="T53" fmla="*/ 10200574 h 219"/>
              <a:gd name="T54" fmla="*/ 4255518 w 177"/>
              <a:gd name="T55" fmla="*/ 10200574 h 219"/>
              <a:gd name="T56" fmla="*/ 4127826 w 177"/>
              <a:gd name="T57" fmla="*/ 10200574 h 219"/>
              <a:gd name="T58" fmla="*/ 3702253 w 177"/>
              <a:gd name="T59" fmla="*/ 10150013 h 219"/>
              <a:gd name="T60" fmla="*/ 3276681 w 177"/>
              <a:gd name="T61" fmla="*/ 10099451 h 219"/>
              <a:gd name="T62" fmla="*/ 2851108 w 177"/>
              <a:gd name="T63" fmla="*/ 10049115 h 219"/>
              <a:gd name="T64" fmla="*/ 2383041 w 177"/>
              <a:gd name="T65" fmla="*/ 9897656 h 219"/>
              <a:gd name="T66" fmla="*/ 1957468 w 177"/>
              <a:gd name="T67" fmla="*/ 9745972 h 219"/>
              <a:gd name="T68" fmla="*/ 1489400 w 177"/>
              <a:gd name="T69" fmla="*/ 9342155 h 219"/>
              <a:gd name="T70" fmla="*/ 1106323 w 177"/>
              <a:gd name="T71" fmla="*/ 8836992 h 219"/>
              <a:gd name="T72" fmla="*/ 638255 w 177"/>
              <a:gd name="T73" fmla="*/ 8180594 h 219"/>
              <a:gd name="T74" fmla="*/ 553265 w 177"/>
              <a:gd name="T75" fmla="*/ 7372737 h 219"/>
              <a:gd name="T76" fmla="*/ 595760 w 177"/>
              <a:gd name="T77" fmla="*/ 6615216 h 219"/>
              <a:gd name="T78" fmla="*/ 808443 w 177"/>
              <a:gd name="T79" fmla="*/ 5857695 h 219"/>
              <a:gd name="T80" fmla="*/ 1063828 w 177"/>
              <a:gd name="T81" fmla="*/ 5150736 h 219"/>
              <a:gd name="T82" fmla="*/ 1446905 w 177"/>
              <a:gd name="T83" fmla="*/ 4494338 h 219"/>
              <a:gd name="T84" fmla="*/ 1914973 w 177"/>
              <a:gd name="T85" fmla="*/ 3837715 h 219"/>
              <a:gd name="T86" fmla="*/ 2383041 w 177"/>
              <a:gd name="T87" fmla="*/ 3282440 h 219"/>
              <a:gd name="T88" fmla="*/ 2978801 w 177"/>
              <a:gd name="T89" fmla="*/ 2777276 h 219"/>
              <a:gd name="T90" fmla="*/ 3574561 w 177"/>
              <a:gd name="T91" fmla="*/ 2272337 h 219"/>
              <a:gd name="T92" fmla="*/ 4170321 w 177"/>
              <a:gd name="T93" fmla="*/ 1868521 h 219"/>
              <a:gd name="T94" fmla="*/ 4808783 w 177"/>
              <a:gd name="T95" fmla="*/ 1464480 h 219"/>
              <a:gd name="T96" fmla="*/ 5404543 w 177"/>
              <a:gd name="T97" fmla="*/ 1161337 h 219"/>
              <a:gd name="T98" fmla="*/ 6000303 w 177"/>
              <a:gd name="T99" fmla="*/ 858419 h 219"/>
              <a:gd name="T100" fmla="*/ 6553361 w 177"/>
              <a:gd name="T101" fmla="*/ 606061 h 219"/>
              <a:gd name="T102" fmla="*/ 7106626 w 177"/>
              <a:gd name="T103" fmla="*/ 454378 h 219"/>
              <a:gd name="T104" fmla="*/ 7532199 w 177"/>
              <a:gd name="T105" fmla="*/ 353480 h 219"/>
              <a:gd name="T106" fmla="*/ 7234319 w 177"/>
              <a:gd name="T107" fmla="*/ 100898 h 219"/>
              <a:gd name="T108" fmla="*/ 6723755 w 177"/>
              <a:gd name="T109" fmla="*/ 0 h 219"/>
              <a:gd name="T110" fmla="*/ 6170491 w 177"/>
              <a:gd name="T111" fmla="*/ 100898 h 219"/>
              <a:gd name="T112" fmla="*/ 5489534 w 177"/>
              <a:gd name="T113" fmla="*/ 302918 h 219"/>
              <a:gd name="T114" fmla="*/ 4723586 w 177"/>
              <a:gd name="T115" fmla="*/ 555500 h 219"/>
              <a:gd name="T116" fmla="*/ 4000133 w 177"/>
              <a:gd name="T117" fmla="*/ 858419 h 219"/>
              <a:gd name="T118" fmla="*/ 3319176 w 177"/>
              <a:gd name="T119" fmla="*/ 1313021 h 219"/>
              <a:gd name="T120" fmla="*/ 2766118 w 177"/>
              <a:gd name="T121" fmla="*/ 1666500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8" name="Freeform 1056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4159199 w 115"/>
              <a:gd name="T1" fmla="*/ 3106558 h 170"/>
              <a:gd name="T2" fmla="*/ 4287789 w 115"/>
              <a:gd name="T3" fmla="*/ 4087528 h 170"/>
              <a:gd name="T4" fmla="*/ 4202063 w 115"/>
              <a:gd name="T5" fmla="*/ 4905080 h 170"/>
              <a:gd name="T6" fmla="*/ 3901812 w 115"/>
              <a:gd name="T7" fmla="*/ 5613609 h 170"/>
              <a:gd name="T8" fmla="*/ 3430314 w 115"/>
              <a:gd name="T9" fmla="*/ 6213117 h 170"/>
              <a:gd name="T10" fmla="*/ 2915747 w 115"/>
              <a:gd name="T11" fmla="*/ 6812624 h 170"/>
              <a:gd name="T12" fmla="*/ 2315452 w 115"/>
              <a:gd name="T13" fmla="*/ 7357503 h 170"/>
              <a:gd name="T14" fmla="*/ 1672294 w 115"/>
              <a:gd name="T15" fmla="*/ 7902616 h 170"/>
              <a:gd name="T16" fmla="*/ 1157726 w 115"/>
              <a:gd name="T17" fmla="*/ 8447495 h 170"/>
              <a:gd name="T18" fmla="*/ 1071999 w 115"/>
              <a:gd name="T19" fmla="*/ 8611145 h 170"/>
              <a:gd name="T20" fmla="*/ 986272 w 115"/>
              <a:gd name="T21" fmla="*/ 8719934 h 170"/>
              <a:gd name="T22" fmla="*/ 986272 w 115"/>
              <a:gd name="T23" fmla="*/ 8937979 h 170"/>
              <a:gd name="T24" fmla="*/ 1114863 w 115"/>
              <a:gd name="T25" fmla="*/ 9101630 h 170"/>
              <a:gd name="T26" fmla="*/ 1200589 w 115"/>
              <a:gd name="T27" fmla="*/ 9210652 h 170"/>
              <a:gd name="T28" fmla="*/ 1329180 w 115"/>
              <a:gd name="T29" fmla="*/ 9265047 h 170"/>
              <a:gd name="T30" fmla="*/ 1457770 w 115"/>
              <a:gd name="T31" fmla="*/ 9265047 h 170"/>
              <a:gd name="T32" fmla="*/ 1586567 w 115"/>
              <a:gd name="T33" fmla="*/ 9210652 h 170"/>
              <a:gd name="T34" fmla="*/ 2272588 w 115"/>
              <a:gd name="T35" fmla="*/ 8665540 h 170"/>
              <a:gd name="T36" fmla="*/ 2958610 w 115"/>
              <a:gd name="T37" fmla="*/ 8120427 h 170"/>
              <a:gd name="T38" fmla="*/ 3558905 w 115"/>
              <a:gd name="T39" fmla="*/ 7466525 h 170"/>
              <a:gd name="T40" fmla="*/ 4159199 w 115"/>
              <a:gd name="T41" fmla="*/ 6703601 h 170"/>
              <a:gd name="T42" fmla="*/ 4544970 w 115"/>
              <a:gd name="T43" fmla="*/ 5886049 h 170"/>
              <a:gd name="T44" fmla="*/ 4845221 w 115"/>
              <a:gd name="T45" fmla="*/ 4959474 h 170"/>
              <a:gd name="T46" fmla="*/ 4930948 w 115"/>
              <a:gd name="T47" fmla="*/ 3978505 h 170"/>
              <a:gd name="T48" fmla="*/ 4759494 w 115"/>
              <a:gd name="T49" fmla="*/ 2888513 h 170"/>
              <a:gd name="T50" fmla="*/ 4330653 w 115"/>
              <a:gd name="T51" fmla="*/ 2125589 h 170"/>
              <a:gd name="T52" fmla="*/ 3816085 w 115"/>
              <a:gd name="T53" fmla="*/ 1417059 h 170"/>
              <a:gd name="T54" fmla="*/ 3087200 w 115"/>
              <a:gd name="T55" fmla="*/ 817552 h 170"/>
              <a:gd name="T56" fmla="*/ 2358315 w 115"/>
              <a:gd name="T57" fmla="*/ 436090 h 170"/>
              <a:gd name="T58" fmla="*/ 1586567 w 115"/>
              <a:gd name="T59" fmla="*/ 109023 h 170"/>
              <a:gd name="T60" fmla="*/ 900338 w 115"/>
              <a:gd name="T61" fmla="*/ 0 h 170"/>
              <a:gd name="T62" fmla="*/ 385978 w 115"/>
              <a:gd name="T63" fmla="*/ 54395 h 170"/>
              <a:gd name="T64" fmla="*/ 0 w 115"/>
              <a:gd name="T65" fmla="*/ 272440 h 170"/>
              <a:gd name="T66" fmla="*/ 643158 w 115"/>
              <a:gd name="T67" fmla="*/ 545113 h 170"/>
              <a:gd name="T68" fmla="*/ 1286316 w 115"/>
              <a:gd name="T69" fmla="*/ 708530 h 170"/>
              <a:gd name="T70" fmla="*/ 1843747 w 115"/>
              <a:gd name="T71" fmla="*/ 871947 h 170"/>
              <a:gd name="T72" fmla="*/ 2444042 w 115"/>
              <a:gd name="T73" fmla="*/ 1089992 h 170"/>
              <a:gd name="T74" fmla="*/ 3001473 w 115"/>
              <a:gd name="T75" fmla="*/ 1417059 h 170"/>
              <a:gd name="T76" fmla="*/ 3473178 w 115"/>
              <a:gd name="T77" fmla="*/ 1798521 h 170"/>
              <a:gd name="T78" fmla="*/ 3901812 w 115"/>
              <a:gd name="T79" fmla="*/ 2343401 h 170"/>
              <a:gd name="T80" fmla="*/ 4159199 w 115"/>
              <a:gd name="T81" fmla="*/ 3106558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49" name="Freeform 1057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3519570 w 289"/>
              <a:gd name="T1" fmla="*/ 3305112 h 352"/>
              <a:gd name="T2" fmla="*/ 1877051 w 289"/>
              <a:gd name="T3" fmla="*/ 5390059 h 352"/>
              <a:gd name="T4" fmla="*/ 625684 w 289"/>
              <a:gd name="T5" fmla="*/ 7932539 h 352"/>
              <a:gd name="T6" fmla="*/ 0 w 289"/>
              <a:gd name="T7" fmla="*/ 10729155 h 352"/>
              <a:gd name="T8" fmla="*/ 117266 w 289"/>
              <a:gd name="T9" fmla="*/ 12661440 h 352"/>
              <a:gd name="T10" fmla="*/ 391151 w 289"/>
              <a:gd name="T11" fmla="*/ 13424071 h 352"/>
              <a:gd name="T12" fmla="*/ 742950 w 289"/>
              <a:gd name="T13" fmla="*/ 14085229 h 352"/>
              <a:gd name="T14" fmla="*/ 1212213 w 289"/>
              <a:gd name="T15" fmla="*/ 14695424 h 352"/>
              <a:gd name="T16" fmla="*/ 1994317 w 289"/>
              <a:gd name="T17" fmla="*/ 15356357 h 352"/>
              <a:gd name="T18" fmla="*/ 3050307 w 289"/>
              <a:gd name="T19" fmla="*/ 16068251 h 352"/>
              <a:gd name="T20" fmla="*/ 4184211 w 289"/>
              <a:gd name="T21" fmla="*/ 16627710 h 352"/>
              <a:gd name="T22" fmla="*/ 5357466 w 289"/>
              <a:gd name="T23" fmla="*/ 17034506 h 352"/>
              <a:gd name="T24" fmla="*/ 6530525 w 289"/>
              <a:gd name="T25" fmla="*/ 17390341 h 352"/>
              <a:gd name="T26" fmla="*/ 7742935 w 289"/>
              <a:gd name="T27" fmla="*/ 17593739 h 352"/>
              <a:gd name="T28" fmla="*/ 8955148 w 289"/>
              <a:gd name="T29" fmla="*/ 17746401 h 352"/>
              <a:gd name="T30" fmla="*/ 10167361 w 289"/>
              <a:gd name="T31" fmla="*/ 17848100 h 352"/>
              <a:gd name="T32" fmla="*/ 10949465 w 289"/>
              <a:gd name="T33" fmla="*/ 17898837 h 352"/>
              <a:gd name="T34" fmla="*/ 11223153 w 289"/>
              <a:gd name="T35" fmla="*/ 17593739 h 352"/>
              <a:gd name="T36" fmla="*/ 11301462 w 289"/>
              <a:gd name="T37" fmla="*/ 17034506 h 352"/>
              <a:gd name="T38" fmla="*/ 11066732 w 289"/>
              <a:gd name="T39" fmla="*/ 16678446 h 352"/>
              <a:gd name="T40" fmla="*/ 10323782 w 289"/>
              <a:gd name="T41" fmla="*/ 16627710 h 352"/>
              <a:gd name="T42" fmla="*/ 9189680 w 289"/>
              <a:gd name="T43" fmla="*/ 16576747 h 352"/>
              <a:gd name="T44" fmla="*/ 8094734 w 289"/>
              <a:gd name="T45" fmla="*/ 16424311 h 352"/>
              <a:gd name="T46" fmla="*/ 6999787 w 289"/>
              <a:gd name="T47" fmla="*/ 16220913 h 352"/>
              <a:gd name="T48" fmla="*/ 5865884 w 289"/>
              <a:gd name="T49" fmla="*/ 15966552 h 352"/>
              <a:gd name="T50" fmla="*/ 4770937 w 289"/>
              <a:gd name="T51" fmla="*/ 15559755 h 352"/>
              <a:gd name="T52" fmla="*/ 3714948 w 289"/>
              <a:gd name="T53" fmla="*/ 15152958 h 352"/>
              <a:gd name="T54" fmla="*/ 2659156 w 289"/>
              <a:gd name="T55" fmla="*/ 14492026 h 352"/>
              <a:gd name="T56" fmla="*/ 1759785 w 289"/>
              <a:gd name="T57" fmla="*/ 13780131 h 352"/>
              <a:gd name="T58" fmla="*/ 1251367 w 289"/>
              <a:gd name="T59" fmla="*/ 12712177 h 352"/>
              <a:gd name="T60" fmla="*/ 1055792 w 289"/>
              <a:gd name="T61" fmla="*/ 11288388 h 352"/>
              <a:gd name="T62" fmla="*/ 1329677 w 289"/>
              <a:gd name="T63" fmla="*/ 9305366 h 352"/>
              <a:gd name="T64" fmla="*/ 1759785 w 289"/>
              <a:gd name="T65" fmla="*/ 7779877 h 352"/>
              <a:gd name="T66" fmla="*/ 2385469 w 289"/>
              <a:gd name="T67" fmla="*/ 6457788 h 352"/>
              <a:gd name="T68" fmla="*/ 3128419 w 289"/>
              <a:gd name="T69" fmla="*/ 5237397 h 352"/>
              <a:gd name="T70" fmla="*/ 3988833 w 289"/>
              <a:gd name="T71" fmla="*/ 4169668 h 352"/>
              <a:gd name="T72" fmla="*/ 5044625 w 289"/>
              <a:gd name="T73" fmla="*/ 3000014 h 352"/>
              <a:gd name="T74" fmla="*/ 6335147 w 289"/>
              <a:gd name="T75" fmla="*/ 1932285 h 352"/>
              <a:gd name="T76" fmla="*/ 7703780 w 289"/>
              <a:gd name="T77" fmla="*/ 1016992 h 352"/>
              <a:gd name="T78" fmla="*/ 8876839 w 289"/>
              <a:gd name="T79" fmla="*/ 305098 h 352"/>
              <a:gd name="T80" fmla="*/ 8915993 w 289"/>
              <a:gd name="T81" fmla="*/ 0 h 352"/>
              <a:gd name="T82" fmla="*/ 7742935 w 289"/>
              <a:gd name="T83" fmla="*/ 254135 h 352"/>
              <a:gd name="T84" fmla="*/ 6335147 w 289"/>
              <a:gd name="T85" fmla="*/ 915293 h 352"/>
              <a:gd name="T86" fmla="*/ 4966315 w 289"/>
              <a:gd name="T87" fmla="*/ 1830586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0" name="Freeform 1058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8533795 w 252"/>
              <a:gd name="T1" fmla="*/ 3798232 h 235"/>
              <a:gd name="T2" fmla="*/ 9021435 w 252"/>
              <a:gd name="T3" fmla="*/ 4484059 h 235"/>
              <a:gd name="T4" fmla="*/ 9265356 w 252"/>
              <a:gd name="T5" fmla="*/ 5275310 h 235"/>
              <a:gd name="T6" fmla="*/ 9427835 w 252"/>
              <a:gd name="T7" fmla="*/ 6119387 h 235"/>
              <a:gd name="T8" fmla="*/ 9427835 w 252"/>
              <a:gd name="T9" fmla="*/ 7016291 h 235"/>
              <a:gd name="T10" fmla="*/ 9346595 w 252"/>
              <a:gd name="T11" fmla="*/ 7754715 h 235"/>
              <a:gd name="T12" fmla="*/ 9184116 w 252"/>
              <a:gd name="T13" fmla="*/ 8387715 h 235"/>
              <a:gd name="T14" fmla="*/ 8858956 w 252"/>
              <a:gd name="T15" fmla="*/ 9020715 h 235"/>
              <a:gd name="T16" fmla="*/ 8574516 w 252"/>
              <a:gd name="T17" fmla="*/ 9495695 h 235"/>
              <a:gd name="T18" fmla="*/ 8208837 w 252"/>
              <a:gd name="T19" fmla="*/ 10075869 h 235"/>
              <a:gd name="T20" fmla="*/ 7802437 w 252"/>
              <a:gd name="T21" fmla="*/ 10550620 h 235"/>
              <a:gd name="T22" fmla="*/ 7436556 w 252"/>
              <a:gd name="T23" fmla="*/ 11025370 h 235"/>
              <a:gd name="T24" fmla="*/ 7030357 w 252"/>
              <a:gd name="T25" fmla="*/ 11552947 h 235"/>
              <a:gd name="T26" fmla="*/ 6948916 w 252"/>
              <a:gd name="T27" fmla="*/ 11711197 h 235"/>
              <a:gd name="T28" fmla="*/ 6908397 w 252"/>
              <a:gd name="T29" fmla="*/ 11869447 h 235"/>
              <a:gd name="T30" fmla="*/ 6948916 w 252"/>
              <a:gd name="T31" fmla="*/ 12080524 h 235"/>
              <a:gd name="T32" fmla="*/ 7030357 w 252"/>
              <a:gd name="T33" fmla="*/ 12238774 h 235"/>
              <a:gd name="T34" fmla="*/ 7152116 w 252"/>
              <a:gd name="T35" fmla="*/ 12344197 h 235"/>
              <a:gd name="T36" fmla="*/ 7314797 w 252"/>
              <a:gd name="T37" fmla="*/ 12397024 h 235"/>
              <a:gd name="T38" fmla="*/ 7477276 w 252"/>
              <a:gd name="T39" fmla="*/ 12344197 h 235"/>
              <a:gd name="T40" fmla="*/ 7599237 w 252"/>
              <a:gd name="T41" fmla="*/ 12238774 h 235"/>
              <a:gd name="T42" fmla="*/ 8452556 w 252"/>
              <a:gd name="T43" fmla="*/ 11500120 h 235"/>
              <a:gd name="T44" fmla="*/ 9143395 w 252"/>
              <a:gd name="T45" fmla="*/ 10550620 h 235"/>
              <a:gd name="T46" fmla="*/ 9712275 w 252"/>
              <a:gd name="T47" fmla="*/ 9390042 h 235"/>
              <a:gd name="T48" fmla="*/ 10118675 w 252"/>
              <a:gd name="T49" fmla="*/ 8229465 h 235"/>
              <a:gd name="T50" fmla="*/ 10240635 w 252"/>
              <a:gd name="T51" fmla="*/ 6910637 h 235"/>
              <a:gd name="T52" fmla="*/ 10159395 w 252"/>
              <a:gd name="T53" fmla="*/ 5697463 h 235"/>
              <a:gd name="T54" fmla="*/ 9834235 w 252"/>
              <a:gd name="T55" fmla="*/ 4484059 h 235"/>
              <a:gd name="T56" fmla="*/ 9143395 w 252"/>
              <a:gd name="T57" fmla="*/ 3428905 h 235"/>
              <a:gd name="T58" fmla="*/ 8615237 w 252"/>
              <a:gd name="T59" fmla="*/ 2848732 h 235"/>
              <a:gd name="T60" fmla="*/ 8005637 w 252"/>
              <a:gd name="T61" fmla="*/ 2373981 h 235"/>
              <a:gd name="T62" fmla="*/ 7355316 w 252"/>
              <a:gd name="T63" fmla="*/ 1899231 h 235"/>
              <a:gd name="T64" fmla="*/ 6664476 w 252"/>
              <a:gd name="T65" fmla="*/ 1529904 h 235"/>
              <a:gd name="T66" fmla="*/ 5933117 w 252"/>
              <a:gd name="T67" fmla="*/ 1160577 h 235"/>
              <a:gd name="T68" fmla="*/ 5161038 w 252"/>
              <a:gd name="T69" fmla="*/ 896904 h 235"/>
              <a:gd name="T70" fmla="*/ 4429478 w 252"/>
              <a:gd name="T71" fmla="*/ 633000 h 235"/>
              <a:gd name="T72" fmla="*/ 3657398 w 252"/>
              <a:gd name="T73" fmla="*/ 369327 h 235"/>
              <a:gd name="T74" fmla="*/ 2966559 w 252"/>
              <a:gd name="T75" fmla="*/ 211077 h 235"/>
              <a:gd name="T76" fmla="*/ 2316238 w 252"/>
              <a:gd name="T77" fmla="*/ 105424 h 235"/>
              <a:gd name="T78" fmla="*/ 1706840 w 252"/>
              <a:gd name="T79" fmla="*/ 0 h 235"/>
              <a:gd name="T80" fmla="*/ 1137759 w 252"/>
              <a:gd name="T81" fmla="*/ 0 h 235"/>
              <a:gd name="T82" fmla="*/ 690840 w 252"/>
              <a:gd name="T83" fmla="*/ 0 h 235"/>
              <a:gd name="T84" fmla="*/ 325160 w 252"/>
              <a:gd name="T85" fmla="*/ 52827 h 235"/>
              <a:gd name="T86" fmla="*/ 121960 w 252"/>
              <a:gd name="T87" fmla="*/ 158250 h 235"/>
              <a:gd name="T88" fmla="*/ 0 w 252"/>
              <a:gd name="T89" fmla="*/ 263674 h 235"/>
              <a:gd name="T90" fmla="*/ 406400 w 252"/>
              <a:gd name="T91" fmla="*/ 369327 h 235"/>
              <a:gd name="T92" fmla="*/ 894040 w 252"/>
              <a:gd name="T93" fmla="*/ 421924 h 235"/>
              <a:gd name="T94" fmla="*/ 1340959 w 252"/>
              <a:gd name="T95" fmla="*/ 580174 h 235"/>
              <a:gd name="T96" fmla="*/ 1869319 w 252"/>
              <a:gd name="T97" fmla="*/ 685827 h 235"/>
              <a:gd name="T98" fmla="*/ 2438198 w 252"/>
              <a:gd name="T99" fmla="*/ 791251 h 235"/>
              <a:gd name="T100" fmla="*/ 2966559 w 252"/>
              <a:gd name="T101" fmla="*/ 896904 h 235"/>
              <a:gd name="T102" fmla="*/ 3535438 w 252"/>
              <a:gd name="T103" fmla="*/ 1055154 h 235"/>
              <a:gd name="T104" fmla="*/ 4145038 w 252"/>
              <a:gd name="T105" fmla="*/ 1213404 h 235"/>
              <a:gd name="T106" fmla="*/ 4673398 w 252"/>
              <a:gd name="T107" fmla="*/ 1477078 h 235"/>
              <a:gd name="T108" fmla="*/ 5282797 w 252"/>
              <a:gd name="T109" fmla="*/ 1688154 h 235"/>
              <a:gd name="T110" fmla="*/ 5892397 w 252"/>
              <a:gd name="T111" fmla="*/ 1951828 h 235"/>
              <a:gd name="T112" fmla="*/ 6461276 w 252"/>
              <a:gd name="T113" fmla="*/ 2268328 h 235"/>
              <a:gd name="T114" fmla="*/ 6989637 w 252"/>
              <a:gd name="T115" fmla="*/ 2584828 h 235"/>
              <a:gd name="T116" fmla="*/ 7558516 w 252"/>
              <a:gd name="T117" fmla="*/ 2901329 h 235"/>
              <a:gd name="T118" fmla="*/ 8046156 w 252"/>
              <a:gd name="T119" fmla="*/ 3376309 h 235"/>
              <a:gd name="T120" fmla="*/ 8533795 w 252"/>
              <a:gd name="T121" fmla="*/ 3798232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1" name="Freeform 1059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6398260 h 220"/>
              <a:gd name="T2" fmla="*/ 0 w 103"/>
              <a:gd name="T3" fmla="*/ 7357918 h 220"/>
              <a:gd name="T4" fmla="*/ 160496 w 103"/>
              <a:gd name="T5" fmla="*/ 8264467 h 220"/>
              <a:gd name="T6" fmla="*/ 481687 w 103"/>
              <a:gd name="T7" fmla="*/ 9117445 h 220"/>
              <a:gd name="T8" fmla="*/ 883226 w 103"/>
              <a:gd name="T9" fmla="*/ 9863975 h 220"/>
              <a:gd name="T10" fmla="*/ 1405187 w 103"/>
              <a:gd name="T11" fmla="*/ 10503824 h 220"/>
              <a:gd name="T12" fmla="*/ 2007296 w 103"/>
              <a:gd name="T13" fmla="*/ 11036993 h 220"/>
              <a:gd name="T14" fmla="*/ 2649679 w 103"/>
              <a:gd name="T15" fmla="*/ 11463482 h 220"/>
              <a:gd name="T16" fmla="*/ 3332336 w 103"/>
              <a:gd name="T17" fmla="*/ 11676842 h 220"/>
              <a:gd name="T18" fmla="*/ 3573179 w 103"/>
              <a:gd name="T19" fmla="*/ 11730182 h 220"/>
              <a:gd name="T20" fmla="*/ 3773949 w 103"/>
              <a:gd name="T21" fmla="*/ 11623502 h 220"/>
              <a:gd name="T22" fmla="*/ 3934444 w 103"/>
              <a:gd name="T23" fmla="*/ 11463482 h 220"/>
              <a:gd name="T24" fmla="*/ 4014792 w 103"/>
              <a:gd name="T25" fmla="*/ 11250353 h 220"/>
              <a:gd name="T26" fmla="*/ 4014792 w 103"/>
              <a:gd name="T27" fmla="*/ 10930313 h 220"/>
              <a:gd name="T28" fmla="*/ 3974719 w 103"/>
              <a:gd name="T29" fmla="*/ 10663844 h 220"/>
              <a:gd name="T30" fmla="*/ 3854096 w 103"/>
              <a:gd name="T31" fmla="*/ 10450484 h 220"/>
              <a:gd name="T32" fmla="*/ 3653527 w 103"/>
              <a:gd name="T33" fmla="*/ 10290464 h 220"/>
              <a:gd name="T34" fmla="*/ 2970870 w 103"/>
              <a:gd name="T35" fmla="*/ 9970655 h 220"/>
              <a:gd name="T36" fmla="*/ 2328487 w 103"/>
              <a:gd name="T37" fmla="*/ 9490825 h 220"/>
              <a:gd name="T38" fmla="*/ 1806727 w 103"/>
              <a:gd name="T39" fmla="*/ 8904316 h 220"/>
              <a:gd name="T40" fmla="*/ 1445261 w 103"/>
              <a:gd name="T41" fmla="*/ 8211127 h 220"/>
              <a:gd name="T42" fmla="*/ 1204418 w 103"/>
              <a:gd name="T43" fmla="*/ 7357918 h 220"/>
              <a:gd name="T44" fmla="*/ 1083996 w 103"/>
              <a:gd name="T45" fmla="*/ 6451600 h 220"/>
              <a:gd name="T46" fmla="*/ 1083996 w 103"/>
              <a:gd name="T47" fmla="*/ 5491942 h 220"/>
              <a:gd name="T48" fmla="*/ 1284766 w 103"/>
              <a:gd name="T49" fmla="*/ 4425373 h 220"/>
              <a:gd name="T50" fmla="*/ 1565683 w 103"/>
              <a:gd name="T51" fmla="*/ 3679075 h 220"/>
              <a:gd name="T52" fmla="*/ 2047570 w 103"/>
              <a:gd name="T53" fmla="*/ 2985885 h 220"/>
              <a:gd name="T54" fmla="*/ 2529257 w 103"/>
              <a:gd name="T55" fmla="*/ 2292696 h 220"/>
              <a:gd name="T56" fmla="*/ 3091292 w 103"/>
              <a:gd name="T57" fmla="*/ 1652847 h 220"/>
              <a:gd name="T58" fmla="*/ 3573179 w 103"/>
              <a:gd name="T59" fmla="*/ 1119678 h 220"/>
              <a:gd name="T60" fmla="*/ 3934444 w 103"/>
              <a:gd name="T61" fmla="*/ 639849 h 220"/>
              <a:gd name="T62" fmla="*/ 4135214 w 103"/>
              <a:gd name="T63" fmla="*/ 266700 h 220"/>
              <a:gd name="T64" fmla="*/ 4135214 w 103"/>
              <a:gd name="T65" fmla="*/ 0 h 220"/>
              <a:gd name="T66" fmla="*/ 3693601 w 103"/>
              <a:gd name="T67" fmla="*/ 213360 h 220"/>
              <a:gd name="T68" fmla="*/ 3091292 w 103"/>
              <a:gd name="T69" fmla="*/ 639849 h 220"/>
              <a:gd name="T70" fmla="*/ 2449109 w 103"/>
              <a:gd name="T71" fmla="*/ 1333038 h 220"/>
              <a:gd name="T72" fmla="*/ 1766453 w 103"/>
              <a:gd name="T73" fmla="*/ 2132676 h 220"/>
              <a:gd name="T74" fmla="*/ 1164344 w 103"/>
              <a:gd name="T75" fmla="*/ 3039225 h 220"/>
              <a:gd name="T76" fmla="*/ 642383 w 103"/>
              <a:gd name="T77" fmla="*/ 4105564 h 220"/>
              <a:gd name="T78" fmla="*/ 240843 w 103"/>
              <a:gd name="T79" fmla="*/ 5225242 h 220"/>
              <a:gd name="T80" fmla="*/ 0 w 103"/>
              <a:gd name="T81" fmla="*/ 6398260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2" name="Freeform 1060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7592868 w 220"/>
              <a:gd name="T1" fmla="*/ 5873740 h 288"/>
              <a:gd name="T2" fmla="*/ 8001202 w 220"/>
              <a:gd name="T3" fmla="*/ 6793108 h 288"/>
              <a:gd name="T4" fmla="*/ 8246081 w 220"/>
              <a:gd name="T5" fmla="*/ 7814628 h 288"/>
              <a:gd name="T6" fmla="*/ 8123642 w 220"/>
              <a:gd name="T7" fmla="*/ 8887224 h 288"/>
              <a:gd name="T8" fmla="*/ 7592868 w 220"/>
              <a:gd name="T9" fmla="*/ 9908744 h 288"/>
              <a:gd name="T10" fmla="*/ 6858231 w 220"/>
              <a:gd name="T11" fmla="*/ 10879188 h 288"/>
              <a:gd name="T12" fmla="*/ 6041765 w 220"/>
              <a:gd name="T13" fmla="*/ 11696404 h 288"/>
              <a:gd name="T14" fmla="*/ 5184486 w 220"/>
              <a:gd name="T15" fmla="*/ 12564696 h 288"/>
              <a:gd name="T16" fmla="*/ 4694526 w 220"/>
              <a:gd name="T17" fmla="*/ 13177608 h 288"/>
              <a:gd name="T18" fmla="*/ 4490460 w 220"/>
              <a:gd name="T19" fmla="*/ 13637292 h 288"/>
              <a:gd name="T20" fmla="*/ 4368021 w 220"/>
              <a:gd name="T21" fmla="*/ 14096976 h 288"/>
              <a:gd name="T22" fmla="*/ 4449647 w 220"/>
              <a:gd name="T23" fmla="*/ 14505584 h 288"/>
              <a:gd name="T24" fmla="*/ 4776153 w 220"/>
              <a:gd name="T25" fmla="*/ 14709888 h 288"/>
              <a:gd name="T26" fmla="*/ 5062047 w 220"/>
              <a:gd name="T27" fmla="*/ 14658812 h 288"/>
              <a:gd name="T28" fmla="*/ 5633431 w 220"/>
              <a:gd name="T29" fmla="*/ 13841596 h 288"/>
              <a:gd name="T30" fmla="*/ 6572337 w 220"/>
              <a:gd name="T31" fmla="*/ 12769000 h 288"/>
              <a:gd name="T32" fmla="*/ 7552055 w 220"/>
              <a:gd name="T33" fmla="*/ 11696404 h 288"/>
              <a:gd name="T34" fmla="*/ 8409334 w 220"/>
              <a:gd name="T35" fmla="*/ 10419504 h 288"/>
              <a:gd name="T36" fmla="*/ 8940107 w 220"/>
              <a:gd name="T37" fmla="*/ 8836148 h 288"/>
              <a:gd name="T38" fmla="*/ 8899294 w 220"/>
              <a:gd name="T39" fmla="*/ 7201716 h 288"/>
              <a:gd name="T40" fmla="*/ 8327707 w 220"/>
              <a:gd name="T41" fmla="*/ 5669436 h 288"/>
              <a:gd name="T42" fmla="*/ 7429615 w 220"/>
              <a:gd name="T43" fmla="*/ 4392536 h 288"/>
              <a:gd name="T44" fmla="*/ 6449897 w 220"/>
              <a:gd name="T45" fmla="*/ 3575320 h 288"/>
              <a:gd name="T46" fmla="*/ 5470179 w 220"/>
              <a:gd name="T47" fmla="*/ 2860256 h 288"/>
              <a:gd name="T48" fmla="*/ 4449647 w 220"/>
              <a:gd name="T49" fmla="*/ 2196268 h 288"/>
              <a:gd name="T50" fmla="*/ 3388302 w 220"/>
              <a:gd name="T51" fmla="*/ 1481204 h 288"/>
              <a:gd name="T52" fmla="*/ 2408584 w 220"/>
              <a:gd name="T53" fmla="*/ 868292 h 288"/>
              <a:gd name="T54" fmla="*/ 1469679 w 220"/>
              <a:gd name="T55" fmla="*/ 357532 h 288"/>
              <a:gd name="T56" fmla="*/ 734839 w 220"/>
              <a:gd name="T57" fmla="*/ 51076 h 288"/>
              <a:gd name="T58" fmla="*/ 163253 w 220"/>
              <a:gd name="T59" fmla="*/ 0 h 288"/>
              <a:gd name="T60" fmla="*/ 367319 w 220"/>
              <a:gd name="T61" fmla="*/ 357532 h 288"/>
              <a:gd name="T62" fmla="*/ 1265411 w 220"/>
              <a:gd name="T63" fmla="*/ 919368 h 288"/>
              <a:gd name="T64" fmla="*/ 2204316 w 220"/>
              <a:gd name="T65" fmla="*/ 1481204 h 288"/>
              <a:gd name="T66" fmla="*/ 3143221 w 220"/>
              <a:gd name="T67" fmla="*/ 2043040 h 288"/>
              <a:gd name="T68" fmla="*/ 4123142 w 220"/>
              <a:gd name="T69" fmla="*/ 2707028 h 288"/>
              <a:gd name="T70" fmla="*/ 5062047 w 220"/>
              <a:gd name="T71" fmla="*/ 3371016 h 288"/>
              <a:gd name="T72" fmla="*/ 6000952 w 220"/>
              <a:gd name="T73" fmla="*/ 4188232 h 288"/>
              <a:gd name="T74" fmla="*/ 6858231 w 220"/>
              <a:gd name="T75" fmla="*/ 5005448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3" name="Freeform 1061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3553470 w 1070"/>
              <a:gd name="T1" fmla="*/ 0 h 844"/>
              <a:gd name="T2" fmla="*/ 26965831 w 1070"/>
              <a:gd name="T3" fmla="*/ 3459884 h 844"/>
              <a:gd name="T4" fmla="*/ 23160423 w 1070"/>
              <a:gd name="T5" fmla="*/ 15052127 h 844"/>
              <a:gd name="T6" fmla="*/ 0 w 1070"/>
              <a:gd name="T7" fmla="*/ 11128574 h 844"/>
              <a:gd name="T8" fmla="*/ 3553470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4" name="Freeform 1062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2450596 w 819"/>
              <a:gd name="T1" fmla="*/ 0 h 333"/>
              <a:gd name="T2" fmla="*/ 20690514 w 819"/>
              <a:gd name="T3" fmla="*/ 2476653 h 333"/>
              <a:gd name="T4" fmla="*/ 4345207 w 819"/>
              <a:gd name="T5" fmla="*/ 1746097 h 333"/>
              <a:gd name="T6" fmla="*/ 0 w 819"/>
              <a:gd name="T7" fmla="*/ 5933341 h 333"/>
              <a:gd name="T8" fmla="*/ 2450596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5" name="Freeform 1063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852184 w 1083"/>
              <a:gd name="T1" fmla="*/ 0 h 306"/>
              <a:gd name="T2" fmla="*/ 27142292 w 1083"/>
              <a:gd name="T3" fmla="*/ 4748648 h 306"/>
              <a:gd name="T4" fmla="*/ 26440503 w 1083"/>
              <a:gd name="T5" fmla="*/ 5567404 h 306"/>
              <a:gd name="T6" fmla="*/ 0 w 1083"/>
              <a:gd name="T7" fmla="*/ 509463 h 306"/>
              <a:gd name="T8" fmla="*/ 852184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6" name="Freeform 1064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986534 w 1088"/>
              <a:gd name="T1" fmla="*/ 0 h 311"/>
              <a:gd name="T2" fmla="*/ 27520040 w 1088"/>
              <a:gd name="T3" fmla="*/ 4579534 h 311"/>
              <a:gd name="T4" fmla="*/ 26685391 w 1088"/>
              <a:gd name="T5" fmla="*/ 5477896 h 311"/>
              <a:gd name="T6" fmla="*/ 0 w 1088"/>
              <a:gd name="T7" fmla="*/ 598819 h 311"/>
              <a:gd name="T8" fmla="*/ 986534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7" name="Freeform 1065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383788 w 164"/>
              <a:gd name="T1" fmla="*/ 17463 h 72"/>
              <a:gd name="T2" fmla="*/ 503663 w 164"/>
              <a:gd name="T3" fmla="*/ 17463 h 72"/>
              <a:gd name="T4" fmla="*/ 839594 w 164"/>
              <a:gd name="T5" fmla="*/ 0 h 72"/>
              <a:gd name="T6" fmla="*/ 1295245 w 164"/>
              <a:gd name="T7" fmla="*/ 0 h 72"/>
              <a:gd name="T8" fmla="*/ 1870927 w 164"/>
              <a:gd name="T9" fmla="*/ 35057 h 72"/>
              <a:gd name="T10" fmla="*/ 2494621 w 164"/>
              <a:gd name="T11" fmla="*/ 122502 h 72"/>
              <a:gd name="T12" fmla="*/ 3070302 w 164"/>
              <a:gd name="T13" fmla="*/ 297524 h 72"/>
              <a:gd name="T14" fmla="*/ 3574121 w 164"/>
              <a:gd name="T15" fmla="*/ 542528 h 72"/>
              <a:gd name="T16" fmla="*/ 3933902 w 164"/>
              <a:gd name="T17" fmla="*/ 892572 h 72"/>
              <a:gd name="T18" fmla="*/ 3933902 w 164"/>
              <a:gd name="T19" fmla="*/ 910034 h 72"/>
              <a:gd name="T20" fmla="*/ 3933902 w 164"/>
              <a:gd name="T21" fmla="*/ 997611 h 72"/>
              <a:gd name="T22" fmla="*/ 3909896 w 164"/>
              <a:gd name="T23" fmla="*/ 1085056 h 72"/>
              <a:gd name="T24" fmla="*/ 3861884 w 164"/>
              <a:gd name="T25" fmla="*/ 1172633 h 72"/>
              <a:gd name="T26" fmla="*/ 3742009 w 164"/>
              <a:gd name="T27" fmla="*/ 1242616 h 72"/>
              <a:gd name="T28" fmla="*/ 3574121 w 164"/>
              <a:gd name="T29" fmla="*/ 1260078 h 72"/>
              <a:gd name="T30" fmla="*/ 3310209 w 164"/>
              <a:gd name="T31" fmla="*/ 1242616 h 72"/>
              <a:gd name="T32" fmla="*/ 2974433 w 164"/>
              <a:gd name="T33" fmla="*/ 1137576 h 72"/>
              <a:gd name="T34" fmla="*/ 2974433 w 164"/>
              <a:gd name="T35" fmla="*/ 1102519 h 72"/>
              <a:gd name="T36" fmla="*/ 2950427 w 164"/>
              <a:gd name="T37" fmla="*/ 1032536 h 72"/>
              <a:gd name="T38" fmla="*/ 2878409 w 164"/>
              <a:gd name="T39" fmla="*/ 910034 h 72"/>
              <a:gd name="T40" fmla="*/ 2710521 w 164"/>
              <a:gd name="T41" fmla="*/ 787532 h 72"/>
              <a:gd name="T42" fmla="*/ 2398751 w 164"/>
              <a:gd name="T43" fmla="*/ 665030 h 72"/>
              <a:gd name="T44" fmla="*/ 1942945 w 164"/>
              <a:gd name="T45" fmla="*/ 559991 h 72"/>
              <a:gd name="T46" fmla="*/ 1319251 w 164"/>
              <a:gd name="T47" fmla="*/ 507471 h 72"/>
              <a:gd name="T48" fmla="*/ 479812 w 164"/>
              <a:gd name="T49" fmla="*/ 507471 h 72"/>
              <a:gd name="T50" fmla="*/ 431800 w 164"/>
              <a:gd name="T51" fmla="*/ 507471 h 72"/>
              <a:gd name="T52" fmla="*/ 335776 w 164"/>
              <a:gd name="T53" fmla="*/ 472546 h 72"/>
              <a:gd name="T54" fmla="*/ 215900 w 164"/>
              <a:gd name="T55" fmla="*/ 437489 h 72"/>
              <a:gd name="T56" fmla="*/ 9602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19876 w 164"/>
              <a:gd name="T63" fmla="*/ 122502 h 72"/>
              <a:gd name="T64" fmla="*/ 383788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8" name="Freeform 1066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1196961 w 146"/>
              <a:gd name="T1" fmla="*/ 0 h 109"/>
              <a:gd name="T2" fmla="*/ 1117207 w 146"/>
              <a:gd name="T3" fmla="*/ 0 h 109"/>
              <a:gd name="T4" fmla="*/ 930951 w 146"/>
              <a:gd name="T5" fmla="*/ 51512 h 109"/>
              <a:gd name="T6" fmla="*/ 691527 w 146"/>
              <a:gd name="T7" fmla="*/ 120325 h 109"/>
              <a:gd name="T8" fmla="*/ 398933 w 146"/>
              <a:gd name="T9" fmla="*/ 240520 h 109"/>
              <a:gd name="T10" fmla="*/ 159671 w 146"/>
              <a:gd name="T11" fmla="*/ 412357 h 109"/>
              <a:gd name="T12" fmla="*/ 26585 w 146"/>
              <a:gd name="T13" fmla="*/ 670047 h 109"/>
              <a:gd name="T14" fmla="*/ 0 w 146"/>
              <a:gd name="T15" fmla="*/ 1013591 h 109"/>
              <a:gd name="T16" fmla="*/ 159671 w 146"/>
              <a:gd name="T17" fmla="*/ 1460289 h 109"/>
              <a:gd name="T18" fmla="*/ 2260998 w 146"/>
              <a:gd name="T19" fmla="*/ 1872646 h 109"/>
              <a:gd name="T20" fmla="*/ 2234414 w 146"/>
              <a:gd name="T21" fmla="*/ 1786793 h 109"/>
              <a:gd name="T22" fmla="*/ 2234414 w 146"/>
              <a:gd name="T23" fmla="*/ 1597785 h 109"/>
              <a:gd name="T24" fmla="*/ 2234414 w 146"/>
              <a:gd name="T25" fmla="*/ 1305753 h 109"/>
              <a:gd name="T26" fmla="*/ 2314168 w 146"/>
              <a:gd name="T27" fmla="*/ 996420 h 109"/>
              <a:gd name="T28" fmla="*/ 2473838 w 146"/>
              <a:gd name="T29" fmla="*/ 687218 h 109"/>
              <a:gd name="T30" fmla="*/ 2766432 w 146"/>
              <a:gd name="T31" fmla="*/ 463869 h 109"/>
              <a:gd name="T32" fmla="*/ 3218697 w 146"/>
              <a:gd name="T33" fmla="*/ 343543 h 109"/>
              <a:gd name="T34" fmla="*/ 3883639 w 146"/>
              <a:gd name="T35" fmla="*/ 395186 h 109"/>
              <a:gd name="T36" fmla="*/ 1196961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59" name="Freeform 1067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1197174 w 146"/>
              <a:gd name="T1" fmla="*/ 0 h 107"/>
              <a:gd name="T2" fmla="*/ 1117254 w 146"/>
              <a:gd name="T3" fmla="*/ 0 h 107"/>
              <a:gd name="T4" fmla="*/ 931154 w 146"/>
              <a:gd name="T5" fmla="*/ 35651 h 107"/>
              <a:gd name="T6" fmla="*/ 665133 w 146"/>
              <a:gd name="T7" fmla="*/ 106952 h 107"/>
              <a:gd name="T8" fmla="*/ 399112 w 146"/>
              <a:gd name="T9" fmla="*/ 213904 h 107"/>
              <a:gd name="T10" fmla="*/ 159678 w 146"/>
              <a:gd name="T11" fmla="*/ 410050 h 107"/>
              <a:gd name="T12" fmla="*/ 0 w 146"/>
              <a:gd name="T13" fmla="*/ 677498 h 107"/>
              <a:gd name="T14" fmla="*/ 0 w 146"/>
              <a:gd name="T15" fmla="*/ 1034005 h 107"/>
              <a:gd name="T16" fmla="*/ 159678 w 146"/>
              <a:gd name="T17" fmla="*/ 1515357 h 107"/>
              <a:gd name="T18" fmla="*/ 2234671 w 146"/>
              <a:gd name="T19" fmla="*/ 1907648 h 107"/>
              <a:gd name="T20" fmla="*/ 2208085 w 146"/>
              <a:gd name="T21" fmla="*/ 1836347 h 107"/>
              <a:gd name="T22" fmla="*/ 2208085 w 146"/>
              <a:gd name="T23" fmla="*/ 1622442 h 107"/>
              <a:gd name="T24" fmla="*/ 2208085 w 146"/>
              <a:gd name="T25" fmla="*/ 1337103 h 107"/>
              <a:gd name="T26" fmla="*/ 2287842 w 146"/>
              <a:gd name="T27" fmla="*/ 998354 h 107"/>
              <a:gd name="T28" fmla="*/ 2447357 w 146"/>
              <a:gd name="T29" fmla="*/ 713148 h 107"/>
              <a:gd name="T30" fmla="*/ 2740126 w 146"/>
              <a:gd name="T31" fmla="*/ 481352 h 107"/>
              <a:gd name="T32" fmla="*/ 3218833 w 146"/>
              <a:gd name="T33" fmla="*/ 338749 h 107"/>
              <a:gd name="T34" fmla="*/ 3883966 w 146"/>
              <a:gd name="T35" fmla="*/ 410050 h 107"/>
              <a:gd name="T36" fmla="*/ 1197174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0" name="Freeform 1068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779026 h 182"/>
              <a:gd name="T2" fmla="*/ 15194192 w 629"/>
              <a:gd name="T3" fmla="*/ 3544835 h 182"/>
              <a:gd name="T4" fmla="*/ 15902067 w 629"/>
              <a:gd name="T5" fmla="*/ 2765809 h 182"/>
              <a:gd name="T6" fmla="*/ 733156 w 629"/>
              <a:gd name="T7" fmla="*/ 0 h 182"/>
              <a:gd name="T8" fmla="*/ 0 w 629"/>
              <a:gd name="T9" fmla="*/ 779026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1" name="Freeform 1069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2" name="Freeform 1070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3" name="AutoShape 1072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4" name="Freeform 1073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9778849 w 1894"/>
              <a:gd name="T1" fmla="*/ 0 h 1904"/>
              <a:gd name="T2" fmla="*/ 10003404 w 1894"/>
              <a:gd name="T3" fmla="*/ 0 h 1904"/>
              <a:gd name="T4" fmla="*/ 10467688 w 1894"/>
              <a:gd name="T5" fmla="*/ 17632 h 1904"/>
              <a:gd name="T6" fmla="*/ 11111617 w 1894"/>
              <a:gd name="T7" fmla="*/ 52763 h 1904"/>
              <a:gd name="T8" fmla="*/ 11965170 w 1894"/>
              <a:gd name="T9" fmla="*/ 105393 h 1904"/>
              <a:gd name="T10" fmla="*/ 12953579 w 1894"/>
              <a:gd name="T11" fmla="*/ 175787 h 1904"/>
              <a:gd name="T12" fmla="*/ 14091651 w 1894"/>
              <a:gd name="T13" fmla="*/ 298811 h 1904"/>
              <a:gd name="T14" fmla="*/ 15349648 w 1894"/>
              <a:gd name="T15" fmla="*/ 456966 h 1904"/>
              <a:gd name="T16" fmla="*/ 16712397 w 1894"/>
              <a:gd name="T17" fmla="*/ 667884 h 1904"/>
              <a:gd name="T18" fmla="*/ 18164968 w 1894"/>
              <a:gd name="T19" fmla="*/ 966563 h 1904"/>
              <a:gd name="T20" fmla="*/ 19692431 w 1894"/>
              <a:gd name="T21" fmla="*/ 1283006 h 1904"/>
              <a:gd name="T22" fmla="*/ 21234824 w 1894"/>
              <a:gd name="T23" fmla="*/ 1704709 h 1904"/>
              <a:gd name="T24" fmla="*/ 22837180 w 1894"/>
              <a:gd name="T25" fmla="*/ 2196806 h 1904"/>
              <a:gd name="T26" fmla="*/ 24439536 w 1894"/>
              <a:gd name="T27" fmla="*/ 2794429 h 1904"/>
              <a:gd name="T28" fmla="*/ 26041891 w 1894"/>
              <a:gd name="T29" fmla="*/ 3462181 h 1904"/>
              <a:gd name="T30" fmla="*/ 27599336 w 1894"/>
              <a:gd name="T31" fmla="*/ 4235457 h 1904"/>
              <a:gd name="T32" fmla="*/ 25892107 w 1894"/>
              <a:gd name="T33" fmla="*/ 20017438 h 1904"/>
              <a:gd name="T34" fmla="*/ 26086802 w 1894"/>
              <a:gd name="T35" fmla="*/ 20140463 h 1904"/>
              <a:gd name="T36" fmla="*/ 26476194 w 1894"/>
              <a:gd name="T37" fmla="*/ 20615061 h 1904"/>
              <a:gd name="T38" fmla="*/ 26670890 w 1894"/>
              <a:gd name="T39" fmla="*/ 21687149 h 1904"/>
              <a:gd name="T40" fmla="*/ 26356391 w 1894"/>
              <a:gd name="T41" fmla="*/ 23567512 h 1904"/>
              <a:gd name="T42" fmla="*/ 21444572 w 1894"/>
              <a:gd name="T43" fmla="*/ 31019234 h 1904"/>
              <a:gd name="T44" fmla="*/ 19797183 w 1894"/>
              <a:gd name="T45" fmla="*/ 33462089 h 1904"/>
              <a:gd name="T46" fmla="*/ 19527717 w 1894"/>
              <a:gd name="T47" fmla="*/ 33426958 h 1904"/>
              <a:gd name="T48" fmla="*/ 19018522 w 1894"/>
              <a:gd name="T49" fmla="*/ 33339065 h 1904"/>
              <a:gd name="T50" fmla="*/ 18314753 w 1894"/>
              <a:gd name="T51" fmla="*/ 33233672 h 1904"/>
              <a:gd name="T52" fmla="*/ 17401236 w 1894"/>
              <a:gd name="T53" fmla="*/ 33057885 h 1904"/>
              <a:gd name="T54" fmla="*/ 16337935 w 1894"/>
              <a:gd name="T55" fmla="*/ 32846967 h 1904"/>
              <a:gd name="T56" fmla="*/ 15094989 w 1894"/>
              <a:gd name="T57" fmla="*/ 32583420 h 1904"/>
              <a:gd name="T58" fmla="*/ 13747292 w 1894"/>
              <a:gd name="T59" fmla="*/ 32249478 h 1904"/>
              <a:gd name="T60" fmla="*/ 12279670 w 1894"/>
              <a:gd name="T61" fmla="*/ 31862773 h 1904"/>
              <a:gd name="T62" fmla="*/ 10737277 w 1894"/>
              <a:gd name="T63" fmla="*/ 31388307 h 1904"/>
              <a:gd name="T64" fmla="*/ 9134921 w 1894"/>
              <a:gd name="T65" fmla="*/ 30843447 h 1904"/>
              <a:gd name="T66" fmla="*/ 7502584 w 1894"/>
              <a:gd name="T67" fmla="*/ 30228326 h 1904"/>
              <a:gd name="T68" fmla="*/ 5840387 w 1894"/>
              <a:gd name="T69" fmla="*/ 29542942 h 1904"/>
              <a:gd name="T70" fmla="*/ 4193121 w 1894"/>
              <a:gd name="T71" fmla="*/ 28752034 h 1904"/>
              <a:gd name="T72" fmla="*/ 2575713 w 1894"/>
              <a:gd name="T73" fmla="*/ 27855732 h 1904"/>
              <a:gd name="T74" fmla="*/ 1003339 w 1894"/>
              <a:gd name="T75" fmla="*/ 26889169 h 1904"/>
              <a:gd name="T76" fmla="*/ 239607 w 1894"/>
              <a:gd name="T77" fmla="*/ 26274048 h 1904"/>
              <a:gd name="T78" fmla="*/ 119803 w 1894"/>
              <a:gd name="T79" fmla="*/ 25606296 h 1904"/>
              <a:gd name="T80" fmla="*/ 0 w 1894"/>
              <a:gd name="T81" fmla="*/ 24622101 h 1904"/>
              <a:gd name="T82" fmla="*/ 59841 w 1894"/>
              <a:gd name="T83" fmla="*/ 23602776 h 1904"/>
              <a:gd name="T84" fmla="*/ 5810406 w 1894"/>
              <a:gd name="T85" fmla="*/ 16959462 h 1904"/>
              <a:gd name="T86" fmla="*/ 5780424 w 1894"/>
              <a:gd name="T87" fmla="*/ 16731045 h 1904"/>
              <a:gd name="T88" fmla="*/ 5840387 w 1894"/>
              <a:gd name="T89" fmla="*/ 16115923 h 1904"/>
              <a:gd name="T90" fmla="*/ 6169816 w 1894"/>
              <a:gd name="T91" fmla="*/ 15254753 h 1904"/>
              <a:gd name="T92" fmla="*/ 7008440 w 1894"/>
              <a:gd name="T93" fmla="*/ 14305689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5" name="Freeform 1074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595382 w 1106"/>
              <a:gd name="T1" fmla="*/ 0 h 331"/>
              <a:gd name="T2" fmla="*/ 16462924 w 1106"/>
              <a:gd name="T3" fmla="*/ 4645002 h 331"/>
              <a:gd name="T4" fmla="*/ 15941965 w 1106"/>
              <a:gd name="T5" fmla="*/ 5550564 h 331"/>
              <a:gd name="T6" fmla="*/ 0 w 1106"/>
              <a:gd name="T7" fmla="*/ 603708 h 331"/>
              <a:gd name="T8" fmla="*/ 59538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6" name="Freeform 1075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9176822 w 1285"/>
              <a:gd name="T1" fmla="*/ 6815901 h 505"/>
              <a:gd name="T2" fmla="*/ 18907628 w 1285"/>
              <a:gd name="T3" fmla="*/ 6781046 h 505"/>
              <a:gd name="T4" fmla="*/ 18428926 w 1285"/>
              <a:gd name="T5" fmla="*/ 6711202 h 505"/>
              <a:gd name="T6" fmla="*/ 17695952 w 1285"/>
              <a:gd name="T7" fmla="*/ 6589206 h 505"/>
              <a:gd name="T8" fmla="*/ 16813399 w 1285"/>
              <a:gd name="T9" fmla="*/ 6432355 h 505"/>
              <a:gd name="T10" fmla="*/ 15736380 w 1285"/>
              <a:gd name="T11" fmla="*/ 6188364 h 505"/>
              <a:gd name="T12" fmla="*/ 14524704 w 1285"/>
              <a:gd name="T13" fmla="*/ 5926813 h 505"/>
              <a:gd name="T14" fmla="*/ 13178492 w 1285"/>
              <a:gd name="T15" fmla="*/ 5613111 h 505"/>
              <a:gd name="T16" fmla="*/ 11742386 w 1285"/>
              <a:gd name="T17" fmla="*/ 5212137 h 505"/>
              <a:gd name="T18" fmla="*/ 10231674 w 1285"/>
              <a:gd name="T19" fmla="*/ 4758879 h 505"/>
              <a:gd name="T20" fmla="*/ 8661033 w 1285"/>
              <a:gd name="T21" fmla="*/ 4253337 h 505"/>
              <a:gd name="T22" fmla="*/ 7060426 w 1285"/>
              <a:gd name="T23" fmla="*/ 3643228 h 505"/>
              <a:gd name="T24" fmla="*/ 5444899 w 1285"/>
              <a:gd name="T25" fmla="*/ 2980835 h 505"/>
              <a:gd name="T26" fmla="*/ 3874257 w 1285"/>
              <a:gd name="T27" fmla="*/ 2231302 h 505"/>
              <a:gd name="T28" fmla="*/ 2318537 w 1285"/>
              <a:gd name="T29" fmla="*/ 1411926 h 505"/>
              <a:gd name="T30" fmla="*/ 822746 w 1285"/>
              <a:gd name="T31" fmla="*/ 488114 h 505"/>
              <a:gd name="T32" fmla="*/ 89772 w 1285"/>
              <a:gd name="T33" fmla="*/ 69712 h 505"/>
              <a:gd name="T34" fmla="*/ 29965 w 1285"/>
              <a:gd name="T35" fmla="*/ 557825 h 505"/>
              <a:gd name="T36" fmla="*/ 0 w 1285"/>
              <a:gd name="T37" fmla="*/ 1324786 h 505"/>
              <a:gd name="T38" fmla="*/ 119614 w 1285"/>
              <a:gd name="T39" fmla="*/ 2091879 h 505"/>
              <a:gd name="T40" fmla="*/ 284237 w 1285"/>
              <a:gd name="T41" fmla="*/ 2423009 h 505"/>
              <a:gd name="T42" fmla="*/ 418895 w 1285"/>
              <a:gd name="T43" fmla="*/ 2510149 h 505"/>
              <a:gd name="T44" fmla="*/ 703009 w 1285"/>
              <a:gd name="T45" fmla="*/ 2701988 h 505"/>
              <a:gd name="T46" fmla="*/ 1121904 w 1285"/>
              <a:gd name="T47" fmla="*/ 2963407 h 505"/>
              <a:gd name="T48" fmla="*/ 1675335 w 1285"/>
              <a:gd name="T49" fmla="*/ 3312097 h 505"/>
              <a:gd name="T50" fmla="*/ 2378466 w 1285"/>
              <a:gd name="T51" fmla="*/ 3695511 h 505"/>
              <a:gd name="T52" fmla="*/ 3216134 w 1285"/>
              <a:gd name="T53" fmla="*/ 4148769 h 505"/>
              <a:gd name="T54" fmla="*/ 4203380 w 1285"/>
              <a:gd name="T55" fmla="*/ 4654311 h 505"/>
              <a:gd name="T56" fmla="*/ 5355127 w 1285"/>
              <a:gd name="T57" fmla="*/ 5159853 h 505"/>
              <a:gd name="T58" fmla="*/ 6626610 w 1285"/>
              <a:gd name="T59" fmla="*/ 5682822 h 505"/>
              <a:gd name="T60" fmla="*/ 8077638 w 1285"/>
              <a:gd name="T61" fmla="*/ 6223220 h 505"/>
              <a:gd name="T62" fmla="*/ 9678122 w 1285"/>
              <a:gd name="T63" fmla="*/ 6746058 h 505"/>
              <a:gd name="T64" fmla="*/ 11428307 w 1285"/>
              <a:gd name="T65" fmla="*/ 7251599 h 505"/>
              <a:gd name="T66" fmla="*/ 13313150 w 1285"/>
              <a:gd name="T67" fmla="*/ 7739713 h 505"/>
              <a:gd name="T68" fmla="*/ 15377415 w 1285"/>
              <a:gd name="T69" fmla="*/ 8227827 h 505"/>
              <a:gd name="T70" fmla="*/ 17606180 w 1285"/>
              <a:gd name="T71" fmla="*/ 8611373 h 505"/>
              <a:gd name="T72" fmla="*/ 18787892 w 1285"/>
              <a:gd name="T73" fmla="*/ 8768225 h 505"/>
              <a:gd name="T74" fmla="*/ 18922549 w 1285"/>
              <a:gd name="T75" fmla="*/ 8489246 h 505"/>
              <a:gd name="T76" fmla="*/ 19117014 w 1285"/>
              <a:gd name="T77" fmla="*/ 7948980 h 505"/>
              <a:gd name="T78" fmla="*/ 19221708 w 1285"/>
              <a:gd name="T79" fmla="*/ 7234171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7" name="AutoShape 1076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8" name="Freeform 1077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2621389 w 179"/>
              <a:gd name="T1" fmla="*/ 1453349 h 216"/>
              <a:gd name="T2" fmla="*/ 2038812 w 179"/>
              <a:gd name="T3" fmla="*/ 1920635 h 216"/>
              <a:gd name="T4" fmla="*/ 1581074 w 179"/>
              <a:gd name="T5" fmla="*/ 2439639 h 216"/>
              <a:gd name="T6" fmla="*/ 1123540 w 179"/>
              <a:gd name="T7" fmla="*/ 3062536 h 216"/>
              <a:gd name="T8" fmla="*/ 749026 w 179"/>
              <a:gd name="T9" fmla="*/ 3737378 h 216"/>
              <a:gd name="T10" fmla="*/ 416126 w 179"/>
              <a:gd name="T11" fmla="*/ 4464166 h 216"/>
              <a:gd name="T12" fmla="*/ 208063 w 179"/>
              <a:gd name="T13" fmla="*/ 5242673 h 216"/>
              <a:gd name="T14" fmla="*/ 83225 w 179"/>
              <a:gd name="T15" fmla="*/ 6073353 h 216"/>
              <a:gd name="T16" fmla="*/ 0 w 179"/>
              <a:gd name="T17" fmla="*/ 6903806 h 216"/>
              <a:gd name="T18" fmla="*/ 83225 w 179"/>
              <a:gd name="T19" fmla="*/ 8045706 h 216"/>
              <a:gd name="T20" fmla="*/ 416126 w 179"/>
              <a:gd name="T21" fmla="*/ 8980051 h 216"/>
              <a:gd name="T22" fmla="*/ 957089 w 179"/>
              <a:gd name="T23" fmla="*/ 9862449 h 216"/>
              <a:gd name="T24" fmla="*/ 1664299 w 179"/>
              <a:gd name="T25" fmla="*/ 10433628 h 216"/>
              <a:gd name="T26" fmla="*/ 2454938 w 179"/>
              <a:gd name="T27" fmla="*/ 10952632 h 216"/>
              <a:gd name="T28" fmla="*/ 3287190 w 179"/>
              <a:gd name="T29" fmla="*/ 11160188 h 216"/>
              <a:gd name="T30" fmla="*/ 4160850 w 179"/>
              <a:gd name="T31" fmla="*/ 11212134 h 216"/>
              <a:gd name="T32" fmla="*/ 4993102 w 179"/>
              <a:gd name="T33" fmla="*/ 11056524 h 216"/>
              <a:gd name="T34" fmla="*/ 5159552 w 179"/>
              <a:gd name="T35" fmla="*/ 11056524 h 216"/>
              <a:gd name="T36" fmla="*/ 5326002 w 179"/>
              <a:gd name="T37" fmla="*/ 10952632 h 216"/>
              <a:gd name="T38" fmla="*/ 5450840 w 179"/>
              <a:gd name="T39" fmla="*/ 10796794 h 216"/>
              <a:gd name="T40" fmla="*/ 5492453 w 179"/>
              <a:gd name="T41" fmla="*/ 10537292 h 216"/>
              <a:gd name="T42" fmla="*/ 5409228 w 179"/>
              <a:gd name="T43" fmla="*/ 10277790 h 216"/>
              <a:gd name="T44" fmla="*/ 5242777 w 179"/>
              <a:gd name="T45" fmla="*/ 10070233 h 216"/>
              <a:gd name="T46" fmla="*/ 5034714 w 179"/>
              <a:gd name="T47" fmla="*/ 9862449 h 216"/>
              <a:gd name="T48" fmla="*/ 4826651 w 179"/>
              <a:gd name="T49" fmla="*/ 9706839 h 216"/>
              <a:gd name="T50" fmla="*/ 4368913 w 179"/>
              <a:gd name="T51" fmla="*/ 9551001 h 216"/>
              <a:gd name="T52" fmla="*/ 3952787 w 179"/>
              <a:gd name="T53" fmla="*/ 9447337 h 216"/>
              <a:gd name="T54" fmla="*/ 3495253 w 179"/>
              <a:gd name="T55" fmla="*/ 9343445 h 216"/>
              <a:gd name="T56" fmla="*/ 3120740 w 179"/>
              <a:gd name="T57" fmla="*/ 9239553 h 216"/>
              <a:gd name="T58" fmla="*/ 2704614 w 179"/>
              <a:gd name="T59" fmla="*/ 9083943 h 216"/>
              <a:gd name="T60" fmla="*/ 2330101 w 179"/>
              <a:gd name="T61" fmla="*/ 8824441 h 216"/>
              <a:gd name="T62" fmla="*/ 1955587 w 179"/>
              <a:gd name="T63" fmla="*/ 8564939 h 216"/>
              <a:gd name="T64" fmla="*/ 1622687 w 179"/>
              <a:gd name="T65" fmla="*/ 8097652 h 216"/>
              <a:gd name="T66" fmla="*/ 1497849 w 179"/>
              <a:gd name="T67" fmla="*/ 6228963 h 216"/>
              <a:gd name="T68" fmla="*/ 1830750 w 179"/>
              <a:gd name="T69" fmla="*/ 4671723 h 216"/>
              <a:gd name="T70" fmla="*/ 2538163 w 179"/>
              <a:gd name="T71" fmla="*/ 3477876 h 216"/>
              <a:gd name="T72" fmla="*/ 3495253 w 179"/>
              <a:gd name="T73" fmla="*/ 2439639 h 216"/>
              <a:gd name="T74" fmla="*/ 4535363 w 179"/>
              <a:gd name="T75" fmla="*/ 1661133 h 216"/>
              <a:gd name="T76" fmla="*/ 5658903 w 179"/>
              <a:gd name="T77" fmla="*/ 1090183 h 216"/>
              <a:gd name="T78" fmla="*/ 6657401 w 179"/>
              <a:gd name="T79" fmla="*/ 622896 h 216"/>
              <a:gd name="T80" fmla="*/ 7448040 w 179"/>
              <a:gd name="T81" fmla="*/ 259502 h 216"/>
              <a:gd name="T82" fmla="*/ 6948689 w 179"/>
              <a:gd name="T83" fmla="*/ 51946 h 216"/>
              <a:gd name="T84" fmla="*/ 6407726 w 179"/>
              <a:gd name="T85" fmla="*/ 0 h 216"/>
              <a:gd name="T86" fmla="*/ 5825353 w 179"/>
              <a:gd name="T87" fmla="*/ 103892 h 216"/>
              <a:gd name="T88" fmla="*/ 5159552 w 179"/>
              <a:gd name="T89" fmla="*/ 259502 h 216"/>
              <a:gd name="T90" fmla="*/ 4493751 w 179"/>
              <a:gd name="T91" fmla="*/ 519004 h 216"/>
              <a:gd name="T92" fmla="*/ 3827949 w 179"/>
              <a:gd name="T93" fmla="*/ 778734 h 216"/>
              <a:gd name="T94" fmla="*/ 3203965 w 179"/>
              <a:gd name="T95" fmla="*/ 1141901 h 216"/>
              <a:gd name="T96" fmla="*/ 2621389 w 179"/>
              <a:gd name="T97" fmla="*/ 1453349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69" name="Freeform 1078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3648799 w 114"/>
              <a:gd name="T1" fmla="*/ 2828698 h 168"/>
              <a:gd name="T2" fmla="*/ 3838881 w 114"/>
              <a:gd name="T3" fmla="*/ 3703184 h 168"/>
              <a:gd name="T4" fmla="*/ 3800865 w 114"/>
              <a:gd name="T5" fmla="*/ 4525963 h 168"/>
              <a:gd name="T6" fmla="*/ 3496733 w 114"/>
              <a:gd name="T7" fmla="*/ 5194527 h 168"/>
              <a:gd name="T8" fmla="*/ 3116569 w 114"/>
              <a:gd name="T9" fmla="*/ 5760357 h 168"/>
              <a:gd name="T10" fmla="*/ 2622550 w 114"/>
              <a:gd name="T11" fmla="*/ 6326188 h 168"/>
              <a:gd name="T12" fmla="*/ 2052498 w 114"/>
              <a:gd name="T13" fmla="*/ 6891791 h 168"/>
              <a:gd name="T14" fmla="*/ 1520268 w 114"/>
              <a:gd name="T15" fmla="*/ 7354661 h 168"/>
              <a:gd name="T16" fmla="*/ 1026249 w 114"/>
              <a:gd name="T17" fmla="*/ 7869011 h 168"/>
              <a:gd name="T18" fmla="*/ 950216 w 114"/>
              <a:gd name="T19" fmla="*/ 8023452 h 168"/>
              <a:gd name="T20" fmla="*/ 912200 w 114"/>
              <a:gd name="T21" fmla="*/ 8126186 h 168"/>
              <a:gd name="T22" fmla="*/ 912200 w 114"/>
              <a:gd name="T23" fmla="*/ 8331880 h 168"/>
              <a:gd name="T24" fmla="*/ 950216 w 114"/>
              <a:gd name="T25" fmla="*/ 8486321 h 168"/>
              <a:gd name="T26" fmla="*/ 1064266 w 114"/>
              <a:gd name="T27" fmla="*/ 8589055 h 168"/>
              <a:gd name="T28" fmla="*/ 1178315 w 114"/>
              <a:gd name="T29" fmla="*/ 8640536 h 168"/>
              <a:gd name="T30" fmla="*/ 1254348 w 114"/>
              <a:gd name="T31" fmla="*/ 8640536 h 168"/>
              <a:gd name="T32" fmla="*/ 1406219 w 114"/>
              <a:gd name="T33" fmla="*/ 8589055 h 168"/>
              <a:gd name="T34" fmla="*/ 2014482 w 114"/>
              <a:gd name="T35" fmla="*/ 8074705 h 168"/>
              <a:gd name="T36" fmla="*/ 2622550 w 114"/>
              <a:gd name="T37" fmla="*/ 7560582 h 168"/>
              <a:gd name="T38" fmla="*/ 3192602 w 114"/>
              <a:gd name="T39" fmla="*/ 6943271 h 168"/>
              <a:gd name="T40" fmla="*/ 3686816 w 114"/>
              <a:gd name="T41" fmla="*/ 6223227 h 168"/>
              <a:gd name="T42" fmla="*/ 4066785 w 114"/>
              <a:gd name="T43" fmla="*/ 5451702 h 168"/>
              <a:gd name="T44" fmla="*/ 4294884 w 114"/>
              <a:gd name="T45" fmla="*/ 4577443 h 168"/>
              <a:gd name="T46" fmla="*/ 4332900 w 114"/>
              <a:gd name="T47" fmla="*/ 3651704 h 168"/>
              <a:gd name="T48" fmla="*/ 4180834 w 114"/>
              <a:gd name="T49" fmla="*/ 2623004 h 168"/>
              <a:gd name="T50" fmla="*/ 3838881 w 114"/>
              <a:gd name="T51" fmla="*/ 1851479 h 168"/>
              <a:gd name="T52" fmla="*/ 3306651 w 114"/>
              <a:gd name="T53" fmla="*/ 1234395 h 168"/>
              <a:gd name="T54" fmla="*/ 2660566 w 114"/>
              <a:gd name="T55" fmla="*/ 720045 h 168"/>
              <a:gd name="T56" fmla="*/ 1938449 w 114"/>
              <a:gd name="T57" fmla="*/ 360136 h 168"/>
              <a:gd name="T58" fmla="*/ 1216331 w 114"/>
              <a:gd name="T59" fmla="*/ 102961 h 168"/>
              <a:gd name="T60" fmla="*/ 646085 w 114"/>
              <a:gd name="T61" fmla="*/ 0 h 168"/>
              <a:gd name="T62" fmla="*/ 190082 w 114"/>
              <a:gd name="T63" fmla="*/ 0 h 168"/>
              <a:gd name="T64" fmla="*/ 0 w 114"/>
              <a:gd name="T65" fmla="*/ 154214 h 168"/>
              <a:gd name="T66" fmla="*/ 456002 w 114"/>
              <a:gd name="T67" fmla="*/ 462870 h 168"/>
              <a:gd name="T68" fmla="*/ 988233 w 114"/>
              <a:gd name="T69" fmla="*/ 668564 h 168"/>
              <a:gd name="T70" fmla="*/ 1558284 w 114"/>
              <a:gd name="T71" fmla="*/ 874259 h 168"/>
              <a:gd name="T72" fmla="*/ 2052498 w 114"/>
              <a:gd name="T73" fmla="*/ 1131434 h 168"/>
              <a:gd name="T74" fmla="*/ 2584534 w 114"/>
              <a:gd name="T75" fmla="*/ 1388609 h 168"/>
              <a:gd name="T76" fmla="*/ 3040536 w 114"/>
              <a:gd name="T77" fmla="*/ 1748745 h 168"/>
              <a:gd name="T78" fmla="*/ 3382684 w 114"/>
              <a:gd name="T79" fmla="*/ 2211614 h 168"/>
              <a:gd name="T80" fmla="*/ 3648799 w 114"/>
              <a:gd name="T81" fmla="*/ 282869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0" name="Freeform 1079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3717770 w 289"/>
              <a:gd name="T1" fmla="*/ 3324026 h 351"/>
              <a:gd name="T2" fmla="*/ 1982865 w 289"/>
              <a:gd name="T3" fmla="*/ 5420792 h 351"/>
              <a:gd name="T4" fmla="*/ 619696 w 289"/>
              <a:gd name="T5" fmla="*/ 7926645 h 351"/>
              <a:gd name="T6" fmla="*/ 0 w 289"/>
              <a:gd name="T7" fmla="*/ 10739144 h 351"/>
              <a:gd name="T8" fmla="*/ 123980 w 289"/>
              <a:gd name="T9" fmla="*/ 12682587 h 351"/>
              <a:gd name="T10" fmla="*/ 330477 w 289"/>
              <a:gd name="T11" fmla="*/ 13398545 h 351"/>
              <a:gd name="T12" fmla="*/ 702214 w 289"/>
              <a:gd name="T13" fmla="*/ 14114503 h 351"/>
              <a:gd name="T14" fmla="*/ 1197930 w 289"/>
              <a:gd name="T15" fmla="*/ 14728020 h 351"/>
              <a:gd name="T16" fmla="*/ 2065383 w 289"/>
              <a:gd name="T17" fmla="*/ 15392870 h 351"/>
              <a:gd name="T18" fmla="*/ 3180795 w 289"/>
              <a:gd name="T19" fmla="*/ 16108828 h 351"/>
              <a:gd name="T20" fmla="*/ 4419984 w 289"/>
              <a:gd name="T21" fmla="*/ 16671464 h 351"/>
              <a:gd name="T22" fmla="*/ 5617914 w 289"/>
              <a:gd name="T23" fmla="*/ 17080550 h 351"/>
              <a:gd name="T24" fmla="*/ 6898565 w 289"/>
              <a:gd name="T25" fmla="*/ 17438529 h 351"/>
              <a:gd name="T26" fmla="*/ 8137754 w 289"/>
              <a:gd name="T27" fmla="*/ 17642959 h 351"/>
              <a:gd name="T28" fmla="*/ 9418405 w 289"/>
              <a:gd name="T29" fmla="*/ 17796508 h 351"/>
              <a:gd name="T30" fmla="*/ 10699056 w 289"/>
              <a:gd name="T31" fmla="*/ 17898723 h 351"/>
              <a:gd name="T32" fmla="*/ 11525249 w 289"/>
              <a:gd name="T33" fmla="*/ 17949831 h 351"/>
              <a:gd name="T34" fmla="*/ 11814265 w 289"/>
              <a:gd name="T35" fmla="*/ 17642959 h 351"/>
              <a:gd name="T36" fmla="*/ 11938244 w 289"/>
              <a:gd name="T37" fmla="*/ 17131658 h 351"/>
              <a:gd name="T38" fmla="*/ 11649026 w 289"/>
              <a:gd name="T39" fmla="*/ 16773679 h 351"/>
              <a:gd name="T40" fmla="*/ 10864294 w 289"/>
              <a:gd name="T41" fmla="*/ 16466807 h 351"/>
              <a:gd name="T42" fmla="*/ 9748882 w 289"/>
              <a:gd name="T43" fmla="*/ 16211043 h 351"/>
              <a:gd name="T44" fmla="*/ 8592211 w 289"/>
              <a:gd name="T45" fmla="*/ 16006613 h 351"/>
              <a:gd name="T46" fmla="*/ 7394281 w 289"/>
              <a:gd name="T47" fmla="*/ 15750849 h 351"/>
              <a:gd name="T48" fmla="*/ 6278869 w 289"/>
              <a:gd name="T49" fmla="*/ 15495085 h 351"/>
              <a:gd name="T50" fmla="*/ 5163660 w 289"/>
              <a:gd name="T51" fmla="*/ 15137106 h 351"/>
              <a:gd name="T52" fmla="*/ 4048247 w 289"/>
              <a:gd name="T53" fmla="*/ 14676912 h 351"/>
              <a:gd name="T54" fmla="*/ 2974297 w 289"/>
              <a:gd name="T55" fmla="*/ 14114503 h 351"/>
              <a:gd name="T56" fmla="*/ 2024124 w 289"/>
              <a:gd name="T57" fmla="*/ 13347212 h 351"/>
              <a:gd name="T58" fmla="*/ 1404428 w 289"/>
              <a:gd name="T59" fmla="*/ 12324608 h 351"/>
              <a:gd name="T60" fmla="*/ 1239189 w 289"/>
              <a:gd name="T61" fmla="*/ 10994907 h 351"/>
              <a:gd name="T62" fmla="*/ 1404428 w 289"/>
              <a:gd name="T63" fmla="*/ 9511884 h 351"/>
              <a:gd name="T64" fmla="*/ 1900144 w 289"/>
              <a:gd name="T65" fmla="*/ 8079968 h 351"/>
              <a:gd name="T66" fmla="*/ 2643820 w 289"/>
              <a:gd name="T67" fmla="*/ 6545837 h 351"/>
              <a:gd name="T68" fmla="*/ 3511272 w 289"/>
              <a:gd name="T69" fmla="*/ 5216136 h 351"/>
              <a:gd name="T70" fmla="*/ 4543964 w 289"/>
              <a:gd name="T71" fmla="*/ 3937769 h 351"/>
              <a:gd name="T72" fmla="*/ 5659376 w 289"/>
              <a:gd name="T73" fmla="*/ 2710283 h 351"/>
              <a:gd name="T74" fmla="*/ 7229042 w 289"/>
              <a:gd name="T75" fmla="*/ 1789895 h 351"/>
              <a:gd name="T76" fmla="*/ 8798709 w 289"/>
              <a:gd name="T77" fmla="*/ 971722 h 351"/>
              <a:gd name="T78" fmla="*/ 9790141 w 289"/>
              <a:gd name="T79" fmla="*/ 306871 h 351"/>
              <a:gd name="T80" fmla="*/ 9501126 w 289"/>
              <a:gd name="T81" fmla="*/ 0 h 351"/>
              <a:gd name="T82" fmla="*/ 8179216 w 289"/>
              <a:gd name="T83" fmla="*/ 204656 h 351"/>
              <a:gd name="T84" fmla="*/ 6650808 w 289"/>
              <a:gd name="T85" fmla="*/ 869281 h 351"/>
              <a:gd name="T86" fmla="*/ 5246177 w 289"/>
              <a:gd name="T87" fmla="*/ 178989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1" name="Freeform 1080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8400000 w 254"/>
              <a:gd name="T1" fmla="*/ 3777558 h 234"/>
              <a:gd name="T2" fmla="*/ 8880000 w 254"/>
              <a:gd name="T3" fmla="*/ 4469315 h 234"/>
              <a:gd name="T4" fmla="*/ 9160000 w 254"/>
              <a:gd name="T5" fmla="*/ 5267406 h 234"/>
              <a:gd name="T6" fmla="*/ 9280000 w 254"/>
              <a:gd name="T7" fmla="*/ 6118551 h 234"/>
              <a:gd name="T8" fmla="*/ 9280000 w 254"/>
              <a:gd name="T9" fmla="*/ 7022978 h 234"/>
              <a:gd name="T10" fmla="*/ 9200000 w 254"/>
              <a:gd name="T11" fmla="*/ 7768017 h 234"/>
              <a:gd name="T12" fmla="*/ 9040000 w 254"/>
              <a:gd name="T13" fmla="*/ 8406491 h 234"/>
              <a:gd name="T14" fmla="*/ 8760000 w 254"/>
              <a:gd name="T15" fmla="*/ 9044964 h 234"/>
              <a:gd name="T16" fmla="*/ 8440000 w 254"/>
              <a:gd name="T17" fmla="*/ 9523820 h 234"/>
              <a:gd name="T18" fmla="*/ 8080000 w 254"/>
              <a:gd name="T19" fmla="*/ 10109010 h 234"/>
              <a:gd name="T20" fmla="*/ 7720000 w 254"/>
              <a:gd name="T21" fmla="*/ 10587865 h 234"/>
              <a:gd name="T22" fmla="*/ 7320000 w 254"/>
              <a:gd name="T23" fmla="*/ 11066720 h 234"/>
              <a:gd name="T24" fmla="*/ 6960000 w 254"/>
              <a:gd name="T25" fmla="*/ 11598628 h 234"/>
              <a:gd name="T26" fmla="*/ 6880000 w 254"/>
              <a:gd name="T27" fmla="*/ 11758246 h 234"/>
              <a:gd name="T28" fmla="*/ 6880000 w 254"/>
              <a:gd name="T29" fmla="*/ 11917865 h 234"/>
              <a:gd name="T30" fmla="*/ 6880000 w 254"/>
              <a:gd name="T31" fmla="*/ 12077483 h 234"/>
              <a:gd name="T32" fmla="*/ 6960000 w 254"/>
              <a:gd name="T33" fmla="*/ 12290384 h 234"/>
              <a:gd name="T34" fmla="*/ 7080000 w 254"/>
              <a:gd name="T35" fmla="*/ 12396720 h 234"/>
              <a:gd name="T36" fmla="*/ 7240000 w 254"/>
              <a:gd name="T37" fmla="*/ 12450003 h 234"/>
              <a:gd name="T38" fmla="*/ 7360000 w 254"/>
              <a:gd name="T39" fmla="*/ 12396720 h 234"/>
              <a:gd name="T40" fmla="*/ 7480000 w 254"/>
              <a:gd name="T41" fmla="*/ 12290384 h 234"/>
              <a:gd name="T42" fmla="*/ 8320000 w 254"/>
              <a:gd name="T43" fmla="*/ 11545575 h 234"/>
              <a:gd name="T44" fmla="*/ 9040000 w 254"/>
              <a:gd name="T45" fmla="*/ 10587865 h 234"/>
              <a:gd name="T46" fmla="*/ 9600000 w 254"/>
              <a:gd name="T47" fmla="*/ 9470537 h 234"/>
              <a:gd name="T48" fmla="*/ 9960000 w 254"/>
              <a:gd name="T49" fmla="*/ 8246873 h 234"/>
              <a:gd name="T50" fmla="*/ 10160000 w 254"/>
              <a:gd name="T51" fmla="*/ 6969926 h 234"/>
              <a:gd name="T52" fmla="*/ 10040000 w 254"/>
              <a:gd name="T53" fmla="*/ 5692979 h 234"/>
              <a:gd name="T54" fmla="*/ 9720000 w 254"/>
              <a:gd name="T55" fmla="*/ 4469315 h 234"/>
              <a:gd name="T56" fmla="*/ 9040000 w 254"/>
              <a:gd name="T57" fmla="*/ 3405038 h 234"/>
              <a:gd name="T58" fmla="*/ 8560000 w 254"/>
              <a:gd name="T59" fmla="*/ 2819848 h 234"/>
              <a:gd name="T60" fmla="*/ 7960000 w 254"/>
              <a:gd name="T61" fmla="*/ 2394276 h 234"/>
              <a:gd name="T62" fmla="*/ 7320000 w 254"/>
              <a:gd name="T63" fmla="*/ 1915421 h 234"/>
              <a:gd name="T64" fmla="*/ 6600000 w 254"/>
              <a:gd name="T65" fmla="*/ 1542901 h 234"/>
              <a:gd name="T66" fmla="*/ 5880000 w 254"/>
              <a:gd name="T67" fmla="*/ 1117329 h 234"/>
              <a:gd name="T68" fmla="*/ 5160000 w 254"/>
              <a:gd name="T69" fmla="*/ 851375 h 234"/>
              <a:gd name="T70" fmla="*/ 4440000 w 254"/>
              <a:gd name="T71" fmla="*/ 638474 h 234"/>
              <a:gd name="T72" fmla="*/ 3720000 w 254"/>
              <a:gd name="T73" fmla="*/ 372520 h 234"/>
              <a:gd name="T74" fmla="*/ 3000000 w 254"/>
              <a:gd name="T75" fmla="*/ 212901 h 234"/>
              <a:gd name="T76" fmla="*/ 2360000 w 254"/>
              <a:gd name="T77" fmla="*/ 106335 h 234"/>
              <a:gd name="T78" fmla="*/ 1720000 w 254"/>
              <a:gd name="T79" fmla="*/ 0 h 234"/>
              <a:gd name="T80" fmla="*/ 1240000 w 254"/>
              <a:gd name="T81" fmla="*/ 0 h 234"/>
              <a:gd name="T82" fmla="*/ 760000 w 254"/>
              <a:gd name="T83" fmla="*/ 0 h 234"/>
              <a:gd name="T84" fmla="*/ 400000 w 254"/>
              <a:gd name="T85" fmla="*/ 0 h 234"/>
              <a:gd name="T86" fmla="*/ 120000 w 254"/>
              <a:gd name="T87" fmla="*/ 106335 h 234"/>
              <a:gd name="T88" fmla="*/ 0 w 254"/>
              <a:gd name="T89" fmla="*/ 212901 h 234"/>
              <a:gd name="T90" fmla="*/ 440000 w 254"/>
              <a:gd name="T91" fmla="*/ 319237 h 234"/>
              <a:gd name="T92" fmla="*/ 840000 w 254"/>
              <a:gd name="T93" fmla="*/ 372520 h 234"/>
              <a:gd name="T94" fmla="*/ 1360000 w 254"/>
              <a:gd name="T95" fmla="*/ 478855 h 234"/>
              <a:gd name="T96" fmla="*/ 1840000 w 254"/>
              <a:gd name="T97" fmla="*/ 638474 h 234"/>
              <a:gd name="T98" fmla="*/ 2360000 w 254"/>
              <a:gd name="T99" fmla="*/ 798092 h 234"/>
              <a:gd name="T100" fmla="*/ 2960000 w 254"/>
              <a:gd name="T101" fmla="*/ 904427 h 234"/>
              <a:gd name="T102" fmla="*/ 3480000 w 254"/>
              <a:gd name="T103" fmla="*/ 1064046 h 234"/>
              <a:gd name="T104" fmla="*/ 4080000 w 254"/>
              <a:gd name="T105" fmla="*/ 1223664 h 234"/>
              <a:gd name="T106" fmla="*/ 4640000 w 254"/>
              <a:gd name="T107" fmla="*/ 1489848 h 234"/>
              <a:gd name="T108" fmla="*/ 5240000 w 254"/>
              <a:gd name="T109" fmla="*/ 1702519 h 234"/>
              <a:gd name="T110" fmla="*/ 5800000 w 254"/>
              <a:gd name="T111" fmla="*/ 1915421 h 234"/>
              <a:gd name="T112" fmla="*/ 6360000 w 254"/>
              <a:gd name="T113" fmla="*/ 2234657 h 234"/>
              <a:gd name="T114" fmla="*/ 6920000 w 254"/>
              <a:gd name="T115" fmla="*/ 2553894 h 234"/>
              <a:gd name="T116" fmla="*/ 7440000 w 254"/>
              <a:gd name="T117" fmla="*/ 2926183 h 234"/>
              <a:gd name="T118" fmla="*/ 7960000 w 254"/>
              <a:gd name="T119" fmla="*/ 3351986 h 234"/>
              <a:gd name="T120" fmla="*/ 8400000 w 254"/>
              <a:gd name="T121" fmla="*/ 3777558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2" name="Freeform 1081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5999856 h 221"/>
              <a:gd name="T2" fmla="*/ 0 w 103"/>
              <a:gd name="T3" fmla="*/ 6892352 h 221"/>
              <a:gd name="T4" fmla="*/ 160488 w 103"/>
              <a:gd name="T5" fmla="*/ 7735414 h 221"/>
              <a:gd name="T6" fmla="*/ 481664 w 103"/>
              <a:gd name="T7" fmla="*/ 8528818 h 221"/>
              <a:gd name="T8" fmla="*/ 883183 w 103"/>
              <a:gd name="T9" fmla="*/ 9222908 h 221"/>
              <a:gd name="T10" fmla="*/ 1405119 w 103"/>
              <a:gd name="T11" fmla="*/ 9768471 h 221"/>
              <a:gd name="T12" fmla="*/ 2007199 w 103"/>
              <a:gd name="T13" fmla="*/ 10313811 h 221"/>
              <a:gd name="T14" fmla="*/ 2649550 w 103"/>
              <a:gd name="T15" fmla="*/ 10710624 h 221"/>
              <a:gd name="T16" fmla="*/ 3331974 w 103"/>
              <a:gd name="T17" fmla="*/ 10908808 h 221"/>
              <a:gd name="T18" fmla="*/ 3572806 w 103"/>
              <a:gd name="T19" fmla="*/ 10958466 h 221"/>
              <a:gd name="T20" fmla="*/ 3773566 w 103"/>
              <a:gd name="T21" fmla="*/ 10859374 h 221"/>
              <a:gd name="T22" fmla="*/ 3934053 w 103"/>
              <a:gd name="T23" fmla="*/ 10710624 h 221"/>
              <a:gd name="T24" fmla="*/ 4014397 w 103"/>
              <a:gd name="T25" fmla="*/ 10462560 h 221"/>
              <a:gd name="T26" fmla="*/ 4014397 w 103"/>
              <a:gd name="T27" fmla="*/ 10214719 h 221"/>
              <a:gd name="T28" fmla="*/ 3974326 w 103"/>
              <a:gd name="T29" fmla="*/ 9966655 h 221"/>
              <a:gd name="T30" fmla="*/ 3853709 w 103"/>
              <a:gd name="T31" fmla="*/ 9718813 h 221"/>
              <a:gd name="T32" fmla="*/ 3653150 w 103"/>
              <a:gd name="T33" fmla="*/ 9619721 h 221"/>
              <a:gd name="T34" fmla="*/ 2970726 w 103"/>
              <a:gd name="T35" fmla="*/ 9322222 h 221"/>
              <a:gd name="T36" fmla="*/ 2328375 w 103"/>
              <a:gd name="T37" fmla="*/ 8875752 h 221"/>
              <a:gd name="T38" fmla="*/ 1806439 w 103"/>
              <a:gd name="T39" fmla="*/ 8330411 h 221"/>
              <a:gd name="T40" fmla="*/ 1445191 w 103"/>
              <a:gd name="T41" fmla="*/ 7685756 h 221"/>
              <a:gd name="T42" fmla="*/ 1204359 w 103"/>
              <a:gd name="T43" fmla="*/ 6892352 h 221"/>
              <a:gd name="T44" fmla="*/ 1083943 w 103"/>
              <a:gd name="T45" fmla="*/ 6049513 h 221"/>
              <a:gd name="T46" fmla="*/ 1083943 w 103"/>
              <a:gd name="T47" fmla="*/ 5107359 h 221"/>
              <a:gd name="T48" fmla="*/ 1284503 w 103"/>
              <a:gd name="T49" fmla="*/ 4165206 h 221"/>
              <a:gd name="T50" fmla="*/ 1525535 w 103"/>
              <a:gd name="T51" fmla="*/ 3471116 h 221"/>
              <a:gd name="T52" fmla="*/ 1846711 w 103"/>
              <a:gd name="T53" fmla="*/ 2826461 h 221"/>
              <a:gd name="T54" fmla="*/ 2248030 w 103"/>
              <a:gd name="T55" fmla="*/ 2280898 h 221"/>
              <a:gd name="T56" fmla="*/ 2649550 w 103"/>
              <a:gd name="T57" fmla="*/ 1735558 h 221"/>
              <a:gd name="T58" fmla="*/ 3050870 w 103"/>
              <a:gd name="T59" fmla="*/ 1239653 h 221"/>
              <a:gd name="T60" fmla="*/ 3452390 w 103"/>
              <a:gd name="T61" fmla="*/ 843062 h 221"/>
              <a:gd name="T62" fmla="*/ 3853709 w 103"/>
              <a:gd name="T63" fmla="*/ 396591 h 221"/>
              <a:gd name="T64" fmla="*/ 4134813 w 103"/>
              <a:gd name="T65" fmla="*/ 49657 h 221"/>
              <a:gd name="T66" fmla="*/ 3853709 w 103"/>
              <a:gd name="T67" fmla="*/ 0 h 221"/>
              <a:gd name="T68" fmla="*/ 3372046 w 103"/>
              <a:gd name="T69" fmla="*/ 247841 h 221"/>
              <a:gd name="T70" fmla="*/ 2769966 w 103"/>
              <a:gd name="T71" fmla="*/ 843062 h 221"/>
              <a:gd name="T72" fmla="*/ 2047271 w 103"/>
              <a:gd name="T73" fmla="*/ 1636243 h 221"/>
              <a:gd name="T74" fmla="*/ 1364847 w 103"/>
              <a:gd name="T75" fmla="*/ 2628054 h 221"/>
              <a:gd name="T76" fmla="*/ 722495 w 103"/>
              <a:gd name="T77" fmla="*/ 3718958 h 221"/>
              <a:gd name="T78" fmla="*/ 281104 w 103"/>
              <a:gd name="T79" fmla="*/ 4859518 h 221"/>
              <a:gd name="T80" fmla="*/ 0 w 103"/>
              <a:gd name="T81" fmla="*/ 5999856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3" name="Freeform 1082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7524319 w 221"/>
              <a:gd name="T1" fmla="*/ 5873650 h 288"/>
              <a:gd name="T2" fmla="*/ 7969422 w 221"/>
              <a:gd name="T3" fmla="*/ 6793004 h 288"/>
              <a:gd name="T4" fmla="*/ 8171760 w 221"/>
              <a:gd name="T5" fmla="*/ 7814282 h 288"/>
              <a:gd name="T6" fmla="*/ 8050277 w 221"/>
              <a:gd name="T7" fmla="*/ 8886861 h 288"/>
              <a:gd name="T8" fmla="*/ 7564948 w 221"/>
              <a:gd name="T9" fmla="*/ 9908366 h 288"/>
              <a:gd name="T10" fmla="*/ 6877079 w 221"/>
              <a:gd name="T11" fmla="*/ 10827720 h 288"/>
              <a:gd name="T12" fmla="*/ 6068129 w 221"/>
              <a:gd name="T13" fmla="*/ 11695998 h 288"/>
              <a:gd name="T14" fmla="*/ 5218551 w 221"/>
              <a:gd name="T15" fmla="*/ 12564277 h 288"/>
              <a:gd name="T16" fmla="*/ 4692593 w 221"/>
              <a:gd name="T17" fmla="*/ 13177180 h 288"/>
              <a:gd name="T18" fmla="*/ 4530883 w 221"/>
              <a:gd name="T19" fmla="*/ 13636856 h 288"/>
              <a:gd name="T20" fmla="*/ 4409400 w 221"/>
              <a:gd name="T21" fmla="*/ 14096533 h 288"/>
              <a:gd name="T22" fmla="*/ 4449827 w 221"/>
              <a:gd name="T23" fmla="*/ 14505135 h 288"/>
              <a:gd name="T24" fmla="*/ 4733020 w 221"/>
              <a:gd name="T25" fmla="*/ 14709436 h 288"/>
              <a:gd name="T26" fmla="*/ 5056640 w 221"/>
              <a:gd name="T27" fmla="*/ 14658361 h 288"/>
              <a:gd name="T28" fmla="*/ 5623026 w 221"/>
              <a:gd name="T29" fmla="*/ 13892233 h 288"/>
              <a:gd name="T30" fmla="*/ 6553459 w 221"/>
              <a:gd name="T31" fmla="*/ 12768578 h 288"/>
              <a:gd name="T32" fmla="*/ 7524319 w 221"/>
              <a:gd name="T33" fmla="*/ 11695998 h 288"/>
              <a:gd name="T34" fmla="*/ 8373897 w 221"/>
              <a:gd name="T35" fmla="*/ 10419118 h 288"/>
              <a:gd name="T36" fmla="*/ 8899855 w 221"/>
              <a:gd name="T37" fmla="*/ 8886861 h 288"/>
              <a:gd name="T38" fmla="*/ 8819001 w 221"/>
              <a:gd name="T39" fmla="*/ 7252681 h 288"/>
              <a:gd name="T40" fmla="*/ 8252615 w 221"/>
              <a:gd name="T41" fmla="*/ 5720424 h 288"/>
              <a:gd name="T42" fmla="*/ 7322182 w 221"/>
              <a:gd name="T43" fmla="*/ 4443544 h 288"/>
              <a:gd name="T44" fmla="*/ 6432176 w 221"/>
              <a:gd name="T45" fmla="*/ 3524190 h 288"/>
              <a:gd name="T46" fmla="*/ 5542171 w 221"/>
              <a:gd name="T47" fmla="*/ 2809137 h 288"/>
              <a:gd name="T48" fmla="*/ 4611738 w 221"/>
              <a:gd name="T49" fmla="*/ 2043009 h 288"/>
              <a:gd name="T50" fmla="*/ 3600450 w 221"/>
              <a:gd name="T51" fmla="*/ 1379031 h 288"/>
              <a:gd name="T52" fmla="*/ 2670017 w 221"/>
              <a:gd name="T53" fmla="*/ 766128 h 288"/>
              <a:gd name="T54" fmla="*/ 1699157 w 221"/>
              <a:gd name="T55" fmla="*/ 306451 h 288"/>
              <a:gd name="T56" fmla="*/ 890006 w 221"/>
              <a:gd name="T57" fmla="*/ 51075 h 288"/>
              <a:gd name="T58" fmla="*/ 283193 w 221"/>
              <a:gd name="T59" fmla="*/ 51075 h 288"/>
              <a:gd name="T60" fmla="*/ 323620 w 221"/>
              <a:gd name="T61" fmla="*/ 255376 h 288"/>
              <a:gd name="T62" fmla="*/ 1051715 w 221"/>
              <a:gd name="T63" fmla="*/ 663978 h 288"/>
              <a:gd name="T64" fmla="*/ 1901293 w 221"/>
              <a:gd name="T65" fmla="*/ 1123655 h 288"/>
              <a:gd name="T66" fmla="*/ 2872154 w 221"/>
              <a:gd name="T67" fmla="*/ 1736557 h 288"/>
              <a:gd name="T68" fmla="*/ 3883643 w 221"/>
              <a:gd name="T69" fmla="*/ 2451610 h 288"/>
              <a:gd name="T70" fmla="*/ 4894931 w 221"/>
              <a:gd name="T71" fmla="*/ 3268814 h 288"/>
              <a:gd name="T72" fmla="*/ 5906218 w 221"/>
              <a:gd name="T73" fmla="*/ 4137092 h 288"/>
              <a:gd name="T74" fmla="*/ 6836651 w 221"/>
              <a:gd name="T75" fmla="*/ 500537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4" name="Freeform 1083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1043723 w 74"/>
              <a:gd name="T1" fmla="*/ 624272 h 174"/>
              <a:gd name="T2" fmla="*/ 969199 w 74"/>
              <a:gd name="T3" fmla="*/ 364254 h 174"/>
              <a:gd name="T4" fmla="*/ 857413 w 74"/>
              <a:gd name="T5" fmla="*/ 156011 h 174"/>
              <a:gd name="T6" fmla="*/ 633648 w 74"/>
              <a:gd name="T7" fmla="*/ 52004 h 174"/>
              <a:gd name="T8" fmla="*/ 447338 w 74"/>
              <a:gd name="T9" fmla="*/ 0 h 174"/>
              <a:gd name="T10" fmla="*/ 260834 w 74"/>
              <a:gd name="T11" fmla="*/ 104007 h 174"/>
              <a:gd name="T12" fmla="*/ 111786 w 74"/>
              <a:gd name="T13" fmla="*/ 260018 h 174"/>
              <a:gd name="T14" fmla="*/ 0 w 74"/>
              <a:gd name="T15" fmla="*/ 520265 h 174"/>
              <a:gd name="T16" fmla="*/ 0 w 74"/>
              <a:gd name="T17" fmla="*/ 832287 h 174"/>
              <a:gd name="T18" fmla="*/ 186310 w 74"/>
              <a:gd name="T19" fmla="*/ 2028827 h 174"/>
              <a:gd name="T20" fmla="*/ 484600 w 74"/>
              <a:gd name="T21" fmla="*/ 3433610 h 174"/>
              <a:gd name="T22" fmla="*/ 894675 w 74"/>
              <a:gd name="T23" fmla="*/ 4786161 h 174"/>
              <a:gd name="T24" fmla="*/ 1341820 w 74"/>
              <a:gd name="T25" fmla="*/ 6138712 h 174"/>
              <a:gd name="T26" fmla="*/ 1826419 w 74"/>
              <a:gd name="T27" fmla="*/ 7335252 h 174"/>
              <a:gd name="T28" fmla="*/ 2273757 w 74"/>
              <a:gd name="T29" fmla="*/ 8271774 h 174"/>
              <a:gd name="T30" fmla="*/ 2572046 w 74"/>
              <a:gd name="T31" fmla="*/ 8896046 h 174"/>
              <a:gd name="T32" fmla="*/ 2758356 w 74"/>
              <a:gd name="T33" fmla="*/ 9052057 h 174"/>
              <a:gd name="T34" fmla="*/ 2683832 w 74"/>
              <a:gd name="T35" fmla="*/ 8427785 h 174"/>
              <a:gd name="T36" fmla="*/ 2497522 w 74"/>
              <a:gd name="T37" fmla="*/ 7647502 h 174"/>
              <a:gd name="T38" fmla="*/ 2273757 w 74"/>
              <a:gd name="T39" fmla="*/ 6658977 h 174"/>
              <a:gd name="T40" fmla="*/ 1975660 w 74"/>
              <a:gd name="T41" fmla="*/ 5462437 h 174"/>
              <a:gd name="T42" fmla="*/ 1714633 w 74"/>
              <a:gd name="T43" fmla="*/ 4265896 h 174"/>
              <a:gd name="T44" fmla="*/ 1416537 w 74"/>
              <a:gd name="T45" fmla="*/ 3017352 h 174"/>
              <a:gd name="T46" fmla="*/ 1192771 w 74"/>
              <a:gd name="T47" fmla="*/ 1820812 h 174"/>
              <a:gd name="T48" fmla="*/ 1043723 w 74"/>
              <a:gd name="T49" fmla="*/ 624272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5" name="Freeform 1084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828297 w 39"/>
              <a:gd name="T1" fmla="*/ 431581 h 87"/>
              <a:gd name="T2" fmla="*/ 786984 w 39"/>
              <a:gd name="T3" fmla="*/ 239767 h 87"/>
              <a:gd name="T4" fmla="*/ 662638 w 39"/>
              <a:gd name="T5" fmla="*/ 95907 h 87"/>
              <a:gd name="T6" fmla="*/ 538495 w 39"/>
              <a:gd name="T7" fmla="*/ 0 h 87"/>
              <a:gd name="T8" fmla="*/ 331319 w 39"/>
              <a:gd name="T9" fmla="*/ 0 h 87"/>
              <a:gd name="T10" fmla="*/ 207176 w 39"/>
              <a:gd name="T11" fmla="*/ 47953 h 87"/>
              <a:gd name="T12" fmla="*/ 82830 w 39"/>
              <a:gd name="T13" fmla="*/ 143860 h 87"/>
              <a:gd name="T14" fmla="*/ 0 w 39"/>
              <a:gd name="T15" fmla="*/ 287721 h 87"/>
              <a:gd name="T16" fmla="*/ 0 w 39"/>
              <a:gd name="T17" fmla="*/ 479534 h 87"/>
              <a:gd name="T18" fmla="*/ 0 w 39"/>
              <a:gd name="T19" fmla="*/ 1054757 h 87"/>
              <a:gd name="T20" fmla="*/ 124346 w 39"/>
              <a:gd name="T21" fmla="*/ 1678152 h 87"/>
              <a:gd name="T22" fmla="*/ 290006 w 39"/>
              <a:gd name="T23" fmla="*/ 2301328 h 87"/>
              <a:gd name="T24" fmla="*/ 538495 w 39"/>
              <a:gd name="T25" fmla="*/ 2876769 h 87"/>
              <a:gd name="T26" fmla="*/ 786984 w 39"/>
              <a:gd name="T27" fmla="*/ 3452210 h 87"/>
              <a:gd name="T28" fmla="*/ 1035473 w 39"/>
              <a:gd name="T29" fmla="*/ 3883572 h 87"/>
              <a:gd name="T30" fmla="*/ 1366792 w 39"/>
              <a:gd name="T31" fmla="*/ 4123340 h 87"/>
              <a:gd name="T32" fmla="*/ 1573765 w 39"/>
              <a:gd name="T33" fmla="*/ 4171293 h 87"/>
              <a:gd name="T34" fmla="*/ 1615281 w 39"/>
              <a:gd name="T35" fmla="*/ 3356303 h 87"/>
              <a:gd name="T36" fmla="*/ 1408105 w 39"/>
              <a:gd name="T37" fmla="*/ 2397234 h 87"/>
              <a:gd name="T38" fmla="*/ 1118303 w 39"/>
              <a:gd name="T39" fmla="*/ 1390431 h 87"/>
              <a:gd name="T40" fmla="*/ 828297 w 39"/>
              <a:gd name="T41" fmla="*/ 431581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6" name="Freeform 1085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627903 w 34"/>
              <a:gd name="T1" fmla="*/ 332271 h 51"/>
              <a:gd name="T2" fmla="*/ 627903 w 34"/>
              <a:gd name="T3" fmla="*/ 379769 h 51"/>
              <a:gd name="T4" fmla="*/ 627903 w 34"/>
              <a:gd name="T5" fmla="*/ 379769 h 51"/>
              <a:gd name="T6" fmla="*/ 627903 w 34"/>
              <a:gd name="T7" fmla="*/ 379769 h 51"/>
              <a:gd name="T8" fmla="*/ 627903 w 34"/>
              <a:gd name="T9" fmla="*/ 379769 h 51"/>
              <a:gd name="T10" fmla="*/ 592978 w 34"/>
              <a:gd name="T11" fmla="*/ 237274 h 51"/>
              <a:gd name="T12" fmla="*/ 488390 w 34"/>
              <a:gd name="T13" fmla="*/ 47498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498 h 51"/>
              <a:gd name="T20" fmla="*/ 34925 w 34"/>
              <a:gd name="T21" fmla="*/ 237274 h 51"/>
              <a:gd name="T22" fmla="*/ 0 w 34"/>
              <a:gd name="T23" fmla="*/ 379769 h 51"/>
              <a:gd name="T24" fmla="*/ 0 w 34"/>
              <a:gd name="T25" fmla="*/ 522264 h 51"/>
              <a:gd name="T26" fmla="*/ 34925 w 34"/>
              <a:gd name="T27" fmla="*/ 759538 h 51"/>
              <a:gd name="T28" fmla="*/ 139513 w 34"/>
              <a:gd name="T29" fmla="*/ 1091808 h 51"/>
              <a:gd name="T30" fmla="*/ 279026 w 34"/>
              <a:gd name="T31" fmla="*/ 1424079 h 51"/>
              <a:gd name="T32" fmla="*/ 453465 w 34"/>
              <a:gd name="T33" fmla="*/ 1756568 h 51"/>
              <a:gd name="T34" fmla="*/ 627903 w 34"/>
              <a:gd name="T35" fmla="*/ 2041340 h 51"/>
              <a:gd name="T36" fmla="*/ 872004 w 34"/>
              <a:gd name="T37" fmla="*/ 2231115 h 51"/>
              <a:gd name="T38" fmla="*/ 1046443 w 34"/>
              <a:gd name="T39" fmla="*/ 2421109 h 51"/>
              <a:gd name="T40" fmla="*/ 1185956 w 34"/>
              <a:gd name="T41" fmla="*/ 2421109 h 51"/>
              <a:gd name="T42" fmla="*/ 1151031 w 34"/>
              <a:gd name="T43" fmla="*/ 1898845 h 51"/>
              <a:gd name="T44" fmla="*/ 1011518 w 34"/>
              <a:gd name="T45" fmla="*/ 1281802 h 51"/>
              <a:gd name="T46" fmla="*/ 802341 w 34"/>
              <a:gd name="T47" fmla="*/ 712040 h 51"/>
              <a:gd name="T48" fmla="*/ 627903 w 34"/>
              <a:gd name="T49" fmla="*/ 332271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7" name="Freeform 1086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1586327 w 46"/>
              <a:gd name="T1" fmla="*/ 888615 h 33"/>
              <a:gd name="T2" fmla="*/ 1757984 w 46"/>
              <a:gd name="T3" fmla="*/ 814532 h 33"/>
              <a:gd name="T4" fmla="*/ 1929434 w 46"/>
              <a:gd name="T5" fmla="*/ 703503 h 33"/>
              <a:gd name="T6" fmla="*/ 1972296 w 46"/>
              <a:gd name="T7" fmla="*/ 555336 h 33"/>
              <a:gd name="T8" fmla="*/ 1972296 w 46"/>
              <a:gd name="T9" fmla="*/ 370224 h 33"/>
              <a:gd name="T10" fmla="*/ 1886571 w 46"/>
              <a:gd name="T11" fmla="*/ 185112 h 33"/>
              <a:gd name="T12" fmla="*/ 1757984 w 46"/>
              <a:gd name="T13" fmla="*/ 74083 h 33"/>
              <a:gd name="T14" fmla="*/ 1586327 w 46"/>
              <a:gd name="T15" fmla="*/ 0 h 33"/>
              <a:gd name="T16" fmla="*/ 1372014 w 46"/>
              <a:gd name="T17" fmla="*/ 0 h 33"/>
              <a:gd name="T18" fmla="*/ 1243427 w 46"/>
              <a:gd name="T19" fmla="*/ 0 h 33"/>
              <a:gd name="T20" fmla="*/ 1071977 w 46"/>
              <a:gd name="T21" fmla="*/ 36945 h 33"/>
              <a:gd name="T22" fmla="*/ 814595 w 46"/>
              <a:gd name="T23" fmla="*/ 111029 h 33"/>
              <a:gd name="T24" fmla="*/ 514557 w 46"/>
              <a:gd name="T25" fmla="*/ 259195 h 33"/>
              <a:gd name="T26" fmla="*/ 214313 w 46"/>
              <a:gd name="T27" fmla="*/ 518391 h 33"/>
              <a:gd name="T28" fmla="*/ 85725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128588 w 46"/>
              <a:gd name="T35" fmla="*/ 1147811 h 33"/>
              <a:gd name="T36" fmla="*/ 300038 w 46"/>
              <a:gd name="T37" fmla="*/ 1221894 h 33"/>
              <a:gd name="T38" fmla="*/ 514557 w 46"/>
              <a:gd name="T39" fmla="*/ 1221894 h 33"/>
              <a:gd name="T40" fmla="*/ 686007 w 46"/>
              <a:gd name="T41" fmla="*/ 1221894 h 33"/>
              <a:gd name="T42" fmla="*/ 900320 w 46"/>
              <a:gd name="T43" fmla="*/ 1147811 h 33"/>
              <a:gd name="T44" fmla="*/ 1114839 w 46"/>
              <a:gd name="T45" fmla="*/ 1110865 h 33"/>
              <a:gd name="T46" fmla="*/ 1372014 w 46"/>
              <a:gd name="T47" fmla="*/ 1036782 h 33"/>
              <a:gd name="T48" fmla="*/ 1586327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8" name="Freeform 1087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2766118 w 177"/>
              <a:gd name="T1" fmla="*/ 1666467 h 219"/>
              <a:gd name="T2" fmla="*/ 2212853 w 177"/>
              <a:gd name="T3" fmla="*/ 2171395 h 219"/>
              <a:gd name="T4" fmla="*/ 1744785 w 177"/>
              <a:gd name="T5" fmla="*/ 2726659 h 219"/>
              <a:gd name="T6" fmla="*/ 1234016 w 177"/>
              <a:gd name="T7" fmla="*/ 3332709 h 219"/>
              <a:gd name="T8" fmla="*/ 851145 w 177"/>
              <a:gd name="T9" fmla="*/ 3989093 h 219"/>
              <a:gd name="T10" fmla="*/ 510563 w 177"/>
              <a:gd name="T11" fmla="*/ 4696038 h 219"/>
              <a:gd name="T12" fmla="*/ 255385 w 177"/>
              <a:gd name="T13" fmla="*/ 5402983 h 219"/>
              <a:gd name="T14" fmla="*/ 85197 w 177"/>
              <a:gd name="T15" fmla="*/ 6109928 h 219"/>
              <a:gd name="T16" fmla="*/ 0 w 177"/>
              <a:gd name="T17" fmla="*/ 6867433 h 219"/>
              <a:gd name="T18" fmla="*/ 85197 w 177"/>
              <a:gd name="T19" fmla="*/ 7978411 h 219"/>
              <a:gd name="T20" fmla="*/ 425572 w 177"/>
              <a:gd name="T21" fmla="*/ 8937708 h 219"/>
              <a:gd name="T22" fmla="*/ 978837 w 177"/>
              <a:gd name="T23" fmla="*/ 9745549 h 219"/>
              <a:gd name="T24" fmla="*/ 1617093 w 177"/>
              <a:gd name="T25" fmla="*/ 10301038 h 219"/>
              <a:gd name="T26" fmla="*/ 2425536 w 177"/>
              <a:gd name="T27" fmla="*/ 10755631 h 219"/>
              <a:gd name="T28" fmla="*/ 3319176 w 177"/>
              <a:gd name="T29" fmla="*/ 11007983 h 219"/>
              <a:gd name="T30" fmla="*/ 4170321 w 177"/>
              <a:gd name="T31" fmla="*/ 11058543 h 219"/>
              <a:gd name="T32" fmla="*/ 5021466 w 177"/>
              <a:gd name="T33" fmla="*/ 10907087 h 219"/>
              <a:gd name="T34" fmla="*/ 5234149 w 177"/>
              <a:gd name="T35" fmla="*/ 10907087 h 219"/>
              <a:gd name="T36" fmla="*/ 5404543 w 177"/>
              <a:gd name="T37" fmla="*/ 10805966 h 219"/>
              <a:gd name="T38" fmla="*/ 5532029 w 177"/>
              <a:gd name="T39" fmla="*/ 10604175 h 219"/>
              <a:gd name="T40" fmla="*/ 5574731 w 177"/>
              <a:gd name="T41" fmla="*/ 10351598 h 219"/>
              <a:gd name="T42" fmla="*/ 5532029 w 177"/>
              <a:gd name="T43" fmla="*/ 10250702 h 219"/>
              <a:gd name="T44" fmla="*/ 5404543 w 177"/>
              <a:gd name="T45" fmla="*/ 10250702 h 219"/>
              <a:gd name="T46" fmla="*/ 5234149 w 177"/>
              <a:gd name="T47" fmla="*/ 10200142 h 219"/>
              <a:gd name="T48" fmla="*/ 4978970 w 177"/>
              <a:gd name="T49" fmla="*/ 10200142 h 219"/>
              <a:gd name="T50" fmla="*/ 4723586 w 177"/>
              <a:gd name="T51" fmla="*/ 10200142 h 219"/>
              <a:gd name="T52" fmla="*/ 4510903 w 177"/>
              <a:gd name="T53" fmla="*/ 10200142 h 219"/>
              <a:gd name="T54" fmla="*/ 4255518 w 177"/>
              <a:gd name="T55" fmla="*/ 10200142 h 219"/>
              <a:gd name="T56" fmla="*/ 4127826 w 177"/>
              <a:gd name="T57" fmla="*/ 10200142 h 219"/>
              <a:gd name="T58" fmla="*/ 3702253 w 177"/>
              <a:gd name="T59" fmla="*/ 10149582 h 219"/>
              <a:gd name="T60" fmla="*/ 3276681 w 177"/>
              <a:gd name="T61" fmla="*/ 10099021 h 219"/>
              <a:gd name="T62" fmla="*/ 2851108 w 177"/>
              <a:gd name="T63" fmla="*/ 10048686 h 219"/>
              <a:gd name="T64" fmla="*/ 2383041 w 177"/>
              <a:gd name="T65" fmla="*/ 9897230 h 219"/>
              <a:gd name="T66" fmla="*/ 1957468 w 177"/>
              <a:gd name="T67" fmla="*/ 9745549 h 219"/>
              <a:gd name="T68" fmla="*/ 1489400 w 177"/>
              <a:gd name="T69" fmla="*/ 9341741 h 219"/>
              <a:gd name="T70" fmla="*/ 1106323 w 177"/>
              <a:gd name="T71" fmla="*/ 8836812 h 219"/>
              <a:gd name="T72" fmla="*/ 638255 w 177"/>
              <a:gd name="T73" fmla="*/ 8180203 h 219"/>
              <a:gd name="T74" fmla="*/ 553265 w 177"/>
              <a:gd name="T75" fmla="*/ 7372362 h 219"/>
              <a:gd name="T76" fmla="*/ 595760 w 177"/>
              <a:gd name="T77" fmla="*/ 6614857 h 219"/>
              <a:gd name="T78" fmla="*/ 808443 w 177"/>
              <a:gd name="T79" fmla="*/ 5857576 h 219"/>
              <a:gd name="T80" fmla="*/ 1063828 w 177"/>
              <a:gd name="T81" fmla="*/ 5150631 h 219"/>
              <a:gd name="T82" fmla="*/ 1446905 w 177"/>
              <a:gd name="T83" fmla="*/ 4494022 h 219"/>
              <a:gd name="T84" fmla="*/ 1914973 w 177"/>
              <a:gd name="T85" fmla="*/ 3837637 h 219"/>
              <a:gd name="T86" fmla="*/ 2383041 w 177"/>
              <a:gd name="T87" fmla="*/ 3282148 h 219"/>
              <a:gd name="T88" fmla="*/ 2978801 w 177"/>
              <a:gd name="T89" fmla="*/ 2777220 h 219"/>
              <a:gd name="T90" fmla="*/ 3574561 w 177"/>
              <a:gd name="T91" fmla="*/ 2272291 h 219"/>
              <a:gd name="T92" fmla="*/ 4170321 w 177"/>
              <a:gd name="T93" fmla="*/ 1868258 h 219"/>
              <a:gd name="T94" fmla="*/ 4808783 w 177"/>
              <a:gd name="T95" fmla="*/ 1464450 h 219"/>
              <a:gd name="T96" fmla="*/ 5404543 w 177"/>
              <a:gd name="T97" fmla="*/ 1161313 h 219"/>
              <a:gd name="T98" fmla="*/ 6000303 w 177"/>
              <a:gd name="T99" fmla="*/ 858401 h 219"/>
              <a:gd name="T100" fmla="*/ 6553361 w 177"/>
              <a:gd name="T101" fmla="*/ 606049 h 219"/>
              <a:gd name="T102" fmla="*/ 7106626 w 177"/>
              <a:gd name="T103" fmla="*/ 454368 h 219"/>
              <a:gd name="T104" fmla="*/ 7532199 w 177"/>
              <a:gd name="T105" fmla="*/ 353472 h 219"/>
              <a:gd name="T106" fmla="*/ 7234319 w 177"/>
              <a:gd name="T107" fmla="*/ 100896 h 219"/>
              <a:gd name="T108" fmla="*/ 6723755 w 177"/>
              <a:gd name="T109" fmla="*/ 0 h 219"/>
              <a:gd name="T110" fmla="*/ 6170491 w 177"/>
              <a:gd name="T111" fmla="*/ 100896 h 219"/>
              <a:gd name="T112" fmla="*/ 5489534 w 177"/>
              <a:gd name="T113" fmla="*/ 302912 h 219"/>
              <a:gd name="T114" fmla="*/ 4723586 w 177"/>
              <a:gd name="T115" fmla="*/ 555489 h 219"/>
              <a:gd name="T116" fmla="*/ 4000133 w 177"/>
              <a:gd name="T117" fmla="*/ 858401 h 219"/>
              <a:gd name="T118" fmla="*/ 3319176 w 177"/>
              <a:gd name="T119" fmla="*/ 1312994 h 219"/>
              <a:gd name="T120" fmla="*/ 2766118 w 177"/>
              <a:gd name="T121" fmla="*/ 1666467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79" name="Freeform 1088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4159199 w 115"/>
              <a:gd name="T1" fmla="*/ 3106637 h 170"/>
              <a:gd name="T2" fmla="*/ 4287789 w 115"/>
              <a:gd name="T3" fmla="*/ 4087631 h 170"/>
              <a:gd name="T4" fmla="*/ 4202063 w 115"/>
              <a:gd name="T5" fmla="*/ 4905203 h 170"/>
              <a:gd name="T6" fmla="*/ 3901812 w 115"/>
              <a:gd name="T7" fmla="*/ 5613751 h 170"/>
              <a:gd name="T8" fmla="*/ 3430314 w 115"/>
              <a:gd name="T9" fmla="*/ 6213273 h 170"/>
              <a:gd name="T10" fmla="*/ 2915747 w 115"/>
              <a:gd name="T11" fmla="*/ 6812795 h 170"/>
              <a:gd name="T12" fmla="*/ 2315452 w 115"/>
              <a:gd name="T13" fmla="*/ 7357922 h 170"/>
              <a:gd name="T14" fmla="*/ 1672294 w 115"/>
              <a:gd name="T15" fmla="*/ 7903048 h 170"/>
              <a:gd name="T16" fmla="*/ 1157726 w 115"/>
              <a:gd name="T17" fmla="*/ 8447941 h 170"/>
              <a:gd name="T18" fmla="*/ 1071999 w 115"/>
              <a:gd name="T19" fmla="*/ 8611362 h 170"/>
              <a:gd name="T20" fmla="*/ 986272 w 115"/>
              <a:gd name="T21" fmla="*/ 8720387 h 170"/>
              <a:gd name="T22" fmla="*/ 986272 w 115"/>
              <a:gd name="T23" fmla="*/ 8938438 h 170"/>
              <a:gd name="T24" fmla="*/ 1114863 w 115"/>
              <a:gd name="T25" fmla="*/ 9102093 h 170"/>
              <a:gd name="T26" fmla="*/ 1200589 w 115"/>
              <a:gd name="T27" fmla="*/ 9211118 h 170"/>
              <a:gd name="T28" fmla="*/ 1329180 w 115"/>
              <a:gd name="T29" fmla="*/ 9265514 h 170"/>
              <a:gd name="T30" fmla="*/ 1457770 w 115"/>
              <a:gd name="T31" fmla="*/ 9265514 h 170"/>
              <a:gd name="T32" fmla="*/ 1586567 w 115"/>
              <a:gd name="T33" fmla="*/ 9211118 h 170"/>
              <a:gd name="T34" fmla="*/ 2272588 w 115"/>
              <a:gd name="T35" fmla="*/ 8665992 h 170"/>
              <a:gd name="T36" fmla="*/ 2958610 w 115"/>
              <a:gd name="T37" fmla="*/ 8120865 h 170"/>
              <a:gd name="T38" fmla="*/ 3558905 w 115"/>
              <a:gd name="T39" fmla="*/ 7466947 h 170"/>
              <a:gd name="T40" fmla="*/ 4159199 w 115"/>
              <a:gd name="T41" fmla="*/ 6703770 h 170"/>
              <a:gd name="T42" fmla="*/ 4544970 w 115"/>
              <a:gd name="T43" fmla="*/ 5886431 h 170"/>
              <a:gd name="T44" fmla="*/ 4845221 w 115"/>
              <a:gd name="T45" fmla="*/ 4959833 h 170"/>
              <a:gd name="T46" fmla="*/ 4930948 w 115"/>
              <a:gd name="T47" fmla="*/ 3978605 h 170"/>
              <a:gd name="T48" fmla="*/ 4759494 w 115"/>
              <a:gd name="T49" fmla="*/ 2888586 h 170"/>
              <a:gd name="T50" fmla="*/ 4330653 w 115"/>
              <a:gd name="T51" fmla="*/ 2125643 h 170"/>
              <a:gd name="T52" fmla="*/ 3816085 w 115"/>
              <a:gd name="T53" fmla="*/ 1417095 h 170"/>
              <a:gd name="T54" fmla="*/ 3087200 w 115"/>
              <a:gd name="T55" fmla="*/ 817573 h 170"/>
              <a:gd name="T56" fmla="*/ 2358315 w 115"/>
              <a:gd name="T57" fmla="*/ 436101 h 170"/>
              <a:gd name="T58" fmla="*/ 1586567 w 115"/>
              <a:gd name="T59" fmla="*/ 109025 h 170"/>
              <a:gd name="T60" fmla="*/ 900338 w 115"/>
              <a:gd name="T61" fmla="*/ 0 h 170"/>
              <a:gd name="T62" fmla="*/ 385978 w 115"/>
              <a:gd name="T63" fmla="*/ 54396 h 170"/>
              <a:gd name="T64" fmla="*/ 0 w 115"/>
              <a:gd name="T65" fmla="*/ 272446 h 170"/>
              <a:gd name="T66" fmla="*/ 643158 w 115"/>
              <a:gd name="T67" fmla="*/ 545126 h 170"/>
              <a:gd name="T68" fmla="*/ 1286316 w 115"/>
              <a:gd name="T69" fmla="*/ 708548 h 170"/>
              <a:gd name="T70" fmla="*/ 1843747 w 115"/>
              <a:gd name="T71" fmla="*/ 871969 h 170"/>
              <a:gd name="T72" fmla="*/ 2444042 w 115"/>
              <a:gd name="T73" fmla="*/ 1090019 h 170"/>
              <a:gd name="T74" fmla="*/ 3001473 w 115"/>
              <a:gd name="T75" fmla="*/ 1417095 h 170"/>
              <a:gd name="T76" fmla="*/ 3473178 w 115"/>
              <a:gd name="T77" fmla="*/ 1798567 h 170"/>
              <a:gd name="T78" fmla="*/ 3901812 w 115"/>
              <a:gd name="T79" fmla="*/ 2343693 h 170"/>
              <a:gd name="T80" fmla="*/ 4159199 w 115"/>
              <a:gd name="T81" fmla="*/ 3106637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0" name="Freeform 1089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3519570 w 289"/>
              <a:gd name="T1" fmla="*/ 3305112 h 352"/>
              <a:gd name="T2" fmla="*/ 1877051 w 289"/>
              <a:gd name="T3" fmla="*/ 5390059 h 352"/>
              <a:gd name="T4" fmla="*/ 625684 w 289"/>
              <a:gd name="T5" fmla="*/ 7932539 h 352"/>
              <a:gd name="T6" fmla="*/ 0 w 289"/>
              <a:gd name="T7" fmla="*/ 10729155 h 352"/>
              <a:gd name="T8" fmla="*/ 117266 w 289"/>
              <a:gd name="T9" fmla="*/ 12661440 h 352"/>
              <a:gd name="T10" fmla="*/ 391151 w 289"/>
              <a:gd name="T11" fmla="*/ 13424071 h 352"/>
              <a:gd name="T12" fmla="*/ 742950 w 289"/>
              <a:gd name="T13" fmla="*/ 14085229 h 352"/>
              <a:gd name="T14" fmla="*/ 1212213 w 289"/>
              <a:gd name="T15" fmla="*/ 14695424 h 352"/>
              <a:gd name="T16" fmla="*/ 1994317 w 289"/>
              <a:gd name="T17" fmla="*/ 15356357 h 352"/>
              <a:gd name="T18" fmla="*/ 3050307 w 289"/>
              <a:gd name="T19" fmla="*/ 16068251 h 352"/>
              <a:gd name="T20" fmla="*/ 4184211 w 289"/>
              <a:gd name="T21" fmla="*/ 16627710 h 352"/>
              <a:gd name="T22" fmla="*/ 5357466 w 289"/>
              <a:gd name="T23" fmla="*/ 17034506 h 352"/>
              <a:gd name="T24" fmla="*/ 6530525 w 289"/>
              <a:gd name="T25" fmla="*/ 17390341 h 352"/>
              <a:gd name="T26" fmla="*/ 7742935 w 289"/>
              <a:gd name="T27" fmla="*/ 17593739 h 352"/>
              <a:gd name="T28" fmla="*/ 8955148 w 289"/>
              <a:gd name="T29" fmla="*/ 17746401 h 352"/>
              <a:gd name="T30" fmla="*/ 10167361 w 289"/>
              <a:gd name="T31" fmla="*/ 17848100 h 352"/>
              <a:gd name="T32" fmla="*/ 10949465 w 289"/>
              <a:gd name="T33" fmla="*/ 17898837 h 352"/>
              <a:gd name="T34" fmla="*/ 11223153 w 289"/>
              <a:gd name="T35" fmla="*/ 17593739 h 352"/>
              <a:gd name="T36" fmla="*/ 11301462 w 289"/>
              <a:gd name="T37" fmla="*/ 17034506 h 352"/>
              <a:gd name="T38" fmla="*/ 11066732 w 289"/>
              <a:gd name="T39" fmla="*/ 16678446 h 352"/>
              <a:gd name="T40" fmla="*/ 10323782 w 289"/>
              <a:gd name="T41" fmla="*/ 16627710 h 352"/>
              <a:gd name="T42" fmla="*/ 9189680 w 289"/>
              <a:gd name="T43" fmla="*/ 16576747 h 352"/>
              <a:gd name="T44" fmla="*/ 8094734 w 289"/>
              <a:gd name="T45" fmla="*/ 16424311 h 352"/>
              <a:gd name="T46" fmla="*/ 6999787 w 289"/>
              <a:gd name="T47" fmla="*/ 16220913 h 352"/>
              <a:gd name="T48" fmla="*/ 5865884 w 289"/>
              <a:gd name="T49" fmla="*/ 15966552 h 352"/>
              <a:gd name="T50" fmla="*/ 4770937 w 289"/>
              <a:gd name="T51" fmla="*/ 15559755 h 352"/>
              <a:gd name="T52" fmla="*/ 3714948 w 289"/>
              <a:gd name="T53" fmla="*/ 15152958 h 352"/>
              <a:gd name="T54" fmla="*/ 2659156 w 289"/>
              <a:gd name="T55" fmla="*/ 14492026 h 352"/>
              <a:gd name="T56" fmla="*/ 1759785 w 289"/>
              <a:gd name="T57" fmla="*/ 13780131 h 352"/>
              <a:gd name="T58" fmla="*/ 1251367 w 289"/>
              <a:gd name="T59" fmla="*/ 12712177 h 352"/>
              <a:gd name="T60" fmla="*/ 1055792 w 289"/>
              <a:gd name="T61" fmla="*/ 11288388 h 352"/>
              <a:gd name="T62" fmla="*/ 1329677 w 289"/>
              <a:gd name="T63" fmla="*/ 9305366 h 352"/>
              <a:gd name="T64" fmla="*/ 1759785 w 289"/>
              <a:gd name="T65" fmla="*/ 7779877 h 352"/>
              <a:gd name="T66" fmla="*/ 2385469 w 289"/>
              <a:gd name="T67" fmla="*/ 6457788 h 352"/>
              <a:gd name="T68" fmla="*/ 3128419 w 289"/>
              <a:gd name="T69" fmla="*/ 5237397 h 352"/>
              <a:gd name="T70" fmla="*/ 3988833 w 289"/>
              <a:gd name="T71" fmla="*/ 4169668 h 352"/>
              <a:gd name="T72" fmla="*/ 5044625 w 289"/>
              <a:gd name="T73" fmla="*/ 3000014 h 352"/>
              <a:gd name="T74" fmla="*/ 6335147 w 289"/>
              <a:gd name="T75" fmla="*/ 1932285 h 352"/>
              <a:gd name="T76" fmla="*/ 7703780 w 289"/>
              <a:gd name="T77" fmla="*/ 1016992 h 352"/>
              <a:gd name="T78" fmla="*/ 8876839 w 289"/>
              <a:gd name="T79" fmla="*/ 305098 h 352"/>
              <a:gd name="T80" fmla="*/ 8915993 w 289"/>
              <a:gd name="T81" fmla="*/ 0 h 352"/>
              <a:gd name="T82" fmla="*/ 7742935 w 289"/>
              <a:gd name="T83" fmla="*/ 254135 h 352"/>
              <a:gd name="T84" fmla="*/ 6335147 w 289"/>
              <a:gd name="T85" fmla="*/ 915293 h 352"/>
              <a:gd name="T86" fmla="*/ 4966315 w 289"/>
              <a:gd name="T87" fmla="*/ 1830586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1" name="Freeform 1090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8533795 w 252"/>
              <a:gd name="T1" fmla="*/ 3798232 h 235"/>
              <a:gd name="T2" fmla="*/ 9021435 w 252"/>
              <a:gd name="T3" fmla="*/ 4484059 h 235"/>
              <a:gd name="T4" fmla="*/ 9265356 w 252"/>
              <a:gd name="T5" fmla="*/ 5275310 h 235"/>
              <a:gd name="T6" fmla="*/ 9427835 w 252"/>
              <a:gd name="T7" fmla="*/ 6119387 h 235"/>
              <a:gd name="T8" fmla="*/ 9427835 w 252"/>
              <a:gd name="T9" fmla="*/ 7016291 h 235"/>
              <a:gd name="T10" fmla="*/ 9346595 w 252"/>
              <a:gd name="T11" fmla="*/ 7754715 h 235"/>
              <a:gd name="T12" fmla="*/ 9184116 w 252"/>
              <a:gd name="T13" fmla="*/ 8387715 h 235"/>
              <a:gd name="T14" fmla="*/ 8858956 w 252"/>
              <a:gd name="T15" fmla="*/ 9020715 h 235"/>
              <a:gd name="T16" fmla="*/ 8574516 w 252"/>
              <a:gd name="T17" fmla="*/ 9495695 h 235"/>
              <a:gd name="T18" fmla="*/ 8208837 w 252"/>
              <a:gd name="T19" fmla="*/ 10075869 h 235"/>
              <a:gd name="T20" fmla="*/ 7802437 w 252"/>
              <a:gd name="T21" fmla="*/ 10550620 h 235"/>
              <a:gd name="T22" fmla="*/ 7436556 w 252"/>
              <a:gd name="T23" fmla="*/ 11025370 h 235"/>
              <a:gd name="T24" fmla="*/ 7030357 w 252"/>
              <a:gd name="T25" fmla="*/ 11552947 h 235"/>
              <a:gd name="T26" fmla="*/ 6948916 w 252"/>
              <a:gd name="T27" fmla="*/ 11711197 h 235"/>
              <a:gd name="T28" fmla="*/ 6908397 w 252"/>
              <a:gd name="T29" fmla="*/ 11869447 h 235"/>
              <a:gd name="T30" fmla="*/ 6948916 w 252"/>
              <a:gd name="T31" fmla="*/ 12080524 h 235"/>
              <a:gd name="T32" fmla="*/ 7030357 w 252"/>
              <a:gd name="T33" fmla="*/ 12238774 h 235"/>
              <a:gd name="T34" fmla="*/ 7152116 w 252"/>
              <a:gd name="T35" fmla="*/ 12344197 h 235"/>
              <a:gd name="T36" fmla="*/ 7314797 w 252"/>
              <a:gd name="T37" fmla="*/ 12397024 h 235"/>
              <a:gd name="T38" fmla="*/ 7477276 w 252"/>
              <a:gd name="T39" fmla="*/ 12344197 h 235"/>
              <a:gd name="T40" fmla="*/ 7599237 w 252"/>
              <a:gd name="T41" fmla="*/ 12238774 h 235"/>
              <a:gd name="T42" fmla="*/ 8452556 w 252"/>
              <a:gd name="T43" fmla="*/ 11500120 h 235"/>
              <a:gd name="T44" fmla="*/ 9143395 w 252"/>
              <a:gd name="T45" fmla="*/ 10550620 h 235"/>
              <a:gd name="T46" fmla="*/ 9712275 w 252"/>
              <a:gd name="T47" fmla="*/ 9390042 h 235"/>
              <a:gd name="T48" fmla="*/ 10118675 w 252"/>
              <a:gd name="T49" fmla="*/ 8229465 h 235"/>
              <a:gd name="T50" fmla="*/ 10240635 w 252"/>
              <a:gd name="T51" fmla="*/ 6910637 h 235"/>
              <a:gd name="T52" fmla="*/ 10159395 w 252"/>
              <a:gd name="T53" fmla="*/ 5697463 h 235"/>
              <a:gd name="T54" fmla="*/ 9834235 w 252"/>
              <a:gd name="T55" fmla="*/ 4484059 h 235"/>
              <a:gd name="T56" fmla="*/ 9143395 w 252"/>
              <a:gd name="T57" fmla="*/ 3428905 h 235"/>
              <a:gd name="T58" fmla="*/ 8615237 w 252"/>
              <a:gd name="T59" fmla="*/ 2848732 h 235"/>
              <a:gd name="T60" fmla="*/ 8005637 w 252"/>
              <a:gd name="T61" fmla="*/ 2373981 h 235"/>
              <a:gd name="T62" fmla="*/ 7355316 w 252"/>
              <a:gd name="T63" fmla="*/ 1899231 h 235"/>
              <a:gd name="T64" fmla="*/ 6664476 w 252"/>
              <a:gd name="T65" fmla="*/ 1529904 h 235"/>
              <a:gd name="T66" fmla="*/ 5933117 w 252"/>
              <a:gd name="T67" fmla="*/ 1160577 h 235"/>
              <a:gd name="T68" fmla="*/ 5161038 w 252"/>
              <a:gd name="T69" fmla="*/ 896904 h 235"/>
              <a:gd name="T70" fmla="*/ 4429478 w 252"/>
              <a:gd name="T71" fmla="*/ 633000 h 235"/>
              <a:gd name="T72" fmla="*/ 3657398 w 252"/>
              <a:gd name="T73" fmla="*/ 369327 h 235"/>
              <a:gd name="T74" fmla="*/ 2966559 w 252"/>
              <a:gd name="T75" fmla="*/ 211077 h 235"/>
              <a:gd name="T76" fmla="*/ 2316238 w 252"/>
              <a:gd name="T77" fmla="*/ 105424 h 235"/>
              <a:gd name="T78" fmla="*/ 1706840 w 252"/>
              <a:gd name="T79" fmla="*/ 0 h 235"/>
              <a:gd name="T80" fmla="*/ 1137759 w 252"/>
              <a:gd name="T81" fmla="*/ 0 h 235"/>
              <a:gd name="T82" fmla="*/ 690840 w 252"/>
              <a:gd name="T83" fmla="*/ 0 h 235"/>
              <a:gd name="T84" fmla="*/ 325160 w 252"/>
              <a:gd name="T85" fmla="*/ 52827 h 235"/>
              <a:gd name="T86" fmla="*/ 121960 w 252"/>
              <a:gd name="T87" fmla="*/ 158250 h 235"/>
              <a:gd name="T88" fmla="*/ 0 w 252"/>
              <a:gd name="T89" fmla="*/ 263674 h 235"/>
              <a:gd name="T90" fmla="*/ 406400 w 252"/>
              <a:gd name="T91" fmla="*/ 369327 h 235"/>
              <a:gd name="T92" fmla="*/ 894040 w 252"/>
              <a:gd name="T93" fmla="*/ 421924 h 235"/>
              <a:gd name="T94" fmla="*/ 1340959 w 252"/>
              <a:gd name="T95" fmla="*/ 580174 h 235"/>
              <a:gd name="T96" fmla="*/ 1869319 w 252"/>
              <a:gd name="T97" fmla="*/ 685827 h 235"/>
              <a:gd name="T98" fmla="*/ 2438198 w 252"/>
              <a:gd name="T99" fmla="*/ 791251 h 235"/>
              <a:gd name="T100" fmla="*/ 2966559 w 252"/>
              <a:gd name="T101" fmla="*/ 896904 h 235"/>
              <a:gd name="T102" fmla="*/ 3535438 w 252"/>
              <a:gd name="T103" fmla="*/ 1055154 h 235"/>
              <a:gd name="T104" fmla="*/ 4145038 w 252"/>
              <a:gd name="T105" fmla="*/ 1213404 h 235"/>
              <a:gd name="T106" fmla="*/ 4673398 w 252"/>
              <a:gd name="T107" fmla="*/ 1477078 h 235"/>
              <a:gd name="T108" fmla="*/ 5282797 w 252"/>
              <a:gd name="T109" fmla="*/ 1688154 h 235"/>
              <a:gd name="T110" fmla="*/ 5892397 w 252"/>
              <a:gd name="T111" fmla="*/ 1951828 h 235"/>
              <a:gd name="T112" fmla="*/ 6461276 w 252"/>
              <a:gd name="T113" fmla="*/ 2268328 h 235"/>
              <a:gd name="T114" fmla="*/ 6989637 w 252"/>
              <a:gd name="T115" fmla="*/ 2584828 h 235"/>
              <a:gd name="T116" fmla="*/ 7558516 w 252"/>
              <a:gd name="T117" fmla="*/ 2901329 h 235"/>
              <a:gd name="T118" fmla="*/ 8046156 w 252"/>
              <a:gd name="T119" fmla="*/ 3376309 h 235"/>
              <a:gd name="T120" fmla="*/ 8533795 w 252"/>
              <a:gd name="T121" fmla="*/ 3798232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2" name="Freeform 1091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6398260 h 220"/>
              <a:gd name="T2" fmla="*/ 0 w 103"/>
              <a:gd name="T3" fmla="*/ 7357918 h 220"/>
              <a:gd name="T4" fmla="*/ 160496 w 103"/>
              <a:gd name="T5" fmla="*/ 8264467 h 220"/>
              <a:gd name="T6" fmla="*/ 481687 w 103"/>
              <a:gd name="T7" fmla="*/ 9117445 h 220"/>
              <a:gd name="T8" fmla="*/ 883226 w 103"/>
              <a:gd name="T9" fmla="*/ 9863975 h 220"/>
              <a:gd name="T10" fmla="*/ 1405187 w 103"/>
              <a:gd name="T11" fmla="*/ 10503824 h 220"/>
              <a:gd name="T12" fmla="*/ 2007296 w 103"/>
              <a:gd name="T13" fmla="*/ 11036993 h 220"/>
              <a:gd name="T14" fmla="*/ 2649679 w 103"/>
              <a:gd name="T15" fmla="*/ 11463482 h 220"/>
              <a:gd name="T16" fmla="*/ 3332336 w 103"/>
              <a:gd name="T17" fmla="*/ 11676842 h 220"/>
              <a:gd name="T18" fmla="*/ 3573179 w 103"/>
              <a:gd name="T19" fmla="*/ 11730182 h 220"/>
              <a:gd name="T20" fmla="*/ 3773949 w 103"/>
              <a:gd name="T21" fmla="*/ 11623502 h 220"/>
              <a:gd name="T22" fmla="*/ 3934444 w 103"/>
              <a:gd name="T23" fmla="*/ 11463482 h 220"/>
              <a:gd name="T24" fmla="*/ 4014792 w 103"/>
              <a:gd name="T25" fmla="*/ 11250353 h 220"/>
              <a:gd name="T26" fmla="*/ 4014792 w 103"/>
              <a:gd name="T27" fmla="*/ 10930313 h 220"/>
              <a:gd name="T28" fmla="*/ 3974719 w 103"/>
              <a:gd name="T29" fmla="*/ 10663844 h 220"/>
              <a:gd name="T30" fmla="*/ 3854096 w 103"/>
              <a:gd name="T31" fmla="*/ 10450484 h 220"/>
              <a:gd name="T32" fmla="*/ 3653527 w 103"/>
              <a:gd name="T33" fmla="*/ 10290464 h 220"/>
              <a:gd name="T34" fmla="*/ 2970870 w 103"/>
              <a:gd name="T35" fmla="*/ 9970655 h 220"/>
              <a:gd name="T36" fmla="*/ 2328487 w 103"/>
              <a:gd name="T37" fmla="*/ 9490825 h 220"/>
              <a:gd name="T38" fmla="*/ 1806727 w 103"/>
              <a:gd name="T39" fmla="*/ 8904316 h 220"/>
              <a:gd name="T40" fmla="*/ 1445261 w 103"/>
              <a:gd name="T41" fmla="*/ 8211127 h 220"/>
              <a:gd name="T42" fmla="*/ 1204418 w 103"/>
              <a:gd name="T43" fmla="*/ 7357918 h 220"/>
              <a:gd name="T44" fmla="*/ 1083996 w 103"/>
              <a:gd name="T45" fmla="*/ 6451600 h 220"/>
              <a:gd name="T46" fmla="*/ 1083996 w 103"/>
              <a:gd name="T47" fmla="*/ 5491942 h 220"/>
              <a:gd name="T48" fmla="*/ 1284766 w 103"/>
              <a:gd name="T49" fmla="*/ 4425373 h 220"/>
              <a:gd name="T50" fmla="*/ 1565683 w 103"/>
              <a:gd name="T51" fmla="*/ 3679075 h 220"/>
              <a:gd name="T52" fmla="*/ 2047570 w 103"/>
              <a:gd name="T53" fmla="*/ 2985885 h 220"/>
              <a:gd name="T54" fmla="*/ 2529257 w 103"/>
              <a:gd name="T55" fmla="*/ 2292696 h 220"/>
              <a:gd name="T56" fmla="*/ 3091292 w 103"/>
              <a:gd name="T57" fmla="*/ 1652847 h 220"/>
              <a:gd name="T58" fmla="*/ 3573179 w 103"/>
              <a:gd name="T59" fmla="*/ 1119678 h 220"/>
              <a:gd name="T60" fmla="*/ 3934444 w 103"/>
              <a:gd name="T61" fmla="*/ 639849 h 220"/>
              <a:gd name="T62" fmla="*/ 4135214 w 103"/>
              <a:gd name="T63" fmla="*/ 266700 h 220"/>
              <a:gd name="T64" fmla="*/ 4135214 w 103"/>
              <a:gd name="T65" fmla="*/ 0 h 220"/>
              <a:gd name="T66" fmla="*/ 3693601 w 103"/>
              <a:gd name="T67" fmla="*/ 213360 h 220"/>
              <a:gd name="T68" fmla="*/ 3091292 w 103"/>
              <a:gd name="T69" fmla="*/ 639849 h 220"/>
              <a:gd name="T70" fmla="*/ 2449109 w 103"/>
              <a:gd name="T71" fmla="*/ 1333038 h 220"/>
              <a:gd name="T72" fmla="*/ 1766453 w 103"/>
              <a:gd name="T73" fmla="*/ 2132676 h 220"/>
              <a:gd name="T74" fmla="*/ 1164344 w 103"/>
              <a:gd name="T75" fmla="*/ 3039225 h 220"/>
              <a:gd name="T76" fmla="*/ 642383 w 103"/>
              <a:gd name="T77" fmla="*/ 4105564 h 220"/>
              <a:gd name="T78" fmla="*/ 240843 w 103"/>
              <a:gd name="T79" fmla="*/ 5225242 h 220"/>
              <a:gd name="T80" fmla="*/ 0 w 103"/>
              <a:gd name="T81" fmla="*/ 6398260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3" name="Freeform 1092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7592868 w 220"/>
              <a:gd name="T1" fmla="*/ 5873650 h 288"/>
              <a:gd name="T2" fmla="*/ 8001202 w 220"/>
              <a:gd name="T3" fmla="*/ 6793004 h 288"/>
              <a:gd name="T4" fmla="*/ 8246081 w 220"/>
              <a:gd name="T5" fmla="*/ 7814282 h 288"/>
              <a:gd name="T6" fmla="*/ 8123642 w 220"/>
              <a:gd name="T7" fmla="*/ 8886861 h 288"/>
              <a:gd name="T8" fmla="*/ 7592868 w 220"/>
              <a:gd name="T9" fmla="*/ 9908366 h 288"/>
              <a:gd name="T10" fmla="*/ 6858231 w 220"/>
              <a:gd name="T11" fmla="*/ 10878795 h 288"/>
              <a:gd name="T12" fmla="*/ 6041765 w 220"/>
              <a:gd name="T13" fmla="*/ 11695998 h 288"/>
              <a:gd name="T14" fmla="*/ 5184486 w 220"/>
              <a:gd name="T15" fmla="*/ 12564277 h 288"/>
              <a:gd name="T16" fmla="*/ 4694526 w 220"/>
              <a:gd name="T17" fmla="*/ 13177180 h 288"/>
              <a:gd name="T18" fmla="*/ 4490460 w 220"/>
              <a:gd name="T19" fmla="*/ 13636856 h 288"/>
              <a:gd name="T20" fmla="*/ 4368021 w 220"/>
              <a:gd name="T21" fmla="*/ 14096533 h 288"/>
              <a:gd name="T22" fmla="*/ 4449647 w 220"/>
              <a:gd name="T23" fmla="*/ 14505135 h 288"/>
              <a:gd name="T24" fmla="*/ 4776153 w 220"/>
              <a:gd name="T25" fmla="*/ 14709436 h 288"/>
              <a:gd name="T26" fmla="*/ 5062047 w 220"/>
              <a:gd name="T27" fmla="*/ 14658361 h 288"/>
              <a:gd name="T28" fmla="*/ 5633431 w 220"/>
              <a:gd name="T29" fmla="*/ 13841157 h 288"/>
              <a:gd name="T30" fmla="*/ 6572337 w 220"/>
              <a:gd name="T31" fmla="*/ 12768578 h 288"/>
              <a:gd name="T32" fmla="*/ 7552055 w 220"/>
              <a:gd name="T33" fmla="*/ 11695998 h 288"/>
              <a:gd name="T34" fmla="*/ 8409334 w 220"/>
              <a:gd name="T35" fmla="*/ 10419118 h 288"/>
              <a:gd name="T36" fmla="*/ 8940107 w 220"/>
              <a:gd name="T37" fmla="*/ 8835786 h 288"/>
              <a:gd name="T38" fmla="*/ 8899294 w 220"/>
              <a:gd name="T39" fmla="*/ 7201605 h 288"/>
              <a:gd name="T40" fmla="*/ 8327707 w 220"/>
              <a:gd name="T41" fmla="*/ 5669349 h 288"/>
              <a:gd name="T42" fmla="*/ 7429615 w 220"/>
              <a:gd name="T43" fmla="*/ 4392469 h 288"/>
              <a:gd name="T44" fmla="*/ 6449897 w 220"/>
              <a:gd name="T45" fmla="*/ 3575265 h 288"/>
              <a:gd name="T46" fmla="*/ 5470179 w 220"/>
              <a:gd name="T47" fmla="*/ 2860212 h 288"/>
              <a:gd name="T48" fmla="*/ 4449647 w 220"/>
              <a:gd name="T49" fmla="*/ 2196234 h 288"/>
              <a:gd name="T50" fmla="*/ 3388302 w 220"/>
              <a:gd name="T51" fmla="*/ 1481181 h 288"/>
              <a:gd name="T52" fmla="*/ 2408584 w 220"/>
              <a:gd name="T53" fmla="*/ 868279 h 288"/>
              <a:gd name="T54" fmla="*/ 1469679 w 220"/>
              <a:gd name="T55" fmla="*/ 357527 h 288"/>
              <a:gd name="T56" fmla="*/ 734839 w 220"/>
              <a:gd name="T57" fmla="*/ 51075 h 288"/>
              <a:gd name="T58" fmla="*/ 163253 w 220"/>
              <a:gd name="T59" fmla="*/ 0 h 288"/>
              <a:gd name="T60" fmla="*/ 367319 w 220"/>
              <a:gd name="T61" fmla="*/ 357527 h 288"/>
              <a:gd name="T62" fmla="*/ 1265411 w 220"/>
              <a:gd name="T63" fmla="*/ 919354 h 288"/>
              <a:gd name="T64" fmla="*/ 2204316 w 220"/>
              <a:gd name="T65" fmla="*/ 1481181 h 288"/>
              <a:gd name="T66" fmla="*/ 3143221 w 220"/>
              <a:gd name="T67" fmla="*/ 2043009 h 288"/>
              <a:gd name="T68" fmla="*/ 4123142 w 220"/>
              <a:gd name="T69" fmla="*/ 2706986 h 288"/>
              <a:gd name="T70" fmla="*/ 5062047 w 220"/>
              <a:gd name="T71" fmla="*/ 3370964 h 288"/>
              <a:gd name="T72" fmla="*/ 6000952 w 220"/>
              <a:gd name="T73" fmla="*/ 4188168 h 288"/>
              <a:gd name="T74" fmla="*/ 6858231 w 220"/>
              <a:gd name="T75" fmla="*/ 500537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4" name="Freeform 1093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3553470 w 1070"/>
              <a:gd name="T1" fmla="*/ 0 h 844"/>
              <a:gd name="T2" fmla="*/ 26965831 w 1070"/>
              <a:gd name="T3" fmla="*/ 3459915 h 844"/>
              <a:gd name="T4" fmla="*/ 23160423 w 1070"/>
              <a:gd name="T5" fmla="*/ 15052394 h 844"/>
              <a:gd name="T6" fmla="*/ 0 w 1070"/>
              <a:gd name="T7" fmla="*/ 11128806 h 844"/>
              <a:gd name="T8" fmla="*/ 3553470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5" name="Freeform 1094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2450596 w 819"/>
              <a:gd name="T1" fmla="*/ 0 h 333"/>
              <a:gd name="T2" fmla="*/ 20690514 w 819"/>
              <a:gd name="T3" fmla="*/ 2476653 h 333"/>
              <a:gd name="T4" fmla="*/ 4345207 w 819"/>
              <a:gd name="T5" fmla="*/ 1746097 h 333"/>
              <a:gd name="T6" fmla="*/ 0 w 819"/>
              <a:gd name="T7" fmla="*/ 5933341 h 333"/>
              <a:gd name="T8" fmla="*/ 2450596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6" name="Freeform 1095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852184 w 1083"/>
              <a:gd name="T1" fmla="*/ 0 h 306"/>
              <a:gd name="T2" fmla="*/ 27142292 w 1083"/>
              <a:gd name="T3" fmla="*/ 4748648 h 306"/>
              <a:gd name="T4" fmla="*/ 26440503 w 1083"/>
              <a:gd name="T5" fmla="*/ 5567404 h 306"/>
              <a:gd name="T6" fmla="*/ 0 w 1083"/>
              <a:gd name="T7" fmla="*/ 509463 h 306"/>
              <a:gd name="T8" fmla="*/ 852184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7" name="Freeform 1096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986534 w 1088"/>
              <a:gd name="T1" fmla="*/ 0 h 311"/>
              <a:gd name="T2" fmla="*/ 27520040 w 1088"/>
              <a:gd name="T3" fmla="*/ 4579534 h 311"/>
              <a:gd name="T4" fmla="*/ 26685391 w 1088"/>
              <a:gd name="T5" fmla="*/ 5477896 h 311"/>
              <a:gd name="T6" fmla="*/ 0 w 1088"/>
              <a:gd name="T7" fmla="*/ 598819 h 311"/>
              <a:gd name="T8" fmla="*/ 986534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8" name="Freeform 1097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383788 w 164"/>
              <a:gd name="T1" fmla="*/ 17463 h 72"/>
              <a:gd name="T2" fmla="*/ 503663 w 164"/>
              <a:gd name="T3" fmla="*/ 17463 h 72"/>
              <a:gd name="T4" fmla="*/ 839594 w 164"/>
              <a:gd name="T5" fmla="*/ 0 h 72"/>
              <a:gd name="T6" fmla="*/ 1295245 w 164"/>
              <a:gd name="T7" fmla="*/ 0 h 72"/>
              <a:gd name="T8" fmla="*/ 1870927 w 164"/>
              <a:gd name="T9" fmla="*/ 35057 h 72"/>
              <a:gd name="T10" fmla="*/ 2494621 w 164"/>
              <a:gd name="T11" fmla="*/ 122502 h 72"/>
              <a:gd name="T12" fmla="*/ 3070302 w 164"/>
              <a:gd name="T13" fmla="*/ 297524 h 72"/>
              <a:gd name="T14" fmla="*/ 3574121 w 164"/>
              <a:gd name="T15" fmla="*/ 542528 h 72"/>
              <a:gd name="T16" fmla="*/ 3933902 w 164"/>
              <a:gd name="T17" fmla="*/ 892572 h 72"/>
              <a:gd name="T18" fmla="*/ 3933902 w 164"/>
              <a:gd name="T19" fmla="*/ 910034 h 72"/>
              <a:gd name="T20" fmla="*/ 3933902 w 164"/>
              <a:gd name="T21" fmla="*/ 997611 h 72"/>
              <a:gd name="T22" fmla="*/ 3909896 w 164"/>
              <a:gd name="T23" fmla="*/ 1085056 h 72"/>
              <a:gd name="T24" fmla="*/ 3861884 w 164"/>
              <a:gd name="T25" fmla="*/ 1172633 h 72"/>
              <a:gd name="T26" fmla="*/ 3742009 w 164"/>
              <a:gd name="T27" fmla="*/ 1242616 h 72"/>
              <a:gd name="T28" fmla="*/ 3574121 w 164"/>
              <a:gd name="T29" fmla="*/ 1260078 h 72"/>
              <a:gd name="T30" fmla="*/ 3310209 w 164"/>
              <a:gd name="T31" fmla="*/ 1242616 h 72"/>
              <a:gd name="T32" fmla="*/ 2974433 w 164"/>
              <a:gd name="T33" fmla="*/ 1137576 h 72"/>
              <a:gd name="T34" fmla="*/ 2974433 w 164"/>
              <a:gd name="T35" fmla="*/ 1102519 h 72"/>
              <a:gd name="T36" fmla="*/ 2950427 w 164"/>
              <a:gd name="T37" fmla="*/ 1032536 h 72"/>
              <a:gd name="T38" fmla="*/ 2878409 w 164"/>
              <a:gd name="T39" fmla="*/ 910034 h 72"/>
              <a:gd name="T40" fmla="*/ 2710521 w 164"/>
              <a:gd name="T41" fmla="*/ 787532 h 72"/>
              <a:gd name="T42" fmla="*/ 2398751 w 164"/>
              <a:gd name="T43" fmla="*/ 665030 h 72"/>
              <a:gd name="T44" fmla="*/ 1942945 w 164"/>
              <a:gd name="T45" fmla="*/ 559991 h 72"/>
              <a:gd name="T46" fmla="*/ 1319251 w 164"/>
              <a:gd name="T47" fmla="*/ 507471 h 72"/>
              <a:gd name="T48" fmla="*/ 479812 w 164"/>
              <a:gd name="T49" fmla="*/ 507471 h 72"/>
              <a:gd name="T50" fmla="*/ 431800 w 164"/>
              <a:gd name="T51" fmla="*/ 507471 h 72"/>
              <a:gd name="T52" fmla="*/ 335776 w 164"/>
              <a:gd name="T53" fmla="*/ 472546 h 72"/>
              <a:gd name="T54" fmla="*/ 215900 w 164"/>
              <a:gd name="T55" fmla="*/ 437489 h 72"/>
              <a:gd name="T56" fmla="*/ 9602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19876 w 164"/>
              <a:gd name="T63" fmla="*/ 122502 h 72"/>
              <a:gd name="T64" fmla="*/ 383788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89" name="Freeform 1098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1196961 w 146"/>
              <a:gd name="T1" fmla="*/ 0 h 109"/>
              <a:gd name="T2" fmla="*/ 1117207 w 146"/>
              <a:gd name="T3" fmla="*/ 0 h 109"/>
              <a:gd name="T4" fmla="*/ 930951 w 146"/>
              <a:gd name="T5" fmla="*/ 51515 h 109"/>
              <a:gd name="T6" fmla="*/ 691527 w 146"/>
              <a:gd name="T7" fmla="*/ 120334 h 109"/>
              <a:gd name="T8" fmla="*/ 398933 w 146"/>
              <a:gd name="T9" fmla="*/ 240537 h 109"/>
              <a:gd name="T10" fmla="*/ 159671 w 146"/>
              <a:gd name="T11" fmla="*/ 412386 h 109"/>
              <a:gd name="T12" fmla="*/ 26585 w 146"/>
              <a:gd name="T13" fmla="*/ 670094 h 109"/>
              <a:gd name="T14" fmla="*/ 0 w 146"/>
              <a:gd name="T15" fmla="*/ 1013793 h 109"/>
              <a:gd name="T16" fmla="*/ 159671 w 146"/>
              <a:gd name="T17" fmla="*/ 1460522 h 109"/>
              <a:gd name="T18" fmla="*/ 2260998 w 146"/>
              <a:gd name="T19" fmla="*/ 1872908 h 109"/>
              <a:gd name="T20" fmla="*/ 2234414 w 146"/>
              <a:gd name="T21" fmla="*/ 1787049 h 109"/>
              <a:gd name="T22" fmla="*/ 2234414 w 146"/>
              <a:gd name="T23" fmla="*/ 1598028 h 109"/>
              <a:gd name="T24" fmla="*/ 2234414 w 146"/>
              <a:gd name="T25" fmla="*/ 1305845 h 109"/>
              <a:gd name="T26" fmla="*/ 2314168 w 146"/>
              <a:gd name="T27" fmla="*/ 996621 h 109"/>
              <a:gd name="T28" fmla="*/ 2473838 w 146"/>
              <a:gd name="T29" fmla="*/ 687266 h 109"/>
              <a:gd name="T30" fmla="*/ 2766432 w 146"/>
              <a:gd name="T31" fmla="*/ 463901 h 109"/>
              <a:gd name="T32" fmla="*/ 3218697 w 146"/>
              <a:gd name="T33" fmla="*/ 343698 h 109"/>
              <a:gd name="T34" fmla="*/ 3883639 w 146"/>
              <a:gd name="T35" fmla="*/ 395214 h 109"/>
              <a:gd name="T36" fmla="*/ 1196961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90" name="Freeform 1099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1197174 w 146"/>
              <a:gd name="T1" fmla="*/ 0 h 107"/>
              <a:gd name="T2" fmla="*/ 1117254 w 146"/>
              <a:gd name="T3" fmla="*/ 0 h 107"/>
              <a:gd name="T4" fmla="*/ 931154 w 146"/>
              <a:gd name="T5" fmla="*/ 35653 h 107"/>
              <a:gd name="T6" fmla="*/ 665133 w 146"/>
              <a:gd name="T7" fmla="*/ 106960 h 107"/>
              <a:gd name="T8" fmla="*/ 399112 w 146"/>
              <a:gd name="T9" fmla="*/ 213919 h 107"/>
              <a:gd name="T10" fmla="*/ 159678 w 146"/>
              <a:gd name="T11" fmla="*/ 410079 h 107"/>
              <a:gd name="T12" fmla="*/ 0 w 146"/>
              <a:gd name="T13" fmla="*/ 677545 h 107"/>
              <a:gd name="T14" fmla="*/ 0 w 146"/>
              <a:gd name="T15" fmla="*/ 1034211 h 107"/>
              <a:gd name="T16" fmla="*/ 159678 w 146"/>
              <a:gd name="T17" fmla="*/ 1515596 h 107"/>
              <a:gd name="T18" fmla="*/ 2234671 w 146"/>
              <a:gd name="T19" fmla="*/ 1907915 h 107"/>
              <a:gd name="T20" fmla="*/ 2208085 w 146"/>
              <a:gd name="T21" fmla="*/ 1836609 h 107"/>
              <a:gd name="T22" fmla="*/ 2208085 w 146"/>
              <a:gd name="T23" fmla="*/ 1622556 h 107"/>
              <a:gd name="T24" fmla="*/ 2208085 w 146"/>
              <a:gd name="T25" fmla="*/ 1337330 h 107"/>
              <a:gd name="T26" fmla="*/ 2287842 w 146"/>
              <a:gd name="T27" fmla="*/ 998558 h 107"/>
              <a:gd name="T28" fmla="*/ 2447357 w 146"/>
              <a:gd name="T29" fmla="*/ 713198 h 107"/>
              <a:gd name="T30" fmla="*/ 2740126 w 146"/>
              <a:gd name="T31" fmla="*/ 481385 h 107"/>
              <a:gd name="T32" fmla="*/ 3218833 w 146"/>
              <a:gd name="T33" fmla="*/ 338772 h 107"/>
              <a:gd name="T34" fmla="*/ 3883966 w 146"/>
              <a:gd name="T35" fmla="*/ 410079 h 107"/>
              <a:gd name="T36" fmla="*/ 1197174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91" name="Freeform 1100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779026 h 182"/>
              <a:gd name="T2" fmla="*/ 15194192 w 629"/>
              <a:gd name="T3" fmla="*/ 3544835 h 182"/>
              <a:gd name="T4" fmla="*/ 15902067 w 629"/>
              <a:gd name="T5" fmla="*/ 2765809 h 182"/>
              <a:gd name="T6" fmla="*/ 733156 w 629"/>
              <a:gd name="T7" fmla="*/ 0 h 182"/>
              <a:gd name="T8" fmla="*/ 0 w 629"/>
              <a:gd name="T9" fmla="*/ 779026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92" name="Freeform 1101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93" name="Freeform 1102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5794" name="Group 1103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26075" name="Freeform 110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6" name="Freeform 110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7" name="Freeform 110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8" name="Freeform 110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9" name="Freeform 110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0" name="Freeform 110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1" name="Freeform 111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2" name="Freeform 111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3" name="Freeform 111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4" name="Freeform 111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5" name="Freeform 111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6" name="Freeform 111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7" name="Freeform 111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8" name="Freeform 111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89" name="Freeform 111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0" name="Freeform 111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1" name="Freeform 112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2" name="Freeform 112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3" name="Freeform 112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4" name="Freeform 112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5" name="Freeform 112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6" name="Freeform 112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7" name="Freeform 112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8" name="Freeform 112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99" name="Freeform 112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0" name="Freeform 112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1" name="Freeform 113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2" name="Freeform 113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3" name="Freeform 113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4" name="Rectangle 113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105" name="Freeform 113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6" name="Freeform 113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7" name="Freeform 113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8" name="Freeform 113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09" name="Freeform 113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10" name="Freeform 113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11" name="Freeform 114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12" name="Freeform 114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113" name="Freeform 114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5795" name="Group 1143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26036" name="Freeform 114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7" name="Freeform 114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8" name="Freeform 114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9" name="Freeform 114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0" name="Freeform 114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1" name="Freeform 114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2" name="Freeform 115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3" name="Freeform 115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4" name="Freeform 115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5" name="Freeform 115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6" name="Freeform 115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7" name="Freeform 115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8" name="Freeform 115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49" name="Freeform 115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0" name="Freeform 115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1" name="Freeform 115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2" name="Freeform 116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3" name="Freeform 116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4" name="Freeform 116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5" name="Freeform 116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6" name="Freeform 116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7" name="Freeform 116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8" name="Freeform 116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59" name="Freeform 116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0" name="Freeform 116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1" name="Freeform 116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2" name="Freeform 117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3" name="Freeform 117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4" name="Freeform 117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5" name="Rectangle 117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066" name="Freeform 117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7" name="Freeform 117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8" name="Freeform 117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69" name="Freeform 117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0" name="Freeform 117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1" name="Freeform 117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2" name="Freeform 118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3" name="Freeform 118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74" name="Freeform 118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5796" name="Group 1183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25997" name="Freeform 118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8" name="Freeform 118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9" name="Freeform 118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0" name="Freeform 118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1" name="Freeform 118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2" name="Freeform 118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3" name="Freeform 119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4" name="Freeform 119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5" name="Freeform 119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6" name="Freeform 119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7" name="Freeform 119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8" name="Freeform 119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09" name="Freeform 119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0" name="Freeform 119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1" name="Freeform 119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2" name="Freeform 119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3" name="Freeform 120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4" name="Freeform 120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5" name="Freeform 120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6" name="Freeform 120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7" name="Freeform 120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8" name="Freeform 120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19" name="Freeform 120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0" name="Freeform 120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1" name="Freeform 120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2" name="Freeform 120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3" name="Freeform 121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4" name="Freeform 121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5" name="Freeform 121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6" name="Rectangle 121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027" name="Freeform 121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8" name="Freeform 121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29" name="Freeform 121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0" name="Freeform 121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1" name="Freeform 121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2" name="Freeform 121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3" name="Freeform 122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4" name="Freeform 122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035" name="Freeform 122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5797" name="Group 1223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25958" name="Freeform 122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9" name="Freeform 122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0" name="Freeform 122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1" name="Freeform 122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2" name="Freeform 122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3" name="Freeform 122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4" name="Freeform 123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5" name="Freeform 123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6" name="Freeform 123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7" name="Freeform 123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8" name="Freeform 123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69" name="Freeform 123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0" name="Freeform 123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1" name="Freeform 123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2" name="Freeform 123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3" name="Freeform 123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4" name="Freeform 124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5" name="Freeform 124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6" name="Freeform 124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7" name="Freeform 124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8" name="Freeform 124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79" name="Freeform 124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0" name="Freeform 124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1" name="Freeform 124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2" name="Freeform 124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3" name="Freeform 124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4" name="Freeform 125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5" name="Freeform 125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6" name="Freeform 125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7" name="Rectangle 125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988" name="Freeform 125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89" name="Freeform 125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0" name="Freeform 125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1" name="Freeform 125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2" name="Freeform 125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3" name="Freeform 125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4" name="Freeform 126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5" name="Freeform 126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96" name="Freeform 126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5798" name="Group 1263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25919" name="Freeform 126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0" name="Freeform 126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1" name="Freeform 126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2" name="Freeform 126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3" name="Freeform 126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4" name="Freeform 126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5" name="Freeform 127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6" name="Freeform 127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7" name="Freeform 127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8" name="Freeform 127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29" name="Freeform 127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0" name="Freeform 127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1" name="Freeform 127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2" name="Freeform 127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3" name="Freeform 127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4" name="Freeform 127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5" name="Freeform 128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6" name="Freeform 128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7" name="Freeform 128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8" name="Freeform 128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39" name="Freeform 128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0" name="Freeform 128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1" name="Freeform 128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2" name="Freeform 128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3" name="Freeform 128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4" name="Freeform 128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5" name="Freeform 129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6" name="Freeform 129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7" name="Freeform 129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48" name="Rectangle 129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949" name="Freeform 129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0" name="Freeform 129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1" name="Freeform 129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2" name="Freeform 129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3" name="Freeform 129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4" name="Freeform 129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5" name="Freeform 130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6" name="Freeform 130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57" name="Freeform 130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5799" name="AutoShape 1304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0" name="Freeform 1305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12188639 w 1894"/>
              <a:gd name="T1" fmla="*/ 0 h 1904"/>
              <a:gd name="T2" fmla="*/ 12468715 w 1894"/>
              <a:gd name="T3" fmla="*/ 0 h 1904"/>
              <a:gd name="T4" fmla="*/ 13047311 w 1894"/>
              <a:gd name="T5" fmla="*/ 19868 h 1904"/>
              <a:gd name="T6" fmla="*/ 13849969 w 1894"/>
              <a:gd name="T7" fmla="*/ 59604 h 1904"/>
              <a:gd name="T8" fmla="*/ 14913848 w 1894"/>
              <a:gd name="T9" fmla="*/ 119067 h 1904"/>
              <a:gd name="T10" fmla="*/ 16145773 w 1894"/>
              <a:gd name="T11" fmla="*/ 198539 h 1904"/>
              <a:gd name="T12" fmla="*/ 17564461 w 1894"/>
              <a:gd name="T13" fmla="*/ 337474 h 1904"/>
              <a:gd name="T14" fmla="*/ 19132341 w 1894"/>
              <a:gd name="T15" fmla="*/ 516285 h 1904"/>
              <a:gd name="T16" fmla="*/ 20830968 w 1894"/>
              <a:gd name="T17" fmla="*/ 754419 h 1904"/>
              <a:gd name="T18" fmla="*/ 22641489 w 1894"/>
              <a:gd name="T19" fmla="*/ 1092034 h 1904"/>
              <a:gd name="T20" fmla="*/ 24545460 w 1894"/>
              <a:gd name="T21" fmla="*/ 1449375 h 1904"/>
              <a:gd name="T22" fmla="*/ 26468012 w 1894"/>
              <a:gd name="T23" fmla="*/ 1925925 h 1904"/>
              <a:gd name="T24" fmla="*/ 28465160 w 1894"/>
              <a:gd name="T25" fmla="*/ 2481805 h 1904"/>
              <a:gd name="T26" fmla="*/ 30462444 w 1894"/>
              <a:gd name="T27" fmla="*/ 3156893 h 1904"/>
              <a:gd name="T28" fmla="*/ 32459728 w 1894"/>
              <a:gd name="T29" fmla="*/ 3911453 h 1904"/>
              <a:gd name="T30" fmla="*/ 34400860 w 1894"/>
              <a:gd name="T31" fmla="*/ 4785080 h 1904"/>
              <a:gd name="T32" fmla="*/ 32272965 w 1894"/>
              <a:gd name="T33" fmla="*/ 22614818 h 1904"/>
              <a:gd name="T34" fmla="*/ 32515607 w 1894"/>
              <a:gd name="T35" fmla="*/ 22753753 h 1904"/>
              <a:gd name="T36" fmla="*/ 33001026 w 1894"/>
              <a:gd name="T37" fmla="*/ 23289907 h 1904"/>
              <a:gd name="T38" fmla="*/ 33243668 w 1894"/>
              <a:gd name="T39" fmla="*/ 24501007 h 1904"/>
              <a:gd name="T40" fmla="*/ 32851698 w 1894"/>
              <a:gd name="T41" fmla="*/ 26625470 h 1904"/>
              <a:gd name="T42" fmla="*/ 26729234 w 1894"/>
              <a:gd name="T43" fmla="*/ 35043993 h 1904"/>
              <a:gd name="T44" fmla="*/ 24676071 w 1894"/>
              <a:gd name="T45" fmla="*/ 37803808 h 1904"/>
              <a:gd name="T46" fmla="*/ 24340117 w 1894"/>
              <a:gd name="T47" fmla="*/ 37764072 h 1904"/>
              <a:gd name="T48" fmla="*/ 23705505 w 1894"/>
              <a:gd name="T49" fmla="*/ 37664873 h 1904"/>
              <a:gd name="T50" fmla="*/ 22828116 w 1894"/>
              <a:gd name="T51" fmla="*/ 37545666 h 1904"/>
              <a:gd name="T52" fmla="*/ 21689504 w 1894"/>
              <a:gd name="T53" fmla="*/ 37347127 h 1904"/>
              <a:gd name="T54" fmla="*/ 20364266 w 1894"/>
              <a:gd name="T55" fmla="*/ 37108852 h 1904"/>
              <a:gd name="T56" fmla="*/ 18814966 w 1894"/>
              <a:gd name="T57" fmla="*/ 36811114 h 1904"/>
              <a:gd name="T58" fmla="*/ 17135056 w 1894"/>
              <a:gd name="T59" fmla="*/ 36433764 h 1904"/>
              <a:gd name="T60" fmla="*/ 15305818 w 1894"/>
              <a:gd name="T61" fmla="*/ 35996951 h 1904"/>
              <a:gd name="T62" fmla="*/ 13383266 w 1894"/>
              <a:gd name="T63" fmla="*/ 35460938 h 1904"/>
              <a:gd name="T64" fmla="*/ 11386118 w 1894"/>
              <a:gd name="T65" fmla="*/ 34845454 h 1904"/>
              <a:gd name="T66" fmla="*/ 9351536 w 1894"/>
              <a:gd name="T67" fmla="*/ 34150498 h 1904"/>
              <a:gd name="T68" fmla="*/ 7279656 w 1894"/>
              <a:gd name="T69" fmla="*/ 33376211 h 1904"/>
              <a:gd name="T70" fmla="*/ 5226357 w 1894"/>
              <a:gd name="T71" fmla="*/ 32482716 h 1904"/>
              <a:gd name="T72" fmla="*/ 3210492 w 1894"/>
              <a:gd name="T73" fmla="*/ 31470013 h 1904"/>
              <a:gd name="T74" fmla="*/ 1250642 w 1894"/>
              <a:gd name="T75" fmla="*/ 30378121 h 1904"/>
              <a:gd name="T76" fmla="*/ 298657 w 1894"/>
              <a:gd name="T77" fmla="*/ 29683165 h 1904"/>
              <a:gd name="T78" fmla="*/ 149328 w 1894"/>
              <a:gd name="T79" fmla="*/ 28928605 h 1904"/>
              <a:gd name="T80" fmla="*/ 0 w 1894"/>
              <a:gd name="T81" fmla="*/ 27816703 h 1904"/>
              <a:gd name="T82" fmla="*/ 74596 w 1894"/>
              <a:gd name="T83" fmla="*/ 26665206 h 1904"/>
              <a:gd name="T84" fmla="*/ 7242358 w 1894"/>
              <a:gd name="T85" fmla="*/ 19160047 h 1904"/>
              <a:gd name="T86" fmla="*/ 7204924 w 1894"/>
              <a:gd name="T87" fmla="*/ 18901904 h 1904"/>
              <a:gd name="T88" fmla="*/ 7279656 w 1894"/>
              <a:gd name="T89" fmla="*/ 18206948 h 1904"/>
              <a:gd name="T90" fmla="*/ 7690207 w 1894"/>
              <a:gd name="T91" fmla="*/ 17234122 h 1904"/>
              <a:gd name="T92" fmla="*/ 8735506 w 1894"/>
              <a:gd name="T93" fmla="*/ 16161957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1" name="Freeform 1306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743702 w 1106"/>
              <a:gd name="T1" fmla="*/ 0 h 331"/>
              <a:gd name="T2" fmla="*/ 20564703 w 1106"/>
              <a:gd name="T3" fmla="*/ 5358373 h 331"/>
              <a:gd name="T4" fmla="*/ 19913861 w 1106"/>
              <a:gd name="T5" fmla="*/ 6403037 h 331"/>
              <a:gd name="T6" fmla="*/ 0 w 1106"/>
              <a:gd name="T7" fmla="*/ 696397 h 331"/>
              <a:gd name="T8" fmla="*/ 74370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2" name="Freeform 1307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24107858 w 1285"/>
              <a:gd name="T1" fmla="*/ 7824371 h 505"/>
              <a:gd name="T2" fmla="*/ 23769282 w 1285"/>
              <a:gd name="T3" fmla="*/ 7784337 h 505"/>
              <a:gd name="T4" fmla="*/ 23167553 w 1285"/>
              <a:gd name="T5" fmla="*/ 7704411 h 505"/>
              <a:gd name="T6" fmla="*/ 22246171 w 1285"/>
              <a:gd name="T7" fmla="*/ 7564223 h 505"/>
              <a:gd name="T8" fmla="*/ 21136647 w 1285"/>
              <a:gd name="T9" fmla="*/ 7384143 h 505"/>
              <a:gd name="T10" fmla="*/ 19782755 w 1285"/>
              <a:gd name="T11" fmla="*/ 7104049 h 505"/>
              <a:gd name="T12" fmla="*/ 18259506 w 1285"/>
              <a:gd name="T13" fmla="*/ 6803868 h 505"/>
              <a:gd name="T14" fmla="*/ 16567039 w 1285"/>
              <a:gd name="T15" fmla="*/ 6443708 h 505"/>
              <a:gd name="T16" fmla="*/ 14761850 w 1285"/>
              <a:gd name="T17" fmla="*/ 5983392 h 505"/>
              <a:gd name="T18" fmla="*/ 12862452 w 1285"/>
              <a:gd name="T19" fmla="*/ 5463097 h 505"/>
              <a:gd name="T20" fmla="*/ 10888044 w 1285"/>
              <a:gd name="T21" fmla="*/ 4882823 h 505"/>
              <a:gd name="T22" fmla="*/ 8875924 w 1285"/>
              <a:gd name="T23" fmla="*/ 4182306 h 505"/>
              <a:gd name="T24" fmla="*/ 6845018 w 1285"/>
              <a:gd name="T25" fmla="*/ 3421951 h 505"/>
              <a:gd name="T26" fmla="*/ 4870472 w 1285"/>
              <a:gd name="T27" fmla="*/ 2561441 h 505"/>
              <a:gd name="T28" fmla="*/ 2914714 w 1285"/>
              <a:gd name="T29" fmla="*/ 1620865 h 505"/>
              <a:gd name="T30" fmla="*/ 1034240 w 1285"/>
              <a:gd name="T31" fmla="*/ 560329 h 505"/>
              <a:gd name="T32" fmla="*/ 112859 w 1285"/>
              <a:gd name="T33" fmla="*/ 80067 h 505"/>
              <a:gd name="T34" fmla="*/ 37574 w 1285"/>
              <a:gd name="T35" fmla="*/ 640396 h 505"/>
              <a:gd name="T36" fmla="*/ 0 w 1285"/>
              <a:gd name="T37" fmla="*/ 1520851 h 505"/>
              <a:gd name="T38" fmla="*/ 150432 w 1285"/>
              <a:gd name="T39" fmla="*/ 2401307 h 505"/>
              <a:gd name="T40" fmla="*/ 357226 w 1285"/>
              <a:gd name="T41" fmla="*/ 2781555 h 505"/>
              <a:gd name="T42" fmla="*/ 526582 w 1285"/>
              <a:gd name="T43" fmla="*/ 2881568 h 505"/>
              <a:gd name="T44" fmla="*/ 883808 w 1285"/>
              <a:gd name="T45" fmla="*/ 3101824 h 505"/>
              <a:gd name="T46" fmla="*/ 1410390 w 1285"/>
              <a:gd name="T47" fmla="*/ 3401863 h 505"/>
              <a:gd name="T48" fmla="*/ 2106191 w 1285"/>
              <a:gd name="T49" fmla="*/ 3802199 h 505"/>
              <a:gd name="T50" fmla="*/ 2989999 w 1285"/>
              <a:gd name="T51" fmla="*/ 4242427 h 505"/>
              <a:gd name="T52" fmla="*/ 4043026 w 1285"/>
              <a:gd name="T53" fmla="*/ 4762722 h 505"/>
              <a:gd name="T54" fmla="*/ 5284196 w 1285"/>
              <a:gd name="T55" fmla="*/ 5342997 h 505"/>
              <a:gd name="T56" fmla="*/ 6732159 w 1285"/>
              <a:gd name="T57" fmla="*/ 5923413 h 505"/>
              <a:gd name="T58" fmla="*/ 8330555 w 1285"/>
              <a:gd name="T59" fmla="*/ 6523633 h 505"/>
              <a:gd name="T60" fmla="*/ 10154668 w 1285"/>
              <a:gd name="T61" fmla="*/ 7144083 h 505"/>
              <a:gd name="T62" fmla="*/ 12166788 w 1285"/>
              <a:gd name="T63" fmla="*/ 7744445 h 505"/>
              <a:gd name="T64" fmla="*/ 14366913 w 1285"/>
              <a:gd name="T65" fmla="*/ 8324720 h 505"/>
              <a:gd name="T66" fmla="*/ 16736258 w 1285"/>
              <a:gd name="T67" fmla="*/ 8885048 h 505"/>
              <a:gd name="T68" fmla="*/ 19331320 w 1285"/>
              <a:gd name="T69" fmla="*/ 9445377 h 505"/>
              <a:gd name="T70" fmla="*/ 22133313 w 1285"/>
              <a:gd name="T71" fmla="*/ 9885605 h 505"/>
              <a:gd name="T72" fmla="*/ 23618850 w 1285"/>
              <a:gd name="T73" fmla="*/ 10065685 h 505"/>
              <a:gd name="T74" fmla="*/ 23788069 w 1285"/>
              <a:gd name="T75" fmla="*/ 9745558 h 505"/>
              <a:gd name="T76" fmla="*/ 24032573 w 1285"/>
              <a:gd name="T77" fmla="*/ 9125108 h 505"/>
              <a:gd name="T78" fmla="*/ 24164219 w 1285"/>
              <a:gd name="T79" fmla="*/ 8304632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3" name="AutoShape 1308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4" name="Freeform 1309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3349731 w 179"/>
              <a:gd name="T1" fmla="*/ 1647038 h 216"/>
              <a:gd name="T2" fmla="*/ 2605398 w 179"/>
              <a:gd name="T3" fmla="*/ 2176486 h 216"/>
              <a:gd name="T4" fmla="*/ 2020400 w 179"/>
              <a:gd name="T5" fmla="*/ 2764627 h 216"/>
              <a:gd name="T6" fmla="*/ 1435632 w 179"/>
              <a:gd name="T7" fmla="*/ 3470396 h 216"/>
              <a:gd name="T8" fmla="*/ 957165 w 179"/>
              <a:gd name="T9" fmla="*/ 4235101 h 216"/>
              <a:gd name="T10" fmla="*/ 531733 w 179"/>
              <a:gd name="T11" fmla="*/ 5058741 h 216"/>
              <a:gd name="T12" fmla="*/ 265866 w 179"/>
              <a:gd name="T13" fmla="*/ 5941074 h 216"/>
              <a:gd name="T14" fmla="*/ 106300 w 179"/>
              <a:gd name="T15" fmla="*/ 6882100 h 216"/>
              <a:gd name="T16" fmla="*/ 0 w 179"/>
              <a:gd name="T17" fmla="*/ 7823368 h 216"/>
              <a:gd name="T18" fmla="*/ 106300 w 179"/>
              <a:gd name="T19" fmla="*/ 9117521 h 216"/>
              <a:gd name="T20" fmla="*/ 531733 w 179"/>
              <a:gd name="T21" fmla="*/ 10176175 h 216"/>
              <a:gd name="T22" fmla="*/ 1222801 w 179"/>
              <a:gd name="T23" fmla="*/ 11176136 h 216"/>
              <a:gd name="T24" fmla="*/ 2126700 w 179"/>
              <a:gd name="T25" fmla="*/ 11823212 h 216"/>
              <a:gd name="T26" fmla="*/ 3137131 w 179"/>
              <a:gd name="T27" fmla="*/ 12411353 h 216"/>
              <a:gd name="T28" fmla="*/ 4200365 w 179"/>
              <a:gd name="T29" fmla="*/ 12646610 h 216"/>
              <a:gd name="T30" fmla="*/ 5317096 w 179"/>
              <a:gd name="T31" fmla="*/ 12705545 h 216"/>
              <a:gd name="T32" fmla="*/ 6380331 w 179"/>
              <a:gd name="T33" fmla="*/ 12528982 h 216"/>
              <a:gd name="T34" fmla="*/ 6593162 w 179"/>
              <a:gd name="T35" fmla="*/ 12528982 h 216"/>
              <a:gd name="T36" fmla="*/ 6805763 w 179"/>
              <a:gd name="T37" fmla="*/ 12411353 h 216"/>
              <a:gd name="T38" fmla="*/ 6965329 w 179"/>
              <a:gd name="T39" fmla="*/ 12235032 h 216"/>
              <a:gd name="T40" fmla="*/ 7018364 w 179"/>
              <a:gd name="T41" fmla="*/ 11940841 h 216"/>
              <a:gd name="T42" fmla="*/ 6912064 w 179"/>
              <a:gd name="T43" fmla="*/ 11646649 h 216"/>
              <a:gd name="T44" fmla="*/ 6699463 w 179"/>
              <a:gd name="T45" fmla="*/ 11411392 h 216"/>
              <a:gd name="T46" fmla="*/ 6433597 w 179"/>
              <a:gd name="T47" fmla="*/ 11176136 h 216"/>
              <a:gd name="T48" fmla="*/ 6167730 w 179"/>
              <a:gd name="T49" fmla="*/ 10999815 h 216"/>
              <a:gd name="T50" fmla="*/ 5582963 w 179"/>
              <a:gd name="T51" fmla="*/ 10823251 h 216"/>
              <a:gd name="T52" fmla="*/ 5051230 w 179"/>
              <a:gd name="T53" fmla="*/ 10705623 h 216"/>
              <a:gd name="T54" fmla="*/ 4466232 w 179"/>
              <a:gd name="T55" fmla="*/ 10587995 h 216"/>
              <a:gd name="T56" fmla="*/ 3987765 w 179"/>
              <a:gd name="T57" fmla="*/ 10470367 h 216"/>
              <a:gd name="T58" fmla="*/ 3456032 w 179"/>
              <a:gd name="T59" fmla="*/ 10293803 h 216"/>
              <a:gd name="T60" fmla="*/ 2977565 w 179"/>
              <a:gd name="T61" fmla="*/ 9999854 h 216"/>
              <a:gd name="T62" fmla="*/ 2499097 w 179"/>
              <a:gd name="T63" fmla="*/ 9705662 h 216"/>
              <a:gd name="T64" fmla="*/ 2073665 w 179"/>
              <a:gd name="T65" fmla="*/ 9176214 h 216"/>
              <a:gd name="T66" fmla="*/ 1914099 w 179"/>
              <a:gd name="T67" fmla="*/ 7058663 h 216"/>
              <a:gd name="T68" fmla="*/ 2339532 w 179"/>
              <a:gd name="T69" fmla="*/ 5293997 h 216"/>
              <a:gd name="T70" fmla="*/ 3243431 w 179"/>
              <a:gd name="T71" fmla="*/ 3941152 h 216"/>
              <a:gd name="T72" fmla="*/ 4466232 w 179"/>
              <a:gd name="T73" fmla="*/ 2764627 h 216"/>
              <a:gd name="T74" fmla="*/ 5795563 w 179"/>
              <a:gd name="T75" fmla="*/ 1882294 h 216"/>
              <a:gd name="T76" fmla="*/ 7231196 w 179"/>
              <a:gd name="T77" fmla="*/ 1235218 h 216"/>
              <a:gd name="T78" fmla="*/ 8507262 w 179"/>
              <a:gd name="T79" fmla="*/ 705769 h 216"/>
              <a:gd name="T80" fmla="*/ 9517462 w 179"/>
              <a:gd name="T81" fmla="*/ 294192 h 216"/>
              <a:gd name="T82" fmla="*/ 8879428 w 179"/>
              <a:gd name="T83" fmla="*/ 58935 h 216"/>
              <a:gd name="T84" fmla="*/ 8188130 w 179"/>
              <a:gd name="T85" fmla="*/ 0 h 216"/>
              <a:gd name="T86" fmla="*/ 7443796 w 179"/>
              <a:gd name="T87" fmla="*/ 117628 h 216"/>
              <a:gd name="T88" fmla="*/ 6593162 w 179"/>
              <a:gd name="T89" fmla="*/ 294192 h 216"/>
              <a:gd name="T90" fmla="*/ 5742298 w 179"/>
              <a:gd name="T91" fmla="*/ 588141 h 216"/>
              <a:gd name="T92" fmla="*/ 4891664 w 179"/>
              <a:gd name="T93" fmla="*/ 882333 h 216"/>
              <a:gd name="T94" fmla="*/ 4094065 w 179"/>
              <a:gd name="T95" fmla="*/ 1294153 h 216"/>
              <a:gd name="T96" fmla="*/ 3349731 w 179"/>
              <a:gd name="T97" fmla="*/ 1647038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5" name="Freeform 1310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4765619 w 114"/>
              <a:gd name="T1" fmla="*/ 3069442 h 168"/>
              <a:gd name="T2" fmla="*/ 5014049 w 114"/>
              <a:gd name="T3" fmla="*/ 4018174 h 168"/>
              <a:gd name="T4" fmla="*/ 4964363 w 114"/>
              <a:gd name="T5" fmla="*/ 4911154 h 168"/>
              <a:gd name="T6" fmla="*/ 4567098 w 114"/>
              <a:gd name="T7" fmla="*/ 5636641 h 168"/>
              <a:gd name="T8" fmla="*/ 4070684 w 114"/>
              <a:gd name="T9" fmla="*/ 6250624 h 168"/>
              <a:gd name="T10" fmla="*/ 3425435 w 114"/>
              <a:gd name="T11" fmla="*/ 6864370 h 168"/>
              <a:gd name="T12" fmla="*/ 2680814 w 114"/>
              <a:gd name="T13" fmla="*/ 7478353 h 168"/>
              <a:gd name="T14" fmla="*/ 1985656 w 114"/>
              <a:gd name="T15" fmla="*/ 7980595 h 168"/>
              <a:gd name="T16" fmla="*/ 1340407 w 114"/>
              <a:gd name="T17" fmla="*/ 8538590 h 168"/>
              <a:gd name="T18" fmla="*/ 1241035 w 114"/>
              <a:gd name="T19" fmla="*/ 8706083 h 168"/>
              <a:gd name="T20" fmla="*/ 1191349 w 114"/>
              <a:gd name="T21" fmla="*/ 8817823 h 168"/>
              <a:gd name="T22" fmla="*/ 1191349 w 114"/>
              <a:gd name="T23" fmla="*/ 9041068 h 168"/>
              <a:gd name="T24" fmla="*/ 1241035 w 114"/>
              <a:gd name="T25" fmla="*/ 9208325 h 168"/>
              <a:gd name="T26" fmla="*/ 1390093 w 114"/>
              <a:gd name="T27" fmla="*/ 9320065 h 168"/>
              <a:gd name="T28" fmla="*/ 1538928 w 114"/>
              <a:gd name="T29" fmla="*/ 9375818 h 168"/>
              <a:gd name="T30" fmla="*/ 1638300 w 114"/>
              <a:gd name="T31" fmla="*/ 9375818 h 168"/>
              <a:gd name="T32" fmla="*/ 1836821 w 114"/>
              <a:gd name="T33" fmla="*/ 9320065 h 168"/>
              <a:gd name="T34" fmla="*/ 2631128 w 114"/>
              <a:gd name="T35" fmla="*/ 8761835 h 168"/>
              <a:gd name="T36" fmla="*/ 3425435 w 114"/>
              <a:gd name="T37" fmla="*/ 8203840 h 168"/>
              <a:gd name="T38" fmla="*/ 4170056 w 114"/>
              <a:gd name="T39" fmla="*/ 7534105 h 168"/>
              <a:gd name="T40" fmla="*/ 4815305 w 114"/>
              <a:gd name="T41" fmla="*/ 6752866 h 168"/>
              <a:gd name="T42" fmla="*/ 5311719 w 114"/>
              <a:gd name="T43" fmla="*/ 5915638 h 168"/>
              <a:gd name="T44" fmla="*/ 5609612 w 114"/>
              <a:gd name="T45" fmla="*/ 4966906 h 168"/>
              <a:gd name="T46" fmla="*/ 5659298 w 114"/>
              <a:gd name="T47" fmla="*/ 3962422 h 168"/>
              <a:gd name="T48" fmla="*/ 5460777 w 114"/>
              <a:gd name="T49" fmla="*/ 2846197 h 168"/>
              <a:gd name="T50" fmla="*/ 5014049 w 114"/>
              <a:gd name="T51" fmla="*/ 2009205 h 168"/>
              <a:gd name="T52" fmla="*/ 4318891 w 114"/>
              <a:gd name="T53" fmla="*/ 1339470 h 168"/>
              <a:gd name="T54" fmla="*/ 3474898 w 114"/>
              <a:gd name="T55" fmla="*/ 781239 h 168"/>
              <a:gd name="T56" fmla="*/ 2531756 w 114"/>
              <a:gd name="T57" fmla="*/ 390738 h 168"/>
              <a:gd name="T58" fmla="*/ 1588614 w 114"/>
              <a:gd name="T59" fmla="*/ 111504 h 168"/>
              <a:gd name="T60" fmla="*/ 843993 w 114"/>
              <a:gd name="T61" fmla="*/ 0 h 168"/>
              <a:gd name="T62" fmla="*/ 248207 w 114"/>
              <a:gd name="T63" fmla="*/ 0 h 168"/>
              <a:gd name="T64" fmla="*/ 0 w 114"/>
              <a:gd name="T65" fmla="*/ 167493 h 168"/>
              <a:gd name="T66" fmla="*/ 595786 w 114"/>
              <a:gd name="T67" fmla="*/ 502242 h 168"/>
              <a:gd name="T68" fmla="*/ 1290721 w 114"/>
              <a:gd name="T69" fmla="*/ 725487 h 168"/>
              <a:gd name="T70" fmla="*/ 2035342 w 114"/>
              <a:gd name="T71" fmla="*/ 948732 h 168"/>
              <a:gd name="T72" fmla="*/ 2680814 w 114"/>
              <a:gd name="T73" fmla="*/ 1227729 h 168"/>
              <a:gd name="T74" fmla="*/ 3375749 w 114"/>
              <a:gd name="T75" fmla="*/ 1506727 h 168"/>
              <a:gd name="T76" fmla="*/ 3971535 w 114"/>
              <a:gd name="T77" fmla="*/ 1897464 h 168"/>
              <a:gd name="T78" fmla="*/ 4418263 w 114"/>
              <a:gd name="T79" fmla="*/ 2399707 h 168"/>
              <a:gd name="T80" fmla="*/ 4765619 w 114"/>
              <a:gd name="T81" fmla="*/ 3069442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6" name="Freeform 1311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4790449 w 289"/>
              <a:gd name="T1" fmla="*/ 3877163 h 351"/>
              <a:gd name="T2" fmla="*/ 2554875 w 289"/>
              <a:gd name="T3" fmla="*/ 6322646 h 351"/>
              <a:gd name="T4" fmla="*/ 798485 w 289"/>
              <a:gd name="T5" fmla="*/ 9245600 h 351"/>
              <a:gd name="T6" fmla="*/ 0 w 289"/>
              <a:gd name="T7" fmla="*/ 12526108 h 351"/>
              <a:gd name="T8" fmla="*/ 159651 w 289"/>
              <a:gd name="T9" fmla="*/ 14792813 h 351"/>
              <a:gd name="T10" fmla="*/ 425889 w 289"/>
              <a:gd name="T11" fmla="*/ 15627838 h 351"/>
              <a:gd name="T12" fmla="*/ 904842 w 289"/>
              <a:gd name="T13" fmla="*/ 16463108 h 351"/>
              <a:gd name="T14" fmla="*/ 1543676 w 289"/>
              <a:gd name="T15" fmla="*/ 17178704 h 351"/>
              <a:gd name="T16" fmla="*/ 2661232 w 289"/>
              <a:gd name="T17" fmla="*/ 17954137 h 351"/>
              <a:gd name="T18" fmla="*/ 4098551 w 289"/>
              <a:gd name="T19" fmla="*/ 18789406 h 351"/>
              <a:gd name="T20" fmla="*/ 5695291 w 289"/>
              <a:gd name="T21" fmla="*/ 19445410 h 351"/>
              <a:gd name="T22" fmla="*/ 7238736 w 289"/>
              <a:gd name="T23" fmla="*/ 19922637 h 351"/>
              <a:gd name="T24" fmla="*/ 8888770 w 289"/>
              <a:gd name="T25" fmla="*/ 20340271 h 351"/>
              <a:gd name="T26" fmla="*/ 10485740 w 289"/>
              <a:gd name="T27" fmla="*/ 20578885 h 351"/>
              <a:gd name="T28" fmla="*/ 12135773 w 289"/>
              <a:gd name="T29" fmla="*/ 20757662 h 351"/>
              <a:gd name="T30" fmla="*/ 13785806 w 289"/>
              <a:gd name="T31" fmla="*/ 20877090 h 351"/>
              <a:gd name="T32" fmla="*/ 14850299 w 289"/>
              <a:gd name="T33" fmla="*/ 20936683 h 351"/>
              <a:gd name="T34" fmla="*/ 15222895 w 289"/>
              <a:gd name="T35" fmla="*/ 20578885 h 351"/>
              <a:gd name="T36" fmla="*/ 15382545 w 289"/>
              <a:gd name="T37" fmla="*/ 19982229 h 351"/>
              <a:gd name="T38" fmla="*/ 15009950 w 289"/>
              <a:gd name="T39" fmla="*/ 19564838 h 351"/>
              <a:gd name="T40" fmla="*/ 13998751 w 289"/>
              <a:gd name="T41" fmla="*/ 19206796 h 351"/>
              <a:gd name="T42" fmla="*/ 12561432 w 289"/>
              <a:gd name="T43" fmla="*/ 18908590 h 351"/>
              <a:gd name="T44" fmla="*/ 11071280 w 289"/>
              <a:gd name="T45" fmla="*/ 18669977 h 351"/>
              <a:gd name="T46" fmla="*/ 9527604 w 289"/>
              <a:gd name="T47" fmla="*/ 18371771 h 351"/>
              <a:gd name="T48" fmla="*/ 8090515 w 289"/>
              <a:gd name="T49" fmla="*/ 18073565 h 351"/>
              <a:gd name="T50" fmla="*/ 6653427 w 289"/>
              <a:gd name="T51" fmla="*/ 17655931 h 351"/>
              <a:gd name="T52" fmla="*/ 5216338 w 289"/>
              <a:gd name="T53" fmla="*/ 17119112 h 351"/>
              <a:gd name="T54" fmla="*/ 3832313 w 289"/>
              <a:gd name="T55" fmla="*/ 16463108 h 351"/>
              <a:gd name="T56" fmla="*/ 2608169 w 289"/>
              <a:gd name="T57" fmla="*/ 15568246 h 351"/>
              <a:gd name="T58" fmla="*/ 1809684 w 289"/>
              <a:gd name="T59" fmla="*/ 14375423 h 351"/>
              <a:gd name="T60" fmla="*/ 1596739 w 289"/>
              <a:gd name="T61" fmla="*/ 12824558 h 351"/>
              <a:gd name="T62" fmla="*/ 1809684 w 289"/>
              <a:gd name="T63" fmla="*/ 11094671 h 351"/>
              <a:gd name="T64" fmla="*/ 2448518 w 289"/>
              <a:gd name="T65" fmla="*/ 9424377 h 351"/>
              <a:gd name="T66" fmla="*/ 3406423 w 289"/>
              <a:gd name="T67" fmla="*/ 7635142 h 351"/>
              <a:gd name="T68" fmla="*/ 4524210 w 289"/>
              <a:gd name="T69" fmla="*/ 6084277 h 351"/>
              <a:gd name="T70" fmla="*/ 5854942 w 289"/>
              <a:gd name="T71" fmla="*/ 4593004 h 351"/>
              <a:gd name="T72" fmla="*/ 7292030 w 289"/>
              <a:gd name="T73" fmla="*/ 3161323 h 351"/>
              <a:gd name="T74" fmla="*/ 9314659 w 289"/>
              <a:gd name="T75" fmla="*/ 2087685 h 351"/>
              <a:gd name="T76" fmla="*/ 11337288 w 289"/>
              <a:gd name="T77" fmla="*/ 1133231 h 351"/>
              <a:gd name="T78" fmla="*/ 12614725 w 289"/>
              <a:gd name="T79" fmla="*/ 357798 h 351"/>
              <a:gd name="T80" fmla="*/ 12242130 w 289"/>
              <a:gd name="T81" fmla="*/ 0 h 351"/>
              <a:gd name="T82" fmla="*/ 10538803 w 289"/>
              <a:gd name="T83" fmla="*/ 238613 h 351"/>
              <a:gd name="T84" fmla="*/ 8569468 w 289"/>
              <a:gd name="T85" fmla="*/ 1014046 h 351"/>
              <a:gd name="T86" fmla="*/ 6759784 w 289"/>
              <a:gd name="T87" fmla="*/ 208768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7" name="Freeform 1312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10631250 w 254"/>
              <a:gd name="T1" fmla="*/ 4234962 h 234"/>
              <a:gd name="T2" fmla="*/ 11238750 w 254"/>
              <a:gd name="T3" fmla="*/ 5010394 h 234"/>
              <a:gd name="T4" fmla="*/ 11593125 w 254"/>
              <a:gd name="T5" fmla="*/ 5905256 h 234"/>
              <a:gd name="T6" fmla="*/ 11745000 w 254"/>
              <a:gd name="T7" fmla="*/ 6859710 h 234"/>
              <a:gd name="T8" fmla="*/ 11745000 w 254"/>
              <a:gd name="T9" fmla="*/ 7873512 h 234"/>
              <a:gd name="T10" fmla="*/ 11643750 w 254"/>
              <a:gd name="T11" fmla="*/ 8708781 h 234"/>
              <a:gd name="T12" fmla="*/ 11441250 w 254"/>
              <a:gd name="T13" fmla="*/ 9424377 h 234"/>
              <a:gd name="T14" fmla="*/ 11086875 w 254"/>
              <a:gd name="T15" fmla="*/ 10140217 h 234"/>
              <a:gd name="T16" fmla="*/ 10681875 w 254"/>
              <a:gd name="T17" fmla="*/ 10677037 h 234"/>
              <a:gd name="T18" fmla="*/ 10226250 w 254"/>
              <a:gd name="T19" fmla="*/ 11333285 h 234"/>
              <a:gd name="T20" fmla="*/ 9770625 w 254"/>
              <a:gd name="T21" fmla="*/ 11870104 h 234"/>
              <a:gd name="T22" fmla="*/ 9264375 w 254"/>
              <a:gd name="T23" fmla="*/ 12406923 h 234"/>
              <a:gd name="T24" fmla="*/ 8808750 w 254"/>
              <a:gd name="T25" fmla="*/ 13003335 h 234"/>
              <a:gd name="T26" fmla="*/ 8707500 w 254"/>
              <a:gd name="T27" fmla="*/ 13182356 h 234"/>
              <a:gd name="T28" fmla="*/ 8707500 w 254"/>
              <a:gd name="T29" fmla="*/ 13361377 h 234"/>
              <a:gd name="T30" fmla="*/ 8707500 w 254"/>
              <a:gd name="T31" fmla="*/ 13540154 h 234"/>
              <a:gd name="T32" fmla="*/ 8808750 w 254"/>
              <a:gd name="T33" fmla="*/ 13778767 h 234"/>
              <a:gd name="T34" fmla="*/ 8960625 w 254"/>
              <a:gd name="T35" fmla="*/ 13898196 h 234"/>
              <a:gd name="T36" fmla="*/ 9163125 w 254"/>
              <a:gd name="T37" fmla="*/ 13957788 h 234"/>
              <a:gd name="T38" fmla="*/ 9315000 w 254"/>
              <a:gd name="T39" fmla="*/ 13898196 h 234"/>
              <a:gd name="T40" fmla="*/ 9466875 w 254"/>
              <a:gd name="T41" fmla="*/ 13778767 h 234"/>
              <a:gd name="T42" fmla="*/ 10530000 w 254"/>
              <a:gd name="T43" fmla="*/ 12943742 h 234"/>
              <a:gd name="T44" fmla="*/ 11441250 w 254"/>
              <a:gd name="T45" fmla="*/ 11870104 h 234"/>
              <a:gd name="T46" fmla="*/ 12150000 w 254"/>
              <a:gd name="T47" fmla="*/ 10617444 h 234"/>
              <a:gd name="T48" fmla="*/ 12605625 w 254"/>
              <a:gd name="T49" fmla="*/ 9245600 h 234"/>
              <a:gd name="T50" fmla="*/ 12858750 w 254"/>
              <a:gd name="T51" fmla="*/ 7813919 h 234"/>
              <a:gd name="T52" fmla="*/ 12706875 w 254"/>
              <a:gd name="T53" fmla="*/ 6382483 h 234"/>
              <a:gd name="T54" fmla="*/ 12301875 w 254"/>
              <a:gd name="T55" fmla="*/ 5010394 h 234"/>
              <a:gd name="T56" fmla="*/ 11441250 w 254"/>
              <a:gd name="T57" fmla="*/ 3817571 h 234"/>
              <a:gd name="T58" fmla="*/ 10833750 w 254"/>
              <a:gd name="T59" fmla="*/ 3161323 h 234"/>
              <a:gd name="T60" fmla="*/ 10074375 w 254"/>
              <a:gd name="T61" fmla="*/ 2684096 h 234"/>
              <a:gd name="T62" fmla="*/ 9264375 w 254"/>
              <a:gd name="T63" fmla="*/ 2147277 h 234"/>
              <a:gd name="T64" fmla="*/ 8353125 w 254"/>
              <a:gd name="T65" fmla="*/ 1729887 h 234"/>
              <a:gd name="T66" fmla="*/ 7441875 w 254"/>
              <a:gd name="T67" fmla="*/ 1252660 h 234"/>
              <a:gd name="T68" fmla="*/ 6530625 w 254"/>
              <a:gd name="T69" fmla="*/ 954454 h 234"/>
              <a:gd name="T70" fmla="*/ 5619375 w 254"/>
              <a:gd name="T71" fmla="*/ 715840 h 234"/>
              <a:gd name="T72" fmla="*/ 4708125 w 254"/>
              <a:gd name="T73" fmla="*/ 417635 h 234"/>
              <a:gd name="T74" fmla="*/ 3796875 w 254"/>
              <a:gd name="T75" fmla="*/ 238613 h 234"/>
              <a:gd name="T76" fmla="*/ 2986875 w 254"/>
              <a:gd name="T77" fmla="*/ 119185 h 234"/>
              <a:gd name="T78" fmla="*/ 2176875 w 254"/>
              <a:gd name="T79" fmla="*/ 0 h 234"/>
              <a:gd name="T80" fmla="*/ 1569375 w 254"/>
              <a:gd name="T81" fmla="*/ 0 h 234"/>
              <a:gd name="T82" fmla="*/ 961875 w 254"/>
              <a:gd name="T83" fmla="*/ 0 h 234"/>
              <a:gd name="T84" fmla="*/ 506250 w 254"/>
              <a:gd name="T85" fmla="*/ 0 h 234"/>
              <a:gd name="T86" fmla="*/ 151875 w 254"/>
              <a:gd name="T87" fmla="*/ 119185 h 234"/>
              <a:gd name="T88" fmla="*/ 0 w 254"/>
              <a:gd name="T89" fmla="*/ 238613 h 234"/>
              <a:gd name="T90" fmla="*/ 556875 w 254"/>
              <a:gd name="T91" fmla="*/ 357798 h 234"/>
              <a:gd name="T92" fmla="*/ 1063125 w 254"/>
              <a:gd name="T93" fmla="*/ 417635 h 234"/>
              <a:gd name="T94" fmla="*/ 1721250 w 254"/>
              <a:gd name="T95" fmla="*/ 536819 h 234"/>
              <a:gd name="T96" fmla="*/ 2328750 w 254"/>
              <a:gd name="T97" fmla="*/ 715840 h 234"/>
              <a:gd name="T98" fmla="*/ 2986875 w 254"/>
              <a:gd name="T99" fmla="*/ 894617 h 234"/>
              <a:gd name="T100" fmla="*/ 3746250 w 254"/>
              <a:gd name="T101" fmla="*/ 1014046 h 234"/>
              <a:gd name="T102" fmla="*/ 4404375 w 254"/>
              <a:gd name="T103" fmla="*/ 1193067 h 234"/>
              <a:gd name="T104" fmla="*/ 5163750 w 254"/>
              <a:gd name="T105" fmla="*/ 1371844 h 234"/>
              <a:gd name="T106" fmla="*/ 5872500 w 254"/>
              <a:gd name="T107" fmla="*/ 1670050 h 234"/>
              <a:gd name="T108" fmla="*/ 6631875 w 254"/>
              <a:gd name="T109" fmla="*/ 1908663 h 234"/>
              <a:gd name="T110" fmla="*/ 7340625 w 254"/>
              <a:gd name="T111" fmla="*/ 2147277 h 234"/>
              <a:gd name="T112" fmla="*/ 8049375 w 254"/>
              <a:gd name="T113" fmla="*/ 2505319 h 234"/>
              <a:gd name="T114" fmla="*/ 8758125 w 254"/>
              <a:gd name="T115" fmla="*/ 2863117 h 234"/>
              <a:gd name="T116" fmla="*/ 9416250 w 254"/>
              <a:gd name="T117" fmla="*/ 3280752 h 234"/>
              <a:gd name="T118" fmla="*/ 10074375 w 254"/>
              <a:gd name="T119" fmla="*/ 3757979 h 234"/>
              <a:gd name="T120" fmla="*/ 10631250 w 254"/>
              <a:gd name="T121" fmla="*/ 4234962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8" name="Freeform 1313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6798932 h 221"/>
              <a:gd name="T2" fmla="*/ 0 w 103"/>
              <a:gd name="T3" fmla="*/ 7810404 h 221"/>
              <a:gd name="T4" fmla="*/ 186215 w 103"/>
              <a:gd name="T5" fmla="*/ 8765696 h 221"/>
              <a:gd name="T6" fmla="*/ 558646 w 103"/>
              <a:gd name="T7" fmla="*/ 9664809 h 221"/>
              <a:gd name="T8" fmla="*/ 1024292 w 103"/>
              <a:gd name="T9" fmla="*/ 10451325 h 221"/>
              <a:gd name="T10" fmla="*/ 1629546 w 103"/>
              <a:gd name="T11" fmla="*/ 11069539 h 221"/>
              <a:gd name="T12" fmla="*/ 2328015 w 103"/>
              <a:gd name="T13" fmla="*/ 11687516 h 221"/>
              <a:gd name="T14" fmla="*/ 3072876 w 103"/>
              <a:gd name="T15" fmla="*/ 12137191 h 221"/>
              <a:gd name="T16" fmla="*/ 3864345 w 103"/>
              <a:gd name="T17" fmla="*/ 12361910 h 221"/>
              <a:gd name="T18" fmla="*/ 4143776 w 103"/>
              <a:gd name="T19" fmla="*/ 12418089 h 221"/>
              <a:gd name="T20" fmla="*/ 4376599 w 103"/>
              <a:gd name="T21" fmla="*/ 12305730 h 221"/>
              <a:gd name="T22" fmla="*/ 4562814 w 103"/>
              <a:gd name="T23" fmla="*/ 12137191 h 221"/>
              <a:gd name="T24" fmla="*/ 4656030 w 103"/>
              <a:gd name="T25" fmla="*/ 11856292 h 221"/>
              <a:gd name="T26" fmla="*/ 4656030 w 103"/>
              <a:gd name="T27" fmla="*/ 11575157 h 221"/>
              <a:gd name="T28" fmla="*/ 4609422 w 103"/>
              <a:gd name="T29" fmla="*/ 11294258 h 221"/>
              <a:gd name="T30" fmla="*/ 4469814 w 103"/>
              <a:gd name="T31" fmla="*/ 11013359 h 221"/>
              <a:gd name="T32" fmla="*/ 4236991 w 103"/>
              <a:gd name="T33" fmla="*/ 10901000 h 221"/>
              <a:gd name="T34" fmla="*/ 3445307 w 103"/>
              <a:gd name="T35" fmla="*/ 10563922 h 221"/>
              <a:gd name="T36" fmla="*/ 2700445 w 103"/>
              <a:gd name="T37" fmla="*/ 10058067 h 221"/>
              <a:gd name="T38" fmla="*/ 2095192 w 103"/>
              <a:gd name="T39" fmla="*/ 9440090 h 221"/>
              <a:gd name="T40" fmla="*/ 1676153 w 103"/>
              <a:gd name="T41" fmla="*/ 8709517 h 221"/>
              <a:gd name="T42" fmla="*/ 1396723 w 103"/>
              <a:gd name="T43" fmla="*/ 7810404 h 221"/>
              <a:gd name="T44" fmla="*/ 1257115 w 103"/>
              <a:gd name="T45" fmla="*/ 6855349 h 221"/>
              <a:gd name="T46" fmla="*/ 1257115 w 103"/>
              <a:gd name="T47" fmla="*/ 5787697 h 221"/>
              <a:gd name="T48" fmla="*/ 1489938 w 103"/>
              <a:gd name="T49" fmla="*/ 4720045 h 221"/>
              <a:gd name="T50" fmla="*/ 1769369 w 103"/>
              <a:gd name="T51" fmla="*/ 3933292 h 221"/>
              <a:gd name="T52" fmla="*/ 2141800 w 103"/>
              <a:gd name="T53" fmla="*/ 3202955 h 221"/>
              <a:gd name="T54" fmla="*/ 2607230 w 103"/>
              <a:gd name="T55" fmla="*/ 2584741 h 221"/>
              <a:gd name="T56" fmla="*/ 3072876 w 103"/>
              <a:gd name="T57" fmla="*/ 1966764 h 221"/>
              <a:gd name="T58" fmla="*/ 3538522 w 103"/>
              <a:gd name="T59" fmla="*/ 1404730 h 221"/>
              <a:gd name="T60" fmla="*/ 4004168 w 103"/>
              <a:gd name="T61" fmla="*/ 955292 h 221"/>
              <a:gd name="T62" fmla="*/ 4469814 w 103"/>
              <a:gd name="T63" fmla="*/ 449438 h 221"/>
              <a:gd name="T64" fmla="*/ 4795637 w 103"/>
              <a:gd name="T65" fmla="*/ 56180 h 221"/>
              <a:gd name="T66" fmla="*/ 4469814 w 103"/>
              <a:gd name="T67" fmla="*/ 0 h 221"/>
              <a:gd name="T68" fmla="*/ 3910953 w 103"/>
              <a:gd name="T69" fmla="*/ 280899 h 221"/>
              <a:gd name="T70" fmla="*/ 3212699 w 103"/>
              <a:gd name="T71" fmla="*/ 955292 h 221"/>
              <a:gd name="T72" fmla="*/ 2374623 w 103"/>
              <a:gd name="T73" fmla="*/ 1854168 h 221"/>
              <a:gd name="T74" fmla="*/ 1582938 w 103"/>
              <a:gd name="T75" fmla="*/ 2977999 h 221"/>
              <a:gd name="T76" fmla="*/ 838077 w 103"/>
              <a:gd name="T77" fmla="*/ 4214190 h 221"/>
              <a:gd name="T78" fmla="*/ 325823 w 103"/>
              <a:gd name="T79" fmla="*/ 5506561 h 221"/>
              <a:gd name="T80" fmla="*/ 0 w 103"/>
              <a:gd name="T81" fmla="*/ 6798932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09" name="Freeform 1314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9223318 w 221"/>
              <a:gd name="T1" fmla="*/ 6764536 h 288"/>
              <a:gd name="T2" fmla="*/ 9768892 w 221"/>
              <a:gd name="T3" fmla="*/ 7823443 h 288"/>
              <a:gd name="T4" fmla="*/ 10016738 w 221"/>
              <a:gd name="T5" fmla="*/ 8999978 h 288"/>
              <a:gd name="T6" fmla="*/ 9867986 w 221"/>
              <a:gd name="T7" fmla="*/ 10235208 h 288"/>
              <a:gd name="T8" fmla="*/ 9272976 w 221"/>
              <a:gd name="T9" fmla="*/ 11411744 h 288"/>
              <a:gd name="T10" fmla="*/ 8429897 w 221"/>
              <a:gd name="T11" fmla="*/ 12470408 h 288"/>
              <a:gd name="T12" fmla="*/ 7438066 w 221"/>
              <a:gd name="T13" fmla="*/ 13470378 h 288"/>
              <a:gd name="T14" fmla="*/ 6396799 w 221"/>
              <a:gd name="T15" fmla="*/ 14470592 h 288"/>
              <a:gd name="T16" fmla="*/ 5752131 w 221"/>
              <a:gd name="T17" fmla="*/ 15176368 h 288"/>
              <a:gd name="T18" fmla="*/ 5553943 w 221"/>
              <a:gd name="T19" fmla="*/ 15705821 h 288"/>
              <a:gd name="T20" fmla="*/ 5404968 w 221"/>
              <a:gd name="T21" fmla="*/ 16235274 h 288"/>
              <a:gd name="T22" fmla="*/ 5454626 w 221"/>
              <a:gd name="T23" fmla="*/ 16705792 h 288"/>
              <a:gd name="T24" fmla="*/ 5801790 w 221"/>
              <a:gd name="T25" fmla="*/ 16941050 h 288"/>
              <a:gd name="T26" fmla="*/ 6198388 w 221"/>
              <a:gd name="T27" fmla="*/ 16882114 h 288"/>
              <a:gd name="T28" fmla="*/ 6892715 w 221"/>
              <a:gd name="T29" fmla="*/ 15999773 h 288"/>
              <a:gd name="T30" fmla="*/ 8033299 w 221"/>
              <a:gd name="T31" fmla="*/ 14705850 h 288"/>
              <a:gd name="T32" fmla="*/ 9223318 w 221"/>
              <a:gd name="T33" fmla="*/ 13470378 h 288"/>
              <a:gd name="T34" fmla="*/ 10264585 w 221"/>
              <a:gd name="T35" fmla="*/ 11999890 h 288"/>
              <a:gd name="T36" fmla="*/ 10909253 w 221"/>
              <a:gd name="T37" fmla="*/ 10235208 h 288"/>
              <a:gd name="T38" fmla="*/ 10810159 w 221"/>
              <a:gd name="T39" fmla="*/ 8352896 h 288"/>
              <a:gd name="T40" fmla="*/ 10115832 w 221"/>
              <a:gd name="T41" fmla="*/ 6588213 h 288"/>
              <a:gd name="T42" fmla="*/ 8975471 w 221"/>
              <a:gd name="T43" fmla="*/ 5117725 h 288"/>
              <a:gd name="T44" fmla="*/ 7884546 w 221"/>
              <a:gd name="T45" fmla="*/ 4058819 h 288"/>
              <a:gd name="T46" fmla="*/ 6793621 w 221"/>
              <a:gd name="T47" fmla="*/ 3235171 h 288"/>
              <a:gd name="T48" fmla="*/ 5653037 w 221"/>
              <a:gd name="T49" fmla="*/ 2352829 h 288"/>
              <a:gd name="T50" fmla="*/ 4413359 w 221"/>
              <a:gd name="T51" fmla="*/ 1588117 h 288"/>
              <a:gd name="T52" fmla="*/ 3272776 w 221"/>
              <a:gd name="T53" fmla="*/ 882341 h 288"/>
              <a:gd name="T54" fmla="*/ 2082757 w 221"/>
              <a:gd name="T55" fmla="*/ 352888 h 288"/>
              <a:gd name="T56" fmla="*/ 1090925 w 221"/>
              <a:gd name="T57" fmla="*/ 58936 h 288"/>
              <a:gd name="T58" fmla="*/ 347163 w 221"/>
              <a:gd name="T59" fmla="*/ 58936 h 288"/>
              <a:gd name="T60" fmla="*/ 396599 w 221"/>
              <a:gd name="T61" fmla="*/ 294195 h 288"/>
              <a:gd name="T62" fmla="*/ 1289336 w 221"/>
              <a:gd name="T63" fmla="*/ 764712 h 288"/>
              <a:gd name="T64" fmla="*/ 2330603 w 221"/>
              <a:gd name="T65" fmla="*/ 1294165 h 288"/>
              <a:gd name="T66" fmla="*/ 3520845 w 221"/>
              <a:gd name="T67" fmla="*/ 1999941 h 288"/>
              <a:gd name="T68" fmla="*/ 4760523 w 221"/>
              <a:gd name="T69" fmla="*/ 2823589 h 288"/>
              <a:gd name="T70" fmla="*/ 6000200 w 221"/>
              <a:gd name="T71" fmla="*/ 3764624 h 288"/>
              <a:gd name="T72" fmla="*/ 7239878 w 221"/>
              <a:gd name="T73" fmla="*/ 4764595 h 288"/>
              <a:gd name="T74" fmla="*/ 8380239 w 221"/>
              <a:gd name="T75" fmla="*/ 5764565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0" name="Freeform 1315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1288664 w 74"/>
              <a:gd name="T1" fmla="*/ 728161 h 174"/>
              <a:gd name="T2" fmla="*/ 1196632 w 74"/>
              <a:gd name="T3" fmla="*/ 424679 h 174"/>
              <a:gd name="T4" fmla="*/ 1058476 w 74"/>
              <a:gd name="T5" fmla="*/ 182040 h 174"/>
              <a:gd name="T6" fmla="*/ 782380 w 74"/>
              <a:gd name="T7" fmla="*/ 60598 h 174"/>
              <a:gd name="T8" fmla="*/ 552193 w 74"/>
              <a:gd name="T9" fmla="*/ 0 h 174"/>
              <a:gd name="T10" fmla="*/ 322220 w 74"/>
              <a:gd name="T11" fmla="*/ 121442 h 174"/>
              <a:gd name="T12" fmla="*/ 138155 w 74"/>
              <a:gd name="T13" fmla="*/ 303483 h 174"/>
              <a:gd name="T14" fmla="*/ 0 w 74"/>
              <a:gd name="T15" fmla="*/ 606719 h 174"/>
              <a:gd name="T16" fmla="*/ 0 w 74"/>
              <a:gd name="T17" fmla="*/ 970800 h 174"/>
              <a:gd name="T18" fmla="*/ 230188 w 74"/>
              <a:gd name="T19" fmla="*/ 2366524 h 174"/>
              <a:gd name="T20" fmla="*/ 598316 w 74"/>
              <a:gd name="T21" fmla="*/ 4004887 h 174"/>
              <a:gd name="T22" fmla="*/ 1104600 w 74"/>
              <a:gd name="T23" fmla="*/ 5582652 h 174"/>
              <a:gd name="T24" fmla="*/ 1656792 w 74"/>
              <a:gd name="T25" fmla="*/ 7160171 h 174"/>
              <a:gd name="T26" fmla="*/ 2255108 w 74"/>
              <a:gd name="T27" fmla="*/ 8555896 h 174"/>
              <a:gd name="T28" fmla="*/ 2807301 w 74"/>
              <a:gd name="T29" fmla="*/ 9648138 h 174"/>
              <a:gd name="T30" fmla="*/ 3175429 w 74"/>
              <a:gd name="T31" fmla="*/ 10376299 h 174"/>
              <a:gd name="T32" fmla="*/ 3405617 w 74"/>
              <a:gd name="T33" fmla="*/ 10558339 h 174"/>
              <a:gd name="T34" fmla="*/ 3313584 w 74"/>
              <a:gd name="T35" fmla="*/ 9830178 h 174"/>
              <a:gd name="T36" fmla="*/ 3083397 w 74"/>
              <a:gd name="T37" fmla="*/ 8919976 h 174"/>
              <a:gd name="T38" fmla="*/ 2807301 w 74"/>
              <a:gd name="T39" fmla="*/ 7767136 h 174"/>
              <a:gd name="T40" fmla="*/ 2439172 w 74"/>
              <a:gd name="T41" fmla="*/ 6371412 h 174"/>
              <a:gd name="T42" fmla="*/ 2116953 w 74"/>
              <a:gd name="T43" fmla="*/ 4975687 h 174"/>
              <a:gd name="T44" fmla="*/ 1748824 w 74"/>
              <a:gd name="T45" fmla="*/ 3519364 h 174"/>
              <a:gd name="T46" fmla="*/ 1472728 w 74"/>
              <a:gd name="T47" fmla="*/ 2123886 h 174"/>
              <a:gd name="T48" fmla="*/ 1288664 w 74"/>
              <a:gd name="T49" fmla="*/ 728161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1" name="Freeform 1316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1193067 w 39"/>
              <a:gd name="T1" fmla="*/ 506437 h 87"/>
              <a:gd name="T2" fmla="*/ 1133231 w 39"/>
              <a:gd name="T3" fmla="*/ 281327 h 87"/>
              <a:gd name="T4" fmla="*/ 954454 w 39"/>
              <a:gd name="T5" fmla="*/ 112436 h 87"/>
              <a:gd name="T6" fmla="*/ 775433 w 39"/>
              <a:gd name="T7" fmla="*/ 0 h 87"/>
              <a:gd name="T8" fmla="*/ 477227 w 39"/>
              <a:gd name="T9" fmla="*/ 0 h 87"/>
              <a:gd name="T10" fmla="*/ 298206 w 39"/>
              <a:gd name="T11" fmla="*/ 56218 h 87"/>
              <a:gd name="T12" fmla="*/ 119185 w 39"/>
              <a:gd name="T13" fmla="*/ 168891 h 87"/>
              <a:gd name="T14" fmla="*/ 0 w 39"/>
              <a:gd name="T15" fmla="*/ 337545 h 87"/>
              <a:gd name="T16" fmla="*/ 0 w 39"/>
              <a:gd name="T17" fmla="*/ 562655 h 87"/>
              <a:gd name="T18" fmla="*/ 0 w 39"/>
              <a:gd name="T19" fmla="*/ 1237983 h 87"/>
              <a:gd name="T20" fmla="*/ 179021 w 39"/>
              <a:gd name="T21" fmla="*/ 1969292 h 87"/>
              <a:gd name="T22" fmla="*/ 417635 w 39"/>
              <a:gd name="T23" fmla="*/ 2700838 h 87"/>
              <a:gd name="T24" fmla="*/ 775433 w 39"/>
              <a:gd name="T25" fmla="*/ 3375929 h 87"/>
              <a:gd name="T26" fmla="*/ 1133231 w 39"/>
              <a:gd name="T27" fmla="*/ 4051257 h 87"/>
              <a:gd name="T28" fmla="*/ 1491273 w 39"/>
              <a:gd name="T29" fmla="*/ 4557693 h 87"/>
              <a:gd name="T30" fmla="*/ 1968500 w 39"/>
              <a:gd name="T31" fmla="*/ 4839021 h 87"/>
              <a:gd name="T32" fmla="*/ 2266706 w 39"/>
              <a:gd name="T33" fmla="*/ 4895239 h 87"/>
              <a:gd name="T34" fmla="*/ 2326298 w 39"/>
              <a:gd name="T35" fmla="*/ 3938583 h 87"/>
              <a:gd name="T36" fmla="*/ 2028092 w 39"/>
              <a:gd name="T37" fmla="*/ 2813274 h 87"/>
              <a:gd name="T38" fmla="*/ 1610458 w 39"/>
              <a:gd name="T39" fmla="*/ 1631746 h 87"/>
              <a:gd name="T40" fmla="*/ 1193067 w 39"/>
              <a:gd name="T41" fmla="*/ 506437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2" name="Freeform 1317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627903 w 34"/>
              <a:gd name="T1" fmla="*/ 332300 h 51"/>
              <a:gd name="T2" fmla="*/ 627903 w 34"/>
              <a:gd name="T3" fmla="*/ 379803 h 51"/>
              <a:gd name="T4" fmla="*/ 627903 w 34"/>
              <a:gd name="T5" fmla="*/ 379803 h 51"/>
              <a:gd name="T6" fmla="*/ 627903 w 34"/>
              <a:gd name="T7" fmla="*/ 379803 h 51"/>
              <a:gd name="T8" fmla="*/ 627903 w 34"/>
              <a:gd name="T9" fmla="*/ 379803 h 51"/>
              <a:gd name="T10" fmla="*/ 592978 w 34"/>
              <a:gd name="T11" fmla="*/ 237513 h 51"/>
              <a:gd name="T12" fmla="*/ 488390 w 34"/>
              <a:gd name="T13" fmla="*/ 47503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503 h 51"/>
              <a:gd name="T20" fmla="*/ 34925 w 34"/>
              <a:gd name="T21" fmla="*/ 237513 h 51"/>
              <a:gd name="T22" fmla="*/ 0 w 34"/>
              <a:gd name="T23" fmla="*/ 379803 h 51"/>
              <a:gd name="T24" fmla="*/ 0 w 34"/>
              <a:gd name="T25" fmla="*/ 522311 h 51"/>
              <a:gd name="T26" fmla="*/ 34925 w 34"/>
              <a:gd name="T27" fmla="*/ 759606 h 51"/>
              <a:gd name="T28" fmla="*/ 139513 w 34"/>
              <a:gd name="T29" fmla="*/ 1092125 h 51"/>
              <a:gd name="T30" fmla="*/ 279026 w 34"/>
              <a:gd name="T31" fmla="*/ 1424425 h 51"/>
              <a:gd name="T32" fmla="*/ 453465 w 34"/>
              <a:gd name="T33" fmla="*/ 1756726 h 51"/>
              <a:gd name="T34" fmla="*/ 627903 w 34"/>
              <a:gd name="T35" fmla="*/ 2041741 h 51"/>
              <a:gd name="T36" fmla="*/ 872004 w 34"/>
              <a:gd name="T37" fmla="*/ 2231534 h 51"/>
              <a:gd name="T38" fmla="*/ 1046443 w 34"/>
              <a:gd name="T39" fmla="*/ 2421544 h 51"/>
              <a:gd name="T40" fmla="*/ 1185956 w 34"/>
              <a:gd name="T41" fmla="*/ 2421544 h 51"/>
              <a:gd name="T42" fmla="*/ 1151031 w 34"/>
              <a:gd name="T43" fmla="*/ 1899233 h 51"/>
              <a:gd name="T44" fmla="*/ 1011518 w 34"/>
              <a:gd name="T45" fmla="*/ 1281917 h 51"/>
              <a:gd name="T46" fmla="*/ 802341 w 34"/>
              <a:gd name="T47" fmla="*/ 712322 h 51"/>
              <a:gd name="T48" fmla="*/ 627903 w 34"/>
              <a:gd name="T49" fmla="*/ 33230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3" name="Freeform 1318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2159110 w 46"/>
              <a:gd name="T1" fmla="*/ 1388253 h 33"/>
              <a:gd name="T2" fmla="*/ 2392462 w 46"/>
              <a:gd name="T3" fmla="*/ 1272566 h 33"/>
              <a:gd name="T4" fmla="*/ 2625814 w 46"/>
              <a:gd name="T5" fmla="*/ 1099154 h 33"/>
              <a:gd name="T6" fmla="*/ 2684273 w 46"/>
              <a:gd name="T7" fmla="*/ 867779 h 33"/>
              <a:gd name="T8" fmla="*/ 2684273 w 46"/>
              <a:gd name="T9" fmla="*/ 578439 h 33"/>
              <a:gd name="T10" fmla="*/ 2567597 w 46"/>
              <a:gd name="T11" fmla="*/ 289340 h 33"/>
              <a:gd name="T12" fmla="*/ 2392462 w 46"/>
              <a:gd name="T13" fmla="*/ 115688 h 33"/>
              <a:gd name="T14" fmla="*/ 2159110 w 46"/>
              <a:gd name="T15" fmla="*/ 0 h 33"/>
              <a:gd name="T16" fmla="*/ 1867299 w 46"/>
              <a:gd name="T17" fmla="*/ 0 h 33"/>
              <a:gd name="T18" fmla="*/ 1692164 w 46"/>
              <a:gd name="T19" fmla="*/ 0 h 33"/>
              <a:gd name="T20" fmla="*/ 1458812 w 46"/>
              <a:gd name="T21" fmla="*/ 57964 h 33"/>
              <a:gd name="T22" fmla="*/ 1108784 w 46"/>
              <a:gd name="T23" fmla="*/ 173652 h 33"/>
              <a:gd name="T24" fmla="*/ 700298 w 46"/>
              <a:gd name="T25" fmla="*/ 405028 h 33"/>
              <a:gd name="T26" fmla="*/ 291811 w 46"/>
              <a:gd name="T27" fmla="*/ 809815 h 33"/>
              <a:gd name="T28" fmla="*/ 116676 w 46"/>
              <a:gd name="T29" fmla="*/ 1156878 h 33"/>
              <a:gd name="T30" fmla="*/ 0 w 46"/>
              <a:gd name="T31" fmla="*/ 1503941 h 33"/>
              <a:gd name="T32" fmla="*/ 0 w 46"/>
              <a:gd name="T33" fmla="*/ 1677593 h 33"/>
              <a:gd name="T34" fmla="*/ 175135 w 46"/>
              <a:gd name="T35" fmla="*/ 1793281 h 33"/>
              <a:gd name="T36" fmla="*/ 408487 w 46"/>
              <a:gd name="T37" fmla="*/ 1908969 h 33"/>
              <a:gd name="T38" fmla="*/ 700298 w 46"/>
              <a:gd name="T39" fmla="*/ 1908969 h 33"/>
              <a:gd name="T40" fmla="*/ 933650 w 46"/>
              <a:gd name="T41" fmla="*/ 1908969 h 33"/>
              <a:gd name="T42" fmla="*/ 1225460 w 46"/>
              <a:gd name="T43" fmla="*/ 1793281 h 33"/>
              <a:gd name="T44" fmla="*/ 1517271 w 46"/>
              <a:gd name="T45" fmla="*/ 1735317 h 33"/>
              <a:gd name="T46" fmla="*/ 1867299 w 46"/>
              <a:gd name="T47" fmla="*/ 1619629 h 33"/>
              <a:gd name="T48" fmla="*/ 2159110 w 46"/>
              <a:gd name="T49" fmla="*/ 1388253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4" name="Freeform 1319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3534493 w 177"/>
              <a:gd name="T1" fmla="*/ 1888324 h 219"/>
              <a:gd name="T2" fmla="*/ 2827687 w 177"/>
              <a:gd name="T3" fmla="*/ 2460515 h 219"/>
              <a:gd name="T4" fmla="*/ 2229550 w 177"/>
              <a:gd name="T5" fmla="*/ 3089876 h 219"/>
              <a:gd name="T6" fmla="*/ 1577078 w 177"/>
              <a:gd name="T7" fmla="*/ 3776648 h 219"/>
              <a:gd name="T8" fmla="*/ 1087608 w 177"/>
              <a:gd name="T9" fmla="*/ 4520591 h 219"/>
              <a:gd name="T10" fmla="*/ 652471 w 177"/>
              <a:gd name="T11" fmla="*/ 5321706 h 219"/>
              <a:gd name="T12" fmla="*/ 326236 w 177"/>
              <a:gd name="T13" fmla="*/ 6122581 h 219"/>
              <a:gd name="T14" fmla="*/ 108668 w 177"/>
              <a:gd name="T15" fmla="*/ 6923696 h 219"/>
              <a:gd name="T16" fmla="*/ 0 w 177"/>
              <a:gd name="T17" fmla="*/ 7782220 h 219"/>
              <a:gd name="T18" fmla="*/ 108668 w 177"/>
              <a:gd name="T19" fmla="*/ 9040944 h 219"/>
              <a:gd name="T20" fmla="*/ 543804 w 177"/>
              <a:gd name="T21" fmla="*/ 10128153 h 219"/>
              <a:gd name="T22" fmla="*/ 1250609 w 177"/>
              <a:gd name="T23" fmla="*/ 11043849 h 219"/>
              <a:gd name="T24" fmla="*/ 2066315 w 177"/>
              <a:gd name="T25" fmla="*/ 11673211 h 219"/>
              <a:gd name="T26" fmla="*/ 3099589 w 177"/>
              <a:gd name="T27" fmla="*/ 12188230 h 219"/>
              <a:gd name="T28" fmla="*/ 4241531 w 177"/>
              <a:gd name="T29" fmla="*/ 12474325 h 219"/>
              <a:gd name="T30" fmla="*/ 5329139 w 177"/>
              <a:gd name="T31" fmla="*/ 12531497 h 219"/>
              <a:gd name="T32" fmla="*/ 6416747 w 177"/>
              <a:gd name="T33" fmla="*/ 12359744 h 219"/>
              <a:gd name="T34" fmla="*/ 6688649 w 177"/>
              <a:gd name="T35" fmla="*/ 12359744 h 219"/>
              <a:gd name="T36" fmla="*/ 6905984 w 177"/>
              <a:gd name="T37" fmla="*/ 12245401 h 219"/>
              <a:gd name="T38" fmla="*/ 7069218 w 177"/>
              <a:gd name="T39" fmla="*/ 12016477 h 219"/>
              <a:gd name="T40" fmla="*/ 7123552 w 177"/>
              <a:gd name="T41" fmla="*/ 11730382 h 219"/>
              <a:gd name="T42" fmla="*/ 7069218 w 177"/>
              <a:gd name="T43" fmla="*/ 11616040 h 219"/>
              <a:gd name="T44" fmla="*/ 6905984 w 177"/>
              <a:gd name="T45" fmla="*/ 11616040 h 219"/>
              <a:gd name="T46" fmla="*/ 6688649 w 177"/>
              <a:gd name="T47" fmla="*/ 11558629 h 219"/>
              <a:gd name="T48" fmla="*/ 6362180 w 177"/>
              <a:gd name="T49" fmla="*/ 11558629 h 219"/>
              <a:gd name="T50" fmla="*/ 6035944 w 177"/>
              <a:gd name="T51" fmla="*/ 11558629 h 219"/>
              <a:gd name="T52" fmla="*/ 5764042 w 177"/>
              <a:gd name="T53" fmla="*/ 11558629 h 219"/>
              <a:gd name="T54" fmla="*/ 5437806 w 177"/>
              <a:gd name="T55" fmla="*/ 11558629 h 219"/>
              <a:gd name="T56" fmla="*/ 5274805 w 177"/>
              <a:gd name="T57" fmla="*/ 11558629 h 219"/>
              <a:gd name="T58" fmla="*/ 4731001 w 177"/>
              <a:gd name="T59" fmla="*/ 11501458 h 219"/>
              <a:gd name="T60" fmla="*/ 4187197 w 177"/>
              <a:gd name="T61" fmla="*/ 11444287 h 219"/>
              <a:gd name="T62" fmla="*/ 3643393 w 177"/>
              <a:gd name="T63" fmla="*/ 11387116 h 219"/>
              <a:gd name="T64" fmla="*/ 3045256 w 177"/>
              <a:gd name="T65" fmla="*/ 11215363 h 219"/>
              <a:gd name="T66" fmla="*/ 2501452 w 177"/>
              <a:gd name="T67" fmla="*/ 11043849 h 219"/>
              <a:gd name="T68" fmla="*/ 1903314 w 177"/>
              <a:gd name="T69" fmla="*/ 10586001 h 219"/>
              <a:gd name="T70" fmla="*/ 1413844 w 177"/>
              <a:gd name="T71" fmla="*/ 10013811 h 219"/>
              <a:gd name="T72" fmla="*/ 815706 w 177"/>
              <a:gd name="T73" fmla="*/ 9269868 h 219"/>
              <a:gd name="T74" fmla="*/ 706805 w 177"/>
              <a:gd name="T75" fmla="*/ 8354411 h 219"/>
              <a:gd name="T76" fmla="*/ 761372 w 177"/>
              <a:gd name="T77" fmla="*/ 7496125 h 219"/>
              <a:gd name="T78" fmla="*/ 1033274 w 177"/>
              <a:gd name="T79" fmla="*/ 6637600 h 219"/>
              <a:gd name="T80" fmla="*/ 1359510 w 177"/>
              <a:gd name="T81" fmla="*/ 5836486 h 219"/>
              <a:gd name="T82" fmla="*/ 1848980 w 177"/>
              <a:gd name="T83" fmla="*/ 5092782 h 219"/>
              <a:gd name="T84" fmla="*/ 2447118 w 177"/>
              <a:gd name="T85" fmla="*/ 4348839 h 219"/>
              <a:gd name="T86" fmla="*/ 3045256 w 177"/>
              <a:gd name="T87" fmla="*/ 3719477 h 219"/>
              <a:gd name="T88" fmla="*/ 3806394 w 177"/>
              <a:gd name="T89" fmla="*/ 3147287 h 219"/>
              <a:gd name="T90" fmla="*/ 4567767 w 177"/>
              <a:gd name="T91" fmla="*/ 2574857 h 219"/>
              <a:gd name="T92" fmla="*/ 5329139 w 177"/>
              <a:gd name="T93" fmla="*/ 2117248 h 219"/>
              <a:gd name="T94" fmla="*/ 6144845 w 177"/>
              <a:gd name="T95" fmla="*/ 1659400 h 219"/>
              <a:gd name="T96" fmla="*/ 6905984 w 177"/>
              <a:gd name="T97" fmla="*/ 1316134 h 219"/>
              <a:gd name="T98" fmla="*/ 7667356 w 177"/>
              <a:gd name="T99" fmla="*/ 972867 h 219"/>
              <a:gd name="T100" fmla="*/ 8374394 w 177"/>
              <a:gd name="T101" fmla="*/ 686772 h 219"/>
              <a:gd name="T102" fmla="*/ 9081200 w 177"/>
              <a:gd name="T103" fmla="*/ 515019 h 219"/>
              <a:gd name="T104" fmla="*/ 9625004 w 177"/>
              <a:gd name="T105" fmla="*/ 400438 h 219"/>
              <a:gd name="T106" fmla="*/ 9244434 w 177"/>
              <a:gd name="T107" fmla="*/ 114342 h 219"/>
              <a:gd name="T108" fmla="*/ 8591729 w 177"/>
              <a:gd name="T109" fmla="*/ 0 h 219"/>
              <a:gd name="T110" fmla="*/ 7884924 w 177"/>
              <a:gd name="T111" fmla="*/ 114342 h 219"/>
              <a:gd name="T112" fmla="*/ 7014884 w 177"/>
              <a:gd name="T113" fmla="*/ 343266 h 219"/>
              <a:gd name="T114" fmla="*/ 6035944 w 177"/>
              <a:gd name="T115" fmla="*/ 629362 h 219"/>
              <a:gd name="T116" fmla="*/ 5111571 w 177"/>
              <a:gd name="T117" fmla="*/ 972867 h 219"/>
              <a:gd name="T118" fmla="*/ 4241531 w 177"/>
              <a:gd name="T119" fmla="*/ 1487647 h 219"/>
              <a:gd name="T120" fmla="*/ 3534493 w 177"/>
              <a:gd name="T121" fmla="*/ 1888324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5" name="Freeform 1320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4731910 w 115"/>
              <a:gd name="T1" fmla="*/ 3360028 h 170"/>
              <a:gd name="T2" fmla="*/ 4878346 w 115"/>
              <a:gd name="T3" fmla="*/ 4421281 h 170"/>
              <a:gd name="T4" fmla="*/ 4780722 w 115"/>
              <a:gd name="T5" fmla="*/ 5305294 h 170"/>
              <a:gd name="T6" fmla="*/ 4439257 w 115"/>
              <a:gd name="T7" fmla="*/ 6071795 h 170"/>
              <a:gd name="T8" fmla="*/ 3902765 w 115"/>
              <a:gd name="T9" fmla="*/ 6720298 h 170"/>
              <a:gd name="T10" fmla="*/ 3317240 w 115"/>
              <a:gd name="T11" fmla="*/ 7368559 h 170"/>
              <a:gd name="T12" fmla="*/ 2634311 w 115"/>
              <a:gd name="T13" fmla="*/ 7958063 h 170"/>
              <a:gd name="T14" fmla="*/ 1902570 w 115"/>
              <a:gd name="T15" fmla="*/ 8547567 h 170"/>
              <a:gd name="T16" fmla="*/ 1317045 w 115"/>
              <a:gd name="T17" fmla="*/ 9137071 h 170"/>
              <a:gd name="T18" fmla="*/ 1219642 w 115"/>
              <a:gd name="T19" fmla="*/ 9313825 h 170"/>
              <a:gd name="T20" fmla="*/ 1122017 w 115"/>
              <a:gd name="T21" fmla="*/ 9431823 h 170"/>
              <a:gd name="T22" fmla="*/ 1122017 w 115"/>
              <a:gd name="T23" fmla="*/ 9667576 h 170"/>
              <a:gd name="T24" fmla="*/ 1268454 w 115"/>
              <a:gd name="T25" fmla="*/ 9844573 h 170"/>
              <a:gd name="T26" fmla="*/ 1365857 w 115"/>
              <a:gd name="T27" fmla="*/ 9962328 h 170"/>
              <a:gd name="T28" fmla="*/ 1512294 w 115"/>
              <a:gd name="T29" fmla="*/ 10021327 h 170"/>
              <a:gd name="T30" fmla="*/ 1658730 w 115"/>
              <a:gd name="T31" fmla="*/ 10021327 h 170"/>
              <a:gd name="T32" fmla="*/ 1804946 w 115"/>
              <a:gd name="T33" fmla="*/ 9962328 h 170"/>
              <a:gd name="T34" fmla="*/ 2585499 w 115"/>
              <a:gd name="T35" fmla="*/ 9372824 h 170"/>
              <a:gd name="T36" fmla="*/ 3366052 w 115"/>
              <a:gd name="T37" fmla="*/ 8783320 h 170"/>
              <a:gd name="T38" fmla="*/ 4048981 w 115"/>
              <a:gd name="T39" fmla="*/ 8076061 h 170"/>
              <a:gd name="T40" fmla="*/ 4731910 w 115"/>
              <a:gd name="T41" fmla="*/ 7250804 h 170"/>
              <a:gd name="T42" fmla="*/ 5170998 w 115"/>
              <a:gd name="T43" fmla="*/ 6366547 h 170"/>
              <a:gd name="T44" fmla="*/ 5512463 w 115"/>
              <a:gd name="T45" fmla="*/ 5364293 h 170"/>
              <a:gd name="T46" fmla="*/ 5610087 w 115"/>
              <a:gd name="T47" fmla="*/ 4303283 h 170"/>
              <a:gd name="T48" fmla="*/ 5415059 w 115"/>
              <a:gd name="T49" fmla="*/ 3124275 h 170"/>
              <a:gd name="T50" fmla="*/ 4927158 w 115"/>
              <a:gd name="T51" fmla="*/ 2299018 h 170"/>
              <a:gd name="T52" fmla="*/ 4341633 w 115"/>
              <a:gd name="T53" fmla="*/ 1532759 h 170"/>
              <a:gd name="T54" fmla="*/ 3512489 w 115"/>
              <a:gd name="T55" fmla="*/ 884256 h 170"/>
              <a:gd name="T56" fmla="*/ 2683123 w 115"/>
              <a:gd name="T57" fmla="*/ 471506 h 170"/>
              <a:gd name="T58" fmla="*/ 1804946 w 115"/>
              <a:gd name="T59" fmla="*/ 117998 h 170"/>
              <a:gd name="T60" fmla="*/ 1024393 w 115"/>
              <a:gd name="T61" fmla="*/ 0 h 170"/>
              <a:gd name="T62" fmla="*/ 439089 w 115"/>
              <a:gd name="T63" fmla="*/ 58999 h 170"/>
              <a:gd name="T64" fmla="*/ 0 w 115"/>
              <a:gd name="T65" fmla="*/ 294752 h 170"/>
              <a:gd name="T66" fmla="*/ 731741 w 115"/>
              <a:gd name="T67" fmla="*/ 589504 h 170"/>
              <a:gd name="T68" fmla="*/ 1463482 w 115"/>
              <a:gd name="T69" fmla="*/ 766258 h 170"/>
              <a:gd name="T70" fmla="*/ 2097598 w 115"/>
              <a:gd name="T71" fmla="*/ 943255 h 170"/>
              <a:gd name="T72" fmla="*/ 2780748 w 115"/>
              <a:gd name="T73" fmla="*/ 1179008 h 170"/>
              <a:gd name="T74" fmla="*/ 3414864 w 115"/>
              <a:gd name="T75" fmla="*/ 1532759 h 170"/>
              <a:gd name="T76" fmla="*/ 3951357 w 115"/>
              <a:gd name="T77" fmla="*/ 1945266 h 170"/>
              <a:gd name="T78" fmla="*/ 4439257 w 115"/>
              <a:gd name="T79" fmla="*/ 2534771 h 170"/>
              <a:gd name="T80" fmla="*/ 4731910 w 115"/>
              <a:gd name="T81" fmla="*/ 3360028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6" name="Freeform 1321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4345026 w 289"/>
              <a:gd name="T1" fmla="*/ 3713740 h 352"/>
              <a:gd name="T2" fmla="*/ 2317420 w 289"/>
              <a:gd name="T3" fmla="*/ 6056191 h 352"/>
              <a:gd name="T4" fmla="*/ 772547 w 289"/>
              <a:gd name="T5" fmla="*/ 8912785 h 352"/>
              <a:gd name="T6" fmla="*/ 0 w 289"/>
              <a:gd name="T7" fmla="*/ 12055016 h 352"/>
              <a:gd name="T8" fmla="*/ 144798 w 289"/>
              <a:gd name="T9" fmla="*/ 14226085 h 352"/>
              <a:gd name="T10" fmla="*/ 482732 w 289"/>
              <a:gd name="T11" fmla="*/ 15083230 h 352"/>
              <a:gd name="T12" fmla="*/ 917344 w 289"/>
              <a:gd name="T13" fmla="*/ 15825883 h 352"/>
              <a:gd name="T14" fmla="*/ 1496535 w 289"/>
              <a:gd name="T15" fmla="*/ 16511408 h 352"/>
              <a:gd name="T16" fmla="*/ 2462218 w 289"/>
              <a:gd name="T17" fmla="*/ 17254300 h 352"/>
              <a:gd name="T18" fmla="*/ 3765616 w 289"/>
              <a:gd name="T19" fmla="*/ 18054079 h 352"/>
              <a:gd name="T20" fmla="*/ 5165692 w 289"/>
              <a:gd name="T21" fmla="*/ 18682477 h 352"/>
              <a:gd name="T22" fmla="*/ 6614107 w 289"/>
              <a:gd name="T23" fmla="*/ 19139733 h 352"/>
              <a:gd name="T24" fmla="*/ 8062522 w 289"/>
              <a:gd name="T25" fmla="*/ 19539623 h 352"/>
              <a:gd name="T26" fmla="*/ 9559057 w 289"/>
              <a:gd name="T27" fmla="*/ 19768132 h 352"/>
              <a:gd name="T28" fmla="*/ 11055811 w 289"/>
              <a:gd name="T29" fmla="*/ 19939513 h 352"/>
              <a:gd name="T30" fmla="*/ 12552346 w 289"/>
              <a:gd name="T31" fmla="*/ 20053767 h 352"/>
              <a:gd name="T32" fmla="*/ 13517810 w 289"/>
              <a:gd name="T33" fmla="*/ 20110894 h 352"/>
              <a:gd name="T34" fmla="*/ 13855964 w 289"/>
              <a:gd name="T35" fmla="*/ 19768132 h 352"/>
              <a:gd name="T36" fmla="*/ 13952422 w 289"/>
              <a:gd name="T37" fmla="*/ 19139733 h 352"/>
              <a:gd name="T38" fmla="*/ 13662827 w 289"/>
              <a:gd name="T39" fmla="*/ 18739605 h 352"/>
              <a:gd name="T40" fmla="*/ 12745483 w 289"/>
              <a:gd name="T41" fmla="*/ 18682477 h 352"/>
              <a:gd name="T42" fmla="*/ 11345407 w 289"/>
              <a:gd name="T43" fmla="*/ 18625350 h 352"/>
              <a:gd name="T44" fmla="*/ 9993670 w 289"/>
              <a:gd name="T45" fmla="*/ 18453969 h 352"/>
              <a:gd name="T46" fmla="*/ 8641713 w 289"/>
              <a:gd name="T47" fmla="*/ 18225461 h 352"/>
              <a:gd name="T48" fmla="*/ 7241637 w 289"/>
              <a:gd name="T49" fmla="*/ 17939825 h 352"/>
              <a:gd name="T50" fmla="*/ 5889900 w 289"/>
              <a:gd name="T51" fmla="*/ 17482808 h 352"/>
              <a:gd name="T52" fmla="*/ 4586502 w 289"/>
              <a:gd name="T53" fmla="*/ 17025791 h 352"/>
              <a:gd name="T54" fmla="*/ 3282884 w 289"/>
              <a:gd name="T55" fmla="*/ 16282900 h 352"/>
              <a:gd name="T56" fmla="*/ 2172623 w 289"/>
              <a:gd name="T57" fmla="*/ 15483120 h 352"/>
              <a:gd name="T58" fmla="*/ 1544874 w 289"/>
              <a:gd name="T59" fmla="*/ 14283212 h 352"/>
              <a:gd name="T60" fmla="*/ 1303618 w 289"/>
              <a:gd name="T61" fmla="*/ 12683653 h 352"/>
              <a:gd name="T62" fmla="*/ 1641552 w 289"/>
              <a:gd name="T63" fmla="*/ 10455456 h 352"/>
              <a:gd name="T64" fmla="*/ 2172623 w 289"/>
              <a:gd name="T65" fmla="*/ 8741404 h 352"/>
              <a:gd name="T66" fmla="*/ 2944950 w 289"/>
              <a:gd name="T67" fmla="*/ 7255860 h 352"/>
              <a:gd name="T68" fmla="*/ 3862294 w 289"/>
              <a:gd name="T69" fmla="*/ 5884809 h 352"/>
              <a:gd name="T70" fmla="*/ 4924436 w 289"/>
              <a:gd name="T71" fmla="*/ 4684901 h 352"/>
              <a:gd name="T72" fmla="*/ 6227834 w 289"/>
              <a:gd name="T73" fmla="*/ 3370978 h 352"/>
              <a:gd name="T74" fmla="*/ 7821047 w 289"/>
              <a:gd name="T75" fmla="*/ 2171069 h 352"/>
              <a:gd name="T76" fmla="*/ 9510718 w 289"/>
              <a:gd name="T77" fmla="*/ 1142781 h 352"/>
              <a:gd name="T78" fmla="*/ 10959133 w 289"/>
              <a:gd name="T79" fmla="*/ 342763 h 352"/>
              <a:gd name="T80" fmla="*/ 11007472 w 289"/>
              <a:gd name="T81" fmla="*/ 0 h 352"/>
              <a:gd name="T82" fmla="*/ 9559057 w 289"/>
              <a:gd name="T83" fmla="*/ 285636 h 352"/>
              <a:gd name="T84" fmla="*/ 7821047 w 289"/>
              <a:gd name="T85" fmla="*/ 1028288 h 352"/>
              <a:gd name="T86" fmla="*/ 6131375 w 289"/>
              <a:gd name="T87" fmla="*/ 2056815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7" name="Freeform 1322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10800670 w 252"/>
              <a:gd name="T1" fmla="*/ 4498081 h 235"/>
              <a:gd name="T2" fmla="*/ 11417754 w 252"/>
              <a:gd name="T3" fmla="*/ 5310415 h 235"/>
              <a:gd name="T4" fmla="*/ 11726409 w 252"/>
              <a:gd name="T5" fmla="*/ 6247474 h 235"/>
              <a:gd name="T6" fmla="*/ 11932104 w 252"/>
              <a:gd name="T7" fmla="*/ 7247019 h 235"/>
              <a:gd name="T8" fmla="*/ 11932104 w 252"/>
              <a:gd name="T9" fmla="*/ 8309052 h 235"/>
              <a:gd name="T10" fmla="*/ 11829370 w 252"/>
              <a:gd name="T11" fmla="*/ 9183624 h 235"/>
              <a:gd name="T12" fmla="*/ 11623675 w 252"/>
              <a:gd name="T13" fmla="*/ 9933471 h 235"/>
              <a:gd name="T14" fmla="*/ 11212059 w 252"/>
              <a:gd name="T15" fmla="*/ 10683067 h 235"/>
              <a:gd name="T16" fmla="*/ 10852150 w 252"/>
              <a:gd name="T17" fmla="*/ 11245453 h 235"/>
              <a:gd name="T18" fmla="*/ 10389280 w 252"/>
              <a:gd name="T19" fmla="*/ 11932562 h 235"/>
              <a:gd name="T20" fmla="*/ 9874930 w 252"/>
              <a:gd name="T21" fmla="*/ 12494947 h 235"/>
              <a:gd name="T22" fmla="*/ 9412061 w 252"/>
              <a:gd name="T23" fmla="*/ 13057082 h 235"/>
              <a:gd name="T24" fmla="*/ 8897711 w 252"/>
              <a:gd name="T25" fmla="*/ 13681955 h 235"/>
              <a:gd name="T26" fmla="*/ 8794750 w 252"/>
              <a:gd name="T27" fmla="*/ 13869417 h 235"/>
              <a:gd name="T28" fmla="*/ 8743496 w 252"/>
              <a:gd name="T29" fmla="*/ 14056878 h 235"/>
              <a:gd name="T30" fmla="*/ 8794750 w 252"/>
              <a:gd name="T31" fmla="*/ 14306577 h 235"/>
              <a:gd name="T32" fmla="*/ 8897711 w 252"/>
              <a:gd name="T33" fmla="*/ 14494039 h 235"/>
              <a:gd name="T34" fmla="*/ 9051925 w 252"/>
              <a:gd name="T35" fmla="*/ 14619013 h 235"/>
              <a:gd name="T36" fmla="*/ 9257620 w 252"/>
              <a:gd name="T37" fmla="*/ 14681501 h 235"/>
              <a:gd name="T38" fmla="*/ 9463541 w 252"/>
              <a:gd name="T39" fmla="*/ 14619013 h 235"/>
              <a:gd name="T40" fmla="*/ 9617755 w 252"/>
              <a:gd name="T41" fmla="*/ 14494039 h 235"/>
              <a:gd name="T42" fmla="*/ 10697709 w 252"/>
              <a:gd name="T43" fmla="*/ 13619468 h 235"/>
              <a:gd name="T44" fmla="*/ 11572195 w 252"/>
              <a:gd name="T45" fmla="*/ 12494947 h 235"/>
              <a:gd name="T46" fmla="*/ 12292239 w 252"/>
              <a:gd name="T47" fmla="*/ 11120478 h 235"/>
              <a:gd name="T48" fmla="*/ 12806589 w 252"/>
              <a:gd name="T49" fmla="*/ 9746009 h 235"/>
              <a:gd name="T50" fmla="*/ 12960804 w 252"/>
              <a:gd name="T51" fmla="*/ 8184078 h 235"/>
              <a:gd name="T52" fmla="*/ 12857843 w 252"/>
              <a:gd name="T53" fmla="*/ 6747122 h 235"/>
              <a:gd name="T54" fmla="*/ 12446454 w 252"/>
              <a:gd name="T55" fmla="*/ 5310415 h 235"/>
              <a:gd name="T56" fmla="*/ 11572195 w 252"/>
              <a:gd name="T57" fmla="*/ 4060920 h 235"/>
              <a:gd name="T58" fmla="*/ 10903630 w 252"/>
              <a:gd name="T59" fmla="*/ 3373561 h 235"/>
              <a:gd name="T60" fmla="*/ 10132105 w 252"/>
              <a:gd name="T61" fmla="*/ 2811426 h 235"/>
              <a:gd name="T62" fmla="*/ 9309100 w 252"/>
              <a:gd name="T63" fmla="*/ 2249041 h 235"/>
              <a:gd name="T64" fmla="*/ 8434841 w 252"/>
              <a:gd name="T65" fmla="*/ 1811880 h 235"/>
              <a:gd name="T66" fmla="*/ 7509102 w 252"/>
              <a:gd name="T67" fmla="*/ 1374469 h 235"/>
              <a:gd name="T68" fmla="*/ 6531882 w 252"/>
              <a:gd name="T69" fmla="*/ 1062033 h 235"/>
              <a:gd name="T70" fmla="*/ 5606143 w 252"/>
              <a:gd name="T71" fmla="*/ 749597 h 235"/>
              <a:gd name="T72" fmla="*/ 4628923 w 252"/>
              <a:gd name="T73" fmla="*/ 437411 h 235"/>
              <a:gd name="T74" fmla="*/ 3754438 w 252"/>
              <a:gd name="T75" fmla="*/ 249949 h 235"/>
              <a:gd name="T76" fmla="*/ 2931659 w 252"/>
              <a:gd name="T77" fmla="*/ 124974 h 235"/>
              <a:gd name="T78" fmla="*/ 2160134 w 252"/>
              <a:gd name="T79" fmla="*/ 0 h 235"/>
              <a:gd name="T80" fmla="*/ 1440089 w 252"/>
              <a:gd name="T81" fmla="*/ 0 h 235"/>
              <a:gd name="T82" fmla="*/ 874259 w 252"/>
              <a:gd name="T83" fmla="*/ 0 h 235"/>
              <a:gd name="T84" fmla="*/ 411389 w 252"/>
              <a:gd name="T85" fmla="*/ 62487 h 235"/>
              <a:gd name="T86" fmla="*/ 154214 w 252"/>
              <a:gd name="T87" fmla="*/ 187462 h 235"/>
              <a:gd name="T88" fmla="*/ 0 w 252"/>
              <a:gd name="T89" fmla="*/ 312436 h 235"/>
              <a:gd name="T90" fmla="*/ 514350 w 252"/>
              <a:gd name="T91" fmla="*/ 437411 h 235"/>
              <a:gd name="T92" fmla="*/ 1131434 w 252"/>
              <a:gd name="T93" fmla="*/ 499898 h 235"/>
              <a:gd name="T94" fmla="*/ 1697264 w 252"/>
              <a:gd name="T95" fmla="*/ 687110 h 235"/>
              <a:gd name="T96" fmla="*/ 2365829 w 252"/>
              <a:gd name="T97" fmla="*/ 812084 h 235"/>
              <a:gd name="T98" fmla="*/ 3085873 w 252"/>
              <a:gd name="T99" fmla="*/ 937059 h 235"/>
              <a:gd name="T100" fmla="*/ 3754438 w 252"/>
              <a:gd name="T101" fmla="*/ 1062033 h 235"/>
              <a:gd name="T102" fmla="*/ 4474482 w 252"/>
              <a:gd name="T103" fmla="*/ 1249495 h 235"/>
              <a:gd name="T104" fmla="*/ 5246007 w 252"/>
              <a:gd name="T105" fmla="*/ 1436956 h 235"/>
              <a:gd name="T106" fmla="*/ 5914571 w 252"/>
              <a:gd name="T107" fmla="*/ 1749393 h 235"/>
              <a:gd name="T108" fmla="*/ 6686096 w 252"/>
              <a:gd name="T109" fmla="*/ 1999092 h 235"/>
              <a:gd name="T110" fmla="*/ 7457621 w 252"/>
              <a:gd name="T111" fmla="*/ 2311528 h 235"/>
              <a:gd name="T112" fmla="*/ 8177666 w 252"/>
              <a:gd name="T113" fmla="*/ 2686451 h 235"/>
              <a:gd name="T114" fmla="*/ 8846230 w 252"/>
              <a:gd name="T115" fmla="*/ 3061125 h 235"/>
              <a:gd name="T116" fmla="*/ 9566275 w 252"/>
              <a:gd name="T117" fmla="*/ 3436048 h 235"/>
              <a:gd name="T118" fmla="*/ 10183586 w 252"/>
              <a:gd name="T119" fmla="*/ 3998433 h 235"/>
              <a:gd name="T120" fmla="*/ 10800670 w 252"/>
              <a:gd name="T121" fmla="*/ 4498081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8" name="Freeform 1323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7223082 h 220"/>
              <a:gd name="T2" fmla="*/ 0 w 103"/>
              <a:gd name="T3" fmla="*/ 8306507 h 220"/>
              <a:gd name="T4" fmla="*/ 213855 w 103"/>
              <a:gd name="T5" fmla="*/ 9329824 h 220"/>
              <a:gd name="T6" fmla="*/ 641333 w 103"/>
              <a:gd name="T7" fmla="*/ 10292787 h 220"/>
              <a:gd name="T8" fmla="*/ 1175854 w 103"/>
              <a:gd name="T9" fmla="*/ 11135533 h 220"/>
              <a:gd name="T10" fmla="*/ 1870823 w 103"/>
              <a:gd name="T11" fmla="*/ 11857817 h 220"/>
              <a:gd name="T12" fmla="*/ 2672605 w 103"/>
              <a:gd name="T13" fmla="*/ 12459883 h 220"/>
              <a:gd name="T14" fmla="*/ 3527792 w 103"/>
              <a:gd name="T15" fmla="*/ 12941242 h 220"/>
              <a:gd name="T16" fmla="*/ 4436385 w 103"/>
              <a:gd name="T17" fmla="*/ 13182167 h 220"/>
              <a:gd name="T18" fmla="*/ 4757051 w 103"/>
              <a:gd name="T19" fmla="*/ 13242276 h 220"/>
              <a:gd name="T20" fmla="*/ 5024312 w 103"/>
              <a:gd name="T21" fmla="*/ 13121813 h 220"/>
              <a:gd name="T22" fmla="*/ 5238166 w 103"/>
              <a:gd name="T23" fmla="*/ 12941242 h 220"/>
              <a:gd name="T24" fmla="*/ 5344978 w 103"/>
              <a:gd name="T25" fmla="*/ 12700563 h 220"/>
              <a:gd name="T26" fmla="*/ 5344978 w 103"/>
              <a:gd name="T27" fmla="*/ 12339421 h 220"/>
              <a:gd name="T28" fmla="*/ 5291572 w 103"/>
              <a:gd name="T29" fmla="*/ 12038388 h 220"/>
              <a:gd name="T30" fmla="*/ 5131355 w 103"/>
              <a:gd name="T31" fmla="*/ 11797708 h 220"/>
              <a:gd name="T32" fmla="*/ 4864094 w 103"/>
              <a:gd name="T33" fmla="*/ 11617137 h 220"/>
              <a:gd name="T34" fmla="*/ 3955270 w 103"/>
              <a:gd name="T35" fmla="*/ 11255996 h 220"/>
              <a:gd name="T36" fmla="*/ 3100083 w 103"/>
              <a:gd name="T37" fmla="*/ 10714283 h 220"/>
              <a:gd name="T38" fmla="*/ 2405344 w 103"/>
              <a:gd name="T39" fmla="*/ 10052108 h 220"/>
              <a:gd name="T40" fmla="*/ 1924229 w 103"/>
              <a:gd name="T41" fmla="*/ 9269716 h 220"/>
              <a:gd name="T42" fmla="*/ 1603563 w 103"/>
              <a:gd name="T43" fmla="*/ 8306507 h 220"/>
              <a:gd name="T44" fmla="*/ 1443114 w 103"/>
              <a:gd name="T45" fmla="*/ 7283190 h 220"/>
              <a:gd name="T46" fmla="*/ 1443114 w 103"/>
              <a:gd name="T47" fmla="*/ 6199765 h 220"/>
              <a:gd name="T48" fmla="*/ 1710375 w 103"/>
              <a:gd name="T49" fmla="*/ 4995877 h 220"/>
              <a:gd name="T50" fmla="*/ 2084678 w 103"/>
              <a:gd name="T51" fmla="*/ 4153376 h 220"/>
              <a:gd name="T52" fmla="*/ 2726011 w 103"/>
              <a:gd name="T53" fmla="*/ 3370739 h 220"/>
              <a:gd name="T54" fmla="*/ 3367343 w 103"/>
              <a:gd name="T55" fmla="*/ 2588347 h 220"/>
              <a:gd name="T56" fmla="*/ 4115719 w 103"/>
              <a:gd name="T57" fmla="*/ 1866063 h 220"/>
              <a:gd name="T58" fmla="*/ 4757051 w 103"/>
              <a:gd name="T59" fmla="*/ 1263996 h 220"/>
              <a:gd name="T60" fmla="*/ 5238166 w 103"/>
              <a:gd name="T61" fmla="*/ 722284 h 220"/>
              <a:gd name="T62" fmla="*/ 5505427 w 103"/>
              <a:gd name="T63" fmla="*/ 301033 h 220"/>
              <a:gd name="T64" fmla="*/ 5505427 w 103"/>
              <a:gd name="T65" fmla="*/ 0 h 220"/>
              <a:gd name="T66" fmla="*/ 4917500 w 103"/>
              <a:gd name="T67" fmla="*/ 240679 h 220"/>
              <a:gd name="T68" fmla="*/ 4115719 w 103"/>
              <a:gd name="T69" fmla="*/ 722284 h 220"/>
              <a:gd name="T70" fmla="*/ 3260531 w 103"/>
              <a:gd name="T71" fmla="*/ 1504921 h 220"/>
              <a:gd name="T72" fmla="*/ 2351938 w 103"/>
              <a:gd name="T73" fmla="*/ 2407776 h 220"/>
              <a:gd name="T74" fmla="*/ 1550157 w 103"/>
              <a:gd name="T75" fmla="*/ 3430847 h 220"/>
              <a:gd name="T76" fmla="*/ 855187 w 103"/>
              <a:gd name="T77" fmla="*/ 4634735 h 220"/>
              <a:gd name="T78" fmla="*/ 320666 w 103"/>
              <a:gd name="T79" fmla="*/ 5898731 h 220"/>
              <a:gd name="T80" fmla="*/ 0 w 103"/>
              <a:gd name="T81" fmla="*/ 7223082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19" name="Freeform 1324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9917315 w 220"/>
              <a:gd name="T1" fmla="*/ 6764536 h 288"/>
              <a:gd name="T2" fmla="*/ 10450484 w 220"/>
              <a:gd name="T3" fmla="*/ 7823443 h 288"/>
              <a:gd name="T4" fmla="*/ 10770524 w 220"/>
              <a:gd name="T5" fmla="*/ 8999978 h 288"/>
              <a:gd name="T6" fmla="*/ 10610504 w 220"/>
              <a:gd name="T7" fmla="*/ 10235208 h 288"/>
              <a:gd name="T8" fmla="*/ 9917315 w 220"/>
              <a:gd name="T9" fmla="*/ 11411744 h 288"/>
              <a:gd name="T10" fmla="*/ 8957656 w 220"/>
              <a:gd name="T11" fmla="*/ 12529344 h 288"/>
              <a:gd name="T12" fmla="*/ 7891318 w 220"/>
              <a:gd name="T13" fmla="*/ 13470378 h 288"/>
              <a:gd name="T14" fmla="*/ 6771409 w 220"/>
              <a:gd name="T15" fmla="*/ 14470592 h 288"/>
              <a:gd name="T16" fmla="*/ 6131791 w 220"/>
              <a:gd name="T17" fmla="*/ 15176368 h 288"/>
              <a:gd name="T18" fmla="*/ 5865091 w 220"/>
              <a:gd name="T19" fmla="*/ 15705821 h 288"/>
              <a:gd name="T20" fmla="*/ 5705071 w 220"/>
              <a:gd name="T21" fmla="*/ 16235274 h 288"/>
              <a:gd name="T22" fmla="*/ 5811751 w 220"/>
              <a:gd name="T23" fmla="*/ 16705792 h 288"/>
              <a:gd name="T24" fmla="*/ 6238240 w 220"/>
              <a:gd name="T25" fmla="*/ 16941050 h 288"/>
              <a:gd name="T26" fmla="*/ 6611620 w 220"/>
              <a:gd name="T27" fmla="*/ 16882114 h 288"/>
              <a:gd name="T28" fmla="*/ 7357918 w 220"/>
              <a:gd name="T29" fmla="*/ 15941080 h 288"/>
              <a:gd name="T30" fmla="*/ 8584276 w 220"/>
              <a:gd name="T31" fmla="*/ 14705850 h 288"/>
              <a:gd name="T32" fmla="*/ 9863975 w 220"/>
              <a:gd name="T33" fmla="*/ 13470378 h 288"/>
              <a:gd name="T34" fmla="*/ 10983653 w 220"/>
              <a:gd name="T35" fmla="*/ 11999890 h 288"/>
              <a:gd name="T36" fmla="*/ 11676842 w 220"/>
              <a:gd name="T37" fmla="*/ 10176514 h 288"/>
              <a:gd name="T38" fmla="*/ 11623502 w 220"/>
              <a:gd name="T39" fmla="*/ 8293960 h 288"/>
              <a:gd name="T40" fmla="*/ 10876973 w 220"/>
              <a:gd name="T41" fmla="*/ 6529277 h 288"/>
              <a:gd name="T42" fmla="*/ 9703955 w 220"/>
              <a:gd name="T43" fmla="*/ 5058789 h 288"/>
              <a:gd name="T44" fmla="*/ 8424487 w 220"/>
              <a:gd name="T45" fmla="*/ 4117512 h 288"/>
              <a:gd name="T46" fmla="*/ 7144789 w 220"/>
              <a:gd name="T47" fmla="*/ 3294107 h 288"/>
              <a:gd name="T48" fmla="*/ 5811751 w 220"/>
              <a:gd name="T49" fmla="*/ 2529395 h 288"/>
              <a:gd name="T50" fmla="*/ 4425373 w 220"/>
              <a:gd name="T51" fmla="*/ 1705989 h 288"/>
              <a:gd name="T52" fmla="*/ 3145905 w 220"/>
              <a:gd name="T53" fmla="*/ 999971 h 288"/>
              <a:gd name="T54" fmla="*/ 1919547 w 220"/>
              <a:gd name="T55" fmla="*/ 411824 h 288"/>
              <a:gd name="T56" fmla="*/ 959658 w 220"/>
              <a:gd name="T57" fmla="*/ 58936 h 288"/>
              <a:gd name="T58" fmla="*/ 213360 w 220"/>
              <a:gd name="T59" fmla="*/ 0 h 288"/>
              <a:gd name="T60" fmla="*/ 479829 w 220"/>
              <a:gd name="T61" fmla="*/ 411824 h 288"/>
              <a:gd name="T62" fmla="*/ 1652847 w 220"/>
              <a:gd name="T63" fmla="*/ 1058907 h 288"/>
              <a:gd name="T64" fmla="*/ 2879205 w 220"/>
              <a:gd name="T65" fmla="*/ 1705989 h 288"/>
              <a:gd name="T66" fmla="*/ 4105564 w 220"/>
              <a:gd name="T67" fmla="*/ 2352829 h 288"/>
              <a:gd name="T68" fmla="*/ 5385262 w 220"/>
              <a:gd name="T69" fmla="*/ 3117541 h 288"/>
              <a:gd name="T70" fmla="*/ 6611620 w 220"/>
              <a:gd name="T71" fmla="*/ 3882253 h 288"/>
              <a:gd name="T72" fmla="*/ 7837978 w 220"/>
              <a:gd name="T73" fmla="*/ 4823531 h 288"/>
              <a:gd name="T74" fmla="*/ 8957656 w 220"/>
              <a:gd name="T75" fmla="*/ 5764565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0" name="Freeform 1325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4469272 w 1070"/>
              <a:gd name="T1" fmla="*/ 0 h 844"/>
              <a:gd name="T2" fmla="*/ 33916121 w 1070"/>
              <a:gd name="T3" fmla="*/ 3964296 h 844"/>
              <a:gd name="T4" fmla="*/ 29129764 w 1070"/>
              <a:gd name="T5" fmla="*/ 17246946 h 844"/>
              <a:gd name="T6" fmla="*/ 0 w 1070"/>
              <a:gd name="T7" fmla="*/ 12751304 h 844"/>
              <a:gd name="T8" fmla="*/ 4469272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1" name="Freeform 1326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3084704 w 819"/>
              <a:gd name="T1" fmla="*/ 0 h 333"/>
              <a:gd name="T2" fmla="*/ 26044692 w 819"/>
              <a:gd name="T3" fmla="*/ 2843198 h 333"/>
              <a:gd name="T4" fmla="*/ 5469653 w 819"/>
              <a:gd name="T5" fmla="*/ 2004541 h 333"/>
              <a:gd name="T6" fmla="*/ 0 w 819"/>
              <a:gd name="T7" fmla="*/ 6811233 h 333"/>
              <a:gd name="T8" fmla="*/ 3084704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2" name="Freeform 1327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1069515 w 1083"/>
              <a:gd name="T1" fmla="*/ 0 h 306"/>
              <a:gd name="T2" fmla="*/ 34069636 w 1083"/>
              <a:gd name="T3" fmla="*/ 5507297 h 306"/>
              <a:gd name="T4" fmla="*/ 33188838 w 1083"/>
              <a:gd name="T5" fmla="*/ 6456871 h 306"/>
              <a:gd name="T6" fmla="*/ 0 w 1083"/>
              <a:gd name="T7" fmla="*/ 590778 h 306"/>
              <a:gd name="T8" fmla="*/ 1069515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3" name="Freeform 1328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1235746 w 1088"/>
              <a:gd name="T1" fmla="*/ 0 h 311"/>
              <a:gd name="T2" fmla="*/ 34476108 w 1088"/>
              <a:gd name="T3" fmla="*/ 5311275 h 311"/>
              <a:gd name="T4" fmla="*/ 33430477 w 1088"/>
              <a:gd name="T5" fmla="*/ 6353063 h 311"/>
              <a:gd name="T6" fmla="*/ 0 w 1088"/>
              <a:gd name="T7" fmla="*/ 694478 h 311"/>
              <a:gd name="T8" fmla="*/ 1235746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4" name="Freeform 1329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485775 w 164"/>
              <a:gd name="T1" fmla="*/ 17463 h 72"/>
              <a:gd name="T2" fmla="*/ 637536 w 164"/>
              <a:gd name="T3" fmla="*/ 17463 h 72"/>
              <a:gd name="T4" fmla="*/ 1062502 w 164"/>
              <a:gd name="T5" fmla="*/ 0 h 72"/>
              <a:gd name="T6" fmla="*/ 1639404 w 164"/>
              <a:gd name="T7" fmla="*/ 0 h 72"/>
              <a:gd name="T8" fmla="*/ 2368066 w 164"/>
              <a:gd name="T9" fmla="*/ 35057 h 72"/>
              <a:gd name="T10" fmla="*/ 3157363 w 164"/>
              <a:gd name="T11" fmla="*/ 122502 h 72"/>
              <a:gd name="T12" fmla="*/ 3885852 w 164"/>
              <a:gd name="T13" fmla="*/ 297524 h 72"/>
              <a:gd name="T14" fmla="*/ 4523388 w 164"/>
              <a:gd name="T15" fmla="*/ 542528 h 72"/>
              <a:gd name="T16" fmla="*/ 4978845 w 164"/>
              <a:gd name="T17" fmla="*/ 892572 h 72"/>
              <a:gd name="T18" fmla="*/ 4978845 w 164"/>
              <a:gd name="T19" fmla="*/ 910034 h 72"/>
              <a:gd name="T20" fmla="*/ 4978845 w 164"/>
              <a:gd name="T21" fmla="*/ 997611 h 72"/>
              <a:gd name="T22" fmla="*/ 4948528 w 164"/>
              <a:gd name="T23" fmla="*/ 1085056 h 72"/>
              <a:gd name="T24" fmla="*/ 4887719 w 164"/>
              <a:gd name="T25" fmla="*/ 1172633 h 72"/>
              <a:gd name="T26" fmla="*/ 4735958 w 164"/>
              <a:gd name="T27" fmla="*/ 1242616 h 72"/>
              <a:gd name="T28" fmla="*/ 4523388 w 164"/>
              <a:gd name="T29" fmla="*/ 1260078 h 72"/>
              <a:gd name="T30" fmla="*/ 4189548 w 164"/>
              <a:gd name="T31" fmla="*/ 1242616 h 72"/>
              <a:gd name="T32" fmla="*/ 3764408 w 164"/>
              <a:gd name="T33" fmla="*/ 1137576 h 72"/>
              <a:gd name="T34" fmla="*/ 3764408 w 164"/>
              <a:gd name="T35" fmla="*/ 1102519 h 72"/>
              <a:gd name="T36" fmla="*/ 3734090 w 164"/>
              <a:gd name="T37" fmla="*/ 1032536 h 72"/>
              <a:gd name="T38" fmla="*/ 3643138 w 164"/>
              <a:gd name="T39" fmla="*/ 910034 h 72"/>
              <a:gd name="T40" fmla="*/ 3430568 w 164"/>
              <a:gd name="T41" fmla="*/ 787532 h 72"/>
              <a:gd name="T42" fmla="*/ 3035920 w 164"/>
              <a:gd name="T43" fmla="*/ 665030 h 72"/>
              <a:gd name="T44" fmla="*/ 2459018 w 164"/>
              <a:gd name="T45" fmla="*/ 559991 h 72"/>
              <a:gd name="T46" fmla="*/ 1669721 w 164"/>
              <a:gd name="T47" fmla="*/ 507471 h 72"/>
              <a:gd name="T48" fmla="*/ 607219 w 164"/>
              <a:gd name="T49" fmla="*/ 507471 h 72"/>
              <a:gd name="T50" fmla="*/ 546410 w 164"/>
              <a:gd name="T51" fmla="*/ 507471 h 72"/>
              <a:gd name="T52" fmla="*/ 424966 w 164"/>
              <a:gd name="T53" fmla="*/ 472546 h 72"/>
              <a:gd name="T54" fmla="*/ 273205 w 164"/>
              <a:gd name="T55" fmla="*/ 437489 h 72"/>
              <a:gd name="T56" fmla="*/ 12144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51761 w 164"/>
              <a:gd name="T63" fmla="*/ 122502 h 72"/>
              <a:gd name="T64" fmla="*/ 485775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5" name="Freeform 1330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1537577 w 146"/>
              <a:gd name="T1" fmla="*/ 0 h 109"/>
              <a:gd name="T2" fmla="*/ 1435170 w 146"/>
              <a:gd name="T3" fmla="*/ 0 h 109"/>
              <a:gd name="T4" fmla="*/ 1195975 w 146"/>
              <a:gd name="T5" fmla="*/ 63646 h 109"/>
              <a:gd name="T6" fmla="*/ 888386 w 146"/>
              <a:gd name="T7" fmla="*/ 148409 h 109"/>
              <a:gd name="T8" fmla="*/ 512587 w 146"/>
              <a:gd name="T9" fmla="*/ 296964 h 109"/>
              <a:gd name="T10" fmla="*/ 204998 w 146"/>
              <a:gd name="T11" fmla="*/ 509019 h 109"/>
              <a:gd name="T12" fmla="*/ 34197 w 146"/>
              <a:gd name="T13" fmla="*/ 827248 h 109"/>
              <a:gd name="T14" fmla="*/ 0 w 146"/>
              <a:gd name="T15" fmla="*/ 1251503 h 109"/>
              <a:gd name="T16" fmla="*/ 204998 w 146"/>
              <a:gd name="T17" fmla="*/ 1803050 h 109"/>
              <a:gd name="T18" fmla="*/ 2904352 w 146"/>
              <a:gd name="T19" fmla="*/ 2312070 h 109"/>
              <a:gd name="T20" fmla="*/ 2870155 w 146"/>
              <a:gd name="T21" fmla="*/ 2206042 h 109"/>
              <a:gd name="T22" fmla="*/ 2870155 w 146"/>
              <a:gd name="T23" fmla="*/ 1972724 h 109"/>
              <a:gd name="T24" fmla="*/ 2870155 w 146"/>
              <a:gd name="T25" fmla="*/ 1612114 h 109"/>
              <a:gd name="T26" fmla="*/ 2972747 w 146"/>
              <a:gd name="T27" fmla="*/ 1230240 h 109"/>
              <a:gd name="T28" fmla="*/ 3177745 w 146"/>
              <a:gd name="T29" fmla="*/ 848511 h 109"/>
              <a:gd name="T30" fmla="*/ 3553543 w 146"/>
              <a:gd name="T31" fmla="*/ 572665 h 109"/>
              <a:gd name="T32" fmla="*/ 4134525 w 146"/>
              <a:gd name="T33" fmla="*/ 424256 h 109"/>
              <a:gd name="T34" fmla="*/ 4988713 w 146"/>
              <a:gd name="T35" fmla="*/ 487901 h 109"/>
              <a:gd name="T36" fmla="*/ 1537577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6" name="Freeform 1331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1537520 w 146"/>
              <a:gd name="T1" fmla="*/ 0 h 107"/>
              <a:gd name="T2" fmla="*/ 1434932 w 146"/>
              <a:gd name="T3" fmla="*/ 0 h 107"/>
              <a:gd name="T4" fmla="*/ 1195746 w 146"/>
              <a:gd name="T5" fmla="*/ 44064 h 107"/>
              <a:gd name="T6" fmla="*/ 854157 w 146"/>
              <a:gd name="T7" fmla="*/ 132044 h 107"/>
              <a:gd name="T8" fmla="*/ 512568 w 146"/>
              <a:gd name="T9" fmla="*/ 264089 h 107"/>
              <a:gd name="T10" fmla="*/ 204990 w 146"/>
              <a:gd name="T11" fmla="*/ 506220 h 107"/>
              <a:gd name="T12" fmla="*/ 0 w 146"/>
              <a:gd name="T13" fmla="*/ 836479 h 107"/>
              <a:gd name="T14" fmla="*/ 0 w 146"/>
              <a:gd name="T15" fmla="*/ 1276676 h 107"/>
              <a:gd name="T16" fmla="*/ 204990 w 146"/>
              <a:gd name="T17" fmla="*/ 1871025 h 107"/>
              <a:gd name="T18" fmla="*/ 2870049 w 146"/>
              <a:gd name="T19" fmla="*/ 2355286 h 107"/>
              <a:gd name="T20" fmla="*/ 2835853 w 146"/>
              <a:gd name="T21" fmla="*/ 2267306 h 107"/>
              <a:gd name="T22" fmla="*/ 2835853 w 146"/>
              <a:gd name="T23" fmla="*/ 2003069 h 107"/>
              <a:gd name="T24" fmla="*/ 2835853 w 146"/>
              <a:gd name="T25" fmla="*/ 1650852 h 107"/>
              <a:gd name="T26" fmla="*/ 2938256 w 146"/>
              <a:gd name="T27" fmla="*/ 1232612 h 107"/>
              <a:gd name="T28" fmla="*/ 3143431 w 146"/>
              <a:gd name="T29" fmla="*/ 880543 h 107"/>
              <a:gd name="T30" fmla="*/ 3519216 w 146"/>
              <a:gd name="T31" fmla="*/ 594348 h 107"/>
              <a:gd name="T32" fmla="*/ 4134187 w 146"/>
              <a:gd name="T33" fmla="*/ 418239 h 107"/>
              <a:gd name="T34" fmla="*/ 4988344 w 146"/>
              <a:gd name="T35" fmla="*/ 506220 h 107"/>
              <a:gd name="T36" fmla="*/ 1537520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7" name="Freeform 1332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879483 h 182"/>
              <a:gd name="T2" fmla="*/ 18758395 w 629"/>
              <a:gd name="T3" fmla="*/ 4001935 h 182"/>
              <a:gd name="T4" fmla="*/ 19632378 w 629"/>
              <a:gd name="T5" fmla="*/ 3122452 h 182"/>
              <a:gd name="T6" fmla="*/ 905077 w 629"/>
              <a:gd name="T7" fmla="*/ 0 h 182"/>
              <a:gd name="T8" fmla="*/ 0 w 629"/>
              <a:gd name="T9" fmla="*/ 879483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8" name="Freeform 1333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549380 h 170"/>
              <a:gd name="T2" fmla="*/ 18483643 w 606"/>
              <a:gd name="T3" fmla="*/ 3335641 h 170"/>
              <a:gd name="T4" fmla="*/ 18668462 w 606"/>
              <a:gd name="T5" fmla="*/ 2786261 h 170"/>
              <a:gd name="T6" fmla="*/ 154103 w 606"/>
              <a:gd name="T7" fmla="*/ 0 h 170"/>
              <a:gd name="T8" fmla="*/ 0 w 606"/>
              <a:gd name="T9" fmla="*/ 549380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29" name="Freeform 1334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549357 h 170"/>
              <a:gd name="T2" fmla="*/ 18483643 w 606"/>
              <a:gd name="T3" fmla="*/ 3335361 h 170"/>
              <a:gd name="T4" fmla="*/ 18668462 w 606"/>
              <a:gd name="T5" fmla="*/ 2786004 h 170"/>
              <a:gd name="T6" fmla="*/ 154103 w 606"/>
              <a:gd name="T7" fmla="*/ 0 h 170"/>
              <a:gd name="T8" fmla="*/ 0 w 606"/>
              <a:gd name="T9" fmla="*/ 54935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0" name="AutoShape 1336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1" name="Freeform 1337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15700780 w 1894"/>
              <a:gd name="T1" fmla="*/ 0 h 1904"/>
              <a:gd name="T2" fmla="*/ 16061454 w 1894"/>
              <a:gd name="T3" fmla="*/ 0 h 1904"/>
              <a:gd name="T4" fmla="*/ 16806836 w 1894"/>
              <a:gd name="T5" fmla="*/ 23754 h 1904"/>
              <a:gd name="T6" fmla="*/ 17840787 w 1894"/>
              <a:gd name="T7" fmla="*/ 71417 h 1904"/>
              <a:gd name="T8" fmla="*/ 19211223 w 1894"/>
              <a:gd name="T9" fmla="*/ 142679 h 1904"/>
              <a:gd name="T10" fmla="*/ 20798126 w 1894"/>
              <a:gd name="T11" fmla="*/ 237850 h 1904"/>
              <a:gd name="T12" fmla="*/ 22625529 w 1894"/>
              <a:gd name="T13" fmla="*/ 404438 h 1904"/>
              <a:gd name="T14" fmla="*/ 24645208 w 1894"/>
              <a:gd name="T15" fmla="*/ 618534 h 1904"/>
              <a:gd name="T16" fmla="*/ 26833285 w 1894"/>
              <a:gd name="T17" fmla="*/ 904047 h 1904"/>
              <a:gd name="T18" fmla="*/ 29165569 w 1894"/>
              <a:gd name="T19" fmla="*/ 1308639 h 1904"/>
              <a:gd name="T20" fmla="*/ 31618026 w 1894"/>
              <a:gd name="T21" fmla="*/ 1736831 h 1904"/>
              <a:gd name="T22" fmla="*/ 34094673 w 1894"/>
              <a:gd name="T23" fmla="*/ 2307857 h 1904"/>
              <a:gd name="T24" fmla="*/ 36667303 w 1894"/>
              <a:gd name="T25" fmla="*/ 2974054 h 1904"/>
              <a:gd name="T26" fmla="*/ 39240088 w 1894"/>
              <a:gd name="T27" fmla="*/ 3782930 h 1904"/>
              <a:gd name="T28" fmla="*/ 41812717 w 1894"/>
              <a:gd name="T29" fmla="*/ 4687131 h 1904"/>
              <a:gd name="T30" fmla="*/ 44313399 w 1894"/>
              <a:gd name="T31" fmla="*/ 5734011 h 1904"/>
              <a:gd name="T32" fmla="*/ 41572372 w 1894"/>
              <a:gd name="T33" fmla="*/ 27099505 h 1904"/>
              <a:gd name="T34" fmla="*/ 41884976 w 1894"/>
              <a:gd name="T35" fmla="*/ 27266093 h 1904"/>
              <a:gd name="T36" fmla="*/ 42510030 w 1894"/>
              <a:gd name="T37" fmla="*/ 27908535 h 1904"/>
              <a:gd name="T38" fmla="*/ 42822635 w 1894"/>
              <a:gd name="T39" fmla="*/ 29359854 h 1904"/>
              <a:gd name="T40" fmla="*/ 42317754 w 1894"/>
              <a:gd name="T41" fmla="*/ 31905561 h 1904"/>
              <a:gd name="T42" fmla="*/ 34431157 w 1894"/>
              <a:gd name="T43" fmla="*/ 41993682 h 1904"/>
              <a:gd name="T44" fmla="*/ 31786423 w 1894"/>
              <a:gd name="T45" fmla="*/ 45300757 h 1904"/>
              <a:gd name="T46" fmla="*/ 31353646 w 1894"/>
              <a:gd name="T47" fmla="*/ 45253249 h 1904"/>
              <a:gd name="T48" fmla="*/ 30536005 w 1894"/>
              <a:gd name="T49" fmla="*/ 45134169 h 1904"/>
              <a:gd name="T50" fmla="*/ 29406070 w 1894"/>
              <a:gd name="T51" fmla="*/ 44991490 h 1904"/>
              <a:gd name="T52" fmla="*/ 27939341 w 1894"/>
              <a:gd name="T53" fmla="*/ 44753485 h 1904"/>
              <a:gd name="T54" fmla="*/ 26232110 w 1894"/>
              <a:gd name="T55" fmla="*/ 44467973 h 1904"/>
              <a:gd name="T56" fmla="*/ 24236465 w 1894"/>
              <a:gd name="T57" fmla="*/ 44111197 h 1904"/>
              <a:gd name="T58" fmla="*/ 22072578 w 1894"/>
              <a:gd name="T59" fmla="*/ 43659097 h 1904"/>
              <a:gd name="T60" fmla="*/ 19716260 w 1894"/>
              <a:gd name="T61" fmla="*/ 43135579 h 1904"/>
              <a:gd name="T62" fmla="*/ 17239613 w 1894"/>
              <a:gd name="T63" fmla="*/ 42493291 h 1904"/>
              <a:gd name="T64" fmla="*/ 14666983 w 1894"/>
              <a:gd name="T65" fmla="*/ 41755678 h 1904"/>
              <a:gd name="T66" fmla="*/ 12046129 w 1894"/>
              <a:gd name="T67" fmla="*/ 40922893 h 1904"/>
              <a:gd name="T68" fmla="*/ 9377206 w 1894"/>
              <a:gd name="T69" fmla="*/ 39995092 h 1904"/>
              <a:gd name="T70" fmla="*/ 6732317 w 1894"/>
              <a:gd name="T71" fmla="*/ 38924457 h 1904"/>
              <a:gd name="T72" fmla="*/ 4135653 w 1894"/>
              <a:gd name="T73" fmla="*/ 37710989 h 1904"/>
              <a:gd name="T74" fmla="*/ 1610937 w 1894"/>
              <a:gd name="T75" fmla="*/ 36402350 h 1904"/>
              <a:gd name="T76" fmla="*/ 384708 w 1894"/>
              <a:gd name="T77" fmla="*/ 35569720 h 1904"/>
              <a:gd name="T78" fmla="*/ 192277 w 1894"/>
              <a:gd name="T79" fmla="*/ 34665519 h 1904"/>
              <a:gd name="T80" fmla="*/ 0 w 1894"/>
              <a:gd name="T81" fmla="*/ 33333125 h 1904"/>
              <a:gd name="T82" fmla="*/ 96138 w 1894"/>
              <a:gd name="T83" fmla="*/ 31953224 h 1904"/>
              <a:gd name="T84" fmla="*/ 9329137 w 1894"/>
              <a:gd name="T85" fmla="*/ 22959646 h 1904"/>
              <a:gd name="T86" fmla="*/ 9281067 w 1894"/>
              <a:gd name="T87" fmla="*/ 22650379 h 1904"/>
              <a:gd name="T88" fmla="*/ 9377206 w 1894"/>
              <a:gd name="T89" fmla="*/ 21817594 h 1904"/>
              <a:gd name="T90" fmla="*/ 9906121 w 1894"/>
              <a:gd name="T91" fmla="*/ 20651788 h 1904"/>
              <a:gd name="T92" fmla="*/ 11252678 w 1894"/>
              <a:gd name="T93" fmla="*/ 19367058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2" name="Freeform 1338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961267 w 1106"/>
              <a:gd name="T1" fmla="*/ 0 h 331"/>
              <a:gd name="T2" fmla="*/ 26577850 w 1106"/>
              <a:gd name="T3" fmla="*/ 6123227 h 331"/>
              <a:gd name="T4" fmla="*/ 25736722 w 1106"/>
              <a:gd name="T5" fmla="*/ 7316977 h 331"/>
              <a:gd name="T6" fmla="*/ 0 w 1106"/>
              <a:gd name="T7" fmla="*/ 795734 h 331"/>
              <a:gd name="T8" fmla="*/ 961267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3" name="Freeform 1339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31063493 w 1285"/>
              <a:gd name="T1" fmla="*/ 8902272 h 505"/>
              <a:gd name="T2" fmla="*/ 30627330 w 1285"/>
              <a:gd name="T3" fmla="*/ 8856854 h 505"/>
              <a:gd name="T4" fmla="*/ 29851980 w 1285"/>
              <a:gd name="T5" fmla="*/ 8765716 h 505"/>
              <a:gd name="T6" fmla="*/ 28664750 w 1285"/>
              <a:gd name="T7" fmla="*/ 8606375 h 505"/>
              <a:gd name="T8" fmla="*/ 27235155 w 1285"/>
              <a:gd name="T9" fmla="*/ 8401465 h 505"/>
              <a:gd name="T10" fmla="*/ 25490501 w 1285"/>
              <a:gd name="T11" fmla="*/ 8082632 h 505"/>
              <a:gd name="T12" fmla="*/ 23527766 w 1285"/>
              <a:gd name="T13" fmla="*/ 7741166 h 505"/>
              <a:gd name="T14" fmla="*/ 21347104 w 1285"/>
              <a:gd name="T15" fmla="*/ 7331345 h 505"/>
              <a:gd name="T16" fmla="*/ 19020899 w 1285"/>
              <a:gd name="T17" fmla="*/ 6807602 h 505"/>
              <a:gd name="T18" fmla="*/ 16573589 w 1285"/>
              <a:gd name="T19" fmla="*/ 6215657 h 505"/>
              <a:gd name="T20" fmla="*/ 14029458 w 1285"/>
              <a:gd name="T21" fmla="*/ 5555357 h 505"/>
              <a:gd name="T22" fmla="*/ 11436760 w 1285"/>
              <a:gd name="T23" fmla="*/ 4758501 h 505"/>
              <a:gd name="T24" fmla="*/ 8819935 w 1285"/>
              <a:gd name="T25" fmla="*/ 3893292 h 505"/>
              <a:gd name="T26" fmla="*/ 6275648 w 1285"/>
              <a:gd name="T27" fmla="*/ 2914310 h 505"/>
              <a:gd name="T28" fmla="*/ 3755800 w 1285"/>
              <a:gd name="T29" fmla="*/ 1844191 h 505"/>
              <a:gd name="T30" fmla="*/ 1332618 w 1285"/>
              <a:gd name="T31" fmla="*/ 637515 h 505"/>
              <a:gd name="T32" fmla="*/ 145388 w 1285"/>
              <a:gd name="T33" fmla="*/ 91138 h 505"/>
              <a:gd name="T34" fmla="*/ 48411 w 1285"/>
              <a:gd name="T35" fmla="*/ 728653 h 505"/>
              <a:gd name="T36" fmla="*/ 0 w 1285"/>
              <a:gd name="T37" fmla="*/ 1730419 h 505"/>
              <a:gd name="T38" fmla="*/ 193799 w 1285"/>
              <a:gd name="T39" fmla="*/ 2732185 h 505"/>
              <a:gd name="T40" fmla="*/ 460447 w 1285"/>
              <a:gd name="T41" fmla="*/ 3164790 h 505"/>
              <a:gd name="T42" fmla="*/ 678528 w 1285"/>
              <a:gd name="T43" fmla="*/ 3278562 h 505"/>
              <a:gd name="T44" fmla="*/ 1138819 w 1285"/>
              <a:gd name="T45" fmla="*/ 3529041 h 505"/>
              <a:gd name="T46" fmla="*/ 1817348 w 1285"/>
              <a:gd name="T47" fmla="*/ 3870507 h 505"/>
              <a:gd name="T48" fmla="*/ 2713802 w 1285"/>
              <a:gd name="T49" fmla="*/ 4325897 h 505"/>
              <a:gd name="T50" fmla="*/ 3852622 w 1285"/>
              <a:gd name="T51" fmla="*/ 4826855 h 505"/>
              <a:gd name="T52" fmla="*/ 5209523 w 1285"/>
              <a:gd name="T53" fmla="*/ 5418801 h 505"/>
              <a:gd name="T54" fmla="*/ 6808789 w 1285"/>
              <a:gd name="T55" fmla="*/ 6079100 h 505"/>
              <a:gd name="T56" fmla="*/ 8674547 w 1285"/>
              <a:gd name="T57" fmla="*/ 6739400 h 505"/>
              <a:gd name="T58" fmla="*/ 10734104 w 1285"/>
              <a:gd name="T59" fmla="*/ 7422333 h 505"/>
              <a:gd name="T60" fmla="*/ 13084437 w 1285"/>
              <a:gd name="T61" fmla="*/ 8128201 h 505"/>
              <a:gd name="T62" fmla="*/ 15677134 w 1285"/>
              <a:gd name="T63" fmla="*/ 8811285 h 505"/>
              <a:gd name="T64" fmla="*/ 18512041 w 1285"/>
              <a:gd name="T65" fmla="*/ 9471585 h 505"/>
              <a:gd name="T66" fmla="*/ 21565186 w 1285"/>
              <a:gd name="T67" fmla="*/ 10109099 h 505"/>
              <a:gd name="T68" fmla="*/ 24908950 w 1285"/>
              <a:gd name="T69" fmla="*/ 10746614 h 505"/>
              <a:gd name="T70" fmla="*/ 28519362 w 1285"/>
              <a:gd name="T71" fmla="*/ 11247422 h 505"/>
              <a:gd name="T72" fmla="*/ 30433531 w 1285"/>
              <a:gd name="T73" fmla="*/ 11452332 h 505"/>
              <a:gd name="T74" fmla="*/ 30651613 w 1285"/>
              <a:gd name="T75" fmla="*/ 11088081 h 505"/>
              <a:gd name="T76" fmla="*/ 30966516 w 1285"/>
              <a:gd name="T77" fmla="*/ 10382212 h 505"/>
              <a:gd name="T78" fmla="*/ 31136187 w 1285"/>
              <a:gd name="T79" fmla="*/ 9448800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4" name="AutoShape 1340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5" name="Freeform 1341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4167339 w 179"/>
              <a:gd name="T1" fmla="*/ 1960033 h 216"/>
              <a:gd name="T2" fmla="*/ 3241435 w 179"/>
              <a:gd name="T3" fmla="*/ 2590271 h 216"/>
              <a:gd name="T4" fmla="*/ 2513572 w 179"/>
              <a:gd name="T5" fmla="*/ 3290094 h 216"/>
              <a:gd name="T6" fmla="*/ 1785966 w 179"/>
              <a:gd name="T7" fmla="*/ 4130146 h 216"/>
              <a:gd name="T8" fmla="*/ 1190815 w 179"/>
              <a:gd name="T9" fmla="*/ 5040313 h 216"/>
              <a:gd name="T10" fmla="*/ 661507 w 179"/>
              <a:gd name="T11" fmla="*/ 6020329 h 216"/>
              <a:gd name="T12" fmla="*/ 330753 w 179"/>
              <a:gd name="T13" fmla="*/ 7070460 h 216"/>
              <a:gd name="T14" fmla="*/ 132199 w 179"/>
              <a:gd name="T15" fmla="*/ 8190442 h 216"/>
              <a:gd name="T16" fmla="*/ 0 w 179"/>
              <a:gd name="T17" fmla="*/ 9310688 h 216"/>
              <a:gd name="T18" fmla="*/ 132199 w 179"/>
              <a:gd name="T19" fmla="*/ 10850563 h 216"/>
              <a:gd name="T20" fmla="*/ 661507 w 179"/>
              <a:gd name="T21" fmla="*/ 12110773 h 216"/>
              <a:gd name="T22" fmla="*/ 1521312 w 179"/>
              <a:gd name="T23" fmla="*/ 13300869 h 216"/>
              <a:gd name="T24" fmla="*/ 2646028 w 179"/>
              <a:gd name="T25" fmla="*/ 14070806 h 216"/>
              <a:gd name="T26" fmla="*/ 3902942 w 179"/>
              <a:gd name="T27" fmla="*/ 14770894 h 216"/>
              <a:gd name="T28" fmla="*/ 5225699 w 179"/>
              <a:gd name="T29" fmla="*/ 15050823 h 216"/>
              <a:gd name="T30" fmla="*/ 6615069 w 179"/>
              <a:gd name="T31" fmla="*/ 15120937 h 216"/>
              <a:gd name="T32" fmla="*/ 7937826 w 179"/>
              <a:gd name="T33" fmla="*/ 14910858 h 216"/>
              <a:gd name="T34" fmla="*/ 8202480 w 179"/>
              <a:gd name="T35" fmla="*/ 14910858 h 216"/>
              <a:gd name="T36" fmla="*/ 8467134 w 179"/>
              <a:gd name="T37" fmla="*/ 14770894 h 216"/>
              <a:gd name="T38" fmla="*/ 8665689 w 179"/>
              <a:gd name="T39" fmla="*/ 14560815 h 216"/>
              <a:gd name="T40" fmla="*/ 8731788 w 179"/>
              <a:gd name="T41" fmla="*/ 14210771 h 216"/>
              <a:gd name="T42" fmla="*/ 8599333 w 179"/>
              <a:gd name="T43" fmla="*/ 13860727 h 216"/>
              <a:gd name="T44" fmla="*/ 8334936 w 179"/>
              <a:gd name="T45" fmla="*/ 13580798 h 216"/>
              <a:gd name="T46" fmla="*/ 8004182 w 179"/>
              <a:gd name="T47" fmla="*/ 13300869 h 216"/>
              <a:gd name="T48" fmla="*/ 7673429 w 179"/>
              <a:gd name="T49" fmla="*/ 13090790 h 216"/>
              <a:gd name="T50" fmla="*/ 6945823 w 179"/>
              <a:gd name="T51" fmla="*/ 12880710 h 216"/>
              <a:gd name="T52" fmla="*/ 6284316 w 179"/>
              <a:gd name="T53" fmla="*/ 12740746 h 216"/>
              <a:gd name="T54" fmla="*/ 5556452 w 179"/>
              <a:gd name="T55" fmla="*/ 12600781 h 216"/>
              <a:gd name="T56" fmla="*/ 4961302 w 179"/>
              <a:gd name="T57" fmla="*/ 12460817 h 216"/>
              <a:gd name="T58" fmla="*/ 4299795 w 179"/>
              <a:gd name="T59" fmla="*/ 12250738 h 216"/>
              <a:gd name="T60" fmla="*/ 3704387 w 179"/>
              <a:gd name="T61" fmla="*/ 11900694 h 216"/>
              <a:gd name="T62" fmla="*/ 3108980 w 179"/>
              <a:gd name="T63" fmla="*/ 11550650 h 216"/>
              <a:gd name="T64" fmla="*/ 2579928 w 179"/>
              <a:gd name="T65" fmla="*/ 10920677 h 216"/>
              <a:gd name="T66" fmla="*/ 2381373 w 179"/>
              <a:gd name="T67" fmla="*/ 8400521 h 216"/>
              <a:gd name="T68" fmla="*/ 2910682 w 179"/>
              <a:gd name="T69" fmla="*/ 6300523 h 216"/>
              <a:gd name="T70" fmla="*/ 4035141 w 179"/>
              <a:gd name="T71" fmla="*/ 4690269 h 216"/>
              <a:gd name="T72" fmla="*/ 5556452 w 179"/>
              <a:gd name="T73" fmla="*/ 3290094 h 216"/>
              <a:gd name="T74" fmla="*/ 7210220 w 179"/>
              <a:gd name="T75" fmla="*/ 2240227 h 216"/>
              <a:gd name="T76" fmla="*/ 8996442 w 179"/>
              <a:gd name="T77" fmla="*/ 1470025 h 216"/>
              <a:gd name="T78" fmla="*/ 10583853 w 179"/>
              <a:gd name="T79" fmla="*/ 840052 h 216"/>
              <a:gd name="T80" fmla="*/ 11840768 w 179"/>
              <a:gd name="T81" fmla="*/ 350044 h 216"/>
              <a:gd name="T82" fmla="*/ 11047062 w 179"/>
              <a:gd name="T83" fmla="*/ 70115 h 216"/>
              <a:gd name="T84" fmla="*/ 10187001 w 179"/>
              <a:gd name="T85" fmla="*/ 0 h 216"/>
              <a:gd name="T86" fmla="*/ 9260839 w 179"/>
              <a:gd name="T87" fmla="*/ 139965 h 216"/>
              <a:gd name="T88" fmla="*/ 8202480 w 179"/>
              <a:gd name="T89" fmla="*/ 350044 h 216"/>
              <a:gd name="T90" fmla="*/ 7144120 w 179"/>
              <a:gd name="T91" fmla="*/ 700088 h 216"/>
              <a:gd name="T92" fmla="*/ 6085761 w 179"/>
              <a:gd name="T93" fmla="*/ 1050131 h 216"/>
              <a:gd name="T94" fmla="*/ 5093500 w 179"/>
              <a:gd name="T95" fmla="*/ 1540140 h 216"/>
              <a:gd name="T96" fmla="*/ 4167339 w 179"/>
              <a:gd name="T97" fmla="*/ 1960033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6" name="Freeform 1342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6031581 w 114"/>
              <a:gd name="T1" fmla="*/ 3850217 h 168"/>
              <a:gd name="T2" fmla="*/ 6345655 w 114"/>
              <a:gd name="T3" fmla="*/ 5040313 h 168"/>
              <a:gd name="T4" fmla="*/ 6282991 w 114"/>
              <a:gd name="T5" fmla="*/ 6160294 h 168"/>
              <a:gd name="T6" fmla="*/ 5780422 w 114"/>
              <a:gd name="T7" fmla="*/ 7070460 h 168"/>
              <a:gd name="T8" fmla="*/ 5152022 w 114"/>
              <a:gd name="T9" fmla="*/ 7840398 h 168"/>
              <a:gd name="T10" fmla="*/ 4335128 w 114"/>
              <a:gd name="T11" fmla="*/ 8610600 h 168"/>
              <a:gd name="T12" fmla="*/ 3392905 w 114"/>
              <a:gd name="T13" fmla="*/ 9380538 h 168"/>
              <a:gd name="T14" fmla="*/ 2513096 w 114"/>
              <a:gd name="T15" fmla="*/ 10010510 h 168"/>
              <a:gd name="T16" fmla="*/ 1696453 w 114"/>
              <a:gd name="T17" fmla="*/ 10710598 h 168"/>
              <a:gd name="T18" fmla="*/ 1570622 w 114"/>
              <a:gd name="T19" fmla="*/ 10920677 h 168"/>
              <a:gd name="T20" fmla="*/ 1507958 w 114"/>
              <a:gd name="T21" fmla="*/ 11060642 h 168"/>
              <a:gd name="T22" fmla="*/ 1507958 w 114"/>
              <a:gd name="T23" fmla="*/ 11340835 h 168"/>
              <a:gd name="T24" fmla="*/ 1570622 w 114"/>
              <a:gd name="T25" fmla="*/ 11550650 h 168"/>
              <a:gd name="T26" fmla="*/ 1759117 w 114"/>
              <a:gd name="T27" fmla="*/ 11690615 h 168"/>
              <a:gd name="T28" fmla="*/ 1947612 w 114"/>
              <a:gd name="T29" fmla="*/ 11760729 h 168"/>
              <a:gd name="T30" fmla="*/ 2073442 w 114"/>
              <a:gd name="T31" fmla="*/ 11760729 h 168"/>
              <a:gd name="T32" fmla="*/ 2324601 w 114"/>
              <a:gd name="T33" fmla="*/ 11690615 h 168"/>
              <a:gd name="T34" fmla="*/ 3329990 w 114"/>
              <a:gd name="T35" fmla="*/ 10990792 h 168"/>
              <a:gd name="T36" fmla="*/ 4335128 w 114"/>
              <a:gd name="T37" fmla="*/ 10290704 h 168"/>
              <a:gd name="T38" fmla="*/ 5277602 w 114"/>
              <a:gd name="T39" fmla="*/ 9450652 h 168"/>
              <a:gd name="T40" fmla="*/ 6094496 w 114"/>
              <a:gd name="T41" fmla="*/ 8470635 h 168"/>
              <a:gd name="T42" fmla="*/ 6722645 w 114"/>
              <a:gd name="T43" fmla="*/ 7420504 h 168"/>
              <a:gd name="T44" fmla="*/ 7099634 w 114"/>
              <a:gd name="T45" fmla="*/ 6230408 h 168"/>
              <a:gd name="T46" fmla="*/ 7162549 w 114"/>
              <a:gd name="T47" fmla="*/ 4970198 h 168"/>
              <a:gd name="T48" fmla="*/ 6911139 w 114"/>
              <a:gd name="T49" fmla="*/ 3570287 h 168"/>
              <a:gd name="T50" fmla="*/ 6345655 w 114"/>
              <a:gd name="T51" fmla="*/ 2520156 h 168"/>
              <a:gd name="T52" fmla="*/ 5466097 w 114"/>
              <a:gd name="T53" fmla="*/ 1680104 h 168"/>
              <a:gd name="T54" fmla="*/ 4398043 w 114"/>
              <a:gd name="T55" fmla="*/ 980017 h 168"/>
              <a:gd name="T56" fmla="*/ 3204411 w 114"/>
              <a:gd name="T57" fmla="*/ 490008 h 168"/>
              <a:gd name="T58" fmla="*/ 2010527 w 114"/>
              <a:gd name="T59" fmla="*/ 139965 h 168"/>
              <a:gd name="T60" fmla="*/ 1068053 w 114"/>
              <a:gd name="T61" fmla="*/ 0 h 168"/>
              <a:gd name="T62" fmla="*/ 314074 w 114"/>
              <a:gd name="T63" fmla="*/ 0 h 168"/>
              <a:gd name="T64" fmla="*/ 0 w 114"/>
              <a:gd name="T65" fmla="*/ 210079 h 168"/>
              <a:gd name="T66" fmla="*/ 753979 w 114"/>
              <a:gd name="T67" fmla="*/ 629973 h 168"/>
              <a:gd name="T68" fmla="*/ 1633538 w 114"/>
              <a:gd name="T69" fmla="*/ 910167 h 168"/>
              <a:gd name="T70" fmla="*/ 2576011 w 114"/>
              <a:gd name="T71" fmla="*/ 1190096 h 168"/>
              <a:gd name="T72" fmla="*/ 3392905 w 114"/>
              <a:gd name="T73" fmla="*/ 1540140 h 168"/>
              <a:gd name="T74" fmla="*/ 4272464 w 114"/>
              <a:gd name="T75" fmla="*/ 1890183 h 168"/>
              <a:gd name="T76" fmla="*/ 5026443 w 114"/>
              <a:gd name="T77" fmla="*/ 2380192 h 168"/>
              <a:gd name="T78" fmla="*/ 5591927 w 114"/>
              <a:gd name="T79" fmla="*/ 3010165 h 168"/>
              <a:gd name="T80" fmla="*/ 6031581 w 114"/>
              <a:gd name="T81" fmla="*/ 3850217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7" name="Freeform 1343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5998988 w 289"/>
              <a:gd name="T1" fmla="*/ 4472851 h 351"/>
              <a:gd name="T2" fmla="*/ 3199323 w 289"/>
              <a:gd name="T3" fmla="*/ 7294124 h 351"/>
              <a:gd name="T4" fmla="*/ 999917 w 289"/>
              <a:gd name="T5" fmla="*/ 10666010 h 351"/>
              <a:gd name="T6" fmla="*/ 0 w 289"/>
              <a:gd name="T7" fmla="*/ 14450791 h 351"/>
              <a:gd name="T8" fmla="*/ 200087 w 289"/>
              <a:gd name="T9" fmla="*/ 17065616 h 351"/>
              <a:gd name="T10" fmla="*/ 533134 w 289"/>
              <a:gd name="T11" fmla="*/ 18028862 h 351"/>
              <a:gd name="T12" fmla="*/ 1133137 w 289"/>
              <a:gd name="T13" fmla="*/ 18992371 h 351"/>
              <a:gd name="T14" fmla="*/ 1932967 w 289"/>
              <a:gd name="T15" fmla="*/ 19818160 h 351"/>
              <a:gd name="T16" fmla="*/ 3332800 w 289"/>
              <a:gd name="T17" fmla="*/ 20712678 h 351"/>
              <a:gd name="T18" fmla="*/ 5132548 w 289"/>
              <a:gd name="T19" fmla="*/ 21675924 h 351"/>
              <a:gd name="T20" fmla="*/ 7132125 w 289"/>
              <a:gd name="T21" fmla="*/ 22432985 h 351"/>
              <a:gd name="T22" fmla="*/ 9065092 w 289"/>
              <a:gd name="T23" fmla="*/ 22983599 h 351"/>
              <a:gd name="T24" fmla="*/ 11131279 w 289"/>
              <a:gd name="T25" fmla="*/ 23465222 h 351"/>
              <a:gd name="T26" fmla="*/ 13131113 w 289"/>
              <a:gd name="T27" fmla="*/ 23740398 h 351"/>
              <a:gd name="T28" fmla="*/ 15197300 w 289"/>
              <a:gd name="T29" fmla="*/ 23946845 h 351"/>
              <a:gd name="T30" fmla="*/ 17263744 w 289"/>
              <a:gd name="T31" fmla="*/ 24084564 h 351"/>
              <a:gd name="T32" fmla="*/ 18596709 w 289"/>
              <a:gd name="T33" fmla="*/ 24153292 h 351"/>
              <a:gd name="T34" fmla="*/ 19063234 w 289"/>
              <a:gd name="T35" fmla="*/ 23740398 h 351"/>
              <a:gd name="T36" fmla="*/ 19263321 w 289"/>
              <a:gd name="T37" fmla="*/ 23052327 h 351"/>
              <a:gd name="T38" fmla="*/ 18796796 w 289"/>
              <a:gd name="T39" fmla="*/ 22570704 h 351"/>
              <a:gd name="T40" fmla="*/ 17530182 w 289"/>
              <a:gd name="T41" fmla="*/ 22157809 h 351"/>
              <a:gd name="T42" fmla="*/ 15730692 w 289"/>
              <a:gd name="T43" fmla="*/ 21813643 h 351"/>
              <a:gd name="T44" fmla="*/ 13864335 w 289"/>
              <a:gd name="T45" fmla="*/ 21538467 h 351"/>
              <a:gd name="T46" fmla="*/ 11931367 w 289"/>
              <a:gd name="T47" fmla="*/ 21194301 h 351"/>
              <a:gd name="T48" fmla="*/ 10131619 w 289"/>
              <a:gd name="T49" fmla="*/ 20850397 h 351"/>
              <a:gd name="T50" fmla="*/ 8331871 w 289"/>
              <a:gd name="T51" fmla="*/ 20368511 h 351"/>
              <a:gd name="T52" fmla="*/ 6532123 w 289"/>
              <a:gd name="T53" fmla="*/ 19749169 h 351"/>
              <a:gd name="T54" fmla="*/ 4799242 w 289"/>
              <a:gd name="T55" fmla="*/ 18992371 h 351"/>
              <a:gd name="T56" fmla="*/ 3266191 w 289"/>
              <a:gd name="T57" fmla="*/ 17960134 h 351"/>
              <a:gd name="T58" fmla="*/ 2266273 w 289"/>
              <a:gd name="T59" fmla="*/ 16583993 h 351"/>
              <a:gd name="T60" fmla="*/ 1999577 w 289"/>
              <a:gd name="T61" fmla="*/ 14794695 h 351"/>
              <a:gd name="T62" fmla="*/ 2266273 w 289"/>
              <a:gd name="T63" fmla="*/ 12799212 h 351"/>
              <a:gd name="T64" fmla="*/ 3066104 w 289"/>
              <a:gd name="T65" fmla="*/ 10872457 h 351"/>
              <a:gd name="T66" fmla="*/ 4265850 w 289"/>
              <a:gd name="T67" fmla="*/ 8807984 h 351"/>
              <a:gd name="T68" fmla="*/ 5665683 w 289"/>
              <a:gd name="T69" fmla="*/ 7018948 h 351"/>
              <a:gd name="T70" fmla="*/ 7331954 w 289"/>
              <a:gd name="T71" fmla="*/ 5298641 h 351"/>
              <a:gd name="T72" fmla="*/ 9131702 w 289"/>
              <a:gd name="T73" fmla="*/ 3647062 h 351"/>
              <a:gd name="T74" fmla="*/ 11664671 w 289"/>
              <a:gd name="T75" fmla="*/ 2408378 h 351"/>
              <a:gd name="T76" fmla="*/ 14197640 w 289"/>
              <a:gd name="T77" fmla="*/ 1307413 h 351"/>
              <a:gd name="T78" fmla="*/ 15797302 w 289"/>
              <a:gd name="T79" fmla="*/ 412895 h 351"/>
              <a:gd name="T80" fmla="*/ 15330777 w 289"/>
              <a:gd name="T81" fmla="*/ 0 h 351"/>
              <a:gd name="T82" fmla="*/ 13197723 w 289"/>
              <a:gd name="T83" fmla="*/ 275176 h 351"/>
              <a:gd name="T84" fmla="*/ 10731363 w 289"/>
              <a:gd name="T85" fmla="*/ 1169694 h 351"/>
              <a:gd name="T86" fmla="*/ 8465090 w 289"/>
              <a:gd name="T87" fmla="*/ 2408378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8" name="Freeform 1344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13125000 w 254"/>
              <a:gd name="T1" fmla="*/ 4970503 h 234"/>
              <a:gd name="T2" fmla="*/ 13875000 w 254"/>
              <a:gd name="T3" fmla="*/ 5880412 h 234"/>
              <a:gd name="T4" fmla="*/ 14312500 w 254"/>
              <a:gd name="T5" fmla="*/ 6930552 h 234"/>
              <a:gd name="T6" fmla="*/ 14500000 w 254"/>
              <a:gd name="T7" fmla="*/ 8050542 h 234"/>
              <a:gd name="T8" fmla="*/ 14500000 w 254"/>
              <a:gd name="T9" fmla="*/ 9240648 h 234"/>
              <a:gd name="T10" fmla="*/ 14375000 w 254"/>
              <a:gd name="T11" fmla="*/ 10220672 h 234"/>
              <a:gd name="T12" fmla="*/ 14125000 w 254"/>
              <a:gd name="T13" fmla="*/ 11060996 h 234"/>
              <a:gd name="T14" fmla="*/ 13687500 w 254"/>
              <a:gd name="T15" fmla="*/ 11901054 h 234"/>
              <a:gd name="T16" fmla="*/ 13187500 w 254"/>
              <a:gd name="T17" fmla="*/ 12531032 h 234"/>
              <a:gd name="T18" fmla="*/ 12625000 w 254"/>
              <a:gd name="T19" fmla="*/ 13300976 h 234"/>
              <a:gd name="T20" fmla="*/ 12062500 w 254"/>
              <a:gd name="T21" fmla="*/ 13931219 h 234"/>
              <a:gd name="T22" fmla="*/ 11437500 w 254"/>
              <a:gd name="T23" fmla="*/ 14561197 h 234"/>
              <a:gd name="T24" fmla="*/ 10875000 w 254"/>
              <a:gd name="T25" fmla="*/ 15261290 h 234"/>
              <a:gd name="T26" fmla="*/ 10750000 w 254"/>
              <a:gd name="T27" fmla="*/ 15471106 h 234"/>
              <a:gd name="T28" fmla="*/ 10750000 w 254"/>
              <a:gd name="T29" fmla="*/ 15681187 h 234"/>
              <a:gd name="T30" fmla="*/ 10750000 w 254"/>
              <a:gd name="T31" fmla="*/ 15891268 h 234"/>
              <a:gd name="T32" fmla="*/ 10875000 w 254"/>
              <a:gd name="T33" fmla="*/ 16171199 h 234"/>
              <a:gd name="T34" fmla="*/ 11062500 w 254"/>
              <a:gd name="T35" fmla="*/ 16311165 h 234"/>
              <a:gd name="T36" fmla="*/ 11312500 w 254"/>
              <a:gd name="T37" fmla="*/ 16381280 h 234"/>
              <a:gd name="T38" fmla="*/ 11500000 w 254"/>
              <a:gd name="T39" fmla="*/ 16311165 h 234"/>
              <a:gd name="T40" fmla="*/ 11687500 w 254"/>
              <a:gd name="T41" fmla="*/ 16171199 h 234"/>
              <a:gd name="T42" fmla="*/ 13000000 w 254"/>
              <a:gd name="T43" fmla="*/ 15191175 h 234"/>
              <a:gd name="T44" fmla="*/ 14125000 w 254"/>
              <a:gd name="T45" fmla="*/ 13931219 h 234"/>
              <a:gd name="T46" fmla="*/ 15000000 w 254"/>
              <a:gd name="T47" fmla="*/ 12460917 h 234"/>
              <a:gd name="T48" fmla="*/ 15562500 w 254"/>
              <a:gd name="T49" fmla="*/ 10850915 h 234"/>
              <a:gd name="T50" fmla="*/ 15875000 w 254"/>
              <a:gd name="T51" fmla="*/ 9170797 h 234"/>
              <a:gd name="T52" fmla="*/ 15687500 w 254"/>
              <a:gd name="T53" fmla="*/ 7490679 h 234"/>
              <a:gd name="T54" fmla="*/ 15187500 w 254"/>
              <a:gd name="T55" fmla="*/ 5880412 h 234"/>
              <a:gd name="T56" fmla="*/ 14125000 w 254"/>
              <a:gd name="T57" fmla="*/ 4480226 h 234"/>
              <a:gd name="T58" fmla="*/ 13375000 w 254"/>
              <a:gd name="T59" fmla="*/ 3710282 h 234"/>
              <a:gd name="T60" fmla="*/ 12437500 w 254"/>
              <a:gd name="T61" fmla="*/ 3150155 h 234"/>
              <a:gd name="T62" fmla="*/ 11437500 w 254"/>
              <a:gd name="T63" fmla="*/ 2520177 h 234"/>
              <a:gd name="T64" fmla="*/ 10312500 w 254"/>
              <a:gd name="T65" fmla="*/ 2030164 h 234"/>
              <a:gd name="T66" fmla="*/ 9187500 w 254"/>
              <a:gd name="T67" fmla="*/ 1470037 h 234"/>
              <a:gd name="T68" fmla="*/ 8062500 w 254"/>
              <a:gd name="T69" fmla="*/ 1119990 h 234"/>
              <a:gd name="T70" fmla="*/ 6937500 w 254"/>
              <a:gd name="T71" fmla="*/ 840059 h 234"/>
              <a:gd name="T72" fmla="*/ 5812500 w 254"/>
              <a:gd name="T73" fmla="*/ 490012 h 234"/>
              <a:gd name="T74" fmla="*/ 4687500 w 254"/>
              <a:gd name="T75" fmla="*/ 279931 h 234"/>
              <a:gd name="T76" fmla="*/ 3687500 w 254"/>
              <a:gd name="T77" fmla="*/ 139966 h 234"/>
              <a:gd name="T78" fmla="*/ 2687500 w 254"/>
              <a:gd name="T79" fmla="*/ 0 h 234"/>
              <a:gd name="T80" fmla="*/ 1937500 w 254"/>
              <a:gd name="T81" fmla="*/ 0 h 234"/>
              <a:gd name="T82" fmla="*/ 1187500 w 254"/>
              <a:gd name="T83" fmla="*/ 0 h 234"/>
              <a:gd name="T84" fmla="*/ 625000 w 254"/>
              <a:gd name="T85" fmla="*/ 0 h 234"/>
              <a:gd name="T86" fmla="*/ 187500 w 254"/>
              <a:gd name="T87" fmla="*/ 139966 h 234"/>
              <a:gd name="T88" fmla="*/ 0 w 254"/>
              <a:gd name="T89" fmla="*/ 279931 h 234"/>
              <a:gd name="T90" fmla="*/ 687500 w 254"/>
              <a:gd name="T91" fmla="*/ 420162 h 234"/>
              <a:gd name="T92" fmla="*/ 1312500 w 254"/>
              <a:gd name="T93" fmla="*/ 490012 h 234"/>
              <a:gd name="T94" fmla="*/ 2125000 w 254"/>
              <a:gd name="T95" fmla="*/ 629978 h 234"/>
              <a:gd name="T96" fmla="*/ 2875000 w 254"/>
              <a:gd name="T97" fmla="*/ 840059 h 234"/>
              <a:gd name="T98" fmla="*/ 3687500 w 254"/>
              <a:gd name="T99" fmla="*/ 1050140 h 234"/>
              <a:gd name="T100" fmla="*/ 4625000 w 254"/>
              <a:gd name="T101" fmla="*/ 1190105 h 234"/>
              <a:gd name="T102" fmla="*/ 5437500 w 254"/>
              <a:gd name="T103" fmla="*/ 1400186 h 234"/>
              <a:gd name="T104" fmla="*/ 6375000 w 254"/>
              <a:gd name="T105" fmla="*/ 1610003 h 234"/>
              <a:gd name="T106" fmla="*/ 7250000 w 254"/>
              <a:gd name="T107" fmla="*/ 1960049 h 234"/>
              <a:gd name="T108" fmla="*/ 8187500 w 254"/>
              <a:gd name="T109" fmla="*/ 2240245 h 234"/>
              <a:gd name="T110" fmla="*/ 9062500 w 254"/>
              <a:gd name="T111" fmla="*/ 2520177 h 234"/>
              <a:gd name="T112" fmla="*/ 9937500 w 254"/>
              <a:gd name="T113" fmla="*/ 2940338 h 234"/>
              <a:gd name="T114" fmla="*/ 10812500 w 254"/>
              <a:gd name="T115" fmla="*/ 3360235 h 234"/>
              <a:gd name="T116" fmla="*/ 11625000 w 254"/>
              <a:gd name="T117" fmla="*/ 3850248 h 234"/>
              <a:gd name="T118" fmla="*/ 12437500 w 254"/>
              <a:gd name="T119" fmla="*/ 4410375 h 234"/>
              <a:gd name="T120" fmla="*/ 13125000 w 254"/>
              <a:gd name="T121" fmla="*/ 4970503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39" name="Freeform 1345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8091509 h 221"/>
              <a:gd name="T2" fmla="*/ 0 w 103"/>
              <a:gd name="T3" fmla="*/ 9295279 h 221"/>
              <a:gd name="T4" fmla="*/ 243150 w 103"/>
              <a:gd name="T5" fmla="*/ 10432073 h 221"/>
              <a:gd name="T6" fmla="*/ 729695 w 103"/>
              <a:gd name="T7" fmla="*/ 11502149 h 221"/>
              <a:gd name="T8" fmla="*/ 1337816 w 103"/>
              <a:gd name="T9" fmla="*/ 12438271 h 221"/>
              <a:gd name="T10" fmla="*/ 2128421 w 103"/>
              <a:gd name="T11" fmla="*/ 13173980 h 221"/>
              <a:gd name="T12" fmla="*/ 3040602 w 103"/>
              <a:gd name="T13" fmla="*/ 13909431 h 221"/>
              <a:gd name="T14" fmla="*/ 4013693 w 103"/>
              <a:gd name="T15" fmla="*/ 14444469 h 221"/>
              <a:gd name="T16" fmla="*/ 5047449 w 103"/>
              <a:gd name="T17" fmla="*/ 14711858 h 221"/>
              <a:gd name="T18" fmla="*/ 5412419 w 103"/>
              <a:gd name="T19" fmla="*/ 14778835 h 221"/>
              <a:gd name="T20" fmla="*/ 5716480 w 103"/>
              <a:gd name="T21" fmla="*/ 14645140 h 221"/>
              <a:gd name="T22" fmla="*/ 5959629 w 103"/>
              <a:gd name="T23" fmla="*/ 14444469 h 221"/>
              <a:gd name="T24" fmla="*/ 6081204 w 103"/>
              <a:gd name="T25" fmla="*/ 14110102 h 221"/>
              <a:gd name="T26" fmla="*/ 6081204 w 103"/>
              <a:gd name="T27" fmla="*/ 13775736 h 221"/>
              <a:gd name="T28" fmla="*/ 6020540 w 103"/>
              <a:gd name="T29" fmla="*/ 13441370 h 221"/>
              <a:gd name="T30" fmla="*/ 5838054 w 103"/>
              <a:gd name="T31" fmla="*/ 13107003 h 221"/>
              <a:gd name="T32" fmla="*/ 5533994 w 103"/>
              <a:gd name="T33" fmla="*/ 12973309 h 221"/>
              <a:gd name="T34" fmla="*/ 4500239 w 103"/>
              <a:gd name="T35" fmla="*/ 12571966 h 221"/>
              <a:gd name="T36" fmla="*/ 3527148 w 103"/>
              <a:gd name="T37" fmla="*/ 11970210 h 221"/>
              <a:gd name="T38" fmla="*/ 2736542 w 103"/>
              <a:gd name="T39" fmla="*/ 11234500 h 221"/>
              <a:gd name="T40" fmla="*/ 2189332 w 103"/>
              <a:gd name="T41" fmla="*/ 10365355 h 221"/>
              <a:gd name="T42" fmla="*/ 1824361 w 103"/>
              <a:gd name="T43" fmla="*/ 9295279 h 221"/>
              <a:gd name="T44" fmla="*/ 1641876 w 103"/>
              <a:gd name="T45" fmla="*/ 8158486 h 221"/>
              <a:gd name="T46" fmla="*/ 1641876 w 103"/>
              <a:gd name="T47" fmla="*/ 6887997 h 221"/>
              <a:gd name="T48" fmla="*/ 1945936 w 103"/>
              <a:gd name="T49" fmla="*/ 5617250 h 221"/>
              <a:gd name="T50" fmla="*/ 2310907 w 103"/>
              <a:gd name="T51" fmla="*/ 4681128 h 221"/>
              <a:gd name="T52" fmla="*/ 2797452 w 103"/>
              <a:gd name="T53" fmla="*/ 3811724 h 221"/>
              <a:gd name="T54" fmla="*/ 3405573 w 103"/>
              <a:gd name="T55" fmla="*/ 3076015 h 221"/>
              <a:gd name="T56" fmla="*/ 4013693 w 103"/>
              <a:gd name="T57" fmla="*/ 2340564 h 221"/>
              <a:gd name="T58" fmla="*/ 4621814 w 103"/>
              <a:gd name="T59" fmla="*/ 1671831 h 221"/>
              <a:gd name="T60" fmla="*/ 5229934 w 103"/>
              <a:gd name="T61" fmla="*/ 1136794 h 221"/>
              <a:gd name="T62" fmla="*/ 5838054 w 103"/>
              <a:gd name="T63" fmla="*/ 535038 h 221"/>
              <a:gd name="T64" fmla="*/ 6263689 w 103"/>
              <a:gd name="T65" fmla="*/ 66977 h 221"/>
              <a:gd name="T66" fmla="*/ 5838054 w 103"/>
              <a:gd name="T67" fmla="*/ 0 h 221"/>
              <a:gd name="T68" fmla="*/ 5108359 w 103"/>
              <a:gd name="T69" fmla="*/ 334366 h 221"/>
              <a:gd name="T70" fmla="*/ 4196179 w 103"/>
              <a:gd name="T71" fmla="*/ 1136794 h 221"/>
              <a:gd name="T72" fmla="*/ 3101513 w 103"/>
              <a:gd name="T73" fmla="*/ 2206869 h 221"/>
              <a:gd name="T74" fmla="*/ 2067511 w 103"/>
              <a:gd name="T75" fmla="*/ 3544334 h 221"/>
              <a:gd name="T76" fmla="*/ 1094666 w 103"/>
              <a:gd name="T77" fmla="*/ 5015494 h 221"/>
              <a:gd name="T78" fmla="*/ 425635 w 103"/>
              <a:gd name="T79" fmla="*/ 6553631 h 221"/>
              <a:gd name="T80" fmla="*/ 0 w 103"/>
              <a:gd name="T81" fmla="*/ 8091509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0" name="Freeform 1346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1756980 w 221"/>
              <a:gd name="T1" fmla="*/ 8050477 h 288"/>
              <a:gd name="T2" fmla="*/ 12452397 w 221"/>
              <a:gd name="T3" fmla="*/ 9310688 h 288"/>
              <a:gd name="T4" fmla="*/ 12768428 w 221"/>
              <a:gd name="T5" fmla="*/ 10710598 h 288"/>
              <a:gd name="T6" fmla="*/ 12578860 w 221"/>
              <a:gd name="T7" fmla="*/ 12180888 h 288"/>
              <a:gd name="T8" fmla="*/ 11820337 w 221"/>
              <a:gd name="T9" fmla="*/ 13580798 h 288"/>
              <a:gd name="T10" fmla="*/ 10745784 w 221"/>
              <a:gd name="T11" fmla="*/ 14841008 h 288"/>
              <a:gd name="T12" fmla="*/ 9481411 w 221"/>
              <a:gd name="T13" fmla="*/ 16031104 h 288"/>
              <a:gd name="T14" fmla="*/ 8154185 w 221"/>
              <a:gd name="T15" fmla="*/ 17220935 h 288"/>
              <a:gd name="T16" fmla="*/ 7332305 w 221"/>
              <a:gd name="T17" fmla="*/ 18061252 h 288"/>
              <a:gd name="T18" fmla="*/ 7079631 w 221"/>
              <a:gd name="T19" fmla="*/ 18691225 h 288"/>
              <a:gd name="T20" fmla="*/ 6889812 w 221"/>
              <a:gd name="T21" fmla="*/ 19321198 h 288"/>
              <a:gd name="T22" fmla="*/ 6953169 w 221"/>
              <a:gd name="T23" fmla="*/ 19881321 h 288"/>
              <a:gd name="T24" fmla="*/ 7395662 w 221"/>
              <a:gd name="T25" fmla="*/ 20161250 h 288"/>
              <a:gd name="T26" fmla="*/ 7901260 w 221"/>
              <a:gd name="T27" fmla="*/ 20091135 h 288"/>
              <a:gd name="T28" fmla="*/ 8786245 w 221"/>
              <a:gd name="T29" fmla="*/ 19041269 h 288"/>
              <a:gd name="T30" fmla="*/ 10239934 w 221"/>
              <a:gd name="T31" fmla="*/ 17501129 h 288"/>
              <a:gd name="T32" fmla="*/ 11756980 w 221"/>
              <a:gd name="T33" fmla="*/ 16031104 h 288"/>
              <a:gd name="T34" fmla="*/ 13084458 w 221"/>
              <a:gd name="T35" fmla="*/ 14280885 h 288"/>
              <a:gd name="T36" fmla="*/ 13906338 w 221"/>
              <a:gd name="T37" fmla="*/ 12180888 h 288"/>
              <a:gd name="T38" fmla="*/ 13779875 w 221"/>
              <a:gd name="T39" fmla="*/ 9940660 h 288"/>
              <a:gd name="T40" fmla="*/ 12894890 w 221"/>
              <a:gd name="T41" fmla="*/ 7840398 h 288"/>
              <a:gd name="T42" fmla="*/ 11440950 w 221"/>
              <a:gd name="T43" fmla="*/ 6090444 h 288"/>
              <a:gd name="T44" fmla="*/ 10050366 w 221"/>
              <a:gd name="T45" fmla="*/ 4830233 h 288"/>
              <a:gd name="T46" fmla="*/ 8659783 w 221"/>
              <a:gd name="T47" fmla="*/ 3850217 h 288"/>
              <a:gd name="T48" fmla="*/ 7205842 w 221"/>
              <a:gd name="T49" fmla="*/ 2800085 h 288"/>
              <a:gd name="T50" fmla="*/ 5625691 w 221"/>
              <a:gd name="T51" fmla="*/ 1890183 h 288"/>
              <a:gd name="T52" fmla="*/ 4171750 w 221"/>
              <a:gd name="T53" fmla="*/ 1050131 h 288"/>
              <a:gd name="T54" fmla="*/ 2654705 w 221"/>
              <a:gd name="T55" fmla="*/ 420158 h 288"/>
              <a:gd name="T56" fmla="*/ 1390583 w 221"/>
              <a:gd name="T57" fmla="*/ 70115 h 288"/>
              <a:gd name="T58" fmla="*/ 442493 w 221"/>
              <a:gd name="T59" fmla="*/ 70115 h 288"/>
              <a:gd name="T60" fmla="*/ 505598 w 221"/>
              <a:gd name="T61" fmla="*/ 350044 h 288"/>
              <a:gd name="T62" fmla="*/ 1643508 w 221"/>
              <a:gd name="T63" fmla="*/ 910167 h 288"/>
              <a:gd name="T64" fmla="*/ 2970986 w 221"/>
              <a:gd name="T65" fmla="*/ 1540140 h 288"/>
              <a:gd name="T66" fmla="*/ 4488032 w 221"/>
              <a:gd name="T67" fmla="*/ 2380192 h 288"/>
              <a:gd name="T68" fmla="*/ 6068184 w 221"/>
              <a:gd name="T69" fmla="*/ 3360208 h 288"/>
              <a:gd name="T70" fmla="*/ 7648335 w 221"/>
              <a:gd name="T71" fmla="*/ 4480190 h 288"/>
              <a:gd name="T72" fmla="*/ 9228738 w 221"/>
              <a:gd name="T73" fmla="*/ 5670285 h 288"/>
              <a:gd name="T74" fmla="*/ 10682427 w 221"/>
              <a:gd name="T75" fmla="*/ 686038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1" name="Freeform 1347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1559399 w 74"/>
              <a:gd name="T1" fmla="*/ 840043 h 174"/>
              <a:gd name="T2" fmla="*/ 1448013 w 74"/>
              <a:gd name="T3" fmla="*/ 490003 h 174"/>
              <a:gd name="T4" fmla="*/ 1280935 w 74"/>
              <a:gd name="T5" fmla="*/ 210077 h 174"/>
              <a:gd name="T6" fmla="*/ 946778 w 74"/>
              <a:gd name="T7" fmla="*/ 70114 h 174"/>
              <a:gd name="T8" fmla="*/ 668314 w 74"/>
              <a:gd name="T9" fmla="*/ 0 h 174"/>
              <a:gd name="T10" fmla="*/ 389850 w 74"/>
              <a:gd name="T11" fmla="*/ 139963 h 174"/>
              <a:gd name="T12" fmla="*/ 167078 w 74"/>
              <a:gd name="T13" fmla="*/ 350040 h 174"/>
              <a:gd name="T14" fmla="*/ 0 w 74"/>
              <a:gd name="T15" fmla="*/ 700080 h 174"/>
              <a:gd name="T16" fmla="*/ 0 w 74"/>
              <a:gd name="T17" fmla="*/ 1119969 h 174"/>
              <a:gd name="T18" fmla="*/ 278464 w 74"/>
              <a:gd name="T19" fmla="*/ 2730206 h 174"/>
              <a:gd name="T20" fmla="*/ 724007 w 74"/>
              <a:gd name="T21" fmla="*/ 4620104 h 174"/>
              <a:gd name="T22" fmla="*/ 1336627 w 74"/>
              <a:gd name="T23" fmla="*/ 6440153 h 174"/>
              <a:gd name="T24" fmla="*/ 2004941 w 74"/>
              <a:gd name="T25" fmla="*/ 8260202 h 174"/>
              <a:gd name="T26" fmla="*/ 2728712 w 74"/>
              <a:gd name="T27" fmla="*/ 9870439 h 174"/>
              <a:gd name="T28" fmla="*/ 3397025 w 74"/>
              <a:gd name="T29" fmla="*/ 11130371 h 174"/>
              <a:gd name="T30" fmla="*/ 3842568 w 74"/>
              <a:gd name="T31" fmla="*/ 11970414 h 174"/>
              <a:gd name="T32" fmla="*/ 4121032 w 74"/>
              <a:gd name="T33" fmla="*/ 12180491 h 174"/>
              <a:gd name="T34" fmla="*/ 4009646 w 74"/>
              <a:gd name="T35" fmla="*/ 11340448 h 174"/>
              <a:gd name="T36" fmla="*/ 3731182 w 74"/>
              <a:gd name="T37" fmla="*/ 10290328 h 174"/>
              <a:gd name="T38" fmla="*/ 3397025 w 74"/>
              <a:gd name="T39" fmla="*/ 8960282 h 174"/>
              <a:gd name="T40" fmla="*/ 2951483 w 74"/>
              <a:gd name="T41" fmla="*/ 7350310 h 174"/>
              <a:gd name="T42" fmla="*/ 2561633 w 74"/>
              <a:gd name="T43" fmla="*/ 5740338 h 174"/>
              <a:gd name="T44" fmla="*/ 2116091 w 74"/>
              <a:gd name="T45" fmla="*/ 4060252 h 174"/>
              <a:gd name="T46" fmla="*/ 1782170 w 74"/>
              <a:gd name="T47" fmla="*/ 2450015 h 174"/>
              <a:gd name="T48" fmla="*/ 1559399 w 74"/>
              <a:gd name="T49" fmla="*/ 840043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2" name="Freeform 1348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1193067 w 39"/>
              <a:gd name="T1" fmla="*/ 587302 h 87"/>
              <a:gd name="T2" fmla="*/ 1133231 w 39"/>
              <a:gd name="T3" fmla="*/ 326222 h 87"/>
              <a:gd name="T4" fmla="*/ 954454 w 39"/>
              <a:gd name="T5" fmla="*/ 130540 h 87"/>
              <a:gd name="T6" fmla="*/ 775433 w 39"/>
              <a:gd name="T7" fmla="*/ 0 h 87"/>
              <a:gd name="T8" fmla="*/ 477227 w 39"/>
              <a:gd name="T9" fmla="*/ 0 h 87"/>
              <a:gd name="T10" fmla="*/ 298206 w 39"/>
              <a:gd name="T11" fmla="*/ 65142 h 87"/>
              <a:gd name="T12" fmla="*/ 119185 w 39"/>
              <a:gd name="T13" fmla="*/ 195682 h 87"/>
              <a:gd name="T14" fmla="*/ 0 w 39"/>
              <a:gd name="T15" fmla="*/ 391620 h 87"/>
              <a:gd name="T16" fmla="*/ 0 w 39"/>
              <a:gd name="T17" fmla="*/ 652700 h 87"/>
              <a:gd name="T18" fmla="*/ 0 w 39"/>
              <a:gd name="T19" fmla="*/ 1435684 h 87"/>
              <a:gd name="T20" fmla="*/ 179021 w 39"/>
              <a:gd name="T21" fmla="*/ 2284066 h 87"/>
              <a:gd name="T22" fmla="*/ 417635 w 39"/>
              <a:gd name="T23" fmla="*/ 3132448 h 87"/>
              <a:gd name="T24" fmla="*/ 775433 w 39"/>
              <a:gd name="T25" fmla="*/ 3915687 h 87"/>
              <a:gd name="T26" fmla="*/ 1133231 w 39"/>
              <a:gd name="T27" fmla="*/ 4698672 h 87"/>
              <a:gd name="T28" fmla="*/ 1491273 w 39"/>
              <a:gd name="T29" fmla="*/ 5285974 h 87"/>
              <a:gd name="T30" fmla="*/ 1968500 w 39"/>
              <a:gd name="T31" fmla="*/ 5612451 h 87"/>
              <a:gd name="T32" fmla="*/ 2266706 w 39"/>
              <a:gd name="T33" fmla="*/ 5677593 h 87"/>
              <a:gd name="T34" fmla="*/ 2326298 w 39"/>
              <a:gd name="T35" fmla="*/ 4568132 h 87"/>
              <a:gd name="T36" fmla="*/ 2028092 w 39"/>
              <a:gd name="T37" fmla="*/ 3262988 h 87"/>
              <a:gd name="T38" fmla="*/ 1610458 w 39"/>
              <a:gd name="T39" fmla="*/ 1892446 h 87"/>
              <a:gd name="T40" fmla="*/ 1193067 w 39"/>
              <a:gd name="T41" fmla="*/ 587302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3" name="Freeform 1349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981043 w 34"/>
              <a:gd name="T1" fmla="*/ 434041 h 51"/>
              <a:gd name="T2" fmla="*/ 981043 w 34"/>
              <a:gd name="T3" fmla="*/ 496047 h 51"/>
              <a:gd name="T4" fmla="*/ 981043 w 34"/>
              <a:gd name="T5" fmla="*/ 496047 h 51"/>
              <a:gd name="T6" fmla="*/ 981043 w 34"/>
              <a:gd name="T7" fmla="*/ 496047 h 51"/>
              <a:gd name="T8" fmla="*/ 981043 w 34"/>
              <a:gd name="T9" fmla="*/ 496047 h 51"/>
              <a:gd name="T10" fmla="*/ 926645 w 34"/>
              <a:gd name="T11" fmla="*/ 310029 h 51"/>
              <a:gd name="T12" fmla="*/ 763215 w 34"/>
              <a:gd name="T13" fmla="*/ 62006 h 51"/>
              <a:gd name="T14" fmla="*/ 599552 w 34"/>
              <a:gd name="T15" fmla="*/ 0 h 51"/>
              <a:gd name="T16" fmla="*/ 381491 w 34"/>
              <a:gd name="T17" fmla="*/ 0 h 51"/>
              <a:gd name="T18" fmla="*/ 218062 w 34"/>
              <a:gd name="T19" fmla="*/ 62006 h 51"/>
              <a:gd name="T20" fmla="*/ 54399 w 34"/>
              <a:gd name="T21" fmla="*/ 310029 h 51"/>
              <a:gd name="T22" fmla="*/ 0 w 34"/>
              <a:gd name="T23" fmla="*/ 496047 h 51"/>
              <a:gd name="T24" fmla="*/ 0 w 34"/>
              <a:gd name="T25" fmla="*/ 682065 h 51"/>
              <a:gd name="T26" fmla="*/ 54399 w 34"/>
              <a:gd name="T27" fmla="*/ 992094 h 51"/>
              <a:gd name="T28" fmla="*/ 218062 w 34"/>
              <a:gd name="T29" fmla="*/ 1426135 h 51"/>
              <a:gd name="T30" fmla="*/ 436123 w 34"/>
              <a:gd name="T31" fmla="*/ 1860425 h 51"/>
              <a:gd name="T32" fmla="*/ 708583 w 34"/>
              <a:gd name="T33" fmla="*/ 2294467 h 51"/>
              <a:gd name="T34" fmla="*/ 981043 w 34"/>
              <a:gd name="T35" fmla="*/ 2666502 h 51"/>
              <a:gd name="T36" fmla="*/ 1362768 w 34"/>
              <a:gd name="T37" fmla="*/ 2914525 h 51"/>
              <a:gd name="T38" fmla="*/ 1635228 w 34"/>
              <a:gd name="T39" fmla="*/ 3162549 h 51"/>
              <a:gd name="T40" fmla="*/ 1853290 w 34"/>
              <a:gd name="T41" fmla="*/ 3162549 h 51"/>
              <a:gd name="T42" fmla="*/ 1798891 w 34"/>
              <a:gd name="T43" fmla="*/ 2480484 h 51"/>
              <a:gd name="T44" fmla="*/ 1580829 w 34"/>
              <a:gd name="T45" fmla="*/ 1674408 h 51"/>
              <a:gd name="T46" fmla="*/ 1253737 w 34"/>
              <a:gd name="T47" fmla="*/ 930088 h 51"/>
              <a:gd name="T48" fmla="*/ 981043 w 34"/>
              <a:gd name="T49" fmla="*/ 434041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4" name="Freeform 1350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2820228 w 46"/>
              <a:gd name="T1" fmla="*/ 888615 h 33"/>
              <a:gd name="T2" fmla="*/ 3125304 w 46"/>
              <a:gd name="T3" fmla="*/ 814532 h 33"/>
              <a:gd name="T4" fmla="*/ 3430104 w 46"/>
              <a:gd name="T5" fmla="*/ 703503 h 33"/>
              <a:gd name="T6" fmla="*/ 3506304 w 46"/>
              <a:gd name="T7" fmla="*/ 555336 h 33"/>
              <a:gd name="T8" fmla="*/ 3506304 w 46"/>
              <a:gd name="T9" fmla="*/ 370224 h 33"/>
              <a:gd name="T10" fmla="*/ 3353904 w 46"/>
              <a:gd name="T11" fmla="*/ 185112 h 33"/>
              <a:gd name="T12" fmla="*/ 3125304 w 46"/>
              <a:gd name="T13" fmla="*/ 74083 h 33"/>
              <a:gd name="T14" fmla="*/ 2820228 w 46"/>
              <a:gd name="T15" fmla="*/ 0 h 33"/>
              <a:gd name="T16" fmla="*/ 2439228 w 46"/>
              <a:gd name="T17" fmla="*/ 0 h 33"/>
              <a:gd name="T18" fmla="*/ 2210628 w 46"/>
              <a:gd name="T19" fmla="*/ 0 h 33"/>
              <a:gd name="T20" fmla="*/ 1905552 w 46"/>
              <a:gd name="T21" fmla="*/ 36945 h 33"/>
              <a:gd name="T22" fmla="*/ 1448352 w 46"/>
              <a:gd name="T23" fmla="*/ 111029 h 33"/>
              <a:gd name="T24" fmla="*/ 914676 w 46"/>
              <a:gd name="T25" fmla="*/ 259195 h 33"/>
              <a:gd name="T26" fmla="*/ 381000 w 46"/>
              <a:gd name="T27" fmla="*/ 518391 h 33"/>
              <a:gd name="T28" fmla="*/ 152400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228600 w 46"/>
              <a:gd name="T35" fmla="*/ 1147811 h 33"/>
              <a:gd name="T36" fmla="*/ 533676 w 46"/>
              <a:gd name="T37" fmla="*/ 1221894 h 33"/>
              <a:gd name="T38" fmla="*/ 914676 w 46"/>
              <a:gd name="T39" fmla="*/ 1221894 h 33"/>
              <a:gd name="T40" fmla="*/ 1219476 w 46"/>
              <a:gd name="T41" fmla="*/ 1221894 h 33"/>
              <a:gd name="T42" fmla="*/ 1600752 w 46"/>
              <a:gd name="T43" fmla="*/ 1147811 h 33"/>
              <a:gd name="T44" fmla="*/ 1981752 w 46"/>
              <a:gd name="T45" fmla="*/ 1110865 h 33"/>
              <a:gd name="T46" fmla="*/ 2439228 w 46"/>
              <a:gd name="T47" fmla="*/ 1036782 h 33"/>
              <a:gd name="T48" fmla="*/ 2820228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5" name="Freeform 1351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4397539 w 177"/>
              <a:gd name="T1" fmla="*/ 2247378 h 219"/>
              <a:gd name="T2" fmla="*/ 3517875 w 177"/>
              <a:gd name="T3" fmla="*/ 2928220 h 219"/>
              <a:gd name="T4" fmla="*/ 2773724 w 177"/>
              <a:gd name="T5" fmla="*/ 3677433 h 219"/>
              <a:gd name="T6" fmla="*/ 1961947 w 177"/>
              <a:gd name="T7" fmla="*/ 4494495 h 219"/>
              <a:gd name="T8" fmla="*/ 1353049 w 177"/>
              <a:gd name="T9" fmla="*/ 5379929 h 219"/>
              <a:gd name="T10" fmla="*/ 811777 w 177"/>
              <a:gd name="T11" fmla="*/ 6333212 h 219"/>
              <a:gd name="T12" fmla="*/ 406019 w 177"/>
              <a:gd name="T13" fmla="*/ 7286755 h 219"/>
              <a:gd name="T14" fmla="*/ 135253 w 177"/>
              <a:gd name="T15" fmla="*/ 8240038 h 219"/>
              <a:gd name="T16" fmla="*/ 0 w 177"/>
              <a:gd name="T17" fmla="*/ 9261432 h 219"/>
              <a:gd name="T18" fmla="*/ 135253 w 177"/>
              <a:gd name="T19" fmla="*/ 10759858 h 219"/>
              <a:gd name="T20" fmla="*/ 676525 w 177"/>
              <a:gd name="T21" fmla="*/ 12053692 h 219"/>
              <a:gd name="T22" fmla="*/ 1555928 w 177"/>
              <a:gd name="T23" fmla="*/ 13143195 h 219"/>
              <a:gd name="T24" fmla="*/ 2570845 w 177"/>
              <a:gd name="T25" fmla="*/ 13892408 h 219"/>
              <a:gd name="T26" fmla="*/ 3856268 w 177"/>
              <a:gd name="T27" fmla="*/ 14505140 h 219"/>
              <a:gd name="T28" fmla="*/ 5276943 w 177"/>
              <a:gd name="T29" fmla="*/ 14845691 h 219"/>
              <a:gd name="T30" fmla="*/ 6629992 w 177"/>
              <a:gd name="T31" fmla="*/ 14913801 h 219"/>
              <a:gd name="T32" fmla="*/ 7983041 w 177"/>
              <a:gd name="T33" fmla="*/ 14709471 h 219"/>
              <a:gd name="T34" fmla="*/ 8321434 w 177"/>
              <a:gd name="T35" fmla="*/ 14709471 h 219"/>
              <a:gd name="T36" fmla="*/ 8591939 w 177"/>
              <a:gd name="T37" fmla="*/ 14573250 h 219"/>
              <a:gd name="T38" fmla="*/ 8794819 w 177"/>
              <a:gd name="T39" fmla="*/ 14300809 h 219"/>
              <a:gd name="T40" fmla="*/ 8862445 w 177"/>
              <a:gd name="T41" fmla="*/ 13960518 h 219"/>
              <a:gd name="T42" fmla="*/ 8794819 w 177"/>
              <a:gd name="T43" fmla="*/ 13824298 h 219"/>
              <a:gd name="T44" fmla="*/ 8591939 w 177"/>
              <a:gd name="T45" fmla="*/ 13824298 h 219"/>
              <a:gd name="T46" fmla="*/ 8321434 w 177"/>
              <a:gd name="T47" fmla="*/ 13756188 h 219"/>
              <a:gd name="T48" fmla="*/ 7915415 w 177"/>
              <a:gd name="T49" fmla="*/ 13756188 h 219"/>
              <a:gd name="T50" fmla="*/ 7509396 w 177"/>
              <a:gd name="T51" fmla="*/ 13756188 h 219"/>
              <a:gd name="T52" fmla="*/ 7171264 w 177"/>
              <a:gd name="T53" fmla="*/ 13756188 h 219"/>
              <a:gd name="T54" fmla="*/ 6765245 w 177"/>
              <a:gd name="T55" fmla="*/ 13756188 h 219"/>
              <a:gd name="T56" fmla="*/ 6562366 w 177"/>
              <a:gd name="T57" fmla="*/ 13756188 h 219"/>
              <a:gd name="T58" fmla="*/ 5885841 w 177"/>
              <a:gd name="T59" fmla="*/ 13688077 h 219"/>
              <a:gd name="T60" fmla="*/ 5209317 w 177"/>
              <a:gd name="T61" fmla="*/ 13619967 h 219"/>
              <a:gd name="T62" fmla="*/ 4532792 w 177"/>
              <a:gd name="T63" fmla="*/ 13551857 h 219"/>
              <a:gd name="T64" fmla="*/ 3788641 w 177"/>
              <a:gd name="T65" fmla="*/ 13347526 h 219"/>
              <a:gd name="T66" fmla="*/ 3112117 w 177"/>
              <a:gd name="T67" fmla="*/ 13143195 h 219"/>
              <a:gd name="T68" fmla="*/ 2367966 w 177"/>
              <a:gd name="T69" fmla="*/ 12598313 h 219"/>
              <a:gd name="T70" fmla="*/ 1759068 w 177"/>
              <a:gd name="T71" fmla="*/ 11917471 h 219"/>
              <a:gd name="T72" fmla="*/ 1014917 w 177"/>
              <a:gd name="T73" fmla="*/ 11032038 h 219"/>
              <a:gd name="T74" fmla="*/ 879404 w 177"/>
              <a:gd name="T75" fmla="*/ 9942534 h 219"/>
              <a:gd name="T76" fmla="*/ 947030 w 177"/>
              <a:gd name="T77" fmla="*/ 8921141 h 219"/>
              <a:gd name="T78" fmla="*/ 1285423 w 177"/>
              <a:gd name="T79" fmla="*/ 7899487 h 219"/>
              <a:gd name="T80" fmla="*/ 1691441 w 177"/>
              <a:gd name="T81" fmla="*/ 6946204 h 219"/>
              <a:gd name="T82" fmla="*/ 2300079 w 177"/>
              <a:gd name="T83" fmla="*/ 6060771 h 219"/>
              <a:gd name="T84" fmla="*/ 3044490 w 177"/>
              <a:gd name="T85" fmla="*/ 5175598 h 219"/>
              <a:gd name="T86" fmla="*/ 3788641 w 177"/>
              <a:gd name="T87" fmla="*/ 4426385 h 219"/>
              <a:gd name="T88" fmla="*/ 4735672 w 177"/>
              <a:gd name="T89" fmla="*/ 3745543 h 219"/>
              <a:gd name="T90" fmla="*/ 5682962 w 177"/>
              <a:gd name="T91" fmla="*/ 3064440 h 219"/>
              <a:gd name="T92" fmla="*/ 6629992 w 177"/>
              <a:gd name="T93" fmla="*/ 2519558 h 219"/>
              <a:gd name="T94" fmla="*/ 7644649 w 177"/>
              <a:gd name="T95" fmla="*/ 1974937 h 219"/>
              <a:gd name="T96" fmla="*/ 8591939 w 177"/>
              <a:gd name="T97" fmla="*/ 1566275 h 219"/>
              <a:gd name="T98" fmla="*/ 9538970 w 177"/>
              <a:gd name="T99" fmla="*/ 1157614 h 219"/>
              <a:gd name="T100" fmla="*/ 10418633 w 177"/>
              <a:gd name="T101" fmla="*/ 817323 h 219"/>
              <a:gd name="T102" fmla="*/ 11298037 w 177"/>
              <a:gd name="T103" fmla="*/ 612992 h 219"/>
              <a:gd name="T104" fmla="*/ 11974562 w 177"/>
              <a:gd name="T105" fmla="*/ 476772 h 219"/>
              <a:gd name="T106" fmla="*/ 11500917 w 177"/>
              <a:gd name="T107" fmla="*/ 136221 h 219"/>
              <a:gd name="T108" fmla="*/ 10689139 w 177"/>
              <a:gd name="T109" fmla="*/ 0 h 219"/>
              <a:gd name="T110" fmla="*/ 9809735 w 177"/>
              <a:gd name="T111" fmla="*/ 136221 h 219"/>
              <a:gd name="T112" fmla="*/ 8727192 w 177"/>
              <a:gd name="T113" fmla="*/ 408662 h 219"/>
              <a:gd name="T114" fmla="*/ 7509396 w 177"/>
              <a:gd name="T115" fmla="*/ 749213 h 219"/>
              <a:gd name="T116" fmla="*/ 6359486 w 177"/>
              <a:gd name="T117" fmla="*/ 1157614 h 219"/>
              <a:gd name="T118" fmla="*/ 5276943 w 177"/>
              <a:gd name="T119" fmla="*/ 1770606 h 219"/>
              <a:gd name="T120" fmla="*/ 4397539 w 177"/>
              <a:gd name="T121" fmla="*/ 2247378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6" name="Freeform 1352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6673105 w 115"/>
              <a:gd name="T1" fmla="*/ 4180250 h 170"/>
              <a:gd name="T2" fmla="*/ 6879525 w 115"/>
              <a:gd name="T3" fmla="*/ 5500458 h 170"/>
              <a:gd name="T4" fmla="*/ 6741824 w 115"/>
              <a:gd name="T5" fmla="*/ 6600495 h 170"/>
              <a:gd name="T6" fmla="*/ 6260265 w 115"/>
              <a:gd name="T7" fmla="*/ 7554023 h 170"/>
              <a:gd name="T8" fmla="*/ 5503567 w 115"/>
              <a:gd name="T9" fmla="*/ 8360772 h 170"/>
              <a:gd name="T10" fmla="*/ 4678150 w 115"/>
              <a:gd name="T11" fmla="*/ 9167249 h 170"/>
              <a:gd name="T12" fmla="*/ 3714770 w 115"/>
              <a:gd name="T13" fmla="*/ 9900878 h 170"/>
              <a:gd name="T14" fmla="*/ 2682933 w 115"/>
              <a:gd name="T15" fmla="*/ 10634236 h 170"/>
              <a:gd name="T16" fmla="*/ 1857516 w 115"/>
              <a:gd name="T17" fmla="*/ 11367595 h 170"/>
              <a:gd name="T18" fmla="*/ 1719816 w 115"/>
              <a:gd name="T19" fmla="*/ 11587494 h 170"/>
              <a:gd name="T20" fmla="*/ 1582377 w 115"/>
              <a:gd name="T21" fmla="*/ 11734274 h 170"/>
              <a:gd name="T22" fmla="*/ 1582377 w 115"/>
              <a:gd name="T23" fmla="*/ 12027563 h 170"/>
              <a:gd name="T24" fmla="*/ 1788535 w 115"/>
              <a:gd name="T25" fmla="*/ 12247733 h 170"/>
              <a:gd name="T26" fmla="*/ 1926235 w 115"/>
              <a:gd name="T27" fmla="*/ 12394242 h 170"/>
              <a:gd name="T28" fmla="*/ 2132655 w 115"/>
              <a:gd name="T29" fmla="*/ 12467632 h 170"/>
              <a:gd name="T30" fmla="*/ 2339075 w 115"/>
              <a:gd name="T31" fmla="*/ 12467632 h 170"/>
              <a:gd name="T32" fmla="*/ 2545495 w 115"/>
              <a:gd name="T33" fmla="*/ 12394242 h 170"/>
              <a:gd name="T34" fmla="*/ 3646051 w 115"/>
              <a:gd name="T35" fmla="*/ 11660884 h 170"/>
              <a:gd name="T36" fmla="*/ 4746869 w 115"/>
              <a:gd name="T37" fmla="*/ 10927526 h 170"/>
              <a:gd name="T38" fmla="*/ 5709987 w 115"/>
              <a:gd name="T39" fmla="*/ 10047387 h 170"/>
              <a:gd name="T40" fmla="*/ 6673105 w 115"/>
              <a:gd name="T41" fmla="*/ 9020740 h 170"/>
              <a:gd name="T42" fmla="*/ 7292102 w 115"/>
              <a:gd name="T43" fmla="*/ 7920702 h 170"/>
              <a:gd name="T44" fmla="*/ 7773661 w 115"/>
              <a:gd name="T45" fmla="*/ 6673885 h 170"/>
              <a:gd name="T46" fmla="*/ 7911361 w 115"/>
              <a:gd name="T47" fmla="*/ 5353678 h 170"/>
              <a:gd name="T48" fmla="*/ 7636222 w 115"/>
              <a:gd name="T49" fmla="*/ 3886961 h 170"/>
              <a:gd name="T50" fmla="*/ 6948244 w 115"/>
              <a:gd name="T51" fmla="*/ 2860314 h 170"/>
              <a:gd name="T52" fmla="*/ 6122827 w 115"/>
              <a:gd name="T53" fmla="*/ 1906786 h 170"/>
              <a:gd name="T54" fmla="*/ 4953289 w 115"/>
              <a:gd name="T55" fmla="*/ 1100037 h 170"/>
              <a:gd name="T56" fmla="*/ 3783752 w 115"/>
              <a:gd name="T57" fmla="*/ 586578 h 170"/>
              <a:gd name="T58" fmla="*/ 2545495 w 115"/>
              <a:gd name="T59" fmla="*/ 146780 h 170"/>
              <a:gd name="T60" fmla="*/ 1444677 w 115"/>
              <a:gd name="T61" fmla="*/ 0 h 170"/>
              <a:gd name="T62" fmla="*/ 619260 w 115"/>
              <a:gd name="T63" fmla="*/ 73390 h 170"/>
              <a:gd name="T64" fmla="*/ 0 w 115"/>
              <a:gd name="T65" fmla="*/ 366679 h 170"/>
              <a:gd name="T66" fmla="*/ 1031837 w 115"/>
              <a:gd name="T67" fmla="*/ 733358 h 170"/>
              <a:gd name="T68" fmla="*/ 2063936 w 115"/>
              <a:gd name="T69" fmla="*/ 953528 h 170"/>
              <a:gd name="T70" fmla="*/ 2958072 w 115"/>
              <a:gd name="T71" fmla="*/ 1173427 h 170"/>
              <a:gd name="T72" fmla="*/ 3921190 w 115"/>
              <a:gd name="T73" fmla="*/ 1466717 h 170"/>
              <a:gd name="T74" fmla="*/ 4815589 w 115"/>
              <a:gd name="T75" fmla="*/ 1906786 h 170"/>
              <a:gd name="T76" fmla="*/ 5572286 w 115"/>
              <a:gd name="T77" fmla="*/ 2420245 h 170"/>
              <a:gd name="T78" fmla="*/ 6260265 w 115"/>
              <a:gd name="T79" fmla="*/ 3153603 h 170"/>
              <a:gd name="T80" fmla="*/ 6673105 w 115"/>
              <a:gd name="T81" fmla="*/ 4180250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7" name="Freeform 1353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5746234 w 289"/>
              <a:gd name="T1" fmla="*/ 4447327 h 352"/>
              <a:gd name="T2" fmla="*/ 3064776 w 289"/>
              <a:gd name="T3" fmla="*/ 7252737 h 352"/>
              <a:gd name="T4" fmla="*/ 1021592 w 289"/>
              <a:gd name="T5" fmla="*/ 10673899 h 352"/>
              <a:gd name="T6" fmla="*/ 0 w 289"/>
              <a:gd name="T7" fmla="*/ 14437203 h 352"/>
              <a:gd name="T8" fmla="*/ 191533 w 289"/>
              <a:gd name="T9" fmla="*/ 17037275 h 352"/>
              <a:gd name="T10" fmla="*/ 638527 w 289"/>
              <a:gd name="T11" fmla="*/ 18063441 h 352"/>
              <a:gd name="T12" fmla="*/ 1213125 w 289"/>
              <a:gd name="T13" fmla="*/ 18953063 h 352"/>
              <a:gd name="T14" fmla="*/ 1979255 w 289"/>
              <a:gd name="T15" fmla="*/ 19774153 h 352"/>
              <a:gd name="T16" fmla="*/ 3256309 w 289"/>
              <a:gd name="T17" fmla="*/ 20663513 h 352"/>
              <a:gd name="T18" fmla="*/ 4980103 w 289"/>
              <a:gd name="T19" fmla="*/ 21621407 h 352"/>
              <a:gd name="T20" fmla="*/ 6831754 w 289"/>
              <a:gd name="T21" fmla="*/ 22374225 h 352"/>
              <a:gd name="T22" fmla="*/ 8747081 w 289"/>
              <a:gd name="T23" fmla="*/ 22921443 h 352"/>
              <a:gd name="T24" fmla="*/ 10662661 w 289"/>
              <a:gd name="T25" fmla="*/ 23400390 h 352"/>
              <a:gd name="T26" fmla="*/ 12641916 w 289"/>
              <a:gd name="T27" fmla="*/ 23674261 h 352"/>
              <a:gd name="T28" fmla="*/ 14621172 w 289"/>
              <a:gd name="T29" fmla="*/ 23879337 h 352"/>
              <a:gd name="T30" fmla="*/ 16600427 w 289"/>
              <a:gd name="T31" fmla="*/ 24016142 h 352"/>
              <a:gd name="T32" fmla="*/ 17877480 w 289"/>
              <a:gd name="T33" fmla="*/ 24084675 h 352"/>
              <a:gd name="T34" fmla="*/ 18324474 w 289"/>
              <a:gd name="T35" fmla="*/ 23674261 h 352"/>
              <a:gd name="T36" fmla="*/ 18452078 w 289"/>
              <a:gd name="T37" fmla="*/ 22921443 h 352"/>
              <a:gd name="T38" fmla="*/ 18069013 w 289"/>
              <a:gd name="T39" fmla="*/ 22442497 h 352"/>
              <a:gd name="T40" fmla="*/ 16855888 w 289"/>
              <a:gd name="T41" fmla="*/ 22374225 h 352"/>
              <a:gd name="T42" fmla="*/ 15004237 w 289"/>
              <a:gd name="T43" fmla="*/ 22305692 h 352"/>
              <a:gd name="T44" fmla="*/ 13216514 w 289"/>
              <a:gd name="T45" fmla="*/ 22100354 h 352"/>
              <a:gd name="T46" fmla="*/ 11428792 w 289"/>
              <a:gd name="T47" fmla="*/ 21826745 h 352"/>
              <a:gd name="T48" fmla="*/ 9577140 w 289"/>
              <a:gd name="T49" fmla="*/ 21484603 h 352"/>
              <a:gd name="T50" fmla="*/ 7789418 w 289"/>
              <a:gd name="T51" fmla="*/ 20937123 h 352"/>
              <a:gd name="T52" fmla="*/ 6065623 w 289"/>
              <a:gd name="T53" fmla="*/ 20389904 h 352"/>
              <a:gd name="T54" fmla="*/ 4341576 w 289"/>
              <a:gd name="T55" fmla="*/ 19500282 h 352"/>
              <a:gd name="T56" fmla="*/ 2873243 w 289"/>
              <a:gd name="T57" fmla="*/ 18542388 h 352"/>
              <a:gd name="T58" fmla="*/ 2043184 w 289"/>
              <a:gd name="T59" fmla="*/ 17105547 h 352"/>
              <a:gd name="T60" fmla="*/ 1723794 w 289"/>
              <a:gd name="T61" fmla="*/ 15189759 h 352"/>
              <a:gd name="T62" fmla="*/ 2170788 w 289"/>
              <a:gd name="T63" fmla="*/ 12521415 h 352"/>
              <a:gd name="T64" fmla="*/ 2873243 w 289"/>
              <a:gd name="T65" fmla="*/ 10468561 h 352"/>
              <a:gd name="T66" fmla="*/ 3894835 w 289"/>
              <a:gd name="T67" fmla="*/ 8689578 h 352"/>
              <a:gd name="T68" fmla="*/ 5107960 w 289"/>
              <a:gd name="T69" fmla="*/ 7047400 h 352"/>
              <a:gd name="T70" fmla="*/ 6512617 w 289"/>
              <a:gd name="T71" fmla="*/ 5610559 h 352"/>
              <a:gd name="T72" fmla="*/ 8236411 w 289"/>
              <a:gd name="T73" fmla="*/ 4036913 h 352"/>
              <a:gd name="T74" fmla="*/ 10343271 w 289"/>
              <a:gd name="T75" fmla="*/ 2600072 h 352"/>
              <a:gd name="T76" fmla="*/ 12577988 w 289"/>
              <a:gd name="T77" fmla="*/ 1368569 h 352"/>
              <a:gd name="T78" fmla="*/ 14493567 w 289"/>
              <a:gd name="T79" fmla="*/ 410414 h 352"/>
              <a:gd name="T80" fmla="*/ 14557243 w 289"/>
              <a:gd name="T81" fmla="*/ 0 h 352"/>
              <a:gd name="T82" fmla="*/ 12641916 w 289"/>
              <a:gd name="T83" fmla="*/ 342142 h 352"/>
              <a:gd name="T84" fmla="*/ 10343271 w 289"/>
              <a:gd name="T85" fmla="*/ 1231503 h 352"/>
              <a:gd name="T86" fmla="*/ 8108807 w 289"/>
              <a:gd name="T87" fmla="*/ 2463268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8" name="Freeform 1354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14008944 w 252"/>
              <a:gd name="T1" fmla="*/ 5256989 h 235"/>
              <a:gd name="T2" fmla="*/ 14809617 w 252"/>
              <a:gd name="T3" fmla="*/ 6206247 h 235"/>
              <a:gd name="T4" fmla="*/ 15209695 w 252"/>
              <a:gd name="T5" fmla="*/ 7301419 h 235"/>
              <a:gd name="T6" fmla="*/ 15476501 w 252"/>
              <a:gd name="T7" fmla="*/ 8469819 h 235"/>
              <a:gd name="T8" fmla="*/ 15476501 w 252"/>
              <a:gd name="T9" fmla="*/ 9710906 h 235"/>
              <a:gd name="T10" fmla="*/ 15343227 w 252"/>
              <a:gd name="T11" fmla="*/ 10733121 h 235"/>
              <a:gd name="T12" fmla="*/ 15076422 w 252"/>
              <a:gd name="T13" fmla="*/ 11609421 h 235"/>
              <a:gd name="T14" fmla="*/ 14542554 w 252"/>
              <a:gd name="T15" fmla="*/ 12485451 h 235"/>
              <a:gd name="T16" fmla="*/ 14075580 w 252"/>
              <a:gd name="T17" fmla="*/ 13142609 h 235"/>
              <a:gd name="T18" fmla="*/ 13475334 w 252"/>
              <a:gd name="T19" fmla="*/ 13945951 h 235"/>
              <a:gd name="T20" fmla="*/ 12808192 w 252"/>
              <a:gd name="T21" fmla="*/ 14603109 h 235"/>
              <a:gd name="T22" fmla="*/ 12207945 w 252"/>
              <a:gd name="T23" fmla="*/ 15259996 h 235"/>
              <a:gd name="T24" fmla="*/ 11540803 w 252"/>
              <a:gd name="T25" fmla="*/ 15990381 h 235"/>
              <a:gd name="T26" fmla="*/ 11407272 w 252"/>
              <a:gd name="T27" fmla="*/ 16209253 h 235"/>
              <a:gd name="T28" fmla="*/ 11340635 w 252"/>
              <a:gd name="T29" fmla="*/ 16428396 h 235"/>
              <a:gd name="T30" fmla="*/ 11407272 w 252"/>
              <a:gd name="T31" fmla="*/ 16720496 h 235"/>
              <a:gd name="T32" fmla="*/ 11540803 w 252"/>
              <a:gd name="T33" fmla="*/ 16939368 h 235"/>
              <a:gd name="T34" fmla="*/ 11740972 w 252"/>
              <a:gd name="T35" fmla="*/ 17085553 h 235"/>
              <a:gd name="T36" fmla="*/ 12007777 w 252"/>
              <a:gd name="T37" fmla="*/ 17158511 h 235"/>
              <a:gd name="T38" fmla="*/ 12274582 w 252"/>
              <a:gd name="T39" fmla="*/ 17085553 h 235"/>
              <a:gd name="T40" fmla="*/ 12474750 w 252"/>
              <a:gd name="T41" fmla="*/ 16939368 h 235"/>
              <a:gd name="T42" fmla="*/ 13875670 w 252"/>
              <a:gd name="T43" fmla="*/ 15917153 h 235"/>
              <a:gd name="T44" fmla="*/ 15009527 w 252"/>
              <a:gd name="T45" fmla="*/ 14603109 h 235"/>
              <a:gd name="T46" fmla="*/ 15943474 w 252"/>
              <a:gd name="T47" fmla="*/ 12996694 h 235"/>
              <a:gd name="T48" fmla="*/ 16610616 w 252"/>
              <a:gd name="T49" fmla="*/ 11390279 h 235"/>
              <a:gd name="T50" fmla="*/ 16810784 w 252"/>
              <a:gd name="T51" fmla="*/ 9564991 h 235"/>
              <a:gd name="T52" fmla="*/ 16677252 w 252"/>
              <a:gd name="T53" fmla="*/ 7885619 h 235"/>
              <a:gd name="T54" fmla="*/ 16143642 w 252"/>
              <a:gd name="T55" fmla="*/ 6206247 h 235"/>
              <a:gd name="T56" fmla="*/ 15009527 w 252"/>
              <a:gd name="T57" fmla="*/ 4746017 h 235"/>
              <a:gd name="T58" fmla="*/ 14142475 w 252"/>
              <a:gd name="T59" fmla="*/ 3942674 h 235"/>
              <a:gd name="T60" fmla="*/ 13141892 w 252"/>
              <a:gd name="T61" fmla="*/ 3285787 h 235"/>
              <a:gd name="T62" fmla="*/ 12074413 w 252"/>
              <a:gd name="T63" fmla="*/ 2628630 h 235"/>
              <a:gd name="T64" fmla="*/ 10940298 w 252"/>
              <a:gd name="T65" fmla="*/ 2117387 h 235"/>
              <a:gd name="T66" fmla="*/ 9739546 w 252"/>
              <a:gd name="T67" fmla="*/ 1606415 h 235"/>
              <a:gd name="T68" fmla="*/ 8472158 w 252"/>
              <a:gd name="T69" fmla="*/ 1241357 h 235"/>
              <a:gd name="T70" fmla="*/ 7271406 w 252"/>
              <a:gd name="T71" fmla="*/ 876300 h 235"/>
              <a:gd name="T72" fmla="*/ 6003759 w 252"/>
              <a:gd name="T73" fmla="*/ 510972 h 235"/>
              <a:gd name="T74" fmla="*/ 4869902 w 252"/>
              <a:gd name="T75" fmla="*/ 292100 h 235"/>
              <a:gd name="T76" fmla="*/ 3802424 w 252"/>
              <a:gd name="T77" fmla="*/ 145915 h 235"/>
              <a:gd name="T78" fmla="*/ 2801840 w 252"/>
              <a:gd name="T79" fmla="*/ 0 h 235"/>
              <a:gd name="T80" fmla="*/ 1867894 w 252"/>
              <a:gd name="T81" fmla="*/ 0 h 235"/>
              <a:gd name="T82" fmla="*/ 1134115 w 252"/>
              <a:gd name="T83" fmla="*/ 0 h 235"/>
              <a:gd name="T84" fmla="*/ 533610 w 252"/>
              <a:gd name="T85" fmla="*/ 72957 h 235"/>
              <a:gd name="T86" fmla="*/ 200168 w 252"/>
              <a:gd name="T87" fmla="*/ 219143 h 235"/>
              <a:gd name="T88" fmla="*/ 0 w 252"/>
              <a:gd name="T89" fmla="*/ 365057 h 235"/>
              <a:gd name="T90" fmla="*/ 667142 w 252"/>
              <a:gd name="T91" fmla="*/ 510972 h 235"/>
              <a:gd name="T92" fmla="*/ 1467557 w 252"/>
              <a:gd name="T93" fmla="*/ 584200 h 235"/>
              <a:gd name="T94" fmla="*/ 2201335 w 252"/>
              <a:gd name="T95" fmla="*/ 803072 h 235"/>
              <a:gd name="T96" fmla="*/ 3068645 w 252"/>
              <a:gd name="T97" fmla="*/ 949257 h 235"/>
              <a:gd name="T98" fmla="*/ 4002592 w 252"/>
              <a:gd name="T99" fmla="*/ 1095172 h 235"/>
              <a:gd name="T100" fmla="*/ 4869902 w 252"/>
              <a:gd name="T101" fmla="*/ 1241357 h 235"/>
              <a:gd name="T102" fmla="*/ 5803849 w 252"/>
              <a:gd name="T103" fmla="*/ 1460230 h 235"/>
              <a:gd name="T104" fmla="*/ 6804433 w 252"/>
              <a:gd name="T105" fmla="*/ 1679372 h 235"/>
              <a:gd name="T106" fmla="*/ 7671484 w 252"/>
              <a:gd name="T107" fmla="*/ 2044430 h 235"/>
              <a:gd name="T108" fmla="*/ 8672326 w 252"/>
              <a:gd name="T109" fmla="*/ 2336530 h 235"/>
              <a:gd name="T110" fmla="*/ 9672910 w 252"/>
              <a:gd name="T111" fmla="*/ 2701587 h 235"/>
              <a:gd name="T112" fmla="*/ 10606856 w 252"/>
              <a:gd name="T113" fmla="*/ 3139602 h 235"/>
              <a:gd name="T114" fmla="*/ 11473908 w 252"/>
              <a:gd name="T115" fmla="*/ 3577617 h 235"/>
              <a:gd name="T116" fmla="*/ 12407855 w 252"/>
              <a:gd name="T117" fmla="*/ 4015902 h 235"/>
              <a:gd name="T118" fmla="*/ 13208528 w 252"/>
              <a:gd name="T119" fmla="*/ 4673060 h 235"/>
              <a:gd name="T120" fmla="*/ 14008944 w 252"/>
              <a:gd name="T121" fmla="*/ 5256989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49" name="Freeform 1355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8553709 h 220"/>
              <a:gd name="T2" fmla="*/ 0 w 103"/>
              <a:gd name="T3" fmla="*/ 9836846 h 220"/>
              <a:gd name="T4" fmla="*/ 274586 w 103"/>
              <a:gd name="T5" fmla="*/ 11048697 h 220"/>
              <a:gd name="T6" fmla="*/ 823759 w 103"/>
              <a:gd name="T7" fmla="*/ 12189262 h 220"/>
              <a:gd name="T8" fmla="*/ 1510224 w 103"/>
              <a:gd name="T9" fmla="*/ 13186990 h 220"/>
              <a:gd name="T10" fmla="*/ 2402629 w 103"/>
              <a:gd name="T11" fmla="*/ 14042415 h 220"/>
              <a:gd name="T12" fmla="*/ 3432327 w 103"/>
              <a:gd name="T13" fmla="*/ 14755268 h 220"/>
              <a:gd name="T14" fmla="*/ 4530934 w 103"/>
              <a:gd name="T15" fmla="*/ 15325551 h 220"/>
              <a:gd name="T16" fmla="*/ 5697925 w 103"/>
              <a:gd name="T17" fmla="*/ 15610693 h 220"/>
              <a:gd name="T18" fmla="*/ 6109804 w 103"/>
              <a:gd name="T19" fmla="*/ 15681978 h 220"/>
              <a:gd name="T20" fmla="*/ 6453037 w 103"/>
              <a:gd name="T21" fmla="*/ 15539407 h 220"/>
              <a:gd name="T22" fmla="*/ 6727623 w 103"/>
              <a:gd name="T23" fmla="*/ 15325551 h 220"/>
              <a:gd name="T24" fmla="*/ 6864916 w 103"/>
              <a:gd name="T25" fmla="*/ 15040410 h 220"/>
              <a:gd name="T26" fmla="*/ 6864916 w 103"/>
              <a:gd name="T27" fmla="*/ 14612698 h 220"/>
              <a:gd name="T28" fmla="*/ 6796270 w 103"/>
              <a:gd name="T29" fmla="*/ 14256271 h 220"/>
              <a:gd name="T30" fmla="*/ 6590330 w 103"/>
              <a:gd name="T31" fmla="*/ 13971129 h 220"/>
              <a:gd name="T32" fmla="*/ 6247097 w 103"/>
              <a:gd name="T33" fmla="*/ 13757273 h 220"/>
              <a:gd name="T34" fmla="*/ 5080106 w 103"/>
              <a:gd name="T35" fmla="*/ 13329561 h 220"/>
              <a:gd name="T36" fmla="*/ 3981762 w 103"/>
              <a:gd name="T37" fmla="*/ 12688260 h 220"/>
              <a:gd name="T38" fmla="*/ 3089094 w 103"/>
              <a:gd name="T39" fmla="*/ 11904121 h 220"/>
              <a:gd name="T40" fmla="*/ 2471276 w 103"/>
              <a:gd name="T41" fmla="*/ 10977411 h 220"/>
              <a:gd name="T42" fmla="*/ 2059396 w 103"/>
              <a:gd name="T43" fmla="*/ 9836846 h 220"/>
              <a:gd name="T44" fmla="*/ 1853457 w 103"/>
              <a:gd name="T45" fmla="*/ 8624994 h 220"/>
              <a:gd name="T46" fmla="*/ 1853457 w 103"/>
              <a:gd name="T47" fmla="*/ 7342125 h 220"/>
              <a:gd name="T48" fmla="*/ 2196689 w 103"/>
              <a:gd name="T49" fmla="*/ 5916418 h 220"/>
              <a:gd name="T50" fmla="*/ 2677215 w 103"/>
              <a:gd name="T51" fmla="*/ 4918423 h 220"/>
              <a:gd name="T52" fmla="*/ 3500974 w 103"/>
              <a:gd name="T53" fmla="*/ 3991713 h 220"/>
              <a:gd name="T54" fmla="*/ 4324994 w 103"/>
              <a:gd name="T55" fmla="*/ 3065003 h 220"/>
              <a:gd name="T56" fmla="*/ 5286046 w 103"/>
              <a:gd name="T57" fmla="*/ 2209846 h 220"/>
              <a:gd name="T58" fmla="*/ 6109804 w 103"/>
              <a:gd name="T59" fmla="*/ 1496993 h 220"/>
              <a:gd name="T60" fmla="*/ 6727623 w 103"/>
              <a:gd name="T61" fmla="*/ 855424 h 220"/>
              <a:gd name="T62" fmla="*/ 7070856 w 103"/>
              <a:gd name="T63" fmla="*/ 356427 h 220"/>
              <a:gd name="T64" fmla="*/ 7070856 w 103"/>
              <a:gd name="T65" fmla="*/ 0 h 220"/>
              <a:gd name="T66" fmla="*/ 6315744 w 103"/>
              <a:gd name="T67" fmla="*/ 285141 h 220"/>
              <a:gd name="T68" fmla="*/ 5286046 w 103"/>
              <a:gd name="T69" fmla="*/ 855424 h 220"/>
              <a:gd name="T70" fmla="*/ 4187701 w 103"/>
              <a:gd name="T71" fmla="*/ 1782134 h 220"/>
              <a:gd name="T72" fmla="*/ 3020448 w 103"/>
              <a:gd name="T73" fmla="*/ 2851147 h 220"/>
              <a:gd name="T74" fmla="*/ 1990750 w 103"/>
              <a:gd name="T75" fmla="*/ 4062998 h 220"/>
              <a:gd name="T76" fmla="*/ 1098345 w 103"/>
              <a:gd name="T77" fmla="*/ 5488706 h 220"/>
              <a:gd name="T78" fmla="*/ 411879 w 103"/>
              <a:gd name="T79" fmla="*/ 6985698 h 220"/>
              <a:gd name="T80" fmla="*/ 0 w 103"/>
              <a:gd name="T81" fmla="*/ 8553709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0" name="Freeform 1356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2551699 w 220"/>
              <a:gd name="T1" fmla="*/ 7718559 h 288"/>
              <a:gd name="T2" fmla="*/ 13226328 w 220"/>
              <a:gd name="T3" fmla="*/ 8926875 h 288"/>
              <a:gd name="T4" fmla="*/ 13631314 w 220"/>
              <a:gd name="T5" fmla="*/ 10269132 h 288"/>
              <a:gd name="T6" fmla="*/ 13428951 w 220"/>
              <a:gd name="T7" fmla="*/ 11678748 h 288"/>
              <a:gd name="T8" fmla="*/ 12551699 w 220"/>
              <a:gd name="T9" fmla="*/ 13021005 h 288"/>
              <a:gd name="T10" fmla="*/ 11337001 w 220"/>
              <a:gd name="T11" fmla="*/ 14296421 h 288"/>
              <a:gd name="T12" fmla="*/ 9987222 w 220"/>
              <a:gd name="T13" fmla="*/ 15370278 h 288"/>
              <a:gd name="T14" fmla="*/ 8570162 w 220"/>
              <a:gd name="T15" fmla="*/ 16511235 h 288"/>
              <a:gd name="T16" fmla="*/ 7760450 w 220"/>
              <a:gd name="T17" fmla="*/ 17316693 h 288"/>
              <a:gd name="T18" fmla="*/ 7423006 w 220"/>
              <a:gd name="T19" fmla="*/ 17920592 h 288"/>
              <a:gd name="T20" fmla="*/ 7220643 w 220"/>
              <a:gd name="T21" fmla="*/ 18524750 h 288"/>
              <a:gd name="T22" fmla="*/ 7355465 w 220"/>
              <a:gd name="T23" fmla="*/ 19061808 h 288"/>
              <a:gd name="T24" fmla="*/ 7895272 w 220"/>
              <a:gd name="T25" fmla="*/ 19330208 h 288"/>
              <a:gd name="T26" fmla="*/ 8367799 w 220"/>
              <a:gd name="T27" fmla="*/ 19263108 h 288"/>
              <a:gd name="T28" fmla="*/ 9312593 w 220"/>
              <a:gd name="T29" fmla="*/ 18189250 h 288"/>
              <a:gd name="T30" fmla="*/ 10864475 w 220"/>
              <a:gd name="T31" fmla="*/ 16779635 h 288"/>
              <a:gd name="T32" fmla="*/ 12484158 w 220"/>
              <a:gd name="T33" fmla="*/ 15370278 h 288"/>
              <a:gd name="T34" fmla="*/ 13901218 w 220"/>
              <a:gd name="T35" fmla="*/ 13692263 h 288"/>
              <a:gd name="T36" fmla="*/ 14778470 w 220"/>
              <a:gd name="T37" fmla="*/ 11611648 h 288"/>
              <a:gd name="T38" fmla="*/ 14710930 w 220"/>
              <a:gd name="T39" fmla="*/ 9463675 h 288"/>
              <a:gd name="T40" fmla="*/ 13766396 w 220"/>
              <a:gd name="T41" fmla="*/ 7450160 h 288"/>
              <a:gd name="T42" fmla="*/ 12281795 w 220"/>
              <a:gd name="T43" fmla="*/ 5772145 h 288"/>
              <a:gd name="T44" fmla="*/ 10662112 w 220"/>
              <a:gd name="T45" fmla="*/ 4698287 h 288"/>
              <a:gd name="T46" fmla="*/ 9042689 w 220"/>
              <a:gd name="T47" fmla="*/ 3758630 h 288"/>
              <a:gd name="T48" fmla="*/ 7355465 w 220"/>
              <a:gd name="T49" fmla="*/ 2886072 h 288"/>
              <a:gd name="T50" fmla="*/ 5600960 w 220"/>
              <a:gd name="T51" fmla="*/ 1946415 h 288"/>
              <a:gd name="T52" fmla="*/ 3981537 w 220"/>
              <a:gd name="T53" fmla="*/ 1140957 h 288"/>
              <a:gd name="T54" fmla="*/ 2429395 w 220"/>
              <a:gd name="T55" fmla="*/ 469958 h 288"/>
              <a:gd name="T56" fmla="*/ 1214697 w 220"/>
              <a:gd name="T57" fmla="*/ 67100 h 288"/>
              <a:gd name="T58" fmla="*/ 269904 w 220"/>
              <a:gd name="T59" fmla="*/ 0 h 288"/>
              <a:gd name="T60" fmla="*/ 607349 w 220"/>
              <a:gd name="T61" fmla="*/ 469958 h 288"/>
              <a:gd name="T62" fmla="*/ 2091950 w 220"/>
              <a:gd name="T63" fmla="*/ 1208057 h 288"/>
              <a:gd name="T64" fmla="*/ 3644092 w 220"/>
              <a:gd name="T65" fmla="*/ 1946415 h 288"/>
              <a:gd name="T66" fmla="*/ 5196234 w 220"/>
              <a:gd name="T67" fmla="*/ 2684773 h 288"/>
              <a:gd name="T68" fmla="*/ 6815657 w 220"/>
              <a:gd name="T69" fmla="*/ 3557330 h 288"/>
              <a:gd name="T70" fmla="*/ 8367799 w 220"/>
              <a:gd name="T71" fmla="*/ 4429888 h 288"/>
              <a:gd name="T72" fmla="*/ 9919941 w 220"/>
              <a:gd name="T73" fmla="*/ 5503745 h 288"/>
              <a:gd name="T74" fmla="*/ 11337001 w 220"/>
              <a:gd name="T75" fmla="*/ 6577602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1" name="Freeform 1357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5656461 w 1070"/>
              <a:gd name="T1" fmla="*/ 0 h 844"/>
              <a:gd name="T2" fmla="*/ 42925292 w 1070"/>
              <a:gd name="T3" fmla="*/ 4615043 h 844"/>
              <a:gd name="T4" fmla="*/ 36867644 w 1070"/>
              <a:gd name="T5" fmla="*/ 20077643 h 844"/>
              <a:gd name="T6" fmla="*/ 0 w 1070"/>
              <a:gd name="T7" fmla="*/ 14844114 h 844"/>
              <a:gd name="T8" fmla="*/ 5656461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2" name="Freeform 1358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3941838 w 819"/>
              <a:gd name="T1" fmla="*/ 0 h 333"/>
              <a:gd name="T2" fmla="*/ 33282063 w 819"/>
              <a:gd name="T3" fmla="*/ 3440080 h 333"/>
              <a:gd name="T4" fmla="*/ 6989637 w 819"/>
              <a:gd name="T5" fmla="*/ 2425377 h 333"/>
              <a:gd name="T6" fmla="*/ 0 w 819"/>
              <a:gd name="T7" fmla="*/ 8241435 h 333"/>
              <a:gd name="T8" fmla="*/ 3941838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3" name="Freeform 1359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1371199 w 1083"/>
              <a:gd name="T1" fmla="*/ 0 h 306"/>
              <a:gd name="T2" fmla="*/ 43675928 w 1083"/>
              <a:gd name="T3" fmla="*/ 6322141 h 306"/>
              <a:gd name="T4" fmla="*/ 42546718 w 1083"/>
              <a:gd name="T5" fmla="*/ 7412224 h 306"/>
              <a:gd name="T6" fmla="*/ 0 w 1083"/>
              <a:gd name="T7" fmla="*/ 678267 h 306"/>
              <a:gd name="T8" fmla="*/ 1371199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4" name="Freeform 1360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1581246 w 1088"/>
              <a:gd name="T1" fmla="*/ 0 h 311"/>
              <a:gd name="T2" fmla="*/ 44112000 w 1088"/>
              <a:gd name="T3" fmla="*/ 6097072 h 311"/>
              <a:gd name="T4" fmla="*/ 42773991 w 1088"/>
              <a:gd name="T5" fmla="*/ 7293057 h 311"/>
              <a:gd name="T6" fmla="*/ 0 w 1088"/>
              <a:gd name="T7" fmla="*/ 797374 h 311"/>
              <a:gd name="T8" fmla="*/ 1581246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5" name="Freeform 1361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599765 w 164"/>
              <a:gd name="T1" fmla="*/ 23767 h 72"/>
              <a:gd name="T2" fmla="*/ 787168 w 164"/>
              <a:gd name="T3" fmla="*/ 23767 h 72"/>
              <a:gd name="T4" fmla="*/ 1311817 w 164"/>
              <a:gd name="T5" fmla="*/ 0 h 72"/>
              <a:gd name="T6" fmla="*/ 2023869 w 164"/>
              <a:gd name="T7" fmla="*/ 0 h 72"/>
              <a:gd name="T8" fmla="*/ 2923517 w 164"/>
              <a:gd name="T9" fmla="*/ 47689 h 72"/>
              <a:gd name="T10" fmla="*/ 3897893 w 164"/>
              <a:gd name="T11" fmla="*/ 166680 h 72"/>
              <a:gd name="T12" fmla="*/ 4797348 w 164"/>
              <a:gd name="T13" fmla="*/ 404971 h 72"/>
              <a:gd name="T14" fmla="*/ 5584515 w 164"/>
              <a:gd name="T15" fmla="*/ 738331 h 72"/>
              <a:gd name="T16" fmla="*/ 6146723 w 164"/>
              <a:gd name="T17" fmla="*/ 1214758 h 72"/>
              <a:gd name="T18" fmla="*/ 6146723 w 164"/>
              <a:gd name="T19" fmla="*/ 1238525 h 72"/>
              <a:gd name="T20" fmla="*/ 6146723 w 164"/>
              <a:gd name="T21" fmla="*/ 1357670 h 72"/>
              <a:gd name="T22" fmla="*/ 6109165 w 164"/>
              <a:gd name="T23" fmla="*/ 1476816 h 72"/>
              <a:gd name="T24" fmla="*/ 6034242 w 164"/>
              <a:gd name="T25" fmla="*/ 1595807 h 72"/>
              <a:gd name="T26" fmla="*/ 5846840 w 164"/>
              <a:gd name="T27" fmla="*/ 1691185 h 72"/>
              <a:gd name="T28" fmla="*/ 5584515 w 164"/>
              <a:gd name="T29" fmla="*/ 1714952 h 72"/>
              <a:gd name="T30" fmla="*/ 5172152 w 164"/>
              <a:gd name="T31" fmla="*/ 1691185 h 72"/>
              <a:gd name="T32" fmla="*/ 4647503 w 164"/>
              <a:gd name="T33" fmla="*/ 1548272 h 72"/>
              <a:gd name="T34" fmla="*/ 4647503 w 164"/>
              <a:gd name="T35" fmla="*/ 1500583 h 72"/>
              <a:gd name="T36" fmla="*/ 4610139 w 164"/>
              <a:gd name="T37" fmla="*/ 1405359 h 72"/>
              <a:gd name="T38" fmla="*/ 4497659 w 164"/>
              <a:gd name="T39" fmla="*/ 1238525 h 72"/>
              <a:gd name="T40" fmla="*/ 4235334 w 164"/>
              <a:gd name="T41" fmla="*/ 1071845 h 72"/>
              <a:gd name="T42" fmla="*/ 3748049 w 164"/>
              <a:gd name="T43" fmla="*/ 905165 h 72"/>
              <a:gd name="T44" fmla="*/ 3035803 w 164"/>
              <a:gd name="T45" fmla="*/ 762252 h 72"/>
              <a:gd name="T46" fmla="*/ 2061427 w 164"/>
              <a:gd name="T47" fmla="*/ 690796 h 72"/>
              <a:gd name="T48" fmla="*/ 749610 w 164"/>
              <a:gd name="T49" fmla="*/ 690796 h 72"/>
              <a:gd name="T50" fmla="*/ 674688 w 164"/>
              <a:gd name="T51" fmla="*/ 690796 h 72"/>
              <a:gd name="T52" fmla="*/ 524649 w 164"/>
              <a:gd name="T53" fmla="*/ 643107 h 72"/>
              <a:gd name="T54" fmla="*/ 337247 w 164"/>
              <a:gd name="T55" fmla="*/ 595418 h 72"/>
              <a:gd name="T56" fmla="*/ 149845 w 164"/>
              <a:gd name="T57" fmla="*/ 523962 h 72"/>
              <a:gd name="T58" fmla="*/ 0 w 164"/>
              <a:gd name="T59" fmla="*/ 428738 h 72"/>
              <a:gd name="T60" fmla="*/ 0 w 164"/>
              <a:gd name="T61" fmla="*/ 333514 h 72"/>
              <a:gd name="T62" fmla="*/ 187402 w 164"/>
              <a:gd name="T63" fmla="*/ 166680 h 72"/>
              <a:gd name="T64" fmla="*/ 599765 w 164"/>
              <a:gd name="T65" fmla="*/ 23767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6" name="Freeform 1362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1920658 w 146"/>
              <a:gd name="T1" fmla="*/ 0 h 109"/>
              <a:gd name="T2" fmla="*/ 1792573 w 146"/>
              <a:gd name="T3" fmla="*/ 0 h 109"/>
              <a:gd name="T4" fmla="*/ 1493845 w 146"/>
              <a:gd name="T5" fmla="*/ 63646 h 109"/>
              <a:gd name="T6" fmla="*/ 1109590 w 146"/>
              <a:gd name="T7" fmla="*/ 148409 h 109"/>
              <a:gd name="T8" fmla="*/ 640219 w 146"/>
              <a:gd name="T9" fmla="*/ 296964 h 109"/>
              <a:gd name="T10" fmla="*/ 256170 w 146"/>
              <a:gd name="T11" fmla="*/ 509019 h 109"/>
              <a:gd name="T12" fmla="*/ 42764 w 146"/>
              <a:gd name="T13" fmla="*/ 827248 h 109"/>
              <a:gd name="T14" fmla="*/ 0 w 146"/>
              <a:gd name="T15" fmla="*/ 1251503 h 109"/>
              <a:gd name="T16" fmla="*/ 256170 w 146"/>
              <a:gd name="T17" fmla="*/ 1803050 h 109"/>
              <a:gd name="T18" fmla="*/ 3627704 w 146"/>
              <a:gd name="T19" fmla="*/ 2312070 h 109"/>
              <a:gd name="T20" fmla="*/ 3584940 w 146"/>
              <a:gd name="T21" fmla="*/ 2206042 h 109"/>
              <a:gd name="T22" fmla="*/ 3584940 w 146"/>
              <a:gd name="T23" fmla="*/ 1972724 h 109"/>
              <a:gd name="T24" fmla="*/ 3584940 w 146"/>
              <a:gd name="T25" fmla="*/ 1612114 h 109"/>
              <a:gd name="T26" fmla="*/ 3713025 w 146"/>
              <a:gd name="T27" fmla="*/ 1230240 h 109"/>
              <a:gd name="T28" fmla="*/ 3969195 w 146"/>
              <a:gd name="T29" fmla="*/ 848511 h 109"/>
              <a:gd name="T30" fmla="*/ 4438566 w 146"/>
              <a:gd name="T31" fmla="*/ 572665 h 109"/>
              <a:gd name="T32" fmla="*/ 5164106 w 146"/>
              <a:gd name="T33" fmla="*/ 424256 h 109"/>
              <a:gd name="T34" fmla="*/ 6231139 w 146"/>
              <a:gd name="T35" fmla="*/ 487901 h 109"/>
              <a:gd name="T36" fmla="*/ 1920658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7" name="Freeform 1363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1920722 w 146"/>
              <a:gd name="T1" fmla="*/ 0 h 107"/>
              <a:gd name="T2" fmla="*/ 1792633 w 146"/>
              <a:gd name="T3" fmla="*/ 0 h 107"/>
              <a:gd name="T4" fmla="*/ 1493895 w 146"/>
              <a:gd name="T5" fmla="*/ 44064 h 107"/>
              <a:gd name="T6" fmla="*/ 1067068 w 146"/>
              <a:gd name="T7" fmla="*/ 132044 h 107"/>
              <a:gd name="T8" fmla="*/ 640241 w 146"/>
              <a:gd name="T9" fmla="*/ 264089 h 107"/>
              <a:gd name="T10" fmla="*/ 256179 w 146"/>
              <a:gd name="T11" fmla="*/ 506220 h 107"/>
              <a:gd name="T12" fmla="*/ 0 w 146"/>
              <a:gd name="T13" fmla="*/ 836479 h 107"/>
              <a:gd name="T14" fmla="*/ 0 w 146"/>
              <a:gd name="T15" fmla="*/ 1276676 h 107"/>
              <a:gd name="T16" fmla="*/ 256179 w 146"/>
              <a:gd name="T17" fmla="*/ 1871025 h 107"/>
              <a:gd name="T18" fmla="*/ 3585265 w 146"/>
              <a:gd name="T19" fmla="*/ 2355286 h 107"/>
              <a:gd name="T20" fmla="*/ 3542500 w 146"/>
              <a:gd name="T21" fmla="*/ 2267306 h 107"/>
              <a:gd name="T22" fmla="*/ 3542500 w 146"/>
              <a:gd name="T23" fmla="*/ 2003069 h 107"/>
              <a:gd name="T24" fmla="*/ 3542500 w 146"/>
              <a:gd name="T25" fmla="*/ 1650852 h 107"/>
              <a:gd name="T26" fmla="*/ 3670589 w 146"/>
              <a:gd name="T27" fmla="*/ 1232612 h 107"/>
              <a:gd name="T28" fmla="*/ 3926768 w 146"/>
              <a:gd name="T29" fmla="*/ 880543 h 107"/>
              <a:gd name="T30" fmla="*/ 4396154 w 146"/>
              <a:gd name="T31" fmla="*/ 594348 h 107"/>
              <a:gd name="T32" fmla="*/ 5164484 w 146"/>
              <a:gd name="T33" fmla="*/ 418239 h 107"/>
              <a:gd name="T34" fmla="*/ 6231552 w 146"/>
              <a:gd name="T35" fmla="*/ 506220 h 107"/>
              <a:gd name="T36" fmla="*/ 1920722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8" name="Freeform 1364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1098593 h 182"/>
              <a:gd name="T2" fmla="*/ 24500905 w 629"/>
              <a:gd name="T3" fmla="*/ 4998606 h 182"/>
              <a:gd name="T4" fmla="*/ 25642289 w 629"/>
              <a:gd name="T5" fmla="*/ 3900013 h 182"/>
              <a:gd name="T6" fmla="*/ 1182170 w 629"/>
              <a:gd name="T7" fmla="*/ 0 h 182"/>
              <a:gd name="T8" fmla="*/ 0 w 629"/>
              <a:gd name="T9" fmla="*/ 1098593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59" name="Freeform 1365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705631 h 170"/>
              <a:gd name="T2" fmla="*/ 23782584 w 606"/>
              <a:gd name="T3" fmla="*/ 4284107 h 170"/>
              <a:gd name="T4" fmla="*/ 24020499 w 606"/>
              <a:gd name="T5" fmla="*/ 3578476 h 170"/>
              <a:gd name="T6" fmla="*/ 198097 w 606"/>
              <a:gd name="T7" fmla="*/ 0 h 170"/>
              <a:gd name="T8" fmla="*/ 0 w 606"/>
              <a:gd name="T9" fmla="*/ 705631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0" name="Freeform 1366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625139 h 170"/>
              <a:gd name="T2" fmla="*/ 23782584 w 606"/>
              <a:gd name="T3" fmla="*/ 3795059 h 170"/>
              <a:gd name="T4" fmla="*/ 24020499 w 606"/>
              <a:gd name="T5" fmla="*/ 3169920 h 170"/>
              <a:gd name="T6" fmla="*/ 198097 w 606"/>
              <a:gd name="T7" fmla="*/ 0 h 170"/>
              <a:gd name="T8" fmla="*/ 0 w 606"/>
              <a:gd name="T9" fmla="*/ 62513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1" name="AutoShape 1367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2" name="Freeform 1368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4397184 w 177"/>
              <a:gd name="T1" fmla="*/ 2247378 h 219"/>
              <a:gd name="T2" fmla="*/ 3517799 w 177"/>
              <a:gd name="T3" fmla="*/ 2928220 h 219"/>
              <a:gd name="T4" fmla="*/ 2773664 w 177"/>
              <a:gd name="T5" fmla="*/ 3677433 h 219"/>
              <a:gd name="T6" fmla="*/ 1961904 w 177"/>
              <a:gd name="T7" fmla="*/ 4494495 h 219"/>
              <a:gd name="T8" fmla="*/ 1353020 w 177"/>
              <a:gd name="T9" fmla="*/ 5379929 h 219"/>
              <a:gd name="T10" fmla="*/ 811760 w 177"/>
              <a:gd name="T11" fmla="*/ 6333212 h 219"/>
              <a:gd name="T12" fmla="*/ 406010 w 177"/>
              <a:gd name="T13" fmla="*/ 7286755 h 219"/>
              <a:gd name="T14" fmla="*/ 135250 w 177"/>
              <a:gd name="T15" fmla="*/ 8240038 h 219"/>
              <a:gd name="T16" fmla="*/ 0 w 177"/>
              <a:gd name="T17" fmla="*/ 9261432 h 219"/>
              <a:gd name="T18" fmla="*/ 135250 w 177"/>
              <a:gd name="T19" fmla="*/ 10759858 h 219"/>
              <a:gd name="T20" fmla="*/ 676510 w 177"/>
              <a:gd name="T21" fmla="*/ 12053692 h 219"/>
              <a:gd name="T22" fmla="*/ 1555895 w 177"/>
              <a:gd name="T23" fmla="*/ 13143195 h 219"/>
              <a:gd name="T24" fmla="*/ 2570789 w 177"/>
              <a:gd name="T25" fmla="*/ 13892408 h 219"/>
              <a:gd name="T26" fmla="*/ 3855924 w 177"/>
              <a:gd name="T27" fmla="*/ 14505140 h 219"/>
              <a:gd name="T28" fmla="*/ 5276568 w 177"/>
              <a:gd name="T29" fmla="*/ 14845691 h 219"/>
              <a:gd name="T30" fmla="*/ 6629588 w 177"/>
              <a:gd name="T31" fmla="*/ 14913801 h 219"/>
              <a:gd name="T32" fmla="*/ 7982608 w 177"/>
              <a:gd name="T33" fmla="*/ 14709471 h 219"/>
              <a:gd name="T34" fmla="*/ 8320993 w 177"/>
              <a:gd name="T35" fmla="*/ 14709471 h 219"/>
              <a:gd name="T36" fmla="*/ 8591493 w 177"/>
              <a:gd name="T37" fmla="*/ 14573250 h 219"/>
              <a:gd name="T38" fmla="*/ 8794367 w 177"/>
              <a:gd name="T39" fmla="*/ 14300809 h 219"/>
              <a:gd name="T40" fmla="*/ 8862253 w 177"/>
              <a:gd name="T41" fmla="*/ 13960518 h 219"/>
              <a:gd name="T42" fmla="*/ 8794367 w 177"/>
              <a:gd name="T43" fmla="*/ 13824298 h 219"/>
              <a:gd name="T44" fmla="*/ 8591493 w 177"/>
              <a:gd name="T45" fmla="*/ 13824298 h 219"/>
              <a:gd name="T46" fmla="*/ 8320993 w 177"/>
              <a:gd name="T47" fmla="*/ 13756188 h 219"/>
              <a:gd name="T48" fmla="*/ 7914983 w 177"/>
              <a:gd name="T49" fmla="*/ 13756188 h 219"/>
              <a:gd name="T50" fmla="*/ 7509233 w 177"/>
              <a:gd name="T51" fmla="*/ 13756188 h 219"/>
              <a:gd name="T52" fmla="*/ 7170848 w 177"/>
              <a:gd name="T53" fmla="*/ 13756188 h 219"/>
              <a:gd name="T54" fmla="*/ 6765098 w 177"/>
              <a:gd name="T55" fmla="*/ 13756188 h 219"/>
              <a:gd name="T56" fmla="*/ 6561963 w 177"/>
              <a:gd name="T57" fmla="*/ 13756188 h 219"/>
              <a:gd name="T58" fmla="*/ 5885453 w 177"/>
              <a:gd name="T59" fmla="*/ 13688077 h 219"/>
              <a:gd name="T60" fmla="*/ 5208943 w 177"/>
              <a:gd name="T61" fmla="*/ 13619967 h 219"/>
              <a:gd name="T62" fmla="*/ 4532434 w 177"/>
              <a:gd name="T63" fmla="*/ 13551857 h 219"/>
              <a:gd name="T64" fmla="*/ 3788299 w 177"/>
              <a:gd name="T65" fmla="*/ 13347526 h 219"/>
              <a:gd name="T66" fmla="*/ 3111789 w 177"/>
              <a:gd name="T67" fmla="*/ 13143195 h 219"/>
              <a:gd name="T68" fmla="*/ 2367654 w 177"/>
              <a:gd name="T69" fmla="*/ 12598313 h 219"/>
              <a:gd name="T70" fmla="*/ 1758769 w 177"/>
              <a:gd name="T71" fmla="*/ 11917471 h 219"/>
              <a:gd name="T72" fmla="*/ 1014635 w 177"/>
              <a:gd name="T73" fmla="*/ 11032038 h 219"/>
              <a:gd name="T74" fmla="*/ 879385 w 177"/>
              <a:gd name="T75" fmla="*/ 9942534 h 219"/>
              <a:gd name="T76" fmla="*/ 947010 w 177"/>
              <a:gd name="T77" fmla="*/ 8921141 h 219"/>
              <a:gd name="T78" fmla="*/ 1285395 w 177"/>
              <a:gd name="T79" fmla="*/ 7899487 h 219"/>
              <a:gd name="T80" fmla="*/ 1691144 w 177"/>
              <a:gd name="T81" fmla="*/ 6946204 h 219"/>
              <a:gd name="T82" fmla="*/ 2300029 w 177"/>
              <a:gd name="T83" fmla="*/ 6060771 h 219"/>
              <a:gd name="T84" fmla="*/ 3044164 w 177"/>
              <a:gd name="T85" fmla="*/ 5175598 h 219"/>
              <a:gd name="T86" fmla="*/ 3788299 w 177"/>
              <a:gd name="T87" fmla="*/ 4426385 h 219"/>
              <a:gd name="T88" fmla="*/ 4735569 w 177"/>
              <a:gd name="T89" fmla="*/ 3745543 h 219"/>
              <a:gd name="T90" fmla="*/ 5682578 w 177"/>
              <a:gd name="T91" fmla="*/ 3064440 h 219"/>
              <a:gd name="T92" fmla="*/ 6629588 w 177"/>
              <a:gd name="T93" fmla="*/ 2519558 h 219"/>
              <a:gd name="T94" fmla="*/ 7644483 w 177"/>
              <a:gd name="T95" fmla="*/ 1974937 h 219"/>
              <a:gd name="T96" fmla="*/ 8591493 w 177"/>
              <a:gd name="T97" fmla="*/ 1566275 h 219"/>
              <a:gd name="T98" fmla="*/ 9538762 w 177"/>
              <a:gd name="T99" fmla="*/ 1157614 h 219"/>
              <a:gd name="T100" fmla="*/ 10418147 w 177"/>
              <a:gd name="T101" fmla="*/ 817323 h 219"/>
              <a:gd name="T102" fmla="*/ 11297532 w 177"/>
              <a:gd name="T103" fmla="*/ 612992 h 219"/>
              <a:gd name="T104" fmla="*/ 11974042 w 177"/>
              <a:gd name="T105" fmla="*/ 476772 h 219"/>
              <a:gd name="T106" fmla="*/ 11500407 w 177"/>
              <a:gd name="T107" fmla="*/ 136221 h 219"/>
              <a:gd name="T108" fmla="*/ 10688647 w 177"/>
              <a:gd name="T109" fmla="*/ 0 h 219"/>
              <a:gd name="T110" fmla="*/ 9809262 w 177"/>
              <a:gd name="T111" fmla="*/ 136221 h 219"/>
              <a:gd name="T112" fmla="*/ 8726743 w 177"/>
              <a:gd name="T113" fmla="*/ 408662 h 219"/>
              <a:gd name="T114" fmla="*/ 7509233 w 177"/>
              <a:gd name="T115" fmla="*/ 749213 h 219"/>
              <a:gd name="T116" fmla="*/ 6359088 w 177"/>
              <a:gd name="T117" fmla="*/ 1157614 h 219"/>
              <a:gd name="T118" fmla="*/ 5276568 w 177"/>
              <a:gd name="T119" fmla="*/ 1770606 h 219"/>
              <a:gd name="T120" fmla="*/ 4397184 w 177"/>
              <a:gd name="T121" fmla="*/ 2247378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3" name="Freeform 1369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6672621 w 115"/>
              <a:gd name="T1" fmla="*/ 4180160 h 170"/>
              <a:gd name="T2" fmla="*/ 6879034 w 115"/>
              <a:gd name="T3" fmla="*/ 5500067 h 170"/>
              <a:gd name="T4" fmla="*/ 6741338 w 115"/>
              <a:gd name="T5" fmla="*/ 6600352 h 170"/>
              <a:gd name="T6" fmla="*/ 6259795 w 115"/>
              <a:gd name="T7" fmla="*/ 7553588 h 170"/>
              <a:gd name="T8" fmla="*/ 5503122 w 115"/>
              <a:gd name="T9" fmla="*/ 8360319 h 170"/>
              <a:gd name="T10" fmla="*/ 4677733 w 115"/>
              <a:gd name="T11" fmla="*/ 9167050 h 170"/>
              <a:gd name="T12" fmla="*/ 3714647 w 115"/>
              <a:gd name="T13" fmla="*/ 9900392 h 170"/>
              <a:gd name="T14" fmla="*/ 2682844 w 115"/>
              <a:gd name="T15" fmla="*/ 10633735 h 170"/>
              <a:gd name="T16" fmla="*/ 1857455 w 115"/>
              <a:gd name="T17" fmla="*/ 11367077 h 170"/>
              <a:gd name="T18" fmla="*/ 1719759 w 115"/>
              <a:gd name="T19" fmla="*/ 11586971 h 170"/>
              <a:gd name="T20" fmla="*/ 1582062 w 115"/>
              <a:gd name="T21" fmla="*/ 11733748 h 170"/>
              <a:gd name="T22" fmla="*/ 1582062 w 115"/>
              <a:gd name="T23" fmla="*/ 12027031 h 170"/>
              <a:gd name="T24" fmla="*/ 1788475 w 115"/>
              <a:gd name="T25" fmla="*/ 12247196 h 170"/>
              <a:gd name="T26" fmla="*/ 1926172 w 115"/>
              <a:gd name="T27" fmla="*/ 12393702 h 170"/>
              <a:gd name="T28" fmla="*/ 2132585 w 115"/>
              <a:gd name="T29" fmla="*/ 12467090 h 170"/>
              <a:gd name="T30" fmla="*/ 2338735 w 115"/>
              <a:gd name="T31" fmla="*/ 12467090 h 170"/>
              <a:gd name="T32" fmla="*/ 2545148 w 115"/>
              <a:gd name="T33" fmla="*/ 12393702 h 170"/>
              <a:gd name="T34" fmla="*/ 3645930 w 115"/>
              <a:gd name="T35" fmla="*/ 11660360 h 170"/>
              <a:gd name="T36" fmla="*/ 4746450 w 115"/>
              <a:gd name="T37" fmla="*/ 10927017 h 170"/>
              <a:gd name="T38" fmla="*/ 5709535 w 115"/>
              <a:gd name="T39" fmla="*/ 10046898 h 170"/>
              <a:gd name="T40" fmla="*/ 6672621 w 115"/>
              <a:gd name="T41" fmla="*/ 9020273 h 170"/>
              <a:gd name="T42" fmla="*/ 7291598 w 115"/>
              <a:gd name="T43" fmla="*/ 7920260 h 170"/>
              <a:gd name="T44" fmla="*/ 7773141 w 115"/>
              <a:gd name="T45" fmla="*/ 6673469 h 170"/>
              <a:gd name="T46" fmla="*/ 7910837 w 115"/>
              <a:gd name="T47" fmla="*/ 5353561 h 170"/>
              <a:gd name="T48" fmla="*/ 7635707 w 115"/>
              <a:gd name="T49" fmla="*/ 3886877 h 170"/>
              <a:gd name="T50" fmla="*/ 6947751 w 115"/>
              <a:gd name="T51" fmla="*/ 2859981 h 170"/>
              <a:gd name="T52" fmla="*/ 6122361 w 115"/>
              <a:gd name="T53" fmla="*/ 1906744 h 170"/>
              <a:gd name="T54" fmla="*/ 4952863 w 115"/>
              <a:gd name="T55" fmla="*/ 1100013 h 170"/>
              <a:gd name="T56" fmla="*/ 3783364 w 115"/>
              <a:gd name="T57" fmla="*/ 586566 h 170"/>
              <a:gd name="T58" fmla="*/ 2545148 w 115"/>
              <a:gd name="T59" fmla="*/ 146777 h 170"/>
              <a:gd name="T60" fmla="*/ 1444629 w 115"/>
              <a:gd name="T61" fmla="*/ 0 h 170"/>
              <a:gd name="T62" fmla="*/ 619239 w 115"/>
              <a:gd name="T63" fmla="*/ 73388 h 170"/>
              <a:gd name="T64" fmla="*/ 0 w 115"/>
              <a:gd name="T65" fmla="*/ 366671 h 170"/>
              <a:gd name="T66" fmla="*/ 1031803 w 115"/>
              <a:gd name="T67" fmla="*/ 733342 h 170"/>
              <a:gd name="T68" fmla="*/ 2063605 w 115"/>
              <a:gd name="T69" fmla="*/ 953237 h 170"/>
              <a:gd name="T70" fmla="*/ 2957974 w 115"/>
              <a:gd name="T71" fmla="*/ 1173402 h 170"/>
              <a:gd name="T72" fmla="*/ 3921060 w 115"/>
              <a:gd name="T73" fmla="*/ 1466685 h 170"/>
              <a:gd name="T74" fmla="*/ 4815167 w 115"/>
              <a:gd name="T75" fmla="*/ 1906744 h 170"/>
              <a:gd name="T76" fmla="*/ 5572102 w 115"/>
              <a:gd name="T77" fmla="*/ 2420192 h 170"/>
              <a:gd name="T78" fmla="*/ 6259795 w 115"/>
              <a:gd name="T79" fmla="*/ 3153535 h 170"/>
              <a:gd name="T80" fmla="*/ 6672621 w 115"/>
              <a:gd name="T81" fmla="*/ 4180160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4" name="Freeform 1370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5746234 w 289"/>
              <a:gd name="T1" fmla="*/ 4447327 h 352"/>
              <a:gd name="T2" fmla="*/ 3064776 w 289"/>
              <a:gd name="T3" fmla="*/ 7252737 h 352"/>
              <a:gd name="T4" fmla="*/ 1021592 w 289"/>
              <a:gd name="T5" fmla="*/ 10673899 h 352"/>
              <a:gd name="T6" fmla="*/ 0 w 289"/>
              <a:gd name="T7" fmla="*/ 14437203 h 352"/>
              <a:gd name="T8" fmla="*/ 191533 w 289"/>
              <a:gd name="T9" fmla="*/ 17037275 h 352"/>
              <a:gd name="T10" fmla="*/ 638527 w 289"/>
              <a:gd name="T11" fmla="*/ 18063441 h 352"/>
              <a:gd name="T12" fmla="*/ 1213125 w 289"/>
              <a:gd name="T13" fmla="*/ 18953063 h 352"/>
              <a:gd name="T14" fmla="*/ 1979255 w 289"/>
              <a:gd name="T15" fmla="*/ 19774153 h 352"/>
              <a:gd name="T16" fmla="*/ 3256309 w 289"/>
              <a:gd name="T17" fmla="*/ 20663513 h 352"/>
              <a:gd name="T18" fmla="*/ 4980103 w 289"/>
              <a:gd name="T19" fmla="*/ 21621407 h 352"/>
              <a:gd name="T20" fmla="*/ 6831754 w 289"/>
              <a:gd name="T21" fmla="*/ 22374225 h 352"/>
              <a:gd name="T22" fmla="*/ 8747081 w 289"/>
              <a:gd name="T23" fmla="*/ 22921443 h 352"/>
              <a:gd name="T24" fmla="*/ 10662661 w 289"/>
              <a:gd name="T25" fmla="*/ 23400390 h 352"/>
              <a:gd name="T26" fmla="*/ 12641916 w 289"/>
              <a:gd name="T27" fmla="*/ 23674261 h 352"/>
              <a:gd name="T28" fmla="*/ 14621172 w 289"/>
              <a:gd name="T29" fmla="*/ 23879337 h 352"/>
              <a:gd name="T30" fmla="*/ 16600427 w 289"/>
              <a:gd name="T31" fmla="*/ 24016142 h 352"/>
              <a:gd name="T32" fmla="*/ 17877480 w 289"/>
              <a:gd name="T33" fmla="*/ 24084675 h 352"/>
              <a:gd name="T34" fmla="*/ 18324474 w 289"/>
              <a:gd name="T35" fmla="*/ 23674261 h 352"/>
              <a:gd name="T36" fmla="*/ 18452078 w 289"/>
              <a:gd name="T37" fmla="*/ 22921443 h 352"/>
              <a:gd name="T38" fmla="*/ 18069013 w 289"/>
              <a:gd name="T39" fmla="*/ 22442497 h 352"/>
              <a:gd name="T40" fmla="*/ 16855888 w 289"/>
              <a:gd name="T41" fmla="*/ 22374225 h 352"/>
              <a:gd name="T42" fmla="*/ 15004237 w 289"/>
              <a:gd name="T43" fmla="*/ 22305692 h 352"/>
              <a:gd name="T44" fmla="*/ 13216514 w 289"/>
              <a:gd name="T45" fmla="*/ 22100354 h 352"/>
              <a:gd name="T46" fmla="*/ 11428792 w 289"/>
              <a:gd name="T47" fmla="*/ 21826745 h 352"/>
              <a:gd name="T48" fmla="*/ 9577140 w 289"/>
              <a:gd name="T49" fmla="*/ 21484603 h 352"/>
              <a:gd name="T50" fmla="*/ 7789418 w 289"/>
              <a:gd name="T51" fmla="*/ 20937123 h 352"/>
              <a:gd name="T52" fmla="*/ 6065623 w 289"/>
              <a:gd name="T53" fmla="*/ 20389904 h 352"/>
              <a:gd name="T54" fmla="*/ 4341576 w 289"/>
              <a:gd name="T55" fmla="*/ 19500282 h 352"/>
              <a:gd name="T56" fmla="*/ 2873243 w 289"/>
              <a:gd name="T57" fmla="*/ 18542388 h 352"/>
              <a:gd name="T58" fmla="*/ 2043184 w 289"/>
              <a:gd name="T59" fmla="*/ 17105547 h 352"/>
              <a:gd name="T60" fmla="*/ 1723794 w 289"/>
              <a:gd name="T61" fmla="*/ 15189759 h 352"/>
              <a:gd name="T62" fmla="*/ 2170788 w 289"/>
              <a:gd name="T63" fmla="*/ 12521415 h 352"/>
              <a:gd name="T64" fmla="*/ 2873243 w 289"/>
              <a:gd name="T65" fmla="*/ 10468561 h 352"/>
              <a:gd name="T66" fmla="*/ 3894835 w 289"/>
              <a:gd name="T67" fmla="*/ 8689578 h 352"/>
              <a:gd name="T68" fmla="*/ 5107960 w 289"/>
              <a:gd name="T69" fmla="*/ 7047400 h 352"/>
              <a:gd name="T70" fmla="*/ 6512617 w 289"/>
              <a:gd name="T71" fmla="*/ 5610559 h 352"/>
              <a:gd name="T72" fmla="*/ 8236411 w 289"/>
              <a:gd name="T73" fmla="*/ 4036913 h 352"/>
              <a:gd name="T74" fmla="*/ 10343271 w 289"/>
              <a:gd name="T75" fmla="*/ 2600072 h 352"/>
              <a:gd name="T76" fmla="*/ 12577988 w 289"/>
              <a:gd name="T77" fmla="*/ 1368569 h 352"/>
              <a:gd name="T78" fmla="*/ 14493567 w 289"/>
              <a:gd name="T79" fmla="*/ 410414 h 352"/>
              <a:gd name="T80" fmla="*/ 14557243 w 289"/>
              <a:gd name="T81" fmla="*/ 0 h 352"/>
              <a:gd name="T82" fmla="*/ 12641916 w 289"/>
              <a:gd name="T83" fmla="*/ 342142 h 352"/>
              <a:gd name="T84" fmla="*/ 10343271 w 289"/>
              <a:gd name="T85" fmla="*/ 1231503 h 352"/>
              <a:gd name="T86" fmla="*/ 8108807 w 289"/>
              <a:gd name="T87" fmla="*/ 2463268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5" name="Freeform 1371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14009417 w 252"/>
              <a:gd name="T1" fmla="*/ 5256989 h 235"/>
              <a:gd name="T2" fmla="*/ 14809845 w 252"/>
              <a:gd name="T3" fmla="*/ 6206247 h 235"/>
              <a:gd name="T4" fmla="*/ 15210187 w 252"/>
              <a:gd name="T5" fmla="*/ 7301419 h 235"/>
              <a:gd name="T6" fmla="*/ 15476997 w 252"/>
              <a:gd name="T7" fmla="*/ 8469819 h 235"/>
              <a:gd name="T8" fmla="*/ 15476997 w 252"/>
              <a:gd name="T9" fmla="*/ 9710906 h 235"/>
              <a:gd name="T10" fmla="*/ 15343721 w 252"/>
              <a:gd name="T11" fmla="*/ 10733121 h 235"/>
              <a:gd name="T12" fmla="*/ 15076912 w 252"/>
              <a:gd name="T13" fmla="*/ 11609421 h 235"/>
              <a:gd name="T14" fmla="*/ 14543035 w 252"/>
              <a:gd name="T15" fmla="*/ 12485451 h 235"/>
              <a:gd name="T16" fmla="*/ 14076055 w 252"/>
              <a:gd name="T17" fmla="*/ 13142609 h 235"/>
              <a:gd name="T18" fmla="*/ 13475799 w 252"/>
              <a:gd name="T19" fmla="*/ 13945951 h 235"/>
              <a:gd name="T20" fmla="*/ 12808647 w 252"/>
              <a:gd name="T21" fmla="*/ 14603109 h 235"/>
              <a:gd name="T22" fmla="*/ 12208133 w 252"/>
              <a:gd name="T23" fmla="*/ 15259996 h 235"/>
              <a:gd name="T24" fmla="*/ 11540981 w 252"/>
              <a:gd name="T25" fmla="*/ 15990381 h 235"/>
              <a:gd name="T26" fmla="*/ 11407705 w 252"/>
              <a:gd name="T27" fmla="*/ 16209253 h 235"/>
              <a:gd name="T28" fmla="*/ 11341067 w 252"/>
              <a:gd name="T29" fmla="*/ 16428396 h 235"/>
              <a:gd name="T30" fmla="*/ 11407705 w 252"/>
              <a:gd name="T31" fmla="*/ 16720496 h 235"/>
              <a:gd name="T32" fmla="*/ 11540981 w 252"/>
              <a:gd name="T33" fmla="*/ 16939368 h 235"/>
              <a:gd name="T34" fmla="*/ 11741152 w 252"/>
              <a:gd name="T35" fmla="*/ 17085553 h 235"/>
              <a:gd name="T36" fmla="*/ 12007961 w 252"/>
              <a:gd name="T37" fmla="*/ 17158511 h 235"/>
              <a:gd name="T38" fmla="*/ 12275029 w 252"/>
              <a:gd name="T39" fmla="*/ 17085553 h 235"/>
              <a:gd name="T40" fmla="*/ 12474942 w 252"/>
              <a:gd name="T41" fmla="*/ 16939368 h 235"/>
              <a:gd name="T42" fmla="*/ 13875883 w 252"/>
              <a:gd name="T43" fmla="*/ 15917153 h 235"/>
              <a:gd name="T44" fmla="*/ 15010016 w 252"/>
              <a:gd name="T45" fmla="*/ 14603109 h 235"/>
              <a:gd name="T46" fmla="*/ 15943977 w 252"/>
              <a:gd name="T47" fmla="*/ 12996694 h 235"/>
              <a:gd name="T48" fmla="*/ 16611129 w 252"/>
              <a:gd name="T49" fmla="*/ 11390279 h 235"/>
              <a:gd name="T50" fmla="*/ 16811301 w 252"/>
              <a:gd name="T51" fmla="*/ 9564991 h 235"/>
              <a:gd name="T52" fmla="*/ 16677767 w 252"/>
              <a:gd name="T53" fmla="*/ 7885619 h 235"/>
              <a:gd name="T54" fmla="*/ 16144149 w 252"/>
              <a:gd name="T55" fmla="*/ 6206247 h 235"/>
              <a:gd name="T56" fmla="*/ 15010016 w 252"/>
              <a:gd name="T57" fmla="*/ 4746017 h 235"/>
              <a:gd name="T58" fmla="*/ 14142951 w 252"/>
              <a:gd name="T59" fmla="*/ 3942674 h 235"/>
              <a:gd name="T60" fmla="*/ 13142094 w 252"/>
              <a:gd name="T61" fmla="*/ 3285787 h 235"/>
              <a:gd name="T62" fmla="*/ 12074857 w 252"/>
              <a:gd name="T63" fmla="*/ 2628630 h 235"/>
              <a:gd name="T64" fmla="*/ 10940725 w 252"/>
              <a:gd name="T65" fmla="*/ 2117387 h 235"/>
              <a:gd name="T66" fmla="*/ 9739954 w 252"/>
              <a:gd name="T67" fmla="*/ 1606415 h 235"/>
              <a:gd name="T68" fmla="*/ 8472288 w 252"/>
              <a:gd name="T69" fmla="*/ 1241357 h 235"/>
              <a:gd name="T70" fmla="*/ 7271518 w 252"/>
              <a:gd name="T71" fmla="*/ 876300 h 235"/>
              <a:gd name="T72" fmla="*/ 6004110 w 252"/>
              <a:gd name="T73" fmla="*/ 510972 h 235"/>
              <a:gd name="T74" fmla="*/ 4869977 w 252"/>
              <a:gd name="T75" fmla="*/ 292100 h 235"/>
              <a:gd name="T76" fmla="*/ 3802482 w 252"/>
              <a:gd name="T77" fmla="*/ 145915 h 235"/>
              <a:gd name="T78" fmla="*/ 2801883 w 252"/>
              <a:gd name="T79" fmla="*/ 0 h 235"/>
              <a:gd name="T80" fmla="*/ 1867922 w 252"/>
              <a:gd name="T81" fmla="*/ 0 h 235"/>
              <a:gd name="T82" fmla="*/ 1134133 w 252"/>
              <a:gd name="T83" fmla="*/ 0 h 235"/>
              <a:gd name="T84" fmla="*/ 533618 w 252"/>
              <a:gd name="T85" fmla="*/ 72957 h 235"/>
              <a:gd name="T86" fmla="*/ 200171 w 252"/>
              <a:gd name="T87" fmla="*/ 219143 h 235"/>
              <a:gd name="T88" fmla="*/ 0 w 252"/>
              <a:gd name="T89" fmla="*/ 365057 h 235"/>
              <a:gd name="T90" fmla="*/ 667152 w 252"/>
              <a:gd name="T91" fmla="*/ 510972 h 235"/>
              <a:gd name="T92" fmla="*/ 1467579 w 252"/>
              <a:gd name="T93" fmla="*/ 584200 h 235"/>
              <a:gd name="T94" fmla="*/ 2201369 w 252"/>
              <a:gd name="T95" fmla="*/ 803072 h 235"/>
              <a:gd name="T96" fmla="*/ 3068693 w 252"/>
              <a:gd name="T97" fmla="*/ 949257 h 235"/>
              <a:gd name="T98" fmla="*/ 4002654 w 252"/>
              <a:gd name="T99" fmla="*/ 1095172 h 235"/>
              <a:gd name="T100" fmla="*/ 4869977 w 252"/>
              <a:gd name="T101" fmla="*/ 1241357 h 235"/>
              <a:gd name="T102" fmla="*/ 5803938 w 252"/>
              <a:gd name="T103" fmla="*/ 1460230 h 235"/>
              <a:gd name="T104" fmla="*/ 6804537 w 252"/>
              <a:gd name="T105" fmla="*/ 1679372 h 235"/>
              <a:gd name="T106" fmla="*/ 7671861 w 252"/>
              <a:gd name="T107" fmla="*/ 2044430 h 235"/>
              <a:gd name="T108" fmla="*/ 8672459 w 252"/>
              <a:gd name="T109" fmla="*/ 2336530 h 235"/>
              <a:gd name="T110" fmla="*/ 9673058 w 252"/>
              <a:gd name="T111" fmla="*/ 2701587 h 235"/>
              <a:gd name="T112" fmla="*/ 10607019 w 252"/>
              <a:gd name="T113" fmla="*/ 3139602 h 235"/>
              <a:gd name="T114" fmla="*/ 11474343 w 252"/>
              <a:gd name="T115" fmla="*/ 3577617 h 235"/>
              <a:gd name="T116" fmla="*/ 12408304 w 252"/>
              <a:gd name="T117" fmla="*/ 4015902 h 235"/>
              <a:gd name="T118" fmla="*/ 13208990 w 252"/>
              <a:gd name="T119" fmla="*/ 4673060 h 235"/>
              <a:gd name="T120" fmla="*/ 14009417 w 252"/>
              <a:gd name="T121" fmla="*/ 5256989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6" name="Freeform 1372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8554122 h 220"/>
              <a:gd name="T2" fmla="*/ 0 w 103"/>
              <a:gd name="T3" fmla="*/ 9837280 h 220"/>
              <a:gd name="T4" fmla="*/ 274596 w 103"/>
              <a:gd name="T5" fmla="*/ 11049152 h 220"/>
              <a:gd name="T6" fmla="*/ 823789 w 103"/>
              <a:gd name="T7" fmla="*/ 12189470 h 220"/>
              <a:gd name="T8" fmla="*/ 1510280 w 103"/>
              <a:gd name="T9" fmla="*/ 13187482 h 220"/>
              <a:gd name="T10" fmla="*/ 2402980 w 103"/>
              <a:gd name="T11" fmla="*/ 14042921 h 220"/>
              <a:gd name="T12" fmla="*/ 3432716 w 103"/>
              <a:gd name="T13" fmla="*/ 14755787 h 220"/>
              <a:gd name="T14" fmla="*/ 4531102 w 103"/>
              <a:gd name="T15" fmla="*/ 15326079 h 220"/>
              <a:gd name="T16" fmla="*/ 5698398 w 103"/>
              <a:gd name="T17" fmla="*/ 15611225 h 220"/>
              <a:gd name="T18" fmla="*/ 6110293 w 103"/>
              <a:gd name="T19" fmla="*/ 15682512 h 220"/>
              <a:gd name="T20" fmla="*/ 6453538 w 103"/>
              <a:gd name="T21" fmla="*/ 15539939 h 220"/>
              <a:gd name="T22" fmla="*/ 6728135 w 103"/>
              <a:gd name="T23" fmla="*/ 15326079 h 220"/>
              <a:gd name="T24" fmla="*/ 6865433 w 103"/>
              <a:gd name="T25" fmla="*/ 15040933 h 220"/>
              <a:gd name="T26" fmla="*/ 6865433 w 103"/>
              <a:gd name="T27" fmla="*/ 14613213 h 220"/>
              <a:gd name="T28" fmla="*/ 6796784 w 103"/>
              <a:gd name="T29" fmla="*/ 14256781 h 220"/>
              <a:gd name="T30" fmla="*/ 6590836 w 103"/>
              <a:gd name="T31" fmla="*/ 13971634 h 220"/>
              <a:gd name="T32" fmla="*/ 6247591 w 103"/>
              <a:gd name="T33" fmla="*/ 13757775 h 220"/>
              <a:gd name="T34" fmla="*/ 5080294 w 103"/>
              <a:gd name="T35" fmla="*/ 13330055 h 220"/>
              <a:gd name="T36" fmla="*/ 3981909 w 103"/>
              <a:gd name="T37" fmla="*/ 12688476 h 220"/>
              <a:gd name="T38" fmla="*/ 3089471 w 103"/>
              <a:gd name="T39" fmla="*/ 11904324 h 220"/>
              <a:gd name="T40" fmla="*/ 2471629 w 103"/>
              <a:gd name="T41" fmla="*/ 10977865 h 220"/>
              <a:gd name="T42" fmla="*/ 2059735 w 103"/>
              <a:gd name="T43" fmla="*/ 9837280 h 220"/>
              <a:gd name="T44" fmla="*/ 1853787 w 103"/>
              <a:gd name="T45" fmla="*/ 8625408 h 220"/>
              <a:gd name="T46" fmla="*/ 1853787 w 103"/>
              <a:gd name="T47" fmla="*/ 7342250 h 220"/>
              <a:gd name="T48" fmla="*/ 2197033 w 103"/>
              <a:gd name="T49" fmla="*/ 5916519 h 220"/>
              <a:gd name="T50" fmla="*/ 2677576 w 103"/>
              <a:gd name="T51" fmla="*/ 4918507 h 220"/>
              <a:gd name="T52" fmla="*/ 3501365 w 103"/>
              <a:gd name="T53" fmla="*/ 3991781 h 220"/>
              <a:gd name="T54" fmla="*/ 4325155 w 103"/>
              <a:gd name="T55" fmla="*/ 3065323 h 220"/>
              <a:gd name="T56" fmla="*/ 5286242 w 103"/>
              <a:gd name="T57" fmla="*/ 2209884 h 220"/>
              <a:gd name="T58" fmla="*/ 6110293 w 103"/>
              <a:gd name="T59" fmla="*/ 1497018 h 220"/>
              <a:gd name="T60" fmla="*/ 6728135 w 103"/>
              <a:gd name="T61" fmla="*/ 855439 h 220"/>
              <a:gd name="T62" fmla="*/ 7071380 w 103"/>
              <a:gd name="T63" fmla="*/ 356433 h 220"/>
              <a:gd name="T64" fmla="*/ 7071380 w 103"/>
              <a:gd name="T65" fmla="*/ 0 h 220"/>
              <a:gd name="T66" fmla="*/ 6316240 w 103"/>
              <a:gd name="T67" fmla="*/ 285146 h 220"/>
              <a:gd name="T68" fmla="*/ 5286242 w 103"/>
              <a:gd name="T69" fmla="*/ 855439 h 220"/>
              <a:gd name="T70" fmla="*/ 4187856 w 103"/>
              <a:gd name="T71" fmla="*/ 1782164 h 220"/>
              <a:gd name="T72" fmla="*/ 3020822 w 103"/>
              <a:gd name="T73" fmla="*/ 2851463 h 220"/>
              <a:gd name="T74" fmla="*/ 1991086 w 103"/>
              <a:gd name="T75" fmla="*/ 4063068 h 220"/>
              <a:gd name="T76" fmla="*/ 1098385 w 103"/>
              <a:gd name="T77" fmla="*/ 5488799 h 220"/>
              <a:gd name="T78" fmla="*/ 411895 w 103"/>
              <a:gd name="T79" fmla="*/ 6985817 h 220"/>
              <a:gd name="T80" fmla="*/ 0 w 103"/>
              <a:gd name="T81" fmla="*/ 8554122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67" name="Freeform 1373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2551699 w 220"/>
              <a:gd name="T1" fmla="*/ 7718456 h 288"/>
              <a:gd name="T2" fmla="*/ 13226328 w 220"/>
              <a:gd name="T3" fmla="*/ 8926497 h 288"/>
              <a:gd name="T4" fmla="*/ 13631314 w 220"/>
              <a:gd name="T5" fmla="*/ 10268995 h 288"/>
              <a:gd name="T6" fmla="*/ 13428951 w 220"/>
              <a:gd name="T7" fmla="*/ 11678332 h 288"/>
              <a:gd name="T8" fmla="*/ 12551699 w 220"/>
              <a:gd name="T9" fmla="*/ 13020571 h 288"/>
              <a:gd name="T10" fmla="*/ 11337001 w 220"/>
              <a:gd name="T11" fmla="*/ 14295970 h 288"/>
              <a:gd name="T12" fmla="*/ 9987222 w 220"/>
              <a:gd name="T13" fmla="*/ 15369813 h 288"/>
              <a:gd name="T14" fmla="*/ 8570162 w 220"/>
              <a:gd name="T15" fmla="*/ 16510755 h 288"/>
              <a:gd name="T16" fmla="*/ 7760450 w 220"/>
              <a:gd name="T17" fmla="*/ 17316202 h 288"/>
              <a:gd name="T18" fmla="*/ 7423006 w 220"/>
              <a:gd name="T19" fmla="*/ 17920352 h 288"/>
              <a:gd name="T20" fmla="*/ 7220643 w 220"/>
              <a:gd name="T21" fmla="*/ 18524242 h 288"/>
              <a:gd name="T22" fmla="*/ 7355465 w 220"/>
              <a:gd name="T23" fmla="*/ 19061293 h 288"/>
              <a:gd name="T24" fmla="*/ 7895272 w 220"/>
              <a:gd name="T25" fmla="*/ 19329689 h 288"/>
              <a:gd name="T26" fmla="*/ 8367799 w 220"/>
              <a:gd name="T27" fmla="*/ 19262590 h 288"/>
              <a:gd name="T28" fmla="*/ 9312593 w 220"/>
              <a:gd name="T29" fmla="*/ 18188748 h 288"/>
              <a:gd name="T30" fmla="*/ 10864475 w 220"/>
              <a:gd name="T31" fmla="*/ 16779151 h 288"/>
              <a:gd name="T32" fmla="*/ 12484158 w 220"/>
              <a:gd name="T33" fmla="*/ 15369813 h 288"/>
              <a:gd name="T34" fmla="*/ 13901218 w 220"/>
              <a:gd name="T35" fmla="*/ 13691820 h 288"/>
              <a:gd name="T36" fmla="*/ 14778470 w 220"/>
              <a:gd name="T37" fmla="*/ 11611233 h 288"/>
              <a:gd name="T38" fmla="*/ 14710930 w 220"/>
              <a:gd name="T39" fmla="*/ 9463548 h 288"/>
              <a:gd name="T40" fmla="*/ 13766396 w 220"/>
              <a:gd name="T41" fmla="*/ 7450060 h 288"/>
              <a:gd name="T42" fmla="*/ 12281795 w 220"/>
              <a:gd name="T43" fmla="*/ 5772067 h 288"/>
              <a:gd name="T44" fmla="*/ 10662112 w 220"/>
              <a:gd name="T45" fmla="*/ 4698224 h 288"/>
              <a:gd name="T46" fmla="*/ 9042689 w 220"/>
              <a:gd name="T47" fmla="*/ 3758580 h 288"/>
              <a:gd name="T48" fmla="*/ 7355465 w 220"/>
              <a:gd name="T49" fmla="*/ 2886034 h 288"/>
              <a:gd name="T50" fmla="*/ 5600960 w 220"/>
              <a:gd name="T51" fmla="*/ 1946389 h 288"/>
              <a:gd name="T52" fmla="*/ 3981537 w 220"/>
              <a:gd name="T53" fmla="*/ 1140942 h 288"/>
              <a:gd name="T54" fmla="*/ 2429395 w 220"/>
              <a:gd name="T55" fmla="*/ 469693 h 288"/>
              <a:gd name="T56" fmla="*/ 1214697 w 220"/>
              <a:gd name="T57" fmla="*/ 67099 h 288"/>
              <a:gd name="T58" fmla="*/ 269904 w 220"/>
              <a:gd name="T59" fmla="*/ 0 h 288"/>
              <a:gd name="T60" fmla="*/ 607349 w 220"/>
              <a:gd name="T61" fmla="*/ 469693 h 288"/>
              <a:gd name="T62" fmla="*/ 2091950 w 220"/>
              <a:gd name="T63" fmla="*/ 1208041 h 288"/>
              <a:gd name="T64" fmla="*/ 3644092 w 220"/>
              <a:gd name="T65" fmla="*/ 1946389 h 288"/>
              <a:gd name="T66" fmla="*/ 5196234 w 220"/>
              <a:gd name="T67" fmla="*/ 2684737 h 288"/>
              <a:gd name="T68" fmla="*/ 6815657 w 220"/>
              <a:gd name="T69" fmla="*/ 3557283 h 288"/>
              <a:gd name="T70" fmla="*/ 8367799 w 220"/>
              <a:gd name="T71" fmla="*/ 4429828 h 288"/>
              <a:gd name="T72" fmla="*/ 9919941 w 220"/>
              <a:gd name="T73" fmla="*/ 5503671 h 288"/>
              <a:gd name="T74" fmla="*/ 11337001 w 220"/>
              <a:gd name="T75" fmla="*/ 6577514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5868" name="Group 1381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25895" name="Picture 1001" descr="31u_bnrz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5896" name="Freeform 1002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97" name="Freeform 1003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98" name="Freeform 1004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99" name="Freeform 1005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0" name="Freeform 1006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1" name="Freeform 1007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2" name="Freeform 1008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3" name="Freeform 1009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4" name="Freeform 1010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5" name="Freeform 1011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6" name="Freeform 1012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7" name="Freeform 1013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8" name="Freeform 1014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09" name="Freeform 1015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10" name="Freeform 1016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911" name="Freeform 1017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5912" name="Group 1374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25913" name="Rectangle 1375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14" name="Rectangle 1376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15" name="Rectangle 1377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16" name="Rectangle 1378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17" name="Rectangle 1379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18" name="Rectangle 1380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25869" name="Line 948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5870" name="Group 1407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25872" name="Freeform 1384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3" name="Freeform 1385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4" name="Freeform 1386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5" name="Freeform 1387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6" name="Freeform 1388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7" name="Freeform 1389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8" name="Freeform 1390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79" name="Freeform 1391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0" name="Freeform 1392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1" name="Freeform 1393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2" name="Freeform 1394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3" name="Freeform 1395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4" name="Freeform 1396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5" name="Freeform 1397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6" name="Freeform 1398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887" name="Freeform 1399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5888" name="Group 1400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25889" name="Rectangle 1401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890" name="Rectangle 1402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891" name="Rectangle 1403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892" name="Rectangle 1404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893" name="Rectangle 1405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894" name="Rectangle 1406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2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193B66E4-D1C8-4567-BD5F-EB05AA2E25C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Residential access: point to point access</a:t>
            </a:r>
            <a:endParaRPr 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616075"/>
            <a:ext cx="5181600" cy="2587625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Dialup via modem</a:t>
            </a:r>
            <a:endParaRPr lang="en-US" sz="2400" smtClean="0"/>
          </a:p>
          <a:p>
            <a:pPr lvl="1"/>
            <a:r>
              <a:rPr lang="en-US" smtClean="0"/>
              <a:t>up to 56Kbps direct access to router (often less)</a:t>
            </a:r>
          </a:p>
          <a:p>
            <a:pPr lvl="1"/>
            <a:r>
              <a:rPr lang="en-US" smtClean="0"/>
              <a:t>Can’t surf and phone at same time: can’t be </a:t>
            </a:r>
            <a:r>
              <a:rPr lang="en-US" smtClean="0">
                <a:solidFill>
                  <a:srgbClr val="FF0000"/>
                </a:solidFill>
              </a:rPr>
              <a:t>“always on”</a:t>
            </a:r>
            <a:endParaRPr lang="en-US" sz="2000" smtClean="0">
              <a:solidFill>
                <a:schemeClr val="accent2"/>
              </a:solidFill>
            </a:endParaRP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5897563" y="1700213"/>
          <a:ext cx="730250" cy="638175"/>
        </p:xfrm>
        <a:graphic>
          <a:graphicData uri="http://schemas.openxmlformats.org/presentationml/2006/ole">
            <p:oleObj spid="_x0000_s26630" name="Clip" r:id="rId4" imgW="1307263" imgH="1084139" progId="MS_ClipArt_Gallery.2">
              <p:embed/>
            </p:oleObj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6692900" y="1936750"/>
          <a:ext cx="490538" cy="369888"/>
        </p:xfrm>
        <a:graphic>
          <a:graphicData uri="http://schemas.openxmlformats.org/presentationml/2006/ole">
            <p:oleObj spid="_x0000_s26631" name="Clip" r:id="rId5" imgW="681706" imgH="480401" progId="MS_ClipArt_Gallery.2">
              <p:embed/>
            </p:oleObj>
          </a:graphicData>
        </a:graphic>
      </p:graphicFrame>
      <p:sp>
        <p:nvSpPr>
          <p:cNvPr id="26632" name="Line 7"/>
          <p:cNvSpPr>
            <a:spLocks noChangeShapeType="1"/>
          </p:cNvSpPr>
          <p:nvPr/>
        </p:nvSpPr>
        <p:spPr bwMode="auto">
          <a:xfrm flipV="1">
            <a:off x="6608763" y="2184400"/>
            <a:ext cx="201612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5897563" y="2892425"/>
          <a:ext cx="730250" cy="638175"/>
        </p:xfrm>
        <a:graphic>
          <a:graphicData uri="http://schemas.openxmlformats.org/presentationml/2006/ole">
            <p:oleObj spid="_x0000_s26633" name="Clip" r:id="rId6" imgW="1307263" imgH="1084139" progId="MS_ClipArt_Gallery.2">
              <p:embed/>
            </p:oleObj>
          </a:graphicData>
        </a:graphic>
      </p:graphicFrame>
      <p:graphicFrame>
        <p:nvGraphicFramePr>
          <p:cNvPr id="26634" name="Object 9"/>
          <p:cNvGraphicFramePr>
            <a:graphicFrameLocks noChangeAspect="1"/>
          </p:cNvGraphicFramePr>
          <p:nvPr/>
        </p:nvGraphicFramePr>
        <p:xfrm>
          <a:off x="6692900" y="3127375"/>
          <a:ext cx="490538" cy="371475"/>
        </p:xfrm>
        <a:graphic>
          <a:graphicData uri="http://schemas.openxmlformats.org/presentationml/2006/ole">
            <p:oleObj spid="_x0000_s26634" name="Clip" r:id="rId7" imgW="681706" imgH="480401" progId="MS_ClipArt_Gallery.2">
              <p:embed/>
            </p:oleObj>
          </a:graphicData>
        </a:graphic>
      </p:graphicFrame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6608763" y="3376613"/>
            <a:ext cx="201612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6636" name="Group 11"/>
          <p:cNvGrpSpPr>
            <a:grpSpLocks/>
          </p:cNvGrpSpPr>
          <p:nvPr/>
        </p:nvGrpSpPr>
        <p:grpSpPr bwMode="auto">
          <a:xfrm>
            <a:off x="6556375" y="2465388"/>
            <a:ext cx="123825" cy="430212"/>
            <a:chOff x="3842" y="406"/>
            <a:chExt cx="51" cy="167"/>
          </a:xfrm>
        </p:grpSpPr>
        <p:sp>
          <p:nvSpPr>
            <p:cNvPr id="26655" name="Oval 12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56" name="Oval 13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57" name="Oval 14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7094538" y="2208213"/>
            <a:ext cx="506412" cy="53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 flipV="1">
            <a:off x="7115175" y="2781300"/>
            <a:ext cx="485775" cy="658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39" name="Rectangle 31"/>
          <p:cNvSpPr>
            <a:spLocks noChangeArrowheads="1"/>
          </p:cNvSpPr>
          <p:nvPr/>
        </p:nvSpPr>
        <p:spPr bwMode="auto">
          <a:xfrm>
            <a:off x="247650" y="3817938"/>
            <a:ext cx="85026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DSL: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digital subscriber line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deployment: telephone company (typically)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up to 1 Mbps upstream (today typically &lt; 256 kbps)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up to 8 Mbps downstream (today typically &lt; 1 Mbps)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dedicated physical line to telephone central office</a:t>
            </a:r>
            <a:endParaRPr lang="en-US" sz="20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26640" name="Group 114"/>
          <p:cNvGrpSpPr>
            <a:grpSpLocks/>
          </p:cNvGrpSpPr>
          <p:nvPr/>
        </p:nvGrpSpPr>
        <p:grpSpPr bwMode="auto">
          <a:xfrm>
            <a:off x="7423150" y="2520950"/>
            <a:ext cx="1058863" cy="407988"/>
            <a:chOff x="3600" y="219"/>
            <a:chExt cx="360" cy="175"/>
          </a:xfrm>
        </p:grpSpPr>
        <p:sp>
          <p:nvSpPr>
            <p:cNvPr id="26642" name="Oval 1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43" name="Line 1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4" name="Line 1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5" name="Rectangle 1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26646" name="Oval 1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6647" name="Group 1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52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3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4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6648" name="Group 1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1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 smtClean="0"/>
              <a:t>Computer Networks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652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3EB5D4A2-B3F6-4EAF-BFC9-8CE8D118424F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475" y="1219200"/>
            <a:ext cx="586105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7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42054D16-0D3C-4872-A493-9206F586C1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Residential access: cable modems</a:t>
            </a:r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97038"/>
            <a:ext cx="7337425" cy="3976687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HFC: hybrid fiber coax</a:t>
            </a:r>
            <a:endParaRPr lang="en-US" sz="2400" smtClean="0"/>
          </a:p>
          <a:p>
            <a:pPr lvl="1"/>
            <a:r>
              <a:rPr lang="en-US" smtClean="0"/>
              <a:t>asymmetric: up to 30Mbps downstream, 2 Mbps upstream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network</a:t>
            </a:r>
            <a:r>
              <a:rPr lang="en-US" sz="2400" smtClean="0"/>
              <a:t> of cable and fiber attaches homes to ISP router</a:t>
            </a:r>
          </a:p>
          <a:p>
            <a:pPr lvl="1"/>
            <a:r>
              <a:rPr lang="en-US" smtClean="0"/>
              <a:t>homes share access to router </a:t>
            </a:r>
            <a:endParaRPr lang="en-US" sz="2000" smtClean="0"/>
          </a:p>
          <a:p>
            <a:r>
              <a:rPr lang="en-US" sz="2400" smtClean="0"/>
              <a:t>deployment: available via cable TV companies</a:t>
            </a:r>
            <a:endParaRPr lang="en-US" sz="2400" smtClean="0">
              <a:solidFill>
                <a:schemeClr val="accent2"/>
              </a:solidFill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 smtClean="0"/>
              <a:t>Computer Networks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700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0A1D15E2-8981-4C9D-B34A-629B2CE55651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" y="731838"/>
            <a:ext cx="9132887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2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C64A934-549C-41B6-BCAF-3E88D5FE74A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Residential access: cable modems</a:t>
            </a:r>
            <a:endParaRPr lang="en-US" smtClean="0"/>
          </a:p>
        </p:txBody>
      </p:sp>
      <p:pic>
        <p:nvPicPr>
          <p:cNvPr id="30725" name="Picture 3" descr="trans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1246188"/>
            <a:ext cx="6465887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22300" y="6392863"/>
            <a:ext cx="4502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Diagram: http://www.cabledatacomnews.com/cmic/diagram.html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47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CB2409A8-2AB9-4BF3-AC9D-E2E28FC3AB4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Cable Network Architecture: Overview</a:t>
            </a:r>
          </a:p>
        </p:txBody>
      </p:sp>
      <p:pic>
        <p:nvPicPr>
          <p:cNvPr id="31749" name="Picture 3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4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5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2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 rot="-5400000">
              <a:off x="1868" y="2484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pic>
        <p:nvPicPr>
          <p:cNvPr id="31753" name="Picture 9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7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1758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29393" name="Rectangle 17"/>
            <p:cNvSpPr>
              <a:spLocks noChangeArrowheads="1"/>
            </p:cNvSpPr>
            <p:nvPr/>
          </p:nvSpPr>
          <p:spPr bwMode="auto">
            <a:xfrm rot="-5400000">
              <a:off x="2208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394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1759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29396" name="Rectangle 20"/>
            <p:cNvSpPr>
              <a:spLocks noChangeArrowheads="1"/>
            </p:cNvSpPr>
            <p:nvPr/>
          </p:nvSpPr>
          <p:spPr bwMode="auto">
            <a:xfrm rot="-5400000">
              <a:off x="1868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397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1760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29399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1761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 rot="-5400000">
              <a:off x="2208" y="2706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403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29407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1764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home</a:t>
            </a:r>
          </a:p>
        </p:txBody>
      </p:sp>
      <p:pic>
        <p:nvPicPr>
          <p:cNvPr id="31765" name="Picture 33" descr="building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66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cable headend</a:t>
            </a:r>
          </a:p>
        </p:txBody>
      </p:sp>
      <p:sp>
        <p:nvSpPr>
          <p:cNvPr id="31767" name="Text Box 35"/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network (simplified)</a:t>
            </a:r>
          </a:p>
        </p:txBody>
      </p:sp>
      <p:sp>
        <p:nvSpPr>
          <p:cNvPr id="31768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1769" name="Text Box 37"/>
          <p:cNvSpPr txBox="1">
            <a:spLocks noChangeArrowheads="1"/>
          </p:cNvSpPr>
          <p:nvPr/>
        </p:nvSpPr>
        <p:spPr bwMode="auto">
          <a:xfrm>
            <a:off x="4133850" y="3057525"/>
            <a:ext cx="437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Typically 500 to 5,000 homes</a:t>
            </a:r>
            <a:endParaRPr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33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CF6C0FCF-4615-488E-AF3F-5F64C033946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smtClean="0"/>
              <a:t>Chapter 1: Introduction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Our goal: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get “feel” and terminology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more depth, detail </a:t>
            </a:r>
            <a:r>
              <a:rPr lang="en-US" sz="2400" i="1" smtClean="0"/>
              <a:t>later</a:t>
            </a:r>
            <a:r>
              <a:rPr lang="en-US" sz="2400" smtClean="0"/>
              <a:t> in course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Internet as example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5245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Overview:</a:t>
            </a:r>
            <a:endParaRPr lang="en-US" smtClean="0"/>
          </a:p>
          <a:p>
            <a:r>
              <a:rPr lang="en-US" sz="2400" smtClean="0"/>
              <a:t>what’s the Internet?</a:t>
            </a:r>
          </a:p>
          <a:p>
            <a:r>
              <a:rPr lang="en-US" sz="2400" smtClean="0"/>
              <a:t>what’s a protocol?</a:t>
            </a:r>
          </a:p>
          <a:p>
            <a:r>
              <a:rPr lang="en-US" sz="2400" smtClean="0"/>
              <a:t>network edge; hosts, access net, physical media</a:t>
            </a:r>
          </a:p>
          <a:p>
            <a:r>
              <a:rPr lang="en-US" sz="2400" smtClean="0"/>
              <a:t>network core: packet/circuit switching, Internet structure</a:t>
            </a:r>
          </a:p>
          <a:p>
            <a:r>
              <a:rPr lang="en-US" sz="2400" smtClean="0"/>
              <a:t>performance: loss, delay, throughput</a:t>
            </a:r>
          </a:p>
          <a:p>
            <a:r>
              <a:rPr lang="en-US" sz="2400" smtClean="0"/>
              <a:t>security</a:t>
            </a:r>
          </a:p>
          <a:p>
            <a:r>
              <a:rPr lang="en-US" sz="2400" smtClean="0"/>
              <a:t>protocol layers, service models</a:t>
            </a:r>
          </a:p>
          <a:p>
            <a:r>
              <a:rPr lang="en-US" sz="2400" smtClean="0"/>
              <a:t>history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71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6D7B2624-D8DC-413D-9A16-96D7B0D62A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Cable Network Architecture: Overview</a:t>
            </a:r>
          </a:p>
        </p:txBody>
      </p:sp>
      <p:pic>
        <p:nvPicPr>
          <p:cNvPr id="32773" name="Picture 3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5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6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231431" name="Rectangle 7"/>
            <p:cNvSpPr>
              <a:spLocks noChangeArrowheads="1"/>
            </p:cNvSpPr>
            <p:nvPr/>
          </p:nvSpPr>
          <p:spPr bwMode="auto">
            <a:xfrm rot="-5400000">
              <a:off x="1868" y="2484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pic>
        <p:nvPicPr>
          <p:cNvPr id="32777" name="Picture 9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0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1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12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81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2782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 rot="-5400000">
              <a:off x="2208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2783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 rot="-5400000">
              <a:off x="1868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2784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48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2785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 rot="-5400000">
              <a:off x="2208" y="2706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51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2786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31455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home</a:t>
            </a:r>
          </a:p>
        </p:txBody>
      </p:sp>
      <p:pic>
        <p:nvPicPr>
          <p:cNvPr id="32789" name="Picture 33" descr="building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cable headend</a:t>
            </a:r>
          </a:p>
        </p:txBody>
      </p:sp>
      <p:sp>
        <p:nvSpPr>
          <p:cNvPr id="32791" name="Text Box 35"/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network</a:t>
            </a:r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31461" name="Group 37"/>
          <p:cNvGrpSpPr>
            <a:grpSpLocks/>
          </p:cNvGrpSpPr>
          <p:nvPr/>
        </p:nvGrpSpPr>
        <p:grpSpPr bwMode="auto">
          <a:xfrm>
            <a:off x="304800" y="1520825"/>
            <a:ext cx="2552700" cy="2873375"/>
            <a:chOff x="192" y="958"/>
            <a:chExt cx="1608" cy="1810"/>
          </a:xfrm>
        </p:grpSpPr>
        <p:sp>
          <p:nvSpPr>
            <p:cNvPr id="32795" name="Freeform 38"/>
            <p:cNvSpPr>
              <a:spLocks/>
            </p:cNvSpPr>
            <p:nvPr/>
          </p:nvSpPr>
          <p:spPr bwMode="auto">
            <a:xfrm>
              <a:off x="336" y="1856"/>
              <a:ext cx="1432" cy="912"/>
            </a:xfrm>
            <a:custGeom>
              <a:avLst/>
              <a:gdLst>
                <a:gd name="T0" fmla="*/ 544 w 1432"/>
                <a:gd name="T1" fmla="*/ 912 h 912"/>
                <a:gd name="T2" fmla="*/ 0 w 1432"/>
                <a:gd name="T3" fmla="*/ 224 h 912"/>
                <a:gd name="T4" fmla="*/ 288 w 1432"/>
                <a:gd name="T5" fmla="*/ 400 h 912"/>
                <a:gd name="T6" fmla="*/ 672 w 1432"/>
                <a:gd name="T7" fmla="*/ 512 h 912"/>
                <a:gd name="T8" fmla="*/ 960 w 1432"/>
                <a:gd name="T9" fmla="*/ 464 h 912"/>
                <a:gd name="T10" fmla="*/ 1176 w 1432"/>
                <a:gd name="T11" fmla="*/ 336 h 912"/>
                <a:gd name="T12" fmla="*/ 1432 w 1432"/>
                <a:gd name="T13" fmla="*/ 0 h 912"/>
                <a:gd name="T14" fmla="*/ 1016 w 1432"/>
                <a:gd name="T15" fmla="*/ 896 h 912"/>
                <a:gd name="T16" fmla="*/ 544 w 1432"/>
                <a:gd name="T17" fmla="*/ 912 h 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2" h="912">
                  <a:moveTo>
                    <a:pt x="544" y="912"/>
                  </a:moveTo>
                  <a:lnTo>
                    <a:pt x="0" y="224"/>
                  </a:lnTo>
                  <a:lnTo>
                    <a:pt x="288" y="400"/>
                  </a:lnTo>
                  <a:lnTo>
                    <a:pt x="672" y="512"/>
                  </a:lnTo>
                  <a:lnTo>
                    <a:pt x="960" y="464"/>
                  </a:lnTo>
                  <a:lnTo>
                    <a:pt x="1176" y="336"/>
                  </a:lnTo>
                  <a:lnTo>
                    <a:pt x="1432" y="0"/>
                  </a:lnTo>
                  <a:lnTo>
                    <a:pt x="1016" y="896"/>
                  </a:lnTo>
                  <a:lnTo>
                    <a:pt x="544" y="912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2796" name="Oval 39"/>
            <p:cNvSpPr>
              <a:spLocks noChangeArrowheads="1"/>
            </p:cNvSpPr>
            <p:nvPr/>
          </p:nvSpPr>
          <p:spPr bwMode="auto">
            <a:xfrm>
              <a:off x="192" y="968"/>
              <a:ext cx="1608" cy="13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2797" name="Group 40"/>
            <p:cNvGrpSpPr>
              <a:grpSpLocks/>
            </p:cNvGrpSpPr>
            <p:nvPr/>
          </p:nvGrpSpPr>
          <p:grpSpPr bwMode="auto">
            <a:xfrm>
              <a:off x="399" y="958"/>
              <a:ext cx="1215" cy="1341"/>
              <a:chOff x="351" y="918"/>
              <a:chExt cx="1215" cy="1341"/>
            </a:xfrm>
          </p:grpSpPr>
          <p:sp>
            <p:nvSpPr>
              <p:cNvPr id="231465" name="Rectangle 41"/>
              <p:cNvSpPr>
                <a:spLocks noChangeArrowheads="1"/>
              </p:cNvSpPr>
              <p:nvPr/>
            </p:nvSpPr>
            <p:spPr bwMode="auto">
              <a:xfrm rot="5400000" flipH="1">
                <a:off x="713" y="1846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31466" name="Rectangle 42"/>
              <p:cNvSpPr>
                <a:spLocks noChangeArrowheads="1"/>
              </p:cNvSpPr>
              <p:nvPr/>
            </p:nvSpPr>
            <p:spPr bwMode="auto">
              <a:xfrm rot="5400000" flipH="1">
                <a:off x="537" y="1542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31467" name="Rectangle 43"/>
              <p:cNvSpPr>
                <a:spLocks noChangeArrowheads="1"/>
              </p:cNvSpPr>
              <p:nvPr/>
            </p:nvSpPr>
            <p:spPr bwMode="auto">
              <a:xfrm rot="5400000" flipH="1">
                <a:off x="1073" y="1534"/>
                <a:ext cx="310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pic>
            <p:nvPicPr>
              <p:cNvPr id="32801" name="Picture 44" descr="pedge_660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" y="1126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02" name="Picture 45" descr="pedge_660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055" y="1150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803" name="Picture 46" descr="pedge_660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91" y="1822"/>
                <a:ext cx="46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1471" name="Rectangle 47"/>
              <p:cNvSpPr>
                <a:spLocks noChangeArrowheads="1"/>
              </p:cNvSpPr>
              <p:nvPr/>
            </p:nvSpPr>
            <p:spPr bwMode="auto">
              <a:xfrm flipV="1">
                <a:off x="454" y="1685"/>
                <a:ext cx="1112" cy="27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2805" name="Text Box 48"/>
              <p:cNvSpPr txBox="1">
                <a:spLocks noChangeArrowheads="1"/>
              </p:cNvSpPr>
              <p:nvPr/>
            </p:nvSpPr>
            <p:spPr bwMode="auto">
              <a:xfrm>
                <a:off x="710" y="918"/>
                <a:ext cx="6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600">
                    <a:latin typeface="Arial" charset="0"/>
                  </a:rPr>
                  <a:t>server(s)</a:t>
                </a:r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795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041A605C-128A-498A-8ACF-C92EFAB0A6B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Cable Network Architecture: Overview</a:t>
            </a:r>
          </a:p>
        </p:txBody>
      </p:sp>
      <p:pic>
        <p:nvPicPr>
          <p:cNvPr id="33797" name="Picture 3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4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5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800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233479" name="Rectangle 7"/>
            <p:cNvSpPr>
              <a:spLocks noChangeArrowheads="1"/>
            </p:cNvSpPr>
            <p:nvPr/>
          </p:nvSpPr>
          <p:spPr bwMode="auto">
            <a:xfrm rot="-5400000">
              <a:off x="1868" y="2484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80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pic>
        <p:nvPicPr>
          <p:cNvPr id="33801" name="Picture 9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12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805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87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3806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33489" name="Rectangle 17"/>
            <p:cNvSpPr>
              <a:spLocks noChangeArrowheads="1"/>
            </p:cNvSpPr>
            <p:nvPr/>
          </p:nvSpPr>
          <p:spPr bwMode="auto">
            <a:xfrm rot="-5400000">
              <a:off x="2208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90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3807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33492" name="Rectangle 20"/>
            <p:cNvSpPr>
              <a:spLocks noChangeArrowheads="1"/>
            </p:cNvSpPr>
            <p:nvPr/>
          </p:nvSpPr>
          <p:spPr bwMode="auto">
            <a:xfrm rot="-5400000">
              <a:off x="1868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93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3808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33495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96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3809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33498" name="Rectangle 26"/>
            <p:cNvSpPr>
              <a:spLocks noChangeArrowheads="1"/>
            </p:cNvSpPr>
            <p:nvPr/>
          </p:nvSpPr>
          <p:spPr bwMode="auto">
            <a:xfrm rot="-5400000">
              <a:off x="2208" y="2706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499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3810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33503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3812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home</a:t>
            </a:r>
          </a:p>
        </p:txBody>
      </p:sp>
      <p:pic>
        <p:nvPicPr>
          <p:cNvPr id="33813" name="Picture 33" descr="building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cable headend</a:t>
            </a:r>
          </a:p>
        </p:txBody>
      </p:sp>
      <p:sp>
        <p:nvSpPr>
          <p:cNvPr id="33815" name="Text Box 35"/>
          <p:cNvSpPr txBox="1">
            <a:spLocks noChangeArrowheads="1"/>
          </p:cNvSpPr>
          <p:nvPr/>
        </p:nvSpPr>
        <p:spPr bwMode="auto">
          <a:xfrm>
            <a:off x="2146300" y="5711825"/>
            <a:ext cx="193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network (simplified)</a:t>
            </a:r>
          </a:p>
        </p:txBody>
      </p:sp>
      <p:sp>
        <p:nvSpPr>
          <p:cNvPr id="33816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33509" name="Group 37"/>
          <p:cNvGrpSpPr>
            <a:grpSpLocks/>
          </p:cNvGrpSpPr>
          <p:nvPr/>
        </p:nvGrpSpPr>
        <p:grpSpPr bwMode="auto">
          <a:xfrm>
            <a:off x="3429000" y="1181100"/>
            <a:ext cx="5232400" cy="2806700"/>
            <a:chOff x="2160" y="744"/>
            <a:chExt cx="3296" cy="1768"/>
          </a:xfrm>
        </p:grpSpPr>
        <p:sp>
          <p:nvSpPr>
            <p:cNvPr id="33819" name="Freeform 38"/>
            <p:cNvSpPr>
              <a:spLocks/>
            </p:cNvSpPr>
            <p:nvPr/>
          </p:nvSpPr>
          <p:spPr bwMode="auto">
            <a:xfrm>
              <a:off x="2544" y="2048"/>
              <a:ext cx="2432" cy="464"/>
            </a:xfrm>
            <a:custGeom>
              <a:avLst/>
              <a:gdLst>
                <a:gd name="T0" fmla="*/ 912 w 2432"/>
                <a:gd name="T1" fmla="*/ 448 h 464"/>
                <a:gd name="T2" fmla="*/ 1496 w 2432"/>
                <a:gd name="T3" fmla="*/ 464 h 464"/>
                <a:gd name="T4" fmla="*/ 2432 w 2432"/>
                <a:gd name="T5" fmla="*/ 48 h 464"/>
                <a:gd name="T6" fmla="*/ 1784 w 2432"/>
                <a:gd name="T7" fmla="*/ 176 h 464"/>
                <a:gd name="T8" fmla="*/ 864 w 2432"/>
                <a:gd name="T9" fmla="*/ 208 h 464"/>
                <a:gd name="T10" fmla="*/ 0 w 2432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2" h="464">
                  <a:moveTo>
                    <a:pt x="912" y="448"/>
                  </a:moveTo>
                  <a:lnTo>
                    <a:pt x="1496" y="464"/>
                  </a:lnTo>
                  <a:lnTo>
                    <a:pt x="2432" y="48"/>
                  </a:lnTo>
                  <a:lnTo>
                    <a:pt x="1784" y="176"/>
                  </a:lnTo>
                  <a:lnTo>
                    <a:pt x="864" y="208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3820" name="Oval 39"/>
            <p:cNvSpPr>
              <a:spLocks noChangeArrowheads="1"/>
            </p:cNvSpPr>
            <p:nvPr/>
          </p:nvSpPr>
          <p:spPr bwMode="auto">
            <a:xfrm>
              <a:off x="2160" y="744"/>
              <a:ext cx="3296" cy="15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33821" name="Picture 40" descr="house_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22" y="1044"/>
              <a:ext cx="2955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19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84CA8A2-DF89-4A14-B419-C0A3CDF8750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11138"/>
            <a:ext cx="8229600" cy="1143000"/>
          </a:xfrm>
        </p:spPr>
        <p:txBody>
          <a:bodyPr/>
          <a:lstStyle/>
          <a:p>
            <a:r>
              <a:rPr lang="en-US" sz="2800" smtClean="0"/>
              <a:t>Cable Network Architecture: Overview</a:t>
            </a:r>
          </a:p>
        </p:txBody>
      </p:sp>
      <p:pic>
        <p:nvPicPr>
          <p:cNvPr id="34821" name="Picture 3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550" y="3873500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6613" y="4308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5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7338" y="406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4" name="Group 6"/>
          <p:cNvGrpSpPr>
            <a:grpSpLocks/>
          </p:cNvGrpSpPr>
          <p:nvPr/>
        </p:nvGrpSpPr>
        <p:grpSpPr bwMode="auto">
          <a:xfrm>
            <a:off x="3916363" y="4227513"/>
            <a:ext cx="255587" cy="633412"/>
            <a:chOff x="2055" y="2297"/>
            <a:chExt cx="161" cy="399"/>
          </a:xfrm>
        </p:grpSpPr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 rot="-5400000">
              <a:off x="1868" y="2484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pic>
        <p:nvPicPr>
          <p:cNvPr id="34825" name="Picture 9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3138" y="40767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2438" y="53340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 descr="hous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507047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2" descr="house_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4838" y="5524500"/>
            <a:ext cx="1000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9" name="Group 13"/>
          <p:cNvGrpSpPr>
            <a:grpSpLocks/>
          </p:cNvGrpSpPr>
          <p:nvPr/>
        </p:nvGrpSpPr>
        <p:grpSpPr bwMode="auto">
          <a:xfrm flipV="1">
            <a:off x="6770688" y="4906963"/>
            <a:ext cx="255587" cy="820737"/>
            <a:chOff x="2459" y="2251"/>
            <a:chExt cx="161" cy="517"/>
          </a:xfrm>
        </p:grpSpPr>
        <p:sp>
          <p:nvSpPr>
            <p:cNvPr id="235534" name="Rectangle 14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35" name="Rectangle 15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4830" name="Group 16"/>
          <p:cNvGrpSpPr>
            <a:grpSpLocks/>
          </p:cNvGrpSpPr>
          <p:nvPr/>
        </p:nvGrpSpPr>
        <p:grpSpPr bwMode="auto">
          <a:xfrm flipV="1">
            <a:off x="5529263" y="4887913"/>
            <a:ext cx="255587" cy="379412"/>
            <a:chOff x="2315" y="2599"/>
            <a:chExt cx="161" cy="239"/>
          </a:xfrm>
        </p:grpSpPr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 rot="-5400000">
              <a:off x="2208" y="2705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38" name="Rectangle 18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4831" name="Group 19"/>
          <p:cNvGrpSpPr>
            <a:grpSpLocks/>
          </p:cNvGrpSpPr>
          <p:nvPr/>
        </p:nvGrpSpPr>
        <p:grpSpPr bwMode="auto">
          <a:xfrm flipV="1">
            <a:off x="4094163" y="4900613"/>
            <a:ext cx="255587" cy="633412"/>
            <a:chOff x="2055" y="2297"/>
            <a:chExt cx="161" cy="399"/>
          </a:xfrm>
        </p:grpSpPr>
        <p:sp>
          <p:nvSpPr>
            <p:cNvPr id="235540" name="Rectangle 20"/>
            <p:cNvSpPr>
              <a:spLocks noChangeArrowheads="1"/>
            </p:cNvSpPr>
            <p:nvPr/>
          </p:nvSpPr>
          <p:spPr bwMode="auto">
            <a:xfrm rot="-5400000">
              <a:off x="1868" y="2483"/>
              <a:ext cx="39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41" name="Rectangle 21"/>
            <p:cNvSpPr>
              <a:spLocks noChangeArrowheads="1"/>
            </p:cNvSpPr>
            <p:nvPr/>
          </p:nvSpPr>
          <p:spPr bwMode="auto">
            <a:xfrm>
              <a:off x="2056" y="2297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4832" name="Group 22"/>
          <p:cNvGrpSpPr>
            <a:grpSpLocks/>
          </p:cNvGrpSpPr>
          <p:nvPr/>
        </p:nvGrpSpPr>
        <p:grpSpPr bwMode="auto">
          <a:xfrm>
            <a:off x="7126288" y="4246563"/>
            <a:ext cx="255587" cy="630237"/>
            <a:chOff x="3561" y="2643"/>
            <a:chExt cx="161" cy="397"/>
          </a:xfrm>
        </p:grpSpPr>
        <p:sp>
          <p:nvSpPr>
            <p:cNvPr id="235543" name="Rectangle 23"/>
            <p:cNvSpPr>
              <a:spLocks noChangeArrowheads="1"/>
            </p:cNvSpPr>
            <p:nvPr/>
          </p:nvSpPr>
          <p:spPr bwMode="auto">
            <a:xfrm rot="-5400000">
              <a:off x="3376" y="2828"/>
              <a:ext cx="39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3562" y="2643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4833" name="Group 25"/>
          <p:cNvGrpSpPr>
            <a:grpSpLocks/>
          </p:cNvGrpSpPr>
          <p:nvPr/>
        </p:nvGrpSpPr>
        <p:grpSpPr bwMode="auto">
          <a:xfrm>
            <a:off x="5757863" y="4468813"/>
            <a:ext cx="255587" cy="379412"/>
            <a:chOff x="2315" y="2599"/>
            <a:chExt cx="161" cy="239"/>
          </a:xfrm>
        </p:grpSpPr>
        <p:sp>
          <p:nvSpPr>
            <p:cNvPr id="235546" name="Rectangle 26"/>
            <p:cNvSpPr>
              <a:spLocks noChangeArrowheads="1"/>
            </p:cNvSpPr>
            <p:nvPr/>
          </p:nvSpPr>
          <p:spPr bwMode="auto">
            <a:xfrm rot="-5400000">
              <a:off x="2208" y="2706"/>
              <a:ext cx="238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47" name="Rectangle 27"/>
            <p:cNvSpPr>
              <a:spLocks noChangeArrowheads="1"/>
            </p:cNvSpPr>
            <p:nvPr/>
          </p:nvSpPr>
          <p:spPr bwMode="auto">
            <a:xfrm>
              <a:off x="2316" y="2599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34834" name="Group 28"/>
          <p:cNvGrpSpPr>
            <a:grpSpLocks/>
          </p:cNvGrpSpPr>
          <p:nvPr/>
        </p:nvGrpSpPr>
        <p:grpSpPr bwMode="auto">
          <a:xfrm>
            <a:off x="5221288" y="4030663"/>
            <a:ext cx="255587" cy="820737"/>
            <a:chOff x="2459" y="2251"/>
            <a:chExt cx="161" cy="517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 rot="-5400000">
              <a:off x="2214" y="2496"/>
              <a:ext cx="516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460" y="2251"/>
              <a:ext cx="160" cy="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35551" name="Rectangle 31"/>
          <p:cNvSpPr>
            <a:spLocks noChangeArrowheads="1"/>
          </p:cNvSpPr>
          <p:nvPr/>
        </p:nvSpPr>
        <p:spPr bwMode="auto">
          <a:xfrm flipV="1">
            <a:off x="2613025" y="4846638"/>
            <a:ext cx="5092700" cy="428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4836" name="Text Box 32"/>
          <p:cNvSpPr txBox="1">
            <a:spLocks noChangeArrowheads="1"/>
          </p:cNvSpPr>
          <p:nvPr/>
        </p:nvSpPr>
        <p:spPr bwMode="auto">
          <a:xfrm>
            <a:off x="4416425" y="55848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home</a:t>
            </a:r>
          </a:p>
        </p:txBody>
      </p:sp>
      <p:pic>
        <p:nvPicPr>
          <p:cNvPr id="34837" name="Picture 33" descr="building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7125" y="4356100"/>
            <a:ext cx="15049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8" name="Text Box 34"/>
          <p:cNvSpPr txBox="1">
            <a:spLocks noChangeArrowheads="1"/>
          </p:cNvSpPr>
          <p:nvPr/>
        </p:nvSpPr>
        <p:spPr bwMode="auto">
          <a:xfrm>
            <a:off x="1127125" y="5140325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cable headend</a:t>
            </a:r>
          </a:p>
        </p:txBody>
      </p:sp>
      <p:sp>
        <p:nvSpPr>
          <p:cNvPr id="34839" name="Text Box 35"/>
          <p:cNvSpPr txBox="1">
            <a:spLocks noChangeArrowheads="1"/>
          </p:cNvSpPr>
          <p:nvPr/>
        </p:nvSpPr>
        <p:spPr bwMode="auto">
          <a:xfrm>
            <a:off x="2257425" y="5711825"/>
            <a:ext cx="1706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cable distribution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network</a:t>
            </a:r>
          </a:p>
        </p:txBody>
      </p:sp>
      <p:sp>
        <p:nvSpPr>
          <p:cNvPr id="34840" name="Line 36"/>
          <p:cNvSpPr>
            <a:spLocks noChangeShapeType="1"/>
          </p:cNvSpPr>
          <p:nvPr/>
        </p:nvSpPr>
        <p:spPr bwMode="auto">
          <a:xfrm flipV="1">
            <a:off x="3124200" y="4940300"/>
            <a:ext cx="40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35557" name="Group 37"/>
          <p:cNvGrpSpPr>
            <a:grpSpLocks/>
          </p:cNvGrpSpPr>
          <p:nvPr/>
        </p:nvGrpSpPr>
        <p:grpSpPr bwMode="auto">
          <a:xfrm>
            <a:off x="4846638" y="1352550"/>
            <a:ext cx="2043112" cy="958850"/>
            <a:chOff x="2505" y="826"/>
            <a:chExt cx="1287" cy="604"/>
          </a:xfrm>
        </p:grpSpPr>
        <p:sp>
          <p:nvSpPr>
            <p:cNvPr id="34882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83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84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1 w 562"/>
                <a:gd name="T1" fmla="*/ 264 h 266"/>
                <a:gd name="T2" fmla="*/ 12 w 562"/>
                <a:gd name="T3" fmla="*/ 6 h 266"/>
                <a:gd name="T4" fmla="*/ 25 w 562"/>
                <a:gd name="T5" fmla="*/ 266 h 266"/>
                <a:gd name="T6" fmla="*/ 40 w 562"/>
                <a:gd name="T7" fmla="*/ 0 h 266"/>
                <a:gd name="T8" fmla="*/ 52 w 562"/>
                <a:gd name="T9" fmla="*/ 264 h 266"/>
                <a:gd name="T10" fmla="*/ 66 w 562"/>
                <a:gd name="T11" fmla="*/ 8 h 266"/>
                <a:gd name="T12" fmla="*/ 81 w 562"/>
                <a:gd name="T13" fmla="*/ 266 h 266"/>
                <a:gd name="T14" fmla="*/ 92 w 562"/>
                <a:gd name="T15" fmla="*/ 8 h 266"/>
                <a:gd name="T16" fmla="*/ 106 w 562"/>
                <a:gd name="T17" fmla="*/ 264 h 266"/>
                <a:gd name="T18" fmla="*/ 116 w 562"/>
                <a:gd name="T19" fmla="*/ 6 h 266"/>
                <a:gd name="T20" fmla="*/ 127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85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35562" name="Group 42"/>
          <p:cNvGrpSpPr>
            <a:grpSpLocks/>
          </p:cNvGrpSpPr>
          <p:nvPr/>
        </p:nvGrpSpPr>
        <p:grpSpPr bwMode="auto">
          <a:xfrm>
            <a:off x="4137025" y="1509713"/>
            <a:ext cx="3021013" cy="2114550"/>
            <a:chOff x="2606" y="951"/>
            <a:chExt cx="1903" cy="1332"/>
          </a:xfrm>
        </p:grpSpPr>
        <p:sp>
          <p:nvSpPr>
            <p:cNvPr id="34852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Channels</a:t>
              </a:r>
            </a:p>
          </p:txBody>
        </p:sp>
        <p:sp>
          <p:nvSpPr>
            <p:cNvPr id="34853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54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55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56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61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V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I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E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</p:txBody>
        </p:sp>
        <p:sp>
          <p:nvSpPr>
            <p:cNvPr id="34862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charset="0"/>
              </a:endParaRP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A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A</a:t>
              </a:r>
            </a:p>
          </p:txBody>
        </p:sp>
        <p:sp>
          <p:nvSpPr>
            <p:cNvPr id="34863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charset="0"/>
              </a:endParaRPr>
            </a:p>
            <a:p>
              <a:pPr algn="ctr" eaLnBrk="1" hangingPunct="1"/>
              <a:r>
                <a:rPr lang="en-US" sz="1000">
                  <a:latin typeface="Arial" charset="0"/>
                </a:rPr>
                <a:t>D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A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A</a:t>
              </a:r>
            </a:p>
          </p:txBody>
        </p:sp>
        <p:sp>
          <p:nvSpPr>
            <p:cNvPr id="34864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>
                <a:latin typeface="Arial" charset="0"/>
              </a:endParaRPr>
            </a:p>
            <a:p>
              <a:pPr algn="ctr" eaLnBrk="1" hangingPunct="1"/>
              <a:r>
                <a:rPr lang="en-US" sz="1000">
                  <a:latin typeface="Arial" charset="0"/>
                </a:rPr>
                <a:t>C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N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T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R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O</a:t>
              </a:r>
            </a:p>
            <a:p>
              <a:pPr algn="ctr" eaLnBrk="1" hangingPunct="1"/>
              <a:r>
                <a:rPr lang="en-US" sz="1000">
                  <a:latin typeface="Arial" charset="0"/>
                </a:rPr>
                <a:t>L</a:t>
              </a:r>
            </a:p>
          </p:txBody>
        </p:sp>
        <p:sp>
          <p:nvSpPr>
            <p:cNvPr id="34865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66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67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68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69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70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71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4872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1</a:t>
              </a:r>
            </a:p>
          </p:txBody>
        </p:sp>
        <p:sp>
          <p:nvSpPr>
            <p:cNvPr id="34873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2</a:t>
              </a:r>
            </a:p>
          </p:txBody>
        </p:sp>
        <p:sp>
          <p:nvSpPr>
            <p:cNvPr id="34874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3</a:t>
              </a:r>
            </a:p>
          </p:txBody>
        </p:sp>
        <p:sp>
          <p:nvSpPr>
            <p:cNvPr id="34875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4</a:t>
              </a:r>
            </a:p>
          </p:txBody>
        </p:sp>
        <p:sp>
          <p:nvSpPr>
            <p:cNvPr id="34876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5</a:t>
              </a:r>
            </a:p>
          </p:txBody>
        </p:sp>
        <p:sp>
          <p:nvSpPr>
            <p:cNvPr id="34877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6</a:t>
              </a:r>
            </a:p>
          </p:txBody>
        </p:sp>
        <p:sp>
          <p:nvSpPr>
            <p:cNvPr id="34878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7</a:t>
              </a:r>
            </a:p>
          </p:txBody>
        </p:sp>
        <p:sp>
          <p:nvSpPr>
            <p:cNvPr id="34879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34880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charset="0"/>
                </a:rPr>
                <a:t>9</a:t>
              </a:r>
            </a:p>
          </p:txBody>
        </p:sp>
        <p:sp>
          <p:nvSpPr>
            <p:cNvPr id="34881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35593" name="Group 73"/>
          <p:cNvGrpSpPr>
            <a:grpSpLocks/>
          </p:cNvGrpSpPr>
          <p:nvPr/>
        </p:nvGrpSpPr>
        <p:grpSpPr bwMode="auto">
          <a:xfrm>
            <a:off x="2398713" y="2176463"/>
            <a:ext cx="1666875" cy="2062162"/>
            <a:chOff x="1511" y="1371"/>
            <a:chExt cx="1050" cy="1299"/>
          </a:xfrm>
        </p:grpSpPr>
        <p:grpSp>
          <p:nvGrpSpPr>
            <p:cNvPr id="34846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34848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4850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1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4847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4844" name="Text Box 80"/>
          <p:cNvSpPr txBox="1">
            <a:spLocks noChangeArrowheads="1"/>
          </p:cNvSpPr>
          <p:nvPr/>
        </p:nvSpPr>
        <p:spPr bwMode="auto">
          <a:xfrm>
            <a:off x="1311275" y="1347788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FDM (more shortly):</a:t>
            </a:r>
            <a:endParaRPr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6010442-18EB-48D6-A6F5-547ED1AEDF2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Company access: local area networks</a:t>
            </a:r>
            <a:endParaRPr 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419600" cy="5029200"/>
          </a:xfrm>
        </p:spPr>
        <p:txBody>
          <a:bodyPr/>
          <a:lstStyle/>
          <a:p>
            <a:r>
              <a:rPr lang="en-US" sz="2400" smtClean="0"/>
              <a:t>company/univ </a:t>
            </a:r>
            <a:r>
              <a:rPr lang="en-US" sz="2400" smtClean="0">
                <a:solidFill>
                  <a:srgbClr val="FF0000"/>
                </a:solidFill>
              </a:rPr>
              <a:t>local area network</a:t>
            </a:r>
            <a:r>
              <a:rPr lang="en-US" sz="2400" smtClean="0"/>
              <a:t> (LAN) connects end system to edge router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Ethernet: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10 Mbs, 100Mbps, 1Gbps, 10Gbps Ethernet</a:t>
            </a:r>
          </a:p>
          <a:p>
            <a:pPr lvl="1"/>
            <a:r>
              <a:rPr lang="en-US" smtClean="0"/>
              <a:t>modern configuration: end systems connect into </a:t>
            </a:r>
            <a:r>
              <a:rPr lang="en-US" i="1" smtClean="0"/>
              <a:t>Ethernet</a:t>
            </a:r>
            <a:r>
              <a:rPr lang="en-US" smtClean="0"/>
              <a:t> </a:t>
            </a:r>
            <a:r>
              <a:rPr lang="en-US" i="1" smtClean="0"/>
              <a:t>switch</a:t>
            </a:r>
            <a:endParaRPr lang="en-US" sz="2000" i="1" smtClean="0"/>
          </a:p>
          <a:p>
            <a:r>
              <a:rPr lang="en-US" sz="2400" smtClean="0"/>
              <a:t>LANs:  chapter 5</a:t>
            </a:r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5494338" y="1449388"/>
            <a:ext cx="2627312" cy="2179637"/>
            <a:chOff x="3328" y="2249"/>
            <a:chExt cx="1355" cy="1013"/>
          </a:xfrm>
        </p:grpSpPr>
        <p:graphicFrame>
          <p:nvGraphicFramePr>
            <p:cNvPr id="35903" name="Object 5"/>
            <p:cNvGraphicFramePr>
              <a:graphicFrameLocks noChangeAspect="1"/>
            </p:cNvGraphicFramePr>
            <p:nvPr/>
          </p:nvGraphicFramePr>
          <p:xfrm>
            <a:off x="3328" y="2249"/>
            <a:ext cx="290" cy="250"/>
          </p:xfrm>
          <a:graphic>
            <a:graphicData uri="http://schemas.openxmlformats.org/presentationml/2006/ole">
              <p:oleObj spid="_x0000_s35903" name="Clip" r:id="rId4" imgW="1307263" imgH="1084139" progId="MS_ClipArt_Gallery.2">
                <p:embed/>
              </p:oleObj>
            </a:graphicData>
          </a:graphic>
        </p:graphicFrame>
        <p:sp>
          <p:nvSpPr>
            <p:cNvPr id="35904" name="Line 6"/>
            <p:cNvSpPr>
              <a:spLocks noChangeShapeType="1"/>
            </p:cNvSpPr>
            <p:nvPr/>
          </p:nvSpPr>
          <p:spPr bwMode="auto">
            <a:xfrm flipV="1">
              <a:off x="3612" y="2435"/>
              <a:ext cx="50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35905" name="Object 7"/>
            <p:cNvGraphicFramePr>
              <a:graphicFrameLocks noChangeAspect="1"/>
            </p:cNvGraphicFramePr>
            <p:nvPr/>
          </p:nvGraphicFramePr>
          <p:xfrm>
            <a:off x="3328" y="2698"/>
            <a:ext cx="290" cy="250"/>
          </p:xfrm>
          <a:graphic>
            <a:graphicData uri="http://schemas.openxmlformats.org/presentationml/2006/ole">
              <p:oleObj spid="_x0000_s35905" name="Clip" r:id="rId5" imgW="1307263" imgH="1084139" progId="MS_ClipArt_Gallery.2">
                <p:embed/>
              </p:oleObj>
            </a:graphicData>
          </a:graphic>
        </p:graphicFrame>
        <p:sp>
          <p:nvSpPr>
            <p:cNvPr id="35906" name="Line 8"/>
            <p:cNvSpPr>
              <a:spLocks noChangeShapeType="1"/>
            </p:cNvSpPr>
            <p:nvPr/>
          </p:nvSpPr>
          <p:spPr bwMode="auto">
            <a:xfrm flipV="1">
              <a:off x="3612" y="2888"/>
              <a:ext cx="5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5907" name="Group 9"/>
            <p:cNvGrpSpPr>
              <a:grpSpLocks/>
            </p:cNvGrpSpPr>
            <p:nvPr/>
          </p:nvGrpSpPr>
          <p:grpSpPr bwMode="auto">
            <a:xfrm>
              <a:off x="3415" y="2507"/>
              <a:ext cx="50" cy="168"/>
              <a:chOff x="3842" y="406"/>
              <a:chExt cx="51" cy="167"/>
            </a:xfrm>
          </p:grpSpPr>
          <p:sp>
            <p:nvSpPr>
              <p:cNvPr id="35951" name="Oval 1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52" name="Oval 1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53" name="Oval 1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5908" name="Line 13"/>
            <p:cNvSpPr>
              <a:spLocks noChangeShapeType="1"/>
            </p:cNvSpPr>
            <p:nvPr/>
          </p:nvSpPr>
          <p:spPr bwMode="auto">
            <a:xfrm>
              <a:off x="3658" y="2433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35909" name="Object 14"/>
            <p:cNvGraphicFramePr>
              <a:graphicFrameLocks noChangeAspect="1"/>
            </p:cNvGraphicFramePr>
            <p:nvPr/>
          </p:nvGraphicFramePr>
          <p:xfrm>
            <a:off x="3933" y="3012"/>
            <a:ext cx="291" cy="250"/>
          </p:xfrm>
          <a:graphic>
            <a:graphicData uri="http://schemas.openxmlformats.org/presentationml/2006/ole">
              <p:oleObj spid="_x0000_s35909" name="Clip" r:id="rId6" imgW="1307263" imgH="1084139" progId="MS_ClipArt_Gallery.2">
                <p:embed/>
              </p:oleObj>
            </a:graphicData>
          </a:graphic>
        </p:graphicFrame>
        <p:graphicFrame>
          <p:nvGraphicFramePr>
            <p:cNvPr id="35910" name="Object 15"/>
            <p:cNvGraphicFramePr>
              <a:graphicFrameLocks noChangeAspect="1"/>
            </p:cNvGraphicFramePr>
            <p:nvPr/>
          </p:nvGraphicFramePr>
          <p:xfrm>
            <a:off x="3505" y="3003"/>
            <a:ext cx="289" cy="250"/>
          </p:xfrm>
          <a:graphic>
            <a:graphicData uri="http://schemas.openxmlformats.org/presentationml/2006/ole">
              <p:oleObj spid="_x0000_s35910" name="Clip" r:id="rId7" imgW="1307263" imgH="1084139" progId="MS_ClipArt_Gallery.2">
                <p:embed/>
              </p:oleObj>
            </a:graphicData>
          </a:graphic>
        </p:graphicFrame>
        <p:sp>
          <p:nvSpPr>
            <p:cNvPr id="35911" name="Line 16"/>
            <p:cNvSpPr>
              <a:spLocks noChangeShapeType="1"/>
            </p:cNvSpPr>
            <p:nvPr/>
          </p:nvSpPr>
          <p:spPr bwMode="auto">
            <a:xfrm rot="-5400000">
              <a:off x="4088" y="2993"/>
              <a:ext cx="4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12" name="Line 17"/>
            <p:cNvSpPr>
              <a:spLocks noChangeShapeType="1"/>
            </p:cNvSpPr>
            <p:nvPr/>
          </p:nvSpPr>
          <p:spPr bwMode="auto">
            <a:xfrm rot="5400000" flipH="1">
              <a:off x="3651" y="2987"/>
              <a:ext cx="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13" name="Line 18"/>
            <p:cNvSpPr>
              <a:spLocks noChangeShapeType="1"/>
            </p:cNvSpPr>
            <p:nvPr/>
          </p:nvSpPr>
          <p:spPr bwMode="auto">
            <a:xfrm rot="16200000" flipV="1">
              <a:off x="3895" y="2748"/>
              <a:ext cx="0" cy="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14" name="Line 19"/>
            <p:cNvSpPr>
              <a:spLocks noChangeShapeType="1"/>
            </p:cNvSpPr>
            <p:nvPr/>
          </p:nvSpPr>
          <p:spPr bwMode="auto">
            <a:xfrm>
              <a:off x="3656" y="2681"/>
              <a:ext cx="71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5915" name="Group 20"/>
            <p:cNvGrpSpPr>
              <a:grpSpLocks/>
            </p:cNvGrpSpPr>
            <p:nvPr/>
          </p:nvGrpSpPr>
          <p:grpSpPr bwMode="auto">
            <a:xfrm>
              <a:off x="4343" y="2819"/>
              <a:ext cx="145" cy="309"/>
              <a:chOff x="4180" y="783"/>
              <a:chExt cx="150" cy="307"/>
            </a:xfrm>
          </p:grpSpPr>
          <p:sp>
            <p:nvSpPr>
              <p:cNvPr id="35943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44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45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46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47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48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49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50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5916" name="Group 29"/>
            <p:cNvGrpSpPr>
              <a:grpSpLocks/>
            </p:cNvGrpSpPr>
            <p:nvPr/>
          </p:nvGrpSpPr>
          <p:grpSpPr bwMode="auto">
            <a:xfrm>
              <a:off x="4538" y="2819"/>
              <a:ext cx="145" cy="309"/>
              <a:chOff x="4180" y="783"/>
              <a:chExt cx="150" cy="307"/>
            </a:xfrm>
          </p:grpSpPr>
          <p:sp>
            <p:nvSpPr>
              <p:cNvPr id="35935" name="AutoShape 3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36" name="Rectangle 3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37" name="Rectangle 3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38" name="AutoShape 3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39" name="Line 3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40" name="Line 3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41" name="Rectangle 3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42" name="Rectangle 3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5917" name="Line 38"/>
            <p:cNvSpPr>
              <a:spLocks noChangeShapeType="1"/>
            </p:cNvSpPr>
            <p:nvPr/>
          </p:nvSpPr>
          <p:spPr bwMode="auto">
            <a:xfrm rot="-5400000">
              <a:off x="4349" y="2441"/>
              <a:ext cx="0" cy="5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18" name="Line 39"/>
            <p:cNvSpPr>
              <a:spLocks noChangeShapeType="1"/>
            </p:cNvSpPr>
            <p:nvPr/>
          </p:nvSpPr>
          <p:spPr bwMode="auto">
            <a:xfrm rot="-5400000">
              <a:off x="4385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5919" name="Group 40"/>
            <p:cNvGrpSpPr>
              <a:grpSpLocks/>
            </p:cNvGrpSpPr>
            <p:nvPr/>
          </p:nvGrpSpPr>
          <p:grpSpPr bwMode="auto">
            <a:xfrm>
              <a:off x="3727" y="2621"/>
              <a:ext cx="349" cy="176"/>
              <a:chOff x="3600" y="219"/>
              <a:chExt cx="360" cy="175"/>
            </a:xfrm>
          </p:grpSpPr>
          <p:sp>
            <p:nvSpPr>
              <p:cNvPr id="35922" name="Oval 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923" name="Line 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24" name="Line 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925" name="Rectangle 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5926" name="Oval 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35927" name="Group 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593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5933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5934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5928" name="Group 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592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5930" name="Line 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5931" name="Line 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5920" name="Line 54"/>
            <p:cNvSpPr>
              <a:spLocks noChangeShapeType="1"/>
            </p:cNvSpPr>
            <p:nvPr/>
          </p:nvSpPr>
          <p:spPr bwMode="auto">
            <a:xfrm>
              <a:off x="3901" y="2791"/>
              <a:ext cx="1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21" name="Line 55"/>
            <p:cNvSpPr>
              <a:spLocks noChangeShapeType="1"/>
            </p:cNvSpPr>
            <p:nvPr/>
          </p:nvSpPr>
          <p:spPr bwMode="auto">
            <a:xfrm rot="-5400000">
              <a:off x="4559" y="2768"/>
              <a:ext cx="1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35847" name="Object 57"/>
          <p:cNvGraphicFramePr>
            <a:graphicFrameLocks noChangeAspect="1"/>
          </p:cNvGraphicFramePr>
          <p:nvPr/>
        </p:nvGraphicFramePr>
        <p:xfrm>
          <a:off x="5487988" y="3975100"/>
          <a:ext cx="561975" cy="538163"/>
        </p:xfrm>
        <a:graphic>
          <a:graphicData uri="http://schemas.openxmlformats.org/presentationml/2006/ole">
            <p:oleObj spid="_x0000_s35847" name="Clip" r:id="rId8" imgW="1307263" imgH="1084139" progId="MS_ClipArt_Gallery.2">
              <p:embed/>
            </p:oleObj>
          </a:graphicData>
        </a:graphic>
      </p:graphicFrame>
      <p:graphicFrame>
        <p:nvGraphicFramePr>
          <p:cNvPr id="35848" name="Object 59"/>
          <p:cNvGraphicFramePr>
            <a:graphicFrameLocks noChangeAspect="1"/>
          </p:cNvGraphicFramePr>
          <p:nvPr/>
        </p:nvGraphicFramePr>
        <p:xfrm>
          <a:off x="5487988" y="4941888"/>
          <a:ext cx="561975" cy="536575"/>
        </p:xfrm>
        <a:graphic>
          <a:graphicData uri="http://schemas.openxmlformats.org/presentationml/2006/ole">
            <p:oleObj spid="_x0000_s35848" name="Clip" r:id="rId9" imgW="1307263" imgH="1084139" progId="MS_ClipArt_Gallery.2">
              <p:embed/>
            </p:oleObj>
          </a:graphicData>
        </a:graphic>
      </p:graphicFrame>
      <p:grpSp>
        <p:nvGrpSpPr>
          <p:cNvPr id="35849" name="Group 61"/>
          <p:cNvGrpSpPr>
            <a:grpSpLocks/>
          </p:cNvGrpSpPr>
          <p:nvPr/>
        </p:nvGrpSpPr>
        <p:grpSpPr bwMode="auto">
          <a:xfrm>
            <a:off x="5656263" y="4530725"/>
            <a:ext cx="96837" cy="360363"/>
            <a:chOff x="3842" y="406"/>
            <a:chExt cx="51" cy="167"/>
          </a:xfrm>
        </p:grpSpPr>
        <p:sp>
          <p:nvSpPr>
            <p:cNvPr id="35900" name="Oval 62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901" name="Oval 63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902" name="Oval 64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aphicFrame>
        <p:nvGraphicFramePr>
          <p:cNvPr id="35850" name="Object 66"/>
          <p:cNvGraphicFramePr>
            <a:graphicFrameLocks noChangeAspect="1"/>
          </p:cNvGraphicFramePr>
          <p:nvPr/>
        </p:nvGraphicFramePr>
        <p:xfrm>
          <a:off x="6661150" y="5616575"/>
          <a:ext cx="563563" cy="538163"/>
        </p:xfrm>
        <a:graphic>
          <a:graphicData uri="http://schemas.openxmlformats.org/presentationml/2006/ole">
            <p:oleObj spid="_x0000_s35850" name="Clip" r:id="rId10" imgW="1307263" imgH="1084139" progId="MS_ClipArt_Gallery.2">
              <p:embed/>
            </p:oleObj>
          </a:graphicData>
        </a:graphic>
      </p:graphicFrame>
      <p:graphicFrame>
        <p:nvGraphicFramePr>
          <p:cNvPr id="35851" name="Object 67"/>
          <p:cNvGraphicFramePr>
            <a:graphicFrameLocks noChangeAspect="1"/>
          </p:cNvGraphicFramePr>
          <p:nvPr/>
        </p:nvGraphicFramePr>
        <p:xfrm>
          <a:off x="5830888" y="5597525"/>
          <a:ext cx="560387" cy="538163"/>
        </p:xfrm>
        <a:graphic>
          <a:graphicData uri="http://schemas.openxmlformats.org/presentationml/2006/ole">
            <p:oleObj spid="_x0000_s35851" name="Clip" r:id="rId11" imgW="1307263" imgH="1084139" progId="MS_ClipArt_Gallery.2">
              <p:embed/>
            </p:oleObj>
          </a:graphicData>
        </a:graphic>
      </p:graphicFrame>
      <p:grpSp>
        <p:nvGrpSpPr>
          <p:cNvPr id="35852" name="Group 72"/>
          <p:cNvGrpSpPr>
            <a:grpSpLocks/>
          </p:cNvGrpSpPr>
          <p:nvPr/>
        </p:nvGrpSpPr>
        <p:grpSpPr bwMode="auto">
          <a:xfrm>
            <a:off x="7456488" y="5202238"/>
            <a:ext cx="280987" cy="663575"/>
            <a:chOff x="4180" y="783"/>
            <a:chExt cx="150" cy="307"/>
          </a:xfrm>
        </p:grpSpPr>
        <p:sp>
          <p:nvSpPr>
            <p:cNvPr id="35892" name="AutoShape 7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3" name="Rectangle 7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4" name="Rectangle 7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5" name="AutoShape 7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6" name="Line 7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97" name="Line 7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98" name="Rectangle 7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9" name="Rectangle 8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5853" name="Group 81"/>
          <p:cNvGrpSpPr>
            <a:grpSpLocks/>
          </p:cNvGrpSpPr>
          <p:nvPr/>
        </p:nvGrpSpPr>
        <p:grpSpPr bwMode="auto">
          <a:xfrm>
            <a:off x="7834313" y="5202238"/>
            <a:ext cx="280987" cy="663575"/>
            <a:chOff x="4180" y="783"/>
            <a:chExt cx="150" cy="307"/>
          </a:xfrm>
        </p:grpSpPr>
        <p:sp>
          <p:nvSpPr>
            <p:cNvPr id="35884" name="AutoShape 8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85" name="Rectangle 8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86" name="Rectangle 8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87" name="AutoShape 8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88" name="Line 8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89" name="Line 8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90" name="Rectangle 8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91" name="Rectangle 8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5854" name="Group 92"/>
          <p:cNvGrpSpPr>
            <a:grpSpLocks/>
          </p:cNvGrpSpPr>
          <p:nvPr/>
        </p:nvGrpSpPr>
        <p:grpSpPr bwMode="auto">
          <a:xfrm>
            <a:off x="7851775" y="4283075"/>
            <a:ext cx="677863" cy="379413"/>
            <a:chOff x="3600" y="219"/>
            <a:chExt cx="360" cy="175"/>
          </a:xfrm>
        </p:grpSpPr>
        <p:sp>
          <p:nvSpPr>
            <p:cNvPr id="35871" name="Oval 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872" name="Line 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73" name="Line 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74" name="Rectangle 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5875" name="Oval 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5876" name="Group 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88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5877" name="Group 1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878" name="Line 1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9" name="Line 1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0" name="Line 1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35855" name="Group 124"/>
          <p:cNvGrpSpPr>
            <a:grpSpLocks/>
          </p:cNvGrpSpPr>
          <p:nvPr/>
        </p:nvGrpSpPr>
        <p:grpSpPr bwMode="auto">
          <a:xfrm>
            <a:off x="6378575" y="4864100"/>
            <a:ext cx="720725" cy="314325"/>
            <a:chOff x="2476" y="3810"/>
            <a:chExt cx="615" cy="231"/>
          </a:xfrm>
        </p:grpSpPr>
        <p:sp>
          <p:nvSpPr>
            <p:cNvPr id="35864" name="Rectangle 108"/>
            <p:cNvSpPr>
              <a:spLocks noChangeArrowheads="1"/>
            </p:cNvSpPr>
            <p:nvPr/>
          </p:nvSpPr>
          <p:spPr bwMode="auto">
            <a:xfrm>
              <a:off x="2476" y="3893"/>
              <a:ext cx="615" cy="14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35865" name="Line 116"/>
            <p:cNvSpPr>
              <a:spLocks noChangeShapeType="1"/>
            </p:cNvSpPr>
            <p:nvPr/>
          </p:nvSpPr>
          <p:spPr bwMode="auto">
            <a:xfrm flipV="1">
              <a:off x="2603" y="3813"/>
              <a:ext cx="1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66" name="Line 117"/>
            <p:cNvSpPr>
              <a:spLocks noChangeShapeType="1"/>
            </p:cNvSpPr>
            <p:nvPr/>
          </p:nvSpPr>
          <p:spPr bwMode="auto">
            <a:xfrm>
              <a:off x="2906" y="3876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67" name="Line 118"/>
            <p:cNvSpPr>
              <a:spLocks noChangeShapeType="1"/>
            </p:cNvSpPr>
            <p:nvPr/>
          </p:nvSpPr>
          <p:spPr bwMode="auto">
            <a:xfrm>
              <a:off x="2752" y="3812"/>
              <a:ext cx="160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68" name="Line 120"/>
            <p:cNvSpPr>
              <a:spLocks noChangeShapeType="1"/>
            </p:cNvSpPr>
            <p:nvPr/>
          </p:nvSpPr>
          <p:spPr bwMode="auto">
            <a:xfrm>
              <a:off x="2559" y="3874"/>
              <a:ext cx="1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69" name="Line 121"/>
            <p:cNvSpPr>
              <a:spLocks noChangeShapeType="1"/>
            </p:cNvSpPr>
            <p:nvPr/>
          </p:nvSpPr>
          <p:spPr bwMode="auto">
            <a:xfrm flipV="1">
              <a:off x="2906" y="3810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70" name="Line 122"/>
            <p:cNvSpPr>
              <a:spLocks noChangeShapeType="1"/>
            </p:cNvSpPr>
            <p:nvPr/>
          </p:nvSpPr>
          <p:spPr bwMode="auto">
            <a:xfrm flipV="1">
              <a:off x="2752" y="3810"/>
              <a:ext cx="160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5856" name="Line 125"/>
          <p:cNvSpPr>
            <a:spLocks noChangeShapeType="1"/>
          </p:cNvSpPr>
          <p:nvPr/>
        </p:nvSpPr>
        <p:spPr bwMode="auto">
          <a:xfrm>
            <a:off x="6024563" y="4424363"/>
            <a:ext cx="473075" cy="4254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7" name="Line 126"/>
          <p:cNvSpPr>
            <a:spLocks noChangeShapeType="1"/>
          </p:cNvSpPr>
          <p:nvPr/>
        </p:nvSpPr>
        <p:spPr bwMode="auto">
          <a:xfrm flipV="1">
            <a:off x="6040438" y="5133975"/>
            <a:ext cx="333375" cy="1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8" name="Line 127"/>
          <p:cNvSpPr>
            <a:spLocks noChangeShapeType="1"/>
          </p:cNvSpPr>
          <p:nvPr/>
        </p:nvSpPr>
        <p:spPr bwMode="auto">
          <a:xfrm flipV="1">
            <a:off x="6296025" y="5184775"/>
            <a:ext cx="242888" cy="420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9" name="Line 128"/>
          <p:cNvSpPr>
            <a:spLocks noChangeShapeType="1"/>
          </p:cNvSpPr>
          <p:nvPr/>
        </p:nvSpPr>
        <p:spPr bwMode="auto">
          <a:xfrm>
            <a:off x="6848475" y="5180013"/>
            <a:ext cx="252413" cy="4492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60" name="Line 129"/>
          <p:cNvSpPr>
            <a:spLocks noChangeShapeType="1"/>
          </p:cNvSpPr>
          <p:nvPr/>
        </p:nvSpPr>
        <p:spPr bwMode="auto">
          <a:xfrm>
            <a:off x="7113588" y="5156200"/>
            <a:ext cx="377825" cy="128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61" name="Line 130"/>
          <p:cNvSpPr>
            <a:spLocks noChangeShapeType="1"/>
          </p:cNvSpPr>
          <p:nvPr/>
        </p:nvSpPr>
        <p:spPr bwMode="auto">
          <a:xfrm>
            <a:off x="7264400" y="5010150"/>
            <a:ext cx="639763" cy="231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62" name="Line 132"/>
          <p:cNvSpPr>
            <a:spLocks noChangeShapeType="1"/>
          </p:cNvSpPr>
          <p:nvPr/>
        </p:nvSpPr>
        <p:spPr bwMode="auto">
          <a:xfrm flipH="1">
            <a:off x="7256463" y="4648200"/>
            <a:ext cx="701675" cy="2460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6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C00F14F4-3AB1-45ED-88F0-119D034AE4F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Wireless access networks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1322388"/>
            <a:ext cx="4927600" cy="4876800"/>
          </a:xfrm>
        </p:spPr>
        <p:txBody>
          <a:bodyPr/>
          <a:lstStyle/>
          <a:p>
            <a:r>
              <a:rPr lang="en-US" sz="2400" smtClean="0"/>
              <a:t>shared </a:t>
            </a:r>
            <a:r>
              <a:rPr lang="en-US" sz="2400" i="1" smtClean="0"/>
              <a:t>wireless</a:t>
            </a:r>
            <a:r>
              <a:rPr lang="en-US" sz="2400" smtClean="0"/>
              <a:t> access network connects end system to router</a:t>
            </a:r>
          </a:p>
          <a:p>
            <a:pPr lvl="1"/>
            <a:r>
              <a:rPr lang="en-US" sz="2000" smtClean="0"/>
              <a:t>via base station aka “access point”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wireless LANs:</a:t>
            </a:r>
            <a:endParaRPr lang="en-US" sz="2400" smtClean="0"/>
          </a:p>
          <a:p>
            <a:pPr lvl="1"/>
            <a:r>
              <a:rPr lang="en-US" sz="2000" smtClean="0"/>
              <a:t>802.11b/g (WiFi): 11 or 54  Mbps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wider-area wireless access</a:t>
            </a:r>
            <a:endParaRPr lang="en-US" sz="2400" smtClean="0"/>
          </a:p>
          <a:p>
            <a:pPr lvl="1"/>
            <a:r>
              <a:rPr lang="en-US" sz="2000" smtClean="0"/>
              <a:t>provided by telco operator</a:t>
            </a:r>
          </a:p>
          <a:p>
            <a:pPr lvl="1"/>
            <a:r>
              <a:rPr lang="en-US" sz="2000" smtClean="0"/>
              <a:t>~1Mbps over cellular system (EVDO, HSDPA)</a:t>
            </a:r>
          </a:p>
          <a:p>
            <a:pPr lvl="1"/>
            <a:r>
              <a:rPr lang="en-US" sz="2000" smtClean="0"/>
              <a:t>next up (?): WiMAX (10’s Mbps) over wide area</a:t>
            </a:r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6221413" y="4048125"/>
            <a:ext cx="622300" cy="793750"/>
            <a:chOff x="3908" y="2375"/>
            <a:chExt cx="392" cy="500"/>
          </a:xfrm>
        </p:grpSpPr>
        <p:graphicFrame>
          <p:nvGraphicFramePr>
            <p:cNvPr id="36937" name="Object 6"/>
            <p:cNvGraphicFramePr>
              <a:graphicFrameLocks noChangeAspect="1"/>
            </p:cNvGraphicFramePr>
            <p:nvPr/>
          </p:nvGraphicFramePr>
          <p:xfrm>
            <a:off x="3908" y="2375"/>
            <a:ext cx="366" cy="441"/>
          </p:xfrm>
          <a:graphic>
            <a:graphicData uri="http://schemas.openxmlformats.org/presentationml/2006/ole">
              <p:oleObj spid="_x0000_s36937" name="Clip" r:id="rId4" imgW="826829" imgH="840406" progId="MS_ClipArt_Gallery.2">
                <p:embed/>
              </p:oleObj>
            </a:graphicData>
          </a:graphic>
        </p:graphicFrame>
        <p:graphicFrame>
          <p:nvGraphicFramePr>
            <p:cNvPr id="36938" name="Object 7"/>
            <p:cNvGraphicFramePr>
              <a:graphicFrameLocks noChangeAspect="1"/>
            </p:cNvGraphicFramePr>
            <p:nvPr/>
          </p:nvGraphicFramePr>
          <p:xfrm>
            <a:off x="3966" y="2506"/>
            <a:ext cx="334" cy="369"/>
          </p:xfrm>
          <a:graphic>
            <a:graphicData uri="http://schemas.openxmlformats.org/presentationml/2006/ole">
              <p:oleObj spid="_x0000_s36938" name="Clip" r:id="rId5" imgW="1268295" imgH="1199426" progId="MS_ClipArt_Gallery.2">
                <p:embed/>
              </p:oleObj>
            </a:graphicData>
          </a:graphic>
        </p:graphicFrame>
      </p:grp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7377113" y="3962400"/>
            <a:ext cx="622300" cy="793750"/>
            <a:chOff x="2870" y="1518"/>
            <a:chExt cx="292" cy="320"/>
          </a:xfrm>
        </p:grpSpPr>
        <p:graphicFrame>
          <p:nvGraphicFramePr>
            <p:cNvPr id="3693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6935" name="Clip" r:id="rId6" imgW="826829" imgH="840406" progId="MS_ClipArt_Gallery.2">
                <p:embed/>
              </p:oleObj>
            </a:graphicData>
          </a:graphic>
        </p:graphicFrame>
        <p:graphicFrame>
          <p:nvGraphicFramePr>
            <p:cNvPr id="3693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6936" name="Clip" r:id="rId7" imgW="1268295" imgH="1199426" progId="MS_ClipArt_Gallery.2">
                <p:embed/>
              </p:oleObj>
            </a:graphicData>
          </a:graphic>
        </p:graphicFrame>
      </p:grpSp>
      <p:sp>
        <p:nvSpPr>
          <p:cNvPr id="36872" name="Oval 15"/>
          <p:cNvSpPr>
            <a:spLocks noChangeArrowheads="1"/>
          </p:cNvSpPr>
          <p:nvPr/>
        </p:nvSpPr>
        <p:spPr bwMode="auto">
          <a:xfrm>
            <a:off x="6496050" y="2387600"/>
            <a:ext cx="760413" cy="2397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6873" name="Line 16"/>
          <p:cNvSpPr>
            <a:spLocks noChangeShapeType="1"/>
          </p:cNvSpPr>
          <p:nvPr/>
        </p:nvSpPr>
        <p:spPr bwMode="auto">
          <a:xfrm>
            <a:off x="6496050" y="2366963"/>
            <a:ext cx="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874" name="Line 17"/>
          <p:cNvSpPr>
            <a:spLocks noChangeShapeType="1"/>
          </p:cNvSpPr>
          <p:nvPr/>
        </p:nvSpPr>
        <p:spPr bwMode="auto">
          <a:xfrm>
            <a:off x="7256463" y="2366963"/>
            <a:ext cx="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875" name="Rectangle 18"/>
          <p:cNvSpPr>
            <a:spLocks noChangeArrowheads="1"/>
          </p:cNvSpPr>
          <p:nvPr/>
        </p:nvSpPr>
        <p:spPr bwMode="auto">
          <a:xfrm>
            <a:off x="6496050" y="2366963"/>
            <a:ext cx="754063" cy="1460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36876" name="Oval 19"/>
          <p:cNvSpPr>
            <a:spLocks noChangeArrowheads="1"/>
          </p:cNvSpPr>
          <p:nvPr/>
        </p:nvSpPr>
        <p:spPr bwMode="auto">
          <a:xfrm>
            <a:off x="6489700" y="2193925"/>
            <a:ext cx="760413" cy="279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6877" name="Group 20"/>
          <p:cNvGrpSpPr>
            <a:grpSpLocks/>
          </p:cNvGrpSpPr>
          <p:nvPr/>
        </p:nvGrpSpPr>
        <p:grpSpPr bwMode="auto">
          <a:xfrm>
            <a:off x="6672263" y="2255838"/>
            <a:ext cx="377825" cy="163512"/>
            <a:chOff x="2848" y="848"/>
            <a:chExt cx="140" cy="98"/>
          </a:xfrm>
        </p:grpSpPr>
        <p:sp>
          <p:nvSpPr>
            <p:cNvPr id="36932" name="Line 2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3" name="Line 2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4" name="Line 2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6878" name="Group 24"/>
          <p:cNvGrpSpPr>
            <a:grpSpLocks/>
          </p:cNvGrpSpPr>
          <p:nvPr/>
        </p:nvGrpSpPr>
        <p:grpSpPr bwMode="auto">
          <a:xfrm flipV="1">
            <a:off x="6672263" y="2252663"/>
            <a:ext cx="377825" cy="163512"/>
            <a:chOff x="2848" y="848"/>
            <a:chExt cx="140" cy="98"/>
          </a:xfrm>
        </p:grpSpPr>
        <p:sp>
          <p:nvSpPr>
            <p:cNvPr id="36929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0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1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6879" name="Line 28"/>
          <p:cNvSpPr>
            <a:spLocks noChangeShapeType="1"/>
          </p:cNvSpPr>
          <p:nvPr/>
        </p:nvSpPr>
        <p:spPr bwMode="auto">
          <a:xfrm flipV="1">
            <a:off x="6886575" y="261937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6880" name="Group 29"/>
          <p:cNvGrpSpPr>
            <a:grpSpLocks/>
          </p:cNvGrpSpPr>
          <p:nvPr/>
        </p:nvGrpSpPr>
        <p:grpSpPr bwMode="auto">
          <a:xfrm>
            <a:off x="7621588" y="2359025"/>
            <a:ext cx="622300" cy="793750"/>
            <a:chOff x="2870" y="1518"/>
            <a:chExt cx="292" cy="320"/>
          </a:xfrm>
        </p:grpSpPr>
        <p:graphicFrame>
          <p:nvGraphicFramePr>
            <p:cNvPr id="36927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6927" name="Clip" r:id="rId8" imgW="826829" imgH="840406" progId="MS_ClipArt_Gallery.2">
                <p:embed/>
              </p:oleObj>
            </a:graphicData>
          </a:graphic>
        </p:graphicFrame>
        <p:graphicFrame>
          <p:nvGraphicFramePr>
            <p:cNvPr id="36928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6928" name="Clip" r:id="rId9" imgW="1268295" imgH="1199426" progId="MS_ClipArt_Gallery.2">
                <p:embed/>
              </p:oleObj>
            </a:graphicData>
          </a:graphic>
        </p:graphicFrame>
      </p:grpSp>
      <p:grpSp>
        <p:nvGrpSpPr>
          <p:cNvPr id="36881" name="Group 32"/>
          <p:cNvGrpSpPr>
            <a:grpSpLocks/>
          </p:cNvGrpSpPr>
          <p:nvPr/>
        </p:nvGrpSpPr>
        <p:grpSpPr bwMode="auto">
          <a:xfrm>
            <a:off x="8070850" y="3421063"/>
            <a:ext cx="622300" cy="793750"/>
            <a:chOff x="2870" y="1518"/>
            <a:chExt cx="292" cy="320"/>
          </a:xfrm>
        </p:grpSpPr>
        <p:graphicFrame>
          <p:nvGraphicFramePr>
            <p:cNvPr id="36925" name="Object 3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6925" name="Clip" r:id="rId10" imgW="826829" imgH="840406" progId="MS_ClipArt_Gallery.2">
                <p:embed/>
              </p:oleObj>
            </a:graphicData>
          </a:graphic>
        </p:graphicFrame>
        <p:graphicFrame>
          <p:nvGraphicFramePr>
            <p:cNvPr id="36926" name="Object 3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6926" name="Clip" r:id="rId11" imgW="1268295" imgH="1199426" progId="MS_ClipArt_Gallery.2">
                <p:embed/>
              </p:oleObj>
            </a:graphicData>
          </a:graphic>
        </p:graphicFrame>
      </p:grpSp>
      <p:sp>
        <p:nvSpPr>
          <p:cNvPr id="36882" name="Text Box 35"/>
          <p:cNvSpPr txBox="1">
            <a:spLocks noChangeArrowheads="1"/>
          </p:cNvSpPr>
          <p:nvPr/>
        </p:nvSpPr>
        <p:spPr bwMode="auto">
          <a:xfrm>
            <a:off x="5081588" y="28749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Comic Sans MS" pitchFamily="66" charset="0"/>
              </a:rPr>
              <a:t>base</a:t>
            </a:r>
          </a:p>
          <a:p>
            <a:pPr algn="r"/>
            <a:r>
              <a:rPr lang="en-US">
                <a:latin typeface="Comic Sans MS" pitchFamily="66" charset="0"/>
              </a:rPr>
              <a:t>station</a:t>
            </a:r>
            <a:endParaRPr lang="en-US"/>
          </a:p>
        </p:txBody>
      </p:sp>
      <p:sp>
        <p:nvSpPr>
          <p:cNvPr id="36883" name="Text Box 36"/>
          <p:cNvSpPr txBox="1">
            <a:spLocks noChangeArrowheads="1"/>
          </p:cNvSpPr>
          <p:nvPr/>
        </p:nvSpPr>
        <p:spPr bwMode="auto">
          <a:xfrm>
            <a:off x="7435850" y="4867275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Comic Sans MS" pitchFamily="66" charset="0"/>
              </a:rPr>
              <a:t>mobile</a:t>
            </a:r>
          </a:p>
          <a:p>
            <a:pPr algn="r"/>
            <a:r>
              <a:rPr lang="en-US">
                <a:latin typeface="Comic Sans MS" pitchFamily="66" charset="0"/>
              </a:rPr>
              <a:t>hosts</a:t>
            </a:r>
            <a:endParaRPr lang="en-US"/>
          </a:p>
        </p:txBody>
      </p:sp>
      <p:sp>
        <p:nvSpPr>
          <p:cNvPr id="36884" name="Line 37"/>
          <p:cNvSpPr>
            <a:spLocks noChangeShapeType="1"/>
          </p:cNvSpPr>
          <p:nvPr/>
        </p:nvSpPr>
        <p:spPr bwMode="auto">
          <a:xfrm flipV="1">
            <a:off x="6829425" y="174307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885" name="Text Box 38"/>
          <p:cNvSpPr txBox="1">
            <a:spLocks noChangeArrowheads="1"/>
          </p:cNvSpPr>
          <p:nvPr/>
        </p:nvSpPr>
        <p:spPr bwMode="auto">
          <a:xfrm>
            <a:off x="5410200" y="2162175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Comic Sans MS" pitchFamily="66" charset="0"/>
              </a:rPr>
              <a:t>router</a:t>
            </a:r>
            <a:endParaRPr lang="en-US"/>
          </a:p>
        </p:txBody>
      </p:sp>
      <p:grpSp>
        <p:nvGrpSpPr>
          <p:cNvPr id="36886" name="Group 104"/>
          <p:cNvGrpSpPr>
            <a:grpSpLocks/>
          </p:cNvGrpSpPr>
          <p:nvPr/>
        </p:nvGrpSpPr>
        <p:grpSpPr bwMode="auto">
          <a:xfrm>
            <a:off x="6445250" y="2717800"/>
            <a:ext cx="681038" cy="820738"/>
            <a:chOff x="3221" y="3127"/>
            <a:chExt cx="429" cy="517"/>
          </a:xfrm>
        </p:grpSpPr>
        <p:sp>
          <p:nvSpPr>
            <p:cNvPr id="36888" name="Freeform 66"/>
            <p:cNvSpPr>
              <a:spLocks/>
            </p:cNvSpPr>
            <p:nvPr/>
          </p:nvSpPr>
          <p:spPr bwMode="auto">
            <a:xfrm>
              <a:off x="3336" y="3156"/>
              <a:ext cx="77" cy="85"/>
            </a:xfrm>
            <a:custGeom>
              <a:avLst/>
              <a:gdLst>
                <a:gd name="T0" fmla="*/ 10 w 199"/>
                <a:gd name="T1" fmla="*/ 4 h 232"/>
                <a:gd name="T2" fmla="*/ 8 w 199"/>
                <a:gd name="T3" fmla="*/ 5 h 232"/>
                <a:gd name="T4" fmla="*/ 6 w 199"/>
                <a:gd name="T5" fmla="*/ 7 h 232"/>
                <a:gd name="T6" fmla="*/ 5 w 199"/>
                <a:gd name="T7" fmla="*/ 8 h 232"/>
                <a:gd name="T8" fmla="*/ 3 w 199"/>
                <a:gd name="T9" fmla="*/ 10 h 232"/>
                <a:gd name="T10" fmla="*/ 2 w 199"/>
                <a:gd name="T11" fmla="*/ 12 h 232"/>
                <a:gd name="T12" fmla="*/ 1 w 199"/>
                <a:gd name="T13" fmla="*/ 15 h 232"/>
                <a:gd name="T14" fmla="*/ 0 w 199"/>
                <a:gd name="T15" fmla="*/ 17 h 232"/>
                <a:gd name="T16" fmla="*/ 0 w 199"/>
                <a:gd name="T17" fmla="*/ 19 h 232"/>
                <a:gd name="T18" fmla="*/ 0 w 199"/>
                <a:gd name="T19" fmla="*/ 22 h 232"/>
                <a:gd name="T20" fmla="*/ 2 w 199"/>
                <a:gd name="T21" fmla="*/ 25 h 232"/>
                <a:gd name="T22" fmla="*/ 4 w 199"/>
                <a:gd name="T23" fmla="*/ 27 h 232"/>
                <a:gd name="T24" fmla="*/ 7 w 199"/>
                <a:gd name="T25" fmla="*/ 29 h 232"/>
                <a:gd name="T26" fmla="*/ 10 w 199"/>
                <a:gd name="T27" fmla="*/ 30 h 232"/>
                <a:gd name="T28" fmla="*/ 13 w 199"/>
                <a:gd name="T29" fmla="*/ 31 h 232"/>
                <a:gd name="T30" fmla="*/ 17 w 199"/>
                <a:gd name="T31" fmla="*/ 31 h 232"/>
                <a:gd name="T32" fmla="*/ 20 w 199"/>
                <a:gd name="T33" fmla="*/ 31 h 232"/>
                <a:gd name="T34" fmla="*/ 21 w 199"/>
                <a:gd name="T35" fmla="*/ 31 h 232"/>
                <a:gd name="T36" fmla="*/ 21 w 199"/>
                <a:gd name="T37" fmla="*/ 30 h 232"/>
                <a:gd name="T38" fmla="*/ 22 w 199"/>
                <a:gd name="T39" fmla="*/ 30 h 232"/>
                <a:gd name="T40" fmla="*/ 22 w 199"/>
                <a:gd name="T41" fmla="*/ 29 h 232"/>
                <a:gd name="T42" fmla="*/ 22 w 199"/>
                <a:gd name="T43" fmla="*/ 29 h 232"/>
                <a:gd name="T44" fmla="*/ 21 w 199"/>
                <a:gd name="T45" fmla="*/ 28 h 232"/>
                <a:gd name="T46" fmla="*/ 20 w 199"/>
                <a:gd name="T47" fmla="*/ 27 h 232"/>
                <a:gd name="T48" fmla="*/ 19 w 199"/>
                <a:gd name="T49" fmla="*/ 27 h 232"/>
                <a:gd name="T50" fmla="*/ 17 w 199"/>
                <a:gd name="T51" fmla="*/ 26 h 232"/>
                <a:gd name="T52" fmla="*/ 16 w 199"/>
                <a:gd name="T53" fmla="*/ 26 h 232"/>
                <a:gd name="T54" fmla="*/ 14 w 199"/>
                <a:gd name="T55" fmla="*/ 26 h 232"/>
                <a:gd name="T56" fmla="*/ 12 w 199"/>
                <a:gd name="T57" fmla="*/ 26 h 232"/>
                <a:gd name="T58" fmla="*/ 11 w 199"/>
                <a:gd name="T59" fmla="*/ 25 h 232"/>
                <a:gd name="T60" fmla="*/ 9 w 199"/>
                <a:gd name="T61" fmla="*/ 25 h 232"/>
                <a:gd name="T62" fmla="*/ 8 w 199"/>
                <a:gd name="T63" fmla="*/ 23 h 232"/>
                <a:gd name="T64" fmla="*/ 7 w 199"/>
                <a:gd name="T65" fmla="*/ 22 h 232"/>
                <a:gd name="T66" fmla="*/ 6 w 199"/>
                <a:gd name="T67" fmla="*/ 17 h 232"/>
                <a:gd name="T68" fmla="*/ 7 w 199"/>
                <a:gd name="T69" fmla="*/ 13 h 232"/>
                <a:gd name="T70" fmla="*/ 10 w 199"/>
                <a:gd name="T71" fmla="*/ 10 h 232"/>
                <a:gd name="T72" fmla="*/ 14 w 199"/>
                <a:gd name="T73" fmla="*/ 7 h 232"/>
                <a:gd name="T74" fmla="*/ 18 w 199"/>
                <a:gd name="T75" fmla="*/ 4 h 232"/>
                <a:gd name="T76" fmla="*/ 22 w 199"/>
                <a:gd name="T77" fmla="*/ 3 h 232"/>
                <a:gd name="T78" fmla="*/ 27 w 199"/>
                <a:gd name="T79" fmla="*/ 1 h 232"/>
                <a:gd name="T80" fmla="*/ 30 w 199"/>
                <a:gd name="T81" fmla="*/ 0 h 232"/>
                <a:gd name="T82" fmla="*/ 28 w 199"/>
                <a:gd name="T83" fmla="*/ 0 h 232"/>
                <a:gd name="T84" fmla="*/ 26 w 199"/>
                <a:gd name="T85" fmla="*/ 0 h 232"/>
                <a:gd name="T86" fmla="*/ 23 w 199"/>
                <a:gd name="T87" fmla="*/ 0 h 232"/>
                <a:gd name="T88" fmla="*/ 21 w 199"/>
                <a:gd name="T89" fmla="*/ 0 h 232"/>
                <a:gd name="T90" fmla="*/ 18 w 199"/>
                <a:gd name="T91" fmla="*/ 1 h 232"/>
                <a:gd name="T92" fmla="*/ 15 w 199"/>
                <a:gd name="T93" fmla="*/ 2 h 232"/>
                <a:gd name="T94" fmla="*/ 13 w 199"/>
                <a:gd name="T95" fmla="*/ 3 h 232"/>
                <a:gd name="T96" fmla="*/ 10 w 199"/>
                <a:gd name="T97" fmla="*/ 4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89" name="Freeform 67"/>
            <p:cNvSpPr>
              <a:spLocks/>
            </p:cNvSpPr>
            <p:nvPr/>
          </p:nvSpPr>
          <p:spPr bwMode="auto">
            <a:xfrm>
              <a:off x="3467" y="3153"/>
              <a:ext cx="52" cy="66"/>
            </a:xfrm>
            <a:custGeom>
              <a:avLst/>
              <a:gdLst>
                <a:gd name="T0" fmla="*/ 18 w 128"/>
                <a:gd name="T1" fmla="*/ 8 h 180"/>
                <a:gd name="T2" fmla="*/ 19 w 128"/>
                <a:gd name="T3" fmla="*/ 10 h 180"/>
                <a:gd name="T4" fmla="*/ 18 w 128"/>
                <a:gd name="T5" fmla="*/ 12 h 180"/>
                <a:gd name="T6" fmla="*/ 17 w 128"/>
                <a:gd name="T7" fmla="*/ 15 h 180"/>
                <a:gd name="T8" fmla="*/ 15 w 128"/>
                <a:gd name="T9" fmla="*/ 16 h 180"/>
                <a:gd name="T10" fmla="*/ 13 w 128"/>
                <a:gd name="T11" fmla="*/ 18 h 180"/>
                <a:gd name="T12" fmla="*/ 10 w 128"/>
                <a:gd name="T13" fmla="*/ 19 h 180"/>
                <a:gd name="T14" fmla="*/ 7 w 128"/>
                <a:gd name="T15" fmla="*/ 21 h 180"/>
                <a:gd name="T16" fmla="*/ 5 w 128"/>
                <a:gd name="T17" fmla="*/ 22 h 180"/>
                <a:gd name="T18" fmla="*/ 4 w 128"/>
                <a:gd name="T19" fmla="*/ 23 h 180"/>
                <a:gd name="T20" fmla="*/ 4 w 128"/>
                <a:gd name="T21" fmla="*/ 23 h 180"/>
                <a:gd name="T22" fmla="*/ 4 w 128"/>
                <a:gd name="T23" fmla="*/ 23 h 180"/>
                <a:gd name="T24" fmla="*/ 4 w 128"/>
                <a:gd name="T25" fmla="*/ 24 h 180"/>
                <a:gd name="T26" fmla="*/ 5 w 128"/>
                <a:gd name="T27" fmla="*/ 24 h 180"/>
                <a:gd name="T28" fmla="*/ 6 w 128"/>
                <a:gd name="T29" fmla="*/ 24 h 180"/>
                <a:gd name="T30" fmla="*/ 6 w 128"/>
                <a:gd name="T31" fmla="*/ 24 h 180"/>
                <a:gd name="T32" fmla="*/ 7 w 128"/>
                <a:gd name="T33" fmla="*/ 24 h 180"/>
                <a:gd name="T34" fmla="*/ 10 w 128"/>
                <a:gd name="T35" fmla="*/ 23 h 180"/>
                <a:gd name="T36" fmla="*/ 13 w 128"/>
                <a:gd name="T37" fmla="*/ 21 h 180"/>
                <a:gd name="T38" fmla="*/ 15 w 128"/>
                <a:gd name="T39" fmla="*/ 19 h 180"/>
                <a:gd name="T40" fmla="*/ 18 w 128"/>
                <a:gd name="T41" fmla="*/ 18 h 180"/>
                <a:gd name="T42" fmla="*/ 20 w 128"/>
                <a:gd name="T43" fmla="*/ 15 h 180"/>
                <a:gd name="T44" fmla="*/ 21 w 128"/>
                <a:gd name="T45" fmla="*/ 13 h 180"/>
                <a:gd name="T46" fmla="*/ 21 w 128"/>
                <a:gd name="T47" fmla="*/ 10 h 180"/>
                <a:gd name="T48" fmla="*/ 20 w 128"/>
                <a:gd name="T49" fmla="*/ 7 h 180"/>
                <a:gd name="T50" fmla="*/ 19 w 128"/>
                <a:gd name="T51" fmla="*/ 5 h 180"/>
                <a:gd name="T52" fmla="*/ 16 w 128"/>
                <a:gd name="T53" fmla="*/ 3 h 180"/>
                <a:gd name="T54" fmla="*/ 13 w 128"/>
                <a:gd name="T55" fmla="*/ 2 h 180"/>
                <a:gd name="T56" fmla="*/ 9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0 h 180"/>
                <a:gd name="T66" fmla="*/ 2 w 128"/>
                <a:gd name="T67" fmla="*/ 1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3 h 180"/>
                <a:gd name="T74" fmla="*/ 13 w 128"/>
                <a:gd name="T75" fmla="*/ 4 h 180"/>
                <a:gd name="T76" fmla="*/ 15 w 128"/>
                <a:gd name="T77" fmla="*/ 5 h 180"/>
                <a:gd name="T78" fmla="*/ 17 w 128"/>
                <a:gd name="T79" fmla="*/ 6 h 180"/>
                <a:gd name="T80" fmla="*/ 18 w 128"/>
                <a:gd name="T81" fmla="*/ 8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0" name="Freeform 68"/>
            <p:cNvSpPr>
              <a:spLocks/>
            </p:cNvSpPr>
            <p:nvPr/>
          </p:nvSpPr>
          <p:spPr bwMode="auto">
            <a:xfrm>
              <a:off x="3287" y="3138"/>
              <a:ext cx="126" cy="138"/>
            </a:xfrm>
            <a:custGeom>
              <a:avLst/>
              <a:gdLst>
                <a:gd name="T0" fmla="*/ 15 w 322"/>
                <a:gd name="T1" fmla="*/ 9 h 378"/>
                <a:gd name="T2" fmla="*/ 8 w 322"/>
                <a:gd name="T3" fmla="*/ 15 h 378"/>
                <a:gd name="T4" fmla="*/ 3 w 322"/>
                <a:gd name="T5" fmla="*/ 22 h 378"/>
                <a:gd name="T6" fmla="*/ 0 w 322"/>
                <a:gd name="T7" fmla="*/ 30 h 378"/>
                <a:gd name="T8" fmla="*/ 0 w 322"/>
                <a:gd name="T9" fmla="*/ 35 h 378"/>
                <a:gd name="T10" fmla="*/ 2 w 322"/>
                <a:gd name="T11" fmla="*/ 38 h 378"/>
                <a:gd name="T12" fmla="*/ 3 w 322"/>
                <a:gd name="T13" fmla="*/ 39 h 378"/>
                <a:gd name="T14" fmla="*/ 5 w 322"/>
                <a:gd name="T15" fmla="*/ 41 h 378"/>
                <a:gd name="T16" fmla="*/ 9 w 322"/>
                <a:gd name="T17" fmla="*/ 43 h 378"/>
                <a:gd name="T18" fmla="*/ 13 w 322"/>
                <a:gd name="T19" fmla="*/ 45 h 378"/>
                <a:gd name="T20" fmla="*/ 18 w 322"/>
                <a:gd name="T21" fmla="*/ 47 h 378"/>
                <a:gd name="T22" fmla="*/ 23 w 322"/>
                <a:gd name="T23" fmla="*/ 48 h 378"/>
                <a:gd name="T24" fmla="*/ 29 w 322"/>
                <a:gd name="T25" fmla="*/ 49 h 378"/>
                <a:gd name="T26" fmla="*/ 34 w 322"/>
                <a:gd name="T27" fmla="*/ 49 h 378"/>
                <a:gd name="T28" fmla="*/ 39 w 322"/>
                <a:gd name="T29" fmla="*/ 50 h 378"/>
                <a:gd name="T30" fmla="*/ 44 w 322"/>
                <a:gd name="T31" fmla="*/ 50 h 378"/>
                <a:gd name="T32" fmla="*/ 48 w 322"/>
                <a:gd name="T33" fmla="*/ 50 h 378"/>
                <a:gd name="T34" fmla="*/ 49 w 322"/>
                <a:gd name="T35" fmla="*/ 49 h 378"/>
                <a:gd name="T36" fmla="*/ 49 w 322"/>
                <a:gd name="T37" fmla="*/ 48 h 378"/>
                <a:gd name="T38" fmla="*/ 48 w 322"/>
                <a:gd name="T39" fmla="*/ 47 h 378"/>
                <a:gd name="T40" fmla="*/ 45 w 322"/>
                <a:gd name="T41" fmla="*/ 46 h 378"/>
                <a:gd name="T42" fmla="*/ 40 w 322"/>
                <a:gd name="T43" fmla="*/ 45 h 378"/>
                <a:gd name="T44" fmla="*/ 36 w 322"/>
                <a:gd name="T45" fmla="*/ 45 h 378"/>
                <a:gd name="T46" fmla="*/ 31 w 322"/>
                <a:gd name="T47" fmla="*/ 44 h 378"/>
                <a:gd name="T48" fmla="*/ 26 w 322"/>
                <a:gd name="T49" fmla="*/ 43 h 378"/>
                <a:gd name="T50" fmla="*/ 21 w 322"/>
                <a:gd name="T51" fmla="*/ 42 h 378"/>
                <a:gd name="T52" fmla="*/ 17 w 322"/>
                <a:gd name="T53" fmla="*/ 41 h 378"/>
                <a:gd name="T54" fmla="*/ 12 w 322"/>
                <a:gd name="T55" fmla="*/ 39 h 378"/>
                <a:gd name="T56" fmla="*/ 9 w 322"/>
                <a:gd name="T57" fmla="*/ 38 h 378"/>
                <a:gd name="T58" fmla="*/ 6 w 322"/>
                <a:gd name="T59" fmla="*/ 35 h 378"/>
                <a:gd name="T60" fmla="*/ 5 w 322"/>
                <a:gd name="T61" fmla="*/ 31 h 378"/>
                <a:gd name="T62" fmla="*/ 6 w 322"/>
                <a:gd name="T63" fmla="*/ 27 h 378"/>
                <a:gd name="T64" fmla="*/ 8 w 322"/>
                <a:gd name="T65" fmla="*/ 23 h 378"/>
                <a:gd name="T66" fmla="*/ 11 w 322"/>
                <a:gd name="T67" fmla="*/ 18 h 378"/>
                <a:gd name="T68" fmla="*/ 14 w 322"/>
                <a:gd name="T69" fmla="*/ 15 h 378"/>
                <a:gd name="T70" fmla="*/ 19 w 322"/>
                <a:gd name="T71" fmla="*/ 11 h 378"/>
                <a:gd name="T72" fmla="*/ 23 w 322"/>
                <a:gd name="T73" fmla="*/ 8 h 378"/>
                <a:gd name="T74" fmla="*/ 30 w 322"/>
                <a:gd name="T75" fmla="*/ 5 h 378"/>
                <a:gd name="T76" fmla="*/ 36 w 322"/>
                <a:gd name="T77" fmla="*/ 3 h 378"/>
                <a:gd name="T78" fmla="*/ 40 w 322"/>
                <a:gd name="T79" fmla="*/ 1 h 378"/>
                <a:gd name="T80" fmla="*/ 39 w 322"/>
                <a:gd name="T81" fmla="*/ 0 h 378"/>
                <a:gd name="T82" fmla="*/ 34 w 322"/>
                <a:gd name="T83" fmla="*/ 0 h 378"/>
                <a:gd name="T84" fmla="*/ 27 w 322"/>
                <a:gd name="T85" fmla="*/ 3 h 378"/>
                <a:gd name="T86" fmla="*/ 22 w 322"/>
                <a:gd name="T87" fmla="*/ 5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1" name="Freeform 69"/>
            <p:cNvSpPr>
              <a:spLocks/>
            </p:cNvSpPr>
            <p:nvPr/>
          </p:nvSpPr>
          <p:spPr bwMode="auto">
            <a:xfrm>
              <a:off x="3465" y="3134"/>
              <a:ext cx="110" cy="92"/>
            </a:xfrm>
            <a:custGeom>
              <a:avLst/>
              <a:gdLst>
                <a:gd name="T0" fmla="*/ 35 w 283"/>
                <a:gd name="T1" fmla="*/ 10 h 252"/>
                <a:gd name="T2" fmla="*/ 37 w 283"/>
                <a:gd name="T3" fmla="*/ 12 h 252"/>
                <a:gd name="T4" fmla="*/ 39 w 283"/>
                <a:gd name="T5" fmla="*/ 14 h 252"/>
                <a:gd name="T6" fmla="*/ 39 w 283"/>
                <a:gd name="T7" fmla="*/ 16 h 252"/>
                <a:gd name="T8" fmla="*/ 39 w 283"/>
                <a:gd name="T9" fmla="*/ 19 h 252"/>
                <a:gd name="T10" fmla="*/ 39 w 283"/>
                <a:gd name="T11" fmla="*/ 21 h 252"/>
                <a:gd name="T12" fmla="*/ 38 w 283"/>
                <a:gd name="T13" fmla="*/ 23 h 252"/>
                <a:gd name="T14" fmla="*/ 37 w 283"/>
                <a:gd name="T15" fmla="*/ 24 h 252"/>
                <a:gd name="T16" fmla="*/ 36 w 283"/>
                <a:gd name="T17" fmla="*/ 26 h 252"/>
                <a:gd name="T18" fmla="*/ 34 w 283"/>
                <a:gd name="T19" fmla="*/ 27 h 252"/>
                <a:gd name="T20" fmla="*/ 33 w 283"/>
                <a:gd name="T21" fmla="*/ 28 h 252"/>
                <a:gd name="T22" fmla="*/ 31 w 283"/>
                <a:gd name="T23" fmla="*/ 30 h 252"/>
                <a:gd name="T24" fmla="*/ 29 w 283"/>
                <a:gd name="T25" fmla="*/ 31 h 252"/>
                <a:gd name="T26" fmla="*/ 29 w 283"/>
                <a:gd name="T27" fmla="*/ 32 h 252"/>
                <a:gd name="T28" fmla="*/ 29 w 283"/>
                <a:gd name="T29" fmla="*/ 32 h 252"/>
                <a:gd name="T30" fmla="*/ 29 w 283"/>
                <a:gd name="T31" fmla="*/ 32 h 252"/>
                <a:gd name="T32" fmla="*/ 29 w 283"/>
                <a:gd name="T33" fmla="*/ 33 h 252"/>
                <a:gd name="T34" fmla="*/ 30 w 283"/>
                <a:gd name="T35" fmla="*/ 33 h 252"/>
                <a:gd name="T36" fmla="*/ 31 w 283"/>
                <a:gd name="T37" fmla="*/ 34 h 252"/>
                <a:gd name="T38" fmla="*/ 31 w 283"/>
                <a:gd name="T39" fmla="*/ 33 h 252"/>
                <a:gd name="T40" fmla="*/ 31 w 283"/>
                <a:gd name="T41" fmla="*/ 33 h 252"/>
                <a:gd name="T42" fmla="*/ 35 w 283"/>
                <a:gd name="T43" fmla="*/ 31 h 252"/>
                <a:gd name="T44" fmla="*/ 38 w 283"/>
                <a:gd name="T45" fmla="*/ 28 h 252"/>
                <a:gd name="T46" fmla="*/ 40 w 283"/>
                <a:gd name="T47" fmla="*/ 26 h 252"/>
                <a:gd name="T48" fmla="*/ 42 w 283"/>
                <a:gd name="T49" fmla="*/ 22 h 252"/>
                <a:gd name="T50" fmla="*/ 43 w 283"/>
                <a:gd name="T51" fmla="*/ 19 h 252"/>
                <a:gd name="T52" fmla="*/ 42 w 283"/>
                <a:gd name="T53" fmla="*/ 15 h 252"/>
                <a:gd name="T54" fmla="*/ 41 w 283"/>
                <a:gd name="T55" fmla="*/ 12 h 252"/>
                <a:gd name="T56" fmla="*/ 38 w 283"/>
                <a:gd name="T57" fmla="*/ 9 h 252"/>
                <a:gd name="T58" fmla="*/ 36 w 283"/>
                <a:gd name="T59" fmla="*/ 8 h 252"/>
                <a:gd name="T60" fmla="*/ 33 w 283"/>
                <a:gd name="T61" fmla="*/ 7 h 252"/>
                <a:gd name="T62" fmla="*/ 31 w 283"/>
                <a:gd name="T63" fmla="*/ 5 h 252"/>
                <a:gd name="T64" fmla="*/ 28 w 283"/>
                <a:gd name="T65" fmla="*/ 4 h 252"/>
                <a:gd name="T66" fmla="*/ 25 w 283"/>
                <a:gd name="T67" fmla="*/ 3 h 252"/>
                <a:gd name="T68" fmla="*/ 22 w 283"/>
                <a:gd name="T69" fmla="*/ 2 h 252"/>
                <a:gd name="T70" fmla="*/ 19 w 283"/>
                <a:gd name="T71" fmla="*/ 2 h 252"/>
                <a:gd name="T72" fmla="*/ 16 w 283"/>
                <a:gd name="T73" fmla="*/ 1 h 252"/>
                <a:gd name="T74" fmla="*/ 12 w 283"/>
                <a:gd name="T75" fmla="*/ 1 h 252"/>
                <a:gd name="T76" fmla="*/ 10 w 283"/>
                <a:gd name="T77" fmla="*/ 0 h 252"/>
                <a:gd name="T78" fmla="*/ 7 w 283"/>
                <a:gd name="T79" fmla="*/ 0 h 252"/>
                <a:gd name="T80" fmla="*/ 5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3 w 283"/>
                <a:gd name="T93" fmla="*/ 1 h 252"/>
                <a:gd name="T94" fmla="*/ 6 w 283"/>
                <a:gd name="T95" fmla="*/ 1 h 252"/>
                <a:gd name="T96" fmla="*/ 8 w 283"/>
                <a:gd name="T97" fmla="*/ 2 h 252"/>
                <a:gd name="T98" fmla="*/ 10 w 283"/>
                <a:gd name="T99" fmla="*/ 2 h 252"/>
                <a:gd name="T100" fmla="*/ 12 w 283"/>
                <a:gd name="T101" fmla="*/ 3 h 252"/>
                <a:gd name="T102" fmla="*/ 15 w 283"/>
                <a:gd name="T103" fmla="*/ 3 h 252"/>
                <a:gd name="T104" fmla="*/ 17 w 283"/>
                <a:gd name="T105" fmla="*/ 3 h 252"/>
                <a:gd name="T106" fmla="*/ 19 w 283"/>
                <a:gd name="T107" fmla="*/ 4 h 252"/>
                <a:gd name="T108" fmla="*/ 22 w 283"/>
                <a:gd name="T109" fmla="*/ 4 h 252"/>
                <a:gd name="T110" fmla="*/ 24 w 283"/>
                <a:gd name="T111" fmla="*/ 5 h 252"/>
                <a:gd name="T112" fmla="*/ 27 w 283"/>
                <a:gd name="T113" fmla="*/ 6 h 252"/>
                <a:gd name="T114" fmla="*/ 29 w 283"/>
                <a:gd name="T115" fmla="*/ 7 h 252"/>
                <a:gd name="T116" fmla="*/ 31 w 283"/>
                <a:gd name="T117" fmla="*/ 8 h 252"/>
                <a:gd name="T118" fmla="*/ 33 w 283"/>
                <a:gd name="T119" fmla="*/ 9 h 252"/>
                <a:gd name="T120" fmla="*/ 35 w 283"/>
                <a:gd name="T121" fmla="*/ 1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2" name="Freeform 70"/>
            <p:cNvSpPr>
              <a:spLocks/>
            </p:cNvSpPr>
            <p:nvPr/>
          </p:nvSpPr>
          <p:spPr bwMode="auto">
            <a:xfrm>
              <a:off x="3240" y="3178"/>
              <a:ext cx="44" cy="85"/>
            </a:xfrm>
            <a:custGeom>
              <a:avLst/>
              <a:gdLst>
                <a:gd name="T0" fmla="*/ 0 w 114"/>
                <a:gd name="T1" fmla="*/ 16 h 238"/>
                <a:gd name="T2" fmla="*/ 0 w 114"/>
                <a:gd name="T3" fmla="*/ 19 h 238"/>
                <a:gd name="T4" fmla="*/ 1 w 114"/>
                <a:gd name="T5" fmla="*/ 21 h 238"/>
                <a:gd name="T6" fmla="*/ 2 w 114"/>
                <a:gd name="T7" fmla="*/ 24 h 238"/>
                <a:gd name="T8" fmla="*/ 3 w 114"/>
                <a:gd name="T9" fmla="*/ 25 h 238"/>
                <a:gd name="T10" fmla="*/ 6 w 114"/>
                <a:gd name="T11" fmla="*/ 27 h 238"/>
                <a:gd name="T12" fmla="*/ 8 w 114"/>
                <a:gd name="T13" fmla="*/ 29 h 238"/>
                <a:gd name="T14" fmla="*/ 11 w 114"/>
                <a:gd name="T15" fmla="*/ 30 h 238"/>
                <a:gd name="T16" fmla="*/ 14 w 114"/>
                <a:gd name="T17" fmla="*/ 30 h 238"/>
                <a:gd name="T18" fmla="*/ 15 w 114"/>
                <a:gd name="T19" fmla="*/ 30 h 238"/>
                <a:gd name="T20" fmla="*/ 15 w 114"/>
                <a:gd name="T21" fmla="*/ 30 h 238"/>
                <a:gd name="T22" fmla="*/ 16 w 114"/>
                <a:gd name="T23" fmla="*/ 30 h 238"/>
                <a:gd name="T24" fmla="*/ 17 w 114"/>
                <a:gd name="T25" fmla="*/ 29 h 238"/>
                <a:gd name="T26" fmla="*/ 17 w 114"/>
                <a:gd name="T27" fmla="*/ 28 h 238"/>
                <a:gd name="T28" fmla="*/ 16 w 114"/>
                <a:gd name="T29" fmla="*/ 28 h 238"/>
                <a:gd name="T30" fmla="*/ 16 w 114"/>
                <a:gd name="T31" fmla="*/ 27 h 238"/>
                <a:gd name="T32" fmla="*/ 15 w 114"/>
                <a:gd name="T33" fmla="*/ 27 h 238"/>
                <a:gd name="T34" fmla="*/ 12 w 114"/>
                <a:gd name="T35" fmla="*/ 26 h 238"/>
                <a:gd name="T36" fmla="*/ 10 w 114"/>
                <a:gd name="T37" fmla="*/ 25 h 238"/>
                <a:gd name="T38" fmla="*/ 7 w 114"/>
                <a:gd name="T39" fmla="*/ 23 h 238"/>
                <a:gd name="T40" fmla="*/ 6 w 114"/>
                <a:gd name="T41" fmla="*/ 21 h 238"/>
                <a:gd name="T42" fmla="*/ 5 w 114"/>
                <a:gd name="T43" fmla="*/ 19 h 238"/>
                <a:gd name="T44" fmla="*/ 4 w 114"/>
                <a:gd name="T45" fmla="*/ 17 h 238"/>
                <a:gd name="T46" fmla="*/ 4 w 114"/>
                <a:gd name="T47" fmla="*/ 14 h 238"/>
                <a:gd name="T48" fmla="*/ 5 w 114"/>
                <a:gd name="T49" fmla="*/ 12 h 238"/>
                <a:gd name="T50" fmla="*/ 6 w 114"/>
                <a:gd name="T51" fmla="*/ 10 h 238"/>
                <a:gd name="T52" fmla="*/ 8 w 114"/>
                <a:gd name="T53" fmla="*/ 8 h 238"/>
                <a:gd name="T54" fmla="*/ 9 w 114"/>
                <a:gd name="T55" fmla="*/ 6 h 238"/>
                <a:gd name="T56" fmla="*/ 11 w 114"/>
                <a:gd name="T57" fmla="*/ 5 h 238"/>
                <a:gd name="T58" fmla="*/ 12 w 114"/>
                <a:gd name="T59" fmla="*/ 4 h 238"/>
                <a:gd name="T60" fmla="*/ 14 w 114"/>
                <a:gd name="T61" fmla="*/ 2 h 238"/>
                <a:gd name="T62" fmla="*/ 16 w 114"/>
                <a:gd name="T63" fmla="*/ 1 h 238"/>
                <a:gd name="T64" fmla="*/ 17 w 114"/>
                <a:gd name="T65" fmla="*/ 0 h 238"/>
                <a:gd name="T66" fmla="*/ 16 w 114"/>
                <a:gd name="T67" fmla="*/ 0 h 238"/>
                <a:gd name="T68" fmla="*/ 14 w 114"/>
                <a:gd name="T69" fmla="*/ 1 h 238"/>
                <a:gd name="T70" fmla="*/ 11 w 114"/>
                <a:gd name="T71" fmla="*/ 2 h 238"/>
                <a:gd name="T72" fmla="*/ 8 w 114"/>
                <a:gd name="T73" fmla="*/ 5 h 238"/>
                <a:gd name="T74" fmla="*/ 5 w 114"/>
                <a:gd name="T75" fmla="*/ 7 h 238"/>
                <a:gd name="T76" fmla="*/ 3 w 114"/>
                <a:gd name="T77" fmla="*/ 10 h 238"/>
                <a:gd name="T78" fmla="*/ 1 w 114"/>
                <a:gd name="T79" fmla="*/ 14 h 238"/>
                <a:gd name="T80" fmla="*/ 0 w 114"/>
                <a:gd name="T81" fmla="*/ 16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3" name="Freeform 71"/>
            <p:cNvSpPr>
              <a:spLocks/>
            </p:cNvSpPr>
            <p:nvPr/>
          </p:nvSpPr>
          <p:spPr bwMode="auto">
            <a:xfrm>
              <a:off x="3554" y="3127"/>
              <a:ext cx="96" cy="114"/>
            </a:xfrm>
            <a:custGeom>
              <a:avLst/>
              <a:gdLst>
                <a:gd name="T0" fmla="*/ 32 w 246"/>
                <a:gd name="T1" fmla="*/ 17 h 310"/>
                <a:gd name="T2" fmla="*/ 33 w 246"/>
                <a:gd name="T3" fmla="*/ 19 h 310"/>
                <a:gd name="T4" fmla="*/ 34 w 246"/>
                <a:gd name="T5" fmla="*/ 22 h 310"/>
                <a:gd name="T6" fmla="*/ 34 w 246"/>
                <a:gd name="T7" fmla="*/ 25 h 310"/>
                <a:gd name="T8" fmla="*/ 32 w 246"/>
                <a:gd name="T9" fmla="*/ 28 h 310"/>
                <a:gd name="T10" fmla="*/ 28 w 246"/>
                <a:gd name="T11" fmla="*/ 31 h 310"/>
                <a:gd name="T12" fmla="*/ 25 w 246"/>
                <a:gd name="T13" fmla="*/ 33 h 310"/>
                <a:gd name="T14" fmla="*/ 22 w 246"/>
                <a:gd name="T15" fmla="*/ 36 h 310"/>
                <a:gd name="T16" fmla="*/ 20 w 246"/>
                <a:gd name="T17" fmla="*/ 38 h 310"/>
                <a:gd name="T18" fmla="*/ 19 w 246"/>
                <a:gd name="T19" fmla="*/ 39 h 310"/>
                <a:gd name="T20" fmla="*/ 18 w 246"/>
                <a:gd name="T21" fmla="*/ 40 h 310"/>
                <a:gd name="T22" fmla="*/ 18 w 246"/>
                <a:gd name="T23" fmla="*/ 41 h 310"/>
                <a:gd name="T24" fmla="*/ 20 w 246"/>
                <a:gd name="T25" fmla="*/ 42 h 310"/>
                <a:gd name="T26" fmla="*/ 21 w 246"/>
                <a:gd name="T27" fmla="*/ 42 h 310"/>
                <a:gd name="T28" fmla="*/ 23 w 246"/>
                <a:gd name="T29" fmla="*/ 40 h 310"/>
                <a:gd name="T30" fmla="*/ 27 w 246"/>
                <a:gd name="T31" fmla="*/ 36 h 310"/>
                <a:gd name="T32" fmla="*/ 32 w 246"/>
                <a:gd name="T33" fmla="*/ 33 h 310"/>
                <a:gd name="T34" fmla="*/ 35 w 246"/>
                <a:gd name="T35" fmla="*/ 30 h 310"/>
                <a:gd name="T36" fmla="*/ 37 w 246"/>
                <a:gd name="T37" fmla="*/ 25 h 310"/>
                <a:gd name="T38" fmla="*/ 37 w 246"/>
                <a:gd name="T39" fmla="*/ 21 h 310"/>
                <a:gd name="T40" fmla="*/ 35 w 246"/>
                <a:gd name="T41" fmla="*/ 16 h 310"/>
                <a:gd name="T42" fmla="*/ 30 w 246"/>
                <a:gd name="T43" fmla="*/ 13 h 310"/>
                <a:gd name="T44" fmla="*/ 27 w 246"/>
                <a:gd name="T45" fmla="*/ 10 h 310"/>
                <a:gd name="T46" fmla="*/ 23 w 246"/>
                <a:gd name="T47" fmla="*/ 8 h 310"/>
                <a:gd name="T48" fmla="*/ 19 w 246"/>
                <a:gd name="T49" fmla="*/ 6 h 310"/>
                <a:gd name="T50" fmla="*/ 15 w 246"/>
                <a:gd name="T51" fmla="*/ 4 h 310"/>
                <a:gd name="T52" fmla="*/ 11 w 246"/>
                <a:gd name="T53" fmla="*/ 2 h 310"/>
                <a:gd name="T54" fmla="*/ 7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4 w 246"/>
                <a:gd name="T63" fmla="*/ 2 h 310"/>
                <a:gd name="T64" fmla="*/ 8 w 246"/>
                <a:gd name="T65" fmla="*/ 3 h 310"/>
                <a:gd name="T66" fmla="*/ 12 w 246"/>
                <a:gd name="T67" fmla="*/ 5 h 310"/>
                <a:gd name="T68" fmla="*/ 16 w 246"/>
                <a:gd name="T69" fmla="*/ 7 h 310"/>
                <a:gd name="T70" fmla="*/ 20 w 246"/>
                <a:gd name="T71" fmla="*/ 9 h 310"/>
                <a:gd name="T72" fmla="*/ 25 w 246"/>
                <a:gd name="T73" fmla="*/ 12 h 310"/>
                <a:gd name="T74" fmla="*/ 28 w 246"/>
                <a:gd name="T75" fmla="*/ 14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4" name="Freeform 72"/>
            <p:cNvSpPr>
              <a:spLocks/>
            </p:cNvSpPr>
            <p:nvPr/>
          </p:nvSpPr>
          <p:spPr bwMode="auto">
            <a:xfrm>
              <a:off x="3448" y="3261"/>
              <a:ext cx="33" cy="68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0 w 83"/>
                <a:gd name="T13" fmla="*/ 1 h 187"/>
                <a:gd name="T14" fmla="*/ 0 w 83"/>
                <a:gd name="T15" fmla="*/ 1 h 187"/>
                <a:gd name="T16" fmla="*/ 0 w 83"/>
                <a:gd name="T17" fmla="*/ 2 h 187"/>
                <a:gd name="T18" fmla="*/ 1 w 83"/>
                <a:gd name="T19" fmla="*/ 5 h 187"/>
                <a:gd name="T20" fmla="*/ 2 w 83"/>
                <a:gd name="T21" fmla="*/ 9 h 187"/>
                <a:gd name="T22" fmla="*/ 4 w 83"/>
                <a:gd name="T23" fmla="*/ 13 h 187"/>
                <a:gd name="T24" fmla="*/ 6 w 83"/>
                <a:gd name="T25" fmla="*/ 17 h 187"/>
                <a:gd name="T26" fmla="*/ 9 w 83"/>
                <a:gd name="T27" fmla="*/ 20 h 187"/>
                <a:gd name="T28" fmla="*/ 11 w 83"/>
                <a:gd name="T29" fmla="*/ 23 h 187"/>
                <a:gd name="T30" fmla="*/ 12 w 83"/>
                <a:gd name="T31" fmla="*/ 24 h 187"/>
                <a:gd name="T32" fmla="*/ 13 w 83"/>
                <a:gd name="T33" fmla="*/ 25 h 187"/>
                <a:gd name="T34" fmla="*/ 13 w 83"/>
                <a:gd name="T35" fmla="*/ 23 h 187"/>
                <a:gd name="T36" fmla="*/ 12 w 83"/>
                <a:gd name="T37" fmla="*/ 21 h 187"/>
                <a:gd name="T38" fmla="*/ 11 w 83"/>
                <a:gd name="T39" fmla="*/ 18 h 187"/>
                <a:gd name="T40" fmla="*/ 9 w 83"/>
                <a:gd name="T41" fmla="*/ 15 h 187"/>
                <a:gd name="T42" fmla="*/ 8 w 83"/>
                <a:gd name="T43" fmla="*/ 12 h 187"/>
                <a:gd name="T44" fmla="*/ 7 w 83"/>
                <a:gd name="T45" fmla="*/ 8 h 187"/>
                <a:gd name="T46" fmla="*/ 6 w 83"/>
                <a:gd name="T47" fmla="*/ 5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5" name="Freeform 73"/>
            <p:cNvSpPr>
              <a:spLocks/>
            </p:cNvSpPr>
            <p:nvPr/>
          </p:nvSpPr>
          <p:spPr bwMode="auto">
            <a:xfrm>
              <a:off x="3434" y="3224"/>
              <a:ext cx="17" cy="35"/>
            </a:xfrm>
            <a:custGeom>
              <a:avLst/>
              <a:gdLst>
                <a:gd name="T0" fmla="*/ 3 w 44"/>
                <a:gd name="T1" fmla="*/ 1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0 h 94"/>
                <a:gd name="T14" fmla="*/ 0 w 44"/>
                <a:gd name="T15" fmla="*/ 1 h 94"/>
                <a:gd name="T16" fmla="*/ 0 w 44"/>
                <a:gd name="T17" fmla="*/ 1 h 94"/>
                <a:gd name="T18" fmla="*/ 0 w 44"/>
                <a:gd name="T19" fmla="*/ 3 h 94"/>
                <a:gd name="T20" fmla="*/ 1 w 44"/>
                <a:gd name="T21" fmla="*/ 5 h 94"/>
                <a:gd name="T22" fmla="*/ 1 w 44"/>
                <a:gd name="T23" fmla="*/ 7 h 94"/>
                <a:gd name="T24" fmla="*/ 2 w 44"/>
                <a:gd name="T25" fmla="*/ 9 h 94"/>
                <a:gd name="T26" fmla="*/ 3 w 44"/>
                <a:gd name="T27" fmla="*/ 11 h 94"/>
                <a:gd name="T28" fmla="*/ 4 w 44"/>
                <a:gd name="T29" fmla="*/ 12 h 94"/>
                <a:gd name="T30" fmla="*/ 5 w 44"/>
                <a:gd name="T31" fmla="*/ 13 h 94"/>
                <a:gd name="T32" fmla="*/ 6 w 44"/>
                <a:gd name="T33" fmla="*/ 13 h 94"/>
                <a:gd name="T34" fmla="*/ 7 w 44"/>
                <a:gd name="T35" fmla="*/ 10 h 94"/>
                <a:gd name="T36" fmla="*/ 6 w 44"/>
                <a:gd name="T37" fmla="*/ 7 h 94"/>
                <a:gd name="T38" fmla="*/ 5 w 44"/>
                <a:gd name="T39" fmla="*/ 4 h 94"/>
                <a:gd name="T40" fmla="*/ 3 w 44"/>
                <a:gd name="T41" fmla="*/ 1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6" name="Freeform 74"/>
            <p:cNvSpPr>
              <a:spLocks/>
            </p:cNvSpPr>
            <p:nvPr/>
          </p:nvSpPr>
          <p:spPr bwMode="auto">
            <a:xfrm>
              <a:off x="3420" y="3199"/>
              <a:ext cx="14" cy="20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0 h 54"/>
                <a:gd name="T12" fmla="*/ 2 w 38"/>
                <a:gd name="T13" fmla="*/ 0 h 54"/>
                <a:gd name="T14" fmla="*/ 1 w 38"/>
                <a:gd name="T15" fmla="*/ 0 h 54"/>
                <a:gd name="T16" fmla="*/ 1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1 h 54"/>
                <a:gd name="T24" fmla="*/ 0 w 38"/>
                <a:gd name="T25" fmla="*/ 1 h 54"/>
                <a:gd name="T26" fmla="*/ 0 w 38"/>
                <a:gd name="T27" fmla="*/ 2 h 54"/>
                <a:gd name="T28" fmla="*/ 0 w 38"/>
                <a:gd name="T29" fmla="*/ 3 h 54"/>
                <a:gd name="T30" fmla="*/ 1 w 38"/>
                <a:gd name="T31" fmla="*/ 4 h 54"/>
                <a:gd name="T32" fmla="*/ 2 w 38"/>
                <a:gd name="T33" fmla="*/ 5 h 54"/>
                <a:gd name="T34" fmla="*/ 3 w 38"/>
                <a:gd name="T35" fmla="*/ 6 h 54"/>
                <a:gd name="T36" fmla="*/ 4 w 38"/>
                <a:gd name="T37" fmla="*/ 7 h 54"/>
                <a:gd name="T38" fmla="*/ 4 w 38"/>
                <a:gd name="T39" fmla="*/ 7 h 54"/>
                <a:gd name="T40" fmla="*/ 5 w 38"/>
                <a:gd name="T41" fmla="*/ 7 h 54"/>
                <a:gd name="T42" fmla="*/ 5 w 38"/>
                <a:gd name="T43" fmla="*/ 6 h 54"/>
                <a:gd name="T44" fmla="*/ 4 w 38"/>
                <a:gd name="T45" fmla="*/ 4 h 54"/>
                <a:gd name="T46" fmla="*/ 3 w 38"/>
                <a:gd name="T47" fmla="*/ 2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7" name="Freeform 75"/>
            <p:cNvSpPr>
              <a:spLocks/>
            </p:cNvSpPr>
            <p:nvPr/>
          </p:nvSpPr>
          <p:spPr bwMode="auto">
            <a:xfrm>
              <a:off x="3409" y="3182"/>
              <a:ext cx="18" cy="13"/>
            </a:xfrm>
            <a:custGeom>
              <a:avLst/>
              <a:gdLst>
                <a:gd name="T0" fmla="*/ 5 w 52"/>
                <a:gd name="T1" fmla="*/ 4 h 36"/>
                <a:gd name="T2" fmla="*/ 6 w 52"/>
                <a:gd name="T3" fmla="*/ 3 h 36"/>
                <a:gd name="T4" fmla="*/ 6 w 52"/>
                <a:gd name="T5" fmla="*/ 3 h 36"/>
                <a:gd name="T6" fmla="*/ 6 w 52"/>
                <a:gd name="T7" fmla="*/ 2 h 36"/>
                <a:gd name="T8" fmla="*/ 6 w 52"/>
                <a:gd name="T9" fmla="*/ 1 h 36"/>
                <a:gd name="T10" fmla="*/ 6 w 52"/>
                <a:gd name="T11" fmla="*/ 1 h 36"/>
                <a:gd name="T12" fmla="*/ 6 w 52"/>
                <a:gd name="T13" fmla="*/ 0 h 36"/>
                <a:gd name="T14" fmla="*/ 5 w 52"/>
                <a:gd name="T15" fmla="*/ 0 h 36"/>
                <a:gd name="T16" fmla="*/ 4 w 52"/>
                <a:gd name="T17" fmla="*/ 0 h 36"/>
                <a:gd name="T18" fmla="*/ 4 w 52"/>
                <a:gd name="T19" fmla="*/ 0 h 36"/>
                <a:gd name="T20" fmla="*/ 3 w 52"/>
                <a:gd name="T21" fmla="*/ 0 h 36"/>
                <a:gd name="T22" fmla="*/ 2 w 52"/>
                <a:gd name="T23" fmla="*/ 0 h 36"/>
                <a:gd name="T24" fmla="*/ 2 w 52"/>
                <a:gd name="T25" fmla="*/ 1 h 36"/>
                <a:gd name="T26" fmla="*/ 1 w 52"/>
                <a:gd name="T27" fmla="*/ 2 h 36"/>
                <a:gd name="T28" fmla="*/ 0 w 52"/>
                <a:gd name="T29" fmla="*/ 3 h 36"/>
                <a:gd name="T30" fmla="*/ 0 w 52"/>
                <a:gd name="T31" fmla="*/ 4 h 36"/>
                <a:gd name="T32" fmla="*/ 0 w 52"/>
                <a:gd name="T33" fmla="*/ 4 h 36"/>
                <a:gd name="T34" fmla="*/ 0 w 52"/>
                <a:gd name="T35" fmla="*/ 4 h 36"/>
                <a:gd name="T36" fmla="*/ 1 w 52"/>
                <a:gd name="T37" fmla="*/ 5 h 36"/>
                <a:gd name="T38" fmla="*/ 2 w 52"/>
                <a:gd name="T39" fmla="*/ 5 h 36"/>
                <a:gd name="T40" fmla="*/ 2 w 52"/>
                <a:gd name="T41" fmla="*/ 5 h 36"/>
                <a:gd name="T42" fmla="*/ 3 w 52"/>
                <a:gd name="T43" fmla="*/ 4 h 36"/>
                <a:gd name="T44" fmla="*/ 3 w 52"/>
                <a:gd name="T45" fmla="*/ 4 h 36"/>
                <a:gd name="T46" fmla="*/ 4 w 52"/>
                <a:gd name="T47" fmla="*/ 4 h 36"/>
                <a:gd name="T48" fmla="*/ 5 w 52"/>
                <a:gd name="T49" fmla="*/ 4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8" name="Freeform 76"/>
            <p:cNvSpPr>
              <a:spLocks/>
            </p:cNvSpPr>
            <p:nvPr/>
          </p:nvSpPr>
          <p:spPr bwMode="auto">
            <a:xfrm>
              <a:off x="3315" y="3160"/>
              <a:ext cx="77" cy="86"/>
            </a:xfrm>
            <a:custGeom>
              <a:avLst/>
              <a:gdLst>
                <a:gd name="T0" fmla="*/ 11 w 198"/>
                <a:gd name="T1" fmla="*/ 5 h 236"/>
                <a:gd name="T2" fmla="*/ 9 w 198"/>
                <a:gd name="T3" fmla="*/ 6 h 236"/>
                <a:gd name="T4" fmla="*/ 7 w 198"/>
                <a:gd name="T5" fmla="*/ 8 h 236"/>
                <a:gd name="T6" fmla="*/ 5 w 198"/>
                <a:gd name="T7" fmla="*/ 9 h 236"/>
                <a:gd name="T8" fmla="*/ 4 w 198"/>
                <a:gd name="T9" fmla="*/ 11 h 236"/>
                <a:gd name="T10" fmla="*/ 2 w 198"/>
                <a:gd name="T11" fmla="*/ 13 h 236"/>
                <a:gd name="T12" fmla="*/ 1 w 198"/>
                <a:gd name="T13" fmla="*/ 15 h 236"/>
                <a:gd name="T14" fmla="*/ 0 w 198"/>
                <a:gd name="T15" fmla="*/ 17 h 236"/>
                <a:gd name="T16" fmla="*/ 0 w 198"/>
                <a:gd name="T17" fmla="*/ 19 h 236"/>
                <a:gd name="T18" fmla="*/ 0 w 198"/>
                <a:gd name="T19" fmla="*/ 23 h 236"/>
                <a:gd name="T20" fmla="*/ 2 w 198"/>
                <a:gd name="T21" fmla="*/ 25 h 236"/>
                <a:gd name="T22" fmla="*/ 4 w 198"/>
                <a:gd name="T23" fmla="*/ 27 h 236"/>
                <a:gd name="T24" fmla="*/ 7 w 198"/>
                <a:gd name="T25" fmla="*/ 29 h 236"/>
                <a:gd name="T26" fmla="*/ 10 w 198"/>
                <a:gd name="T27" fmla="*/ 30 h 236"/>
                <a:gd name="T28" fmla="*/ 13 w 198"/>
                <a:gd name="T29" fmla="*/ 31 h 236"/>
                <a:gd name="T30" fmla="*/ 17 w 198"/>
                <a:gd name="T31" fmla="*/ 31 h 236"/>
                <a:gd name="T32" fmla="*/ 20 w 198"/>
                <a:gd name="T33" fmla="*/ 31 h 236"/>
                <a:gd name="T34" fmla="*/ 21 w 198"/>
                <a:gd name="T35" fmla="*/ 31 h 236"/>
                <a:gd name="T36" fmla="*/ 21 w 198"/>
                <a:gd name="T37" fmla="*/ 31 h 236"/>
                <a:gd name="T38" fmla="*/ 22 w 198"/>
                <a:gd name="T39" fmla="*/ 30 h 236"/>
                <a:gd name="T40" fmla="*/ 22 w 198"/>
                <a:gd name="T41" fmla="*/ 30 h 236"/>
                <a:gd name="T42" fmla="*/ 22 w 198"/>
                <a:gd name="T43" fmla="*/ 29 h 236"/>
                <a:gd name="T44" fmla="*/ 21 w 198"/>
                <a:gd name="T45" fmla="*/ 29 h 236"/>
                <a:gd name="T46" fmla="*/ 21 w 198"/>
                <a:gd name="T47" fmla="*/ 29 h 236"/>
                <a:gd name="T48" fmla="*/ 20 w 198"/>
                <a:gd name="T49" fmla="*/ 29 h 236"/>
                <a:gd name="T50" fmla="*/ 19 w 198"/>
                <a:gd name="T51" fmla="*/ 29 h 236"/>
                <a:gd name="T52" fmla="*/ 18 w 198"/>
                <a:gd name="T53" fmla="*/ 29 h 236"/>
                <a:gd name="T54" fmla="*/ 17 w 198"/>
                <a:gd name="T55" fmla="*/ 29 h 236"/>
                <a:gd name="T56" fmla="*/ 16 w 198"/>
                <a:gd name="T57" fmla="*/ 29 h 236"/>
                <a:gd name="T58" fmla="*/ 15 w 198"/>
                <a:gd name="T59" fmla="*/ 29 h 236"/>
                <a:gd name="T60" fmla="*/ 13 w 198"/>
                <a:gd name="T61" fmla="*/ 28 h 236"/>
                <a:gd name="T62" fmla="*/ 11 w 198"/>
                <a:gd name="T63" fmla="*/ 28 h 236"/>
                <a:gd name="T64" fmla="*/ 10 w 198"/>
                <a:gd name="T65" fmla="*/ 28 h 236"/>
                <a:gd name="T66" fmla="*/ 8 w 198"/>
                <a:gd name="T67" fmla="*/ 27 h 236"/>
                <a:gd name="T68" fmla="*/ 6 w 198"/>
                <a:gd name="T69" fmla="*/ 27 h 236"/>
                <a:gd name="T70" fmla="*/ 4 w 198"/>
                <a:gd name="T71" fmla="*/ 25 h 236"/>
                <a:gd name="T72" fmla="*/ 3 w 198"/>
                <a:gd name="T73" fmla="*/ 23 h 236"/>
                <a:gd name="T74" fmla="*/ 2 w 198"/>
                <a:gd name="T75" fmla="*/ 21 h 236"/>
                <a:gd name="T76" fmla="*/ 2 w 198"/>
                <a:gd name="T77" fmla="*/ 19 h 236"/>
                <a:gd name="T78" fmla="*/ 3 w 198"/>
                <a:gd name="T79" fmla="*/ 16 h 236"/>
                <a:gd name="T80" fmla="*/ 4 w 198"/>
                <a:gd name="T81" fmla="*/ 15 h 236"/>
                <a:gd name="T82" fmla="*/ 6 w 198"/>
                <a:gd name="T83" fmla="*/ 13 h 236"/>
                <a:gd name="T84" fmla="*/ 7 w 198"/>
                <a:gd name="T85" fmla="*/ 11 h 236"/>
                <a:gd name="T86" fmla="*/ 10 w 198"/>
                <a:gd name="T87" fmla="*/ 9 h 236"/>
                <a:gd name="T88" fmla="*/ 12 w 198"/>
                <a:gd name="T89" fmla="*/ 8 h 236"/>
                <a:gd name="T90" fmla="*/ 14 w 198"/>
                <a:gd name="T91" fmla="*/ 7 h 236"/>
                <a:gd name="T92" fmla="*/ 17 w 198"/>
                <a:gd name="T93" fmla="*/ 5 h 236"/>
                <a:gd name="T94" fmla="*/ 19 w 198"/>
                <a:gd name="T95" fmla="*/ 4 h 236"/>
                <a:gd name="T96" fmla="*/ 21 w 198"/>
                <a:gd name="T97" fmla="*/ 3 h 236"/>
                <a:gd name="T98" fmla="*/ 24 w 198"/>
                <a:gd name="T99" fmla="*/ 3 h 236"/>
                <a:gd name="T100" fmla="*/ 26 w 198"/>
                <a:gd name="T101" fmla="*/ 2 h 236"/>
                <a:gd name="T102" fmla="*/ 28 w 198"/>
                <a:gd name="T103" fmla="*/ 1 h 236"/>
                <a:gd name="T104" fmla="*/ 30 w 198"/>
                <a:gd name="T105" fmla="*/ 1 h 236"/>
                <a:gd name="T106" fmla="*/ 29 w 198"/>
                <a:gd name="T107" fmla="*/ 0 h 236"/>
                <a:gd name="T108" fmla="*/ 27 w 198"/>
                <a:gd name="T109" fmla="*/ 0 h 236"/>
                <a:gd name="T110" fmla="*/ 25 w 198"/>
                <a:gd name="T111" fmla="*/ 0 h 236"/>
                <a:gd name="T112" fmla="*/ 22 w 198"/>
                <a:gd name="T113" fmla="*/ 1 h 236"/>
                <a:gd name="T114" fmla="*/ 19 w 198"/>
                <a:gd name="T115" fmla="*/ 1 h 236"/>
                <a:gd name="T116" fmla="*/ 16 w 198"/>
                <a:gd name="T117" fmla="*/ 3 h 236"/>
                <a:gd name="T118" fmla="*/ 13 w 198"/>
                <a:gd name="T119" fmla="*/ 4 h 236"/>
                <a:gd name="T120" fmla="*/ 11 w 198"/>
                <a:gd name="T121" fmla="*/ 5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899" name="Freeform 77"/>
            <p:cNvSpPr>
              <a:spLocks/>
            </p:cNvSpPr>
            <p:nvPr/>
          </p:nvSpPr>
          <p:spPr bwMode="auto">
            <a:xfrm>
              <a:off x="3446" y="3160"/>
              <a:ext cx="52" cy="66"/>
            </a:xfrm>
            <a:custGeom>
              <a:avLst/>
              <a:gdLst>
                <a:gd name="T0" fmla="*/ 18 w 128"/>
                <a:gd name="T1" fmla="*/ 8 h 183"/>
                <a:gd name="T2" fmla="*/ 18 w 128"/>
                <a:gd name="T3" fmla="*/ 10 h 183"/>
                <a:gd name="T4" fmla="*/ 18 w 128"/>
                <a:gd name="T5" fmla="*/ 13 h 183"/>
                <a:gd name="T6" fmla="*/ 17 w 128"/>
                <a:gd name="T7" fmla="*/ 14 h 183"/>
                <a:gd name="T8" fmla="*/ 15 w 128"/>
                <a:gd name="T9" fmla="*/ 16 h 183"/>
                <a:gd name="T10" fmla="*/ 12 w 128"/>
                <a:gd name="T11" fmla="*/ 17 h 183"/>
                <a:gd name="T12" fmla="*/ 10 w 128"/>
                <a:gd name="T13" fmla="*/ 19 h 183"/>
                <a:gd name="T14" fmla="*/ 7 w 128"/>
                <a:gd name="T15" fmla="*/ 20 h 183"/>
                <a:gd name="T16" fmla="*/ 5 w 128"/>
                <a:gd name="T17" fmla="*/ 22 h 183"/>
                <a:gd name="T18" fmla="*/ 4 w 128"/>
                <a:gd name="T19" fmla="*/ 22 h 183"/>
                <a:gd name="T20" fmla="*/ 4 w 128"/>
                <a:gd name="T21" fmla="*/ 22 h 183"/>
                <a:gd name="T22" fmla="*/ 4 w 128"/>
                <a:gd name="T23" fmla="*/ 23 h 183"/>
                <a:gd name="T24" fmla="*/ 4 w 128"/>
                <a:gd name="T25" fmla="*/ 23 h 183"/>
                <a:gd name="T26" fmla="*/ 5 w 128"/>
                <a:gd name="T27" fmla="*/ 24 h 183"/>
                <a:gd name="T28" fmla="*/ 6 w 128"/>
                <a:gd name="T29" fmla="*/ 24 h 183"/>
                <a:gd name="T30" fmla="*/ 6 w 128"/>
                <a:gd name="T31" fmla="*/ 24 h 183"/>
                <a:gd name="T32" fmla="*/ 7 w 128"/>
                <a:gd name="T33" fmla="*/ 24 h 183"/>
                <a:gd name="T34" fmla="*/ 10 w 128"/>
                <a:gd name="T35" fmla="*/ 22 h 183"/>
                <a:gd name="T36" fmla="*/ 13 w 128"/>
                <a:gd name="T37" fmla="*/ 21 h 183"/>
                <a:gd name="T38" fmla="*/ 15 w 128"/>
                <a:gd name="T39" fmla="*/ 19 h 183"/>
                <a:gd name="T40" fmla="*/ 18 w 128"/>
                <a:gd name="T41" fmla="*/ 17 h 183"/>
                <a:gd name="T42" fmla="*/ 20 w 128"/>
                <a:gd name="T43" fmla="*/ 15 h 183"/>
                <a:gd name="T44" fmla="*/ 21 w 128"/>
                <a:gd name="T45" fmla="*/ 13 h 183"/>
                <a:gd name="T46" fmla="*/ 21 w 128"/>
                <a:gd name="T47" fmla="*/ 10 h 183"/>
                <a:gd name="T48" fmla="*/ 20 w 128"/>
                <a:gd name="T49" fmla="*/ 8 h 183"/>
                <a:gd name="T50" fmla="*/ 19 w 128"/>
                <a:gd name="T51" fmla="*/ 5 h 183"/>
                <a:gd name="T52" fmla="*/ 16 w 128"/>
                <a:gd name="T53" fmla="*/ 4 h 183"/>
                <a:gd name="T54" fmla="*/ 13 w 128"/>
                <a:gd name="T55" fmla="*/ 2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1 h 183"/>
                <a:gd name="T68" fmla="*/ 5 w 128"/>
                <a:gd name="T69" fmla="*/ 2 h 183"/>
                <a:gd name="T70" fmla="*/ 8 w 128"/>
                <a:gd name="T71" fmla="*/ 2 h 183"/>
                <a:gd name="T72" fmla="*/ 11 w 128"/>
                <a:gd name="T73" fmla="*/ 3 h 183"/>
                <a:gd name="T74" fmla="*/ 13 w 128"/>
                <a:gd name="T75" fmla="*/ 4 h 183"/>
                <a:gd name="T76" fmla="*/ 15 w 128"/>
                <a:gd name="T77" fmla="*/ 5 h 183"/>
                <a:gd name="T78" fmla="*/ 17 w 128"/>
                <a:gd name="T79" fmla="*/ 6 h 183"/>
                <a:gd name="T80" fmla="*/ 18 w 128"/>
                <a:gd name="T81" fmla="*/ 8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900" name="Freeform 78"/>
            <p:cNvSpPr>
              <a:spLocks/>
            </p:cNvSpPr>
            <p:nvPr/>
          </p:nvSpPr>
          <p:spPr bwMode="auto">
            <a:xfrm>
              <a:off x="3266" y="3145"/>
              <a:ext cx="124" cy="138"/>
            </a:xfrm>
            <a:custGeom>
              <a:avLst/>
              <a:gdLst>
                <a:gd name="T0" fmla="*/ 15 w 323"/>
                <a:gd name="T1" fmla="*/ 9 h 379"/>
                <a:gd name="T2" fmla="*/ 8 w 323"/>
                <a:gd name="T3" fmla="*/ 15 h 379"/>
                <a:gd name="T4" fmla="*/ 3 w 323"/>
                <a:gd name="T5" fmla="*/ 22 h 379"/>
                <a:gd name="T6" fmla="*/ 0 w 323"/>
                <a:gd name="T7" fmla="*/ 30 h 379"/>
                <a:gd name="T8" fmla="*/ 1 w 323"/>
                <a:gd name="T9" fmla="*/ 35 h 379"/>
                <a:gd name="T10" fmla="*/ 2 w 323"/>
                <a:gd name="T11" fmla="*/ 38 h 379"/>
                <a:gd name="T12" fmla="*/ 3 w 323"/>
                <a:gd name="T13" fmla="*/ 40 h 379"/>
                <a:gd name="T14" fmla="*/ 5 w 323"/>
                <a:gd name="T15" fmla="*/ 41 h 379"/>
                <a:gd name="T16" fmla="*/ 8 w 323"/>
                <a:gd name="T17" fmla="*/ 43 h 379"/>
                <a:gd name="T18" fmla="*/ 13 w 323"/>
                <a:gd name="T19" fmla="*/ 45 h 379"/>
                <a:gd name="T20" fmla="*/ 18 w 323"/>
                <a:gd name="T21" fmla="*/ 47 h 379"/>
                <a:gd name="T22" fmla="*/ 23 w 323"/>
                <a:gd name="T23" fmla="*/ 48 h 379"/>
                <a:gd name="T24" fmla="*/ 28 w 323"/>
                <a:gd name="T25" fmla="*/ 49 h 379"/>
                <a:gd name="T26" fmla="*/ 33 w 323"/>
                <a:gd name="T27" fmla="*/ 49 h 379"/>
                <a:gd name="T28" fmla="*/ 38 w 323"/>
                <a:gd name="T29" fmla="*/ 50 h 379"/>
                <a:gd name="T30" fmla="*/ 43 w 323"/>
                <a:gd name="T31" fmla="*/ 50 h 379"/>
                <a:gd name="T32" fmla="*/ 46 w 323"/>
                <a:gd name="T33" fmla="*/ 50 h 379"/>
                <a:gd name="T34" fmla="*/ 47 w 323"/>
                <a:gd name="T35" fmla="*/ 49 h 379"/>
                <a:gd name="T36" fmla="*/ 48 w 323"/>
                <a:gd name="T37" fmla="*/ 48 h 379"/>
                <a:gd name="T38" fmla="*/ 46 w 323"/>
                <a:gd name="T39" fmla="*/ 47 h 379"/>
                <a:gd name="T40" fmla="*/ 43 w 323"/>
                <a:gd name="T41" fmla="*/ 47 h 379"/>
                <a:gd name="T42" fmla="*/ 39 w 323"/>
                <a:gd name="T43" fmla="*/ 46 h 379"/>
                <a:gd name="T44" fmla="*/ 34 w 323"/>
                <a:gd name="T45" fmla="*/ 46 h 379"/>
                <a:gd name="T46" fmla="*/ 30 w 323"/>
                <a:gd name="T47" fmla="*/ 46 h 379"/>
                <a:gd name="T48" fmla="*/ 25 w 323"/>
                <a:gd name="T49" fmla="*/ 45 h 379"/>
                <a:gd name="T50" fmla="*/ 20 w 323"/>
                <a:gd name="T51" fmla="*/ 44 h 379"/>
                <a:gd name="T52" fmla="*/ 16 w 323"/>
                <a:gd name="T53" fmla="*/ 43 h 379"/>
                <a:gd name="T54" fmla="*/ 11 w 323"/>
                <a:gd name="T55" fmla="*/ 40 h 379"/>
                <a:gd name="T56" fmla="*/ 8 w 323"/>
                <a:gd name="T57" fmla="*/ 39 h 379"/>
                <a:gd name="T58" fmla="*/ 5 w 323"/>
                <a:gd name="T59" fmla="*/ 36 h 379"/>
                <a:gd name="T60" fmla="*/ 5 w 323"/>
                <a:gd name="T61" fmla="*/ 32 h 379"/>
                <a:gd name="T62" fmla="*/ 6 w 323"/>
                <a:gd name="T63" fmla="*/ 26 h 379"/>
                <a:gd name="T64" fmla="*/ 8 w 323"/>
                <a:gd name="T65" fmla="*/ 22 h 379"/>
                <a:gd name="T66" fmla="*/ 10 w 323"/>
                <a:gd name="T67" fmla="*/ 18 h 379"/>
                <a:gd name="T68" fmla="*/ 13 w 323"/>
                <a:gd name="T69" fmla="*/ 15 h 379"/>
                <a:gd name="T70" fmla="*/ 17 w 323"/>
                <a:gd name="T71" fmla="*/ 12 h 379"/>
                <a:gd name="T72" fmla="*/ 21 w 323"/>
                <a:gd name="T73" fmla="*/ 8 h 379"/>
                <a:gd name="T74" fmla="*/ 26 w 323"/>
                <a:gd name="T75" fmla="*/ 5 h 379"/>
                <a:gd name="T76" fmla="*/ 32 w 323"/>
                <a:gd name="T77" fmla="*/ 3 h 379"/>
                <a:gd name="T78" fmla="*/ 37 w 323"/>
                <a:gd name="T79" fmla="*/ 1 h 379"/>
                <a:gd name="T80" fmla="*/ 38 w 323"/>
                <a:gd name="T81" fmla="*/ 0 h 379"/>
                <a:gd name="T82" fmla="*/ 33 w 323"/>
                <a:gd name="T83" fmla="*/ 1 h 379"/>
                <a:gd name="T84" fmla="*/ 26 w 323"/>
                <a:gd name="T85" fmla="*/ 3 h 379"/>
                <a:gd name="T86" fmla="*/ 21 w 323"/>
                <a:gd name="T87" fmla="*/ 5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901" name="Freeform 79"/>
            <p:cNvSpPr>
              <a:spLocks/>
            </p:cNvSpPr>
            <p:nvPr/>
          </p:nvSpPr>
          <p:spPr bwMode="auto">
            <a:xfrm>
              <a:off x="3441" y="3140"/>
              <a:ext cx="111" cy="92"/>
            </a:xfrm>
            <a:custGeom>
              <a:avLst/>
              <a:gdLst>
                <a:gd name="T0" fmla="*/ 37 w 282"/>
                <a:gd name="T1" fmla="*/ 10 h 253"/>
                <a:gd name="T2" fmla="*/ 39 w 282"/>
                <a:gd name="T3" fmla="*/ 12 h 253"/>
                <a:gd name="T4" fmla="*/ 39 w 282"/>
                <a:gd name="T5" fmla="*/ 14 h 253"/>
                <a:gd name="T6" fmla="*/ 40 w 282"/>
                <a:gd name="T7" fmla="*/ 16 h 253"/>
                <a:gd name="T8" fmla="*/ 40 w 282"/>
                <a:gd name="T9" fmla="*/ 19 h 253"/>
                <a:gd name="T10" fmla="*/ 40 w 282"/>
                <a:gd name="T11" fmla="*/ 21 h 253"/>
                <a:gd name="T12" fmla="*/ 39 w 282"/>
                <a:gd name="T13" fmla="*/ 23 h 253"/>
                <a:gd name="T14" fmla="*/ 38 w 282"/>
                <a:gd name="T15" fmla="*/ 24 h 253"/>
                <a:gd name="T16" fmla="*/ 37 w 282"/>
                <a:gd name="T17" fmla="*/ 26 h 253"/>
                <a:gd name="T18" fmla="*/ 35 w 282"/>
                <a:gd name="T19" fmla="*/ 27 h 253"/>
                <a:gd name="T20" fmla="*/ 33 w 282"/>
                <a:gd name="T21" fmla="*/ 28 h 253"/>
                <a:gd name="T22" fmla="*/ 31 w 282"/>
                <a:gd name="T23" fmla="*/ 30 h 253"/>
                <a:gd name="T24" fmla="*/ 30 w 282"/>
                <a:gd name="T25" fmla="*/ 31 h 253"/>
                <a:gd name="T26" fmla="*/ 30 w 282"/>
                <a:gd name="T27" fmla="*/ 32 h 253"/>
                <a:gd name="T28" fmla="*/ 30 w 282"/>
                <a:gd name="T29" fmla="*/ 32 h 253"/>
                <a:gd name="T30" fmla="*/ 30 w 282"/>
                <a:gd name="T31" fmla="*/ 32 h 253"/>
                <a:gd name="T32" fmla="*/ 30 w 282"/>
                <a:gd name="T33" fmla="*/ 33 h 253"/>
                <a:gd name="T34" fmla="*/ 31 w 282"/>
                <a:gd name="T35" fmla="*/ 33 h 253"/>
                <a:gd name="T36" fmla="*/ 31 w 282"/>
                <a:gd name="T37" fmla="*/ 33 h 253"/>
                <a:gd name="T38" fmla="*/ 32 w 282"/>
                <a:gd name="T39" fmla="*/ 33 h 253"/>
                <a:gd name="T40" fmla="*/ 32 w 282"/>
                <a:gd name="T41" fmla="*/ 33 h 253"/>
                <a:gd name="T42" fmla="*/ 36 w 282"/>
                <a:gd name="T43" fmla="*/ 31 h 253"/>
                <a:gd name="T44" fmla="*/ 39 w 282"/>
                <a:gd name="T45" fmla="*/ 28 h 253"/>
                <a:gd name="T46" fmla="*/ 41 w 282"/>
                <a:gd name="T47" fmla="*/ 25 h 253"/>
                <a:gd name="T48" fmla="*/ 43 w 282"/>
                <a:gd name="T49" fmla="*/ 22 h 253"/>
                <a:gd name="T50" fmla="*/ 44 w 282"/>
                <a:gd name="T51" fmla="*/ 19 h 253"/>
                <a:gd name="T52" fmla="*/ 43 w 282"/>
                <a:gd name="T53" fmla="*/ 15 h 253"/>
                <a:gd name="T54" fmla="*/ 42 w 282"/>
                <a:gd name="T55" fmla="*/ 12 h 253"/>
                <a:gd name="T56" fmla="*/ 39 w 282"/>
                <a:gd name="T57" fmla="*/ 9 h 253"/>
                <a:gd name="T58" fmla="*/ 37 w 282"/>
                <a:gd name="T59" fmla="*/ 8 h 253"/>
                <a:gd name="T60" fmla="*/ 34 w 282"/>
                <a:gd name="T61" fmla="*/ 6 h 253"/>
                <a:gd name="T62" fmla="*/ 31 w 282"/>
                <a:gd name="T63" fmla="*/ 5 h 253"/>
                <a:gd name="T64" fmla="*/ 28 w 282"/>
                <a:gd name="T65" fmla="*/ 4 h 253"/>
                <a:gd name="T66" fmla="*/ 25 w 282"/>
                <a:gd name="T67" fmla="*/ 3 h 253"/>
                <a:gd name="T68" fmla="*/ 22 w 282"/>
                <a:gd name="T69" fmla="*/ 3 h 253"/>
                <a:gd name="T70" fmla="*/ 19 w 282"/>
                <a:gd name="T71" fmla="*/ 2 h 253"/>
                <a:gd name="T72" fmla="*/ 16 w 282"/>
                <a:gd name="T73" fmla="*/ 1 h 253"/>
                <a:gd name="T74" fmla="*/ 13 w 282"/>
                <a:gd name="T75" fmla="*/ 1 h 253"/>
                <a:gd name="T76" fmla="*/ 10 w 282"/>
                <a:gd name="T77" fmla="*/ 0 h 253"/>
                <a:gd name="T78" fmla="*/ 7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0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1 h 253"/>
                <a:gd name="T96" fmla="*/ 8 w 282"/>
                <a:gd name="T97" fmla="*/ 2 h 253"/>
                <a:gd name="T98" fmla="*/ 10 w 282"/>
                <a:gd name="T99" fmla="*/ 2 h 253"/>
                <a:gd name="T100" fmla="*/ 13 w 282"/>
                <a:gd name="T101" fmla="*/ 3 h 253"/>
                <a:gd name="T102" fmla="*/ 15 w 282"/>
                <a:gd name="T103" fmla="*/ 3 h 253"/>
                <a:gd name="T104" fmla="*/ 18 w 282"/>
                <a:gd name="T105" fmla="*/ 3 h 253"/>
                <a:gd name="T106" fmla="*/ 20 w 282"/>
                <a:gd name="T107" fmla="*/ 4 h 253"/>
                <a:gd name="T108" fmla="*/ 22 w 282"/>
                <a:gd name="T109" fmla="*/ 5 h 253"/>
                <a:gd name="T110" fmla="*/ 25 w 282"/>
                <a:gd name="T111" fmla="*/ 5 h 253"/>
                <a:gd name="T112" fmla="*/ 28 w 282"/>
                <a:gd name="T113" fmla="*/ 6 h 253"/>
                <a:gd name="T114" fmla="*/ 30 w 282"/>
                <a:gd name="T115" fmla="*/ 7 h 253"/>
                <a:gd name="T116" fmla="*/ 32 w 282"/>
                <a:gd name="T117" fmla="*/ 8 h 253"/>
                <a:gd name="T118" fmla="*/ 34 w 282"/>
                <a:gd name="T119" fmla="*/ 9 h 253"/>
                <a:gd name="T120" fmla="*/ 37 w 282"/>
                <a:gd name="T121" fmla="*/ 1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902" name="Freeform 80"/>
            <p:cNvSpPr>
              <a:spLocks/>
            </p:cNvSpPr>
            <p:nvPr/>
          </p:nvSpPr>
          <p:spPr bwMode="auto">
            <a:xfrm>
              <a:off x="3221" y="3191"/>
              <a:ext cx="45" cy="85"/>
            </a:xfrm>
            <a:custGeom>
              <a:avLst/>
              <a:gdLst>
                <a:gd name="T0" fmla="*/ 0 w 115"/>
                <a:gd name="T1" fmla="*/ 17 h 236"/>
                <a:gd name="T2" fmla="*/ 0 w 115"/>
                <a:gd name="T3" fmla="*/ 19 h 236"/>
                <a:gd name="T4" fmla="*/ 1 w 115"/>
                <a:gd name="T5" fmla="*/ 22 h 236"/>
                <a:gd name="T6" fmla="*/ 2 w 115"/>
                <a:gd name="T7" fmla="*/ 24 h 236"/>
                <a:gd name="T8" fmla="*/ 4 w 115"/>
                <a:gd name="T9" fmla="*/ 26 h 236"/>
                <a:gd name="T10" fmla="*/ 6 w 115"/>
                <a:gd name="T11" fmla="*/ 27 h 236"/>
                <a:gd name="T12" fmla="*/ 9 w 115"/>
                <a:gd name="T13" fmla="*/ 29 h 236"/>
                <a:gd name="T14" fmla="*/ 11 w 115"/>
                <a:gd name="T15" fmla="*/ 30 h 236"/>
                <a:gd name="T16" fmla="*/ 14 w 115"/>
                <a:gd name="T17" fmla="*/ 31 h 236"/>
                <a:gd name="T18" fmla="*/ 15 w 115"/>
                <a:gd name="T19" fmla="*/ 31 h 236"/>
                <a:gd name="T20" fmla="*/ 16 w 115"/>
                <a:gd name="T21" fmla="*/ 30 h 236"/>
                <a:gd name="T22" fmla="*/ 17 w 115"/>
                <a:gd name="T23" fmla="*/ 30 h 236"/>
                <a:gd name="T24" fmla="*/ 17 w 115"/>
                <a:gd name="T25" fmla="*/ 29 h 236"/>
                <a:gd name="T26" fmla="*/ 17 w 115"/>
                <a:gd name="T27" fmla="*/ 28 h 236"/>
                <a:gd name="T28" fmla="*/ 17 w 115"/>
                <a:gd name="T29" fmla="*/ 28 h 236"/>
                <a:gd name="T30" fmla="*/ 16 w 115"/>
                <a:gd name="T31" fmla="*/ 27 h 236"/>
                <a:gd name="T32" fmla="*/ 16 w 115"/>
                <a:gd name="T33" fmla="*/ 27 h 236"/>
                <a:gd name="T34" fmla="*/ 13 w 115"/>
                <a:gd name="T35" fmla="*/ 26 h 236"/>
                <a:gd name="T36" fmla="*/ 10 w 115"/>
                <a:gd name="T37" fmla="*/ 25 h 236"/>
                <a:gd name="T38" fmla="*/ 8 w 115"/>
                <a:gd name="T39" fmla="*/ 23 h 236"/>
                <a:gd name="T40" fmla="*/ 6 w 115"/>
                <a:gd name="T41" fmla="*/ 21 h 236"/>
                <a:gd name="T42" fmla="*/ 5 w 115"/>
                <a:gd name="T43" fmla="*/ 19 h 236"/>
                <a:gd name="T44" fmla="*/ 4 w 115"/>
                <a:gd name="T45" fmla="*/ 17 h 236"/>
                <a:gd name="T46" fmla="*/ 4 w 115"/>
                <a:gd name="T47" fmla="*/ 14 h 236"/>
                <a:gd name="T48" fmla="*/ 5 w 115"/>
                <a:gd name="T49" fmla="*/ 12 h 236"/>
                <a:gd name="T50" fmla="*/ 7 w 115"/>
                <a:gd name="T51" fmla="*/ 10 h 236"/>
                <a:gd name="T52" fmla="*/ 9 w 115"/>
                <a:gd name="T53" fmla="*/ 8 h 236"/>
                <a:gd name="T54" fmla="*/ 11 w 115"/>
                <a:gd name="T55" fmla="*/ 6 h 236"/>
                <a:gd name="T56" fmla="*/ 13 w 115"/>
                <a:gd name="T57" fmla="*/ 4 h 236"/>
                <a:gd name="T58" fmla="*/ 15 w 115"/>
                <a:gd name="T59" fmla="*/ 3 h 236"/>
                <a:gd name="T60" fmla="*/ 17 w 115"/>
                <a:gd name="T61" fmla="*/ 1 h 236"/>
                <a:gd name="T62" fmla="*/ 18 w 115"/>
                <a:gd name="T63" fmla="*/ 1 h 236"/>
                <a:gd name="T64" fmla="*/ 18 w 115"/>
                <a:gd name="T65" fmla="*/ 0 h 236"/>
                <a:gd name="T66" fmla="*/ 16 w 115"/>
                <a:gd name="T67" fmla="*/ 0 h 236"/>
                <a:gd name="T68" fmla="*/ 13 w 115"/>
                <a:gd name="T69" fmla="*/ 1 h 236"/>
                <a:gd name="T70" fmla="*/ 11 w 115"/>
                <a:gd name="T71" fmla="*/ 3 h 236"/>
                <a:gd name="T72" fmla="*/ 7 w 115"/>
                <a:gd name="T73" fmla="*/ 5 h 236"/>
                <a:gd name="T74" fmla="*/ 5 w 115"/>
                <a:gd name="T75" fmla="*/ 8 h 236"/>
                <a:gd name="T76" fmla="*/ 3 w 115"/>
                <a:gd name="T77" fmla="*/ 11 h 236"/>
                <a:gd name="T78" fmla="*/ 1 w 115"/>
                <a:gd name="T79" fmla="*/ 14 h 236"/>
                <a:gd name="T80" fmla="*/ 0 w 115"/>
                <a:gd name="T81" fmla="*/ 17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903" name="Freeform 81"/>
            <p:cNvSpPr>
              <a:spLocks/>
            </p:cNvSpPr>
            <p:nvPr/>
          </p:nvSpPr>
          <p:spPr bwMode="auto">
            <a:xfrm>
              <a:off x="3533" y="3134"/>
              <a:ext cx="96" cy="114"/>
            </a:xfrm>
            <a:custGeom>
              <a:avLst/>
              <a:gdLst>
                <a:gd name="T0" fmla="*/ 32 w 245"/>
                <a:gd name="T1" fmla="*/ 17 h 310"/>
                <a:gd name="T2" fmla="*/ 34 w 245"/>
                <a:gd name="T3" fmla="*/ 19 h 310"/>
                <a:gd name="T4" fmla="*/ 35 w 245"/>
                <a:gd name="T5" fmla="*/ 22 h 310"/>
                <a:gd name="T6" fmla="*/ 34 w 245"/>
                <a:gd name="T7" fmla="*/ 25 h 310"/>
                <a:gd name="T8" fmla="*/ 32 w 245"/>
                <a:gd name="T9" fmla="*/ 28 h 310"/>
                <a:gd name="T10" fmla="*/ 29 w 245"/>
                <a:gd name="T11" fmla="*/ 31 h 310"/>
                <a:gd name="T12" fmla="*/ 25 w 245"/>
                <a:gd name="T13" fmla="*/ 33 h 310"/>
                <a:gd name="T14" fmla="*/ 22 w 245"/>
                <a:gd name="T15" fmla="*/ 36 h 310"/>
                <a:gd name="T16" fmla="*/ 20 w 245"/>
                <a:gd name="T17" fmla="*/ 38 h 310"/>
                <a:gd name="T18" fmla="*/ 19 w 245"/>
                <a:gd name="T19" fmla="*/ 39 h 310"/>
                <a:gd name="T20" fmla="*/ 18 w 245"/>
                <a:gd name="T21" fmla="*/ 40 h 310"/>
                <a:gd name="T22" fmla="*/ 19 w 245"/>
                <a:gd name="T23" fmla="*/ 42 h 310"/>
                <a:gd name="T24" fmla="*/ 20 w 245"/>
                <a:gd name="T25" fmla="*/ 42 h 310"/>
                <a:gd name="T26" fmla="*/ 21 w 245"/>
                <a:gd name="T27" fmla="*/ 42 h 310"/>
                <a:gd name="T28" fmla="*/ 24 w 245"/>
                <a:gd name="T29" fmla="*/ 39 h 310"/>
                <a:gd name="T30" fmla="*/ 28 w 245"/>
                <a:gd name="T31" fmla="*/ 36 h 310"/>
                <a:gd name="T32" fmla="*/ 32 w 245"/>
                <a:gd name="T33" fmla="*/ 33 h 310"/>
                <a:gd name="T34" fmla="*/ 35 w 245"/>
                <a:gd name="T35" fmla="*/ 30 h 310"/>
                <a:gd name="T36" fmla="*/ 38 w 245"/>
                <a:gd name="T37" fmla="*/ 25 h 310"/>
                <a:gd name="T38" fmla="*/ 37 w 245"/>
                <a:gd name="T39" fmla="*/ 21 h 310"/>
                <a:gd name="T40" fmla="*/ 35 w 245"/>
                <a:gd name="T41" fmla="*/ 16 h 310"/>
                <a:gd name="T42" fmla="*/ 31 w 245"/>
                <a:gd name="T43" fmla="*/ 13 h 310"/>
                <a:gd name="T44" fmla="*/ 27 w 245"/>
                <a:gd name="T45" fmla="*/ 10 h 310"/>
                <a:gd name="T46" fmla="*/ 23 w 245"/>
                <a:gd name="T47" fmla="*/ 8 h 310"/>
                <a:gd name="T48" fmla="*/ 19 w 245"/>
                <a:gd name="T49" fmla="*/ 6 h 310"/>
                <a:gd name="T50" fmla="*/ 14 w 245"/>
                <a:gd name="T51" fmla="*/ 4 h 310"/>
                <a:gd name="T52" fmla="*/ 10 w 245"/>
                <a:gd name="T53" fmla="*/ 3 h 310"/>
                <a:gd name="T54" fmla="*/ 6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5 w 245"/>
                <a:gd name="T63" fmla="*/ 3 h 310"/>
                <a:gd name="T64" fmla="*/ 9 w 245"/>
                <a:gd name="T65" fmla="*/ 4 h 310"/>
                <a:gd name="T66" fmla="*/ 13 w 245"/>
                <a:gd name="T67" fmla="*/ 6 h 310"/>
                <a:gd name="T68" fmla="*/ 17 w 245"/>
                <a:gd name="T69" fmla="*/ 8 h 310"/>
                <a:gd name="T70" fmla="*/ 21 w 245"/>
                <a:gd name="T71" fmla="*/ 10 h 310"/>
                <a:gd name="T72" fmla="*/ 25 w 245"/>
                <a:gd name="T73" fmla="*/ 12 h 310"/>
                <a:gd name="T74" fmla="*/ 29 w 245"/>
                <a:gd name="T75" fmla="*/ 14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3334" y="3292"/>
              <a:ext cx="290" cy="352"/>
              <a:chOff x="3774" y="2423"/>
              <a:chExt cx="189" cy="286"/>
            </a:xfrm>
          </p:grpSpPr>
          <p:sp>
            <p:nvSpPr>
              <p:cNvPr id="36919" name="Rectangle 83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20" name="Rectangle 84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21" name="Rectangle 85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22" name="Rectangle 86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23" name="Rectangle 87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24" name="Rectangle 88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6905" name="Group 91"/>
            <p:cNvGrpSpPr>
              <a:grpSpLocks/>
            </p:cNvGrpSpPr>
            <p:nvPr/>
          </p:nvGrpSpPr>
          <p:grpSpPr bwMode="auto">
            <a:xfrm>
              <a:off x="3420" y="3341"/>
              <a:ext cx="105" cy="46"/>
              <a:chOff x="3420" y="3341"/>
              <a:chExt cx="105" cy="46"/>
            </a:xfrm>
          </p:grpSpPr>
          <p:sp>
            <p:nvSpPr>
              <p:cNvPr id="36917" name="Rectangle 89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8" name="Rectangle 90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6906" name="Group 92"/>
            <p:cNvGrpSpPr>
              <a:grpSpLocks/>
            </p:cNvGrpSpPr>
            <p:nvPr/>
          </p:nvGrpSpPr>
          <p:grpSpPr bwMode="auto">
            <a:xfrm>
              <a:off x="3409" y="3398"/>
              <a:ext cx="135" cy="46"/>
              <a:chOff x="3420" y="3341"/>
              <a:chExt cx="105" cy="46"/>
            </a:xfrm>
          </p:grpSpPr>
          <p:sp>
            <p:nvSpPr>
              <p:cNvPr id="36915" name="Rectangle 93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6" name="Rectangle 94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6907" name="Group 95"/>
            <p:cNvGrpSpPr>
              <a:grpSpLocks/>
            </p:cNvGrpSpPr>
            <p:nvPr/>
          </p:nvGrpSpPr>
          <p:grpSpPr bwMode="auto">
            <a:xfrm>
              <a:off x="3392" y="3455"/>
              <a:ext cx="168" cy="46"/>
              <a:chOff x="3420" y="3341"/>
              <a:chExt cx="105" cy="46"/>
            </a:xfrm>
          </p:grpSpPr>
          <p:sp>
            <p:nvSpPr>
              <p:cNvPr id="36913" name="Rectangle 96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4" name="Rectangle 97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6908" name="Group 98"/>
            <p:cNvGrpSpPr>
              <a:grpSpLocks/>
            </p:cNvGrpSpPr>
            <p:nvPr/>
          </p:nvGrpSpPr>
          <p:grpSpPr bwMode="auto">
            <a:xfrm>
              <a:off x="3378" y="3512"/>
              <a:ext cx="203" cy="46"/>
              <a:chOff x="3420" y="3341"/>
              <a:chExt cx="105" cy="46"/>
            </a:xfrm>
          </p:grpSpPr>
          <p:sp>
            <p:nvSpPr>
              <p:cNvPr id="36911" name="Rectangle 99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2" name="Rectangle 100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909" name="Rectangle 102"/>
            <p:cNvSpPr>
              <a:spLocks noChangeArrowheads="1"/>
            </p:cNvSpPr>
            <p:nvPr/>
          </p:nvSpPr>
          <p:spPr bwMode="auto">
            <a:xfrm>
              <a:off x="3363" y="3561"/>
              <a:ext cx="226" cy="3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910" name="Rectangle 103"/>
            <p:cNvSpPr>
              <a:spLocks noChangeArrowheads="1"/>
            </p:cNvSpPr>
            <p:nvPr/>
          </p:nvSpPr>
          <p:spPr bwMode="auto">
            <a:xfrm>
              <a:off x="3382" y="3580"/>
              <a:ext cx="232" cy="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89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B9CA973F-6DC3-4533-A5FA-286A94464F6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87325"/>
            <a:ext cx="8382000" cy="1143000"/>
          </a:xfrm>
        </p:spPr>
        <p:txBody>
          <a:bodyPr/>
          <a:lstStyle/>
          <a:p>
            <a:r>
              <a:rPr lang="en-US" sz="3200" smtClean="0"/>
              <a:t>Home networks</a:t>
            </a:r>
            <a:endParaRPr 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266825"/>
            <a:ext cx="7770813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Typical home network components: </a:t>
            </a:r>
          </a:p>
          <a:p>
            <a:r>
              <a:rPr lang="en-US" sz="2400" smtClean="0"/>
              <a:t>DSL or cable modem</a:t>
            </a:r>
          </a:p>
          <a:p>
            <a:r>
              <a:rPr lang="en-US" sz="2400" smtClean="0"/>
              <a:t>router/firewall/NAT</a:t>
            </a:r>
          </a:p>
          <a:p>
            <a:r>
              <a:rPr lang="en-US" sz="2400" smtClean="0"/>
              <a:t>Ethernet</a:t>
            </a:r>
          </a:p>
          <a:p>
            <a:r>
              <a:rPr lang="en-US" sz="2400" smtClean="0"/>
              <a:t>wireless access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point</a:t>
            </a:r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6753225" y="3371850"/>
            <a:ext cx="622300" cy="793750"/>
            <a:chOff x="3908" y="2375"/>
            <a:chExt cx="392" cy="500"/>
          </a:xfrm>
        </p:grpSpPr>
        <p:graphicFrame>
          <p:nvGraphicFramePr>
            <p:cNvPr id="37969" name="Object 5"/>
            <p:cNvGraphicFramePr>
              <a:graphicFrameLocks noChangeAspect="1"/>
            </p:cNvGraphicFramePr>
            <p:nvPr/>
          </p:nvGraphicFramePr>
          <p:xfrm>
            <a:off x="3908" y="2375"/>
            <a:ext cx="366" cy="441"/>
          </p:xfrm>
          <a:graphic>
            <a:graphicData uri="http://schemas.openxmlformats.org/presentationml/2006/ole">
              <p:oleObj spid="_x0000_s37969" name="Clip" r:id="rId4" imgW="826829" imgH="840406" progId="MS_ClipArt_Gallery.2">
                <p:embed/>
              </p:oleObj>
            </a:graphicData>
          </a:graphic>
        </p:graphicFrame>
        <p:graphicFrame>
          <p:nvGraphicFramePr>
            <p:cNvPr id="37970" name="Object 6"/>
            <p:cNvGraphicFramePr>
              <a:graphicFrameLocks noChangeAspect="1"/>
            </p:cNvGraphicFramePr>
            <p:nvPr/>
          </p:nvGraphicFramePr>
          <p:xfrm>
            <a:off x="3966" y="2506"/>
            <a:ext cx="334" cy="369"/>
          </p:xfrm>
          <a:graphic>
            <a:graphicData uri="http://schemas.openxmlformats.org/presentationml/2006/ole">
              <p:oleObj spid="_x0000_s37970" name="Clip" r:id="rId5" imgW="1268295" imgH="1199426" progId="MS_ClipArt_Gallery.2">
                <p:embed/>
              </p:oleObj>
            </a:graphicData>
          </a:graphic>
        </p:graphicFrame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800850" y="4330700"/>
            <a:ext cx="622300" cy="793750"/>
            <a:chOff x="2870" y="1518"/>
            <a:chExt cx="292" cy="320"/>
          </a:xfrm>
        </p:grpSpPr>
        <p:graphicFrame>
          <p:nvGraphicFramePr>
            <p:cNvPr id="37967" name="Object 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7967" name="Clip" r:id="rId6" imgW="826829" imgH="840406" progId="MS_ClipArt_Gallery.2">
                <p:embed/>
              </p:oleObj>
            </a:graphicData>
          </a:graphic>
        </p:graphicFrame>
        <p:graphicFrame>
          <p:nvGraphicFramePr>
            <p:cNvPr id="37968" name="Object 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7968" name="Clip" r:id="rId7" imgW="1268295" imgH="1199426" progId="MS_ClipArt_Gallery.2">
                <p:embed/>
              </p:oleObj>
            </a:graphicData>
          </a:graphic>
        </p:graphicFrame>
      </p:grpSp>
      <p:sp>
        <p:nvSpPr>
          <p:cNvPr id="37896" name="Text Box 13"/>
          <p:cNvSpPr txBox="1">
            <a:spLocks noChangeArrowheads="1"/>
          </p:cNvSpPr>
          <p:nvPr/>
        </p:nvSpPr>
        <p:spPr bwMode="auto">
          <a:xfrm>
            <a:off x="6478588" y="5133975"/>
            <a:ext cx="1147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wireless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access 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point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897" name="Text Box 14"/>
          <p:cNvSpPr txBox="1">
            <a:spLocks noChangeArrowheads="1"/>
          </p:cNvSpPr>
          <p:nvPr/>
        </p:nvSpPr>
        <p:spPr bwMode="auto">
          <a:xfrm>
            <a:off x="7570788" y="3981450"/>
            <a:ext cx="1147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wireless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laptops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3613150" y="4498975"/>
            <a:ext cx="1089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router/</a:t>
            </a:r>
          </a:p>
          <a:p>
            <a:pPr algn="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firewall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899" name="Freeform 16"/>
          <p:cNvSpPr>
            <a:spLocks/>
          </p:cNvSpPr>
          <p:nvPr/>
        </p:nvSpPr>
        <p:spPr bwMode="auto">
          <a:xfrm>
            <a:off x="4821238" y="4448175"/>
            <a:ext cx="776287" cy="677863"/>
          </a:xfrm>
          <a:custGeom>
            <a:avLst/>
            <a:gdLst>
              <a:gd name="T0" fmla="*/ 1232354819 w 489"/>
              <a:gd name="T1" fmla="*/ 1076108306 h 427"/>
              <a:gd name="T2" fmla="*/ 418345668 w 489"/>
              <a:gd name="T3" fmla="*/ 1076108306 h 427"/>
              <a:gd name="T4" fmla="*/ 0 w 489"/>
              <a:gd name="T5" fmla="*/ 0 h 4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7900" name="Object 17"/>
          <p:cNvGraphicFramePr>
            <a:graphicFrameLocks noChangeAspect="1"/>
          </p:cNvGraphicFramePr>
          <p:nvPr/>
        </p:nvGraphicFramePr>
        <p:xfrm>
          <a:off x="5526088" y="3222625"/>
          <a:ext cx="598487" cy="579438"/>
        </p:xfrm>
        <a:graphic>
          <a:graphicData uri="http://schemas.openxmlformats.org/presentationml/2006/ole">
            <p:oleObj spid="_x0000_s37900" name="Clip" r:id="rId8" imgW="1307263" imgH="1084139" progId="MS_ClipArt_Gallery.5">
              <p:embed/>
            </p:oleObj>
          </a:graphicData>
        </a:graphic>
      </p:graphicFrame>
      <p:sp>
        <p:nvSpPr>
          <p:cNvPr id="37901" name="Freeform 18"/>
          <p:cNvSpPr>
            <a:spLocks/>
          </p:cNvSpPr>
          <p:nvPr/>
        </p:nvSpPr>
        <p:spPr bwMode="auto">
          <a:xfrm flipV="1">
            <a:off x="5021263" y="4238625"/>
            <a:ext cx="1244600" cy="98425"/>
          </a:xfrm>
          <a:custGeom>
            <a:avLst/>
            <a:gdLst>
              <a:gd name="T0" fmla="*/ 0 w 513"/>
              <a:gd name="T1" fmla="*/ 0 h 1"/>
              <a:gd name="T2" fmla="*/ 2147483647 w 51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7902" name="Object 19"/>
          <p:cNvGraphicFramePr>
            <a:graphicFrameLocks noChangeAspect="1"/>
          </p:cNvGraphicFramePr>
          <p:nvPr/>
        </p:nvGraphicFramePr>
        <p:xfrm>
          <a:off x="5553075" y="4951413"/>
          <a:ext cx="598488" cy="579437"/>
        </p:xfrm>
        <a:graphic>
          <a:graphicData uri="http://schemas.openxmlformats.org/presentationml/2006/ole">
            <p:oleObj spid="_x0000_s37902" name="Clip" r:id="rId9" imgW="1307263" imgH="1084139" progId="MS_ClipArt_Gallery.5">
              <p:embed/>
            </p:oleObj>
          </a:graphicData>
        </a:graphic>
      </p:graphicFrame>
      <p:sp>
        <p:nvSpPr>
          <p:cNvPr id="37903" name="modem"/>
          <p:cNvSpPr>
            <a:spLocks noEditPoints="1" noChangeArrowheads="1"/>
          </p:cNvSpPr>
          <p:nvPr/>
        </p:nvSpPr>
        <p:spPr bwMode="auto">
          <a:xfrm>
            <a:off x="2435225" y="4232275"/>
            <a:ext cx="1033463" cy="207963"/>
          </a:xfrm>
          <a:custGeom>
            <a:avLst/>
            <a:gdLst>
              <a:gd name="T0" fmla="*/ 0 w 21600"/>
              <a:gd name="T1" fmla="*/ 477574 h 21600"/>
              <a:gd name="T2" fmla="*/ 6732533 w 21600"/>
              <a:gd name="T3" fmla="*/ 0 h 21600"/>
              <a:gd name="T4" fmla="*/ 42636234 w 21600"/>
              <a:gd name="T5" fmla="*/ 0 h 21600"/>
              <a:gd name="T6" fmla="*/ 49446564 w 21600"/>
              <a:gd name="T7" fmla="*/ 477574 h 21600"/>
              <a:gd name="T8" fmla="*/ 49446564 w 21600"/>
              <a:gd name="T9" fmla="*/ 2002250 h 21600"/>
              <a:gd name="T10" fmla="*/ 0 w 21600"/>
              <a:gd name="T11" fmla="*/ 2002250 h 21600"/>
              <a:gd name="T12" fmla="*/ 24723306 w 21600"/>
              <a:gd name="T13" fmla="*/ 0 h 21600"/>
              <a:gd name="T14" fmla="*/ 24723306 w 21600"/>
              <a:gd name="T15" fmla="*/ 2002250 h 21600"/>
              <a:gd name="T16" fmla="*/ 0 w 21600"/>
              <a:gd name="T17" fmla="*/ 1239912 h 21600"/>
              <a:gd name="T18" fmla="*/ 49446564 w 21600"/>
              <a:gd name="T19" fmla="*/ 123991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904" name="Freeform 21"/>
          <p:cNvSpPr>
            <a:spLocks/>
          </p:cNvSpPr>
          <p:nvPr/>
        </p:nvSpPr>
        <p:spPr bwMode="auto">
          <a:xfrm>
            <a:off x="3470275" y="4368800"/>
            <a:ext cx="814388" cy="1588"/>
          </a:xfrm>
          <a:custGeom>
            <a:avLst/>
            <a:gdLst>
              <a:gd name="T0" fmla="*/ 0 w 513"/>
              <a:gd name="T1" fmla="*/ 0 h 1"/>
              <a:gd name="T2" fmla="*/ 1292841744 w 51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3" h="1">
                <a:moveTo>
                  <a:pt x="0" y="0"/>
                </a:moveTo>
                <a:lnTo>
                  <a:pt x="5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05" name="Freeform 22"/>
          <p:cNvSpPr>
            <a:spLocks/>
          </p:cNvSpPr>
          <p:nvPr/>
        </p:nvSpPr>
        <p:spPr bwMode="auto">
          <a:xfrm flipV="1">
            <a:off x="4765675" y="3592513"/>
            <a:ext cx="776288" cy="677862"/>
          </a:xfrm>
          <a:custGeom>
            <a:avLst/>
            <a:gdLst>
              <a:gd name="T0" fmla="*/ 1232357994 w 489"/>
              <a:gd name="T1" fmla="*/ 1076105131 h 427"/>
              <a:gd name="T2" fmla="*/ 418346207 w 489"/>
              <a:gd name="T3" fmla="*/ 1076105131 h 427"/>
              <a:gd name="T4" fmla="*/ 0 w 489"/>
              <a:gd name="T5" fmla="*/ 0 h 4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9" h="427">
                <a:moveTo>
                  <a:pt x="489" y="427"/>
                </a:moveTo>
                <a:lnTo>
                  <a:pt x="166" y="427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06" name="Line 23"/>
          <p:cNvSpPr>
            <a:spLocks noChangeShapeType="1"/>
          </p:cNvSpPr>
          <p:nvPr/>
        </p:nvSpPr>
        <p:spPr bwMode="auto">
          <a:xfrm flipH="1" flipV="1">
            <a:off x="6511925" y="4613275"/>
            <a:ext cx="123825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907" name="Text Box 24"/>
          <p:cNvSpPr txBox="1">
            <a:spLocks noChangeArrowheads="1"/>
          </p:cNvSpPr>
          <p:nvPr/>
        </p:nvSpPr>
        <p:spPr bwMode="auto">
          <a:xfrm>
            <a:off x="2428875" y="4484688"/>
            <a:ext cx="1000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cable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modem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908" name="Line 25"/>
          <p:cNvSpPr>
            <a:spLocks noChangeShapeType="1"/>
          </p:cNvSpPr>
          <p:nvPr/>
        </p:nvSpPr>
        <p:spPr bwMode="auto">
          <a:xfrm>
            <a:off x="1870075" y="435133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909" name="Text Box 26"/>
          <p:cNvSpPr txBox="1">
            <a:spLocks noChangeArrowheads="1"/>
          </p:cNvSpPr>
          <p:nvPr/>
        </p:nvSpPr>
        <p:spPr bwMode="auto">
          <a:xfrm>
            <a:off x="1108075" y="4348163"/>
            <a:ext cx="1171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to/from</a:t>
            </a:r>
          </a:p>
          <a:p>
            <a:pPr algn="ctr"/>
            <a:r>
              <a:rPr lang="en-US" sz="2000">
                <a:latin typeface="Comic Sans MS" pitchFamily="66" charset="0"/>
              </a:rPr>
              <a:t>cable</a:t>
            </a:r>
          </a:p>
          <a:p>
            <a:pPr algn="ctr"/>
            <a:r>
              <a:rPr lang="en-US" sz="2000">
                <a:latin typeface="Comic Sans MS" pitchFamily="66" charset="0"/>
              </a:rPr>
              <a:t>headend</a:t>
            </a:r>
            <a:endParaRPr lang="en-US" sz="2000"/>
          </a:p>
        </p:txBody>
      </p:sp>
      <p:grpSp>
        <p:nvGrpSpPr>
          <p:cNvPr id="37910" name="Group 27"/>
          <p:cNvGrpSpPr>
            <a:grpSpLocks/>
          </p:cNvGrpSpPr>
          <p:nvPr/>
        </p:nvGrpSpPr>
        <p:grpSpPr bwMode="auto">
          <a:xfrm>
            <a:off x="4246563" y="4146550"/>
            <a:ext cx="766762" cy="433388"/>
            <a:chOff x="3600" y="219"/>
            <a:chExt cx="360" cy="175"/>
          </a:xfrm>
        </p:grpSpPr>
        <p:sp>
          <p:nvSpPr>
            <p:cNvPr id="37954" name="Oval 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955" name="Line 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6" name="Line 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7" name="Rectangle 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7958" name="Oval 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7959" name="Group 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7964" name="Line 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65" name="Line 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66" name="Line 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7960" name="Group 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961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62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63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37911" name="Text Box 41"/>
          <p:cNvSpPr txBox="1">
            <a:spLocks noChangeArrowheads="1"/>
          </p:cNvSpPr>
          <p:nvPr/>
        </p:nvSpPr>
        <p:spPr bwMode="auto">
          <a:xfrm>
            <a:off x="4206875" y="5632450"/>
            <a:ext cx="1262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Ethernet</a:t>
            </a:r>
          </a:p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912" name="Line 42"/>
          <p:cNvSpPr>
            <a:spLocks noChangeShapeType="1"/>
          </p:cNvSpPr>
          <p:nvPr/>
        </p:nvSpPr>
        <p:spPr bwMode="auto">
          <a:xfrm flipV="1">
            <a:off x="4862513" y="4875213"/>
            <a:ext cx="69850" cy="81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913" name="Line 43"/>
          <p:cNvSpPr>
            <a:spLocks noChangeShapeType="1"/>
          </p:cNvSpPr>
          <p:nvPr/>
        </p:nvSpPr>
        <p:spPr bwMode="auto">
          <a:xfrm flipV="1">
            <a:off x="4875213" y="3586163"/>
            <a:ext cx="444500" cy="2093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914" name="Line 44"/>
          <p:cNvSpPr>
            <a:spLocks noChangeShapeType="1"/>
          </p:cNvSpPr>
          <p:nvPr/>
        </p:nvSpPr>
        <p:spPr bwMode="auto">
          <a:xfrm flipV="1">
            <a:off x="4860925" y="5124450"/>
            <a:ext cx="347663" cy="528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7915" name="Group 45"/>
          <p:cNvGrpSpPr>
            <a:grpSpLocks/>
          </p:cNvGrpSpPr>
          <p:nvPr/>
        </p:nvGrpSpPr>
        <p:grpSpPr bwMode="auto">
          <a:xfrm>
            <a:off x="5961063" y="3794125"/>
            <a:ext cx="681037" cy="820738"/>
            <a:chOff x="3221" y="3127"/>
            <a:chExt cx="429" cy="517"/>
          </a:xfrm>
        </p:grpSpPr>
        <p:sp>
          <p:nvSpPr>
            <p:cNvPr id="37917" name="Freeform 46"/>
            <p:cNvSpPr>
              <a:spLocks/>
            </p:cNvSpPr>
            <p:nvPr/>
          </p:nvSpPr>
          <p:spPr bwMode="auto">
            <a:xfrm>
              <a:off x="3336" y="3156"/>
              <a:ext cx="77" cy="85"/>
            </a:xfrm>
            <a:custGeom>
              <a:avLst/>
              <a:gdLst>
                <a:gd name="T0" fmla="*/ 10 w 199"/>
                <a:gd name="T1" fmla="*/ 4 h 232"/>
                <a:gd name="T2" fmla="*/ 8 w 199"/>
                <a:gd name="T3" fmla="*/ 5 h 232"/>
                <a:gd name="T4" fmla="*/ 6 w 199"/>
                <a:gd name="T5" fmla="*/ 7 h 232"/>
                <a:gd name="T6" fmla="*/ 5 w 199"/>
                <a:gd name="T7" fmla="*/ 8 h 232"/>
                <a:gd name="T8" fmla="*/ 3 w 199"/>
                <a:gd name="T9" fmla="*/ 10 h 232"/>
                <a:gd name="T10" fmla="*/ 2 w 199"/>
                <a:gd name="T11" fmla="*/ 12 h 232"/>
                <a:gd name="T12" fmla="*/ 1 w 199"/>
                <a:gd name="T13" fmla="*/ 15 h 232"/>
                <a:gd name="T14" fmla="*/ 0 w 199"/>
                <a:gd name="T15" fmla="*/ 17 h 232"/>
                <a:gd name="T16" fmla="*/ 0 w 199"/>
                <a:gd name="T17" fmla="*/ 19 h 232"/>
                <a:gd name="T18" fmla="*/ 0 w 199"/>
                <a:gd name="T19" fmla="*/ 22 h 232"/>
                <a:gd name="T20" fmla="*/ 2 w 199"/>
                <a:gd name="T21" fmla="*/ 25 h 232"/>
                <a:gd name="T22" fmla="*/ 4 w 199"/>
                <a:gd name="T23" fmla="*/ 27 h 232"/>
                <a:gd name="T24" fmla="*/ 7 w 199"/>
                <a:gd name="T25" fmla="*/ 29 h 232"/>
                <a:gd name="T26" fmla="*/ 10 w 199"/>
                <a:gd name="T27" fmla="*/ 30 h 232"/>
                <a:gd name="T28" fmla="*/ 13 w 199"/>
                <a:gd name="T29" fmla="*/ 31 h 232"/>
                <a:gd name="T30" fmla="*/ 17 w 199"/>
                <a:gd name="T31" fmla="*/ 31 h 232"/>
                <a:gd name="T32" fmla="*/ 20 w 199"/>
                <a:gd name="T33" fmla="*/ 31 h 232"/>
                <a:gd name="T34" fmla="*/ 21 w 199"/>
                <a:gd name="T35" fmla="*/ 31 h 232"/>
                <a:gd name="T36" fmla="*/ 21 w 199"/>
                <a:gd name="T37" fmla="*/ 30 h 232"/>
                <a:gd name="T38" fmla="*/ 22 w 199"/>
                <a:gd name="T39" fmla="*/ 30 h 232"/>
                <a:gd name="T40" fmla="*/ 22 w 199"/>
                <a:gd name="T41" fmla="*/ 29 h 232"/>
                <a:gd name="T42" fmla="*/ 22 w 199"/>
                <a:gd name="T43" fmla="*/ 29 h 232"/>
                <a:gd name="T44" fmla="*/ 21 w 199"/>
                <a:gd name="T45" fmla="*/ 28 h 232"/>
                <a:gd name="T46" fmla="*/ 20 w 199"/>
                <a:gd name="T47" fmla="*/ 27 h 232"/>
                <a:gd name="T48" fmla="*/ 19 w 199"/>
                <a:gd name="T49" fmla="*/ 27 h 232"/>
                <a:gd name="T50" fmla="*/ 17 w 199"/>
                <a:gd name="T51" fmla="*/ 26 h 232"/>
                <a:gd name="T52" fmla="*/ 16 w 199"/>
                <a:gd name="T53" fmla="*/ 26 h 232"/>
                <a:gd name="T54" fmla="*/ 14 w 199"/>
                <a:gd name="T55" fmla="*/ 26 h 232"/>
                <a:gd name="T56" fmla="*/ 12 w 199"/>
                <a:gd name="T57" fmla="*/ 26 h 232"/>
                <a:gd name="T58" fmla="*/ 11 w 199"/>
                <a:gd name="T59" fmla="*/ 25 h 232"/>
                <a:gd name="T60" fmla="*/ 9 w 199"/>
                <a:gd name="T61" fmla="*/ 25 h 232"/>
                <a:gd name="T62" fmla="*/ 8 w 199"/>
                <a:gd name="T63" fmla="*/ 23 h 232"/>
                <a:gd name="T64" fmla="*/ 7 w 199"/>
                <a:gd name="T65" fmla="*/ 22 h 232"/>
                <a:gd name="T66" fmla="*/ 6 w 199"/>
                <a:gd name="T67" fmla="*/ 17 h 232"/>
                <a:gd name="T68" fmla="*/ 7 w 199"/>
                <a:gd name="T69" fmla="*/ 13 h 232"/>
                <a:gd name="T70" fmla="*/ 10 w 199"/>
                <a:gd name="T71" fmla="*/ 10 h 232"/>
                <a:gd name="T72" fmla="*/ 14 w 199"/>
                <a:gd name="T73" fmla="*/ 7 h 232"/>
                <a:gd name="T74" fmla="*/ 18 w 199"/>
                <a:gd name="T75" fmla="*/ 4 h 232"/>
                <a:gd name="T76" fmla="*/ 22 w 199"/>
                <a:gd name="T77" fmla="*/ 3 h 232"/>
                <a:gd name="T78" fmla="*/ 27 w 199"/>
                <a:gd name="T79" fmla="*/ 1 h 232"/>
                <a:gd name="T80" fmla="*/ 30 w 199"/>
                <a:gd name="T81" fmla="*/ 0 h 232"/>
                <a:gd name="T82" fmla="*/ 28 w 199"/>
                <a:gd name="T83" fmla="*/ 0 h 232"/>
                <a:gd name="T84" fmla="*/ 26 w 199"/>
                <a:gd name="T85" fmla="*/ 0 h 232"/>
                <a:gd name="T86" fmla="*/ 23 w 199"/>
                <a:gd name="T87" fmla="*/ 0 h 232"/>
                <a:gd name="T88" fmla="*/ 21 w 199"/>
                <a:gd name="T89" fmla="*/ 0 h 232"/>
                <a:gd name="T90" fmla="*/ 18 w 199"/>
                <a:gd name="T91" fmla="*/ 1 h 232"/>
                <a:gd name="T92" fmla="*/ 15 w 199"/>
                <a:gd name="T93" fmla="*/ 2 h 232"/>
                <a:gd name="T94" fmla="*/ 13 w 199"/>
                <a:gd name="T95" fmla="*/ 3 h 232"/>
                <a:gd name="T96" fmla="*/ 10 w 199"/>
                <a:gd name="T97" fmla="*/ 4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8" name="Freeform 47"/>
            <p:cNvSpPr>
              <a:spLocks/>
            </p:cNvSpPr>
            <p:nvPr/>
          </p:nvSpPr>
          <p:spPr bwMode="auto">
            <a:xfrm>
              <a:off x="3467" y="3153"/>
              <a:ext cx="52" cy="66"/>
            </a:xfrm>
            <a:custGeom>
              <a:avLst/>
              <a:gdLst>
                <a:gd name="T0" fmla="*/ 18 w 128"/>
                <a:gd name="T1" fmla="*/ 8 h 180"/>
                <a:gd name="T2" fmla="*/ 19 w 128"/>
                <a:gd name="T3" fmla="*/ 10 h 180"/>
                <a:gd name="T4" fmla="*/ 18 w 128"/>
                <a:gd name="T5" fmla="*/ 12 h 180"/>
                <a:gd name="T6" fmla="*/ 17 w 128"/>
                <a:gd name="T7" fmla="*/ 15 h 180"/>
                <a:gd name="T8" fmla="*/ 15 w 128"/>
                <a:gd name="T9" fmla="*/ 16 h 180"/>
                <a:gd name="T10" fmla="*/ 13 w 128"/>
                <a:gd name="T11" fmla="*/ 18 h 180"/>
                <a:gd name="T12" fmla="*/ 10 w 128"/>
                <a:gd name="T13" fmla="*/ 19 h 180"/>
                <a:gd name="T14" fmla="*/ 7 w 128"/>
                <a:gd name="T15" fmla="*/ 21 h 180"/>
                <a:gd name="T16" fmla="*/ 5 w 128"/>
                <a:gd name="T17" fmla="*/ 22 h 180"/>
                <a:gd name="T18" fmla="*/ 4 w 128"/>
                <a:gd name="T19" fmla="*/ 23 h 180"/>
                <a:gd name="T20" fmla="*/ 4 w 128"/>
                <a:gd name="T21" fmla="*/ 23 h 180"/>
                <a:gd name="T22" fmla="*/ 4 w 128"/>
                <a:gd name="T23" fmla="*/ 23 h 180"/>
                <a:gd name="T24" fmla="*/ 4 w 128"/>
                <a:gd name="T25" fmla="*/ 24 h 180"/>
                <a:gd name="T26" fmla="*/ 5 w 128"/>
                <a:gd name="T27" fmla="*/ 24 h 180"/>
                <a:gd name="T28" fmla="*/ 6 w 128"/>
                <a:gd name="T29" fmla="*/ 24 h 180"/>
                <a:gd name="T30" fmla="*/ 6 w 128"/>
                <a:gd name="T31" fmla="*/ 24 h 180"/>
                <a:gd name="T32" fmla="*/ 7 w 128"/>
                <a:gd name="T33" fmla="*/ 24 h 180"/>
                <a:gd name="T34" fmla="*/ 10 w 128"/>
                <a:gd name="T35" fmla="*/ 23 h 180"/>
                <a:gd name="T36" fmla="*/ 13 w 128"/>
                <a:gd name="T37" fmla="*/ 21 h 180"/>
                <a:gd name="T38" fmla="*/ 15 w 128"/>
                <a:gd name="T39" fmla="*/ 19 h 180"/>
                <a:gd name="T40" fmla="*/ 18 w 128"/>
                <a:gd name="T41" fmla="*/ 18 h 180"/>
                <a:gd name="T42" fmla="*/ 20 w 128"/>
                <a:gd name="T43" fmla="*/ 15 h 180"/>
                <a:gd name="T44" fmla="*/ 21 w 128"/>
                <a:gd name="T45" fmla="*/ 13 h 180"/>
                <a:gd name="T46" fmla="*/ 21 w 128"/>
                <a:gd name="T47" fmla="*/ 10 h 180"/>
                <a:gd name="T48" fmla="*/ 20 w 128"/>
                <a:gd name="T49" fmla="*/ 7 h 180"/>
                <a:gd name="T50" fmla="*/ 19 w 128"/>
                <a:gd name="T51" fmla="*/ 5 h 180"/>
                <a:gd name="T52" fmla="*/ 16 w 128"/>
                <a:gd name="T53" fmla="*/ 3 h 180"/>
                <a:gd name="T54" fmla="*/ 13 w 128"/>
                <a:gd name="T55" fmla="*/ 2 h 180"/>
                <a:gd name="T56" fmla="*/ 9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0 h 180"/>
                <a:gd name="T66" fmla="*/ 2 w 128"/>
                <a:gd name="T67" fmla="*/ 1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3 h 180"/>
                <a:gd name="T74" fmla="*/ 13 w 128"/>
                <a:gd name="T75" fmla="*/ 4 h 180"/>
                <a:gd name="T76" fmla="*/ 15 w 128"/>
                <a:gd name="T77" fmla="*/ 5 h 180"/>
                <a:gd name="T78" fmla="*/ 17 w 128"/>
                <a:gd name="T79" fmla="*/ 6 h 180"/>
                <a:gd name="T80" fmla="*/ 18 w 128"/>
                <a:gd name="T81" fmla="*/ 8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9" name="Freeform 48"/>
            <p:cNvSpPr>
              <a:spLocks/>
            </p:cNvSpPr>
            <p:nvPr/>
          </p:nvSpPr>
          <p:spPr bwMode="auto">
            <a:xfrm>
              <a:off x="3287" y="3138"/>
              <a:ext cx="126" cy="138"/>
            </a:xfrm>
            <a:custGeom>
              <a:avLst/>
              <a:gdLst>
                <a:gd name="T0" fmla="*/ 15 w 322"/>
                <a:gd name="T1" fmla="*/ 9 h 378"/>
                <a:gd name="T2" fmla="*/ 8 w 322"/>
                <a:gd name="T3" fmla="*/ 15 h 378"/>
                <a:gd name="T4" fmla="*/ 3 w 322"/>
                <a:gd name="T5" fmla="*/ 22 h 378"/>
                <a:gd name="T6" fmla="*/ 0 w 322"/>
                <a:gd name="T7" fmla="*/ 30 h 378"/>
                <a:gd name="T8" fmla="*/ 0 w 322"/>
                <a:gd name="T9" fmla="*/ 35 h 378"/>
                <a:gd name="T10" fmla="*/ 2 w 322"/>
                <a:gd name="T11" fmla="*/ 38 h 378"/>
                <a:gd name="T12" fmla="*/ 3 w 322"/>
                <a:gd name="T13" fmla="*/ 39 h 378"/>
                <a:gd name="T14" fmla="*/ 5 w 322"/>
                <a:gd name="T15" fmla="*/ 41 h 378"/>
                <a:gd name="T16" fmla="*/ 9 w 322"/>
                <a:gd name="T17" fmla="*/ 43 h 378"/>
                <a:gd name="T18" fmla="*/ 13 w 322"/>
                <a:gd name="T19" fmla="*/ 45 h 378"/>
                <a:gd name="T20" fmla="*/ 18 w 322"/>
                <a:gd name="T21" fmla="*/ 47 h 378"/>
                <a:gd name="T22" fmla="*/ 23 w 322"/>
                <a:gd name="T23" fmla="*/ 48 h 378"/>
                <a:gd name="T24" fmla="*/ 29 w 322"/>
                <a:gd name="T25" fmla="*/ 49 h 378"/>
                <a:gd name="T26" fmla="*/ 34 w 322"/>
                <a:gd name="T27" fmla="*/ 49 h 378"/>
                <a:gd name="T28" fmla="*/ 39 w 322"/>
                <a:gd name="T29" fmla="*/ 50 h 378"/>
                <a:gd name="T30" fmla="*/ 44 w 322"/>
                <a:gd name="T31" fmla="*/ 50 h 378"/>
                <a:gd name="T32" fmla="*/ 48 w 322"/>
                <a:gd name="T33" fmla="*/ 50 h 378"/>
                <a:gd name="T34" fmla="*/ 49 w 322"/>
                <a:gd name="T35" fmla="*/ 49 h 378"/>
                <a:gd name="T36" fmla="*/ 49 w 322"/>
                <a:gd name="T37" fmla="*/ 48 h 378"/>
                <a:gd name="T38" fmla="*/ 48 w 322"/>
                <a:gd name="T39" fmla="*/ 47 h 378"/>
                <a:gd name="T40" fmla="*/ 45 w 322"/>
                <a:gd name="T41" fmla="*/ 46 h 378"/>
                <a:gd name="T42" fmla="*/ 40 w 322"/>
                <a:gd name="T43" fmla="*/ 45 h 378"/>
                <a:gd name="T44" fmla="*/ 36 w 322"/>
                <a:gd name="T45" fmla="*/ 45 h 378"/>
                <a:gd name="T46" fmla="*/ 31 w 322"/>
                <a:gd name="T47" fmla="*/ 44 h 378"/>
                <a:gd name="T48" fmla="*/ 26 w 322"/>
                <a:gd name="T49" fmla="*/ 43 h 378"/>
                <a:gd name="T50" fmla="*/ 21 w 322"/>
                <a:gd name="T51" fmla="*/ 42 h 378"/>
                <a:gd name="T52" fmla="*/ 17 w 322"/>
                <a:gd name="T53" fmla="*/ 41 h 378"/>
                <a:gd name="T54" fmla="*/ 12 w 322"/>
                <a:gd name="T55" fmla="*/ 39 h 378"/>
                <a:gd name="T56" fmla="*/ 9 w 322"/>
                <a:gd name="T57" fmla="*/ 38 h 378"/>
                <a:gd name="T58" fmla="*/ 6 w 322"/>
                <a:gd name="T59" fmla="*/ 35 h 378"/>
                <a:gd name="T60" fmla="*/ 5 w 322"/>
                <a:gd name="T61" fmla="*/ 31 h 378"/>
                <a:gd name="T62" fmla="*/ 6 w 322"/>
                <a:gd name="T63" fmla="*/ 27 h 378"/>
                <a:gd name="T64" fmla="*/ 8 w 322"/>
                <a:gd name="T65" fmla="*/ 23 h 378"/>
                <a:gd name="T66" fmla="*/ 11 w 322"/>
                <a:gd name="T67" fmla="*/ 18 h 378"/>
                <a:gd name="T68" fmla="*/ 14 w 322"/>
                <a:gd name="T69" fmla="*/ 15 h 378"/>
                <a:gd name="T70" fmla="*/ 19 w 322"/>
                <a:gd name="T71" fmla="*/ 11 h 378"/>
                <a:gd name="T72" fmla="*/ 23 w 322"/>
                <a:gd name="T73" fmla="*/ 8 h 378"/>
                <a:gd name="T74" fmla="*/ 30 w 322"/>
                <a:gd name="T75" fmla="*/ 5 h 378"/>
                <a:gd name="T76" fmla="*/ 36 w 322"/>
                <a:gd name="T77" fmla="*/ 3 h 378"/>
                <a:gd name="T78" fmla="*/ 40 w 322"/>
                <a:gd name="T79" fmla="*/ 1 h 378"/>
                <a:gd name="T80" fmla="*/ 39 w 322"/>
                <a:gd name="T81" fmla="*/ 0 h 378"/>
                <a:gd name="T82" fmla="*/ 34 w 322"/>
                <a:gd name="T83" fmla="*/ 0 h 378"/>
                <a:gd name="T84" fmla="*/ 27 w 322"/>
                <a:gd name="T85" fmla="*/ 3 h 378"/>
                <a:gd name="T86" fmla="*/ 22 w 322"/>
                <a:gd name="T87" fmla="*/ 5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0" name="Freeform 49"/>
            <p:cNvSpPr>
              <a:spLocks/>
            </p:cNvSpPr>
            <p:nvPr/>
          </p:nvSpPr>
          <p:spPr bwMode="auto">
            <a:xfrm>
              <a:off x="3465" y="3134"/>
              <a:ext cx="110" cy="92"/>
            </a:xfrm>
            <a:custGeom>
              <a:avLst/>
              <a:gdLst>
                <a:gd name="T0" fmla="*/ 35 w 283"/>
                <a:gd name="T1" fmla="*/ 10 h 252"/>
                <a:gd name="T2" fmla="*/ 37 w 283"/>
                <a:gd name="T3" fmla="*/ 12 h 252"/>
                <a:gd name="T4" fmla="*/ 39 w 283"/>
                <a:gd name="T5" fmla="*/ 14 h 252"/>
                <a:gd name="T6" fmla="*/ 39 w 283"/>
                <a:gd name="T7" fmla="*/ 16 h 252"/>
                <a:gd name="T8" fmla="*/ 39 w 283"/>
                <a:gd name="T9" fmla="*/ 19 h 252"/>
                <a:gd name="T10" fmla="*/ 39 w 283"/>
                <a:gd name="T11" fmla="*/ 21 h 252"/>
                <a:gd name="T12" fmla="*/ 38 w 283"/>
                <a:gd name="T13" fmla="*/ 23 h 252"/>
                <a:gd name="T14" fmla="*/ 37 w 283"/>
                <a:gd name="T15" fmla="*/ 24 h 252"/>
                <a:gd name="T16" fmla="*/ 36 w 283"/>
                <a:gd name="T17" fmla="*/ 26 h 252"/>
                <a:gd name="T18" fmla="*/ 34 w 283"/>
                <a:gd name="T19" fmla="*/ 27 h 252"/>
                <a:gd name="T20" fmla="*/ 33 w 283"/>
                <a:gd name="T21" fmla="*/ 28 h 252"/>
                <a:gd name="T22" fmla="*/ 31 w 283"/>
                <a:gd name="T23" fmla="*/ 30 h 252"/>
                <a:gd name="T24" fmla="*/ 29 w 283"/>
                <a:gd name="T25" fmla="*/ 31 h 252"/>
                <a:gd name="T26" fmla="*/ 29 w 283"/>
                <a:gd name="T27" fmla="*/ 32 h 252"/>
                <a:gd name="T28" fmla="*/ 29 w 283"/>
                <a:gd name="T29" fmla="*/ 32 h 252"/>
                <a:gd name="T30" fmla="*/ 29 w 283"/>
                <a:gd name="T31" fmla="*/ 32 h 252"/>
                <a:gd name="T32" fmla="*/ 29 w 283"/>
                <a:gd name="T33" fmla="*/ 33 h 252"/>
                <a:gd name="T34" fmla="*/ 30 w 283"/>
                <a:gd name="T35" fmla="*/ 33 h 252"/>
                <a:gd name="T36" fmla="*/ 31 w 283"/>
                <a:gd name="T37" fmla="*/ 34 h 252"/>
                <a:gd name="T38" fmla="*/ 31 w 283"/>
                <a:gd name="T39" fmla="*/ 33 h 252"/>
                <a:gd name="T40" fmla="*/ 31 w 283"/>
                <a:gd name="T41" fmla="*/ 33 h 252"/>
                <a:gd name="T42" fmla="*/ 35 w 283"/>
                <a:gd name="T43" fmla="*/ 31 h 252"/>
                <a:gd name="T44" fmla="*/ 38 w 283"/>
                <a:gd name="T45" fmla="*/ 28 h 252"/>
                <a:gd name="T46" fmla="*/ 40 w 283"/>
                <a:gd name="T47" fmla="*/ 26 h 252"/>
                <a:gd name="T48" fmla="*/ 42 w 283"/>
                <a:gd name="T49" fmla="*/ 22 h 252"/>
                <a:gd name="T50" fmla="*/ 43 w 283"/>
                <a:gd name="T51" fmla="*/ 19 h 252"/>
                <a:gd name="T52" fmla="*/ 42 w 283"/>
                <a:gd name="T53" fmla="*/ 15 h 252"/>
                <a:gd name="T54" fmla="*/ 41 w 283"/>
                <a:gd name="T55" fmla="*/ 12 h 252"/>
                <a:gd name="T56" fmla="*/ 38 w 283"/>
                <a:gd name="T57" fmla="*/ 9 h 252"/>
                <a:gd name="T58" fmla="*/ 36 w 283"/>
                <a:gd name="T59" fmla="*/ 8 h 252"/>
                <a:gd name="T60" fmla="*/ 33 w 283"/>
                <a:gd name="T61" fmla="*/ 7 h 252"/>
                <a:gd name="T62" fmla="*/ 31 w 283"/>
                <a:gd name="T63" fmla="*/ 5 h 252"/>
                <a:gd name="T64" fmla="*/ 28 w 283"/>
                <a:gd name="T65" fmla="*/ 4 h 252"/>
                <a:gd name="T66" fmla="*/ 25 w 283"/>
                <a:gd name="T67" fmla="*/ 3 h 252"/>
                <a:gd name="T68" fmla="*/ 22 w 283"/>
                <a:gd name="T69" fmla="*/ 2 h 252"/>
                <a:gd name="T70" fmla="*/ 19 w 283"/>
                <a:gd name="T71" fmla="*/ 2 h 252"/>
                <a:gd name="T72" fmla="*/ 16 w 283"/>
                <a:gd name="T73" fmla="*/ 1 h 252"/>
                <a:gd name="T74" fmla="*/ 12 w 283"/>
                <a:gd name="T75" fmla="*/ 1 h 252"/>
                <a:gd name="T76" fmla="*/ 10 w 283"/>
                <a:gd name="T77" fmla="*/ 0 h 252"/>
                <a:gd name="T78" fmla="*/ 7 w 283"/>
                <a:gd name="T79" fmla="*/ 0 h 252"/>
                <a:gd name="T80" fmla="*/ 5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3 w 283"/>
                <a:gd name="T93" fmla="*/ 1 h 252"/>
                <a:gd name="T94" fmla="*/ 6 w 283"/>
                <a:gd name="T95" fmla="*/ 1 h 252"/>
                <a:gd name="T96" fmla="*/ 8 w 283"/>
                <a:gd name="T97" fmla="*/ 2 h 252"/>
                <a:gd name="T98" fmla="*/ 10 w 283"/>
                <a:gd name="T99" fmla="*/ 2 h 252"/>
                <a:gd name="T100" fmla="*/ 12 w 283"/>
                <a:gd name="T101" fmla="*/ 3 h 252"/>
                <a:gd name="T102" fmla="*/ 15 w 283"/>
                <a:gd name="T103" fmla="*/ 3 h 252"/>
                <a:gd name="T104" fmla="*/ 17 w 283"/>
                <a:gd name="T105" fmla="*/ 3 h 252"/>
                <a:gd name="T106" fmla="*/ 19 w 283"/>
                <a:gd name="T107" fmla="*/ 4 h 252"/>
                <a:gd name="T108" fmla="*/ 22 w 283"/>
                <a:gd name="T109" fmla="*/ 4 h 252"/>
                <a:gd name="T110" fmla="*/ 24 w 283"/>
                <a:gd name="T111" fmla="*/ 5 h 252"/>
                <a:gd name="T112" fmla="*/ 27 w 283"/>
                <a:gd name="T113" fmla="*/ 6 h 252"/>
                <a:gd name="T114" fmla="*/ 29 w 283"/>
                <a:gd name="T115" fmla="*/ 7 h 252"/>
                <a:gd name="T116" fmla="*/ 31 w 283"/>
                <a:gd name="T117" fmla="*/ 8 h 252"/>
                <a:gd name="T118" fmla="*/ 33 w 283"/>
                <a:gd name="T119" fmla="*/ 9 h 252"/>
                <a:gd name="T120" fmla="*/ 35 w 283"/>
                <a:gd name="T121" fmla="*/ 1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1" name="Freeform 50"/>
            <p:cNvSpPr>
              <a:spLocks/>
            </p:cNvSpPr>
            <p:nvPr/>
          </p:nvSpPr>
          <p:spPr bwMode="auto">
            <a:xfrm>
              <a:off x="3240" y="3178"/>
              <a:ext cx="44" cy="85"/>
            </a:xfrm>
            <a:custGeom>
              <a:avLst/>
              <a:gdLst>
                <a:gd name="T0" fmla="*/ 0 w 114"/>
                <a:gd name="T1" fmla="*/ 16 h 238"/>
                <a:gd name="T2" fmla="*/ 0 w 114"/>
                <a:gd name="T3" fmla="*/ 19 h 238"/>
                <a:gd name="T4" fmla="*/ 1 w 114"/>
                <a:gd name="T5" fmla="*/ 21 h 238"/>
                <a:gd name="T6" fmla="*/ 2 w 114"/>
                <a:gd name="T7" fmla="*/ 24 h 238"/>
                <a:gd name="T8" fmla="*/ 3 w 114"/>
                <a:gd name="T9" fmla="*/ 25 h 238"/>
                <a:gd name="T10" fmla="*/ 6 w 114"/>
                <a:gd name="T11" fmla="*/ 27 h 238"/>
                <a:gd name="T12" fmla="*/ 8 w 114"/>
                <a:gd name="T13" fmla="*/ 29 h 238"/>
                <a:gd name="T14" fmla="*/ 11 w 114"/>
                <a:gd name="T15" fmla="*/ 30 h 238"/>
                <a:gd name="T16" fmla="*/ 14 w 114"/>
                <a:gd name="T17" fmla="*/ 30 h 238"/>
                <a:gd name="T18" fmla="*/ 15 w 114"/>
                <a:gd name="T19" fmla="*/ 30 h 238"/>
                <a:gd name="T20" fmla="*/ 15 w 114"/>
                <a:gd name="T21" fmla="*/ 30 h 238"/>
                <a:gd name="T22" fmla="*/ 16 w 114"/>
                <a:gd name="T23" fmla="*/ 30 h 238"/>
                <a:gd name="T24" fmla="*/ 17 w 114"/>
                <a:gd name="T25" fmla="*/ 29 h 238"/>
                <a:gd name="T26" fmla="*/ 17 w 114"/>
                <a:gd name="T27" fmla="*/ 28 h 238"/>
                <a:gd name="T28" fmla="*/ 16 w 114"/>
                <a:gd name="T29" fmla="*/ 28 h 238"/>
                <a:gd name="T30" fmla="*/ 16 w 114"/>
                <a:gd name="T31" fmla="*/ 27 h 238"/>
                <a:gd name="T32" fmla="*/ 15 w 114"/>
                <a:gd name="T33" fmla="*/ 27 h 238"/>
                <a:gd name="T34" fmla="*/ 12 w 114"/>
                <a:gd name="T35" fmla="*/ 26 h 238"/>
                <a:gd name="T36" fmla="*/ 10 w 114"/>
                <a:gd name="T37" fmla="*/ 25 h 238"/>
                <a:gd name="T38" fmla="*/ 7 w 114"/>
                <a:gd name="T39" fmla="*/ 23 h 238"/>
                <a:gd name="T40" fmla="*/ 6 w 114"/>
                <a:gd name="T41" fmla="*/ 21 h 238"/>
                <a:gd name="T42" fmla="*/ 5 w 114"/>
                <a:gd name="T43" fmla="*/ 19 h 238"/>
                <a:gd name="T44" fmla="*/ 4 w 114"/>
                <a:gd name="T45" fmla="*/ 17 h 238"/>
                <a:gd name="T46" fmla="*/ 4 w 114"/>
                <a:gd name="T47" fmla="*/ 14 h 238"/>
                <a:gd name="T48" fmla="*/ 5 w 114"/>
                <a:gd name="T49" fmla="*/ 12 h 238"/>
                <a:gd name="T50" fmla="*/ 6 w 114"/>
                <a:gd name="T51" fmla="*/ 10 h 238"/>
                <a:gd name="T52" fmla="*/ 8 w 114"/>
                <a:gd name="T53" fmla="*/ 8 h 238"/>
                <a:gd name="T54" fmla="*/ 9 w 114"/>
                <a:gd name="T55" fmla="*/ 6 h 238"/>
                <a:gd name="T56" fmla="*/ 11 w 114"/>
                <a:gd name="T57" fmla="*/ 5 h 238"/>
                <a:gd name="T58" fmla="*/ 12 w 114"/>
                <a:gd name="T59" fmla="*/ 4 h 238"/>
                <a:gd name="T60" fmla="*/ 14 w 114"/>
                <a:gd name="T61" fmla="*/ 2 h 238"/>
                <a:gd name="T62" fmla="*/ 16 w 114"/>
                <a:gd name="T63" fmla="*/ 1 h 238"/>
                <a:gd name="T64" fmla="*/ 17 w 114"/>
                <a:gd name="T65" fmla="*/ 0 h 238"/>
                <a:gd name="T66" fmla="*/ 16 w 114"/>
                <a:gd name="T67" fmla="*/ 0 h 238"/>
                <a:gd name="T68" fmla="*/ 14 w 114"/>
                <a:gd name="T69" fmla="*/ 1 h 238"/>
                <a:gd name="T70" fmla="*/ 11 w 114"/>
                <a:gd name="T71" fmla="*/ 2 h 238"/>
                <a:gd name="T72" fmla="*/ 8 w 114"/>
                <a:gd name="T73" fmla="*/ 5 h 238"/>
                <a:gd name="T74" fmla="*/ 5 w 114"/>
                <a:gd name="T75" fmla="*/ 7 h 238"/>
                <a:gd name="T76" fmla="*/ 3 w 114"/>
                <a:gd name="T77" fmla="*/ 10 h 238"/>
                <a:gd name="T78" fmla="*/ 1 w 114"/>
                <a:gd name="T79" fmla="*/ 14 h 238"/>
                <a:gd name="T80" fmla="*/ 0 w 114"/>
                <a:gd name="T81" fmla="*/ 16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2" name="Freeform 51"/>
            <p:cNvSpPr>
              <a:spLocks/>
            </p:cNvSpPr>
            <p:nvPr/>
          </p:nvSpPr>
          <p:spPr bwMode="auto">
            <a:xfrm>
              <a:off x="3554" y="3127"/>
              <a:ext cx="96" cy="114"/>
            </a:xfrm>
            <a:custGeom>
              <a:avLst/>
              <a:gdLst>
                <a:gd name="T0" fmla="*/ 32 w 246"/>
                <a:gd name="T1" fmla="*/ 17 h 310"/>
                <a:gd name="T2" fmla="*/ 33 w 246"/>
                <a:gd name="T3" fmla="*/ 19 h 310"/>
                <a:gd name="T4" fmla="*/ 34 w 246"/>
                <a:gd name="T5" fmla="*/ 22 h 310"/>
                <a:gd name="T6" fmla="*/ 34 w 246"/>
                <a:gd name="T7" fmla="*/ 25 h 310"/>
                <a:gd name="T8" fmla="*/ 32 w 246"/>
                <a:gd name="T9" fmla="*/ 28 h 310"/>
                <a:gd name="T10" fmla="*/ 28 w 246"/>
                <a:gd name="T11" fmla="*/ 31 h 310"/>
                <a:gd name="T12" fmla="*/ 25 w 246"/>
                <a:gd name="T13" fmla="*/ 33 h 310"/>
                <a:gd name="T14" fmla="*/ 22 w 246"/>
                <a:gd name="T15" fmla="*/ 36 h 310"/>
                <a:gd name="T16" fmla="*/ 20 w 246"/>
                <a:gd name="T17" fmla="*/ 38 h 310"/>
                <a:gd name="T18" fmla="*/ 19 w 246"/>
                <a:gd name="T19" fmla="*/ 39 h 310"/>
                <a:gd name="T20" fmla="*/ 18 w 246"/>
                <a:gd name="T21" fmla="*/ 40 h 310"/>
                <a:gd name="T22" fmla="*/ 18 w 246"/>
                <a:gd name="T23" fmla="*/ 41 h 310"/>
                <a:gd name="T24" fmla="*/ 20 w 246"/>
                <a:gd name="T25" fmla="*/ 42 h 310"/>
                <a:gd name="T26" fmla="*/ 21 w 246"/>
                <a:gd name="T27" fmla="*/ 42 h 310"/>
                <a:gd name="T28" fmla="*/ 23 w 246"/>
                <a:gd name="T29" fmla="*/ 40 h 310"/>
                <a:gd name="T30" fmla="*/ 27 w 246"/>
                <a:gd name="T31" fmla="*/ 36 h 310"/>
                <a:gd name="T32" fmla="*/ 32 w 246"/>
                <a:gd name="T33" fmla="*/ 33 h 310"/>
                <a:gd name="T34" fmla="*/ 35 w 246"/>
                <a:gd name="T35" fmla="*/ 30 h 310"/>
                <a:gd name="T36" fmla="*/ 37 w 246"/>
                <a:gd name="T37" fmla="*/ 25 h 310"/>
                <a:gd name="T38" fmla="*/ 37 w 246"/>
                <a:gd name="T39" fmla="*/ 21 h 310"/>
                <a:gd name="T40" fmla="*/ 35 w 246"/>
                <a:gd name="T41" fmla="*/ 16 h 310"/>
                <a:gd name="T42" fmla="*/ 30 w 246"/>
                <a:gd name="T43" fmla="*/ 13 h 310"/>
                <a:gd name="T44" fmla="*/ 27 w 246"/>
                <a:gd name="T45" fmla="*/ 10 h 310"/>
                <a:gd name="T46" fmla="*/ 23 w 246"/>
                <a:gd name="T47" fmla="*/ 8 h 310"/>
                <a:gd name="T48" fmla="*/ 19 w 246"/>
                <a:gd name="T49" fmla="*/ 6 h 310"/>
                <a:gd name="T50" fmla="*/ 15 w 246"/>
                <a:gd name="T51" fmla="*/ 4 h 310"/>
                <a:gd name="T52" fmla="*/ 11 w 246"/>
                <a:gd name="T53" fmla="*/ 2 h 310"/>
                <a:gd name="T54" fmla="*/ 7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4 w 246"/>
                <a:gd name="T63" fmla="*/ 2 h 310"/>
                <a:gd name="T64" fmla="*/ 8 w 246"/>
                <a:gd name="T65" fmla="*/ 3 h 310"/>
                <a:gd name="T66" fmla="*/ 12 w 246"/>
                <a:gd name="T67" fmla="*/ 5 h 310"/>
                <a:gd name="T68" fmla="*/ 16 w 246"/>
                <a:gd name="T69" fmla="*/ 7 h 310"/>
                <a:gd name="T70" fmla="*/ 20 w 246"/>
                <a:gd name="T71" fmla="*/ 9 h 310"/>
                <a:gd name="T72" fmla="*/ 25 w 246"/>
                <a:gd name="T73" fmla="*/ 12 h 310"/>
                <a:gd name="T74" fmla="*/ 28 w 246"/>
                <a:gd name="T75" fmla="*/ 14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3" name="Freeform 52"/>
            <p:cNvSpPr>
              <a:spLocks/>
            </p:cNvSpPr>
            <p:nvPr/>
          </p:nvSpPr>
          <p:spPr bwMode="auto">
            <a:xfrm>
              <a:off x="3448" y="3261"/>
              <a:ext cx="33" cy="68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0 w 83"/>
                <a:gd name="T13" fmla="*/ 1 h 187"/>
                <a:gd name="T14" fmla="*/ 0 w 83"/>
                <a:gd name="T15" fmla="*/ 1 h 187"/>
                <a:gd name="T16" fmla="*/ 0 w 83"/>
                <a:gd name="T17" fmla="*/ 2 h 187"/>
                <a:gd name="T18" fmla="*/ 1 w 83"/>
                <a:gd name="T19" fmla="*/ 5 h 187"/>
                <a:gd name="T20" fmla="*/ 2 w 83"/>
                <a:gd name="T21" fmla="*/ 9 h 187"/>
                <a:gd name="T22" fmla="*/ 4 w 83"/>
                <a:gd name="T23" fmla="*/ 13 h 187"/>
                <a:gd name="T24" fmla="*/ 6 w 83"/>
                <a:gd name="T25" fmla="*/ 17 h 187"/>
                <a:gd name="T26" fmla="*/ 9 w 83"/>
                <a:gd name="T27" fmla="*/ 20 h 187"/>
                <a:gd name="T28" fmla="*/ 11 w 83"/>
                <a:gd name="T29" fmla="*/ 23 h 187"/>
                <a:gd name="T30" fmla="*/ 12 w 83"/>
                <a:gd name="T31" fmla="*/ 24 h 187"/>
                <a:gd name="T32" fmla="*/ 13 w 83"/>
                <a:gd name="T33" fmla="*/ 25 h 187"/>
                <a:gd name="T34" fmla="*/ 13 w 83"/>
                <a:gd name="T35" fmla="*/ 23 h 187"/>
                <a:gd name="T36" fmla="*/ 12 w 83"/>
                <a:gd name="T37" fmla="*/ 21 h 187"/>
                <a:gd name="T38" fmla="*/ 11 w 83"/>
                <a:gd name="T39" fmla="*/ 18 h 187"/>
                <a:gd name="T40" fmla="*/ 9 w 83"/>
                <a:gd name="T41" fmla="*/ 15 h 187"/>
                <a:gd name="T42" fmla="*/ 8 w 83"/>
                <a:gd name="T43" fmla="*/ 12 h 187"/>
                <a:gd name="T44" fmla="*/ 7 w 83"/>
                <a:gd name="T45" fmla="*/ 8 h 187"/>
                <a:gd name="T46" fmla="*/ 6 w 83"/>
                <a:gd name="T47" fmla="*/ 5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4" name="Freeform 53"/>
            <p:cNvSpPr>
              <a:spLocks/>
            </p:cNvSpPr>
            <p:nvPr/>
          </p:nvSpPr>
          <p:spPr bwMode="auto">
            <a:xfrm>
              <a:off x="3434" y="3224"/>
              <a:ext cx="17" cy="35"/>
            </a:xfrm>
            <a:custGeom>
              <a:avLst/>
              <a:gdLst>
                <a:gd name="T0" fmla="*/ 3 w 44"/>
                <a:gd name="T1" fmla="*/ 1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0 h 94"/>
                <a:gd name="T14" fmla="*/ 0 w 44"/>
                <a:gd name="T15" fmla="*/ 1 h 94"/>
                <a:gd name="T16" fmla="*/ 0 w 44"/>
                <a:gd name="T17" fmla="*/ 1 h 94"/>
                <a:gd name="T18" fmla="*/ 0 w 44"/>
                <a:gd name="T19" fmla="*/ 3 h 94"/>
                <a:gd name="T20" fmla="*/ 1 w 44"/>
                <a:gd name="T21" fmla="*/ 5 h 94"/>
                <a:gd name="T22" fmla="*/ 1 w 44"/>
                <a:gd name="T23" fmla="*/ 7 h 94"/>
                <a:gd name="T24" fmla="*/ 2 w 44"/>
                <a:gd name="T25" fmla="*/ 9 h 94"/>
                <a:gd name="T26" fmla="*/ 3 w 44"/>
                <a:gd name="T27" fmla="*/ 11 h 94"/>
                <a:gd name="T28" fmla="*/ 4 w 44"/>
                <a:gd name="T29" fmla="*/ 12 h 94"/>
                <a:gd name="T30" fmla="*/ 5 w 44"/>
                <a:gd name="T31" fmla="*/ 13 h 94"/>
                <a:gd name="T32" fmla="*/ 6 w 44"/>
                <a:gd name="T33" fmla="*/ 13 h 94"/>
                <a:gd name="T34" fmla="*/ 7 w 44"/>
                <a:gd name="T35" fmla="*/ 10 h 94"/>
                <a:gd name="T36" fmla="*/ 6 w 44"/>
                <a:gd name="T37" fmla="*/ 7 h 94"/>
                <a:gd name="T38" fmla="*/ 5 w 44"/>
                <a:gd name="T39" fmla="*/ 4 h 94"/>
                <a:gd name="T40" fmla="*/ 3 w 44"/>
                <a:gd name="T41" fmla="*/ 1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5" name="Freeform 54"/>
            <p:cNvSpPr>
              <a:spLocks/>
            </p:cNvSpPr>
            <p:nvPr/>
          </p:nvSpPr>
          <p:spPr bwMode="auto">
            <a:xfrm>
              <a:off x="3420" y="3199"/>
              <a:ext cx="14" cy="20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0 h 54"/>
                <a:gd name="T12" fmla="*/ 2 w 38"/>
                <a:gd name="T13" fmla="*/ 0 h 54"/>
                <a:gd name="T14" fmla="*/ 1 w 38"/>
                <a:gd name="T15" fmla="*/ 0 h 54"/>
                <a:gd name="T16" fmla="*/ 1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1 h 54"/>
                <a:gd name="T24" fmla="*/ 0 w 38"/>
                <a:gd name="T25" fmla="*/ 1 h 54"/>
                <a:gd name="T26" fmla="*/ 0 w 38"/>
                <a:gd name="T27" fmla="*/ 2 h 54"/>
                <a:gd name="T28" fmla="*/ 0 w 38"/>
                <a:gd name="T29" fmla="*/ 3 h 54"/>
                <a:gd name="T30" fmla="*/ 1 w 38"/>
                <a:gd name="T31" fmla="*/ 4 h 54"/>
                <a:gd name="T32" fmla="*/ 2 w 38"/>
                <a:gd name="T33" fmla="*/ 5 h 54"/>
                <a:gd name="T34" fmla="*/ 3 w 38"/>
                <a:gd name="T35" fmla="*/ 6 h 54"/>
                <a:gd name="T36" fmla="*/ 4 w 38"/>
                <a:gd name="T37" fmla="*/ 7 h 54"/>
                <a:gd name="T38" fmla="*/ 4 w 38"/>
                <a:gd name="T39" fmla="*/ 7 h 54"/>
                <a:gd name="T40" fmla="*/ 5 w 38"/>
                <a:gd name="T41" fmla="*/ 7 h 54"/>
                <a:gd name="T42" fmla="*/ 5 w 38"/>
                <a:gd name="T43" fmla="*/ 6 h 54"/>
                <a:gd name="T44" fmla="*/ 4 w 38"/>
                <a:gd name="T45" fmla="*/ 4 h 54"/>
                <a:gd name="T46" fmla="*/ 3 w 38"/>
                <a:gd name="T47" fmla="*/ 2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6" name="Freeform 55"/>
            <p:cNvSpPr>
              <a:spLocks/>
            </p:cNvSpPr>
            <p:nvPr/>
          </p:nvSpPr>
          <p:spPr bwMode="auto">
            <a:xfrm>
              <a:off x="3409" y="3182"/>
              <a:ext cx="18" cy="13"/>
            </a:xfrm>
            <a:custGeom>
              <a:avLst/>
              <a:gdLst>
                <a:gd name="T0" fmla="*/ 5 w 52"/>
                <a:gd name="T1" fmla="*/ 4 h 36"/>
                <a:gd name="T2" fmla="*/ 6 w 52"/>
                <a:gd name="T3" fmla="*/ 3 h 36"/>
                <a:gd name="T4" fmla="*/ 6 w 52"/>
                <a:gd name="T5" fmla="*/ 3 h 36"/>
                <a:gd name="T6" fmla="*/ 6 w 52"/>
                <a:gd name="T7" fmla="*/ 2 h 36"/>
                <a:gd name="T8" fmla="*/ 6 w 52"/>
                <a:gd name="T9" fmla="*/ 1 h 36"/>
                <a:gd name="T10" fmla="*/ 6 w 52"/>
                <a:gd name="T11" fmla="*/ 1 h 36"/>
                <a:gd name="T12" fmla="*/ 6 w 52"/>
                <a:gd name="T13" fmla="*/ 0 h 36"/>
                <a:gd name="T14" fmla="*/ 5 w 52"/>
                <a:gd name="T15" fmla="*/ 0 h 36"/>
                <a:gd name="T16" fmla="*/ 4 w 52"/>
                <a:gd name="T17" fmla="*/ 0 h 36"/>
                <a:gd name="T18" fmla="*/ 4 w 52"/>
                <a:gd name="T19" fmla="*/ 0 h 36"/>
                <a:gd name="T20" fmla="*/ 3 w 52"/>
                <a:gd name="T21" fmla="*/ 0 h 36"/>
                <a:gd name="T22" fmla="*/ 2 w 52"/>
                <a:gd name="T23" fmla="*/ 0 h 36"/>
                <a:gd name="T24" fmla="*/ 2 w 52"/>
                <a:gd name="T25" fmla="*/ 1 h 36"/>
                <a:gd name="T26" fmla="*/ 1 w 52"/>
                <a:gd name="T27" fmla="*/ 2 h 36"/>
                <a:gd name="T28" fmla="*/ 0 w 52"/>
                <a:gd name="T29" fmla="*/ 3 h 36"/>
                <a:gd name="T30" fmla="*/ 0 w 52"/>
                <a:gd name="T31" fmla="*/ 4 h 36"/>
                <a:gd name="T32" fmla="*/ 0 w 52"/>
                <a:gd name="T33" fmla="*/ 4 h 36"/>
                <a:gd name="T34" fmla="*/ 0 w 52"/>
                <a:gd name="T35" fmla="*/ 4 h 36"/>
                <a:gd name="T36" fmla="*/ 1 w 52"/>
                <a:gd name="T37" fmla="*/ 5 h 36"/>
                <a:gd name="T38" fmla="*/ 2 w 52"/>
                <a:gd name="T39" fmla="*/ 5 h 36"/>
                <a:gd name="T40" fmla="*/ 2 w 52"/>
                <a:gd name="T41" fmla="*/ 5 h 36"/>
                <a:gd name="T42" fmla="*/ 3 w 52"/>
                <a:gd name="T43" fmla="*/ 4 h 36"/>
                <a:gd name="T44" fmla="*/ 3 w 52"/>
                <a:gd name="T45" fmla="*/ 4 h 36"/>
                <a:gd name="T46" fmla="*/ 4 w 52"/>
                <a:gd name="T47" fmla="*/ 4 h 36"/>
                <a:gd name="T48" fmla="*/ 5 w 52"/>
                <a:gd name="T49" fmla="*/ 4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7" name="Freeform 56"/>
            <p:cNvSpPr>
              <a:spLocks/>
            </p:cNvSpPr>
            <p:nvPr/>
          </p:nvSpPr>
          <p:spPr bwMode="auto">
            <a:xfrm>
              <a:off x="3315" y="3160"/>
              <a:ext cx="77" cy="86"/>
            </a:xfrm>
            <a:custGeom>
              <a:avLst/>
              <a:gdLst>
                <a:gd name="T0" fmla="*/ 11 w 198"/>
                <a:gd name="T1" fmla="*/ 5 h 236"/>
                <a:gd name="T2" fmla="*/ 9 w 198"/>
                <a:gd name="T3" fmla="*/ 6 h 236"/>
                <a:gd name="T4" fmla="*/ 7 w 198"/>
                <a:gd name="T5" fmla="*/ 8 h 236"/>
                <a:gd name="T6" fmla="*/ 5 w 198"/>
                <a:gd name="T7" fmla="*/ 9 h 236"/>
                <a:gd name="T8" fmla="*/ 4 w 198"/>
                <a:gd name="T9" fmla="*/ 11 h 236"/>
                <a:gd name="T10" fmla="*/ 2 w 198"/>
                <a:gd name="T11" fmla="*/ 13 h 236"/>
                <a:gd name="T12" fmla="*/ 1 w 198"/>
                <a:gd name="T13" fmla="*/ 15 h 236"/>
                <a:gd name="T14" fmla="*/ 0 w 198"/>
                <a:gd name="T15" fmla="*/ 17 h 236"/>
                <a:gd name="T16" fmla="*/ 0 w 198"/>
                <a:gd name="T17" fmla="*/ 19 h 236"/>
                <a:gd name="T18" fmla="*/ 0 w 198"/>
                <a:gd name="T19" fmla="*/ 23 h 236"/>
                <a:gd name="T20" fmla="*/ 2 w 198"/>
                <a:gd name="T21" fmla="*/ 25 h 236"/>
                <a:gd name="T22" fmla="*/ 4 w 198"/>
                <a:gd name="T23" fmla="*/ 27 h 236"/>
                <a:gd name="T24" fmla="*/ 7 w 198"/>
                <a:gd name="T25" fmla="*/ 29 h 236"/>
                <a:gd name="T26" fmla="*/ 10 w 198"/>
                <a:gd name="T27" fmla="*/ 30 h 236"/>
                <a:gd name="T28" fmla="*/ 13 w 198"/>
                <a:gd name="T29" fmla="*/ 31 h 236"/>
                <a:gd name="T30" fmla="*/ 17 w 198"/>
                <a:gd name="T31" fmla="*/ 31 h 236"/>
                <a:gd name="T32" fmla="*/ 20 w 198"/>
                <a:gd name="T33" fmla="*/ 31 h 236"/>
                <a:gd name="T34" fmla="*/ 21 w 198"/>
                <a:gd name="T35" fmla="*/ 31 h 236"/>
                <a:gd name="T36" fmla="*/ 21 w 198"/>
                <a:gd name="T37" fmla="*/ 31 h 236"/>
                <a:gd name="T38" fmla="*/ 22 w 198"/>
                <a:gd name="T39" fmla="*/ 30 h 236"/>
                <a:gd name="T40" fmla="*/ 22 w 198"/>
                <a:gd name="T41" fmla="*/ 30 h 236"/>
                <a:gd name="T42" fmla="*/ 22 w 198"/>
                <a:gd name="T43" fmla="*/ 29 h 236"/>
                <a:gd name="T44" fmla="*/ 21 w 198"/>
                <a:gd name="T45" fmla="*/ 29 h 236"/>
                <a:gd name="T46" fmla="*/ 21 w 198"/>
                <a:gd name="T47" fmla="*/ 29 h 236"/>
                <a:gd name="T48" fmla="*/ 20 w 198"/>
                <a:gd name="T49" fmla="*/ 29 h 236"/>
                <a:gd name="T50" fmla="*/ 19 w 198"/>
                <a:gd name="T51" fmla="*/ 29 h 236"/>
                <a:gd name="T52" fmla="*/ 18 w 198"/>
                <a:gd name="T53" fmla="*/ 29 h 236"/>
                <a:gd name="T54" fmla="*/ 17 w 198"/>
                <a:gd name="T55" fmla="*/ 29 h 236"/>
                <a:gd name="T56" fmla="*/ 16 w 198"/>
                <a:gd name="T57" fmla="*/ 29 h 236"/>
                <a:gd name="T58" fmla="*/ 15 w 198"/>
                <a:gd name="T59" fmla="*/ 29 h 236"/>
                <a:gd name="T60" fmla="*/ 13 w 198"/>
                <a:gd name="T61" fmla="*/ 28 h 236"/>
                <a:gd name="T62" fmla="*/ 11 w 198"/>
                <a:gd name="T63" fmla="*/ 28 h 236"/>
                <a:gd name="T64" fmla="*/ 10 w 198"/>
                <a:gd name="T65" fmla="*/ 28 h 236"/>
                <a:gd name="T66" fmla="*/ 8 w 198"/>
                <a:gd name="T67" fmla="*/ 27 h 236"/>
                <a:gd name="T68" fmla="*/ 6 w 198"/>
                <a:gd name="T69" fmla="*/ 27 h 236"/>
                <a:gd name="T70" fmla="*/ 4 w 198"/>
                <a:gd name="T71" fmla="*/ 25 h 236"/>
                <a:gd name="T72" fmla="*/ 3 w 198"/>
                <a:gd name="T73" fmla="*/ 23 h 236"/>
                <a:gd name="T74" fmla="*/ 2 w 198"/>
                <a:gd name="T75" fmla="*/ 21 h 236"/>
                <a:gd name="T76" fmla="*/ 2 w 198"/>
                <a:gd name="T77" fmla="*/ 19 h 236"/>
                <a:gd name="T78" fmla="*/ 3 w 198"/>
                <a:gd name="T79" fmla="*/ 16 h 236"/>
                <a:gd name="T80" fmla="*/ 4 w 198"/>
                <a:gd name="T81" fmla="*/ 15 h 236"/>
                <a:gd name="T82" fmla="*/ 6 w 198"/>
                <a:gd name="T83" fmla="*/ 13 h 236"/>
                <a:gd name="T84" fmla="*/ 7 w 198"/>
                <a:gd name="T85" fmla="*/ 11 h 236"/>
                <a:gd name="T86" fmla="*/ 10 w 198"/>
                <a:gd name="T87" fmla="*/ 9 h 236"/>
                <a:gd name="T88" fmla="*/ 12 w 198"/>
                <a:gd name="T89" fmla="*/ 8 h 236"/>
                <a:gd name="T90" fmla="*/ 14 w 198"/>
                <a:gd name="T91" fmla="*/ 7 h 236"/>
                <a:gd name="T92" fmla="*/ 17 w 198"/>
                <a:gd name="T93" fmla="*/ 5 h 236"/>
                <a:gd name="T94" fmla="*/ 19 w 198"/>
                <a:gd name="T95" fmla="*/ 4 h 236"/>
                <a:gd name="T96" fmla="*/ 21 w 198"/>
                <a:gd name="T97" fmla="*/ 3 h 236"/>
                <a:gd name="T98" fmla="*/ 24 w 198"/>
                <a:gd name="T99" fmla="*/ 3 h 236"/>
                <a:gd name="T100" fmla="*/ 26 w 198"/>
                <a:gd name="T101" fmla="*/ 2 h 236"/>
                <a:gd name="T102" fmla="*/ 28 w 198"/>
                <a:gd name="T103" fmla="*/ 1 h 236"/>
                <a:gd name="T104" fmla="*/ 30 w 198"/>
                <a:gd name="T105" fmla="*/ 1 h 236"/>
                <a:gd name="T106" fmla="*/ 29 w 198"/>
                <a:gd name="T107" fmla="*/ 0 h 236"/>
                <a:gd name="T108" fmla="*/ 27 w 198"/>
                <a:gd name="T109" fmla="*/ 0 h 236"/>
                <a:gd name="T110" fmla="*/ 25 w 198"/>
                <a:gd name="T111" fmla="*/ 0 h 236"/>
                <a:gd name="T112" fmla="*/ 22 w 198"/>
                <a:gd name="T113" fmla="*/ 1 h 236"/>
                <a:gd name="T114" fmla="*/ 19 w 198"/>
                <a:gd name="T115" fmla="*/ 1 h 236"/>
                <a:gd name="T116" fmla="*/ 16 w 198"/>
                <a:gd name="T117" fmla="*/ 3 h 236"/>
                <a:gd name="T118" fmla="*/ 13 w 198"/>
                <a:gd name="T119" fmla="*/ 4 h 236"/>
                <a:gd name="T120" fmla="*/ 11 w 198"/>
                <a:gd name="T121" fmla="*/ 5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8" name="Freeform 57"/>
            <p:cNvSpPr>
              <a:spLocks/>
            </p:cNvSpPr>
            <p:nvPr/>
          </p:nvSpPr>
          <p:spPr bwMode="auto">
            <a:xfrm>
              <a:off x="3446" y="3160"/>
              <a:ext cx="52" cy="66"/>
            </a:xfrm>
            <a:custGeom>
              <a:avLst/>
              <a:gdLst>
                <a:gd name="T0" fmla="*/ 18 w 128"/>
                <a:gd name="T1" fmla="*/ 8 h 183"/>
                <a:gd name="T2" fmla="*/ 18 w 128"/>
                <a:gd name="T3" fmla="*/ 10 h 183"/>
                <a:gd name="T4" fmla="*/ 18 w 128"/>
                <a:gd name="T5" fmla="*/ 13 h 183"/>
                <a:gd name="T6" fmla="*/ 17 w 128"/>
                <a:gd name="T7" fmla="*/ 14 h 183"/>
                <a:gd name="T8" fmla="*/ 15 w 128"/>
                <a:gd name="T9" fmla="*/ 16 h 183"/>
                <a:gd name="T10" fmla="*/ 12 w 128"/>
                <a:gd name="T11" fmla="*/ 17 h 183"/>
                <a:gd name="T12" fmla="*/ 10 w 128"/>
                <a:gd name="T13" fmla="*/ 19 h 183"/>
                <a:gd name="T14" fmla="*/ 7 w 128"/>
                <a:gd name="T15" fmla="*/ 20 h 183"/>
                <a:gd name="T16" fmla="*/ 5 w 128"/>
                <a:gd name="T17" fmla="*/ 22 h 183"/>
                <a:gd name="T18" fmla="*/ 4 w 128"/>
                <a:gd name="T19" fmla="*/ 22 h 183"/>
                <a:gd name="T20" fmla="*/ 4 w 128"/>
                <a:gd name="T21" fmla="*/ 22 h 183"/>
                <a:gd name="T22" fmla="*/ 4 w 128"/>
                <a:gd name="T23" fmla="*/ 23 h 183"/>
                <a:gd name="T24" fmla="*/ 4 w 128"/>
                <a:gd name="T25" fmla="*/ 23 h 183"/>
                <a:gd name="T26" fmla="*/ 5 w 128"/>
                <a:gd name="T27" fmla="*/ 24 h 183"/>
                <a:gd name="T28" fmla="*/ 6 w 128"/>
                <a:gd name="T29" fmla="*/ 24 h 183"/>
                <a:gd name="T30" fmla="*/ 6 w 128"/>
                <a:gd name="T31" fmla="*/ 24 h 183"/>
                <a:gd name="T32" fmla="*/ 7 w 128"/>
                <a:gd name="T33" fmla="*/ 24 h 183"/>
                <a:gd name="T34" fmla="*/ 10 w 128"/>
                <a:gd name="T35" fmla="*/ 22 h 183"/>
                <a:gd name="T36" fmla="*/ 13 w 128"/>
                <a:gd name="T37" fmla="*/ 21 h 183"/>
                <a:gd name="T38" fmla="*/ 15 w 128"/>
                <a:gd name="T39" fmla="*/ 19 h 183"/>
                <a:gd name="T40" fmla="*/ 18 w 128"/>
                <a:gd name="T41" fmla="*/ 17 h 183"/>
                <a:gd name="T42" fmla="*/ 20 w 128"/>
                <a:gd name="T43" fmla="*/ 15 h 183"/>
                <a:gd name="T44" fmla="*/ 21 w 128"/>
                <a:gd name="T45" fmla="*/ 13 h 183"/>
                <a:gd name="T46" fmla="*/ 21 w 128"/>
                <a:gd name="T47" fmla="*/ 10 h 183"/>
                <a:gd name="T48" fmla="*/ 20 w 128"/>
                <a:gd name="T49" fmla="*/ 8 h 183"/>
                <a:gd name="T50" fmla="*/ 19 w 128"/>
                <a:gd name="T51" fmla="*/ 5 h 183"/>
                <a:gd name="T52" fmla="*/ 16 w 128"/>
                <a:gd name="T53" fmla="*/ 4 h 183"/>
                <a:gd name="T54" fmla="*/ 13 w 128"/>
                <a:gd name="T55" fmla="*/ 2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1 h 183"/>
                <a:gd name="T68" fmla="*/ 5 w 128"/>
                <a:gd name="T69" fmla="*/ 2 h 183"/>
                <a:gd name="T70" fmla="*/ 8 w 128"/>
                <a:gd name="T71" fmla="*/ 2 h 183"/>
                <a:gd name="T72" fmla="*/ 11 w 128"/>
                <a:gd name="T73" fmla="*/ 3 h 183"/>
                <a:gd name="T74" fmla="*/ 13 w 128"/>
                <a:gd name="T75" fmla="*/ 4 h 183"/>
                <a:gd name="T76" fmla="*/ 15 w 128"/>
                <a:gd name="T77" fmla="*/ 5 h 183"/>
                <a:gd name="T78" fmla="*/ 17 w 128"/>
                <a:gd name="T79" fmla="*/ 6 h 183"/>
                <a:gd name="T80" fmla="*/ 18 w 128"/>
                <a:gd name="T81" fmla="*/ 8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9" name="Freeform 58"/>
            <p:cNvSpPr>
              <a:spLocks/>
            </p:cNvSpPr>
            <p:nvPr/>
          </p:nvSpPr>
          <p:spPr bwMode="auto">
            <a:xfrm>
              <a:off x="3266" y="3145"/>
              <a:ext cx="124" cy="138"/>
            </a:xfrm>
            <a:custGeom>
              <a:avLst/>
              <a:gdLst>
                <a:gd name="T0" fmla="*/ 15 w 323"/>
                <a:gd name="T1" fmla="*/ 9 h 379"/>
                <a:gd name="T2" fmla="*/ 8 w 323"/>
                <a:gd name="T3" fmla="*/ 15 h 379"/>
                <a:gd name="T4" fmla="*/ 3 w 323"/>
                <a:gd name="T5" fmla="*/ 22 h 379"/>
                <a:gd name="T6" fmla="*/ 0 w 323"/>
                <a:gd name="T7" fmla="*/ 30 h 379"/>
                <a:gd name="T8" fmla="*/ 1 w 323"/>
                <a:gd name="T9" fmla="*/ 35 h 379"/>
                <a:gd name="T10" fmla="*/ 2 w 323"/>
                <a:gd name="T11" fmla="*/ 38 h 379"/>
                <a:gd name="T12" fmla="*/ 3 w 323"/>
                <a:gd name="T13" fmla="*/ 40 h 379"/>
                <a:gd name="T14" fmla="*/ 5 w 323"/>
                <a:gd name="T15" fmla="*/ 41 h 379"/>
                <a:gd name="T16" fmla="*/ 8 w 323"/>
                <a:gd name="T17" fmla="*/ 43 h 379"/>
                <a:gd name="T18" fmla="*/ 13 w 323"/>
                <a:gd name="T19" fmla="*/ 45 h 379"/>
                <a:gd name="T20" fmla="*/ 18 w 323"/>
                <a:gd name="T21" fmla="*/ 47 h 379"/>
                <a:gd name="T22" fmla="*/ 23 w 323"/>
                <a:gd name="T23" fmla="*/ 48 h 379"/>
                <a:gd name="T24" fmla="*/ 28 w 323"/>
                <a:gd name="T25" fmla="*/ 49 h 379"/>
                <a:gd name="T26" fmla="*/ 33 w 323"/>
                <a:gd name="T27" fmla="*/ 49 h 379"/>
                <a:gd name="T28" fmla="*/ 38 w 323"/>
                <a:gd name="T29" fmla="*/ 50 h 379"/>
                <a:gd name="T30" fmla="*/ 43 w 323"/>
                <a:gd name="T31" fmla="*/ 50 h 379"/>
                <a:gd name="T32" fmla="*/ 46 w 323"/>
                <a:gd name="T33" fmla="*/ 50 h 379"/>
                <a:gd name="T34" fmla="*/ 47 w 323"/>
                <a:gd name="T35" fmla="*/ 49 h 379"/>
                <a:gd name="T36" fmla="*/ 48 w 323"/>
                <a:gd name="T37" fmla="*/ 48 h 379"/>
                <a:gd name="T38" fmla="*/ 46 w 323"/>
                <a:gd name="T39" fmla="*/ 47 h 379"/>
                <a:gd name="T40" fmla="*/ 43 w 323"/>
                <a:gd name="T41" fmla="*/ 47 h 379"/>
                <a:gd name="T42" fmla="*/ 39 w 323"/>
                <a:gd name="T43" fmla="*/ 46 h 379"/>
                <a:gd name="T44" fmla="*/ 34 w 323"/>
                <a:gd name="T45" fmla="*/ 46 h 379"/>
                <a:gd name="T46" fmla="*/ 30 w 323"/>
                <a:gd name="T47" fmla="*/ 46 h 379"/>
                <a:gd name="T48" fmla="*/ 25 w 323"/>
                <a:gd name="T49" fmla="*/ 45 h 379"/>
                <a:gd name="T50" fmla="*/ 20 w 323"/>
                <a:gd name="T51" fmla="*/ 44 h 379"/>
                <a:gd name="T52" fmla="*/ 16 w 323"/>
                <a:gd name="T53" fmla="*/ 43 h 379"/>
                <a:gd name="T54" fmla="*/ 11 w 323"/>
                <a:gd name="T55" fmla="*/ 40 h 379"/>
                <a:gd name="T56" fmla="*/ 8 w 323"/>
                <a:gd name="T57" fmla="*/ 39 h 379"/>
                <a:gd name="T58" fmla="*/ 5 w 323"/>
                <a:gd name="T59" fmla="*/ 36 h 379"/>
                <a:gd name="T60" fmla="*/ 5 w 323"/>
                <a:gd name="T61" fmla="*/ 32 h 379"/>
                <a:gd name="T62" fmla="*/ 6 w 323"/>
                <a:gd name="T63" fmla="*/ 26 h 379"/>
                <a:gd name="T64" fmla="*/ 8 w 323"/>
                <a:gd name="T65" fmla="*/ 22 h 379"/>
                <a:gd name="T66" fmla="*/ 10 w 323"/>
                <a:gd name="T67" fmla="*/ 18 h 379"/>
                <a:gd name="T68" fmla="*/ 13 w 323"/>
                <a:gd name="T69" fmla="*/ 15 h 379"/>
                <a:gd name="T70" fmla="*/ 17 w 323"/>
                <a:gd name="T71" fmla="*/ 12 h 379"/>
                <a:gd name="T72" fmla="*/ 21 w 323"/>
                <a:gd name="T73" fmla="*/ 8 h 379"/>
                <a:gd name="T74" fmla="*/ 26 w 323"/>
                <a:gd name="T75" fmla="*/ 5 h 379"/>
                <a:gd name="T76" fmla="*/ 32 w 323"/>
                <a:gd name="T77" fmla="*/ 3 h 379"/>
                <a:gd name="T78" fmla="*/ 37 w 323"/>
                <a:gd name="T79" fmla="*/ 1 h 379"/>
                <a:gd name="T80" fmla="*/ 38 w 323"/>
                <a:gd name="T81" fmla="*/ 0 h 379"/>
                <a:gd name="T82" fmla="*/ 33 w 323"/>
                <a:gd name="T83" fmla="*/ 1 h 379"/>
                <a:gd name="T84" fmla="*/ 26 w 323"/>
                <a:gd name="T85" fmla="*/ 3 h 379"/>
                <a:gd name="T86" fmla="*/ 21 w 323"/>
                <a:gd name="T87" fmla="*/ 5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0" name="Freeform 59"/>
            <p:cNvSpPr>
              <a:spLocks/>
            </p:cNvSpPr>
            <p:nvPr/>
          </p:nvSpPr>
          <p:spPr bwMode="auto">
            <a:xfrm>
              <a:off x="3441" y="3140"/>
              <a:ext cx="111" cy="92"/>
            </a:xfrm>
            <a:custGeom>
              <a:avLst/>
              <a:gdLst>
                <a:gd name="T0" fmla="*/ 37 w 282"/>
                <a:gd name="T1" fmla="*/ 10 h 253"/>
                <a:gd name="T2" fmla="*/ 39 w 282"/>
                <a:gd name="T3" fmla="*/ 12 h 253"/>
                <a:gd name="T4" fmla="*/ 39 w 282"/>
                <a:gd name="T5" fmla="*/ 14 h 253"/>
                <a:gd name="T6" fmla="*/ 40 w 282"/>
                <a:gd name="T7" fmla="*/ 16 h 253"/>
                <a:gd name="T8" fmla="*/ 40 w 282"/>
                <a:gd name="T9" fmla="*/ 19 h 253"/>
                <a:gd name="T10" fmla="*/ 40 w 282"/>
                <a:gd name="T11" fmla="*/ 21 h 253"/>
                <a:gd name="T12" fmla="*/ 39 w 282"/>
                <a:gd name="T13" fmla="*/ 23 h 253"/>
                <a:gd name="T14" fmla="*/ 38 w 282"/>
                <a:gd name="T15" fmla="*/ 24 h 253"/>
                <a:gd name="T16" fmla="*/ 37 w 282"/>
                <a:gd name="T17" fmla="*/ 26 h 253"/>
                <a:gd name="T18" fmla="*/ 35 w 282"/>
                <a:gd name="T19" fmla="*/ 27 h 253"/>
                <a:gd name="T20" fmla="*/ 33 w 282"/>
                <a:gd name="T21" fmla="*/ 28 h 253"/>
                <a:gd name="T22" fmla="*/ 31 w 282"/>
                <a:gd name="T23" fmla="*/ 30 h 253"/>
                <a:gd name="T24" fmla="*/ 30 w 282"/>
                <a:gd name="T25" fmla="*/ 31 h 253"/>
                <a:gd name="T26" fmla="*/ 30 w 282"/>
                <a:gd name="T27" fmla="*/ 32 h 253"/>
                <a:gd name="T28" fmla="*/ 30 w 282"/>
                <a:gd name="T29" fmla="*/ 32 h 253"/>
                <a:gd name="T30" fmla="*/ 30 w 282"/>
                <a:gd name="T31" fmla="*/ 32 h 253"/>
                <a:gd name="T32" fmla="*/ 30 w 282"/>
                <a:gd name="T33" fmla="*/ 33 h 253"/>
                <a:gd name="T34" fmla="*/ 31 w 282"/>
                <a:gd name="T35" fmla="*/ 33 h 253"/>
                <a:gd name="T36" fmla="*/ 31 w 282"/>
                <a:gd name="T37" fmla="*/ 33 h 253"/>
                <a:gd name="T38" fmla="*/ 32 w 282"/>
                <a:gd name="T39" fmla="*/ 33 h 253"/>
                <a:gd name="T40" fmla="*/ 32 w 282"/>
                <a:gd name="T41" fmla="*/ 33 h 253"/>
                <a:gd name="T42" fmla="*/ 36 w 282"/>
                <a:gd name="T43" fmla="*/ 31 h 253"/>
                <a:gd name="T44" fmla="*/ 39 w 282"/>
                <a:gd name="T45" fmla="*/ 28 h 253"/>
                <a:gd name="T46" fmla="*/ 41 w 282"/>
                <a:gd name="T47" fmla="*/ 25 h 253"/>
                <a:gd name="T48" fmla="*/ 43 w 282"/>
                <a:gd name="T49" fmla="*/ 22 h 253"/>
                <a:gd name="T50" fmla="*/ 44 w 282"/>
                <a:gd name="T51" fmla="*/ 19 h 253"/>
                <a:gd name="T52" fmla="*/ 43 w 282"/>
                <a:gd name="T53" fmla="*/ 15 h 253"/>
                <a:gd name="T54" fmla="*/ 42 w 282"/>
                <a:gd name="T55" fmla="*/ 12 h 253"/>
                <a:gd name="T56" fmla="*/ 39 w 282"/>
                <a:gd name="T57" fmla="*/ 9 h 253"/>
                <a:gd name="T58" fmla="*/ 37 w 282"/>
                <a:gd name="T59" fmla="*/ 8 h 253"/>
                <a:gd name="T60" fmla="*/ 34 w 282"/>
                <a:gd name="T61" fmla="*/ 6 h 253"/>
                <a:gd name="T62" fmla="*/ 31 w 282"/>
                <a:gd name="T63" fmla="*/ 5 h 253"/>
                <a:gd name="T64" fmla="*/ 28 w 282"/>
                <a:gd name="T65" fmla="*/ 4 h 253"/>
                <a:gd name="T66" fmla="*/ 25 w 282"/>
                <a:gd name="T67" fmla="*/ 3 h 253"/>
                <a:gd name="T68" fmla="*/ 22 w 282"/>
                <a:gd name="T69" fmla="*/ 3 h 253"/>
                <a:gd name="T70" fmla="*/ 19 w 282"/>
                <a:gd name="T71" fmla="*/ 2 h 253"/>
                <a:gd name="T72" fmla="*/ 16 w 282"/>
                <a:gd name="T73" fmla="*/ 1 h 253"/>
                <a:gd name="T74" fmla="*/ 13 w 282"/>
                <a:gd name="T75" fmla="*/ 1 h 253"/>
                <a:gd name="T76" fmla="*/ 10 w 282"/>
                <a:gd name="T77" fmla="*/ 0 h 253"/>
                <a:gd name="T78" fmla="*/ 7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0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1 h 253"/>
                <a:gd name="T96" fmla="*/ 8 w 282"/>
                <a:gd name="T97" fmla="*/ 2 h 253"/>
                <a:gd name="T98" fmla="*/ 10 w 282"/>
                <a:gd name="T99" fmla="*/ 2 h 253"/>
                <a:gd name="T100" fmla="*/ 13 w 282"/>
                <a:gd name="T101" fmla="*/ 3 h 253"/>
                <a:gd name="T102" fmla="*/ 15 w 282"/>
                <a:gd name="T103" fmla="*/ 3 h 253"/>
                <a:gd name="T104" fmla="*/ 18 w 282"/>
                <a:gd name="T105" fmla="*/ 3 h 253"/>
                <a:gd name="T106" fmla="*/ 20 w 282"/>
                <a:gd name="T107" fmla="*/ 4 h 253"/>
                <a:gd name="T108" fmla="*/ 22 w 282"/>
                <a:gd name="T109" fmla="*/ 5 h 253"/>
                <a:gd name="T110" fmla="*/ 25 w 282"/>
                <a:gd name="T111" fmla="*/ 5 h 253"/>
                <a:gd name="T112" fmla="*/ 28 w 282"/>
                <a:gd name="T113" fmla="*/ 6 h 253"/>
                <a:gd name="T114" fmla="*/ 30 w 282"/>
                <a:gd name="T115" fmla="*/ 7 h 253"/>
                <a:gd name="T116" fmla="*/ 32 w 282"/>
                <a:gd name="T117" fmla="*/ 8 h 253"/>
                <a:gd name="T118" fmla="*/ 34 w 282"/>
                <a:gd name="T119" fmla="*/ 9 h 253"/>
                <a:gd name="T120" fmla="*/ 37 w 282"/>
                <a:gd name="T121" fmla="*/ 1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1" name="Freeform 60"/>
            <p:cNvSpPr>
              <a:spLocks/>
            </p:cNvSpPr>
            <p:nvPr/>
          </p:nvSpPr>
          <p:spPr bwMode="auto">
            <a:xfrm>
              <a:off x="3221" y="3191"/>
              <a:ext cx="45" cy="85"/>
            </a:xfrm>
            <a:custGeom>
              <a:avLst/>
              <a:gdLst>
                <a:gd name="T0" fmla="*/ 0 w 115"/>
                <a:gd name="T1" fmla="*/ 17 h 236"/>
                <a:gd name="T2" fmla="*/ 0 w 115"/>
                <a:gd name="T3" fmla="*/ 19 h 236"/>
                <a:gd name="T4" fmla="*/ 1 w 115"/>
                <a:gd name="T5" fmla="*/ 22 h 236"/>
                <a:gd name="T6" fmla="*/ 2 w 115"/>
                <a:gd name="T7" fmla="*/ 24 h 236"/>
                <a:gd name="T8" fmla="*/ 4 w 115"/>
                <a:gd name="T9" fmla="*/ 26 h 236"/>
                <a:gd name="T10" fmla="*/ 6 w 115"/>
                <a:gd name="T11" fmla="*/ 27 h 236"/>
                <a:gd name="T12" fmla="*/ 9 w 115"/>
                <a:gd name="T13" fmla="*/ 29 h 236"/>
                <a:gd name="T14" fmla="*/ 11 w 115"/>
                <a:gd name="T15" fmla="*/ 30 h 236"/>
                <a:gd name="T16" fmla="*/ 14 w 115"/>
                <a:gd name="T17" fmla="*/ 31 h 236"/>
                <a:gd name="T18" fmla="*/ 15 w 115"/>
                <a:gd name="T19" fmla="*/ 31 h 236"/>
                <a:gd name="T20" fmla="*/ 16 w 115"/>
                <a:gd name="T21" fmla="*/ 30 h 236"/>
                <a:gd name="T22" fmla="*/ 17 w 115"/>
                <a:gd name="T23" fmla="*/ 30 h 236"/>
                <a:gd name="T24" fmla="*/ 17 w 115"/>
                <a:gd name="T25" fmla="*/ 29 h 236"/>
                <a:gd name="T26" fmla="*/ 17 w 115"/>
                <a:gd name="T27" fmla="*/ 28 h 236"/>
                <a:gd name="T28" fmla="*/ 17 w 115"/>
                <a:gd name="T29" fmla="*/ 28 h 236"/>
                <a:gd name="T30" fmla="*/ 16 w 115"/>
                <a:gd name="T31" fmla="*/ 27 h 236"/>
                <a:gd name="T32" fmla="*/ 16 w 115"/>
                <a:gd name="T33" fmla="*/ 27 h 236"/>
                <a:gd name="T34" fmla="*/ 13 w 115"/>
                <a:gd name="T35" fmla="*/ 26 h 236"/>
                <a:gd name="T36" fmla="*/ 10 w 115"/>
                <a:gd name="T37" fmla="*/ 25 h 236"/>
                <a:gd name="T38" fmla="*/ 8 w 115"/>
                <a:gd name="T39" fmla="*/ 23 h 236"/>
                <a:gd name="T40" fmla="*/ 6 w 115"/>
                <a:gd name="T41" fmla="*/ 21 h 236"/>
                <a:gd name="T42" fmla="*/ 5 w 115"/>
                <a:gd name="T43" fmla="*/ 19 h 236"/>
                <a:gd name="T44" fmla="*/ 4 w 115"/>
                <a:gd name="T45" fmla="*/ 17 h 236"/>
                <a:gd name="T46" fmla="*/ 4 w 115"/>
                <a:gd name="T47" fmla="*/ 14 h 236"/>
                <a:gd name="T48" fmla="*/ 5 w 115"/>
                <a:gd name="T49" fmla="*/ 12 h 236"/>
                <a:gd name="T50" fmla="*/ 7 w 115"/>
                <a:gd name="T51" fmla="*/ 10 h 236"/>
                <a:gd name="T52" fmla="*/ 9 w 115"/>
                <a:gd name="T53" fmla="*/ 8 h 236"/>
                <a:gd name="T54" fmla="*/ 11 w 115"/>
                <a:gd name="T55" fmla="*/ 6 h 236"/>
                <a:gd name="T56" fmla="*/ 13 w 115"/>
                <a:gd name="T57" fmla="*/ 4 h 236"/>
                <a:gd name="T58" fmla="*/ 15 w 115"/>
                <a:gd name="T59" fmla="*/ 3 h 236"/>
                <a:gd name="T60" fmla="*/ 17 w 115"/>
                <a:gd name="T61" fmla="*/ 1 h 236"/>
                <a:gd name="T62" fmla="*/ 18 w 115"/>
                <a:gd name="T63" fmla="*/ 1 h 236"/>
                <a:gd name="T64" fmla="*/ 18 w 115"/>
                <a:gd name="T65" fmla="*/ 0 h 236"/>
                <a:gd name="T66" fmla="*/ 16 w 115"/>
                <a:gd name="T67" fmla="*/ 0 h 236"/>
                <a:gd name="T68" fmla="*/ 13 w 115"/>
                <a:gd name="T69" fmla="*/ 1 h 236"/>
                <a:gd name="T70" fmla="*/ 11 w 115"/>
                <a:gd name="T71" fmla="*/ 3 h 236"/>
                <a:gd name="T72" fmla="*/ 7 w 115"/>
                <a:gd name="T73" fmla="*/ 5 h 236"/>
                <a:gd name="T74" fmla="*/ 5 w 115"/>
                <a:gd name="T75" fmla="*/ 8 h 236"/>
                <a:gd name="T76" fmla="*/ 3 w 115"/>
                <a:gd name="T77" fmla="*/ 11 h 236"/>
                <a:gd name="T78" fmla="*/ 1 w 115"/>
                <a:gd name="T79" fmla="*/ 14 h 236"/>
                <a:gd name="T80" fmla="*/ 0 w 115"/>
                <a:gd name="T81" fmla="*/ 17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2" name="Freeform 61"/>
            <p:cNvSpPr>
              <a:spLocks/>
            </p:cNvSpPr>
            <p:nvPr/>
          </p:nvSpPr>
          <p:spPr bwMode="auto">
            <a:xfrm>
              <a:off x="3533" y="3134"/>
              <a:ext cx="96" cy="114"/>
            </a:xfrm>
            <a:custGeom>
              <a:avLst/>
              <a:gdLst>
                <a:gd name="T0" fmla="*/ 32 w 245"/>
                <a:gd name="T1" fmla="*/ 17 h 310"/>
                <a:gd name="T2" fmla="*/ 34 w 245"/>
                <a:gd name="T3" fmla="*/ 19 h 310"/>
                <a:gd name="T4" fmla="*/ 35 w 245"/>
                <a:gd name="T5" fmla="*/ 22 h 310"/>
                <a:gd name="T6" fmla="*/ 34 w 245"/>
                <a:gd name="T7" fmla="*/ 25 h 310"/>
                <a:gd name="T8" fmla="*/ 32 w 245"/>
                <a:gd name="T9" fmla="*/ 28 h 310"/>
                <a:gd name="T10" fmla="*/ 29 w 245"/>
                <a:gd name="T11" fmla="*/ 31 h 310"/>
                <a:gd name="T12" fmla="*/ 25 w 245"/>
                <a:gd name="T13" fmla="*/ 33 h 310"/>
                <a:gd name="T14" fmla="*/ 22 w 245"/>
                <a:gd name="T15" fmla="*/ 36 h 310"/>
                <a:gd name="T16" fmla="*/ 20 w 245"/>
                <a:gd name="T17" fmla="*/ 38 h 310"/>
                <a:gd name="T18" fmla="*/ 19 w 245"/>
                <a:gd name="T19" fmla="*/ 39 h 310"/>
                <a:gd name="T20" fmla="*/ 18 w 245"/>
                <a:gd name="T21" fmla="*/ 40 h 310"/>
                <a:gd name="T22" fmla="*/ 19 w 245"/>
                <a:gd name="T23" fmla="*/ 42 h 310"/>
                <a:gd name="T24" fmla="*/ 20 w 245"/>
                <a:gd name="T25" fmla="*/ 42 h 310"/>
                <a:gd name="T26" fmla="*/ 21 w 245"/>
                <a:gd name="T27" fmla="*/ 42 h 310"/>
                <a:gd name="T28" fmla="*/ 24 w 245"/>
                <a:gd name="T29" fmla="*/ 39 h 310"/>
                <a:gd name="T30" fmla="*/ 28 w 245"/>
                <a:gd name="T31" fmla="*/ 36 h 310"/>
                <a:gd name="T32" fmla="*/ 32 w 245"/>
                <a:gd name="T33" fmla="*/ 33 h 310"/>
                <a:gd name="T34" fmla="*/ 35 w 245"/>
                <a:gd name="T35" fmla="*/ 30 h 310"/>
                <a:gd name="T36" fmla="*/ 38 w 245"/>
                <a:gd name="T37" fmla="*/ 25 h 310"/>
                <a:gd name="T38" fmla="*/ 37 w 245"/>
                <a:gd name="T39" fmla="*/ 21 h 310"/>
                <a:gd name="T40" fmla="*/ 35 w 245"/>
                <a:gd name="T41" fmla="*/ 16 h 310"/>
                <a:gd name="T42" fmla="*/ 31 w 245"/>
                <a:gd name="T43" fmla="*/ 13 h 310"/>
                <a:gd name="T44" fmla="*/ 27 w 245"/>
                <a:gd name="T45" fmla="*/ 10 h 310"/>
                <a:gd name="T46" fmla="*/ 23 w 245"/>
                <a:gd name="T47" fmla="*/ 8 h 310"/>
                <a:gd name="T48" fmla="*/ 19 w 245"/>
                <a:gd name="T49" fmla="*/ 6 h 310"/>
                <a:gd name="T50" fmla="*/ 14 w 245"/>
                <a:gd name="T51" fmla="*/ 4 h 310"/>
                <a:gd name="T52" fmla="*/ 10 w 245"/>
                <a:gd name="T53" fmla="*/ 3 h 310"/>
                <a:gd name="T54" fmla="*/ 6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5 w 245"/>
                <a:gd name="T63" fmla="*/ 3 h 310"/>
                <a:gd name="T64" fmla="*/ 9 w 245"/>
                <a:gd name="T65" fmla="*/ 4 h 310"/>
                <a:gd name="T66" fmla="*/ 13 w 245"/>
                <a:gd name="T67" fmla="*/ 6 h 310"/>
                <a:gd name="T68" fmla="*/ 17 w 245"/>
                <a:gd name="T69" fmla="*/ 8 h 310"/>
                <a:gd name="T70" fmla="*/ 21 w 245"/>
                <a:gd name="T71" fmla="*/ 10 h 310"/>
                <a:gd name="T72" fmla="*/ 25 w 245"/>
                <a:gd name="T73" fmla="*/ 12 h 310"/>
                <a:gd name="T74" fmla="*/ 29 w 245"/>
                <a:gd name="T75" fmla="*/ 14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7933" name="Group 62"/>
            <p:cNvGrpSpPr>
              <a:grpSpLocks/>
            </p:cNvGrpSpPr>
            <p:nvPr/>
          </p:nvGrpSpPr>
          <p:grpSpPr bwMode="auto">
            <a:xfrm>
              <a:off x="3334" y="3292"/>
              <a:ext cx="290" cy="352"/>
              <a:chOff x="3774" y="2423"/>
              <a:chExt cx="189" cy="286"/>
            </a:xfrm>
          </p:grpSpPr>
          <p:sp>
            <p:nvSpPr>
              <p:cNvPr id="37948" name="Rectangle 63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49" name="Rectangle 64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50" name="Rectangle 65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51" name="Rectangle 66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52" name="Rectangle 67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53" name="Rectangle 68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7934" name="Group 69"/>
            <p:cNvGrpSpPr>
              <a:grpSpLocks/>
            </p:cNvGrpSpPr>
            <p:nvPr/>
          </p:nvGrpSpPr>
          <p:grpSpPr bwMode="auto">
            <a:xfrm>
              <a:off x="3420" y="3341"/>
              <a:ext cx="105" cy="46"/>
              <a:chOff x="3420" y="3341"/>
              <a:chExt cx="105" cy="46"/>
            </a:xfrm>
          </p:grpSpPr>
          <p:sp>
            <p:nvSpPr>
              <p:cNvPr id="37946" name="Rectangle 70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47" name="Rectangle 71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7935" name="Group 72"/>
            <p:cNvGrpSpPr>
              <a:grpSpLocks/>
            </p:cNvGrpSpPr>
            <p:nvPr/>
          </p:nvGrpSpPr>
          <p:grpSpPr bwMode="auto">
            <a:xfrm>
              <a:off x="3409" y="3398"/>
              <a:ext cx="135" cy="46"/>
              <a:chOff x="3420" y="3341"/>
              <a:chExt cx="105" cy="46"/>
            </a:xfrm>
          </p:grpSpPr>
          <p:sp>
            <p:nvSpPr>
              <p:cNvPr id="37944" name="Rectangle 73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45" name="Rectangle 74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7936" name="Group 75"/>
            <p:cNvGrpSpPr>
              <a:grpSpLocks/>
            </p:cNvGrpSpPr>
            <p:nvPr/>
          </p:nvGrpSpPr>
          <p:grpSpPr bwMode="auto">
            <a:xfrm>
              <a:off x="3392" y="3455"/>
              <a:ext cx="168" cy="46"/>
              <a:chOff x="3420" y="3341"/>
              <a:chExt cx="105" cy="46"/>
            </a:xfrm>
          </p:grpSpPr>
          <p:sp>
            <p:nvSpPr>
              <p:cNvPr id="37942" name="Rectangle 76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43" name="Rectangle 77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7937" name="Group 78"/>
            <p:cNvGrpSpPr>
              <a:grpSpLocks/>
            </p:cNvGrpSpPr>
            <p:nvPr/>
          </p:nvGrpSpPr>
          <p:grpSpPr bwMode="auto">
            <a:xfrm>
              <a:off x="3378" y="3512"/>
              <a:ext cx="203" cy="46"/>
              <a:chOff x="3420" y="3341"/>
              <a:chExt cx="105" cy="46"/>
            </a:xfrm>
          </p:grpSpPr>
          <p:sp>
            <p:nvSpPr>
              <p:cNvPr id="37940" name="Rectangle 79"/>
              <p:cNvSpPr>
                <a:spLocks noChangeArrowheads="1"/>
              </p:cNvSpPr>
              <p:nvPr/>
            </p:nvSpPr>
            <p:spPr bwMode="auto">
              <a:xfrm>
                <a:off x="3438" y="3341"/>
                <a:ext cx="72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41" name="Rectangle 80"/>
              <p:cNvSpPr>
                <a:spLocks noChangeArrowheads="1"/>
              </p:cNvSpPr>
              <p:nvPr/>
            </p:nvSpPr>
            <p:spPr bwMode="auto">
              <a:xfrm>
                <a:off x="3420" y="3355"/>
                <a:ext cx="105" cy="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7938" name="Rectangle 81"/>
            <p:cNvSpPr>
              <a:spLocks noChangeArrowheads="1"/>
            </p:cNvSpPr>
            <p:nvPr/>
          </p:nvSpPr>
          <p:spPr bwMode="auto">
            <a:xfrm>
              <a:off x="3363" y="3561"/>
              <a:ext cx="226" cy="3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939" name="Rectangle 82"/>
            <p:cNvSpPr>
              <a:spLocks noChangeArrowheads="1"/>
            </p:cNvSpPr>
            <p:nvPr/>
          </p:nvSpPr>
          <p:spPr bwMode="auto">
            <a:xfrm>
              <a:off x="3382" y="3580"/>
              <a:ext cx="232" cy="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1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805CF22-DD5D-495A-A8CB-6562DA6335D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Media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322763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Bit: </a:t>
            </a:r>
            <a:r>
              <a:rPr lang="en-US" sz="2400" smtClean="0"/>
              <a:t>propagates between</a:t>
            </a:r>
            <a:br>
              <a:rPr lang="en-US" sz="2400" smtClean="0"/>
            </a:br>
            <a:r>
              <a:rPr lang="en-US" sz="2400" smtClean="0"/>
              <a:t>transmitter/rcvr pairs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physical link:</a:t>
            </a:r>
            <a:r>
              <a:rPr lang="en-US" sz="2400" smtClean="0"/>
              <a:t> what lies between transmitter &amp; receiver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guided media: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signals propagate in solid media: copper, fiber, coax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unguided media: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signals propagate freely, e.g., radio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76825" y="127793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Twisted Pair (TP)</a:t>
            </a:r>
            <a:endParaRPr lang="en-US" sz="2400" smtClean="0"/>
          </a:p>
          <a:p>
            <a:r>
              <a:rPr lang="en-US" sz="2400" smtClean="0"/>
              <a:t>two insulated copper wires</a:t>
            </a:r>
          </a:p>
          <a:p>
            <a:pPr lvl="1"/>
            <a:r>
              <a:rPr lang="en-US" sz="2000" smtClean="0"/>
              <a:t>Category 3: traditional phone wires, 10 Mbps Ethernet</a:t>
            </a:r>
          </a:p>
          <a:p>
            <a:pPr lvl="1"/>
            <a:r>
              <a:rPr lang="en-US" sz="2000" smtClean="0"/>
              <a:t>Category 5: </a:t>
            </a:r>
            <a:br>
              <a:rPr lang="en-US" sz="2000" smtClean="0"/>
            </a:br>
            <a:r>
              <a:rPr lang="en-US" sz="2000" smtClean="0"/>
              <a:t>100Mbps Ethernet</a:t>
            </a:r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5038" y="4344988"/>
            <a:ext cx="2276475" cy="170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3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1BA8180-3223-4F59-A0AC-80E0D22F137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Physical Media: coax, fiber</a:t>
            </a:r>
            <a:endParaRPr 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Coaxial cable: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two concentric copper conductors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bidirectional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baseband: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single channel on cable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legacy Ethernet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broadband: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 multiple channels on cable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 HFC</a:t>
            </a:r>
          </a:p>
        </p:txBody>
      </p:sp>
      <p:pic>
        <p:nvPicPr>
          <p:cNvPr id="39942" name="Picture 4" descr="coa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6188" y="54641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4667250" y="1195388"/>
            <a:ext cx="42306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Fiber optic cable: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glass fiber carrying light pulses, each pulse a bit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high-speed operation: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high-speed point-to-point transmission (e.g., 10’s-100’s Gps)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low error rate: repeaters spaced far apart ; immune to electromagnetic noise</a:t>
            </a:r>
          </a:p>
        </p:txBody>
      </p:sp>
      <p:pic>
        <p:nvPicPr>
          <p:cNvPr id="39944" name="Picture 6" descr="f-pi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488" y="495617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096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1D2894E-3A1F-4F6B-B5C5-14AEC1971DD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Physical media: radio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r>
              <a:rPr lang="en-US" sz="2400" smtClean="0"/>
              <a:t>signal carried in electromagnetic spectrum</a:t>
            </a:r>
          </a:p>
          <a:p>
            <a:r>
              <a:rPr lang="en-US" sz="2400" smtClean="0"/>
              <a:t>no physical “wire”</a:t>
            </a:r>
          </a:p>
          <a:p>
            <a:r>
              <a:rPr lang="en-US" sz="2400" smtClean="0"/>
              <a:t>bidirectional</a:t>
            </a:r>
          </a:p>
          <a:p>
            <a:r>
              <a:rPr lang="en-US" sz="2400" smtClean="0"/>
              <a:t>propagation environment effects:</a:t>
            </a:r>
          </a:p>
          <a:p>
            <a:pPr lvl="1"/>
            <a:r>
              <a:rPr lang="en-US" sz="2000" smtClean="0"/>
              <a:t>reflection </a:t>
            </a:r>
          </a:p>
          <a:p>
            <a:pPr lvl="1"/>
            <a:r>
              <a:rPr lang="en-US" sz="2000" smtClean="0"/>
              <a:t>obstruction by objects</a:t>
            </a:r>
          </a:p>
          <a:p>
            <a:pPr lvl="1"/>
            <a:r>
              <a:rPr lang="en-US" sz="2000" smtClean="0"/>
              <a:t>interference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686300" y="1238250"/>
            <a:ext cx="4457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Radio link types: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terrestrial  microwave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e.g. up to 45 Mbps channels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LAN</a:t>
            </a:r>
            <a:r>
              <a:rPr lang="en-US">
                <a:latin typeface="Comic Sans MS" pitchFamily="66" charset="0"/>
              </a:rPr>
              <a:t> (e.g., Wifi)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11Mbps, 54 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wide-area</a:t>
            </a:r>
            <a:r>
              <a:rPr lang="en-US">
                <a:latin typeface="Comic Sans MS" pitchFamily="66" charset="0"/>
              </a:rPr>
              <a:t> (e.g., cellular)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3G cellular: ~ 1 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satellite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Kbps to 45Mbps channel (or multiple smaller channels)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270 msec end-end delay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geosynchronous versus low altitude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98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FF0D2FF-5185-42A8-9846-E294F2C4671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1.3 Network core</a:t>
            </a:r>
          </a:p>
          <a:p>
            <a:pPr lvl="2">
              <a:buClr>
                <a:srgbClr val="FF3300"/>
              </a:buClr>
              <a:buSzPct val="90000"/>
              <a:buFont typeface="Wingdings" pitchFamily="2" charset="2"/>
              <a:buChar char="q"/>
            </a:pPr>
            <a:r>
              <a:rPr lang="en-US" smtClean="0">
                <a:solidFill>
                  <a:srgbClr val="FF3300"/>
                </a:solidFill>
              </a:rPr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</a:t>
            </a:r>
            <a:r>
              <a:rPr lang="en-US" smtClean="0"/>
              <a:t>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1.5</a:t>
            </a:r>
            <a:r>
              <a:rPr lang="en-US" smtClean="0"/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36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A5B7CA1-C23B-439E-951C-C8D763E4862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1.1 What </a:t>
            </a:r>
            <a:r>
              <a:rPr lang="en-US" i="1" smtClean="0">
                <a:solidFill>
                  <a:srgbClr val="FF0000"/>
                </a:solidFill>
              </a:rPr>
              <a:t>is</a:t>
            </a:r>
            <a:r>
              <a:rPr lang="en-US" smtClean="0">
                <a:solidFill>
                  <a:srgbClr val="FF0000"/>
                </a:solidFill>
              </a:rPr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</a:t>
            </a:r>
            <a:r>
              <a:rPr lang="en-US" smtClean="0"/>
              <a:t> Network core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</a:t>
            </a:r>
            <a:r>
              <a:rPr lang="en-US" smtClean="0"/>
              <a:t>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1.5</a:t>
            </a:r>
            <a:r>
              <a:rPr lang="en-US" smtClean="0"/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301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C2591AF-2AD5-4741-A44A-88DE397FC62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Core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91000" cy="4648200"/>
          </a:xfrm>
        </p:spPr>
        <p:txBody>
          <a:bodyPr/>
          <a:lstStyle/>
          <a:p>
            <a:r>
              <a:rPr lang="en-US" sz="2400" smtClean="0"/>
              <a:t>mesh of interconnected routers</a:t>
            </a:r>
          </a:p>
          <a:p>
            <a:r>
              <a:rPr lang="en-US" sz="2400" i="1" u="sng" smtClean="0">
                <a:solidFill>
                  <a:srgbClr val="FF0000"/>
                </a:solidFill>
              </a:rPr>
              <a:t>the</a:t>
            </a:r>
            <a:r>
              <a:rPr lang="en-US" sz="2400" smtClean="0">
                <a:solidFill>
                  <a:srgbClr val="FF0000"/>
                </a:solidFill>
              </a:rPr>
              <a:t> fundamental question:</a:t>
            </a:r>
            <a:r>
              <a:rPr lang="en-US" sz="2400" smtClean="0"/>
              <a:t> how is data transferred through net?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circuit switching:</a:t>
            </a:r>
            <a:r>
              <a:rPr lang="en-US" smtClean="0"/>
              <a:t> dedicated circuit per call: telephone net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packet-switching:</a:t>
            </a:r>
            <a:r>
              <a:rPr lang="en-US" smtClean="0"/>
              <a:t> data sent thru net in discrete “chunks”</a:t>
            </a:r>
            <a:endParaRPr lang="en-US" sz="2000" smtClean="0"/>
          </a:p>
        </p:txBody>
      </p:sp>
      <p:sp>
        <p:nvSpPr>
          <p:cNvPr id="43014" name="Freeform 61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962699688 w 828"/>
              <a:gd name="T1" fmla="*/ 75604744 h 425"/>
              <a:gd name="T2" fmla="*/ 932457813 w 828"/>
              <a:gd name="T3" fmla="*/ 75604744 h 425"/>
              <a:gd name="T4" fmla="*/ 317539688 w 828"/>
              <a:gd name="T5" fmla="*/ 80645060 h 425"/>
              <a:gd name="T6" fmla="*/ 15120938 w 828"/>
              <a:gd name="T7" fmla="*/ 317539923 h 425"/>
              <a:gd name="T8" fmla="*/ 231854375 w 828"/>
              <a:gd name="T9" fmla="*/ 690523324 h 425"/>
              <a:gd name="T10" fmla="*/ 735885625 w 828"/>
              <a:gd name="T11" fmla="*/ 967740717 h 425"/>
              <a:gd name="T12" fmla="*/ 1360884375 w 828"/>
              <a:gd name="T13" fmla="*/ 1048385777 h 425"/>
              <a:gd name="T14" fmla="*/ 1759069063 w 828"/>
              <a:gd name="T15" fmla="*/ 831652179 h 425"/>
              <a:gd name="T16" fmla="*/ 1955641250 w 828"/>
              <a:gd name="T17" fmla="*/ 428426880 h 425"/>
              <a:gd name="T18" fmla="*/ 1995963750 w 828"/>
              <a:gd name="T19" fmla="*/ 55443479 h 425"/>
              <a:gd name="T20" fmla="*/ 1411287500 w 828"/>
              <a:gd name="T21" fmla="*/ 95766008 h 425"/>
              <a:gd name="T22" fmla="*/ 962699688 w 828"/>
              <a:gd name="T23" fmla="*/ 75604744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15" name="Freeform 62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2147483647 w 765"/>
              <a:gd name="T1" fmla="*/ 51791804 h 459"/>
              <a:gd name="T2" fmla="*/ 1473499135 w 765"/>
              <a:gd name="T3" fmla="*/ 362535798 h 459"/>
              <a:gd name="T4" fmla="*/ 491166378 w 765"/>
              <a:gd name="T5" fmla="*/ 517908933 h 459"/>
              <a:gd name="T6" fmla="*/ 71628477 w 765"/>
              <a:gd name="T7" fmla="*/ 1740175471 h 459"/>
              <a:gd name="T8" fmla="*/ 920937242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143 h 459"/>
              <a:gd name="T18" fmla="*/ 2147483647 w 765"/>
              <a:gd name="T19" fmla="*/ 818295932 h 459"/>
              <a:gd name="T20" fmla="*/ 2147483647 w 765"/>
              <a:gd name="T21" fmla="*/ 176089401 h 459"/>
              <a:gd name="T22" fmla="*/ 2147483647 w 765"/>
              <a:gd name="T23" fmla="*/ 51791804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16" name="Freeform 63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1633061250 w 1036"/>
              <a:gd name="T1" fmla="*/ 27720912 h 675"/>
              <a:gd name="T2" fmla="*/ 982860938 w 1036"/>
              <a:gd name="T3" fmla="*/ 133567425 h 675"/>
              <a:gd name="T4" fmla="*/ 519152188 w 1036"/>
              <a:gd name="T5" fmla="*/ 325099211 h 675"/>
              <a:gd name="T6" fmla="*/ 383063750 w 1036"/>
              <a:gd name="T7" fmla="*/ 577114718 h 675"/>
              <a:gd name="T8" fmla="*/ 55443438 w 1036"/>
              <a:gd name="T9" fmla="*/ 748485263 h 675"/>
              <a:gd name="T10" fmla="*/ 45362813 w 1036"/>
              <a:gd name="T11" fmla="*/ 1156750385 h 675"/>
              <a:gd name="T12" fmla="*/ 332660625 w 1036"/>
              <a:gd name="T13" fmla="*/ 1232355037 h 675"/>
              <a:gd name="T14" fmla="*/ 1154231563 w 1036"/>
              <a:gd name="T15" fmla="*/ 1232355037 h 675"/>
              <a:gd name="T16" fmla="*/ 1507053438 w 1036"/>
              <a:gd name="T17" fmla="*/ 1398685272 h 675"/>
              <a:gd name="T18" fmla="*/ 1895157500 w 1036"/>
              <a:gd name="T19" fmla="*/ 1655741090 h 675"/>
              <a:gd name="T20" fmla="*/ 2147483647 w 1036"/>
              <a:gd name="T21" fmla="*/ 1665821710 h 675"/>
              <a:gd name="T22" fmla="*/ 2147483647 w 1036"/>
              <a:gd name="T23" fmla="*/ 1519652716 h 675"/>
              <a:gd name="T24" fmla="*/ 2147483647 w 1036"/>
              <a:gd name="T25" fmla="*/ 1121468214 h 675"/>
              <a:gd name="T26" fmla="*/ 2147483647 w 1036"/>
              <a:gd name="T27" fmla="*/ 733364333 h 675"/>
              <a:gd name="T28" fmla="*/ 2147483647 w 1036"/>
              <a:gd name="T29" fmla="*/ 269655799 h 675"/>
              <a:gd name="T30" fmla="*/ 2147483647 w 1036"/>
              <a:gd name="T31" fmla="*/ 42841843 h 675"/>
              <a:gd name="T32" fmla="*/ 1955641250 w 1036"/>
              <a:gd name="T33" fmla="*/ 7559671 h 675"/>
              <a:gd name="T34" fmla="*/ 1633061250 w 1036"/>
              <a:gd name="T35" fmla="*/ 2772091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3017" name="Group 64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43639" name="Rectangle 6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640" name="AutoShape 6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solidFill>
                  <a:srgbClr val="00CCFF"/>
                </a:solidFill>
              </a:endParaRPr>
            </a:p>
          </p:txBody>
        </p:sp>
      </p:grpSp>
      <p:grpSp>
        <p:nvGrpSpPr>
          <p:cNvPr id="43018" name="Group 67"/>
          <p:cNvGrpSpPr>
            <a:grpSpLocks/>
          </p:cNvGrpSpPr>
          <p:nvPr/>
        </p:nvGrpSpPr>
        <p:grpSpPr bwMode="auto">
          <a:xfrm>
            <a:off x="5778500" y="1831975"/>
            <a:ext cx="336550" cy="531813"/>
            <a:chOff x="3796" y="1043"/>
            <a:chExt cx="865" cy="1237"/>
          </a:xfrm>
        </p:grpSpPr>
        <p:sp>
          <p:nvSpPr>
            <p:cNvPr id="43609" name="Line 6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0" name="Line 6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1" name="Line 7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2" name="Line 7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3" name="Line 7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4" name="Line 7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5" name="Line 7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6" name="Line 7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7" name="Line 7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8" name="Line 7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19" name="Line 7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20" name="Line 7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21" name="Line 8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22" name="Line 8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3623" name="Line 8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43624" name="Group 8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3635" name="Line 8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6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7" name="Line 8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8" name="Line 8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3625" name="Group 8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3631" name="Line 8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2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3" name="Line 9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4" name="Line 9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3626" name="Group 9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3627" name="Line 9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28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29" name="Line 9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3630" name="Line 9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43019" name="Line 100"/>
          <p:cNvSpPr>
            <a:spLocks noChangeShapeType="1"/>
          </p:cNvSpPr>
          <p:nvPr/>
        </p:nvSpPr>
        <p:spPr bwMode="auto">
          <a:xfrm flipH="1">
            <a:off x="5095875" y="2220913"/>
            <a:ext cx="936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20" name="Line 101"/>
          <p:cNvSpPr>
            <a:spLocks noChangeShapeType="1"/>
          </p:cNvSpPr>
          <p:nvPr/>
        </p:nvSpPr>
        <p:spPr bwMode="auto">
          <a:xfrm flipH="1">
            <a:off x="5062538" y="2190750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43021" name="Picture 102" descr="imgyjavg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2" name="Oval 107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23" name="Line 108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24" name="Line 109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25" name="Rectangle 110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26" name="Oval 111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27" name="Group 112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43606" name="Line 1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7" name="Line 1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8" name="Line 1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28" name="Group 116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43603" name="Line 11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4" name="Line 11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5" name="Line 11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29" name="Oval 205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30" name="Line 206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31" name="Line 207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32" name="Rectangle 208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33" name="Oval 209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34" name="Group 210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43600" name="Line 2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1" name="Line 2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602" name="Line 2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35" name="Group 214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43597" name="Line 21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8" name="Line 21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9" name="Line 21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36" name="Oval 21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37" name="Line 22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38" name="Line 22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39" name="Rectangle 22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40" name="Oval 22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41" name="Group 22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43594" name="Line 2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5" name="Line 2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6" name="Line 2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42" name="Group 22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43591" name="Line 2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2" name="Line 2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93" name="Line 2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43" name="Line 23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44" name="Line 23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45" name="Line 23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46" name="Line 236"/>
          <p:cNvSpPr>
            <a:spLocks noChangeShapeType="1"/>
          </p:cNvSpPr>
          <p:nvPr/>
        </p:nvSpPr>
        <p:spPr bwMode="auto">
          <a:xfrm>
            <a:off x="6134100" y="3670300"/>
            <a:ext cx="701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3047" name="Group 240"/>
          <p:cNvGrpSpPr>
            <a:grpSpLocks/>
          </p:cNvGrpSpPr>
          <p:nvPr/>
        </p:nvGrpSpPr>
        <p:grpSpPr bwMode="auto">
          <a:xfrm>
            <a:off x="5426075" y="3509963"/>
            <a:ext cx="220663" cy="307975"/>
            <a:chOff x="2556" y="2689"/>
            <a:chExt cx="183" cy="255"/>
          </a:xfrm>
        </p:grpSpPr>
        <p:pic>
          <p:nvPicPr>
            <p:cNvPr id="43574" name="Picture 241" descr="31u_bnrz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575" name="Freeform 24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76" name="Freeform 24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77" name="Freeform 24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78" name="Freeform 24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79" name="Freeform 24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0" name="Freeform 24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1" name="Freeform 24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2" name="Freeform 24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3" name="Freeform 25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4" name="Freeform 25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5" name="Freeform 25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6" name="Freeform 25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7" name="Freeform 25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8" name="Freeform 25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89" name="Freeform 25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590" name="Freeform 25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3048" name="Line 259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49" name="Line 260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50" name="Freeform 261"/>
          <p:cNvSpPr>
            <a:spLocks/>
          </p:cNvSpPr>
          <p:nvPr/>
        </p:nvSpPr>
        <p:spPr bwMode="auto">
          <a:xfrm>
            <a:off x="5314950" y="4352925"/>
            <a:ext cx="2979738" cy="1455738"/>
          </a:xfrm>
          <a:custGeom>
            <a:avLst/>
            <a:gdLst>
              <a:gd name="T0" fmla="*/ 2147483647 w 1877"/>
              <a:gd name="T1" fmla="*/ 57964407 h 917"/>
              <a:gd name="T2" fmla="*/ 1743948418 w 1877"/>
              <a:gd name="T3" fmla="*/ 274697919 h 917"/>
              <a:gd name="T4" fmla="*/ 1045865813 w 1877"/>
              <a:gd name="T5" fmla="*/ 229335091 h 917"/>
              <a:gd name="T6" fmla="*/ 282257547 w 1877"/>
              <a:gd name="T7" fmla="*/ 428426710 h 917"/>
              <a:gd name="T8" fmla="*/ 126007834 w 1877"/>
              <a:gd name="T9" fmla="*/ 889616256 h 917"/>
              <a:gd name="T10" fmla="*/ 35282193 w 1877"/>
              <a:gd name="T11" fmla="*/ 1330642957 h 917"/>
              <a:gd name="T12" fmla="*/ 350302571 w 1877"/>
              <a:gd name="T13" fmla="*/ 1638102125 h 917"/>
              <a:gd name="T14" fmla="*/ 1272679914 w 1877"/>
              <a:gd name="T15" fmla="*/ 196824350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386 h 917"/>
              <a:gd name="T22" fmla="*/ 2147483647 w 1877"/>
              <a:gd name="T23" fmla="*/ 1572578040 h 917"/>
              <a:gd name="T24" fmla="*/ 2147483647 w 1877"/>
              <a:gd name="T25" fmla="*/ 551915202 h 917"/>
              <a:gd name="T26" fmla="*/ 2147483647 w 1877"/>
              <a:gd name="T27" fmla="*/ 252015712 h 917"/>
              <a:gd name="T28" fmla="*/ 2147483647 w 1877"/>
              <a:gd name="T29" fmla="*/ 32762836 h 917"/>
              <a:gd name="T30" fmla="*/ 2147483647 w 1877"/>
              <a:gd name="T31" fmla="*/ 5796440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51" name="Line 262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3052" name="Group 590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43566" name="AutoShape 264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67" name="Rectangle 265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68" name="Rectangle 266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69" name="AutoShape 267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70" name="Line 268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71" name="Line 269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72" name="Rectangle 270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73" name="Rectangle 271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3053" name="Line 272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54" name="Line 273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55" name="Oval 275"/>
          <p:cNvSpPr>
            <a:spLocks noChangeArrowheads="1"/>
          </p:cNvSpPr>
          <p:nvPr/>
        </p:nvSpPr>
        <p:spPr bwMode="auto">
          <a:xfrm>
            <a:off x="7467600" y="4860925"/>
            <a:ext cx="496888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56" name="Line 276"/>
          <p:cNvSpPr>
            <a:spLocks noChangeShapeType="1"/>
          </p:cNvSpPr>
          <p:nvPr/>
        </p:nvSpPr>
        <p:spPr bwMode="auto">
          <a:xfrm>
            <a:off x="7467600" y="484981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57" name="Line 277"/>
          <p:cNvSpPr>
            <a:spLocks noChangeShapeType="1"/>
          </p:cNvSpPr>
          <p:nvPr/>
        </p:nvSpPr>
        <p:spPr bwMode="auto">
          <a:xfrm>
            <a:off x="7964488" y="484981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58" name="Rectangle 278"/>
          <p:cNvSpPr>
            <a:spLocks noChangeArrowheads="1"/>
          </p:cNvSpPr>
          <p:nvPr/>
        </p:nvSpPr>
        <p:spPr bwMode="auto">
          <a:xfrm>
            <a:off x="7467600" y="4849813"/>
            <a:ext cx="492125" cy="793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59" name="Oval 279"/>
          <p:cNvSpPr>
            <a:spLocks noChangeArrowheads="1"/>
          </p:cNvSpPr>
          <p:nvPr/>
        </p:nvSpPr>
        <p:spPr bwMode="auto">
          <a:xfrm>
            <a:off x="7462838" y="4756150"/>
            <a:ext cx="496887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60" name="Group 280"/>
          <p:cNvGrpSpPr>
            <a:grpSpLocks/>
          </p:cNvGrpSpPr>
          <p:nvPr/>
        </p:nvGrpSpPr>
        <p:grpSpPr bwMode="auto">
          <a:xfrm>
            <a:off x="7581900" y="4789488"/>
            <a:ext cx="247650" cy="88900"/>
            <a:chOff x="2848" y="848"/>
            <a:chExt cx="140" cy="98"/>
          </a:xfrm>
        </p:grpSpPr>
        <p:sp>
          <p:nvSpPr>
            <p:cNvPr id="43563" name="Line 2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64" name="Line 2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65" name="Line 2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61" name="Group 284"/>
          <p:cNvGrpSpPr>
            <a:grpSpLocks/>
          </p:cNvGrpSpPr>
          <p:nvPr/>
        </p:nvGrpSpPr>
        <p:grpSpPr bwMode="auto">
          <a:xfrm flipV="1">
            <a:off x="7581900" y="4787900"/>
            <a:ext cx="247650" cy="88900"/>
            <a:chOff x="2848" y="848"/>
            <a:chExt cx="140" cy="98"/>
          </a:xfrm>
        </p:grpSpPr>
        <p:sp>
          <p:nvSpPr>
            <p:cNvPr id="43560" name="Line 2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61" name="Line 2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62" name="Line 2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62" name="Oval 289"/>
          <p:cNvSpPr>
            <a:spLocks noChangeArrowheads="1"/>
          </p:cNvSpPr>
          <p:nvPr/>
        </p:nvSpPr>
        <p:spPr bwMode="auto">
          <a:xfrm>
            <a:off x="6657975" y="4584700"/>
            <a:ext cx="490538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63" name="Line 291"/>
          <p:cNvSpPr>
            <a:spLocks noChangeShapeType="1"/>
          </p:cNvSpPr>
          <p:nvPr/>
        </p:nvSpPr>
        <p:spPr bwMode="auto">
          <a:xfrm>
            <a:off x="7148513" y="4573588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64" name="Rectangle 292"/>
          <p:cNvSpPr>
            <a:spLocks noChangeArrowheads="1"/>
          </p:cNvSpPr>
          <p:nvPr/>
        </p:nvSpPr>
        <p:spPr bwMode="auto">
          <a:xfrm>
            <a:off x="6651625" y="4573588"/>
            <a:ext cx="492125" cy="793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65" name="Oval 293"/>
          <p:cNvSpPr>
            <a:spLocks noChangeArrowheads="1"/>
          </p:cNvSpPr>
          <p:nvPr/>
        </p:nvSpPr>
        <p:spPr bwMode="auto">
          <a:xfrm>
            <a:off x="6646863" y="4479925"/>
            <a:ext cx="496887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66" name="Group 294"/>
          <p:cNvGrpSpPr>
            <a:grpSpLocks/>
          </p:cNvGrpSpPr>
          <p:nvPr/>
        </p:nvGrpSpPr>
        <p:grpSpPr bwMode="auto">
          <a:xfrm>
            <a:off x="6765925" y="4513263"/>
            <a:ext cx="247650" cy="88900"/>
            <a:chOff x="2848" y="848"/>
            <a:chExt cx="140" cy="98"/>
          </a:xfrm>
        </p:grpSpPr>
        <p:sp>
          <p:nvSpPr>
            <p:cNvPr id="43557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8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9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67" name="Group 298"/>
          <p:cNvGrpSpPr>
            <a:grpSpLocks/>
          </p:cNvGrpSpPr>
          <p:nvPr/>
        </p:nvGrpSpPr>
        <p:grpSpPr bwMode="auto">
          <a:xfrm flipV="1">
            <a:off x="6765925" y="4511675"/>
            <a:ext cx="247650" cy="88900"/>
            <a:chOff x="2848" y="848"/>
            <a:chExt cx="140" cy="98"/>
          </a:xfrm>
        </p:grpSpPr>
        <p:sp>
          <p:nvSpPr>
            <p:cNvPr id="43554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5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6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68" name="Oval 303"/>
          <p:cNvSpPr>
            <a:spLocks noChangeArrowheads="1"/>
          </p:cNvSpPr>
          <p:nvPr/>
        </p:nvSpPr>
        <p:spPr bwMode="auto">
          <a:xfrm>
            <a:off x="5986463" y="4889500"/>
            <a:ext cx="496887" cy="13017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69" name="Line 304"/>
          <p:cNvSpPr>
            <a:spLocks noChangeShapeType="1"/>
          </p:cNvSpPr>
          <p:nvPr/>
        </p:nvSpPr>
        <p:spPr bwMode="auto">
          <a:xfrm>
            <a:off x="5986463" y="4878388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70" name="Line 305"/>
          <p:cNvSpPr>
            <a:spLocks noChangeShapeType="1"/>
          </p:cNvSpPr>
          <p:nvPr/>
        </p:nvSpPr>
        <p:spPr bwMode="auto">
          <a:xfrm>
            <a:off x="6483350" y="4878388"/>
            <a:ext cx="0" cy="8096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071" name="Rectangle 306"/>
          <p:cNvSpPr>
            <a:spLocks noChangeArrowheads="1"/>
          </p:cNvSpPr>
          <p:nvPr/>
        </p:nvSpPr>
        <p:spPr bwMode="auto">
          <a:xfrm>
            <a:off x="5986463" y="4878388"/>
            <a:ext cx="492125" cy="793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072" name="Oval 307"/>
          <p:cNvSpPr>
            <a:spLocks noChangeArrowheads="1"/>
          </p:cNvSpPr>
          <p:nvPr/>
        </p:nvSpPr>
        <p:spPr bwMode="auto">
          <a:xfrm>
            <a:off x="5981700" y="4784725"/>
            <a:ext cx="496888" cy="1524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73" name="Group 308"/>
          <p:cNvGrpSpPr>
            <a:grpSpLocks/>
          </p:cNvGrpSpPr>
          <p:nvPr/>
        </p:nvGrpSpPr>
        <p:grpSpPr bwMode="auto">
          <a:xfrm>
            <a:off x="6100763" y="4818063"/>
            <a:ext cx="247650" cy="88900"/>
            <a:chOff x="2848" y="848"/>
            <a:chExt cx="140" cy="98"/>
          </a:xfrm>
        </p:grpSpPr>
        <p:sp>
          <p:nvSpPr>
            <p:cNvPr id="43551" name="Line 3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2" name="Line 3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3" name="Line 3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074" name="Group 312"/>
          <p:cNvGrpSpPr>
            <a:grpSpLocks/>
          </p:cNvGrpSpPr>
          <p:nvPr/>
        </p:nvGrpSpPr>
        <p:grpSpPr bwMode="auto">
          <a:xfrm flipV="1">
            <a:off x="6100763" y="4816475"/>
            <a:ext cx="247650" cy="88900"/>
            <a:chOff x="2848" y="848"/>
            <a:chExt cx="140" cy="98"/>
          </a:xfrm>
        </p:grpSpPr>
        <p:sp>
          <p:nvSpPr>
            <p:cNvPr id="43548" name="Line 3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9" name="Line 3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50" name="Line 3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075" name="Line 316"/>
          <p:cNvSpPr>
            <a:spLocks noChangeShapeType="1"/>
          </p:cNvSpPr>
          <p:nvPr/>
        </p:nvSpPr>
        <p:spPr bwMode="auto">
          <a:xfrm>
            <a:off x="7096125" y="4691063"/>
            <a:ext cx="376238" cy="120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76" name="Line 317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77" name="Line 318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78" name="Line 319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79" name="Line 320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0" name="Line 321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1" name="Line 322"/>
          <p:cNvSpPr>
            <a:spLocks noChangeShapeType="1"/>
          </p:cNvSpPr>
          <p:nvPr/>
        </p:nvSpPr>
        <p:spPr bwMode="auto">
          <a:xfrm>
            <a:off x="5919788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2" name="Line 323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3" name="Line 324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4" name="Line 325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5" name="Line 354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6" name="Line 355"/>
          <p:cNvSpPr>
            <a:spLocks noChangeShapeType="1"/>
          </p:cNvSpPr>
          <p:nvPr/>
        </p:nvSpPr>
        <p:spPr bwMode="auto">
          <a:xfrm>
            <a:off x="5899150" y="4918075"/>
            <a:ext cx="79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7" name="Line 365"/>
          <p:cNvSpPr>
            <a:spLocks noChangeShapeType="1"/>
          </p:cNvSpPr>
          <p:nvPr/>
        </p:nvSpPr>
        <p:spPr bwMode="auto">
          <a:xfrm flipH="1">
            <a:off x="5988050" y="3440113"/>
            <a:ext cx="3175" cy="1349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8" name="Line 366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89" name="Line 367"/>
          <p:cNvSpPr>
            <a:spLocks noChangeShapeType="1"/>
          </p:cNvSpPr>
          <p:nvPr/>
        </p:nvSpPr>
        <p:spPr bwMode="auto">
          <a:xfrm>
            <a:off x="7112000" y="2595563"/>
            <a:ext cx="0" cy="984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0" name="Line 368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1" name="Line 369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2" name="Line 370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3" name="Line 371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4" name="Line 372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5" name="Line 373"/>
          <p:cNvSpPr>
            <a:spLocks noChangeShapeType="1"/>
          </p:cNvSpPr>
          <p:nvPr/>
        </p:nvSpPr>
        <p:spPr bwMode="auto">
          <a:xfrm>
            <a:off x="7848600" y="2787650"/>
            <a:ext cx="1857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6" name="Line 374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7" name="Line 375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3098" name="Oval 378"/>
          <p:cNvSpPr>
            <a:spLocks noChangeArrowheads="1"/>
          </p:cNvSpPr>
          <p:nvPr/>
        </p:nvSpPr>
        <p:spPr bwMode="auto">
          <a:xfrm>
            <a:off x="6937375" y="24987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99" name="Line 379"/>
          <p:cNvSpPr>
            <a:spLocks noChangeShapeType="1"/>
          </p:cNvSpPr>
          <p:nvPr/>
        </p:nvSpPr>
        <p:spPr bwMode="auto">
          <a:xfrm>
            <a:off x="6937375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00" name="Line 380"/>
          <p:cNvSpPr>
            <a:spLocks noChangeShapeType="1"/>
          </p:cNvSpPr>
          <p:nvPr/>
        </p:nvSpPr>
        <p:spPr bwMode="auto">
          <a:xfrm>
            <a:off x="7283450" y="24907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01" name="Rectangle 381"/>
          <p:cNvSpPr>
            <a:spLocks noChangeArrowheads="1"/>
          </p:cNvSpPr>
          <p:nvPr/>
        </p:nvSpPr>
        <p:spPr bwMode="auto">
          <a:xfrm>
            <a:off x="6937375" y="2490788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02" name="Oval 382"/>
          <p:cNvSpPr>
            <a:spLocks noChangeArrowheads="1"/>
          </p:cNvSpPr>
          <p:nvPr/>
        </p:nvSpPr>
        <p:spPr bwMode="auto">
          <a:xfrm>
            <a:off x="6934200" y="24272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03" name="Group 383"/>
          <p:cNvGrpSpPr>
            <a:grpSpLocks/>
          </p:cNvGrpSpPr>
          <p:nvPr/>
        </p:nvGrpSpPr>
        <p:grpSpPr bwMode="auto">
          <a:xfrm>
            <a:off x="7018338" y="2449513"/>
            <a:ext cx="171450" cy="60325"/>
            <a:chOff x="2848" y="848"/>
            <a:chExt cx="140" cy="98"/>
          </a:xfrm>
        </p:grpSpPr>
        <p:sp>
          <p:nvSpPr>
            <p:cNvPr id="43545" name="Line 3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6" name="Line 3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7" name="Line 3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04" name="Group 387"/>
          <p:cNvGrpSpPr>
            <a:grpSpLocks/>
          </p:cNvGrpSpPr>
          <p:nvPr/>
        </p:nvGrpSpPr>
        <p:grpSpPr bwMode="auto">
          <a:xfrm flipV="1">
            <a:off x="7018338" y="2449513"/>
            <a:ext cx="171450" cy="58737"/>
            <a:chOff x="2848" y="848"/>
            <a:chExt cx="140" cy="98"/>
          </a:xfrm>
        </p:grpSpPr>
        <p:sp>
          <p:nvSpPr>
            <p:cNvPr id="43542" name="Line 38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3" name="Line 38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4" name="Line 39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05" name="Oval 392"/>
          <p:cNvSpPr>
            <a:spLocks noChangeArrowheads="1"/>
          </p:cNvSpPr>
          <p:nvPr/>
        </p:nvSpPr>
        <p:spPr bwMode="auto">
          <a:xfrm>
            <a:off x="7410450" y="2400300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106" name="Line 393"/>
          <p:cNvSpPr>
            <a:spLocks noChangeShapeType="1"/>
          </p:cNvSpPr>
          <p:nvPr/>
        </p:nvSpPr>
        <p:spPr bwMode="auto">
          <a:xfrm>
            <a:off x="7410450" y="2392363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07" name="Line 394"/>
          <p:cNvSpPr>
            <a:spLocks noChangeShapeType="1"/>
          </p:cNvSpPr>
          <p:nvPr/>
        </p:nvSpPr>
        <p:spPr bwMode="auto">
          <a:xfrm>
            <a:off x="7756525" y="2392363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08" name="Rectangle 395"/>
          <p:cNvSpPr>
            <a:spLocks noChangeArrowheads="1"/>
          </p:cNvSpPr>
          <p:nvPr/>
        </p:nvSpPr>
        <p:spPr bwMode="auto">
          <a:xfrm>
            <a:off x="7410450" y="2392363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09" name="Oval 396"/>
          <p:cNvSpPr>
            <a:spLocks noChangeArrowheads="1"/>
          </p:cNvSpPr>
          <p:nvPr/>
        </p:nvSpPr>
        <p:spPr bwMode="auto">
          <a:xfrm>
            <a:off x="7407275" y="2328863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10" name="Group 397"/>
          <p:cNvGrpSpPr>
            <a:grpSpLocks/>
          </p:cNvGrpSpPr>
          <p:nvPr/>
        </p:nvGrpSpPr>
        <p:grpSpPr bwMode="auto">
          <a:xfrm>
            <a:off x="7491413" y="2351088"/>
            <a:ext cx="171450" cy="60325"/>
            <a:chOff x="2848" y="848"/>
            <a:chExt cx="140" cy="98"/>
          </a:xfrm>
        </p:grpSpPr>
        <p:sp>
          <p:nvSpPr>
            <p:cNvPr id="43539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0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41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11" name="Group 401"/>
          <p:cNvGrpSpPr>
            <a:grpSpLocks/>
          </p:cNvGrpSpPr>
          <p:nvPr/>
        </p:nvGrpSpPr>
        <p:grpSpPr bwMode="auto">
          <a:xfrm flipV="1">
            <a:off x="7491413" y="2351088"/>
            <a:ext cx="171450" cy="58737"/>
            <a:chOff x="2848" y="848"/>
            <a:chExt cx="140" cy="98"/>
          </a:xfrm>
        </p:grpSpPr>
        <p:sp>
          <p:nvSpPr>
            <p:cNvPr id="43536" name="Line 4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7" name="Line 4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8" name="Line 4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12" name="Oval 406"/>
          <p:cNvSpPr>
            <a:spLocks noChangeArrowheads="1"/>
          </p:cNvSpPr>
          <p:nvPr/>
        </p:nvSpPr>
        <p:spPr bwMode="auto">
          <a:xfrm>
            <a:off x="7497763" y="27781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113" name="Line 407"/>
          <p:cNvSpPr>
            <a:spLocks noChangeShapeType="1"/>
          </p:cNvSpPr>
          <p:nvPr/>
        </p:nvSpPr>
        <p:spPr bwMode="auto">
          <a:xfrm>
            <a:off x="7497763" y="27701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14" name="Line 408"/>
          <p:cNvSpPr>
            <a:spLocks noChangeShapeType="1"/>
          </p:cNvSpPr>
          <p:nvPr/>
        </p:nvSpPr>
        <p:spPr bwMode="auto">
          <a:xfrm>
            <a:off x="7843838" y="27701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15" name="Rectangle 409"/>
          <p:cNvSpPr>
            <a:spLocks noChangeArrowheads="1"/>
          </p:cNvSpPr>
          <p:nvPr/>
        </p:nvSpPr>
        <p:spPr bwMode="auto">
          <a:xfrm>
            <a:off x="7497763" y="2770188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16" name="Oval 410"/>
          <p:cNvSpPr>
            <a:spLocks noChangeArrowheads="1"/>
          </p:cNvSpPr>
          <p:nvPr/>
        </p:nvSpPr>
        <p:spPr bwMode="auto">
          <a:xfrm>
            <a:off x="7494588" y="27066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17" name="Group 411"/>
          <p:cNvGrpSpPr>
            <a:grpSpLocks/>
          </p:cNvGrpSpPr>
          <p:nvPr/>
        </p:nvGrpSpPr>
        <p:grpSpPr bwMode="auto">
          <a:xfrm>
            <a:off x="7578725" y="2728913"/>
            <a:ext cx="171450" cy="60325"/>
            <a:chOff x="2848" y="848"/>
            <a:chExt cx="140" cy="98"/>
          </a:xfrm>
        </p:grpSpPr>
        <p:sp>
          <p:nvSpPr>
            <p:cNvPr id="43533" name="Line 4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4" name="Line 4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5" name="Line 4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18" name="Group 415"/>
          <p:cNvGrpSpPr>
            <a:grpSpLocks/>
          </p:cNvGrpSpPr>
          <p:nvPr/>
        </p:nvGrpSpPr>
        <p:grpSpPr bwMode="auto">
          <a:xfrm flipV="1">
            <a:off x="7578725" y="2728913"/>
            <a:ext cx="171450" cy="58737"/>
            <a:chOff x="2848" y="848"/>
            <a:chExt cx="140" cy="98"/>
          </a:xfrm>
        </p:grpSpPr>
        <p:sp>
          <p:nvSpPr>
            <p:cNvPr id="43530" name="Line 4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1" name="Line 4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32" name="Line 4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19" name="Oval 434"/>
          <p:cNvSpPr>
            <a:spLocks noChangeArrowheads="1"/>
          </p:cNvSpPr>
          <p:nvPr/>
        </p:nvSpPr>
        <p:spPr bwMode="auto">
          <a:xfrm>
            <a:off x="6946900" y="2765425"/>
            <a:ext cx="346075" cy="87313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120" name="Line 435"/>
          <p:cNvSpPr>
            <a:spLocks noChangeShapeType="1"/>
          </p:cNvSpPr>
          <p:nvPr/>
        </p:nvSpPr>
        <p:spPr bwMode="auto">
          <a:xfrm>
            <a:off x="6946900" y="27574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21" name="Line 436"/>
          <p:cNvSpPr>
            <a:spLocks noChangeShapeType="1"/>
          </p:cNvSpPr>
          <p:nvPr/>
        </p:nvSpPr>
        <p:spPr bwMode="auto">
          <a:xfrm>
            <a:off x="7292975" y="2757488"/>
            <a:ext cx="0" cy="539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22" name="Rectangle 437"/>
          <p:cNvSpPr>
            <a:spLocks noChangeArrowheads="1"/>
          </p:cNvSpPr>
          <p:nvPr/>
        </p:nvSpPr>
        <p:spPr bwMode="auto">
          <a:xfrm>
            <a:off x="6946900" y="2757488"/>
            <a:ext cx="342900" cy="539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23" name="Oval 438"/>
          <p:cNvSpPr>
            <a:spLocks noChangeArrowheads="1"/>
          </p:cNvSpPr>
          <p:nvPr/>
        </p:nvSpPr>
        <p:spPr bwMode="auto">
          <a:xfrm>
            <a:off x="6943725" y="2693988"/>
            <a:ext cx="346075" cy="103187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24" name="Group 439"/>
          <p:cNvGrpSpPr>
            <a:grpSpLocks/>
          </p:cNvGrpSpPr>
          <p:nvPr/>
        </p:nvGrpSpPr>
        <p:grpSpPr bwMode="auto">
          <a:xfrm>
            <a:off x="7027863" y="2716213"/>
            <a:ext cx="171450" cy="60325"/>
            <a:chOff x="2848" y="848"/>
            <a:chExt cx="140" cy="98"/>
          </a:xfrm>
        </p:grpSpPr>
        <p:sp>
          <p:nvSpPr>
            <p:cNvPr id="43527" name="Line 4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8" name="Line 4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9" name="Line 4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25" name="Group 443"/>
          <p:cNvGrpSpPr>
            <a:grpSpLocks/>
          </p:cNvGrpSpPr>
          <p:nvPr/>
        </p:nvGrpSpPr>
        <p:grpSpPr bwMode="auto">
          <a:xfrm flipV="1">
            <a:off x="7027863" y="2716213"/>
            <a:ext cx="171450" cy="58737"/>
            <a:chOff x="2848" y="848"/>
            <a:chExt cx="140" cy="98"/>
          </a:xfrm>
        </p:grpSpPr>
        <p:sp>
          <p:nvSpPr>
            <p:cNvPr id="43524" name="Line 4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5" name="Line 4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6" name="Line 4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26" name="Oval 448"/>
          <p:cNvSpPr>
            <a:spLocks noChangeArrowheads="1"/>
          </p:cNvSpPr>
          <p:nvPr/>
        </p:nvSpPr>
        <p:spPr bwMode="auto">
          <a:xfrm>
            <a:off x="7469188" y="3654425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127" name="Line 449"/>
          <p:cNvSpPr>
            <a:spLocks noChangeShapeType="1"/>
          </p:cNvSpPr>
          <p:nvPr/>
        </p:nvSpPr>
        <p:spPr bwMode="auto">
          <a:xfrm>
            <a:off x="7469188" y="3646488"/>
            <a:ext cx="0" cy="587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28" name="Line 450"/>
          <p:cNvSpPr>
            <a:spLocks noChangeShapeType="1"/>
          </p:cNvSpPr>
          <p:nvPr/>
        </p:nvSpPr>
        <p:spPr bwMode="auto">
          <a:xfrm>
            <a:off x="7827963" y="3646488"/>
            <a:ext cx="0" cy="587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29" name="Rectangle 451"/>
          <p:cNvSpPr>
            <a:spLocks noChangeArrowheads="1"/>
          </p:cNvSpPr>
          <p:nvPr/>
        </p:nvSpPr>
        <p:spPr bwMode="auto">
          <a:xfrm>
            <a:off x="7469188" y="3646488"/>
            <a:ext cx="355600" cy="58737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30" name="Oval 452"/>
          <p:cNvSpPr>
            <a:spLocks noChangeArrowheads="1"/>
          </p:cNvSpPr>
          <p:nvPr/>
        </p:nvSpPr>
        <p:spPr bwMode="auto">
          <a:xfrm>
            <a:off x="7466013" y="3578225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31" name="Group 453"/>
          <p:cNvGrpSpPr>
            <a:grpSpLocks/>
          </p:cNvGrpSpPr>
          <p:nvPr/>
        </p:nvGrpSpPr>
        <p:grpSpPr bwMode="auto">
          <a:xfrm>
            <a:off x="7551738" y="3602038"/>
            <a:ext cx="179387" cy="65087"/>
            <a:chOff x="2848" y="848"/>
            <a:chExt cx="140" cy="98"/>
          </a:xfrm>
        </p:grpSpPr>
        <p:sp>
          <p:nvSpPr>
            <p:cNvPr id="43521" name="Line 45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2" name="Line 45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3" name="Line 45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32" name="Group 457"/>
          <p:cNvGrpSpPr>
            <a:grpSpLocks/>
          </p:cNvGrpSpPr>
          <p:nvPr/>
        </p:nvGrpSpPr>
        <p:grpSpPr bwMode="auto">
          <a:xfrm flipV="1">
            <a:off x="7551738" y="3602038"/>
            <a:ext cx="179387" cy="65087"/>
            <a:chOff x="2848" y="848"/>
            <a:chExt cx="140" cy="98"/>
          </a:xfrm>
        </p:grpSpPr>
        <p:sp>
          <p:nvSpPr>
            <p:cNvPr id="43518" name="Line 45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19" name="Line 45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20" name="Line 46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33" name="Oval 462"/>
          <p:cNvSpPr>
            <a:spLocks noChangeArrowheads="1"/>
          </p:cNvSpPr>
          <p:nvPr/>
        </p:nvSpPr>
        <p:spPr bwMode="auto">
          <a:xfrm>
            <a:off x="7172325" y="3929063"/>
            <a:ext cx="358775" cy="9525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134" name="Line 463"/>
          <p:cNvSpPr>
            <a:spLocks noChangeShapeType="1"/>
          </p:cNvSpPr>
          <p:nvPr/>
        </p:nvSpPr>
        <p:spPr bwMode="auto">
          <a:xfrm>
            <a:off x="7172325" y="3921125"/>
            <a:ext cx="0" cy="587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35" name="Line 464"/>
          <p:cNvSpPr>
            <a:spLocks noChangeShapeType="1"/>
          </p:cNvSpPr>
          <p:nvPr/>
        </p:nvSpPr>
        <p:spPr bwMode="auto">
          <a:xfrm>
            <a:off x="7531100" y="3921125"/>
            <a:ext cx="0" cy="587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3136" name="Rectangle 465"/>
          <p:cNvSpPr>
            <a:spLocks noChangeArrowheads="1"/>
          </p:cNvSpPr>
          <p:nvPr/>
        </p:nvSpPr>
        <p:spPr bwMode="auto">
          <a:xfrm>
            <a:off x="7178675" y="3921125"/>
            <a:ext cx="349250" cy="58738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3137" name="Oval 466"/>
          <p:cNvSpPr>
            <a:spLocks noChangeArrowheads="1"/>
          </p:cNvSpPr>
          <p:nvPr/>
        </p:nvSpPr>
        <p:spPr bwMode="auto">
          <a:xfrm>
            <a:off x="7169150" y="3852863"/>
            <a:ext cx="358775" cy="111125"/>
          </a:xfrm>
          <a:prstGeom prst="ellipse">
            <a:avLst/>
          </a:prstGeom>
          <a:solidFill>
            <a:srgbClr val="FFCCFF"/>
          </a:solidFill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138" name="Group 467"/>
          <p:cNvGrpSpPr>
            <a:grpSpLocks/>
          </p:cNvGrpSpPr>
          <p:nvPr/>
        </p:nvGrpSpPr>
        <p:grpSpPr bwMode="auto">
          <a:xfrm>
            <a:off x="7254875" y="3876675"/>
            <a:ext cx="179388" cy="65088"/>
            <a:chOff x="2848" y="848"/>
            <a:chExt cx="140" cy="98"/>
          </a:xfrm>
        </p:grpSpPr>
        <p:sp>
          <p:nvSpPr>
            <p:cNvPr id="43515" name="Line 4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16" name="Line 4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17" name="Line 4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3139" name="Group 471"/>
          <p:cNvGrpSpPr>
            <a:grpSpLocks/>
          </p:cNvGrpSpPr>
          <p:nvPr/>
        </p:nvGrpSpPr>
        <p:grpSpPr bwMode="auto">
          <a:xfrm flipV="1">
            <a:off x="7254875" y="3876675"/>
            <a:ext cx="179388" cy="65088"/>
            <a:chOff x="2848" y="848"/>
            <a:chExt cx="140" cy="98"/>
          </a:xfrm>
        </p:grpSpPr>
        <p:sp>
          <p:nvSpPr>
            <p:cNvPr id="43512" name="Line 4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13" name="Line 4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514" name="Line 4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3140" name="Line 232"/>
          <p:cNvSpPr>
            <a:spLocks noChangeShapeType="1"/>
          </p:cNvSpPr>
          <p:nvPr/>
        </p:nvSpPr>
        <p:spPr bwMode="auto">
          <a:xfrm flipV="1">
            <a:off x="6942138" y="4005263"/>
            <a:ext cx="263525" cy="482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3141" name="Group 517"/>
          <p:cNvGrpSpPr>
            <a:grpSpLocks/>
          </p:cNvGrpSpPr>
          <p:nvPr/>
        </p:nvGrpSpPr>
        <p:grpSpPr bwMode="auto">
          <a:xfrm>
            <a:off x="5481638" y="3602038"/>
            <a:ext cx="173037" cy="219075"/>
            <a:chOff x="3774" y="2423"/>
            <a:chExt cx="189" cy="286"/>
          </a:xfrm>
        </p:grpSpPr>
        <p:sp>
          <p:nvSpPr>
            <p:cNvPr id="43506" name="Rectangle 511"/>
            <p:cNvSpPr>
              <a:spLocks noChangeArrowheads="1"/>
            </p:cNvSpPr>
            <p:nvPr/>
          </p:nvSpPr>
          <p:spPr bwMode="auto">
            <a:xfrm>
              <a:off x="3790" y="2610"/>
              <a:ext cx="153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07" name="Rectangle 512"/>
            <p:cNvSpPr>
              <a:spLocks noChangeArrowheads="1"/>
            </p:cNvSpPr>
            <p:nvPr/>
          </p:nvSpPr>
          <p:spPr bwMode="auto">
            <a:xfrm>
              <a:off x="3774" y="2653"/>
              <a:ext cx="189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08" name="Rectangle 513"/>
            <p:cNvSpPr>
              <a:spLocks noChangeArrowheads="1"/>
            </p:cNvSpPr>
            <p:nvPr/>
          </p:nvSpPr>
          <p:spPr bwMode="auto">
            <a:xfrm>
              <a:off x="3808" y="2564"/>
              <a:ext cx="119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09" name="Rectangle 514"/>
            <p:cNvSpPr>
              <a:spLocks noChangeArrowheads="1"/>
            </p:cNvSpPr>
            <p:nvPr/>
          </p:nvSpPr>
          <p:spPr bwMode="auto">
            <a:xfrm>
              <a:off x="3818" y="2518"/>
              <a:ext cx="97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10" name="Rectangle 515"/>
            <p:cNvSpPr>
              <a:spLocks noChangeArrowheads="1"/>
            </p:cNvSpPr>
            <p:nvPr/>
          </p:nvSpPr>
          <p:spPr bwMode="auto">
            <a:xfrm>
              <a:off x="3828" y="2472"/>
              <a:ext cx="74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511" name="Rectangle 516"/>
            <p:cNvSpPr>
              <a:spLocks noChangeArrowheads="1"/>
            </p:cNvSpPr>
            <p:nvPr/>
          </p:nvSpPr>
          <p:spPr bwMode="auto">
            <a:xfrm>
              <a:off x="3839" y="2423"/>
              <a:ext cx="51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3142" name="Group 805"/>
          <p:cNvGrpSpPr>
            <a:grpSpLocks/>
          </p:cNvGrpSpPr>
          <p:nvPr/>
        </p:nvGrpSpPr>
        <p:grpSpPr bwMode="auto">
          <a:xfrm>
            <a:off x="6810375" y="4968875"/>
            <a:ext cx="293688" cy="411163"/>
            <a:chOff x="4290" y="3130"/>
            <a:chExt cx="185" cy="259"/>
          </a:xfrm>
        </p:grpSpPr>
        <p:pic>
          <p:nvPicPr>
            <p:cNvPr id="43487" name="Picture 337" descr="31u_bnrz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488" name="Freeform 343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89" name="Freeform 344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0" name="Freeform 345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1" name="Freeform 346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2" name="Freeform 347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3" name="Freeform 348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4" name="Freeform 349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5" name="Freeform 350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6" name="Freeform 351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7" name="Freeform 352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98" name="Freeform 353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499" name="Group 518"/>
            <p:cNvGrpSpPr>
              <a:grpSpLocks/>
            </p:cNvGrpSpPr>
            <p:nvPr/>
          </p:nvGrpSpPr>
          <p:grpSpPr bwMode="auto">
            <a:xfrm>
              <a:off x="4332" y="3207"/>
              <a:ext cx="143" cy="182"/>
              <a:chOff x="3774" y="2423"/>
              <a:chExt cx="189" cy="286"/>
            </a:xfrm>
          </p:grpSpPr>
          <p:sp>
            <p:nvSpPr>
              <p:cNvPr id="43500" name="Rectangle 51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501" name="Rectangle 52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502" name="Rectangle 52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503" name="Rectangle 52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504" name="Rectangle 52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505" name="Rectangle 52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43143" name="Group 591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43479" name="AutoShape 592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480" name="Rectangle 593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481" name="Rectangle 594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482" name="AutoShape 595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483" name="Line 596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484" name="Line 597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485" name="Rectangle 598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486" name="Rectangle 599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3144" name="Group 609"/>
          <p:cNvGrpSpPr>
            <a:grpSpLocks/>
          </p:cNvGrpSpPr>
          <p:nvPr/>
        </p:nvGrpSpPr>
        <p:grpSpPr bwMode="auto">
          <a:xfrm>
            <a:off x="7104063" y="5305425"/>
            <a:ext cx="273050" cy="341313"/>
            <a:chOff x="4475" y="3342"/>
            <a:chExt cx="172" cy="215"/>
          </a:xfrm>
        </p:grpSpPr>
        <p:sp>
          <p:nvSpPr>
            <p:cNvPr id="43448" name="AutoShape 475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9" name="Freeform 477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4 w 1894"/>
                <a:gd name="T1" fmla="*/ 0 h 1904"/>
                <a:gd name="T2" fmla="*/ 4 w 1894"/>
                <a:gd name="T3" fmla="*/ 0 h 1904"/>
                <a:gd name="T4" fmla="*/ 4 w 1894"/>
                <a:gd name="T5" fmla="*/ 0 h 1904"/>
                <a:gd name="T6" fmla="*/ 4 w 1894"/>
                <a:gd name="T7" fmla="*/ 0 h 1904"/>
                <a:gd name="T8" fmla="*/ 5 w 1894"/>
                <a:gd name="T9" fmla="*/ 0 h 1904"/>
                <a:gd name="T10" fmla="*/ 5 w 1894"/>
                <a:gd name="T11" fmla="*/ 0 h 1904"/>
                <a:gd name="T12" fmla="*/ 6 w 1894"/>
                <a:gd name="T13" fmla="*/ 0 h 1904"/>
                <a:gd name="T14" fmla="*/ 6 w 1894"/>
                <a:gd name="T15" fmla="*/ 0 h 1904"/>
                <a:gd name="T16" fmla="*/ 7 w 1894"/>
                <a:gd name="T17" fmla="*/ 0 h 1904"/>
                <a:gd name="T18" fmla="*/ 7 w 1894"/>
                <a:gd name="T19" fmla="*/ 0 h 1904"/>
                <a:gd name="T20" fmla="*/ 8 w 1894"/>
                <a:gd name="T21" fmla="*/ 1 h 1904"/>
                <a:gd name="T22" fmla="*/ 8 w 1894"/>
                <a:gd name="T23" fmla="*/ 1 h 1904"/>
                <a:gd name="T24" fmla="*/ 9 w 1894"/>
                <a:gd name="T25" fmla="*/ 1 h 1904"/>
                <a:gd name="T26" fmla="*/ 10 w 1894"/>
                <a:gd name="T27" fmla="*/ 1 h 1904"/>
                <a:gd name="T28" fmla="*/ 10 w 1894"/>
                <a:gd name="T29" fmla="*/ 1 h 1904"/>
                <a:gd name="T30" fmla="*/ 11 w 1894"/>
                <a:gd name="T31" fmla="*/ 2 h 1904"/>
                <a:gd name="T32" fmla="*/ 10 w 1894"/>
                <a:gd name="T33" fmla="*/ 8 h 1904"/>
                <a:gd name="T34" fmla="*/ 10 w 1894"/>
                <a:gd name="T35" fmla="*/ 8 h 1904"/>
                <a:gd name="T36" fmla="*/ 10 w 1894"/>
                <a:gd name="T37" fmla="*/ 8 h 1904"/>
                <a:gd name="T38" fmla="*/ 11 w 1894"/>
                <a:gd name="T39" fmla="*/ 9 h 1904"/>
                <a:gd name="T40" fmla="*/ 10 w 1894"/>
                <a:gd name="T41" fmla="*/ 9 h 1904"/>
                <a:gd name="T42" fmla="*/ 8 w 1894"/>
                <a:gd name="T43" fmla="*/ 12 h 1904"/>
                <a:gd name="T44" fmla="*/ 8 w 1894"/>
                <a:gd name="T45" fmla="*/ 13 h 1904"/>
                <a:gd name="T46" fmla="*/ 8 w 1894"/>
                <a:gd name="T47" fmla="*/ 13 h 1904"/>
                <a:gd name="T48" fmla="*/ 8 w 1894"/>
                <a:gd name="T49" fmla="*/ 13 h 1904"/>
                <a:gd name="T50" fmla="*/ 7 w 1894"/>
                <a:gd name="T51" fmla="*/ 13 h 1904"/>
                <a:gd name="T52" fmla="*/ 7 w 1894"/>
                <a:gd name="T53" fmla="*/ 13 h 1904"/>
                <a:gd name="T54" fmla="*/ 6 w 1894"/>
                <a:gd name="T55" fmla="*/ 13 h 1904"/>
                <a:gd name="T56" fmla="*/ 6 w 1894"/>
                <a:gd name="T57" fmla="*/ 13 h 1904"/>
                <a:gd name="T58" fmla="*/ 5 w 1894"/>
                <a:gd name="T59" fmla="*/ 13 h 1904"/>
                <a:gd name="T60" fmla="*/ 5 w 1894"/>
                <a:gd name="T61" fmla="*/ 13 h 1904"/>
                <a:gd name="T62" fmla="*/ 4 w 1894"/>
                <a:gd name="T63" fmla="*/ 12 h 1904"/>
                <a:gd name="T64" fmla="*/ 4 w 1894"/>
                <a:gd name="T65" fmla="*/ 12 h 1904"/>
                <a:gd name="T66" fmla="*/ 3 w 1894"/>
                <a:gd name="T67" fmla="*/ 12 h 1904"/>
                <a:gd name="T68" fmla="*/ 2 w 1894"/>
                <a:gd name="T69" fmla="*/ 12 h 1904"/>
                <a:gd name="T70" fmla="*/ 2 w 1894"/>
                <a:gd name="T71" fmla="*/ 11 h 1904"/>
                <a:gd name="T72" fmla="*/ 1 w 1894"/>
                <a:gd name="T73" fmla="*/ 11 h 1904"/>
                <a:gd name="T74" fmla="*/ 0 w 1894"/>
                <a:gd name="T75" fmla="*/ 11 h 1904"/>
                <a:gd name="T76" fmla="*/ 0 w 1894"/>
                <a:gd name="T77" fmla="*/ 10 h 1904"/>
                <a:gd name="T78" fmla="*/ 0 w 1894"/>
                <a:gd name="T79" fmla="*/ 10 h 1904"/>
                <a:gd name="T80" fmla="*/ 0 w 1894"/>
                <a:gd name="T81" fmla="*/ 10 h 1904"/>
                <a:gd name="T82" fmla="*/ 0 w 1894"/>
                <a:gd name="T83" fmla="*/ 9 h 1904"/>
                <a:gd name="T84" fmla="*/ 2 w 1894"/>
                <a:gd name="T85" fmla="*/ 7 h 1904"/>
                <a:gd name="T86" fmla="*/ 2 w 1894"/>
                <a:gd name="T87" fmla="*/ 7 h 1904"/>
                <a:gd name="T88" fmla="*/ 2 w 1894"/>
                <a:gd name="T89" fmla="*/ 6 h 1904"/>
                <a:gd name="T90" fmla="*/ 2 w 1894"/>
                <a:gd name="T91" fmla="*/ 6 h 1904"/>
                <a:gd name="T92" fmla="*/ 3 w 1894"/>
                <a:gd name="T93" fmla="*/ 6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0" name="Freeform 482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7 w 1106"/>
                <a:gd name="T3" fmla="*/ 2 h 331"/>
                <a:gd name="T4" fmla="*/ 6 w 1106"/>
                <a:gd name="T5" fmla="*/ 2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1" name="Freeform 485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8 w 1285"/>
                <a:gd name="T1" fmla="*/ 3 h 505"/>
                <a:gd name="T2" fmla="*/ 7 w 1285"/>
                <a:gd name="T3" fmla="*/ 3 h 505"/>
                <a:gd name="T4" fmla="*/ 7 w 1285"/>
                <a:gd name="T5" fmla="*/ 3 h 505"/>
                <a:gd name="T6" fmla="*/ 7 w 1285"/>
                <a:gd name="T7" fmla="*/ 3 h 505"/>
                <a:gd name="T8" fmla="*/ 7 w 1285"/>
                <a:gd name="T9" fmla="*/ 3 h 505"/>
                <a:gd name="T10" fmla="*/ 6 w 1285"/>
                <a:gd name="T11" fmla="*/ 2 h 505"/>
                <a:gd name="T12" fmla="*/ 6 w 1285"/>
                <a:gd name="T13" fmla="*/ 2 h 505"/>
                <a:gd name="T14" fmla="*/ 5 w 1285"/>
                <a:gd name="T15" fmla="*/ 2 h 505"/>
                <a:gd name="T16" fmla="*/ 5 w 1285"/>
                <a:gd name="T17" fmla="*/ 2 h 505"/>
                <a:gd name="T18" fmla="*/ 4 w 1285"/>
                <a:gd name="T19" fmla="*/ 2 h 505"/>
                <a:gd name="T20" fmla="*/ 3 w 1285"/>
                <a:gd name="T21" fmla="*/ 2 h 505"/>
                <a:gd name="T22" fmla="*/ 3 w 1285"/>
                <a:gd name="T23" fmla="*/ 1 h 505"/>
                <a:gd name="T24" fmla="*/ 2 w 1285"/>
                <a:gd name="T25" fmla="*/ 1 h 505"/>
                <a:gd name="T26" fmla="*/ 2 w 1285"/>
                <a:gd name="T27" fmla="*/ 1 h 505"/>
                <a:gd name="T28" fmla="*/ 1 w 1285"/>
                <a:gd name="T29" fmla="*/ 1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1 h 505"/>
                <a:gd name="T40" fmla="*/ 0 w 1285"/>
                <a:gd name="T41" fmla="*/ 1 h 505"/>
                <a:gd name="T42" fmla="*/ 0 w 1285"/>
                <a:gd name="T43" fmla="*/ 1 h 505"/>
                <a:gd name="T44" fmla="*/ 0 w 1285"/>
                <a:gd name="T45" fmla="*/ 1 h 505"/>
                <a:gd name="T46" fmla="*/ 0 w 1285"/>
                <a:gd name="T47" fmla="*/ 1 h 505"/>
                <a:gd name="T48" fmla="*/ 1 w 1285"/>
                <a:gd name="T49" fmla="*/ 1 h 505"/>
                <a:gd name="T50" fmla="*/ 1 w 1285"/>
                <a:gd name="T51" fmla="*/ 1 h 505"/>
                <a:gd name="T52" fmla="*/ 1 w 1285"/>
                <a:gd name="T53" fmla="*/ 2 h 505"/>
                <a:gd name="T54" fmla="*/ 2 w 1285"/>
                <a:gd name="T55" fmla="*/ 2 h 505"/>
                <a:gd name="T56" fmla="*/ 2 w 1285"/>
                <a:gd name="T57" fmla="*/ 2 h 505"/>
                <a:gd name="T58" fmla="*/ 3 w 1285"/>
                <a:gd name="T59" fmla="*/ 2 h 505"/>
                <a:gd name="T60" fmla="*/ 3 w 1285"/>
                <a:gd name="T61" fmla="*/ 2 h 505"/>
                <a:gd name="T62" fmla="*/ 4 w 1285"/>
                <a:gd name="T63" fmla="*/ 3 h 505"/>
                <a:gd name="T64" fmla="*/ 5 w 1285"/>
                <a:gd name="T65" fmla="*/ 3 h 505"/>
                <a:gd name="T66" fmla="*/ 5 w 1285"/>
                <a:gd name="T67" fmla="*/ 3 h 505"/>
                <a:gd name="T68" fmla="*/ 6 w 1285"/>
                <a:gd name="T69" fmla="*/ 3 h 505"/>
                <a:gd name="T70" fmla="*/ 7 w 1285"/>
                <a:gd name="T71" fmla="*/ 3 h 505"/>
                <a:gd name="T72" fmla="*/ 7 w 1285"/>
                <a:gd name="T73" fmla="*/ 3 h 505"/>
                <a:gd name="T74" fmla="*/ 7 w 1285"/>
                <a:gd name="T75" fmla="*/ 3 h 505"/>
                <a:gd name="T76" fmla="*/ 8 w 1285"/>
                <a:gd name="T77" fmla="*/ 3 h 505"/>
                <a:gd name="T78" fmla="*/ 8 w 1285"/>
                <a:gd name="T79" fmla="*/ 3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2" name="AutoShape 525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3" name="Freeform 542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1 w 179"/>
                <a:gd name="T1" fmla="*/ 1 h 216"/>
                <a:gd name="T2" fmla="*/ 1 w 179"/>
                <a:gd name="T3" fmla="*/ 1 h 216"/>
                <a:gd name="T4" fmla="*/ 1 w 179"/>
                <a:gd name="T5" fmla="*/ 1 h 216"/>
                <a:gd name="T6" fmla="*/ 0 w 179"/>
                <a:gd name="T7" fmla="*/ 1 h 216"/>
                <a:gd name="T8" fmla="*/ 0 w 179"/>
                <a:gd name="T9" fmla="*/ 1 h 216"/>
                <a:gd name="T10" fmla="*/ 0 w 179"/>
                <a:gd name="T11" fmla="*/ 2 h 216"/>
                <a:gd name="T12" fmla="*/ 0 w 179"/>
                <a:gd name="T13" fmla="*/ 2 h 216"/>
                <a:gd name="T14" fmla="*/ 0 w 179"/>
                <a:gd name="T15" fmla="*/ 2 h 216"/>
                <a:gd name="T16" fmla="*/ 0 w 179"/>
                <a:gd name="T17" fmla="*/ 3 h 216"/>
                <a:gd name="T18" fmla="*/ 0 w 179"/>
                <a:gd name="T19" fmla="*/ 3 h 216"/>
                <a:gd name="T20" fmla="*/ 0 w 179"/>
                <a:gd name="T21" fmla="*/ 4 h 216"/>
                <a:gd name="T22" fmla="*/ 0 w 179"/>
                <a:gd name="T23" fmla="*/ 4 h 216"/>
                <a:gd name="T24" fmla="*/ 1 w 179"/>
                <a:gd name="T25" fmla="*/ 4 h 216"/>
                <a:gd name="T26" fmla="*/ 1 w 179"/>
                <a:gd name="T27" fmla="*/ 4 h 216"/>
                <a:gd name="T28" fmla="*/ 1 w 179"/>
                <a:gd name="T29" fmla="*/ 4 h 216"/>
                <a:gd name="T30" fmla="*/ 2 w 179"/>
                <a:gd name="T31" fmla="*/ 4 h 216"/>
                <a:gd name="T32" fmla="*/ 2 w 179"/>
                <a:gd name="T33" fmla="*/ 4 h 216"/>
                <a:gd name="T34" fmla="*/ 2 w 179"/>
                <a:gd name="T35" fmla="*/ 4 h 216"/>
                <a:gd name="T36" fmla="*/ 2 w 179"/>
                <a:gd name="T37" fmla="*/ 4 h 216"/>
                <a:gd name="T38" fmla="*/ 2 w 179"/>
                <a:gd name="T39" fmla="*/ 4 h 216"/>
                <a:gd name="T40" fmla="*/ 2 w 179"/>
                <a:gd name="T41" fmla="*/ 4 h 216"/>
                <a:gd name="T42" fmla="*/ 2 w 179"/>
                <a:gd name="T43" fmla="*/ 4 h 216"/>
                <a:gd name="T44" fmla="*/ 2 w 179"/>
                <a:gd name="T45" fmla="*/ 4 h 216"/>
                <a:gd name="T46" fmla="*/ 2 w 179"/>
                <a:gd name="T47" fmla="*/ 4 h 216"/>
                <a:gd name="T48" fmla="*/ 2 w 179"/>
                <a:gd name="T49" fmla="*/ 4 h 216"/>
                <a:gd name="T50" fmla="*/ 2 w 179"/>
                <a:gd name="T51" fmla="*/ 4 h 216"/>
                <a:gd name="T52" fmla="*/ 2 w 179"/>
                <a:gd name="T53" fmla="*/ 4 h 216"/>
                <a:gd name="T54" fmla="*/ 1 w 179"/>
                <a:gd name="T55" fmla="*/ 4 h 216"/>
                <a:gd name="T56" fmla="*/ 1 w 179"/>
                <a:gd name="T57" fmla="*/ 4 h 216"/>
                <a:gd name="T58" fmla="*/ 1 w 179"/>
                <a:gd name="T59" fmla="*/ 4 h 216"/>
                <a:gd name="T60" fmla="*/ 1 w 179"/>
                <a:gd name="T61" fmla="*/ 3 h 216"/>
                <a:gd name="T62" fmla="*/ 1 w 179"/>
                <a:gd name="T63" fmla="*/ 3 h 216"/>
                <a:gd name="T64" fmla="*/ 1 w 179"/>
                <a:gd name="T65" fmla="*/ 3 h 216"/>
                <a:gd name="T66" fmla="*/ 1 w 179"/>
                <a:gd name="T67" fmla="*/ 2 h 216"/>
                <a:gd name="T68" fmla="*/ 1 w 179"/>
                <a:gd name="T69" fmla="*/ 2 h 216"/>
                <a:gd name="T70" fmla="*/ 1 w 179"/>
                <a:gd name="T71" fmla="*/ 1 h 216"/>
                <a:gd name="T72" fmla="*/ 1 w 179"/>
                <a:gd name="T73" fmla="*/ 1 h 216"/>
                <a:gd name="T74" fmla="*/ 2 w 179"/>
                <a:gd name="T75" fmla="*/ 1 h 216"/>
                <a:gd name="T76" fmla="*/ 2 w 179"/>
                <a:gd name="T77" fmla="*/ 0 h 216"/>
                <a:gd name="T78" fmla="*/ 3 w 179"/>
                <a:gd name="T79" fmla="*/ 0 h 216"/>
                <a:gd name="T80" fmla="*/ 3 w 179"/>
                <a:gd name="T81" fmla="*/ 0 h 216"/>
                <a:gd name="T82" fmla="*/ 3 w 179"/>
                <a:gd name="T83" fmla="*/ 0 h 216"/>
                <a:gd name="T84" fmla="*/ 3 w 179"/>
                <a:gd name="T85" fmla="*/ 0 h 216"/>
                <a:gd name="T86" fmla="*/ 2 w 179"/>
                <a:gd name="T87" fmla="*/ 0 h 216"/>
                <a:gd name="T88" fmla="*/ 2 w 179"/>
                <a:gd name="T89" fmla="*/ 0 h 216"/>
                <a:gd name="T90" fmla="*/ 2 w 179"/>
                <a:gd name="T91" fmla="*/ 0 h 216"/>
                <a:gd name="T92" fmla="*/ 2 w 179"/>
                <a:gd name="T93" fmla="*/ 0 h 216"/>
                <a:gd name="T94" fmla="*/ 1 w 179"/>
                <a:gd name="T95" fmla="*/ 0 h 216"/>
                <a:gd name="T96" fmla="*/ 1 w 179"/>
                <a:gd name="T97" fmla="*/ 1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4" name="Freeform 543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1 w 114"/>
                <a:gd name="T1" fmla="*/ 1 h 168"/>
                <a:gd name="T2" fmla="*/ 1 w 114"/>
                <a:gd name="T3" fmla="*/ 1 h 168"/>
                <a:gd name="T4" fmla="*/ 1 w 114"/>
                <a:gd name="T5" fmla="*/ 2 h 168"/>
                <a:gd name="T6" fmla="*/ 1 w 114"/>
                <a:gd name="T7" fmla="*/ 2 h 168"/>
                <a:gd name="T8" fmla="*/ 1 w 114"/>
                <a:gd name="T9" fmla="*/ 2 h 168"/>
                <a:gd name="T10" fmla="*/ 1 w 114"/>
                <a:gd name="T11" fmla="*/ 3 h 168"/>
                <a:gd name="T12" fmla="*/ 1 w 114"/>
                <a:gd name="T13" fmla="*/ 3 h 168"/>
                <a:gd name="T14" fmla="*/ 1 w 114"/>
                <a:gd name="T15" fmla="*/ 3 h 168"/>
                <a:gd name="T16" fmla="*/ 0 w 114"/>
                <a:gd name="T17" fmla="*/ 3 h 168"/>
                <a:gd name="T18" fmla="*/ 0 w 114"/>
                <a:gd name="T19" fmla="*/ 3 h 168"/>
                <a:gd name="T20" fmla="*/ 0 w 114"/>
                <a:gd name="T21" fmla="*/ 3 h 168"/>
                <a:gd name="T22" fmla="*/ 0 w 114"/>
                <a:gd name="T23" fmla="*/ 3 h 168"/>
                <a:gd name="T24" fmla="*/ 0 w 114"/>
                <a:gd name="T25" fmla="*/ 3 h 168"/>
                <a:gd name="T26" fmla="*/ 0 w 114"/>
                <a:gd name="T27" fmla="*/ 3 h 168"/>
                <a:gd name="T28" fmla="*/ 0 w 114"/>
                <a:gd name="T29" fmla="*/ 3 h 168"/>
                <a:gd name="T30" fmla="*/ 0 w 114"/>
                <a:gd name="T31" fmla="*/ 3 h 168"/>
                <a:gd name="T32" fmla="*/ 1 w 114"/>
                <a:gd name="T33" fmla="*/ 3 h 168"/>
                <a:gd name="T34" fmla="*/ 1 w 114"/>
                <a:gd name="T35" fmla="*/ 3 h 168"/>
                <a:gd name="T36" fmla="*/ 1 w 114"/>
                <a:gd name="T37" fmla="*/ 3 h 168"/>
                <a:gd name="T38" fmla="*/ 1 w 114"/>
                <a:gd name="T39" fmla="*/ 3 h 168"/>
                <a:gd name="T40" fmla="*/ 1 w 114"/>
                <a:gd name="T41" fmla="*/ 2 h 168"/>
                <a:gd name="T42" fmla="*/ 2 w 114"/>
                <a:gd name="T43" fmla="*/ 2 h 168"/>
                <a:gd name="T44" fmla="*/ 2 w 114"/>
                <a:gd name="T45" fmla="*/ 2 h 168"/>
                <a:gd name="T46" fmla="*/ 2 w 114"/>
                <a:gd name="T47" fmla="*/ 1 h 168"/>
                <a:gd name="T48" fmla="*/ 2 w 114"/>
                <a:gd name="T49" fmla="*/ 1 h 168"/>
                <a:gd name="T50" fmla="*/ 1 w 114"/>
                <a:gd name="T51" fmla="*/ 1 h 168"/>
                <a:gd name="T52" fmla="*/ 1 w 114"/>
                <a:gd name="T53" fmla="*/ 0 h 168"/>
                <a:gd name="T54" fmla="*/ 1 w 114"/>
                <a:gd name="T55" fmla="*/ 0 h 168"/>
                <a:gd name="T56" fmla="*/ 1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1 w 114"/>
                <a:gd name="T71" fmla="*/ 0 h 168"/>
                <a:gd name="T72" fmla="*/ 1 w 114"/>
                <a:gd name="T73" fmla="*/ 0 h 168"/>
                <a:gd name="T74" fmla="*/ 1 w 114"/>
                <a:gd name="T75" fmla="*/ 1 h 168"/>
                <a:gd name="T76" fmla="*/ 1 w 114"/>
                <a:gd name="T77" fmla="*/ 1 h 168"/>
                <a:gd name="T78" fmla="*/ 1 w 114"/>
                <a:gd name="T79" fmla="*/ 1 h 168"/>
                <a:gd name="T80" fmla="*/ 1 w 114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5" name="Freeform 544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2 w 289"/>
                <a:gd name="T1" fmla="*/ 1 h 351"/>
                <a:gd name="T2" fmla="*/ 1 w 289"/>
                <a:gd name="T3" fmla="*/ 2 h 351"/>
                <a:gd name="T4" fmla="*/ 0 w 289"/>
                <a:gd name="T5" fmla="*/ 3 h 351"/>
                <a:gd name="T6" fmla="*/ 0 w 289"/>
                <a:gd name="T7" fmla="*/ 4 h 351"/>
                <a:gd name="T8" fmla="*/ 0 w 289"/>
                <a:gd name="T9" fmla="*/ 5 h 351"/>
                <a:gd name="T10" fmla="*/ 0 w 289"/>
                <a:gd name="T11" fmla="*/ 5 h 351"/>
                <a:gd name="T12" fmla="*/ 0 w 289"/>
                <a:gd name="T13" fmla="*/ 6 h 351"/>
                <a:gd name="T14" fmla="*/ 1 w 289"/>
                <a:gd name="T15" fmla="*/ 6 h 351"/>
                <a:gd name="T16" fmla="*/ 1 w 289"/>
                <a:gd name="T17" fmla="*/ 6 h 351"/>
                <a:gd name="T18" fmla="*/ 1 w 289"/>
                <a:gd name="T19" fmla="*/ 6 h 351"/>
                <a:gd name="T20" fmla="*/ 2 w 289"/>
                <a:gd name="T21" fmla="*/ 7 h 351"/>
                <a:gd name="T22" fmla="*/ 2 w 289"/>
                <a:gd name="T23" fmla="*/ 7 h 351"/>
                <a:gd name="T24" fmla="*/ 3 w 289"/>
                <a:gd name="T25" fmla="*/ 7 h 351"/>
                <a:gd name="T26" fmla="*/ 3 w 289"/>
                <a:gd name="T27" fmla="*/ 7 h 351"/>
                <a:gd name="T28" fmla="*/ 4 w 289"/>
                <a:gd name="T29" fmla="*/ 7 h 351"/>
                <a:gd name="T30" fmla="*/ 4 w 289"/>
                <a:gd name="T31" fmla="*/ 7 h 351"/>
                <a:gd name="T32" fmla="*/ 5 w 289"/>
                <a:gd name="T33" fmla="*/ 7 h 351"/>
                <a:gd name="T34" fmla="*/ 5 w 289"/>
                <a:gd name="T35" fmla="*/ 7 h 351"/>
                <a:gd name="T36" fmla="*/ 5 w 289"/>
                <a:gd name="T37" fmla="*/ 7 h 351"/>
                <a:gd name="T38" fmla="*/ 5 w 289"/>
                <a:gd name="T39" fmla="*/ 7 h 351"/>
                <a:gd name="T40" fmla="*/ 4 w 289"/>
                <a:gd name="T41" fmla="*/ 7 h 351"/>
                <a:gd name="T42" fmla="*/ 4 w 289"/>
                <a:gd name="T43" fmla="*/ 6 h 351"/>
                <a:gd name="T44" fmla="*/ 3 w 289"/>
                <a:gd name="T45" fmla="*/ 6 h 351"/>
                <a:gd name="T46" fmla="*/ 3 w 289"/>
                <a:gd name="T47" fmla="*/ 6 h 351"/>
                <a:gd name="T48" fmla="*/ 2 w 289"/>
                <a:gd name="T49" fmla="*/ 6 h 351"/>
                <a:gd name="T50" fmla="*/ 2 w 289"/>
                <a:gd name="T51" fmla="*/ 6 h 351"/>
                <a:gd name="T52" fmla="*/ 2 w 289"/>
                <a:gd name="T53" fmla="*/ 6 h 351"/>
                <a:gd name="T54" fmla="*/ 1 w 289"/>
                <a:gd name="T55" fmla="*/ 6 h 351"/>
                <a:gd name="T56" fmla="*/ 1 w 289"/>
                <a:gd name="T57" fmla="*/ 5 h 351"/>
                <a:gd name="T58" fmla="*/ 1 w 289"/>
                <a:gd name="T59" fmla="*/ 5 h 351"/>
                <a:gd name="T60" fmla="*/ 1 w 289"/>
                <a:gd name="T61" fmla="*/ 4 h 351"/>
                <a:gd name="T62" fmla="*/ 1 w 289"/>
                <a:gd name="T63" fmla="*/ 4 h 351"/>
                <a:gd name="T64" fmla="*/ 1 w 289"/>
                <a:gd name="T65" fmla="*/ 3 h 351"/>
                <a:gd name="T66" fmla="*/ 1 w 289"/>
                <a:gd name="T67" fmla="*/ 3 h 351"/>
                <a:gd name="T68" fmla="*/ 1 w 289"/>
                <a:gd name="T69" fmla="*/ 2 h 351"/>
                <a:gd name="T70" fmla="*/ 2 w 289"/>
                <a:gd name="T71" fmla="*/ 2 h 351"/>
                <a:gd name="T72" fmla="*/ 2 w 289"/>
                <a:gd name="T73" fmla="*/ 1 h 351"/>
                <a:gd name="T74" fmla="*/ 3 w 289"/>
                <a:gd name="T75" fmla="*/ 1 h 351"/>
                <a:gd name="T76" fmla="*/ 3 w 289"/>
                <a:gd name="T77" fmla="*/ 0 h 351"/>
                <a:gd name="T78" fmla="*/ 4 w 289"/>
                <a:gd name="T79" fmla="*/ 0 h 351"/>
                <a:gd name="T80" fmla="*/ 4 w 289"/>
                <a:gd name="T81" fmla="*/ 0 h 351"/>
                <a:gd name="T82" fmla="*/ 3 w 289"/>
                <a:gd name="T83" fmla="*/ 0 h 351"/>
                <a:gd name="T84" fmla="*/ 3 w 289"/>
                <a:gd name="T85" fmla="*/ 0 h 351"/>
                <a:gd name="T86" fmla="*/ 2 w 289"/>
                <a:gd name="T87" fmla="*/ 1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6" name="Freeform 545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3 w 254"/>
                <a:gd name="T1" fmla="*/ 1 h 234"/>
                <a:gd name="T2" fmla="*/ 4 w 254"/>
                <a:gd name="T3" fmla="*/ 2 h 234"/>
                <a:gd name="T4" fmla="*/ 4 w 254"/>
                <a:gd name="T5" fmla="*/ 2 h 234"/>
                <a:gd name="T6" fmla="*/ 4 w 254"/>
                <a:gd name="T7" fmla="*/ 2 h 234"/>
                <a:gd name="T8" fmla="*/ 4 w 254"/>
                <a:gd name="T9" fmla="*/ 3 h 234"/>
                <a:gd name="T10" fmla="*/ 4 w 254"/>
                <a:gd name="T11" fmla="*/ 3 h 234"/>
                <a:gd name="T12" fmla="*/ 4 w 254"/>
                <a:gd name="T13" fmla="*/ 3 h 234"/>
                <a:gd name="T14" fmla="*/ 4 w 254"/>
                <a:gd name="T15" fmla="*/ 4 h 234"/>
                <a:gd name="T16" fmla="*/ 3 w 254"/>
                <a:gd name="T17" fmla="*/ 4 h 234"/>
                <a:gd name="T18" fmla="*/ 3 w 254"/>
                <a:gd name="T19" fmla="*/ 4 h 234"/>
                <a:gd name="T20" fmla="*/ 3 w 254"/>
                <a:gd name="T21" fmla="*/ 4 h 234"/>
                <a:gd name="T22" fmla="*/ 3 w 254"/>
                <a:gd name="T23" fmla="*/ 4 h 234"/>
                <a:gd name="T24" fmla="*/ 3 w 254"/>
                <a:gd name="T25" fmla="*/ 5 h 234"/>
                <a:gd name="T26" fmla="*/ 3 w 254"/>
                <a:gd name="T27" fmla="*/ 5 h 234"/>
                <a:gd name="T28" fmla="*/ 3 w 254"/>
                <a:gd name="T29" fmla="*/ 5 h 234"/>
                <a:gd name="T30" fmla="*/ 3 w 254"/>
                <a:gd name="T31" fmla="*/ 5 h 234"/>
                <a:gd name="T32" fmla="*/ 3 w 254"/>
                <a:gd name="T33" fmla="*/ 5 h 234"/>
                <a:gd name="T34" fmla="*/ 3 w 254"/>
                <a:gd name="T35" fmla="*/ 5 h 234"/>
                <a:gd name="T36" fmla="*/ 3 w 254"/>
                <a:gd name="T37" fmla="*/ 5 h 234"/>
                <a:gd name="T38" fmla="*/ 3 w 254"/>
                <a:gd name="T39" fmla="*/ 5 h 234"/>
                <a:gd name="T40" fmla="*/ 3 w 254"/>
                <a:gd name="T41" fmla="*/ 5 h 234"/>
                <a:gd name="T42" fmla="*/ 3 w 254"/>
                <a:gd name="T43" fmla="*/ 5 h 234"/>
                <a:gd name="T44" fmla="*/ 4 w 254"/>
                <a:gd name="T45" fmla="*/ 4 h 234"/>
                <a:gd name="T46" fmla="*/ 4 w 254"/>
                <a:gd name="T47" fmla="*/ 4 h 234"/>
                <a:gd name="T48" fmla="*/ 4 w 254"/>
                <a:gd name="T49" fmla="*/ 3 h 234"/>
                <a:gd name="T50" fmla="*/ 4 w 254"/>
                <a:gd name="T51" fmla="*/ 3 h 234"/>
                <a:gd name="T52" fmla="*/ 4 w 254"/>
                <a:gd name="T53" fmla="*/ 2 h 234"/>
                <a:gd name="T54" fmla="*/ 4 w 254"/>
                <a:gd name="T55" fmla="*/ 2 h 234"/>
                <a:gd name="T56" fmla="*/ 4 w 254"/>
                <a:gd name="T57" fmla="*/ 1 h 234"/>
                <a:gd name="T58" fmla="*/ 3 w 254"/>
                <a:gd name="T59" fmla="*/ 1 h 234"/>
                <a:gd name="T60" fmla="*/ 3 w 254"/>
                <a:gd name="T61" fmla="*/ 1 h 234"/>
                <a:gd name="T62" fmla="*/ 3 w 254"/>
                <a:gd name="T63" fmla="*/ 1 h 234"/>
                <a:gd name="T64" fmla="*/ 3 w 254"/>
                <a:gd name="T65" fmla="*/ 1 h 234"/>
                <a:gd name="T66" fmla="*/ 2 w 254"/>
                <a:gd name="T67" fmla="*/ 0 h 234"/>
                <a:gd name="T68" fmla="*/ 2 w 254"/>
                <a:gd name="T69" fmla="*/ 0 h 234"/>
                <a:gd name="T70" fmla="*/ 2 w 254"/>
                <a:gd name="T71" fmla="*/ 0 h 234"/>
                <a:gd name="T72" fmla="*/ 2 w 254"/>
                <a:gd name="T73" fmla="*/ 0 h 234"/>
                <a:gd name="T74" fmla="*/ 1 w 254"/>
                <a:gd name="T75" fmla="*/ 0 h 234"/>
                <a:gd name="T76" fmla="*/ 1 w 254"/>
                <a:gd name="T77" fmla="*/ 0 h 234"/>
                <a:gd name="T78" fmla="*/ 1 w 254"/>
                <a:gd name="T79" fmla="*/ 0 h 234"/>
                <a:gd name="T80" fmla="*/ 1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1 w 254"/>
                <a:gd name="T95" fmla="*/ 0 h 234"/>
                <a:gd name="T96" fmla="*/ 1 w 254"/>
                <a:gd name="T97" fmla="*/ 0 h 234"/>
                <a:gd name="T98" fmla="*/ 1 w 254"/>
                <a:gd name="T99" fmla="*/ 0 h 234"/>
                <a:gd name="T100" fmla="*/ 1 w 254"/>
                <a:gd name="T101" fmla="*/ 0 h 234"/>
                <a:gd name="T102" fmla="*/ 1 w 254"/>
                <a:gd name="T103" fmla="*/ 0 h 234"/>
                <a:gd name="T104" fmla="*/ 2 w 254"/>
                <a:gd name="T105" fmla="*/ 0 h 234"/>
                <a:gd name="T106" fmla="*/ 2 w 254"/>
                <a:gd name="T107" fmla="*/ 1 h 234"/>
                <a:gd name="T108" fmla="*/ 2 w 254"/>
                <a:gd name="T109" fmla="*/ 1 h 234"/>
                <a:gd name="T110" fmla="*/ 2 w 254"/>
                <a:gd name="T111" fmla="*/ 1 h 234"/>
                <a:gd name="T112" fmla="*/ 3 w 254"/>
                <a:gd name="T113" fmla="*/ 1 h 234"/>
                <a:gd name="T114" fmla="*/ 3 w 254"/>
                <a:gd name="T115" fmla="*/ 1 h 234"/>
                <a:gd name="T116" fmla="*/ 3 w 254"/>
                <a:gd name="T117" fmla="*/ 1 h 234"/>
                <a:gd name="T118" fmla="*/ 3 w 254"/>
                <a:gd name="T119" fmla="*/ 1 h 234"/>
                <a:gd name="T120" fmla="*/ 3 w 254"/>
                <a:gd name="T121" fmla="*/ 1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7" name="Freeform 546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2 h 221"/>
                <a:gd name="T2" fmla="*/ 0 w 103"/>
                <a:gd name="T3" fmla="*/ 3 h 221"/>
                <a:gd name="T4" fmla="*/ 0 w 103"/>
                <a:gd name="T5" fmla="*/ 3 h 221"/>
                <a:gd name="T6" fmla="*/ 0 w 103"/>
                <a:gd name="T7" fmla="*/ 3 h 221"/>
                <a:gd name="T8" fmla="*/ 0 w 103"/>
                <a:gd name="T9" fmla="*/ 4 h 221"/>
                <a:gd name="T10" fmla="*/ 1 w 103"/>
                <a:gd name="T11" fmla="*/ 4 h 221"/>
                <a:gd name="T12" fmla="*/ 1 w 103"/>
                <a:gd name="T13" fmla="*/ 4 h 221"/>
                <a:gd name="T14" fmla="*/ 1 w 103"/>
                <a:gd name="T15" fmla="*/ 4 h 221"/>
                <a:gd name="T16" fmla="*/ 1 w 103"/>
                <a:gd name="T17" fmla="*/ 4 h 221"/>
                <a:gd name="T18" fmla="*/ 1 w 103"/>
                <a:gd name="T19" fmla="*/ 4 h 221"/>
                <a:gd name="T20" fmla="*/ 2 w 103"/>
                <a:gd name="T21" fmla="*/ 4 h 221"/>
                <a:gd name="T22" fmla="*/ 2 w 103"/>
                <a:gd name="T23" fmla="*/ 4 h 221"/>
                <a:gd name="T24" fmla="*/ 2 w 103"/>
                <a:gd name="T25" fmla="*/ 4 h 221"/>
                <a:gd name="T26" fmla="*/ 2 w 103"/>
                <a:gd name="T27" fmla="*/ 4 h 221"/>
                <a:gd name="T28" fmla="*/ 2 w 103"/>
                <a:gd name="T29" fmla="*/ 4 h 221"/>
                <a:gd name="T30" fmla="*/ 2 w 103"/>
                <a:gd name="T31" fmla="*/ 4 h 221"/>
                <a:gd name="T32" fmla="*/ 1 w 103"/>
                <a:gd name="T33" fmla="*/ 4 h 221"/>
                <a:gd name="T34" fmla="*/ 1 w 103"/>
                <a:gd name="T35" fmla="*/ 4 h 221"/>
                <a:gd name="T36" fmla="*/ 1 w 103"/>
                <a:gd name="T37" fmla="*/ 4 h 221"/>
                <a:gd name="T38" fmla="*/ 1 w 103"/>
                <a:gd name="T39" fmla="*/ 3 h 221"/>
                <a:gd name="T40" fmla="*/ 1 w 103"/>
                <a:gd name="T41" fmla="*/ 3 h 221"/>
                <a:gd name="T42" fmla="*/ 1 w 103"/>
                <a:gd name="T43" fmla="*/ 3 h 221"/>
                <a:gd name="T44" fmla="*/ 0 w 103"/>
                <a:gd name="T45" fmla="*/ 2 h 221"/>
                <a:gd name="T46" fmla="*/ 0 w 103"/>
                <a:gd name="T47" fmla="*/ 2 h 221"/>
                <a:gd name="T48" fmla="*/ 1 w 103"/>
                <a:gd name="T49" fmla="*/ 2 h 221"/>
                <a:gd name="T50" fmla="*/ 1 w 103"/>
                <a:gd name="T51" fmla="*/ 1 h 221"/>
                <a:gd name="T52" fmla="*/ 1 w 103"/>
                <a:gd name="T53" fmla="*/ 1 h 221"/>
                <a:gd name="T54" fmla="*/ 1 w 103"/>
                <a:gd name="T55" fmla="*/ 1 h 221"/>
                <a:gd name="T56" fmla="*/ 1 w 103"/>
                <a:gd name="T57" fmla="*/ 1 h 221"/>
                <a:gd name="T58" fmla="*/ 1 w 103"/>
                <a:gd name="T59" fmla="*/ 1 h 221"/>
                <a:gd name="T60" fmla="*/ 1 w 103"/>
                <a:gd name="T61" fmla="*/ 0 h 221"/>
                <a:gd name="T62" fmla="*/ 2 w 103"/>
                <a:gd name="T63" fmla="*/ 0 h 221"/>
                <a:gd name="T64" fmla="*/ 2 w 103"/>
                <a:gd name="T65" fmla="*/ 0 h 221"/>
                <a:gd name="T66" fmla="*/ 2 w 103"/>
                <a:gd name="T67" fmla="*/ 0 h 221"/>
                <a:gd name="T68" fmla="*/ 1 w 103"/>
                <a:gd name="T69" fmla="*/ 0 h 221"/>
                <a:gd name="T70" fmla="*/ 1 w 103"/>
                <a:gd name="T71" fmla="*/ 0 h 221"/>
                <a:gd name="T72" fmla="*/ 1 w 103"/>
                <a:gd name="T73" fmla="*/ 1 h 221"/>
                <a:gd name="T74" fmla="*/ 1 w 103"/>
                <a:gd name="T75" fmla="*/ 1 h 221"/>
                <a:gd name="T76" fmla="*/ 0 w 103"/>
                <a:gd name="T77" fmla="*/ 2 h 221"/>
                <a:gd name="T78" fmla="*/ 0 w 103"/>
                <a:gd name="T79" fmla="*/ 2 h 221"/>
                <a:gd name="T80" fmla="*/ 0 w 103"/>
                <a:gd name="T81" fmla="*/ 2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8" name="Freeform 547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3 w 221"/>
                <a:gd name="T1" fmla="*/ 2 h 288"/>
                <a:gd name="T2" fmla="*/ 3 w 221"/>
                <a:gd name="T3" fmla="*/ 3 h 288"/>
                <a:gd name="T4" fmla="*/ 3 w 221"/>
                <a:gd name="T5" fmla="*/ 3 h 288"/>
                <a:gd name="T6" fmla="*/ 3 w 221"/>
                <a:gd name="T7" fmla="*/ 4 h 288"/>
                <a:gd name="T8" fmla="*/ 3 w 221"/>
                <a:gd name="T9" fmla="*/ 4 h 288"/>
                <a:gd name="T10" fmla="*/ 3 w 221"/>
                <a:gd name="T11" fmla="*/ 4 h 288"/>
                <a:gd name="T12" fmla="*/ 2 w 221"/>
                <a:gd name="T13" fmla="*/ 5 h 288"/>
                <a:gd name="T14" fmla="*/ 2 w 221"/>
                <a:gd name="T15" fmla="*/ 5 h 288"/>
                <a:gd name="T16" fmla="*/ 2 w 221"/>
                <a:gd name="T17" fmla="*/ 5 h 288"/>
                <a:gd name="T18" fmla="*/ 2 w 221"/>
                <a:gd name="T19" fmla="*/ 5 h 288"/>
                <a:gd name="T20" fmla="*/ 2 w 221"/>
                <a:gd name="T21" fmla="*/ 6 h 288"/>
                <a:gd name="T22" fmla="*/ 2 w 221"/>
                <a:gd name="T23" fmla="*/ 6 h 288"/>
                <a:gd name="T24" fmla="*/ 2 w 221"/>
                <a:gd name="T25" fmla="*/ 6 h 288"/>
                <a:gd name="T26" fmla="*/ 2 w 221"/>
                <a:gd name="T27" fmla="*/ 6 h 288"/>
                <a:gd name="T28" fmla="*/ 2 w 221"/>
                <a:gd name="T29" fmla="*/ 6 h 288"/>
                <a:gd name="T30" fmla="*/ 3 w 221"/>
                <a:gd name="T31" fmla="*/ 5 h 288"/>
                <a:gd name="T32" fmla="*/ 3 w 221"/>
                <a:gd name="T33" fmla="*/ 5 h 288"/>
                <a:gd name="T34" fmla="*/ 3 w 221"/>
                <a:gd name="T35" fmla="*/ 4 h 288"/>
                <a:gd name="T36" fmla="*/ 4 w 221"/>
                <a:gd name="T37" fmla="*/ 4 h 288"/>
                <a:gd name="T38" fmla="*/ 4 w 221"/>
                <a:gd name="T39" fmla="*/ 3 h 288"/>
                <a:gd name="T40" fmla="*/ 3 w 221"/>
                <a:gd name="T41" fmla="*/ 2 h 288"/>
                <a:gd name="T42" fmla="*/ 3 w 221"/>
                <a:gd name="T43" fmla="*/ 2 h 288"/>
                <a:gd name="T44" fmla="*/ 3 w 221"/>
                <a:gd name="T45" fmla="*/ 1 h 288"/>
                <a:gd name="T46" fmla="*/ 2 w 221"/>
                <a:gd name="T47" fmla="*/ 1 h 288"/>
                <a:gd name="T48" fmla="*/ 2 w 221"/>
                <a:gd name="T49" fmla="*/ 1 h 288"/>
                <a:gd name="T50" fmla="*/ 1 w 221"/>
                <a:gd name="T51" fmla="*/ 1 h 288"/>
                <a:gd name="T52" fmla="*/ 1 w 221"/>
                <a:gd name="T53" fmla="*/ 0 h 288"/>
                <a:gd name="T54" fmla="*/ 1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1 w 221"/>
                <a:gd name="T65" fmla="*/ 0 h 288"/>
                <a:gd name="T66" fmla="*/ 1 w 221"/>
                <a:gd name="T67" fmla="*/ 1 h 288"/>
                <a:gd name="T68" fmla="*/ 2 w 221"/>
                <a:gd name="T69" fmla="*/ 1 h 288"/>
                <a:gd name="T70" fmla="*/ 2 w 221"/>
                <a:gd name="T71" fmla="*/ 1 h 288"/>
                <a:gd name="T72" fmla="*/ 2 w 221"/>
                <a:gd name="T73" fmla="*/ 2 h 288"/>
                <a:gd name="T74" fmla="*/ 3 w 221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59" name="Freeform 551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1 h 174"/>
                <a:gd name="T20" fmla="*/ 0 w 74"/>
                <a:gd name="T21" fmla="*/ 1 h 174"/>
                <a:gd name="T22" fmla="*/ 0 w 74"/>
                <a:gd name="T23" fmla="*/ 2 h 174"/>
                <a:gd name="T24" fmla="*/ 0 w 74"/>
                <a:gd name="T25" fmla="*/ 2 h 174"/>
                <a:gd name="T26" fmla="*/ 1 w 74"/>
                <a:gd name="T27" fmla="*/ 3 h 174"/>
                <a:gd name="T28" fmla="*/ 1 w 74"/>
                <a:gd name="T29" fmla="*/ 3 h 174"/>
                <a:gd name="T30" fmla="*/ 1 w 74"/>
                <a:gd name="T31" fmla="*/ 4 h 174"/>
                <a:gd name="T32" fmla="*/ 1 w 74"/>
                <a:gd name="T33" fmla="*/ 4 h 174"/>
                <a:gd name="T34" fmla="*/ 1 w 74"/>
                <a:gd name="T35" fmla="*/ 3 h 174"/>
                <a:gd name="T36" fmla="*/ 1 w 74"/>
                <a:gd name="T37" fmla="*/ 3 h 174"/>
                <a:gd name="T38" fmla="*/ 1 w 74"/>
                <a:gd name="T39" fmla="*/ 3 h 174"/>
                <a:gd name="T40" fmla="*/ 1 w 74"/>
                <a:gd name="T41" fmla="*/ 2 h 174"/>
                <a:gd name="T42" fmla="*/ 1 w 74"/>
                <a:gd name="T43" fmla="*/ 2 h 174"/>
                <a:gd name="T44" fmla="*/ 1 w 74"/>
                <a:gd name="T45" fmla="*/ 1 h 174"/>
                <a:gd name="T46" fmla="*/ 0 w 74"/>
                <a:gd name="T47" fmla="*/ 1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0" name="Freeform 552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1 h 87"/>
                <a:gd name="T22" fmla="*/ 0 w 39"/>
                <a:gd name="T23" fmla="*/ 1 h 87"/>
                <a:gd name="T24" fmla="*/ 0 w 39"/>
                <a:gd name="T25" fmla="*/ 1 h 87"/>
                <a:gd name="T26" fmla="*/ 0 w 39"/>
                <a:gd name="T27" fmla="*/ 1 h 87"/>
                <a:gd name="T28" fmla="*/ 0 w 39"/>
                <a:gd name="T29" fmla="*/ 2 h 87"/>
                <a:gd name="T30" fmla="*/ 1 w 39"/>
                <a:gd name="T31" fmla="*/ 2 h 87"/>
                <a:gd name="T32" fmla="*/ 1 w 39"/>
                <a:gd name="T33" fmla="*/ 2 h 87"/>
                <a:gd name="T34" fmla="*/ 1 w 39"/>
                <a:gd name="T35" fmla="*/ 1 h 87"/>
                <a:gd name="T36" fmla="*/ 1 w 39"/>
                <a:gd name="T37" fmla="*/ 1 h 87"/>
                <a:gd name="T38" fmla="*/ 0 w 39"/>
                <a:gd name="T39" fmla="*/ 1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1" name="Freeform 553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1 h 51"/>
                <a:gd name="T32" fmla="*/ 0 w 34"/>
                <a:gd name="T33" fmla="*/ 1 h 51"/>
                <a:gd name="T34" fmla="*/ 0 w 34"/>
                <a:gd name="T35" fmla="*/ 1 h 51"/>
                <a:gd name="T36" fmla="*/ 0 w 34"/>
                <a:gd name="T37" fmla="*/ 1 h 51"/>
                <a:gd name="T38" fmla="*/ 0 w 34"/>
                <a:gd name="T39" fmla="*/ 1 h 51"/>
                <a:gd name="T40" fmla="*/ 0 w 34"/>
                <a:gd name="T41" fmla="*/ 1 h 51"/>
                <a:gd name="T42" fmla="*/ 0 w 34"/>
                <a:gd name="T43" fmla="*/ 1 h 51"/>
                <a:gd name="T44" fmla="*/ 0 w 34"/>
                <a:gd name="T45" fmla="*/ 1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2" name="Freeform 554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1 w 46"/>
                <a:gd name="T1" fmla="*/ 0 h 33"/>
                <a:gd name="T2" fmla="*/ 1 w 46"/>
                <a:gd name="T3" fmla="*/ 0 h 33"/>
                <a:gd name="T4" fmla="*/ 1 w 46"/>
                <a:gd name="T5" fmla="*/ 0 h 33"/>
                <a:gd name="T6" fmla="*/ 1 w 46"/>
                <a:gd name="T7" fmla="*/ 0 h 33"/>
                <a:gd name="T8" fmla="*/ 1 w 46"/>
                <a:gd name="T9" fmla="*/ 0 h 33"/>
                <a:gd name="T10" fmla="*/ 1 w 46"/>
                <a:gd name="T11" fmla="*/ 0 h 33"/>
                <a:gd name="T12" fmla="*/ 1 w 46"/>
                <a:gd name="T13" fmla="*/ 0 h 33"/>
                <a:gd name="T14" fmla="*/ 1 w 46"/>
                <a:gd name="T15" fmla="*/ 0 h 33"/>
                <a:gd name="T16" fmla="*/ 1 w 46"/>
                <a:gd name="T17" fmla="*/ 0 h 33"/>
                <a:gd name="T18" fmla="*/ 1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1 w 46"/>
                <a:gd name="T47" fmla="*/ 0 h 33"/>
                <a:gd name="T48" fmla="*/ 1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3" name="Freeform 583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1 w 177"/>
                <a:gd name="T1" fmla="*/ 1 h 219"/>
                <a:gd name="T2" fmla="*/ 1 w 177"/>
                <a:gd name="T3" fmla="*/ 1 h 219"/>
                <a:gd name="T4" fmla="*/ 1 w 177"/>
                <a:gd name="T5" fmla="*/ 1 h 219"/>
                <a:gd name="T6" fmla="*/ 1 w 177"/>
                <a:gd name="T7" fmla="*/ 1 h 219"/>
                <a:gd name="T8" fmla="*/ 0 w 177"/>
                <a:gd name="T9" fmla="*/ 2 h 219"/>
                <a:gd name="T10" fmla="*/ 0 w 177"/>
                <a:gd name="T11" fmla="*/ 2 h 219"/>
                <a:gd name="T12" fmla="*/ 0 w 177"/>
                <a:gd name="T13" fmla="*/ 2 h 219"/>
                <a:gd name="T14" fmla="*/ 0 w 177"/>
                <a:gd name="T15" fmla="*/ 2 h 219"/>
                <a:gd name="T16" fmla="*/ 0 w 177"/>
                <a:gd name="T17" fmla="*/ 3 h 219"/>
                <a:gd name="T18" fmla="*/ 0 w 177"/>
                <a:gd name="T19" fmla="*/ 3 h 219"/>
                <a:gd name="T20" fmla="*/ 0 w 177"/>
                <a:gd name="T21" fmla="*/ 4 h 219"/>
                <a:gd name="T22" fmla="*/ 0 w 177"/>
                <a:gd name="T23" fmla="*/ 4 h 219"/>
                <a:gd name="T24" fmla="*/ 1 w 177"/>
                <a:gd name="T25" fmla="*/ 4 h 219"/>
                <a:gd name="T26" fmla="*/ 1 w 177"/>
                <a:gd name="T27" fmla="*/ 4 h 219"/>
                <a:gd name="T28" fmla="*/ 1 w 177"/>
                <a:gd name="T29" fmla="*/ 4 h 219"/>
                <a:gd name="T30" fmla="*/ 2 w 177"/>
                <a:gd name="T31" fmla="*/ 4 h 219"/>
                <a:gd name="T32" fmla="*/ 2 w 177"/>
                <a:gd name="T33" fmla="*/ 4 h 219"/>
                <a:gd name="T34" fmla="*/ 2 w 177"/>
                <a:gd name="T35" fmla="*/ 4 h 219"/>
                <a:gd name="T36" fmla="*/ 2 w 177"/>
                <a:gd name="T37" fmla="*/ 4 h 219"/>
                <a:gd name="T38" fmla="*/ 2 w 177"/>
                <a:gd name="T39" fmla="*/ 4 h 219"/>
                <a:gd name="T40" fmla="*/ 2 w 177"/>
                <a:gd name="T41" fmla="*/ 4 h 219"/>
                <a:gd name="T42" fmla="*/ 2 w 177"/>
                <a:gd name="T43" fmla="*/ 4 h 219"/>
                <a:gd name="T44" fmla="*/ 2 w 177"/>
                <a:gd name="T45" fmla="*/ 4 h 219"/>
                <a:gd name="T46" fmla="*/ 2 w 177"/>
                <a:gd name="T47" fmla="*/ 4 h 219"/>
                <a:gd name="T48" fmla="*/ 2 w 177"/>
                <a:gd name="T49" fmla="*/ 4 h 219"/>
                <a:gd name="T50" fmla="*/ 2 w 177"/>
                <a:gd name="T51" fmla="*/ 4 h 219"/>
                <a:gd name="T52" fmla="*/ 2 w 177"/>
                <a:gd name="T53" fmla="*/ 4 h 219"/>
                <a:gd name="T54" fmla="*/ 2 w 177"/>
                <a:gd name="T55" fmla="*/ 4 h 219"/>
                <a:gd name="T56" fmla="*/ 2 w 177"/>
                <a:gd name="T57" fmla="*/ 4 h 219"/>
                <a:gd name="T58" fmla="*/ 1 w 177"/>
                <a:gd name="T59" fmla="*/ 4 h 219"/>
                <a:gd name="T60" fmla="*/ 1 w 177"/>
                <a:gd name="T61" fmla="*/ 4 h 219"/>
                <a:gd name="T62" fmla="*/ 1 w 177"/>
                <a:gd name="T63" fmla="*/ 4 h 219"/>
                <a:gd name="T64" fmla="*/ 1 w 177"/>
                <a:gd name="T65" fmla="*/ 4 h 219"/>
                <a:gd name="T66" fmla="*/ 1 w 177"/>
                <a:gd name="T67" fmla="*/ 4 h 219"/>
                <a:gd name="T68" fmla="*/ 1 w 177"/>
                <a:gd name="T69" fmla="*/ 4 h 219"/>
                <a:gd name="T70" fmla="*/ 0 w 177"/>
                <a:gd name="T71" fmla="*/ 4 h 219"/>
                <a:gd name="T72" fmla="*/ 0 w 177"/>
                <a:gd name="T73" fmla="*/ 3 h 219"/>
                <a:gd name="T74" fmla="*/ 0 w 177"/>
                <a:gd name="T75" fmla="*/ 3 h 219"/>
                <a:gd name="T76" fmla="*/ 0 w 177"/>
                <a:gd name="T77" fmla="*/ 3 h 219"/>
                <a:gd name="T78" fmla="*/ 0 w 177"/>
                <a:gd name="T79" fmla="*/ 2 h 219"/>
                <a:gd name="T80" fmla="*/ 0 w 177"/>
                <a:gd name="T81" fmla="*/ 2 h 219"/>
                <a:gd name="T82" fmla="*/ 1 w 177"/>
                <a:gd name="T83" fmla="*/ 2 h 219"/>
                <a:gd name="T84" fmla="*/ 1 w 177"/>
                <a:gd name="T85" fmla="*/ 2 h 219"/>
                <a:gd name="T86" fmla="*/ 1 w 177"/>
                <a:gd name="T87" fmla="*/ 1 h 219"/>
                <a:gd name="T88" fmla="*/ 1 w 177"/>
                <a:gd name="T89" fmla="*/ 1 h 219"/>
                <a:gd name="T90" fmla="*/ 1 w 177"/>
                <a:gd name="T91" fmla="*/ 1 h 219"/>
                <a:gd name="T92" fmla="*/ 2 w 177"/>
                <a:gd name="T93" fmla="*/ 1 h 219"/>
                <a:gd name="T94" fmla="*/ 2 w 177"/>
                <a:gd name="T95" fmla="*/ 1 h 219"/>
                <a:gd name="T96" fmla="*/ 2 w 177"/>
                <a:gd name="T97" fmla="*/ 0 h 219"/>
                <a:gd name="T98" fmla="*/ 2 w 177"/>
                <a:gd name="T99" fmla="*/ 0 h 219"/>
                <a:gd name="T100" fmla="*/ 3 w 177"/>
                <a:gd name="T101" fmla="*/ 0 h 219"/>
                <a:gd name="T102" fmla="*/ 3 w 177"/>
                <a:gd name="T103" fmla="*/ 0 h 219"/>
                <a:gd name="T104" fmla="*/ 3 w 177"/>
                <a:gd name="T105" fmla="*/ 0 h 219"/>
                <a:gd name="T106" fmla="*/ 3 w 177"/>
                <a:gd name="T107" fmla="*/ 0 h 219"/>
                <a:gd name="T108" fmla="*/ 3 w 177"/>
                <a:gd name="T109" fmla="*/ 0 h 219"/>
                <a:gd name="T110" fmla="*/ 2 w 177"/>
                <a:gd name="T111" fmla="*/ 0 h 219"/>
                <a:gd name="T112" fmla="*/ 2 w 177"/>
                <a:gd name="T113" fmla="*/ 0 h 219"/>
                <a:gd name="T114" fmla="*/ 2 w 177"/>
                <a:gd name="T115" fmla="*/ 0 h 219"/>
                <a:gd name="T116" fmla="*/ 2 w 177"/>
                <a:gd name="T117" fmla="*/ 0 h 219"/>
                <a:gd name="T118" fmla="*/ 1 w 177"/>
                <a:gd name="T119" fmla="*/ 1 h 219"/>
                <a:gd name="T120" fmla="*/ 1 w 177"/>
                <a:gd name="T121" fmla="*/ 1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4" name="Freeform 584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2 w 115"/>
                <a:gd name="T1" fmla="*/ 1 h 170"/>
                <a:gd name="T2" fmla="*/ 2 w 115"/>
                <a:gd name="T3" fmla="*/ 2 h 170"/>
                <a:gd name="T4" fmla="*/ 2 w 115"/>
                <a:gd name="T5" fmla="*/ 2 h 170"/>
                <a:gd name="T6" fmla="*/ 2 w 115"/>
                <a:gd name="T7" fmla="*/ 2 h 170"/>
                <a:gd name="T8" fmla="*/ 1 w 115"/>
                <a:gd name="T9" fmla="*/ 3 h 170"/>
                <a:gd name="T10" fmla="*/ 1 w 115"/>
                <a:gd name="T11" fmla="*/ 3 h 170"/>
                <a:gd name="T12" fmla="*/ 1 w 115"/>
                <a:gd name="T13" fmla="*/ 3 h 170"/>
                <a:gd name="T14" fmla="*/ 1 w 115"/>
                <a:gd name="T15" fmla="*/ 3 h 170"/>
                <a:gd name="T16" fmla="*/ 1 w 115"/>
                <a:gd name="T17" fmla="*/ 3 h 170"/>
                <a:gd name="T18" fmla="*/ 0 w 115"/>
                <a:gd name="T19" fmla="*/ 3 h 170"/>
                <a:gd name="T20" fmla="*/ 0 w 115"/>
                <a:gd name="T21" fmla="*/ 4 h 170"/>
                <a:gd name="T22" fmla="*/ 0 w 115"/>
                <a:gd name="T23" fmla="*/ 4 h 170"/>
                <a:gd name="T24" fmla="*/ 0 w 115"/>
                <a:gd name="T25" fmla="*/ 4 h 170"/>
                <a:gd name="T26" fmla="*/ 1 w 115"/>
                <a:gd name="T27" fmla="*/ 4 h 170"/>
                <a:gd name="T28" fmla="*/ 1 w 115"/>
                <a:gd name="T29" fmla="*/ 4 h 170"/>
                <a:gd name="T30" fmla="*/ 1 w 115"/>
                <a:gd name="T31" fmla="*/ 4 h 170"/>
                <a:gd name="T32" fmla="*/ 1 w 115"/>
                <a:gd name="T33" fmla="*/ 4 h 170"/>
                <a:gd name="T34" fmla="*/ 1 w 115"/>
                <a:gd name="T35" fmla="*/ 3 h 170"/>
                <a:gd name="T36" fmla="*/ 1 w 115"/>
                <a:gd name="T37" fmla="*/ 3 h 170"/>
                <a:gd name="T38" fmla="*/ 1 w 115"/>
                <a:gd name="T39" fmla="*/ 3 h 170"/>
                <a:gd name="T40" fmla="*/ 2 w 115"/>
                <a:gd name="T41" fmla="*/ 3 h 170"/>
                <a:gd name="T42" fmla="*/ 2 w 115"/>
                <a:gd name="T43" fmla="*/ 2 h 170"/>
                <a:gd name="T44" fmla="*/ 2 w 115"/>
                <a:gd name="T45" fmla="*/ 2 h 170"/>
                <a:gd name="T46" fmla="*/ 2 w 115"/>
                <a:gd name="T47" fmla="*/ 2 h 170"/>
                <a:gd name="T48" fmla="*/ 2 w 115"/>
                <a:gd name="T49" fmla="*/ 1 h 170"/>
                <a:gd name="T50" fmla="*/ 2 w 115"/>
                <a:gd name="T51" fmla="*/ 1 h 170"/>
                <a:gd name="T52" fmla="*/ 2 w 115"/>
                <a:gd name="T53" fmla="*/ 1 h 170"/>
                <a:gd name="T54" fmla="*/ 1 w 115"/>
                <a:gd name="T55" fmla="*/ 0 h 170"/>
                <a:gd name="T56" fmla="*/ 1 w 115"/>
                <a:gd name="T57" fmla="*/ 0 h 170"/>
                <a:gd name="T58" fmla="*/ 1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1 w 115"/>
                <a:gd name="T69" fmla="*/ 0 h 170"/>
                <a:gd name="T70" fmla="*/ 1 w 115"/>
                <a:gd name="T71" fmla="*/ 0 h 170"/>
                <a:gd name="T72" fmla="*/ 1 w 115"/>
                <a:gd name="T73" fmla="*/ 0 h 170"/>
                <a:gd name="T74" fmla="*/ 1 w 115"/>
                <a:gd name="T75" fmla="*/ 1 h 170"/>
                <a:gd name="T76" fmla="*/ 1 w 115"/>
                <a:gd name="T77" fmla="*/ 1 h 170"/>
                <a:gd name="T78" fmla="*/ 2 w 115"/>
                <a:gd name="T79" fmla="*/ 1 h 170"/>
                <a:gd name="T80" fmla="*/ 2 w 115"/>
                <a:gd name="T81" fmla="*/ 1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5" name="Freeform 585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1 w 289"/>
                <a:gd name="T1" fmla="*/ 1 h 352"/>
                <a:gd name="T2" fmla="*/ 1 w 289"/>
                <a:gd name="T3" fmla="*/ 2 h 352"/>
                <a:gd name="T4" fmla="*/ 0 w 289"/>
                <a:gd name="T5" fmla="*/ 3 h 352"/>
                <a:gd name="T6" fmla="*/ 0 w 289"/>
                <a:gd name="T7" fmla="*/ 4 h 352"/>
                <a:gd name="T8" fmla="*/ 0 w 289"/>
                <a:gd name="T9" fmla="*/ 5 h 352"/>
                <a:gd name="T10" fmla="*/ 0 w 289"/>
                <a:gd name="T11" fmla="*/ 5 h 352"/>
                <a:gd name="T12" fmla="*/ 0 w 289"/>
                <a:gd name="T13" fmla="*/ 6 h 352"/>
                <a:gd name="T14" fmla="*/ 0 w 289"/>
                <a:gd name="T15" fmla="*/ 6 h 352"/>
                <a:gd name="T16" fmla="*/ 1 w 289"/>
                <a:gd name="T17" fmla="*/ 6 h 352"/>
                <a:gd name="T18" fmla="*/ 1 w 289"/>
                <a:gd name="T19" fmla="*/ 6 h 352"/>
                <a:gd name="T20" fmla="*/ 2 w 289"/>
                <a:gd name="T21" fmla="*/ 7 h 352"/>
                <a:gd name="T22" fmla="*/ 2 w 289"/>
                <a:gd name="T23" fmla="*/ 7 h 352"/>
                <a:gd name="T24" fmla="*/ 3 w 289"/>
                <a:gd name="T25" fmla="*/ 7 h 352"/>
                <a:gd name="T26" fmla="*/ 3 w 289"/>
                <a:gd name="T27" fmla="*/ 7 h 352"/>
                <a:gd name="T28" fmla="*/ 4 w 289"/>
                <a:gd name="T29" fmla="*/ 7 h 352"/>
                <a:gd name="T30" fmla="*/ 4 w 289"/>
                <a:gd name="T31" fmla="*/ 7 h 352"/>
                <a:gd name="T32" fmla="*/ 4 w 289"/>
                <a:gd name="T33" fmla="*/ 7 h 352"/>
                <a:gd name="T34" fmla="*/ 4 w 289"/>
                <a:gd name="T35" fmla="*/ 7 h 352"/>
                <a:gd name="T36" fmla="*/ 4 w 289"/>
                <a:gd name="T37" fmla="*/ 7 h 352"/>
                <a:gd name="T38" fmla="*/ 4 w 289"/>
                <a:gd name="T39" fmla="*/ 7 h 352"/>
                <a:gd name="T40" fmla="*/ 4 w 289"/>
                <a:gd name="T41" fmla="*/ 7 h 352"/>
                <a:gd name="T42" fmla="*/ 4 w 289"/>
                <a:gd name="T43" fmla="*/ 7 h 352"/>
                <a:gd name="T44" fmla="*/ 3 w 289"/>
                <a:gd name="T45" fmla="*/ 7 h 352"/>
                <a:gd name="T46" fmla="*/ 3 w 289"/>
                <a:gd name="T47" fmla="*/ 6 h 352"/>
                <a:gd name="T48" fmla="*/ 2 w 289"/>
                <a:gd name="T49" fmla="*/ 6 h 352"/>
                <a:gd name="T50" fmla="*/ 2 w 289"/>
                <a:gd name="T51" fmla="*/ 6 h 352"/>
                <a:gd name="T52" fmla="*/ 1 w 289"/>
                <a:gd name="T53" fmla="*/ 6 h 352"/>
                <a:gd name="T54" fmla="*/ 1 w 289"/>
                <a:gd name="T55" fmla="*/ 6 h 352"/>
                <a:gd name="T56" fmla="*/ 1 w 289"/>
                <a:gd name="T57" fmla="*/ 5 h 352"/>
                <a:gd name="T58" fmla="*/ 0 w 289"/>
                <a:gd name="T59" fmla="*/ 5 h 352"/>
                <a:gd name="T60" fmla="*/ 0 w 289"/>
                <a:gd name="T61" fmla="*/ 5 h 352"/>
                <a:gd name="T62" fmla="*/ 0 w 289"/>
                <a:gd name="T63" fmla="*/ 4 h 352"/>
                <a:gd name="T64" fmla="*/ 1 w 289"/>
                <a:gd name="T65" fmla="*/ 3 h 352"/>
                <a:gd name="T66" fmla="*/ 1 w 289"/>
                <a:gd name="T67" fmla="*/ 3 h 352"/>
                <a:gd name="T68" fmla="*/ 1 w 289"/>
                <a:gd name="T69" fmla="*/ 2 h 352"/>
                <a:gd name="T70" fmla="*/ 2 w 289"/>
                <a:gd name="T71" fmla="*/ 2 h 352"/>
                <a:gd name="T72" fmla="*/ 2 w 289"/>
                <a:gd name="T73" fmla="*/ 1 h 352"/>
                <a:gd name="T74" fmla="*/ 2 w 289"/>
                <a:gd name="T75" fmla="*/ 1 h 352"/>
                <a:gd name="T76" fmla="*/ 3 w 289"/>
                <a:gd name="T77" fmla="*/ 0 h 352"/>
                <a:gd name="T78" fmla="*/ 3 w 289"/>
                <a:gd name="T79" fmla="*/ 0 h 352"/>
                <a:gd name="T80" fmla="*/ 3 w 289"/>
                <a:gd name="T81" fmla="*/ 0 h 352"/>
                <a:gd name="T82" fmla="*/ 3 w 289"/>
                <a:gd name="T83" fmla="*/ 0 h 352"/>
                <a:gd name="T84" fmla="*/ 2 w 289"/>
                <a:gd name="T85" fmla="*/ 0 h 352"/>
                <a:gd name="T86" fmla="*/ 2 w 289"/>
                <a:gd name="T87" fmla="*/ 1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6" name="Freeform 586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3 w 252"/>
                <a:gd name="T1" fmla="*/ 1 h 235"/>
                <a:gd name="T2" fmla="*/ 4 w 252"/>
                <a:gd name="T3" fmla="*/ 2 h 235"/>
                <a:gd name="T4" fmla="*/ 4 w 252"/>
                <a:gd name="T5" fmla="*/ 2 h 235"/>
                <a:gd name="T6" fmla="*/ 4 w 252"/>
                <a:gd name="T7" fmla="*/ 2 h 235"/>
                <a:gd name="T8" fmla="*/ 4 w 252"/>
                <a:gd name="T9" fmla="*/ 3 h 235"/>
                <a:gd name="T10" fmla="*/ 4 w 252"/>
                <a:gd name="T11" fmla="*/ 3 h 235"/>
                <a:gd name="T12" fmla="*/ 4 w 252"/>
                <a:gd name="T13" fmla="*/ 3 h 235"/>
                <a:gd name="T14" fmla="*/ 4 w 252"/>
                <a:gd name="T15" fmla="*/ 4 h 235"/>
                <a:gd name="T16" fmla="*/ 3 w 252"/>
                <a:gd name="T17" fmla="*/ 4 h 235"/>
                <a:gd name="T18" fmla="*/ 3 w 252"/>
                <a:gd name="T19" fmla="*/ 4 h 235"/>
                <a:gd name="T20" fmla="*/ 3 w 252"/>
                <a:gd name="T21" fmla="*/ 4 h 235"/>
                <a:gd name="T22" fmla="*/ 3 w 252"/>
                <a:gd name="T23" fmla="*/ 4 h 235"/>
                <a:gd name="T24" fmla="*/ 3 w 252"/>
                <a:gd name="T25" fmla="*/ 5 h 235"/>
                <a:gd name="T26" fmla="*/ 3 w 252"/>
                <a:gd name="T27" fmla="*/ 5 h 235"/>
                <a:gd name="T28" fmla="*/ 3 w 252"/>
                <a:gd name="T29" fmla="*/ 5 h 235"/>
                <a:gd name="T30" fmla="*/ 3 w 252"/>
                <a:gd name="T31" fmla="*/ 5 h 235"/>
                <a:gd name="T32" fmla="*/ 3 w 252"/>
                <a:gd name="T33" fmla="*/ 5 h 235"/>
                <a:gd name="T34" fmla="*/ 3 w 252"/>
                <a:gd name="T35" fmla="*/ 5 h 235"/>
                <a:gd name="T36" fmla="*/ 3 w 252"/>
                <a:gd name="T37" fmla="*/ 5 h 235"/>
                <a:gd name="T38" fmla="*/ 3 w 252"/>
                <a:gd name="T39" fmla="*/ 5 h 235"/>
                <a:gd name="T40" fmla="*/ 3 w 252"/>
                <a:gd name="T41" fmla="*/ 5 h 235"/>
                <a:gd name="T42" fmla="*/ 3 w 252"/>
                <a:gd name="T43" fmla="*/ 5 h 235"/>
                <a:gd name="T44" fmla="*/ 4 w 252"/>
                <a:gd name="T45" fmla="*/ 4 h 235"/>
                <a:gd name="T46" fmla="*/ 4 w 252"/>
                <a:gd name="T47" fmla="*/ 4 h 235"/>
                <a:gd name="T48" fmla="*/ 4 w 252"/>
                <a:gd name="T49" fmla="*/ 3 h 235"/>
                <a:gd name="T50" fmla="*/ 4 w 252"/>
                <a:gd name="T51" fmla="*/ 3 h 235"/>
                <a:gd name="T52" fmla="*/ 4 w 252"/>
                <a:gd name="T53" fmla="*/ 2 h 235"/>
                <a:gd name="T54" fmla="*/ 4 w 252"/>
                <a:gd name="T55" fmla="*/ 2 h 235"/>
                <a:gd name="T56" fmla="*/ 4 w 252"/>
                <a:gd name="T57" fmla="*/ 1 h 235"/>
                <a:gd name="T58" fmla="*/ 3 w 252"/>
                <a:gd name="T59" fmla="*/ 1 h 235"/>
                <a:gd name="T60" fmla="*/ 3 w 252"/>
                <a:gd name="T61" fmla="*/ 1 h 235"/>
                <a:gd name="T62" fmla="*/ 3 w 252"/>
                <a:gd name="T63" fmla="*/ 1 h 235"/>
                <a:gd name="T64" fmla="*/ 3 w 252"/>
                <a:gd name="T65" fmla="*/ 1 h 235"/>
                <a:gd name="T66" fmla="*/ 2 w 252"/>
                <a:gd name="T67" fmla="*/ 0 h 235"/>
                <a:gd name="T68" fmla="*/ 2 w 252"/>
                <a:gd name="T69" fmla="*/ 0 h 235"/>
                <a:gd name="T70" fmla="*/ 2 w 252"/>
                <a:gd name="T71" fmla="*/ 0 h 235"/>
                <a:gd name="T72" fmla="*/ 1 w 252"/>
                <a:gd name="T73" fmla="*/ 0 h 235"/>
                <a:gd name="T74" fmla="*/ 1 w 252"/>
                <a:gd name="T75" fmla="*/ 0 h 235"/>
                <a:gd name="T76" fmla="*/ 1 w 252"/>
                <a:gd name="T77" fmla="*/ 0 h 235"/>
                <a:gd name="T78" fmla="*/ 1 w 252"/>
                <a:gd name="T79" fmla="*/ 0 h 235"/>
                <a:gd name="T80" fmla="*/ 1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1 w 252"/>
                <a:gd name="T95" fmla="*/ 0 h 235"/>
                <a:gd name="T96" fmla="*/ 1 w 252"/>
                <a:gd name="T97" fmla="*/ 0 h 235"/>
                <a:gd name="T98" fmla="*/ 1 w 252"/>
                <a:gd name="T99" fmla="*/ 0 h 235"/>
                <a:gd name="T100" fmla="*/ 1 w 252"/>
                <a:gd name="T101" fmla="*/ 0 h 235"/>
                <a:gd name="T102" fmla="*/ 1 w 252"/>
                <a:gd name="T103" fmla="*/ 0 h 235"/>
                <a:gd name="T104" fmla="*/ 2 w 252"/>
                <a:gd name="T105" fmla="*/ 0 h 235"/>
                <a:gd name="T106" fmla="*/ 2 w 252"/>
                <a:gd name="T107" fmla="*/ 1 h 235"/>
                <a:gd name="T108" fmla="*/ 2 w 252"/>
                <a:gd name="T109" fmla="*/ 1 h 235"/>
                <a:gd name="T110" fmla="*/ 2 w 252"/>
                <a:gd name="T111" fmla="*/ 1 h 235"/>
                <a:gd name="T112" fmla="*/ 3 w 252"/>
                <a:gd name="T113" fmla="*/ 1 h 235"/>
                <a:gd name="T114" fmla="*/ 3 w 252"/>
                <a:gd name="T115" fmla="*/ 1 h 235"/>
                <a:gd name="T116" fmla="*/ 3 w 252"/>
                <a:gd name="T117" fmla="*/ 1 h 235"/>
                <a:gd name="T118" fmla="*/ 3 w 252"/>
                <a:gd name="T119" fmla="*/ 1 h 235"/>
                <a:gd name="T120" fmla="*/ 3 w 252"/>
                <a:gd name="T121" fmla="*/ 1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7" name="Freeform 587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2 h 220"/>
                <a:gd name="T2" fmla="*/ 0 w 103"/>
                <a:gd name="T3" fmla="*/ 3 h 220"/>
                <a:gd name="T4" fmla="*/ 0 w 103"/>
                <a:gd name="T5" fmla="*/ 3 h 220"/>
                <a:gd name="T6" fmla="*/ 0 w 103"/>
                <a:gd name="T7" fmla="*/ 4 h 220"/>
                <a:gd name="T8" fmla="*/ 0 w 103"/>
                <a:gd name="T9" fmla="*/ 4 h 220"/>
                <a:gd name="T10" fmla="*/ 1 w 103"/>
                <a:gd name="T11" fmla="*/ 4 h 220"/>
                <a:gd name="T12" fmla="*/ 1 w 103"/>
                <a:gd name="T13" fmla="*/ 4 h 220"/>
                <a:gd name="T14" fmla="*/ 1 w 103"/>
                <a:gd name="T15" fmla="*/ 5 h 220"/>
                <a:gd name="T16" fmla="*/ 1 w 103"/>
                <a:gd name="T17" fmla="*/ 5 h 220"/>
                <a:gd name="T18" fmla="*/ 1 w 103"/>
                <a:gd name="T19" fmla="*/ 5 h 220"/>
                <a:gd name="T20" fmla="*/ 2 w 103"/>
                <a:gd name="T21" fmla="*/ 5 h 220"/>
                <a:gd name="T22" fmla="*/ 2 w 103"/>
                <a:gd name="T23" fmla="*/ 5 h 220"/>
                <a:gd name="T24" fmla="*/ 2 w 103"/>
                <a:gd name="T25" fmla="*/ 5 h 220"/>
                <a:gd name="T26" fmla="*/ 2 w 103"/>
                <a:gd name="T27" fmla="*/ 4 h 220"/>
                <a:gd name="T28" fmla="*/ 2 w 103"/>
                <a:gd name="T29" fmla="*/ 4 h 220"/>
                <a:gd name="T30" fmla="*/ 2 w 103"/>
                <a:gd name="T31" fmla="*/ 4 h 220"/>
                <a:gd name="T32" fmla="*/ 1 w 103"/>
                <a:gd name="T33" fmla="*/ 4 h 220"/>
                <a:gd name="T34" fmla="*/ 1 w 103"/>
                <a:gd name="T35" fmla="*/ 4 h 220"/>
                <a:gd name="T36" fmla="*/ 1 w 103"/>
                <a:gd name="T37" fmla="*/ 4 h 220"/>
                <a:gd name="T38" fmla="*/ 1 w 103"/>
                <a:gd name="T39" fmla="*/ 3 h 220"/>
                <a:gd name="T40" fmla="*/ 1 w 103"/>
                <a:gd name="T41" fmla="*/ 3 h 220"/>
                <a:gd name="T42" fmla="*/ 1 w 103"/>
                <a:gd name="T43" fmla="*/ 3 h 220"/>
                <a:gd name="T44" fmla="*/ 0 w 103"/>
                <a:gd name="T45" fmla="*/ 3 h 220"/>
                <a:gd name="T46" fmla="*/ 0 w 103"/>
                <a:gd name="T47" fmla="*/ 2 h 220"/>
                <a:gd name="T48" fmla="*/ 1 w 103"/>
                <a:gd name="T49" fmla="*/ 2 h 220"/>
                <a:gd name="T50" fmla="*/ 1 w 103"/>
                <a:gd name="T51" fmla="*/ 1 h 220"/>
                <a:gd name="T52" fmla="*/ 1 w 103"/>
                <a:gd name="T53" fmla="*/ 1 h 220"/>
                <a:gd name="T54" fmla="*/ 1 w 103"/>
                <a:gd name="T55" fmla="*/ 1 h 220"/>
                <a:gd name="T56" fmla="*/ 1 w 103"/>
                <a:gd name="T57" fmla="*/ 1 h 220"/>
                <a:gd name="T58" fmla="*/ 1 w 103"/>
                <a:gd name="T59" fmla="*/ 0 h 220"/>
                <a:gd name="T60" fmla="*/ 2 w 103"/>
                <a:gd name="T61" fmla="*/ 0 h 220"/>
                <a:gd name="T62" fmla="*/ 2 w 103"/>
                <a:gd name="T63" fmla="*/ 0 h 220"/>
                <a:gd name="T64" fmla="*/ 2 w 103"/>
                <a:gd name="T65" fmla="*/ 0 h 220"/>
                <a:gd name="T66" fmla="*/ 2 w 103"/>
                <a:gd name="T67" fmla="*/ 0 h 220"/>
                <a:gd name="T68" fmla="*/ 1 w 103"/>
                <a:gd name="T69" fmla="*/ 0 h 220"/>
                <a:gd name="T70" fmla="*/ 1 w 103"/>
                <a:gd name="T71" fmla="*/ 1 h 220"/>
                <a:gd name="T72" fmla="*/ 1 w 103"/>
                <a:gd name="T73" fmla="*/ 1 h 220"/>
                <a:gd name="T74" fmla="*/ 1 w 103"/>
                <a:gd name="T75" fmla="*/ 1 h 220"/>
                <a:gd name="T76" fmla="*/ 0 w 103"/>
                <a:gd name="T77" fmla="*/ 2 h 220"/>
                <a:gd name="T78" fmla="*/ 0 w 103"/>
                <a:gd name="T79" fmla="*/ 2 h 220"/>
                <a:gd name="T80" fmla="*/ 0 w 103"/>
                <a:gd name="T81" fmla="*/ 2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8" name="Freeform 588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3 w 220"/>
                <a:gd name="T1" fmla="*/ 2 h 288"/>
                <a:gd name="T2" fmla="*/ 3 w 220"/>
                <a:gd name="T3" fmla="*/ 3 h 288"/>
                <a:gd name="T4" fmla="*/ 3 w 220"/>
                <a:gd name="T5" fmla="*/ 3 h 288"/>
                <a:gd name="T6" fmla="*/ 3 w 220"/>
                <a:gd name="T7" fmla="*/ 4 h 288"/>
                <a:gd name="T8" fmla="*/ 3 w 220"/>
                <a:gd name="T9" fmla="*/ 4 h 288"/>
                <a:gd name="T10" fmla="*/ 3 w 220"/>
                <a:gd name="T11" fmla="*/ 4 h 288"/>
                <a:gd name="T12" fmla="*/ 2 w 220"/>
                <a:gd name="T13" fmla="*/ 5 h 288"/>
                <a:gd name="T14" fmla="*/ 2 w 220"/>
                <a:gd name="T15" fmla="*/ 5 h 288"/>
                <a:gd name="T16" fmla="*/ 2 w 220"/>
                <a:gd name="T17" fmla="*/ 5 h 288"/>
                <a:gd name="T18" fmla="*/ 2 w 220"/>
                <a:gd name="T19" fmla="*/ 5 h 288"/>
                <a:gd name="T20" fmla="*/ 2 w 220"/>
                <a:gd name="T21" fmla="*/ 6 h 288"/>
                <a:gd name="T22" fmla="*/ 2 w 220"/>
                <a:gd name="T23" fmla="*/ 6 h 288"/>
                <a:gd name="T24" fmla="*/ 2 w 220"/>
                <a:gd name="T25" fmla="*/ 6 h 288"/>
                <a:gd name="T26" fmla="*/ 2 w 220"/>
                <a:gd name="T27" fmla="*/ 6 h 288"/>
                <a:gd name="T28" fmla="*/ 2 w 220"/>
                <a:gd name="T29" fmla="*/ 6 h 288"/>
                <a:gd name="T30" fmla="*/ 3 w 220"/>
                <a:gd name="T31" fmla="*/ 5 h 288"/>
                <a:gd name="T32" fmla="*/ 3 w 220"/>
                <a:gd name="T33" fmla="*/ 5 h 288"/>
                <a:gd name="T34" fmla="*/ 3 w 220"/>
                <a:gd name="T35" fmla="*/ 4 h 288"/>
                <a:gd name="T36" fmla="*/ 4 w 220"/>
                <a:gd name="T37" fmla="*/ 4 h 288"/>
                <a:gd name="T38" fmla="*/ 4 w 220"/>
                <a:gd name="T39" fmla="*/ 3 h 288"/>
                <a:gd name="T40" fmla="*/ 3 w 220"/>
                <a:gd name="T41" fmla="*/ 2 h 288"/>
                <a:gd name="T42" fmla="*/ 3 w 220"/>
                <a:gd name="T43" fmla="*/ 2 h 288"/>
                <a:gd name="T44" fmla="*/ 3 w 220"/>
                <a:gd name="T45" fmla="*/ 1 h 288"/>
                <a:gd name="T46" fmla="*/ 2 w 220"/>
                <a:gd name="T47" fmla="*/ 1 h 288"/>
                <a:gd name="T48" fmla="*/ 2 w 220"/>
                <a:gd name="T49" fmla="*/ 1 h 288"/>
                <a:gd name="T50" fmla="*/ 1 w 220"/>
                <a:gd name="T51" fmla="*/ 1 h 288"/>
                <a:gd name="T52" fmla="*/ 1 w 220"/>
                <a:gd name="T53" fmla="*/ 0 h 288"/>
                <a:gd name="T54" fmla="*/ 1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1 w 220"/>
                <a:gd name="T63" fmla="*/ 0 h 288"/>
                <a:gd name="T64" fmla="*/ 1 w 220"/>
                <a:gd name="T65" fmla="*/ 1 h 288"/>
                <a:gd name="T66" fmla="*/ 1 w 220"/>
                <a:gd name="T67" fmla="*/ 1 h 288"/>
                <a:gd name="T68" fmla="*/ 2 w 220"/>
                <a:gd name="T69" fmla="*/ 1 h 288"/>
                <a:gd name="T70" fmla="*/ 2 w 220"/>
                <a:gd name="T71" fmla="*/ 1 h 288"/>
                <a:gd name="T72" fmla="*/ 2 w 220"/>
                <a:gd name="T73" fmla="*/ 2 h 288"/>
                <a:gd name="T74" fmla="*/ 3 w 220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69" name="Freeform 496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1 w 1070"/>
                <a:gd name="T1" fmla="*/ 0 h 844"/>
                <a:gd name="T2" fmla="*/ 11 w 1070"/>
                <a:gd name="T3" fmla="*/ 1 h 844"/>
                <a:gd name="T4" fmla="*/ 9 w 1070"/>
                <a:gd name="T5" fmla="*/ 6 h 844"/>
                <a:gd name="T6" fmla="*/ 0 w 1070"/>
                <a:gd name="T7" fmla="*/ 4 h 844"/>
                <a:gd name="T8" fmla="*/ 1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0" name="Freeform 589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1 w 819"/>
                <a:gd name="T1" fmla="*/ 0 h 333"/>
                <a:gd name="T2" fmla="*/ 8 w 819"/>
                <a:gd name="T3" fmla="*/ 1 h 333"/>
                <a:gd name="T4" fmla="*/ 2 w 819"/>
                <a:gd name="T5" fmla="*/ 1 h 333"/>
                <a:gd name="T6" fmla="*/ 0 w 819"/>
                <a:gd name="T7" fmla="*/ 2 h 333"/>
                <a:gd name="T8" fmla="*/ 1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1" name="Freeform 600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11 w 1083"/>
                <a:gd name="T3" fmla="*/ 2 h 306"/>
                <a:gd name="T4" fmla="*/ 10 w 1083"/>
                <a:gd name="T5" fmla="*/ 2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2" name="Freeform 601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11 w 1088"/>
                <a:gd name="T3" fmla="*/ 2 h 311"/>
                <a:gd name="T4" fmla="*/ 11 w 1088"/>
                <a:gd name="T5" fmla="*/ 2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3" name="Freeform 602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1 w 164"/>
                <a:gd name="T9" fmla="*/ 0 h 72"/>
                <a:gd name="T10" fmla="*/ 1 w 164"/>
                <a:gd name="T11" fmla="*/ 0 h 72"/>
                <a:gd name="T12" fmla="*/ 1 w 164"/>
                <a:gd name="T13" fmla="*/ 0 h 72"/>
                <a:gd name="T14" fmla="*/ 1 w 164"/>
                <a:gd name="T15" fmla="*/ 0 h 72"/>
                <a:gd name="T16" fmla="*/ 2 w 164"/>
                <a:gd name="T17" fmla="*/ 0 h 72"/>
                <a:gd name="T18" fmla="*/ 2 w 164"/>
                <a:gd name="T19" fmla="*/ 0 h 72"/>
                <a:gd name="T20" fmla="*/ 2 w 164"/>
                <a:gd name="T21" fmla="*/ 0 h 72"/>
                <a:gd name="T22" fmla="*/ 2 w 164"/>
                <a:gd name="T23" fmla="*/ 0 h 72"/>
                <a:gd name="T24" fmla="*/ 2 w 164"/>
                <a:gd name="T25" fmla="*/ 1 h 72"/>
                <a:gd name="T26" fmla="*/ 1 w 164"/>
                <a:gd name="T27" fmla="*/ 1 h 72"/>
                <a:gd name="T28" fmla="*/ 1 w 164"/>
                <a:gd name="T29" fmla="*/ 1 h 72"/>
                <a:gd name="T30" fmla="*/ 1 w 164"/>
                <a:gd name="T31" fmla="*/ 1 h 72"/>
                <a:gd name="T32" fmla="*/ 1 w 164"/>
                <a:gd name="T33" fmla="*/ 0 h 72"/>
                <a:gd name="T34" fmla="*/ 1 w 164"/>
                <a:gd name="T35" fmla="*/ 0 h 72"/>
                <a:gd name="T36" fmla="*/ 1 w 164"/>
                <a:gd name="T37" fmla="*/ 0 h 72"/>
                <a:gd name="T38" fmla="*/ 1 w 164"/>
                <a:gd name="T39" fmla="*/ 0 h 72"/>
                <a:gd name="T40" fmla="*/ 1 w 164"/>
                <a:gd name="T41" fmla="*/ 0 h 72"/>
                <a:gd name="T42" fmla="*/ 1 w 164"/>
                <a:gd name="T43" fmla="*/ 0 h 72"/>
                <a:gd name="T44" fmla="*/ 1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4" name="Freeform 604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1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1 h 109"/>
                <a:gd name="T18" fmla="*/ 1 w 146"/>
                <a:gd name="T19" fmla="*/ 1 h 109"/>
                <a:gd name="T20" fmla="*/ 1 w 146"/>
                <a:gd name="T21" fmla="*/ 1 h 109"/>
                <a:gd name="T22" fmla="*/ 1 w 146"/>
                <a:gd name="T23" fmla="*/ 1 h 109"/>
                <a:gd name="T24" fmla="*/ 1 w 146"/>
                <a:gd name="T25" fmla="*/ 0 h 109"/>
                <a:gd name="T26" fmla="*/ 1 w 146"/>
                <a:gd name="T27" fmla="*/ 0 h 109"/>
                <a:gd name="T28" fmla="*/ 1 w 146"/>
                <a:gd name="T29" fmla="*/ 0 h 109"/>
                <a:gd name="T30" fmla="*/ 1 w 146"/>
                <a:gd name="T31" fmla="*/ 0 h 109"/>
                <a:gd name="T32" fmla="*/ 1 w 146"/>
                <a:gd name="T33" fmla="*/ 0 h 109"/>
                <a:gd name="T34" fmla="*/ 2 w 146"/>
                <a:gd name="T35" fmla="*/ 0 h 109"/>
                <a:gd name="T36" fmla="*/ 1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5" name="Freeform 605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1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1 h 107"/>
                <a:gd name="T18" fmla="*/ 1 w 146"/>
                <a:gd name="T19" fmla="*/ 1 h 107"/>
                <a:gd name="T20" fmla="*/ 1 w 146"/>
                <a:gd name="T21" fmla="*/ 1 h 107"/>
                <a:gd name="T22" fmla="*/ 1 w 146"/>
                <a:gd name="T23" fmla="*/ 1 h 107"/>
                <a:gd name="T24" fmla="*/ 1 w 146"/>
                <a:gd name="T25" fmla="*/ 1 h 107"/>
                <a:gd name="T26" fmla="*/ 1 w 146"/>
                <a:gd name="T27" fmla="*/ 0 h 107"/>
                <a:gd name="T28" fmla="*/ 1 w 146"/>
                <a:gd name="T29" fmla="*/ 0 h 107"/>
                <a:gd name="T30" fmla="*/ 1 w 146"/>
                <a:gd name="T31" fmla="*/ 0 h 107"/>
                <a:gd name="T32" fmla="*/ 1 w 146"/>
                <a:gd name="T33" fmla="*/ 0 h 107"/>
                <a:gd name="T34" fmla="*/ 2 w 146"/>
                <a:gd name="T35" fmla="*/ 0 h 107"/>
                <a:gd name="T36" fmla="*/ 1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6" name="Freeform 606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6 w 629"/>
                <a:gd name="T3" fmla="*/ 1 h 182"/>
                <a:gd name="T4" fmla="*/ 6 w 629"/>
                <a:gd name="T5" fmla="*/ 1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7" name="Freeform 607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78" name="Freeform 608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45" name="Group 610"/>
          <p:cNvGrpSpPr>
            <a:grpSpLocks/>
          </p:cNvGrpSpPr>
          <p:nvPr/>
        </p:nvGrpSpPr>
        <p:grpSpPr bwMode="auto">
          <a:xfrm>
            <a:off x="6646863" y="5322888"/>
            <a:ext cx="273050" cy="341312"/>
            <a:chOff x="4475" y="3342"/>
            <a:chExt cx="172" cy="215"/>
          </a:xfrm>
        </p:grpSpPr>
        <p:sp>
          <p:nvSpPr>
            <p:cNvPr id="43417" name="AutoShape 611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8" name="Freeform 612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4 w 1894"/>
                <a:gd name="T1" fmla="*/ 0 h 1904"/>
                <a:gd name="T2" fmla="*/ 4 w 1894"/>
                <a:gd name="T3" fmla="*/ 0 h 1904"/>
                <a:gd name="T4" fmla="*/ 4 w 1894"/>
                <a:gd name="T5" fmla="*/ 0 h 1904"/>
                <a:gd name="T6" fmla="*/ 4 w 1894"/>
                <a:gd name="T7" fmla="*/ 0 h 1904"/>
                <a:gd name="T8" fmla="*/ 5 w 1894"/>
                <a:gd name="T9" fmla="*/ 0 h 1904"/>
                <a:gd name="T10" fmla="*/ 5 w 1894"/>
                <a:gd name="T11" fmla="*/ 0 h 1904"/>
                <a:gd name="T12" fmla="*/ 6 w 1894"/>
                <a:gd name="T13" fmla="*/ 0 h 1904"/>
                <a:gd name="T14" fmla="*/ 6 w 1894"/>
                <a:gd name="T15" fmla="*/ 0 h 1904"/>
                <a:gd name="T16" fmla="*/ 7 w 1894"/>
                <a:gd name="T17" fmla="*/ 0 h 1904"/>
                <a:gd name="T18" fmla="*/ 7 w 1894"/>
                <a:gd name="T19" fmla="*/ 0 h 1904"/>
                <a:gd name="T20" fmla="*/ 8 w 1894"/>
                <a:gd name="T21" fmla="*/ 1 h 1904"/>
                <a:gd name="T22" fmla="*/ 8 w 1894"/>
                <a:gd name="T23" fmla="*/ 1 h 1904"/>
                <a:gd name="T24" fmla="*/ 9 w 1894"/>
                <a:gd name="T25" fmla="*/ 1 h 1904"/>
                <a:gd name="T26" fmla="*/ 10 w 1894"/>
                <a:gd name="T27" fmla="*/ 1 h 1904"/>
                <a:gd name="T28" fmla="*/ 10 w 1894"/>
                <a:gd name="T29" fmla="*/ 1 h 1904"/>
                <a:gd name="T30" fmla="*/ 11 w 1894"/>
                <a:gd name="T31" fmla="*/ 2 h 1904"/>
                <a:gd name="T32" fmla="*/ 10 w 1894"/>
                <a:gd name="T33" fmla="*/ 8 h 1904"/>
                <a:gd name="T34" fmla="*/ 10 w 1894"/>
                <a:gd name="T35" fmla="*/ 8 h 1904"/>
                <a:gd name="T36" fmla="*/ 10 w 1894"/>
                <a:gd name="T37" fmla="*/ 8 h 1904"/>
                <a:gd name="T38" fmla="*/ 11 w 1894"/>
                <a:gd name="T39" fmla="*/ 9 h 1904"/>
                <a:gd name="T40" fmla="*/ 10 w 1894"/>
                <a:gd name="T41" fmla="*/ 9 h 1904"/>
                <a:gd name="T42" fmla="*/ 8 w 1894"/>
                <a:gd name="T43" fmla="*/ 12 h 1904"/>
                <a:gd name="T44" fmla="*/ 8 w 1894"/>
                <a:gd name="T45" fmla="*/ 13 h 1904"/>
                <a:gd name="T46" fmla="*/ 8 w 1894"/>
                <a:gd name="T47" fmla="*/ 13 h 1904"/>
                <a:gd name="T48" fmla="*/ 8 w 1894"/>
                <a:gd name="T49" fmla="*/ 13 h 1904"/>
                <a:gd name="T50" fmla="*/ 7 w 1894"/>
                <a:gd name="T51" fmla="*/ 13 h 1904"/>
                <a:gd name="T52" fmla="*/ 7 w 1894"/>
                <a:gd name="T53" fmla="*/ 13 h 1904"/>
                <a:gd name="T54" fmla="*/ 6 w 1894"/>
                <a:gd name="T55" fmla="*/ 13 h 1904"/>
                <a:gd name="T56" fmla="*/ 6 w 1894"/>
                <a:gd name="T57" fmla="*/ 13 h 1904"/>
                <a:gd name="T58" fmla="*/ 5 w 1894"/>
                <a:gd name="T59" fmla="*/ 13 h 1904"/>
                <a:gd name="T60" fmla="*/ 5 w 1894"/>
                <a:gd name="T61" fmla="*/ 13 h 1904"/>
                <a:gd name="T62" fmla="*/ 4 w 1894"/>
                <a:gd name="T63" fmla="*/ 12 h 1904"/>
                <a:gd name="T64" fmla="*/ 4 w 1894"/>
                <a:gd name="T65" fmla="*/ 12 h 1904"/>
                <a:gd name="T66" fmla="*/ 3 w 1894"/>
                <a:gd name="T67" fmla="*/ 12 h 1904"/>
                <a:gd name="T68" fmla="*/ 2 w 1894"/>
                <a:gd name="T69" fmla="*/ 12 h 1904"/>
                <a:gd name="T70" fmla="*/ 2 w 1894"/>
                <a:gd name="T71" fmla="*/ 11 h 1904"/>
                <a:gd name="T72" fmla="*/ 1 w 1894"/>
                <a:gd name="T73" fmla="*/ 11 h 1904"/>
                <a:gd name="T74" fmla="*/ 0 w 1894"/>
                <a:gd name="T75" fmla="*/ 11 h 1904"/>
                <a:gd name="T76" fmla="*/ 0 w 1894"/>
                <a:gd name="T77" fmla="*/ 10 h 1904"/>
                <a:gd name="T78" fmla="*/ 0 w 1894"/>
                <a:gd name="T79" fmla="*/ 10 h 1904"/>
                <a:gd name="T80" fmla="*/ 0 w 1894"/>
                <a:gd name="T81" fmla="*/ 10 h 1904"/>
                <a:gd name="T82" fmla="*/ 0 w 1894"/>
                <a:gd name="T83" fmla="*/ 9 h 1904"/>
                <a:gd name="T84" fmla="*/ 2 w 1894"/>
                <a:gd name="T85" fmla="*/ 7 h 1904"/>
                <a:gd name="T86" fmla="*/ 2 w 1894"/>
                <a:gd name="T87" fmla="*/ 7 h 1904"/>
                <a:gd name="T88" fmla="*/ 2 w 1894"/>
                <a:gd name="T89" fmla="*/ 6 h 1904"/>
                <a:gd name="T90" fmla="*/ 2 w 1894"/>
                <a:gd name="T91" fmla="*/ 6 h 1904"/>
                <a:gd name="T92" fmla="*/ 3 w 1894"/>
                <a:gd name="T93" fmla="*/ 6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9" name="Freeform 613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7 w 1106"/>
                <a:gd name="T3" fmla="*/ 2 h 331"/>
                <a:gd name="T4" fmla="*/ 6 w 1106"/>
                <a:gd name="T5" fmla="*/ 2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0" name="Freeform 614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8 w 1285"/>
                <a:gd name="T1" fmla="*/ 3 h 505"/>
                <a:gd name="T2" fmla="*/ 7 w 1285"/>
                <a:gd name="T3" fmla="*/ 3 h 505"/>
                <a:gd name="T4" fmla="*/ 7 w 1285"/>
                <a:gd name="T5" fmla="*/ 3 h 505"/>
                <a:gd name="T6" fmla="*/ 7 w 1285"/>
                <a:gd name="T7" fmla="*/ 3 h 505"/>
                <a:gd name="T8" fmla="*/ 7 w 1285"/>
                <a:gd name="T9" fmla="*/ 3 h 505"/>
                <a:gd name="T10" fmla="*/ 6 w 1285"/>
                <a:gd name="T11" fmla="*/ 2 h 505"/>
                <a:gd name="T12" fmla="*/ 6 w 1285"/>
                <a:gd name="T13" fmla="*/ 2 h 505"/>
                <a:gd name="T14" fmla="*/ 5 w 1285"/>
                <a:gd name="T15" fmla="*/ 2 h 505"/>
                <a:gd name="T16" fmla="*/ 5 w 1285"/>
                <a:gd name="T17" fmla="*/ 2 h 505"/>
                <a:gd name="T18" fmla="*/ 4 w 1285"/>
                <a:gd name="T19" fmla="*/ 2 h 505"/>
                <a:gd name="T20" fmla="*/ 3 w 1285"/>
                <a:gd name="T21" fmla="*/ 2 h 505"/>
                <a:gd name="T22" fmla="*/ 3 w 1285"/>
                <a:gd name="T23" fmla="*/ 1 h 505"/>
                <a:gd name="T24" fmla="*/ 2 w 1285"/>
                <a:gd name="T25" fmla="*/ 1 h 505"/>
                <a:gd name="T26" fmla="*/ 2 w 1285"/>
                <a:gd name="T27" fmla="*/ 1 h 505"/>
                <a:gd name="T28" fmla="*/ 1 w 1285"/>
                <a:gd name="T29" fmla="*/ 1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1 h 505"/>
                <a:gd name="T40" fmla="*/ 0 w 1285"/>
                <a:gd name="T41" fmla="*/ 1 h 505"/>
                <a:gd name="T42" fmla="*/ 0 w 1285"/>
                <a:gd name="T43" fmla="*/ 1 h 505"/>
                <a:gd name="T44" fmla="*/ 0 w 1285"/>
                <a:gd name="T45" fmla="*/ 1 h 505"/>
                <a:gd name="T46" fmla="*/ 0 w 1285"/>
                <a:gd name="T47" fmla="*/ 1 h 505"/>
                <a:gd name="T48" fmla="*/ 1 w 1285"/>
                <a:gd name="T49" fmla="*/ 1 h 505"/>
                <a:gd name="T50" fmla="*/ 1 w 1285"/>
                <a:gd name="T51" fmla="*/ 1 h 505"/>
                <a:gd name="T52" fmla="*/ 1 w 1285"/>
                <a:gd name="T53" fmla="*/ 2 h 505"/>
                <a:gd name="T54" fmla="*/ 2 w 1285"/>
                <a:gd name="T55" fmla="*/ 2 h 505"/>
                <a:gd name="T56" fmla="*/ 2 w 1285"/>
                <a:gd name="T57" fmla="*/ 2 h 505"/>
                <a:gd name="T58" fmla="*/ 3 w 1285"/>
                <a:gd name="T59" fmla="*/ 2 h 505"/>
                <a:gd name="T60" fmla="*/ 3 w 1285"/>
                <a:gd name="T61" fmla="*/ 2 h 505"/>
                <a:gd name="T62" fmla="*/ 4 w 1285"/>
                <a:gd name="T63" fmla="*/ 3 h 505"/>
                <a:gd name="T64" fmla="*/ 5 w 1285"/>
                <a:gd name="T65" fmla="*/ 3 h 505"/>
                <a:gd name="T66" fmla="*/ 5 w 1285"/>
                <a:gd name="T67" fmla="*/ 3 h 505"/>
                <a:gd name="T68" fmla="*/ 6 w 1285"/>
                <a:gd name="T69" fmla="*/ 3 h 505"/>
                <a:gd name="T70" fmla="*/ 7 w 1285"/>
                <a:gd name="T71" fmla="*/ 3 h 505"/>
                <a:gd name="T72" fmla="*/ 7 w 1285"/>
                <a:gd name="T73" fmla="*/ 3 h 505"/>
                <a:gd name="T74" fmla="*/ 7 w 1285"/>
                <a:gd name="T75" fmla="*/ 3 h 505"/>
                <a:gd name="T76" fmla="*/ 8 w 1285"/>
                <a:gd name="T77" fmla="*/ 3 h 505"/>
                <a:gd name="T78" fmla="*/ 8 w 1285"/>
                <a:gd name="T79" fmla="*/ 3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1" name="AutoShape 615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2" name="Freeform 616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1 w 179"/>
                <a:gd name="T1" fmla="*/ 1 h 216"/>
                <a:gd name="T2" fmla="*/ 1 w 179"/>
                <a:gd name="T3" fmla="*/ 1 h 216"/>
                <a:gd name="T4" fmla="*/ 1 w 179"/>
                <a:gd name="T5" fmla="*/ 1 h 216"/>
                <a:gd name="T6" fmla="*/ 0 w 179"/>
                <a:gd name="T7" fmla="*/ 1 h 216"/>
                <a:gd name="T8" fmla="*/ 0 w 179"/>
                <a:gd name="T9" fmla="*/ 1 h 216"/>
                <a:gd name="T10" fmla="*/ 0 w 179"/>
                <a:gd name="T11" fmla="*/ 2 h 216"/>
                <a:gd name="T12" fmla="*/ 0 w 179"/>
                <a:gd name="T13" fmla="*/ 2 h 216"/>
                <a:gd name="T14" fmla="*/ 0 w 179"/>
                <a:gd name="T15" fmla="*/ 2 h 216"/>
                <a:gd name="T16" fmla="*/ 0 w 179"/>
                <a:gd name="T17" fmla="*/ 3 h 216"/>
                <a:gd name="T18" fmla="*/ 0 w 179"/>
                <a:gd name="T19" fmla="*/ 3 h 216"/>
                <a:gd name="T20" fmla="*/ 0 w 179"/>
                <a:gd name="T21" fmla="*/ 4 h 216"/>
                <a:gd name="T22" fmla="*/ 0 w 179"/>
                <a:gd name="T23" fmla="*/ 4 h 216"/>
                <a:gd name="T24" fmla="*/ 1 w 179"/>
                <a:gd name="T25" fmla="*/ 4 h 216"/>
                <a:gd name="T26" fmla="*/ 1 w 179"/>
                <a:gd name="T27" fmla="*/ 4 h 216"/>
                <a:gd name="T28" fmla="*/ 1 w 179"/>
                <a:gd name="T29" fmla="*/ 4 h 216"/>
                <a:gd name="T30" fmla="*/ 2 w 179"/>
                <a:gd name="T31" fmla="*/ 4 h 216"/>
                <a:gd name="T32" fmla="*/ 2 w 179"/>
                <a:gd name="T33" fmla="*/ 4 h 216"/>
                <a:gd name="T34" fmla="*/ 2 w 179"/>
                <a:gd name="T35" fmla="*/ 4 h 216"/>
                <a:gd name="T36" fmla="*/ 2 w 179"/>
                <a:gd name="T37" fmla="*/ 4 h 216"/>
                <a:gd name="T38" fmla="*/ 2 w 179"/>
                <a:gd name="T39" fmla="*/ 4 h 216"/>
                <a:gd name="T40" fmla="*/ 2 w 179"/>
                <a:gd name="T41" fmla="*/ 4 h 216"/>
                <a:gd name="T42" fmla="*/ 2 w 179"/>
                <a:gd name="T43" fmla="*/ 4 h 216"/>
                <a:gd name="T44" fmla="*/ 2 w 179"/>
                <a:gd name="T45" fmla="*/ 4 h 216"/>
                <a:gd name="T46" fmla="*/ 2 w 179"/>
                <a:gd name="T47" fmla="*/ 4 h 216"/>
                <a:gd name="T48" fmla="*/ 2 w 179"/>
                <a:gd name="T49" fmla="*/ 4 h 216"/>
                <a:gd name="T50" fmla="*/ 2 w 179"/>
                <a:gd name="T51" fmla="*/ 4 h 216"/>
                <a:gd name="T52" fmla="*/ 2 w 179"/>
                <a:gd name="T53" fmla="*/ 4 h 216"/>
                <a:gd name="T54" fmla="*/ 1 w 179"/>
                <a:gd name="T55" fmla="*/ 4 h 216"/>
                <a:gd name="T56" fmla="*/ 1 w 179"/>
                <a:gd name="T57" fmla="*/ 4 h 216"/>
                <a:gd name="T58" fmla="*/ 1 w 179"/>
                <a:gd name="T59" fmla="*/ 4 h 216"/>
                <a:gd name="T60" fmla="*/ 1 w 179"/>
                <a:gd name="T61" fmla="*/ 3 h 216"/>
                <a:gd name="T62" fmla="*/ 1 w 179"/>
                <a:gd name="T63" fmla="*/ 3 h 216"/>
                <a:gd name="T64" fmla="*/ 1 w 179"/>
                <a:gd name="T65" fmla="*/ 3 h 216"/>
                <a:gd name="T66" fmla="*/ 1 w 179"/>
                <a:gd name="T67" fmla="*/ 2 h 216"/>
                <a:gd name="T68" fmla="*/ 1 w 179"/>
                <a:gd name="T69" fmla="*/ 2 h 216"/>
                <a:gd name="T70" fmla="*/ 1 w 179"/>
                <a:gd name="T71" fmla="*/ 1 h 216"/>
                <a:gd name="T72" fmla="*/ 1 w 179"/>
                <a:gd name="T73" fmla="*/ 1 h 216"/>
                <a:gd name="T74" fmla="*/ 2 w 179"/>
                <a:gd name="T75" fmla="*/ 1 h 216"/>
                <a:gd name="T76" fmla="*/ 2 w 179"/>
                <a:gd name="T77" fmla="*/ 0 h 216"/>
                <a:gd name="T78" fmla="*/ 3 w 179"/>
                <a:gd name="T79" fmla="*/ 0 h 216"/>
                <a:gd name="T80" fmla="*/ 3 w 179"/>
                <a:gd name="T81" fmla="*/ 0 h 216"/>
                <a:gd name="T82" fmla="*/ 3 w 179"/>
                <a:gd name="T83" fmla="*/ 0 h 216"/>
                <a:gd name="T84" fmla="*/ 3 w 179"/>
                <a:gd name="T85" fmla="*/ 0 h 216"/>
                <a:gd name="T86" fmla="*/ 2 w 179"/>
                <a:gd name="T87" fmla="*/ 0 h 216"/>
                <a:gd name="T88" fmla="*/ 2 w 179"/>
                <a:gd name="T89" fmla="*/ 0 h 216"/>
                <a:gd name="T90" fmla="*/ 2 w 179"/>
                <a:gd name="T91" fmla="*/ 0 h 216"/>
                <a:gd name="T92" fmla="*/ 2 w 179"/>
                <a:gd name="T93" fmla="*/ 0 h 216"/>
                <a:gd name="T94" fmla="*/ 1 w 179"/>
                <a:gd name="T95" fmla="*/ 0 h 216"/>
                <a:gd name="T96" fmla="*/ 1 w 179"/>
                <a:gd name="T97" fmla="*/ 1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3" name="Freeform 617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1 w 114"/>
                <a:gd name="T1" fmla="*/ 1 h 168"/>
                <a:gd name="T2" fmla="*/ 1 w 114"/>
                <a:gd name="T3" fmla="*/ 1 h 168"/>
                <a:gd name="T4" fmla="*/ 1 w 114"/>
                <a:gd name="T5" fmla="*/ 2 h 168"/>
                <a:gd name="T6" fmla="*/ 1 w 114"/>
                <a:gd name="T7" fmla="*/ 2 h 168"/>
                <a:gd name="T8" fmla="*/ 1 w 114"/>
                <a:gd name="T9" fmla="*/ 2 h 168"/>
                <a:gd name="T10" fmla="*/ 1 w 114"/>
                <a:gd name="T11" fmla="*/ 3 h 168"/>
                <a:gd name="T12" fmla="*/ 1 w 114"/>
                <a:gd name="T13" fmla="*/ 3 h 168"/>
                <a:gd name="T14" fmla="*/ 1 w 114"/>
                <a:gd name="T15" fmla="*/ 3 h 168"/>
                <a:gd name="T16" fmla="*/ 0 w 114"/>
                <a:gd name="T17" fmla="*/ 3 h 168"/>
                <a:gd name="T18" fmla="*/ 0 w 114"/>
                <a:gd name="T19" fmla="*/ 3 h 168"/>
                <a:gd name="T20" fmla="*/ 0 w 114"/>
                <a:gd name="T21" fmla="*/ 3 h 168"/>
                <a:gd name="T22" fmla="*/ 0 w 114"/>
                <a:gd name="T23" fmla="*/ 3 h 168"/>
                <a:gd name="T24" fmla="*/ 0 w 114"/>
                <a:gd name="T25" fmla="*/ 3 h 168"/>
                <a:gd name="T26" fmla="*/ 0 w 114"/>
                <a:gd name="T27" fmla="*/ 3 h 168"/>
                <a:gd name="T28" fmla="*/ 0 w 114"/>
                <a:gd name="T29" fmla="*/ 3 h 168"/>
                <a:gd name="T30" fmla="*/ 0 w 114"/>
                <a:gd name="T31" fmla="*/ 3 h 168"/>
                <a:gd name="T32" fmla="*/ 1 w 114"/>
                <a:gd name="T33" fmla="*/ 3 h 168"/>
                <a:gd name="T34" fmla="*/ 1 w 114"/>
                <a:gd name="T35" fmla="*/ 3 h 168"/>
                <a:gd name="T36" fmla="*/ 1 w 114"/>
                <a:gd name="T37" fmla="*/ 3 h 168"/>
                <a:gd name="T38" fmla="*/ 1 w 114"/>
                <a:gd name="T39" fmla="*/ 3 h 168"/>
                <a:gd name="T40" fmla="*/ 1 w 114"/>
                <a:gd name="T41" fmla="*/ 2 h 168"/>
                <a:gd name="T42" fmla="*/ 2 w 114"/>
                <a:gd name="T43" fmla="*/ 2 h 168"/>
                <a:gd name="T44" fmla="*/ 2 w 114"/>
                <a:gd name="T45" fmla="*/ 2 h 168"/>
                <a:gd name="T46" fmla="*/ 2 w 114"/>
                <a:gd name="T47" fmla="*/ 1 h 168"/>
                <a:gd name="T48" fmla="*/ 2 w 114"/>
                <a:gd name="T49" fmla="*/ 1 h 168"/>
                <a:gd name="T50" fmla="*/ 1 w 114"/>
                <a:gd name="T51" fmla="*/ 1 h 168"/>
                <a:gd name="T52" fmla="*/ 1 w 114"/>
                <a:gd name="T53" fmla="*/ 0 h 168"/>
                <a:gd name="T54" fmla="*/ 1 w 114"/>
                <a:gd name="T55" fmla="*/ 0 h 168"/>
                <a:gd name="T56" fmla="*/ 1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1 w 114"/>
                <a:gd name="T71" fmla="*/ 0 h 168"/>
                <a:gd name="T72" fmla="*/ 1 w 114"/>
                <a:gd name="T73" fmla="*/ 0 h 168"/>
                <a:gd name="T74" fmla="*/ 1 w 114"/>
                <a:gd name="T75" fmla="*/ 1 h 168"/>
                <a:gd name="T76" fmla="*/ 1 w 114"/>
                <a:gd name="T77" fmla="*/ 1 h 168"/>
                <a:gd name="T78" fmla="*/ 1 w 114"/>
                <a:gd name="T79" fmla="*/ 1 h 168"/>
                <a:gd name="T80" fmla="*/ 1 w 114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4" name="Freeform 618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2 w 289"/>
                <a:gd name="T1" fmla="*/ 1 h 351"/>
                <a:gd name="T2" fmla="*/ 1 w 289"/>
                <a:gd name="T3" fmla="*/ 2 h 351"/>
                <a:gd name="T4" fmla="*/ 0 w 289"/>
                <a:gd name="T5" fmla="*/ 3 h 351"/>
                <a:gd name="T6" fmla="*/ 0 w 289"/>
                <a:gd name="T7" fmla="*/ 4 h 351"/>
                <a:gd name="T8" fmla="*/ 0 w 289"/>
                <a:gd name="T9" fmla="*/ 5 h 351"/>
                <a:gd name="T10" fmla="*/ 0 w 289"/>
                <a:gd name="T11" fmla="*/ 5 h 351"/>
                <a:gd name="T12" fmla="*/ 0 w 289"/>
                <a:gd name="T13" fmla="*/ 6 h 351"/>
                <a:gd name="T14" fmla="*/ 1 w 289"/>
                <a:gd name="T15" fmla="*/ 6 h 351"/>
                <a:gd name="T16" fmla="*/ 1 w 289"/>
                <a:gd name="T17" fmla="*/ 6 h 351"/>
                <a:gd name="T18" fmla="*/ 1 w 289"/>
                <a:gd name="T19" fmla="*/ 6 h 351"/>
                <a:gd name="T20" fmla="*/ 2 w 289"/>
                <a:gd name="T21" fmla="*/ 7 h 351"/>
                <a:gd name="T22" fmla="*/ 2 w 289"/>
                <a:gd name="T23" fmla="*/ 7 h 351"/>
                <a:gd name="T24" fmla="*/ 3 w 289"/>
                <a:gd name="T25" fmla="*/ 7 h 351"/>
                <a:gd name="T26" fmla="*/ 3 w 289"/>
                <a:gd name="T27" fmla="*/ 7 h 351"/>
                <a:gd name="T28" fmla="*/ 4 w 289"/>
                <a:gd name="T29" fmla="*/ 7 h 351"/>
                <a:gd name="T30" fmla="*/ 4 w 289"/>
                <a:gd name="T31" fmla="*/ 7 h 351"/>
                <a:gd name="T32" fmla="*/ 5 w 289"/>
                <a:gd name="T33" fmla="*/ 7 h 351"/>
                <a:gd name="T34" fmla="*/ 5 w 289"/>
                <a:gd name="T35" fmla="*/ 7 h 351"/>
                <a:gd name="T36" fmla="*/ 5 w 289"/>
                <a:gd name="T37" fmla="*/ 7 h 351"/>
                <a:gd name="T38" fmla="*/ 5 w 289"/>
                <a:gd name="T39" fmla="*/ 7 h 351"/>
                <a:gd name="T40" fmla="*/ 4 w 289"/>
                <a:gd name="T41" fmla="*/ 7 h 351"/>
                <a:gd name="T42" fmla="*/ 4 w 289"/>
                <a:gd name="T43" fmla="*/ 6 h 351"/>
                <a:gd name="T44" fmla="*/ 3 w 289"/>
                <a:gd name="T45" fmla="*/ 6 h 351"/>
                <a:gd name="T46" fmla="*/ 3 w 289"/>
                <a:gd name="T47" fmla="*/ 6 h 351"/>
                <a:gd name="T48" fmla="*/ 2 w 289"/>
                <a:gd name="T49" fmla="*/ 6 h 351"/>
                <a:gd name="T50" fmla="*/ 2 w 289"/>
                <a:gd name="T51" fmla="*/ 6 h 351"/>
                <a:gd name="T52" fmla="*/ 2 w 289"/>
                <a:gd name="T53" fmla="*/ 6 h 351"/>
                <a:gd name="T54" fmla="*/ 1 w 289"/>
                <a:gd name="T55" fmla="*/ 6 h 351"/>
                <a:gd name="T56" fmla="*/ 1 w 289"/>
                <a:gd name="T57" fmla="*/ 5 h 351"/>
                <a:gd name="T58" fmla="*/ 1 w 289"/>
                <a:gd name="T59" fmla="*/ 5 h 351"/>
                <a:gd name="T60" fmla="*/ 1 w 289"/>
                <a:gd name="T61" fmla="*/ 4 h 351"/>
                <a:gd name="T62" fmla="*/ 1 w 289"/>
                <a:gd name="T63" fmla="*/ 4 h 351"/>
                <a:gd name="T64" fmla="*/ 1 w 289"/>
                <a:gd name="T65" fmla="*/ 3 h 351"/>
                <a:gd name="T66" fmla="*/ 1 w 289"/>
                <a:gd name="T67" fmla="*/ 3 h 351"/>
                <a:gd name="T68" fmla="*/ 1 w 289"/>
                <a:gd name="T69" fmla="*/ 2 h 351"/>
                <a:gd name="T70" fmla="*/ 2 w 289"/>
                <a:gd name="T71" fmla="*/ 2 h 351"/>
                <a:gd name="T72" fmla="*/ 2 w 289"/>
                <a:gd name="T73" fmla="*/ 1 h 351"/>
                <a:gd name="T74" fmla="*/ 3 w 289"/>
                <a:gd name="T75" fmla="*/ 1 h 351"/>
                <a:gd name="T76" fmla="*/ 3 w 289"/>
                <a:gd name="T77" fmla="*/ 0 h 351"/>
                <a:gd name="T78" fmla="*/ 4 w 289"/>
                <a:gd name="T79" fmla="*/ 0 h 351"/>
                <a:gd name="T80" fmla="*/ 4 w 289"/>
                <a:gd name="T81" fmla="*/ 0 h 351"/>
                <a:gd name="T82" fmla="*/ 3 w 289"/>
                <a:gd name="T83" fmla="*/ 0 h 351"/>
                <a:gd name="T84" fmla="*/ 3 w 289"/>
                <a:gd name="T85" fmla="*/ 0 h 351"/>
                <a:gd name="T86" fmla="*/ 2 w 289"/>
                <a:gd name="T87" fmla="*/ 1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5" name="Freeform 619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3 w 254"/>
                <a:gd name="T1" fmla="*/ 1 h 234"/>
                <a:gd name="T2" fmla="*/ 4 w 254"/>
                <a:gd name="T3" fmla="*/ 2 h 234"/>
                <a:gd name="T4" fmla="*/ 4 w 254"/>
                <a:gd name="T5" fmla="*/ 2 h 234"/>
                <a:gd name="T6" fmla="*/ 4 w 254"/>
                <a:gd name="T7" fmla="*/ 2 h 234"/>
                <a:gd name="T8" fmla="*/ 4 w 254"/>
                <a:gd name="T9" fmla="*/ 3 h 234"/>
                <a:gd name="T10" fmla="*/ 4 w 254"/>
                <a:gd name="T11" fmla="*/ 3 h 234"/>
                <a:gd name="T12" fmla="*/ 4 w 254"/>
                <a:gd name="T13" fmla="*/ 3 h 234"/>
                <a:gd name="T14" fmla="*/ 4 w 254"/>
                <a:gd name="T15" fmla="*/ 4 h 234"/>
                <a:gd name="T16" fmla="*/ 3 w 254"/>
                <a:gd name="T17" fmla="*/ 4 h 234"/>
                <a:gd name="T18" fmla="*/ 3 w 254"/>
                <a:gd name="T19" fmla="*/ 4 h 234"/>
                <a:gd name="T20" fmla="*/ 3 w 254"/>
                <a:gd name="T21" fmla="*/ 4 h 234"/>
                <a:gd name="T22" fmla="*/ 3 w 254"/>
                <a:gd name="T23" fmla="*/ 4 h 234"/>
                <a:gd name="T24" fmla="*/ 3 w 254"/>
                <a:gd name="T25" fmla="*/ 5 h 234"/>
                <a:gd name="T26" fmla="*/ 3 w 254"/>
                <a:gd name="T27" fmla="*/ 5 h 234"/>
                <a:gd name="T28" fmla="*/ 3 w 254"/>
                <a:gd name="T29" fmla="*/ 5 h 234"/>
                <a:gd name="T30" fmla="*/ 3 w 254"/>
                <a:gd name="T31" fmla="*/ 5 h 234"/>
                <a:gd name="T32" fmla="*/ 3 w 254"/>
                <a:gd name="T33" fmla="*/ 5 h 234"/>
                <a:gd name="T34" fmla="*/ 3 w 254"/>
                <a:gd name="T35" fmla="*/ 5 h 234"/>
                <a:gd name="T36" fmla="*/ 3 w 254"/>
                <a:gd name="T37" fmla="*/ 5 h 234"/>
                <a:gd name="T38" fmla="*/ 3 w 254"/>
                <a:gd name="T39" fmla="*/ 5 h 234"/>
                <a:gd name="T40" fmla="*/ 3 w 254"/>
                <a:gd name="T41" fmla="*/ 5 h 234"/>
                <a:gd name="T42" fmla="*/ 3 w 254"/>
                <a:gd name="T43" fmla="*/ 5 h 234"/>
                <a:gd name="T44" fmla="*/ 4 w 254"/>
                <a:gd name="T45" fmla="*/ 4 h 234"/>
                <a:gd name="T46" fmla="*/ 4 w 254"/>
                <a:gd name="T47" fmla="*/ 4 h 234"/>
                <a:gd name="T48" fmla="*/ 4 w 254"/>
                <a:gd name="T49" fmla="*/ 3 h 234"/>
                <a:gd name="T50" fmla="*/ 4 w 254"/>
                <a:gd name="T51" fmla="*/ 3 h 234"/>
                <a:gd name="T52" fmla="*/ 4 w 254"/>
                <a:gd name="T53" fmla="*/ 2 h 234"/>
                <a:gd name="T54" fmla="*/ 4 w 254"/>
                <a:gd name="T55" fmla="*/ 2 h 234"/>
                <a:gd name="T56" fmla="*/ 4 w 254"/>
                <a:gd name="T57" fmla="*/ 1 h 234"/>
                <a:gd name="T58" fmla="*/ 3 w 254"/>
                <a:gd name="T59" fmla="*/ 1 h 234"/>
                <a:gd name="T60" fmla="*/ 3 w 254"/>
                <a:gd name="T61" fmla="*/ 1 h 234"/>
                <a:gd name="T62" fmla="*/ 3 w 254"/>
                <a:gd name="T63" fmla="*/ 1 h 234"/>
                <a:gd name="T64" fmla="*/ 3 w 254"/>
                <a:gd name="T65" fmla="*/ 1 h 234"/>
                <a:gd name="T66" fmla="*/ 2 w 254"/>
                <a:gd name="T67" fmla="*/ 0 h 234"/>
                <a:gd name="T68" fmla="*/ 2 w 254"/>
                <a:gd name="T69" fmla="*/ 0 h 234"/>
                <a:gd name="T70" fmla="*/ 2 w 254"/>
                <a:gd name="T71" fmla="*/ 0 h 234"/>
                <a:gd name="T72" fmla="*/ 2 w 254"/>
                <a:gd name="T73" fmla="*/ 0 h 234"/>
                <a:gd name="T74" fmla="*/ 1 w 254"/>
                <a:gd name="T75" fmla="*/ 0 h 234"/>
                <a:gd name="T76" fmla="*/ 1 w 254"/>
                <a:gd name="T77" fmla="*/ 0 h 234"/>
                <a:gd name="T78" fmla="*/ 1 w 254"/>
                <a:gd name="T79" fmla="*/ 0 h 234"/>
                <a:gd name="T80" fmla="*/ 1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1 w 254"/>
                <a:gd name="T95" fmla="*/ 0 h 234"/>
                <a:gd name="T96" fmla="*/ 1 w 254"/>
                <a:gd name="T97" fmla="*/ 0 h 234"/>
                <a:gd name="T98" fmla="*/ 1 w 254"/>
                <a:gd name="T99" fmla="*/ 0 h 234"/>
                <a:gd name="T100" fmla="*/ 1 w 254"/>
                <a:gd name="T101" fmla="*/ 0 h 234"/>
                <a:gd name="T102" fmla="*/ 1 w 254"/>
                <a:gd name="T103" fmla="*/ 0 h 234"/>
                <a:gd name="T104" fmla="*/ 2 w 254"/>
                <a:gd name="T105" fmla="*/ 0 h 234"/>
                <a:gd name="T106" fmla="*/ 2 w 254"/>
                <a:gd name="T107" fmla="*/ 1 h 234"/>
                <a:gd name="T108" fmla="*/ 2 w 254"/>
                <a:gd name="T109" fmla="*/ 1 h 234"/>
                <a:gd name="T110" fmla="*/ 2 w 254"/>
                <a:gd name="T111" fmla="*/ 1 h 234"/>
                <a:gd name="T112" fmla="*/ 3 w 254"/>
                <a:gd name="T113" fmla="*/ 1 h 234"/>
                <a:gd name="T114" fmla="*/ 3 w 254"/>
                <a:gd name="T115" fmla="*/ 1 h 234"/>
                <a:gd name="T116" fmla="*/ 3 w 254"/>
                <a:gd name="T117" fmla="*/ 1 h 234"/>
                <a:gd name="T118" fmla="*/ 3 w 254"/>
                <a:gd name="T119" fmla="*/ 1 h 234"/>
                <a:gd name="T120" fmla="*/ 3 w 254"/>
                <a:gd name="T121" fmla="*/ 1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6" name="Freeform 620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2 h 221"/>
                <a:gd name="T2" fmla="*/ 0 w 103"/>
                <a:gd name="T3" fmla="*/ 3 h 221"/>
                <a:gd name="T4" fmla="*/ 0 w 103"/>
                <a:gd name="T5" fmla="*/ 3 h 221"/>
                <a:gd name="T6" fmla="*/ 0 w 103"/>
                <a:gd name="T7" fmla="*/ 3 h 221"/>
                <a:gd name="T8" fmla="*/ 0 w 103"/>
                <a:gd name="T9" fmla="*/ 4 h 221"/>
                <a:gd name="T10" fmla="*/ 1 w 103"/>
                <a:gd name="T11" fmla="*/ 4 h 221"/>
                <a:gd name="T12" fmla="*/ 1 w 103"/>
                <a:gd name="T13" fmla="*/ 4 h 221"/>
                <a:gd name="T14" fmla="*/ 1 w 103"/>
                <a:gd name="T15" fmla="*/ 4 h 221"/>
                <a:gd name="T16" fmla="*/ 1 w 103"/>
                <a:gd name="T17" fmla="*/ 4 h 221"/>
                <a:gd name="T18" fmla="*/ 1 w 103"/>
                <a:gd name="T19" fmla="*/ 4 h 221"/>
                <a:gd name="T20" fmla="*/ 2 w 103"/>
                <a:gd name="T21" fmla="*/ 4 h 221"/>
                <a:gd name="T22" fmla="*/ 2 w 103"/>
                <a:gd name="T23" fmla="*/ 4 h 221"/>
                <a:gd name="T24" fmla="*/ 2 w 103"/>
                <a:gd name="T25" fmla="*/ 4 h 221"/>
                <a:gd name="T26" fmla="*/ 2 w 103"/>
                <a:gd name="T27" fmla="*/ 4 h 221"/>
                <a:gd name="T28" fmla="*/ 2 w 103"/>
                <a:gd name="T29" fmla="*/ 4 h 221"/>
                <a:gd name="T30" fmla="*/ 2 w 103"/>
                <a:gd name="T31" fmla="*/ 4 h 221"/>
                <a:gd name="T32" fmla="*/ 1 w 103"/>
                <a:gd name="T33" fmla="*/ 4 h 221"/>
                <a:gd name="T34" fmla="*/ 1 w 103"/>
                <a:gd name="T35" fmla="*/ 4 h 221"/>
                <a:gd name="T36" fmla="*/ 1 w 103"/>
                <a:gd name="T37" fmla="*/ 4 h 221"/>
                <a:gd name="T38" fmla="*/ 1 w 103"/>
                <a:gd name="T39" fmla="*/ 3 h 221"/>
                <a:gd name="T40" fmla="*/ 1 w 103"/>
                <a:gd name="T41" fmla="*/ 3 h 221"/>
                <a:gd name="T42" fmla="*/ 1 w 103"/>
                <a:gd name="T43" fmla="*/ 3 h 221"/>
                <a:gd name="T44" fmla="*/ 0 w 103"/>
                <a:gd name="T45" fmla="*/ 2 h 221"/>
                <a:gd name="T46" fmla="*/ 0 w 103"/>
                <a:gd name="T47" fmla="*/ 2 h 221"/>
                <a:gd name="T48" fmla="*/ 1 w 103"/>
                <a:gd name="T49" fmla="*/ 2 h 221"/>
                <a:gd name="T50" fmla="*/ 1 w 103"/>
                <a:gd name="T51" fmla="*/ 1 h 221"/>
                <a:gd name="T52" fmla="*/ 1 w 103"/>
                <a:gd name="T53" fmla="*/ 1 h 221"/>
                <a:gd name="T54" fmla="*/ 1 w 103"/>
                <a:gd name="T55" fmla="*/ 1 h 221"/>
                <a:gd name="T56" fmla="*/ 1 w 103"/>
                <a:gd name="T57" fmla="*/ 1 h 221"/>
                <a:gd name="T58" fmla="*/ 1 w 103"/>
                <a:gd name="T59" fmla="*/ 1 h 221"/>
                <a:gd name="T60" fmla="*/ 1 w 103"/>
                <a:gd name="T61" fmla="*/ 0 h 221"/>
                <a:gd name="T62" fmla="*/ 2 w 103"/>
                <a:gd name="T63" fmla="*/ 0 h 221"/>
                <a:gd name="T64" fmla="*/ 2 w 103"/>
                <a:gd name="T65" fmla="*/ 0 h 221"/>
                <a:gd name="T66" fmla="*/ 2 w 103"/>
                <a:gd name="T67" fmla="*/ 0 h 221"/>
                <a:gd name="T68" fmla="*/ 1 w 103"/>
                <a:gd name="T69" fmla="*/ 0 h 221"/>
                <a:gd name="T70" fmla="*/ 1 w 103"/>
                <a:gd name="T71" fmla="*/ 0 h 221"/>
                <a:gd name="T72" fmla="*/ 1 w 103"/>
                <a:gd name="T73" fmla="*/ 1 h 221"/>
                <a:gd name="T74" fmla="*/ 1 w 103"/>
                <a:gd name="T75" fmla="*/ 1 h 221"/>
                <a:gd name="T76" fmla="*/ 0 w 103"/>
                <a:gd name="T77" fmla="*/ 2 h 221"/>
                <a:gd name="T78" fmla="*/ 0 w 103"/>
                <a:gd name="T79" fmla="*/ 2 h 221"/>
                <a:gd name="T80" fmla="*/ 0 w 103"/>
                <a:gd name="T81" fmla="*/ 2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7" name="Freeform 621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3 w 221"/>
                <a:gd name="T1" fmla="*/ 2 h 288"/>
                <a:gd name="T2" fmla="*/ 3 w 221"/>
                <a:gd name="T3" fmla="*/ 3 h 288"/>
                <a:gd name="T4" fmla="*/ 3 w 221"/>
                <a:gd name="T5" fmla="*/ 3 h 288"/>
                <a:gd name="T6" fmla="*/ 3 w 221"/>
                <a:gd name="T7" fmla="*/ 4 h 288"/>
                <a:gd name="T8" fmla="*/ 3 w 221"/>
                <a:gd name="T9" fmla="*/ 4 h 288"/>
                <a:gd name="T10" fmla="*/ 3 w 221"/>
                <a:gd name="T11" fmla="*/ 4 h 288"/>
                <a:gd name="T12" fmla="*/ 2 w 221"/>
                <a:gd name="T13" fmla="*/ 5 h 288"/>
                <a:gd name="T14" fmla="*/ 2 w 221"/>
                <a:gd name="T15" fmla="*/ 5 h 288"/>
                <a:gd name="T16" fmla="*/ 2 w 221"/>
                <a:gd name="T17" fmla="*/ 5 h 288"/>
                <a:gd name="T18" fmla="*/ 2 w 221"/>
                <a:gd name="T19" fmla="*/ 5 h 288"/>
                <a:gd name="T20" fmla="*/ 2 w 221"/>
                <a:gd name="T21" fmla="*/ 6 h 288"/>
                <a:gd name="T22" fmla="*/ 2 w 221"/>
                <a:gd name="T23" fmla="*/ 6 h 288"/>
                <a:gd name="T24" fmla="*/ 2 w 221"/>
                <a:gd name="T25" fmla="*/ 6 h 288"/>
                <a:gd name="T26" fmla="*/ 2 w 221"/>
                <a:gd name="T27" fmla="*/ 6 h 288"/>
                <a:gd name="T28" fmla="*/ 2 w 221"/>
                <a:gd name="T29" fmla="*/ 6 h 288"/>
                <a:gd name="T30" fmla="*/ 3 w 221"/>
                <a:gd name="T31" fmla="*/ 5 h 288"/>
                <a:gd name="T32" fmla="*/ 3 w 221"/>
                <a:gd name="T33" fmla="*/ 5 h 288"/>
                <a:gd name="T34" fmla="*/ 3 w 221"/>
                <a:gd name="T35" fmla="*/ 4 h 288"/>
                <a:gd name="T36" fmla="*/ 4 w 221"/>
                <a:gd name="T37" fmla="*/ 4 h 288"/>
                <a:gd name="T38" fmla="*/ 4 w 221"/>
                <a:gd name="T39" fmla="*/ 3 h 288"/>
                <a:gd name="T40" fmla="*/ 3 w 221"/>
                <a:gd name="T41" fmla="*/ 2 h 288"/>
                <a:gd name="T42" fmla="*/ 3 w 221"/>
                <a:gd name="T43" fmla="*/ 2 h 288"/>
                <a:gd name="T44" fmla="*/ 3 w 221"/>
                <a:gd name="T45" fmla="*/ 1 h 288"/>
                <a:gd name="T46" fmla="*/ 2 w 221"/>
                <a:gd name="T47" fmla="*/ 1 h 288"/>
                <a:gd name="T48" fmla="*/ 2 w 221"/>
                <a:gd name="T49" fmla="*/ 1 h 288"/>
                <a:gd name="T50" fmla="*/ 1 w 221"/>
                <a:gd name="T51" fmla="*/ 1 h 288"/>
                <a:gd name="T52" fmla="*/ 1 w 221"/>
                <a:gd name="T53" fmla="*/ 0 h 288"/>
                <a:gd name="T54" fmla="*/ 1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1 w 221"/>
                <a:gd name="T65" fmla="*/ 0 h 288"/>
                <a:gd name="T66" fmla="*/ 1 w 221"/>
                <a:gd name="T67" fmla="*/ 1 h 288"/>
                <a:gd name="T68" fmla="*/ 2 w 221"/>
                <a:gd name="T69" fmla="*/ 1 h 288"/>
                <a:gd name="T70" fmla="*/ 2 w 221"/>
                <a:gd name="T71" fmla="*/ 1 h 288"/>
                <a:gd name="T72" fmla="*/ 2 w 221"/>
                <a:gd name="T73" fmla="*/ 2 h 288"/>
                <a:gd name="T74" fmla="*/ 3 w 221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8" name="Freeform 622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1 h 174"/>
                <a:gd name="T20" fmla="*/ 0 w 74"/>
                <a:gd name="T21" fmla="*/ 1 h 174"/>
                <a:gd name="T22" fmla="*/ 0 w 74"/>
                <a:gd name="T23" fmla="*/ 2 h 174"/>
                <a:gd name="T24" fmla="*/ 0 w 74"/>
                <a:gd name="T25" fmla="*/ 2 h 174"/>
                <a:gd name="T26" fmla="*/ 1 w 74"/>
                <a:gd name="T27" fmla="*/ 3 h 174"/>
                <a:gd name="T28" fmla="*/ 1 w 74"/>
                <a:gd name="T29" fmla="*/ 3 h 174"/>
                <a:gd name="T30" fmla="*/ 1 w 74"/>
                <a:gd name="T31" fmla="*/ 4 h 174"/>
                <a:gd name="T32" fmla="*/ 1 w 74"/>
                <a:gd name="T33" fmla="*/ 4 h 174"/>
                <a:gd name="T34" fmla="*/ 1 w 74"/>
                <a:gd name="T35" fmla="*/ 3 h 174"/>
                <a:gd name="T36" fmla="*/ 1 w 74"/>
                <a:gd name="T37" fmla="*/ 3 h 174"/>
                <a:gd name="T38" fmla="*/ 1 w 74"/>
                <a:gd name="T39" fmla="*/ 3 h 174"/>
                <a:gd name="T40" fmla="*/ 1 w 74"/>
                <a:gd name="T41" fmla="*/ 2 h 174"/>
                <a:gd name="T42" fmla="*/ 1 w 74"/>
                <a:gd name="T43" fmla="*/ 2 h 174"/>
                <a:gd name="T44" fmla="*/ 1 w 74"/>
                <a:gd name="T45" fmla="*/ 1 h 174"/>
                <a:gd name="T46" fmla="*/ 0 w 74"/>
                <a:gd name="T47" fmla="*/ 1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29" name="Freeform 623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1 h 87"/>
                <a:gd name="T22" fmla="*/ 0 w 39"/>
                <a:gd name="T23" fmla="*/ 1 h 87"/>
                <a:gd name="T24" fmla="*/ 0 w 39"/>
                <a:gd name="T25" fmla="*/ 1 h 87"/>
                <a:gd name="T26" fmla="*/ 0 w 39"/>
                <a:gd name="T27" fmla="*/ 1 h 87"/>
                <a:gd name="T28" fmla="*/ 0 w 39"/>
                <a:gd name="T29" fmla="*/ 2 h 87"/>
                <a:gd name="T30" fmla="*/ 1 w 39"/>
                <a:gd name="T31" fmla="*/ 2 h 87"/>
                <a:gd name="T32" fmla="*/ 1 w 39"/>
                <a:gd name="T33" fmla="*/ 2 h 87"/>
                <a:gd name="T34" fmla="*/ 1 w 39"/>
                <a:gd name="T35" fmla="*/ 1 h 87"/>
                <a:gd name="T36" fmla="*/ 1 w 39"/>
                <a:gd name="T37" fmla="*/ 1 h 87"/>
                <a:gd name="T38" fmla="*/ 0 w 39"/>
                <a:gd name="T39" fmla="*/ 1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0" name="Freeform 624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1 h 51"/>
                <a:gd name="T32" fmla="*/ 0 w 34"/>
                <a:gd name="T33" fmla="*/ 1 h 51"/>
                <a:gd name="T34" fmla="*/ 0 w 34"/>
                <a:gd name="T35" fmla="*/ 1 h 51"/>
                <a:gd name="T36" fmla="*/ 0 w 34"/>
                <a:gd name="T37" fmla="*/ 1 h 51"/>
                <a:gd name="T38" fmla="*/ 0 w 34"/>
                <a:gd name="T39" fmla="*/ 1 h 51"/>
                <a:gd name="T40" fmla="*/ 0 w 34"/>
                <a:gd name="T41" fmla="*/ 1 h 51"/>
                <a:gd name="T42" fmla="*/ 0 w 34"/>
                <a:gd name="T43" fmla="*/ 1 h 51"/>
                <a:gd name="T44" fmla="*/ 0 w 34"/>
                <a:gd name="T45" fmla="*/ 1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1" name="Freeform 625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1 w 46"/>
                <a:gd name="T1" fmla="*/ 0 h 33"/>
                <a:gd name="T2" fmla="*/ 1 w 46"/>
                <a:gd name="T3" fmla="*/ 0 h 33"/>
                <a:gd name="T4" fmla="*/ 1 w 46"/>
                <a:gd name="T5" fmla="*/ 0 h 33"/>
                <a:gd name="T6" fmla="*/ 1 w 46"/>
                <a:gd name="T7" fmla="*/ 0 h 33"/>
                <a:gd name="T8" fmla="*/ 1 w 46"/>
                <a:gd name="T9" fmla="*/ 0 h 33"/>
                <a:gd name="T10" fmla="*/ 1 w 46"/>
                <a:gd name="T11" fmla="*/ 0 h 33"/>
                <a:gd name="T12" fmla="*/ 1 w 46"/>
                <a:gd name="T13" fmla="*/ 0 h 33"/>
                <a:gd name="T14" fmla="*/ 1 w 46"/>
                <a:gd name="T15" fmla="*/ 0 h 33"/>
                <a:gd name="T16" fmla="*/ 1 w 46"/>
                <a:gd name="T17" fmla="*/ 0 h 33"/>
                <a:gd name="T18" fmla="*/ 1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1 w 46"/>
                <a:gd name="T47" fmla="*/ 0 h 33"/>
                <a:gd name="T48" fmla="*/ 1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2" name="Freeform 626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1 w 177"/>
                <a:gd name="T1" fmla="*/ 1 h 219"/>
                <a:gd name="T2" fmla="*/ 1 w 177"/>
                <a:gd name="T3" fmla="*/ 1 h 219"/>
                <a:gd name="T4" fmla="*/ 1 w 177"/>
                <a:gd name="T5" fmla="*/ 1 h 219"/>
                <a:gd name="T6" fmla="*/ 1 w 177"/>
                <a:gd name="T7" fmla="*/ 1 h 219"/>
                <a:gd name="T8" fmla="*/ 0 w 177"/>
                <a:gd name="T9" fmla="*/ 2 h 219"/>
                <a:gd name="T10" fmla="*/ 0 w 177"/>
                <a:gd name="T11" fmla="*/ 2 h 219"/>
                <a:gd name="T12" fmla="*/ 0 w 177"/>
                <a:gd name="T13" fmla="*/ 2 h 219"/>
                <a:gd name="T14" fmla="*/ 0 w 177"/>
                <a:gd name="T15" fmla="*/ 2 h 219"/>
                <a:gd name="T16" fmla="*/ 0 w 177"/>
                <a:gd name="T17" fmla="*/ 3 h 219"/>
                <a:gd name="T18" fmla="*/ 0 w 177"/>
                <a:gd name="T19" fmla="*/ 3 h 219"/>
                <a:gd name="T20" fmla="*/ 0 w 177"/>
                <a:gd name="T21" fmla="*/ 4 h 219"/>
                <a:gd name="T22" fmla="*/ 0 w 177"/>
                <a:gd name="T23" fmla="*/ 4 h 219"/>
                <a:gd name="T24" fmla="*/ 1 w 177"/>
                <a:gd name="T25" fmla="*/ 4 h 219"/>
                <a:gd name="T26" fmla="*/ 1 w 177"/>
                <a:gd name="T27" fmla="*/ 4 h 219"/>
                <a:gd name="T28" fmla="*/ 1 w 177"/>
                <a:gd name="T29" fmla="*/ 4 h 219"/>
                <a:gd name="T30" fmla="*/ 2 w 177"/>
                <a:gd name="T31" fmla="*/ 4 h 219"/>
                <a:gd name="T32" fmla="*/ 2 w 177"/>
                <a:gd name="T33" fmla="*/ 4 h 219"/>
                <a:gd name="T34" fmla="*/ 2 w 177"/>
                <a:gd name="T35" fmla="*/ 4 h 219"/>
                <a:gd name="T36" fmla="*/ 2 w 177"/>
                <a:gd name="T37" fmla="*/ 4 h 219"/>
                <a:gd name="T38" fmla="*/ 2 w 177"/>
                <a:gd name="T39" fmla="*/ 4 h 219"/>
                <a:gd name="T40" fmla="*/ 2 w 177"/>
                <a:gd name="T41" fmla="*/ 4 h 219"/>
                <a:gd name="T42" fmla="*/ 2 w 177"/>
                <a:gd name="T43" fmla="*/ 4 h 219"/>
                <a:gd name="T44" fmla="*/ 2 w 177"/>
                <a:gd name="T45" fmla="*/ 4 h 219"/>
                <a:gd name="T46" fmla="*/ 2 w 177"/>
                <a:gd name="T47" fmla="*/ 4 h 219"/>
                <a:gd name="T48" fmla="*/ 2 w 177"/>
                <a:gd name="T49" fmla="*/ 4 h 219"/>
                <a:gd name="T50" fmla="*/ 2 w 177"/>
                <a:gd name="T51" fmla="*/ 4 h 219"/>
                <a:gd name="T52" fmla="*/ 2 w 177"/>
                <a:gd name="T53" fmla="*/ 4 h 219"/>
                <a:gd name="T54" fmla="*/ 2 w 177"/>
                <a:gd name="T55" fmla="*/ 4 h 219"/>
                <a:gd name="T56" fmla="*/ 2 w 177"/>
                <a:gd name="T57" fmla="*/ 4 h 219"/>
                <a:gd name="T58" fmla="*/ 1 w 177"/>
                <a:gd name="T59" fmla="*/ 4 h 219"/>
                <a:gd name="T60" fmla="*/ 1 w 177"/>
                <a:gd name="T61" fmla="*/ 4 h 219"/>
                <a:gd name="T62" fmla="*/ 1 w 177"/>
                <a:gd name="T63" fmla="*/ 4 h 219"/>
                <a:gd name="T64" fmla="*/ 1 w 177"/>
                <a:gd name="T65" fmla="*/ 4 h 219"/>
                <a:gd name="T66" fmla="*/ 1 w 177"/>
                <a:gd name="T67" fmla="*/ 4 h 219"/>
                <a:gd name="T68" fmla="*/ 1 w 177"/>
                <a:gd name="T69" fmla="*/ 4 h 219"/>
                <a:gd name="T70" fmla="*/ 0 w 177"/>
                <a:gd name="T71" fmla="*/ 4 h 219"/>
                <a:gd name="T72" fmla="*/ 0 w 177"/>
                <a:gd name="T73" fmla="*/ 3 h 219"/>
                <a:gd name="T74" fmla="*/ 0 w 177"/>
                <a:gd name="T75" fmla="*/ 3 h 219"/>
                <a:gd name="T76" fmla="*/ 0 w 177"/>
                <a:gd name="T77" fmla="*/ 3 h 219"/>
                <a:gd name="T78" fmla="*/ 0 w 177"/>
                <a:gd name="T79" fmla="*/ 2 h 219"/>
                <a:gd name="T80" fmla="*/ 0 w 177"/>
                <a:gd name="T81" fmla="*/ 2 h 219"/>
                <a:gd name="T82" fmla="*/ 1 w 177"/>
                <a:gd name="T83" fmla="*/ 2 h 219"/>
                <a:gd name="T84" fmla="*/ 1 w 177"/>
                <a:gd name="T85" fmla="*/ 2 h 219"/>
                <a:gd name="T86" fmla="*/ 1 w 177"/>
                <a:gd name="T87" fmla="*/ 1 h 219"/>
                <a:gd name="T88" fmla="*/ 1 w 177"/>
                <a:gd name="T89" fmla="*/ 1 h 219"/>
                <a:gd name="T90" fmla="*/ 1 w 177"/>
                <a:gd name="T91" fmla="*/ 1 h 219"/>
                <a:gd name="T92" fmla="*/ 2 w 177"/>
                <a:gd name="T93" fmla="*/ 1 h 219"/>
                <a:gd name="T94" fmla="*/ 2 w 177"/>
                <a:gd name="T95" fmla="*/ 1 h 219"/>
                <a:gd name="T96" fmla="*/ 2 w 177"/>
                <a:gd name="T97" fmla="*/ 0 h 219"/>
                <a:gd name="T98" fmla="*/ 2 w 177"/>
                <a:gd name="T99" fmla="*/ 0 h 219"/>
                <a:gd name="T100" fmla="*/ 3 w 177"/>
                <a:gd name="T101" fmla="*/ 0 h 219"/>
                <a:gd name="T102" fmla="*/ 3 w 177"/>
                <a:gd name="T103" fmla="*/ 0 h 219"/>
                <a:gd name="T104" fmla="*/ 3 w 177"/>
                <a:gd name="T105" fmla="*/ 0 h 219"/>
                <a:gd name="T106" fmla="*/ 3 w 177"/>
                <a:gd name="T107" fmla="*/ 0 h 219"/>
                <a:gd name="T108" fmla="*/ 3 w 177"/>
                <a:gd name="T109" fmla="*/ 0 h 219"/>
                <a:gd name="T110" fmla="*/ 2 w 177"/>
                <a:gd name="T111" fmla="*/ 0 h 219"/>
                <a:gd name="T112" fmla="*/ 2 w 177"/>
                <a:gd name="T113" fmla="*/ 0 h 219"/>
                <a:gd name="T114" fmla="*/ 2 w 177"/>
                <a:gd name="T115" fmla="*/ 0 h 219"/>
                <a:gd name="T116" fmla="*/ 2 w 177"/>
                <a:gd name="T117" fmla="*/ 0 h 219"/>
                <a:gd name="T118" fmla="*/ 1 w 177"/>
                <a:gd name="T119" fmla="*/ 1 h 219"/>
                <a:gd name="T120" fmla="*/ 1 w 177"/>
                <a:gd name="T121" fmla="*/ 1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3" name="Freeform 627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2 w 115"/>
                <a:gd name="T1" fmla="*/ 1 h 170"/>
                <a:gd name="T2" fmla="*/ 2 w 115"/>
                <a:gd name="T3" fmla="*/ 2 h 170"/>
                <a:gd name="T4" fmla="*/ 2 w 115"/>
                <a:gd name="T5" fmla="*/ 2 h 170"/>
                <a:gd name="T6" fmla="*/ 2 w 115"/>
                <a:gd name="T7" fmla="*/ 2 h 170"/>
                <a:gd name="T8" fmla="*/ 1 w 115"/>
                <a:gd name="T9" fmla="*/ 3 h 170"/>
                <a:gd name="T10" fmla="*/ 1 w 115"/>
                <a:gd name="T11" fmla="*/ 3 h 170"/>
                <a:gd name="T12" fmla="*/ 1 w 115"/>
                <a:gd name="T13" fmla="*/ 3 h 170"/>
                <a:gd name="T14" fmla="*/ 1 w 115"/>
                <a:gd name="T15" fmla="*/ 3 h 170"/>
                <a:gd name="T16" fmla="*/ 1 w 115"/>
                <a:gd name="T17" fmla="*/ 3 h 170"/>
                <a:gd name="T18" fmla="*/ 0 w 115"/>
                <a:gd name="T19" fmla="*/ 3 h 170"/>
                <a:gd name="T20" fmla="*/ 0 w 115"/>
                <a:gd name="T21" fmla="*/ 4 h 170"/>
                <a:gd name="T22" fmla="*/ 0 w 115"/>
                <a:gd name="T23" fmla="*/ 4 h 170"/>
                <a:gd name="T24" fmla="*/ 0 w 115"/>
                <a:gd name="T25" fmla="*/ 4 h 170"/>
                <a:gd name="T26" fmla="*/ 1 w 115"/>
                <a:gd name="T27" fmla="*/ 4 h 170"/>
                <a:gd name="T28" fmla="*/ 1 w 115"/>
                <a:gd name="T29" fmla="*/ 4 h 170"/>
                <a:gd name="T30" fmla="*/ 1 w 115"/>
                <a:gd name="T31" fmla="*/ 4 h 170"/>
                <a:gd name="T32" fmla="*/ 1 w 115"/>
                <a:gd name="T33" fmla="*/ 4 h 170"/>
                <a:gd name="T34" fmla="*/ 1 w 115"/>
                <a:gd name="T35" fmla="*/ 3 h 170"/>
                <a:gd name="T36" fmla="*/ 1 w 115"/>
                <a:gd name="T37" fmla="*/ 3 h 170"/>
                <a:gd name="T38" fmla="*/ 1 w 115"/>
                <a:gd name="T39" fmla="*/ 3 h 170"/>
                <a:gd name="T40" fmla="*/ 2 w 115"/>
                <a:gd name="T41" fmla="*/ 3 h 170"/>
                <a:gd name="T42" fmla="*/ 2 w 115"/>
                <a:gd name="T43" fmla="*/ 2 h 170"/>
                <a:gd name="T44" fmla="*/ 2 w 115"/>
                <a:gd name="T45" fmla="*/ 2 h 170"/>
                <a:gd name="T46" fmla="*/ 2 w 115"/>
                <a:gd name="T47" fmla="*/ 2 h 170"/>
                <a:gd name="T48" fmla="*/ 2 w 115"/>
                <a:gd name="T49" fmla="*/ 1 h 170"/>
                <a:gd name="T50" fmla="*/ 2 w 115"/>
                <a:gd name="T51" fmla="*/ 1 h 170"/>
                <a:gd name="T52" fmla="*/ 2 w 115"/>
                <a:gd name="T53" fmla="*/ 1 h 170"/>
                <a:gd name="T54" fmla="*/ 1 w 115"/>
                <a:gd name="T55" fmla="*/ 0 h 170"/>
                <a:gd name="T56" fmla="*/ 1 w 115"/>
                <a:gd name="T57" fmla="*/ 0 h 170"/>
                <a:gd name="T58" fmla="*/ 1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1 w 115"/>
                <a:gd name="T69" fmla="*/ 0 h 170"/>
                <a:gd name="T70" fmla="*/ 1 w 115"/>
                <a:gd name="T71" fmla="*/ 0 h 170"/>
                <a:gd name="T72" fmla="*/ 1 w 115"/>
                <a:gd name="T73" fmla="*/ 0 h 170"/>
                <a:gd name="T74" fmla="*/ 1 w 115"/>
                <a:gd name="T75" fmla="*/ 1 h 170"/>
                <a:gd name="T76" fmla="*/ 1 w 115"/>
                <a:gd name="T77" fmla="*/ 1 h 170"/>
                <a:gd name="T78" fmla="*/ 2 w 115"/>
                <a:gd name="T79" fmla="*/ 1 h 170"/>
                <a:gd name="T80" fmla="*/ 2 w 115"/>
                <a:gd name="T81" fmla="*/ 1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4" name="Freeform 628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1 w 289"/>
                <a:gd name="T1" fmla="*/ 1 h 352"/>
                <a:gd name="T2" fmla="*/ 1 w 289"/>
                <a:gd name="T3" fmla="*/ 2 h 352"/>
                <a:gd name="T4" fmla="*/ 0 w 289"/>
                <a:gd name="T5" fmla="*/ 3 h 352"/>
                <a:gd name="T6" fmla="*/ 0 w 289"/>
                <a:gd name="T7" fmla="*/ 4 h 352"/>
                <a:gd name="T8" fmla="*/ 0 w 289"/>
                <a:gd name="T9" fmla="*/ 5 h 352"/>
                <a:gd name="T10" fmla="*/ 0 w 289"/>
                <a:gd name="T11" fmla="*/ 5 h 352"/>
                <a:gd name="T12" fmla="*/ 0 w 289"/>
                <a:gd name="T13" fmla="*/ 6 h 352"/>
                <a:gd name="T14" fmla="*/ 0 w 289"/>
                <a:gd name="T15" fmla="*/ 6 h 352"/>
                <a:gd name="T16" fmla="*/ 1 w 289"/>
                <a:gd name="T17" fmla="*/ 6 h 352"/>
                <a:gd name="T18" fmla="*/ 1 w 289"/>
                <a:gd name="T19" fmla="*/ 6 h 352"/>
                <a:gd name="T20" fmla="*/ 2 w 289"/>
                <a:gd name="T21" fmla="*/ 7 h 352"/>
                <a:gd name="T22" fmla="*/ 2 w 289"/>
                <a:gd name="T23" fmla="*/ 7 h 352"/>
                <a:gd name="T24" fmla="*/ 3 w 289"/>
                <a:gd name="T25" fmla="*/ 7 h 352"/>
                <a:gd name="T26" fmla="*/ 3 w 289"/>
                <a:gd name="T27" fmla="*/ 7 h 352"/>
                <a:gd name="T28" fmla="*/ 4 w 289"/>
                <a:gd name="T29" fmla="*/ 7 h 352"/>
                <a:gd name="T30" fmla="*/ 4 w 289"/>
                <a:gd name="T31" fmla="*/ 7 h 352"/>
                <a:gd name="T32" fmla="*/ 4 w 289"/>
                <a:gd name="T33" fmla="*/ 7 h 352"/>
                <a:gd name="T34" fmla="*/ 4 w 289"/>
                <a:gd name="T35" fmla="*/ 7 h 352"/>
                <a:gd name="T36" fmla="*/ 4 w 289"/>
                <a:gd name="T37" fmla="*/ 7 h 352"/>
                <a:gd name="T38" fmla="*/ 4 w 289"/>
                <a:gd name="T39" fmla="*/ 7 h 352"/>
                <a:gd name="T40" fmla="*/ 4 w 289"/>
                <a:gd name="T41" fmla="*/ 7 h 352"/>
                <a:gd name="T42" fmla="*/ 4 w 289"/>
                <a:gd name="T43" fmla="*/ 7 h 352"/>
                <a:gd name="T44" fmla="*/ 3 w 289"/>
                <a:gd name="T45" fmla="*/ 7 h 352"/>
                <a:gd name="T46" fmla="*/ 3 w 289"/>
                <a:gd name="T47" fmla="*/ 6 h 352"/>
                <a:gd name="T48" fmla="*/ 2 w 289"/>
                <a:gd name="T49" fmla="*/ 6 h 352"/>
                <a:gd name="T50" fmla="*/ 2 w 289"/>
                <a:gd name="T51" fmla="*/ 6 h 352"/>
                <a:gd name="T52" fmla="*/ 1 w 289"/>
                <a:gd name="T53" fmla="*/ 6 h 352"/>
                <a:gd name="T54" fmla="*/ 1 w 289"/>
                <a:gd name="T55" fmla="*/ 6 h 352"/>
                <a:gd name="T56" fmla="*/ 1 w 289"/>
                <a:gd name="T57" fmla="*/ 5 h 352"/>
                <a:gd name="T58" fmla="*/ 0 w 289"/>
                <a:gd name="T59" fmla="*/ 5 h 352"/>
                <a:gd name="T60" fmla="*/ 0 w 289"/>
                <a:gd name="T61" fmla="*/ 5 h 352"/>
                <a:gd name="T62" fmla="*/ 0 w 289"/>
                <a:gd name="T63" fmla="*/ 4 h 352"/>
                <a:gd name="T64" fmla="*/ 1 w 289"/>
                <a:gd name="T65" fmla="*/ 3 h 352"/>
                <a:gd name="T66" fmla="*/ 1 w 289"/>
                <a:gd name="T67" fmla="*/ 3 h 352"/>
                <a:gd name="T68" fmla="*/ 1 w 289"/>
                <a:gd name="T69" fmla="*/ 2 h 352"/>
                <a:gd name="T70" fmla="*/ 2 w 289"/>
                <a:gd name="T71" fmla="*/ 2 h 352"/>
                <a:gd name="T72" fmla="*/ 2 w 289"/>
                <a:gd name="T73" fmla="*/ 1 h 352"/>
                <a:gd name="T74" fmla="*/ 2 w 289"/>
                <a:gd name="T75" fmla="*/ 1 h 352"/>
                <a:gd name="T76" fmla="*/ 3 w 289"/>
                <a:gd name="T77" fmla="*/ 0 h 352"/>
                <a:gd name="T78" fmla="*/ 3 w 289"/>
                <a:gd name="T79" fmla="*/ 0 h 352"/>
                <a:gd name="T80" fmla="*/ 3 w 289"/>
                <a:gd name="T81" fmla="*/ 0 h 352"/>
                <a:gd name="T82" fmla="*/ 3 w 289"/>
                <a:gd name="T83" fmla="*/ 0 h 352"/>
                <a:gd name="T84" fmla="*/ 2 w 289"/>
                <a:gd name="T85" fmla="*/ 0 h 352"/>
                <a:gd name="T86" fmla="*/ 2 w 289"/>
                <a:gd name="T87" fmla="*/ 1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5" name="Freeform 629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3 w 252"/>
                <a:gd name="T1" fmla="*/ 1 h 235"/>
                <a:gd name="T2" fmla="*/ 4 w 252"/>
                <a:gd name="T3" fmla="*/ 2 h 235"/>
                <a:gd name="T4" fmla="*/ 4 w 252"/>
                <a:gd name="T5" fmla="*/ 2 h 235"/>
                <a:gd name="T6" fmla="*/ 4 w 252"/>
                <a:gd name="T7" fmla="*/ 2 h 235"/>
                <a:gd name="T8" fmla="*/ 4 w 252"/>
                <a:gd name="T9" fmla="*/ 3 h 235"/>
                <a:gd name="T10" fmla="*/ 4 w 252"/>
                <a:gd name="T11" fmla="*/ 3 h 235"/>
                <a:gd name="T12" fmla="*/ 4 w 252"/>
                <a:gd name="T13" fmla="*/ 3 h 235"/>
                <a:gd name="T14" fmla="*/ 4 w 252"/>
                <a:gd name="T15" fmla="*/ 4 h 235"/>
                <a:gd name="T16" fmla="*/ 3 w 252"/>
                <a:gd name="T17" fmla="*/ 4 h 235"/>
                <a:gd name="T18" fmla="*/ 3 w 252"/>
                <a:gd name="T19" fmla="*/ 4 h 235"/>
                <a:gd name="T20" fmla="*/ 3 w 252"/>
                <a:gd name="T21" fmla="*/ 4 h 235"/>
                <a:gd name="T22" fmla="*/ 3 w 252"/>
                <a:gd name="T23" fmla="*/ 4 h 235"/>
                <a:gd name="T24" fmla="*/ 3 w 252"/>
                <a:gd name="T25" fmla="*/ 5 h 235"/>
                <a:gd name="T26" fmla="*/ 3 w 252"/>
                <a:gd name="T27" fmla="*/ 5 h 235"/>
                <a:gd name="T28" fmla="*/ 3 w 252"/>
                <a:gd name="T29" fmla="*/ 5 h 235"/>
                <a:gd name="T30" fmla="*/ 3 w 252"/>
                <a:gd name="T31" fmla="*/ 5 h 235"/>
                <a:gd name="T32" fmla="*/ 3 w 252"/>
                <a:gd name="T33" fmla="*/ 5 h 235"/>
                <a:gd name="T34" fmla="*/ 3 w 252"/>
                <a:gd name="T35" fmla="*/ 5 h 235"/>
                <a:gd name="T36" fmla="*/ 3 w 252"/>
                <a:gd name="T37" fmla="*/ 5 h 235"/>
                <a:gd name="T38" fmla="*/ 3 w 252"/>
                <a:gd name="T39" fmla="*/ 5 h 235"/>
                <a:gd name="T40" fmla="*/ 3 w 252"/>
                <a:gd name="T41" fmla="*/ 5 h 235"/>
                <a:gd name="T42" fmla="*/ 3 w 252"/>
                <a:gd name="T43" fmla="*/ 5 h 235"/>
                <a:gd name="T44" fmla="*/ 4 w 252"/>
                <a:gd name="T45" fmla="*/ 4 h 235"/>
                <a:gd name="T46" fmla="*/ 4 w 252"/>
                <a:gd name="T47" fmla="*/ 4 h 235"/>
                <a:gd name="T48" fmla="*/ 4 w 252"/>
                <a:gd name="T49" fmla="*/ 3 h 235"/>
                <a:gd name="T50" fmla="*/ 4 w 252"/>
                <a:gd name="T51" fmla="*/ 3 h 235"/>
                <a:gd name="T52" fmla="*/ 4 w 252"/>
                <a:gd name="T53" fmla="*/ 2 h 235"/>
                <a:gd name="T54" fmla="*/ 4 w 252"/>
                <a:gd name="T55" fmla="*/ 2 h 235"/>
                <a:gd name="T56" fmla="*/ 4 w 252"/>
                <a:gd name="T57" fmla="*/ 1 h 235"/>
                <a:gd name="T58" fmla="*/ 3 w 252"/>
                <a:gd name="T59" fmla="*/ 1 h 235"/>
                <a:gd name="T60" fmla="*/ 3 w 252"/>
                <a:gd name="T61" fmla="*/ 1 h 235"/>
                <a:gd name="T62" fmla="*/ 3 w 252"/>
                <a:gd name="T63" fmla="*/ 1 h 235"/>
                <a:gd name="T64" fmla="*/ 3 w 252"/>
                <a:gd name="T65" fmla="*/ 1 h 235"/>
                <a:gd name="T66" fmla="*/ 2 w 252"/>
                <a:gd name="T67" fmla="*/ 0 h 235"/>
                <a:gd name="T68" fmla="*/ 2 w 252"/>
                <a:gd name="T69" fmla="*/ 0 h 235"/>
                <a:gd name="T70" fmla="*/ 2 w 252"/>
                <a:gd name="T71" fmla="*/ 0 h 235"/>
                <a:gd name="T72" fmla="*/ 1 w 252"/>
                <a:gd name="T73" fmla="*/ 0 h 235"/>
                <a:gd name="T74" fmla="*/ 1 w 252"/>
                <a:gd name="T75" fmla="*/ 0 h 235"/>
                <a:gd name="T76" fmla="*/ 1 w 252"/>
                <a:gd name="T77" fmla="*/ 0 h 235"/>
                <a:gd name="T78" fmla="*/ 1 w 252"/>
                <a:gd name="T79" fmla="*/ 0 h 235"/>
                <a:gd name="T80" fmla="*/ 1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1 w 252"/>
                <a:gd name="T95" fmla="*/ 0 h 235"/>
                <a:gd name="T96" fmla="*/ 1 w 252"/>
                <a:gd name="T97" fmla="*/ 0 h 235"/>
                <a:gd name="T98" fmla="*/ 1 w 252"/>
                <a:gd name="T99" fmla="*/ 0 h 235"/>
                <a:gd name="T100" fmla="*/ 1 w 252"/>
                <a:gd name="T101" fmla="*/ 0 h 235"/>
                <a:gd name="T102" fmla="*/ 1 w 252"/>
                <a:gd name="T103" fmla="*/ 0 h 235"/>
                <a:gd name="T104" fmla="*/ 2 w 252"/>
                <a:gd name="T105" fmla="*/ 0 h 235"/>
                <a:gd name="T106" fmla="*/ 2 w 252"/>
                <a:gd name="T107" fmla="*/ 1 h 235"/>
                <a:gd name="T108" fmla="*/ 2 w 252"/>
                <a:gd name="T109" fmla="*/ 1 h 235"/>
                <a:gd name="T110" fmla="*/ 2 w 252"/>
                <a:gd name="T111" fmla="*/ 1 h 235"/>
                <a:gd name="T112" fmla="*/ 3 w 252"/>
                <a:gd name="T113" fmla="*/ 1 h 235"/>
                <a:gd name="T114" fmla="*/ 3 w 252"/>
                <a:gd name="T115" fmla="*/ 1 h 235"/>
                <a:gd name="T116" fmla="*/ 3 w 252"/>
                <a:gd name="T117" fmla="*/ 1 h 235"/>
                <a:gd name="T118" fmla="*/ 3 w 252"/>
                <a:gd name="T119" fmla="*/ 1 h 235"/>
                <a:gd name="T120" fmla="*/ 3 w 252"/>
                <a:gd name="T121" fmla="*/ 1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6" name="Freeform 630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2 h 220"/>
                <a:gd name="T2" fmla="*/ 0 w 103"/>
                <a:gd name="T3" fmla="*/ 3 h 220"/>
                <a:gd name="T4" fmla="*/ 0 w 103"/>
                <a:gd name="T5" fmla="*/ 3 h 220"/>
                <a:gd name="T6" fmla="*/ 0 w 103"/>
                <a:gd name="T7" fmla="*/ 4 h 220"/>
                <a:gd name="T8" fmla="*/ 0 w 103"/>
                <a:gd name="T9" fmla="*/ 4 h 220"/>
                <a:gd name="T10" fmla="*/ 1 w 103"/>
                <a:gd name="T11" fmla="*/ 4 h 220"/>
                <a:gd name="T12" fmla="*/ 1 w 103"/>
                <a:gd name="T13" fmla="*/ 4 h 220"/>
                <a:gd name="T14" fmla="*/ 1 w 103"/>
                <a:gd name="T15" fmla="*/ 5 h 220"/>
                <a:gd name="T16" fmla="*/ 1 w 103"/>
                <a:gd name="T17" fmla="*/ 5 h 220"/>
                <a:gd name="T18" fmla="*/ 1 w 103"/>
                <a:gd name="T19" fmla="*/ 5 h 220"/>
                <a:gd name="T20" fmla="*/ 2 w 103"/>
                <a:gd name="T21" fmla="*/ 5 h 220"/>
                <a:gd name="T22" fmla="*/ 2 w 103"/>
                <a:gd name="T23" fmla="*/ 5 h 220"/>
                <a:gd name="T24" fmla="*/ 2 w 103"/>
                <a:gd name="T25" fmla="*/ 5 h 220"/>
                <a:gd name="T26" fmla="*/ 2 w 103"/>
                <a:gd name="T27" fmla="*/ 4 h 220"/>
                <a:gd name="T28" fmla="*/ 2 w 103"/>
                <a:gd name="T29" fmla="*/ 4 h 220"/>
                <a:gd name="T30" fmla="*/ 2 w 103"/>
                <a:gd name="T31" fmla="*/ 4 h 220"/>
                <a:gd name="T32" fmla="*/ 1 w 103"/>
                <a:gd name="T33" fmla="*/ 4 h 220"/>
                <a:gd name="T34" fmla="*/ 1 w 103"/>
                <a:gd name="T35" fmla="*/ 4 h 220"/>
                <a:gd name="T36" fmla="*/ 1 w 103"/>
                <a:gd name="T37" fmla="*/ 4 h 220"/>
                <a:gd name="T38" fmla="*/ 1 w 103"/>
                <a:gd name="T39" fmla="*/ 3 h 220"/>
                <a:gd name="T40" fmla="*/ 1 w 103"/>
                <a:gd name="T41" fmla="*/ 3 h 220"/>
                <a:gd name="T42" fmla="*/ 1 w 103"/>
                <a:gd name="T43" fmla="*/ 3 h 220"/>
                <a:gd name="T44" fmla="*/ 0 w 103"/>
                <a:gd name="T45" fmla="*/ 3 h 220"/>
                <a:gd name="T46" fmla="*/ 0 w 103"/>
                <a:gd name="T47" fmla="*/ 2 h 220"/>
                <a:gd name="T48" fmla="*/ 1 w 103"/>
                <a:gd name="T49" fmla="*/ 2 h 220"/>
                <a:gd name="T50" fmla="*/ 1 w 103"/>
                <a:gd name="T51" fmla="*/ 1 h 220"/>
                <a:gd name="T52" fmla="*/ 1 w 103"/>
                <a:gd name="T53" fmla="*/ 1 h 220"/>
                <a:gd name="T54" fmla="*/ 1 w 103"/>
                <a:gd name="T55" fmla="*/ 1 h 220"/>
                <a:gd name="T56" fmla="*/ 1 w 103"/>
                <a:gd name="T57" fmla="*/ 1 h 220"/>
                <a:gd name="T58" fmla="*/ 1 w 103"/>
                <a:gd name="T59" fmla="*/ 0 h 220"/>
                <a:gd name="T60" fmla="*/ 2 w 103"/>
                <a:gd name="T61" fmla="*/ 0 h 220"/>
                <a:gd name="T62" fmla="*/ 2 w 103"/>
                <a:gd name="T63" fmla="*/ 0 h 220"/>
                <a:gd name="T64" fmla="*/ 2 w 103"/>
                <a:gd name="T65" fmla="*/ 0 h 220"/>
                <a:gd name="T66" fmla="*/ 2 w 103"/>
                <a:gd name="T67" fmla="*/ 0 h 220"/>
                <a:gd name="T68" fmla="*/ 1 w 103"/>
                <a:gd name="T69" fmla="*/ 0 h 220"/>
                <a:gd name="T70" fmla="*/ 1 w 103"/>
                <a:gd name="T71" fmla="*/ 1 h 220"/>
                <a:gd name="T72" fmla="*/ 1 w 103"/>
                <a:gd name="T73" fmla="*/ 1 h 220"/>
                <a:gd name="T74" fmla="*/ 1 w 103"/>
                <a:gd name="T75" fmla="*/ 1 h 220"/>
                <a:gd name="T76" fmla="*/ 0 w 103"/>
                <a:gd name="T77" fmla="*/ 2 h 220"/>
                <a:gd name="T78" fmla="*/ 0 w 103"/>
                <a:gd name="T79" fmla="*/ 2 h 220"/>
                <a:gd name="T80" fmla="*/ 0 w 103"/>
                <a:gd name="T81" fmla="*/ 2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7" name="Freeform 631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3 w 220"/>
                <a:gd name="T1" fmla="*/ 2 h 288"/>
                <a:gd name="T2" fmla="*/ 3 w 220"/>
                <a:gd name="T3" fmla="*/ 3 h 288"/>
                <a:gd name="T4" fmla="*/ 3 w 220"/>
                <a:gd name="T5" fmla="*/ 3 h 288"/>
                <a:gd name="T6" fmla="*/ 3 w 220"/>
                <a:gd name="T7" fmla="*/ 4 h 288"/>
                <a:gd name="T8" fmla="*/ 3 w 220"/>
                <a:gd name="T9" fmla="*/ 4 h 288"/>
                <a:gd name="T10" fmla="*/ 3 w 220"/>
                <a:gd name="T11" fmla="*/ 4 h 288"/>
                <a:gd name="T12" fmla="*/ 2 w 220"/>
                <a:gd name="T13" fmla="*/ 5 h 288"/>
                <a:gd name="T14" fmla="*/ 2 w 220"/>
                <a:gd name="T15" fmla="*/ 5 h 288"/>
                <a:gd name="T16" fmla="*/ 2 w 220"/>
                <a:gd name="T17" fmla="*/ 5 h 288"/>
                <a:gd name="T18" fmla="*/ 2 w 220"/>
                <a:gd name="T19" fmla="*/ 5 h 288"/>
                <a:gd name="T20" fmla="*/ 2 w 220"/>
                <a:gd name="T21" fmla="*/ 6 h 288"/>
                <a:gd name="T22" fmla="*/ 2 w 220"/>
                <a:gd name="T23" fmla="*/ 6 h 288"/>
                <a:gd name="T24" fmla="*/ 2 w 220"/>
                <a:gd name="T25" fmla="*/ 6 h 288"/>
                <a:gd name="T26" fmla="*/ 2 w 220"/>
                <a:gd name="T27" fmla="*/ 6 h 288"/>
                <a:gd name="T28" fmla="*/ 2 w 220"/>
                <a:gd name="T29" fmla="*/ 6 h 288"/>
                <a:gd name="T30" fmla="*/ 3 w 220"/>
                <a:gd name="T31" fmla="*/ 5 h 288"/>
                <a:gd name="T32" fmla="*/ 3 w 220"/>
                <a:gd name="T33" fmla="*/ 5 h 288"/>
                <a:gd name="T34" fmla="*/ 3 w 220"/>
                <a:gd name="T35" fmla="*/ 4 h 288"/>
                <a:gd name="T36" fmla="*/ 4 w 220"/>
                <a:gd name="T37" fmla="*/ 4 h 288"/>
                <a:gd name="T38" fmla="*/ 4 w 220"/>
                <a:gd name="T39" fmla="*/ 3 h 288"/>
                <a:gd name="T40" fmla="*/ 3 w 220"/>
                <a:gd name="T41" fmla="*/ 2 h 288"/>
                <a:gd name="T42" fmla="*/ 3 w 220"/>
                <a:gd name="T43" fmla="*/ 2 h 288"/>
                <a:gd name="T44" fmla="*/ 3 w 220"/>
                <a:gd name="T45" fmla="*/ 1 h 288"/>
                <a:gd name="T46" fmla="*/ 2 w 220"/>
                <a:gd name="T47" fmla="*/ 1 h 288"/>
                <a:gd name="T48" fmla="*/ 2 w 220"/>
                <a:gd name="T49" fmla="*/ 1 h 288"/>
                <a:gd name="T50" fmla="*/ 1 w 220"/>
                <a:gd name="T51" fmla="*/ 1 h 288"/>
                <a:gd name="T52" fmla="*/ 1 w 220"/>
                <a:gd name="T53" fmla="*/ 0 h 288"/>
                <a:gd name="T54" fmla="*/ 1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1 w 220"/>
                <a:gd name="T63" fmla="*/ 0 h 288"/>
                <a:gd name="T64" fmla="*/ 1 w 220"/>
                <a:gd name="T65" fmla="*/ 1 h 288"/>
                <a:gd name="T66" fmla="*/ 1 w 220"/>
                <a:gd name="T67" fmla="*/ 1 h 288"/>
                <a:gd name="T68" fmla="*/ 2 w 220"/>
                <a:gd name="T69" fmla="*/ 1 h 288"/>
                <a:gd name="T70" fmla="*/ 2 w 220"/>
                <a:gd name="T71" fmla="*/ 1 h 288"/>
                <a:gd name="T72" fmla="*/ 2 w 220"/>
                <a:gd name="T73" fmla="*/ 2 h 288"/>
                <a:gd name="T74" fmla="*/ 3 w 220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8" name="Freeform 632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1 w 1070"/>
                <a:gd name="T1" fmla="*/ 0 h 844"/>
                <a:gd name="T2" fmla="*/ 11 w 1070"/>
                <a:gd name="T3" fmla="*/ 1 h 844"/>
                <a:gd name="T4" fmla="*/ 9 w 1070"/>
                <a:gd name="T5" fmla="*/ 6 h 844"/>
                <a:gd name="T6" fmla="*/ 0 w 1070"/>
                <a:gd name="T7" fmla="*/ 4 h 844"/>
                <a:gd name="T8" fmla="*/ 1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39" name="Freeform 633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1 w 819"/>
                <a:gd name="T1" fmla="*/ 0 h 333"/>
                <a:gd name="T2" fmla="*/ 8 w 819"/>
                <a:gd name="T3" fmla="*/ 1 h 333"/>
                <a:gd name="T4" fmla="*/ 2 w 819"/>
                <a:gd name="T5" fmla="*/ 1 h 333"/>
                <a:gd name="T6" fmla="*/ 0 w 819"/>
                <a:gd name="T7" fmla="*/ 2 h 333"/>
                <a:gd name="T8" fmla="*/ 1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0" name="Freeform 634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11 w 1083"/>
                <a:gd name="T3" fmla="*/ 2 h 306"/>
                <a:gd name="T4" fmla="*/ 10 w 1083"/>
                <a:gd name="T5" fmla="*/ 2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1" name="Freeform 635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11 w 1088"/>
                <a:gd name="T3" fmla="*/ 2 h 311"/>
                <a:gd name="T4" fmla="*/ 11 w 1088"/>
                <a:gd name="T5" fmla="*/ 2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2" name="Freeform 636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1 w 164"/>
                <a:gd name="T9" fmla="*/ 0 h 72"/>
                <a:gd name="T10" fmla="*/ 1 w 164"/>
                <a:gd name="T11" fmla="*/ 0 h 72"/>
                <a:gd name="T12" fmla="*/ 1 w 164"/>
                <a:gd name="T13" fmla="*/ 0 h 72"/>
                <a:gd name="T14" fmla="*/ 1 w 164"/>
                <a:gd name="T15" fmla="*/ 0 h 72"/>
                <a:gd name="T16" fmla="*/ 2 w 164"/>
                <a:gd name="T17" fmla="*/ 0 h 72"/>
                <a:gd name="T18" fmla="*/ 2 w 164"/>
                <a:gd name="T19" fmla="*/ 0 h 72"/>
                <a:gd name="T20" fmla="*/ 2 w 164"/>
                <a:gd name="T21" fmla="*/ 0 h 72"/>
                <a:gd name="T22" fmla="*/ 2 w 164"/>
                <a:gd name="T23" fmla="*/ 0 h 72"/>
                <a:gd name="T24" fmla="*/ 2 w 164"/>
                <a:gd name="T25" fmla="*/ 1 h 72"/>
                <a:gd name="T26" fmla="*/ 1 w 164"/>
                <a:gd name="T27" fmla="*/ 1 h 72"/>
                <a:gd name="T28" fmla="*/ 1 w 164"/>
                <a:gd name="T29" fmla="*/ 1 h 72"/>
                <a:gd name="T30" fmla="*/ 1 w 164"/>
                <a:gd name="T31" fmla="*/ 1 h 72"/>
                <a:gd name="T32" fmla="*/ 1 w 164"/>
                <a:gd name="T33" fmla="*/ 0 h 72"/>
                <a:gd name="T34" fmla="*/ 1 w 164"/>
                <a:gd name="T35" fmla="*/ 0 h 72"/>
                <a:gd name="T36" fmla="*/ 1 w 164"/>
                <a:gd name="T37" fmla="*/ 0 h 72"/>
                <a:gd name="T38" fmla="*/ 1 w 164"/>
                <a:gd name="T39" fmla="*/ 0 h 72"/>
                <a:gd name="T40" fmla="*/ 1 w 164"/>
                <a:gd name="T41" fmla="*/ 0 h 72"/>
                <a:gd name="T42" fmla="*/ 1 w 164"/>
                <a:gd name="T43" fmla="*/ 0 h 72"/>
                <a:gd name="T44" fmla="*/ 1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3" name="Freeform 637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1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1 h 109"/>
                <a:gd name="T18" fmla="*/ 1 w 146"/>
                <a:gd name="T19" fmla="*/ 1 h 109"/>
                <a:gd name="T20" fmla="*/ 1 w 146"/>
                <a:gd name="T21" fmla="*/ 1 h 109"/>
                <a:gd name="T22" fmla="*/ 1 w 146"/>
                <a:gd name="T23" fmla="*/ 1 h 109"/>
                <a:gd name="T24" fmla="*/ 1 w 146"/>
                <a:gd name="T25" fmla="*/ 0 h 109"/>
                <a:gd name="T26" fmla="*/ 1 w 146"/>
                <a:gd name="T27" fmla="*/ 0 h 109"/>
                <a:gd name="T28" fmla="*/ 1 w 146"/>
                <a:gd name="T29" fmla="*/ 0 h 109"/>
                <a:gd name="T30" fmla="*/ 1 w 146"/>
                <a:gd name="T31" fmla="*/ 0 h 109"/>
                <a:gd name="T32" fmla="*/ 1 w 146"/>
                <a:gd name="T33" fmla="*/ 0 h 109"/>
                <a:gd name="T34" fmla="*/ 2 w 146"/>
                <a:gd name="T35" fmla="*/ 0 h 109"/>
                <a:gd name="T36" fmla="*/ 1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4" name="Freeform 638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1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1 h 107"/>
                <a:gd name="T18" fmla="*/ 1 w 146"/>
                <a:gd name="T19" fmla="*/ 1 h 107"/>
                <a:gd name="T20" fmla="*/ 1 w 146"/>
                <a:gd name="T21" fmla="*/ 1 h 107"/>
                <a:gd name="T22" fmla="*/ 1 w 146"/>
                <a:gd name="T23" fmla="*/ 1 h 107"/>
                <a:gd name="T24" fmla="*/ 1 w 146"/>
                <a:gd name="T25" fmla="*/ 1 h 107"/>
                <a:gd name="T26" fmla="*/ 1 w 146"/>
                <a:gd name="T27" fmla="*/ 0 h 107"/>
                <a:gd name="T28" fmla="*/ 1 w 146"/>
                <a:gd name="T29" fmla="*/ 0 h 107"/>
                <a:gd name="T30" fmla="*/ 1 w 146"/>
                <a:gd name="T31" fmla="*/ 0 h 107"/>
                <a:gd name="T32" fmla="*/ 1 w 146"/>
                <a:gd name="T33" fmla="*/ 0 h 107"/>
                <a:gd name="T34" fmla="*/ 2 w 146"/>
                <a:gd name="T35" fmla="*/ 0 h 107"/>
                <a:gd name="T36" fmla="*/ 1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5" name="Freeform 639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6 w 629"/>
                <a:gd name="T3" fmla="*/ 1 h 182"/>
                <a:gd name="T4" fmla="*/ 6 w 629"/>
                <a:gd name="T5" fmla="*/ 1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6" name="Freeform 640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47" name="Freeform 641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46" name="Group 683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43378" name="Freeform 644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9" name="Freeform 645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0" name="Freeform 646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1" name="Freeform 647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2" name="Freeform 648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3" name="Freeform 649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4" name="Freeform 650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5" name="Freeform 651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6" name="Freeform 652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7" name="Freeform 653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8" name="Freeform 654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89" name="Freeform 655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0" name="Freeform 656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1" name="Freeform 657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2" name="Freeform 658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3" name="Freeform 659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4" name="Freeform 660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5" name="Freeform 661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6" name="Freeform 662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7" name="Freeform 663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8" name="Freeform 664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99" name="Freeform 665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0" name="Freeform 666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1" name="Freeform 667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2" name="Freeform 668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3" name="Freeform 669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4" name="Freeform 670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5" name="Freeform 671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6" name="Freeform 672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7" name="Rectangle 673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408" name="Freeform 674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09" name="Freeform 675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0" name="Freeform 676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1" name="Freeform 677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2" name="Freeform 678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3" name="Freeform 679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4" name="Freeform 680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5" name="Freeform 681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6" name="Freeform 682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47" name="Group 684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43339" name="Freeform 68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0" name="Freeform 68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1" name="Freeform 68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2" name="Freeform 68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3" name="Freeform 68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4" name="Freeform 69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5" name="Freeform 69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6" name="Freeform 69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7" name="Freeform 69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8" name="Freeform 69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49" name="Freeform 69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0" name="Freeform 69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1" name="Freeform 69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2" name="Freeform 69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3" name="Freeform 69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4" name="Freeform 70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5" name="Freeform 70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6" name="Freeform 70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7" name="Freeform 70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8" name="Freeform 70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59" name="Freeform 70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0" name="Freeform 70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1" name="Freeform 70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2" name="Freeform 70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3" name="Freeform 70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4" name="Freeform 71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5" name="Freeform 71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6" name="Freeform 71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7" name="Freeform 71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68" name="Rectangle 71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369" name="Freeform 71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0" name="Freeform 71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1" name="Freeform 71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2" name="Freeform 71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3" name="Freeform 71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4" name="Freeform 72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5" name="Freeform 72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6" name="Freeform 72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77" name="Freeform 72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48" name="Group 724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43300" name="Freeform 72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1" name="Freeform 72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2" name="Freeform 72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3" name="Freeform 72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4" name="Freeform 72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5" name="Freeform 73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6" name="Freeform 73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7" name="Freeform 73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8" name="Freeform 73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09" name="Freeform 73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0" name="Freeform 73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1" name="Freeform 73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2" name="Freeform 73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3" name="Freeform 73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4" name="Freeform 73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5" name="Freeform 74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6" name="Freeform 74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7" name="Freeform 74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8" name="Freeform 74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19" name="Freeform 74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0" name="Freeform 74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1" name="Freeform 74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2" name="Freeform 74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3" name="Freeform 74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4" name="Freeform 74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5" name="Freeform 75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6" name="Freeform 75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7" name="Freeform 75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8" name="Freeform 75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29" name="Rectangle 75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330" name="Freeform 75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1" name="Freeform 75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2" name="Freeform 75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3" name="Freeform 75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4" name="Freeform 75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5" name="Freeform 76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6" name="Freeform 76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7" name="Freeform 76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338" name="Freeform 76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49" name="Group 764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43261" name="Freeform 765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2" name="Freeform 766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3" name="Freeform 767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4" name="Freeform 768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5" name="Freeform 769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6" name="Freeform 770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7" name="Freeform 771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8" name="Freeform 772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9" name="Freeform 773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0" name="Freeform 774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1" name="Freeform 775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2" name="Freeform 776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3" name="Freeform 777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4" name="Freeform 778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5" name="Freeform 779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6" name="Freeform 780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7" name="Freeform 781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8" name="Freeform 782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79" name="Freeform 783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0" name="Freeform 784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1" name="Freeform 785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2" name="Freeform 786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3" name="Freeform 787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4" name="Freeform 788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5" name="Freeform 789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6" name="Freeform 790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7" name="Freeform 791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8" name="Freeform 792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89" name="Freeform 793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0" name="Rectangle 794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291" name="Freeform 795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2" name="Freeform 796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3" name="Freeform 797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4" name="Freeform 798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5" name="Freeform 799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6" name="Freeform 800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7" name="Freeform 801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8" name="Freeform 802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99" name="Freeform 803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3150" name="Line 290"/>
          <p:cNvSpPr>
            <a:spLocks noChangeShapeType="1"/>
          </p:cNvSpPr>
          <p:nvPr/>
        </p:nvSpPr>
        <p:spPr bwMode="auto">
          <a:xfrm>
            <a:off x="6651625" y="4576763"/>
            <a:ext cx="0" cy="80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3151" name="Group 8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43222" name="Freeform 8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3" name="Freeform 8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4" name="Freeform 8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5" name="Freeform 8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6" name="Freeform 8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7" name="Freeform 8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8" name="Freeform 8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9" name="Freeform 8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0" name="Freeform 8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1" name="Freeform 8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2" name="Freeform 8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3" name="Freeform 8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4" name="Freeform 8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5" name="Freeform 8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6" name="Freeform 8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7" name="Freeform 8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8" name="Freeform 8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39" name="Freeform 8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0" name="Freeform 8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1" name="Freeform 8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2" name="Freeform 8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3" name="Freeform 8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4" name="Freeform 8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5" name="Freeform 8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6" name="Freeform 8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7" name="Freeform 8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8" name="Freeform 8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49" name="Freeform 8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0" name="Freeform 8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1" name="Rectangle 8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252" name="Freeform 8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3" name="Freeform 8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4" name="Freeform 8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5" name="Freeform 8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6" name="Freeform 8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7" name="Freeform 8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8" name="Freeform 8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59" name="Freeform 8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60" name="Freeform 8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52" name="Group 846"/>
          <p:cNvGrpSpPr>
            <a:grpSpLocks/>
          </p:cNvGrpSpPr>
          <p:nvPr/>
        </p:nvGrpSpPr>
        <p:grpSpPr bwMode="auto">
          <a:xfrm>
            <a:off x="5395913" y="3130550"/>
            <a:ext cx="304800" cy="363538"/>
            <a:chOff x="4475" y="3342"/>
            <a:chExt cx="172" cy="215"/>
          </a:xfrm>
        </p:grpSpPr>
        <p:sp>
          <p:nvSpPr>
            <p:cNvPr id="43191" name="AutoShape 847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2" name="Freeform 848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4 w 1894"/>
                <a:gd name="T1" fmla="*/ 0 h 1904"/>
                <a:gd name="T2" fmla="*/ 4 w 1894"/>
                <a:gd name="T3" fmla="*/ 0 h 1904"/>
                <a:gd name="T4" fmla="*/ 4 w 1894"/>
                <a:gd name="T5" fmla="*/ 0 h 1904"/>
                <a:gd name="T6" fmla="*/ 4 w 1894"/>
                <a:gd name="T7" fmla="*/ 0 h 1904"/>
                <a:gd name="T8" fmla="*/ 5 w 1894"/>
                <a:gd name="T9" fmla="*/ 0 h 1904"/>
                <a:gd name="T10" fmla="*/ 5 w 1894"/>
                <a:gd name="T11" fmla="*/ 0 h 1904"/>
                <a:gd name="T12" fmla="*/ 6 w 1894"/>
                <a:gd name="T13" fmla="*/ 0 h 1904"/>
                <a:gd name="T14" fmla="*/ 6 w 1894"/>
                <a:gd name="T15" fmla="*/ 0 h 1904"/>
                <a:gd name="T16" fmla="*/ 7 w 1894"/>
                <a:gd name="T17" fmla="*/ 0 h 1904"/>
                <a:gd name="T18" fmla="*/ 7 w 1894"/>
                <a:gd name="T19" fmla="*/ 0 h 1904"/>
                <a:gd name="T20" fmla="*/ 8 w 1894"/>
                <a:gd name="T21" fmla="*/ 1 h 1904"/>
                <a:gd name="T22" fmla="*/ 8 w 1894"/>
                <a:gd name="T23" fmla="*/ 1 h 1904"/>
                <a:gd name="T24" fmla="*/ 9 w 1894"/>
                <a:gd name="T25" fmla="*/ 1 h 1904"/>
                <a:gd name="T26" fmla="*/ 10 w 1894"/>
                <a:gd name="T27" fmla="*/ 1 h 1904"/>
                <a:gd name="T28" fmla="*/ 10 w 1894"/>
                <a:gd name="T29" fmla="*/ 1 h 1904"/>
                <a:gd name="T30" fmla="*/ 11 w 1894"/>
                <a:gd name="T31" fmla="*/ 2 h 1904"/>
                <a:gd name="T32" fmla="*/ 10 w 1894"/>
                <a:gd name="T33" fmla="*/ 8 h 1904"/>
                <a:gd name="T34" fmla="*/ 10 w 1894"/>
                <a:gd name="T35" fmla="*/ 8 h 1904"/>
                <a:gd name="T36" fmla="*/ 10 w 1894"/>
                <a:gd name="T37" fmla="*/ 8 h 1904"/>
                <a:gd name="T38" fmla="*/ 11 w 1894"/>
                <a:gd name="T39" fmla="*/ 9 h 1904"/>
                <a:gd name="T40" fmla="*/ 10 w 1894"/>
                <a:gd name="T41" fmla="*/ 9 h 1904"/>
                <a:gd name="T42" fmla="*/ 8 w 1894"/>
                <a:gd name="T43" fmla="*/ 12 h 1904"/>
                <a:gd name="T44" fmla="*/ 8 w 1894"/>
                <a:gd name="T45" fmla="*/ 13 h 1904"/>
                <a:gd name="T46" fmla="*/ 8 w 1894"/>
                <a:gd name="T47" fmla="*/ 13 h 1904"/>
                <a:gd name="T48" fmla="*/ 8 w 1894"/>
                <a:gd name="T49" fmla="*/ 13 h 1904"/>
                <a:gd name="T50" fmla="*/ 7 w 1894"/>
                <a:gd name="T51" fmla="*/ 13 h 1904"/>
                <a:gd name="T52" fmla="*/ 7 w 1894"/>
                <a:gd name="T53" fmla="*/ 13 h 1904"/>
                <a:gd name="T54" fmla="*/ 6 w 1894"/>
                <a:gd name="T55" fmla="*/ 13 h 1904"/>
                <a:gd name="T56" fmla="*/ 6 w 1894"/>
                <a:gd name="T57" fmla="*/ 13 h 1904"/>
                <a:gd name="T58" fmla="*/ 5 w 1894"/>
                <a:gd name="T59" fmla="*/ 13 h 1904"/>
                <a:gd name="T60" fmla="*/ 5 w 1894"/>
                <a:gd name="T61" fmla="*/ 13 h 1904"/>
                <a:gd name="T62" fmla="*/ 4 w 1894"/>
                <a:gd name="T63" fmla="*/ 12 h 1904"/>
                <a:gd name="T64" fmla="*/ 4 w 1894"/>
                <a:gd name="T65" fmla="*/ 12 h 1904"/>
                <a:gd name="T66" fmla="*/ 3 w 1894"/>
                <a:gd name="T67" fmla="*/ 12 h 1904"/>
                <a:gd name="T68" fmla="*/ 2 w 1894"/>
                <a:gd name="T69" fmla="*/ 12 h 1904"/>
                <a:gd name="T70" fmla="*/ 2 w 1894"/>
                <a:gd name="T71" fmla="*/ 11 h 1904"/>
                <a:gd name="T72" fmla="*/ 1 w 1894"/>
                <a:gd name="T73" fmla="*/ 11 h 1904"/>
                <a:gd name="T74" fmla="*/ 0 w 1894"/>
                <a:gd name="T75" fmla="*/ 11 h 1904"/>
                <a:gd name="T76" fmla="*/ 0 w 1894"/>
                <a:gd name="T77" fmla="*/ 10 h 1904"/>
                <a:gd name="T78" fmla="*/ 0 w 1894"/>
                <a:gd name="T79" fmla="*/ 10 h 1904"/>
                <a:gd name="T80" fmla="*/ 0 w 1894"/>
                <a:gd name="T81" fmla="*/ 10 h 1904"/>
                <a:gd name="T82" fmla="*/ 0 w 1894"/>
                <a:gd name="T83" fmla="*/ 9 h 1904"/>
                <a:gd name="T84" fmla="*/ 2 w 1894"/>
                <a:gd name="T85" fmla="*/ 7 h 1904"/>
                <a:gd name="T86" fmla="*/ 2 w 1894"/>
                <a:gd name="T87" fmla="*/ 7 h 1904"/>
                <a:gd name="T88" fmla="*/ 2 w 1894"/>
                <a:gd name="T89" fmla="*/ 6 h 1904"/>
                <a:gd name="T90" fmla="*/ 2 w 1894"/>
                <a:gd name="T91" fmla="*/ 6 h 1904"/>
                <a:gd name="T92" fmla="*/ 3 w 1894"/>
                <a:gd name="T93" fmla="*/ 6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3" name="Freeform 849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7 w 1106"/>
                <a:gd name="T3" fmla="*/ 2 h 331"/>
                <a:gd name="T4" fmla="*/ 6 w 1106"/>
                <a:gd name="T5" fmla="*/ 2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4" name="Freeform 850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8 w 1285"/>
                <a:gd name="T1" fmla="*/ 3 h 505"/>
                <a:gd name="T2" fmla="*/ 7 w 1285"/>
                <a:gd name="T3" fmla="*/ 3 h 505"/>
                <a:gd name="T4" fmla="*/ 7 w 1285"/>
                <a:gd name="T5" fmla="*/ 3 h 505"/>
                <a:gd name="T6" fmla="*/ 7 w 1285"/>
                <a:gd name="T7" fmla="*/ 3 h 505"/>
                <a:gd name="T8" fmla="*/ 7 w 1285"/>
                <a:gd name="T9" fmla="*/ 3 h 505"/>
                <a:gd name="T10" fmla="*/ 6 w 1285"/>
                <a:gd name="T11" fmla="*/ 2 h 505"/>
                <a:gd name="T12" fmla="*/ 6 w 1285"/>
                <a:gd name="T13" fmla="*/ 2 h 505"/>
                <a:gd name="T14" fmla="*/ 5 w 1285"/>
                <a:gd name="T15" fmla="*/ 2 h 505"/>
                <a:gd name="T16" fmla="*/ 5 w 1285"/>
                <a:gd name="T17" fmla="*/ 2 h 505"/>
                <a:gd name="T18" fmla="*/ 4 w 1285"/>
                <a:gd name="T19" fmla="*/ 2 h 505"/>
                <a:gd name="T20" fmla="*/ 3 w 1285"/>
                <a:gd name="T21" fmla="*/ 2 h 505"/>
                <a:gd name="T22" fmla="*/ 3 w 1285"/>
                <a:gd name="T23" fmla="*/ 1 h 505"/>
                <a:gd name="T24" fmla="*/ 2 w 1285"/>
                <a:gd name="T25" fmla="*/ 1 h 505"/>
                <a:gd name="T26" fmla="*/ 2 w 1285"/>
                <a:gd name="T27" fmla="*/ 1 h 505"/>
                <a:gd name="T28" fmla="*/ 1 w 1285"/>
                <a:gd name="T29" fmla="*/ 1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1 h 505"/>
                <a:gd name="T40" fmla="*/ 0 w 1285"/>
                <a:gd name="T41" fmla="*/ 1 h 505"/>
                <a:gd name="T42" fmla="*/ 0 w 1285"/>
                <a:gd name="T43" fmla="*/ 1 h 505"/>
                <a:gd name="T44" fmla="*/ 0 w 1285"/>
                <a:gd name="T45" fmla="*/ 1 h 505"/>
                <a:gd name="T46" fmla="*/ 0 w 1285"/>
                <a:gd name="T47" fmla="*/ 1 h 505"/>
                <a:gd name="T48" fmla="*/ 1 w 1285"/>
                <a:gd name="T49" fmla="*/ 1 h 505"/>
                <a:gd name="T50" fmla="*/ 1 w 1285"/>
                <a:gd name="T51" fmla="*/ 1 h 505"/>
                <a:gd name="T52" fmla="*/ 1 w 1285"/>
                <a:gd name="T53" fmla="*/ 2 h 505"/>
                <a:gd name="T54" fmla="*/ 2 w 1285"/>
                <a:gd name="T55" fmla="*/ 2 h 505"/>
                <a:gd name="T56" fmla="*/ 2 w 1285"/>
                <a:gd name="T57" fmla="*/ 2 h 505"/>
                <a:gd name="T58" fmla="*/ 3 w 1285"/>
                <a:gd name="T59" fmla="*/ 2 h 505"/>
                <a:gd name="T60" fmla="*/ 3 w 1285"/>
                <a:gd name="T61" fmla="*/ 2 h 505"/>
                <a:gd name="T62" fmla="*/ 4 w 1285"/>
                <a:gd name="T63" fmla="*/ 3 h 505"/>
                <a:gd name="T64" fmla="*/ 5 w 1285"/>
                <a:gd name="T65" fmla="*/ 3 h 505"/>
                <a:gd name="T66" fmla="*/ 5 w 1285"/>
                <a:gd name="T67" fmla="*/ 3 h 505"/>
                <a:gd name="T68" fmla="*/ 6 w 1285"/>
                <a:gd name="T69" fmla="*/ 3 h 505"/>
                <a:gd name="T70" fmla="*/ 7 w 1285"/>
                <a:gd name="T71" fmla="*/ 3 h 505"/>
                <a:gd name="T72" fmla="*/ 7 w 1285"/>
                <a:gd name="T73" fmla="*/ 3 h 505"/>
                <a:gd name="T74" fmla="*/ 7 w 1285"/>
                <a:gd name="T75" fmla="*/ 3 h 505"/>
                <a:gd name="T76" fmla="*/ 8 w 1285"/>
                <a:gd name="T77" fmla="*/ 3 h 505"/>
                <a:gd name="T78" fmla="*/ 8 w 1285"/>
                <a:gd name="T79" fmla="*/ 3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5" name="AutoShape 851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6" name="Freeform 852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1 w 179"/>
                <a:gd name="T1" fmla="*/ 1 h 216"/>
                <a:gd name="T2" fmla="*/ 1 w 179"/>
                <a:gd name="T3" fmla="*/ 1 h 216"/>
                <a:gd name="T4" fmla="*/ 1 w 179"/>
                <a:gd name="T5" fmla="*/ 1 h 216"/>
                <a:gd name="T6" fmla="*/ 0 w 179"/>
                <a:gd name="T7" fmla="*/ 1 h 216"/>
                <a:gd name="T8" fmla="*/ 0 w 179"/>
                <a:gd name="T9" fmla="*/ 1 h 216"/>
                <a:gd name="T10" fmla="*/ 0 w 179"/>
                <a:gd name="T11" fmla="*/ 2 h 216"/>
                <a:gd name="T12" fmla="*/ 0 w 179"/>
                <a:gd name="T13" fmla="*/ 2 h 216"/>
                <a:gd name="T14" fmla="*/ 0 w 179"/>
                <a:gd name="T15" fmla="*/ 2 h 216"/>
                <a:gd name="T16" fmla="*/ 0 w 179"/>
                <a:gd name="T17" fmla="*/ 3 h 216"/>
                <a:gd name="T18" fmla="*/ 0 w 179"/>
                <a:gd name="T19" fmla="*/ 3 h 216"/>
                <a:gd name="T20" fmla="*/ 0 w 179"/>
                <a:gd name="T21" fmla="*/ 4 h 216"/>
                <a:gd name="T22" fmla="*/ 0 w 179"/>
                <a:gd name="T23" fmla="*/ 4 h 216"/>
                <a:gd name="T24" fmla="*/ 1 w 179"/>
                <a:gd name="T25" fmla="*/ 4 h 216"/>
                <a:gd name="T26" fmla="*/ 1 w 179"/>
                <a:gd name="T27" fmla="*/ 4 h 216"/>
                <a:gd name="T28" fmla="*/ 1 w 179"/>
                <a:gd name="T29" fmla="*/ 4 h 216"/>
                <a:gd name="T30" fmla="*/ 2 w 179"/>
                <a:gd name="T31" fmla="*/ 4 h 216"/>
                <a:gd name="T32" fmla="*/ 2 w 179"/>
                <a:gd name="T33" fmla="*/ 4 h 216"/>
                <a:gd name="T34" fmla="*/ 2 w 179"/>
                <a:gd name="T35" fmla="*/ 4 h 216"/>
                <a:gd name="T36" fmla="*/ 2 w 179"/>
                <a:gd name="T37" fmla="*/ 4 h 216"/>
                <a:gd name="T38" fmla="*/ 2 w 179"/>
                <a:gd name="T39" fmla="*/ 4 h 216"/>
                <a:gd name="T40" fmla="*/ 2 w 179"/>
                <a:gd name="T41" fmla="*/ 4 h 216"/>
                <a:gd name="T42" fmla="*/ 2 w 179"/>
                <a:gd name="T43" fmla="*/ 4 h 216"/>
                <a:gd name="T44" fmla="*/ 2 w 179"/>
                <a:gd name="T45" fmla="*/ 4 h 216"/>
                <a:gd name="T46" fmla="*/ 2 w 179"/>
                <a:gd name="T47" fmla="*/ 4 h 216"/>
                <a:gd name="T48" fmla="*/ 2 w 179"/>
                <a:gd name="T49" fmla="*/ 4 h 216"/>
                <a:gd name="T50" fmla="*/ 2 w 179"/>
                <a:gd name="T51" fmla="*/ 4 h 216"/>
                <a:gd name="T52" fmla="*/ 2 w 179"/>
                <a:gd name="T53" fmla="*/ 4 h 216"/>
                <a:gd name="T54" fmla="*/ 1 w 179"/>
                <a:gd name="T55" fmla="*/ 4 h 216"/>
                <a:gd name="T56" fmla="*/ 1 w 179"/>
                <a:gd name="T57" fmla="*/ 4 h 216"/>
                <a:gd name="T58" fmla="*/ 1 w 179"/>
                <a:gd name="T59" fmla="*/ 4 h 216"/>
                <a:gd name="T60" fmla="*/ 1 w 179"/>
                <a:gd name="T61" fmla="*/ 3 h 216"/>
                <a:gd name="T62" fmla="*/ 1 w 179"/>
                <a:gd name="T63" fmla="*/ 3 h 216"/>
                <a:gd name="T64" fmla="*/ 1 w 179"/>
                <a:gd name="T65" fmla="*/ 3 h 216"/>
                <a:gd name="T66" fmla="*/ 1 w 179"/>
                <a:gd name="T67" fmla="*/ 2 h 216"/>
                <a:gd name="T68" fmla="*/ 1 w 179"/>
                <a:gd name="T69" fmla="*/ 2 h 216"/>
                <a:gd name="T70" fmla="*/ 1 w 179"/>
                <a:gd name="T71" fmla="*/ 1 h 216"/>
                <a:gd name="T72" fmla="*/ 1 w 179"/>
                <a:gd name="T73" fmla="*/ 1 h 216"/>
                <a:gd name="T74" fmla="*/ 2 w 179"/>
                <a:gd name="T75" fmla="*/ 1 h 216"/>
                <a:gd name="T76" fmla="*/ 2 w 179"/>
                <a:gd name="T77" fmla="*/ 0 h 216"/>
                <a:gd name="T78" fmla="*/ 3 w 179"/>
                <a:gd name="T79" fmla="*/ 0 h 216"/>
                <a:gd name="T80" fmla="*/ 3 w 179"/>
                <a:gd name="T81" fmla="*/ 0 h 216"/>
                <a:gd name="T82" fmla="*/ 3 w 179"/>
                <a:gd name="T83" fmla="*/ 0 h 216"/>
                <a:gd name="T84" fmla="*/ 3 w 179"/>
                <a:gd name="T85" fmla="*/ 0 h 216"/>
                <a:gd name="T86" fmla="*/ 2 w 179"/>
                <a:gd name="T87" fmla="*/ 0 h 216"/>
                <a:gd name="T88" fmla="*/ 2 w 179"/>
                <a:gd name="T89" fmla="*/ 0 h 216"/>
                <a:gd name="T90" fmla="*/ 2 w 179"/>
                <a:gd name="T91" fmla="*/ 0 h 216"/>
                <a:gd name="T92" fmla="*/ 2 w 179"/>
                <a:gd name="T93" fmla="*/ 0 h 216"/>
                <a:gd name="T94" fmla="*/ 1 w 179"/>
                <a:gd name="T95" fmla="*/ 0 h 216"/>
                <a:gd name="T96" fmla="*/ 1 w 179"/>
                <a:gd name="T97" fmla="*/ 1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7" name="Freeform 853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1 w 114"/>
                <a:gd name="T1" fmla="*/ 1 h 168"/>
                <a:gd name="T2" fmla="*/ 1 w 114"/>
                <a:gd name="T3" fmla="*/ 1 h 168"/>
                <a:gd name="T4" fmla="*/ 1 w 114"/>
                <a:gd name="T5" fmla="*/ 2 h 168"/>
                <a:gd name="T6" fmla="*/ 1 w 114"/>
                <a:gd name="T7" fmla="*/ 2 h 168"/>
                <a:gd name="T8" fmla="*/ 1 w 114"/>
                <a:gd name="T9" fmla="*/ 2 h 168"/>
                <a:gd name="T10" fmla="*/ 1 w 114"/>
                <a:gd name="T11" fmla="*/ 3 h 168"/>
                <a:gd name="T12" fmla="*/ 1 w 114"/>
                <a:gd name="T13" fmla="*/ 3 h 168"/>
                <a:gd name="T14" fmla="*/ 1 w 114"/>
                <a:gd name="T15" fmla="*/ 3 h 168"/>
                <a:gd name="T16" fmla="*/ 0 w 114"/>
                <a:gd name="T17" fmla="*/ 3 h 168"/>
                <a:gd name="T18" fmla="*/ 0 w 114"/>
                <a:gd name="T19" fmla="*/ 3 h 168"/>
                <a:gd name="T20" fmla="*/ 0 w 114"/>
                <a:gd name="T21" fmla="*/ 3 h 168"/>
                <a:gd name="T22" fmla="*/ 0 w 114"/>
                <a:gd name="T23" fmla="*/ 3 h 168"/>
                <a:gd name="T24" fmla="*/ 0 w 114"/>
                <a:gd name="T25" fmla="*/ 3 h 168"/>
                <a:gd name="T26" fmla="*/ 0 w 114"/>
                <a:gd name="T27" fmla="*/ 3 h 168"/>
                <a:gd name="T28" fmla="*/ 0 w 114"/>
                <a:gd name="T29" fmla="*/ 3 h 168"/>
                <a:gd name="T30" fmla="*/ 0 w 114"/>
                <a:gd name="T31" fmla="*/ 3 h 168"/>
                <a:gd name="T32" fmla="*/ 1 w 114"/>
                <a:gd name="T33" fmla="*/ 3 h 168"/>
                <a:gd name="T34" fmla="*/ 1 w 114"/>
                <a:gd name="T35" fmla="*/ 3 h 168"/>
                <a:gd name="T36" fmla="*/ 1 w 114"/>
                <a:gd name="T37" fmla="*/ 3 h 168"/>
                <a:gd name="T38" fmla="*/ 1 w 114"/>
                <a:gd name="T39" fmla="*/ 3 h 168"/>
                <a:gd name="T40" fmla="*/ 1 w 114"/>
                <a:gd name="T41" fmla="*/ 2 h 168"/>
                <a:gd name="T42" fmla="*/ 2 w 114"/>
                <a:gd name="T43" fmla="*/ 2 h 168"/>
                <a:gd name="T44" fmla="*/ 2 w 114"/>
                <a:gd name="T45" fmla="*/ 2 h 168"/>
                <a:gd name="T46" fmla="*/ 2 w 114"/>
                <a:gd name="T47" fmla="*/ 1 h 168"/>
                <a:gd name="T48" fmla="*/ 2 w 114"/>
                <a:gd name="T49" fmla="*/ 1 h 168"/>
                <a:gd name="T50" fmla="*/ 1 w 114"/>
                <a:gd name="T51" fmla="*/ 1 h 168"/>
                <a:gd name="T52" fmla="*/ 1 w 114"/>
                <a:gd name="T53" fmla="*/ 0 h 168"/>
                <a:gd name="T54" fmla="*/ 1 w 114"/>
                <a:gd name="T55" fmla="*/ 0 h 168"/>
                <a:gd name="T56" fmla="*/ 1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1 w 114"/>
                <a:gd name="T71" fmla="*/ 0 h 168"/>
                <a:gd name="T72" fmla="*/ 1 w 114"/>
                <a:gd name="T73" fmla="*/ 0 h 168"/>
                <a:gd name="T74" fmla="*/ 1 w 114"/>
                <a:gd name="T75" fmla="*/ 1 h 168"/>
                <a:gd name="T76" fmla="*/ 1 w 114"/>
                <a:gd name="T77" fmla="*/ 1 h 168"/>
                <a:gd name="T78" fmla="*/ 1 w 114"/>
                <a:gd name="T79" fmla="*/ 1 h 168"/>
                <a:gd name="T80" fmla="*/ 1 w 114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8" name="Freeform 854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2 w 289"/>
                <a:gd name="T1" fmla="*/ 1 h 351"/>
                <a:gd name="T2" fmla="*/ 1 w 289"/>
                <a:gd name="T3" fmla="*/ 2 h 351"/>
                <a:gd name="T4" fmla="*/ 0 w 289"/>
                <a:gd name="T5" fmla="*/ 3 h 351"/>
                <a:gd name="T6" fmla="*/ 0 w 289"/>
                <a:gd name="T7" fmla="*/ 4 h 351"/>
                <a:gd name="T8" fmla="*/ 0 w 289"/>
                <a:gd name="T9" fmla="*/ 5 h 351"/>
                <a:gd name="T10" fmla="*/ 0 w 289"/>
                <a:gd name="T11" fmla="*/ 5 h 351"/>
                <a:gd name="T12" fmla="*/ 0 w 289"/>
                <a:gd name="T13" fmla="*/ 6 h 351"/>
                <a:gd name="T14" fmla="*/ 1 w 289"/>
                <a:gd name="T15" fmla="*/ 6 h 351"/>
                <a:gd name="T16" fmla="*/ 1 w 289"/>
                <a:gd name="T17" fmla="*/ 6 h 351"/>
                <a:gd name="T18" fmla="*/ 1 w 289"/>
                <a:gd name="T19" fmla="*/ 6 h 351"/>
                <a:gd name="T20" fmla="*/ 2 w 289"/>
                <a:gd name="T21" fmla="*/ 7 h 351"/>
                <a:gd name="T22" fmla="*/ 2 w 289"/>
                <a:gd name="T23" fmla="*/ 7 h 351"/>
                <a:gd name="T24" fmla="*/ 3 w 289"/>
                <a:gd name="T25" fmla="*/ 7 h 351"/>
                <a:gd name="T26" fmla="*/ 3 w 289"/>
                <a:gd name="T27" fmla="*/ 7 h 351"/>
                <a:gd name="T28" fmla="*/ 4 w 289"/>
                <a:gd name="T29" fmla="*/ 7 h 351"/>
                <a:gd name="T30" fmla="*/ 4 w 289"/>
                <a:gd name="T31" fmla="*/ 7 h 351"/>
                <a:gd name="T32" fmla="*/ 5 w 289"/>
                <a:gd name="T33" fmla="*/ 7 h 351"/>
                <a:gd name="T34" fmla="*/ 5 w 289"/>
                <a:gd name="T35" fmla="*/ 7 h 351"/>
                <a:gd name="T36" fmla="*/ 5 w 289"/>
                <a:gd name="T37" fmla="*/ 7 h 351"/>
                <a:gd name="T38" fmla="*/ 5 w 289"/>
                <a:gd name="T39" fmla="*/ 7 h 351"/>
                <a:gd name="T40" fmla="*/ 4 w 289"/>
                <a:gd name="T41" fmla="*/ 7 h 351"/>
                <a:gd name="T42" fmla="*/ 4 w 289"/>
                <a:gd name="T43" fmla="*/ 6 h 351"/>
                <a:gd name="T44" fmla="*/ 3 w 289"/>
                <a:gd name="T45" fmla="*/ 6 h 351"/>
                <a:gd name="T46" fmla="*/ 3 w 289"/>
                <a:gd name="T47" fmla="*/ 6 h 351"/>
                <a:gd name="T48" fmla="*/ 2 w 289"/>
                <a:gd name="T49" fmla="*/ 6 h 351"/>
                <a:gd name="T50" fmla="*/ 2 w 289"/>
                <a:gd name="T51" fmla="*/ 6 h 351"/>
                <a:gd name="T52" fmla="*/ 2 w 289"/>
                <a:gd name="T53" fmla="*/ 6 h 351"/>
                <a:gd name="T54" fmla="*/ 1 w 289"/>
                <a:gd name="T55" fmla="*/ 6 h 351"/>
                <a:gd name="T56" fmla="*/ 1 w 289"/>
                <a:gd name="T57" fmla="*/ 5 h 351"/>
                <a:gd name="T58" fmla="*/ 1 w 289"/>
                <a:gd name="T59" fmla="*/ 5 h 351"/>
                <a:gd name="T60" fmla="*/ 1 w 289"/>
                <a:gd name="T61" fmla="*/ 4 h 351"/>
                <a:gd name="T62" fmla="*/ 1 w 289"/>
                <a:gd name="T63" fmla="*/ 4 h 351"/>
                <a:gd name="T64" fmla="*/ 1 w 289"/>
                <a:gd name="T65" fmla="*/ 3 h 351"/>
                <a:gd name="T66" fmla="*/ 1 w 289"/>
                <a:gd name="T67" fmla="*/ 3 h 351"/>
                <a:gd name="T68" fmla="*/ 1 w 289"/>
                <a:gd name="T69" fmla="*/ 2 h 351"/>
                <a:gd name="T70" fmla="*/ 2 w 289"/>
                <a:gd name="T71" fmla="*/ 2 h 351"/>
                <a:gd name="T72" fmla="*/ 2 w 289"/>
                <a:gd name="T73" fmla="*/ 1 h 351"/>
                <a:gd name="T74" fmla="*/ 3 w 289"/>
                <a:gd name="T75" fmla="*/ 1 h 351"/>
                <a:gd name="T76" fmla="*/ 3 w 289"/>
                <a:gd name="T77" fmla="*/ 0 h 351"/>
                <a:gd name="T78" fmla="*/ 4 w 289"/>
                <a:gd name="T79" fmla="*/ 0 h 351"/>
                <a:gd name="T80" fmla="*/ 4 w 289"/>
                <a:gd name="T81" fmla="*/ 0 h 351"/>
                <a:gd name="T82" fmla="*/ 3 w 289"/>
                <a:gd name="T83" fmla="*/ 0 h 351"/>
                <a:gd name="T84" fmla="*/ 3 w 289"/>
                <a:gd name="T85" fmla="*/ 0 h 351"/>
                <a:gd name="T86" fmla="*/ 2 w 289"/>
                <a:gd name="T87" fmla="*/ 1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9" name="Freeform 855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3 w 254"/>
                <a:gd name="T1" fmla="*/ 1 h 234"/>
                <a:gd name="T2" fmla="*/ 4 w 254"/>
                <a:gd name="T3" fmla="*/ 2 h 234"/>
                <a:gd name="T4" fmla="*/ 4 w 254"/>
                <a:gd name="T5" fmla="*/ 2 h 234"/>
                <a:gd name="T6" fmla="*/ 4 w 254"/>
                <a:gd name="T7" fmla="*/ 2 h 234"/>
                <a:gd name="T8" fmla="*/ 4 w 254"/>
                <a:gd name="T9" fmla="*/ 3 h 234"/>
                <a:gd name="T10" fmla="*/ 4 w 254"/>
                <a:gd name="T11" fmla="*/ 3 h 234"/>
                <a:gd name="T12" fmla="*/ 4 w 254"/>
                <a:gd name="T13" fmla="*/ 3 h 234"/>
                <a:gd name="T14" fmla="*/ 4 w 254"/>
                <a:gd name="T15" fmla="*/ 4 h 234"/>
                <a:gd name="T16" fmla="*/ 3 w 254"/>
                <a:gd name="T17" fmla="*/ 4 h 234"/>
                <a:gd name="T18" fmla="*/ 3 w 254"/>
                <a:gd name="T19" fmla="*/ 4 h 234"/>
                <a:gd name="T20" fmla="*/ 3 w 254"/>
                <a:gd name="T21" fmla="*/ 4 h 234"/>
                <a:gd name="T22" fmla="*/ 3 w 254"/>
                <a:gd name="T23" fmla="*/ 4 h 234"/>
                <a:gd name="T24" fmla="*/ 3 w 254"/>
                <a:gd name="T25" fmla="*/ 5 h 234"/>
                <a:gd name="T26" fmla="*/ 3 w 254"/>
                <a:gd name="T27" fmla="*/ 5 h 234"/>
                <a:gd name="T28" fmla="*/ 3 w 254"/>
                <a:gd name="T29" fmla="*/ 5 h 234"/>
                <a:gd name="T30" fmla="*/ 3 w 254"/>
                <a:gd name="T31" fmla="*/ 5 h 234"/>
                <a:gd name="T32" fmla="*/ 3 w 254"/>
                <a:gd name="T33" fmla="*/ 5 h 234"/>
                <a:gd name="T34" fmla="*/ 3 w 254"/>
                <a:gd name="T35" fmla="*/ 5 h 234"/>
                <a:gd name="T36" fmla="*/ 3 w 254"/>
                <a:gd name="T37" fmla="*/ 5 h 234"/>
                <a:gd name="T38" fmla="*/ 3 w 254"/>
                <a:gd name="T39" fmla="*/ 5 h 234"/>
                <a:gd name="T40" fmla="*/ 3 w 254"/>
                <a:gd name="T41" fmla="*/ 5 h 234"/>
                <a:gd name="T42" fmla="*/ 3 w 254"/>
                <a:gd name="T43" fmla="*/ 5 h 234"/>
                <a:gd name="T44" fmla="*/ 4 w 254"/>
                <a:gd name="T45" fmla="*/ 4 h 234"/>
                <a:gd name="T46" fmla="*/ 4 w 254"/>
                <a:gd name="T47" fmla="*/ 4 h 234"/>
                <a:gd name="T48" fmla="*/ 4 w 254"/>
                <a:gd name="T49" fmla="*/ 3 h 234"/>
                <a:gd name="T50" fmla="*/ 4 w 254"/>
                <a:gd name="T51" fmla="*/ 3 h 234"/>
                <a:gd name="T52" fmla="*/ 4 w 254"/>
                <a:gd name="T53" fmla="*/ 2 h 234"/>
                <a:gd name="T54" fmla="*/ 4 w 254"/>
                <a:gd name="T55" fmla="*/ 2 h 234"/>
                <a:gd name="T56" fmla="*/ 4 w 254"/>
                <a:gd name="T57" fmla="*/ 1 h 234"/>
                <a:gd name="T58" fmla="*/ 3 w 254"/>
                <a:gd name="T59" fmla="*/ 1 h 234"/>
                <a:gd name="T60" fmla="*/ 3 w 254"/>
                <a:gd name="T61" fmla="*/ 1 h 234"/>
                <a:gd name="T62" fmla="*/ 3 w 254"/>
                <a:gd name="T63" fmla="*/ 1 h 234"/>
                <a:gd name="T64" fmla="*/ 3 w 254"/>
                <a:gd name="T65" fmla="*/ 1 h 234"/>
                <a:gd name="T66" fmla="*/ 2 w 254"/>
                <a:gd name="T67" fmla="*/ 0 h 234"/>
                <a:gd name="T68" fmla="*/ 2 w 254"/>
                <a:gd name="T69" fmla="*/ 0 h 234"/>
                <a:gd name="T70" fmla="*/ 2 w 254"/>
                <a:gd name="T71" fmla="*/ 0 h 234"/>
                <a:gd name="T72" fmla="*/ 2 w 254"/>
                <a:gd name="T73" fmla="*/ 0 h 234"/>
                <a:gd name="T74" fmla="*/ 1 w 254"/>
                <a:gd name="T75" fmla="*/ 0 h 234"/>
                <a:gd name="T76" fmla="*/ 1 w 254"/>
                <a:gd name="T77" fmla="*/ 0 h 234"/>
                <a:gd name="T78" fmla="*/ 1 w 254"/>
                <a:gd name="T79" fmla="*/ 0 h 234"/>
                <a:gd name="T80" fmla="*/ 1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1 w 254"/>
                <a:gd name="T95" fmla="*/ 0 h 234"/>
                <a:gd name="T96" fmla="*/ 1 w 254"/>
                <a:gd name="T97" fmla="*/ 0 h 234"/>
                <a:gd name="T98" fmla="*/ 1 w 254"/>
                <a:gd name="T99" fmla="*/ 0 h 234"/>
                <a:gd name="T100" fmla="*/ 1 w 254"/>
                <a:gd name="T101" fmla="*/ 0 h 234"/>
                <a:gd name="T102" fmla="*/ 1 w 254"/>
                <a:gd name="T103" fmla="*/ 0 h 234"/>
                <a:gd name="T104" fmla="*/ 2 w 254"/>
                <a:gd name="T105" fmla="*/ 0 h 234"/>
                <a:gd name="T106" fmla="*/ 2 w 254"/>
                <a:gd name="T107" fmla="*/ 1 h 234"/>
                <a:gd name="T108" fmla="*/ 2 w 254"/>
                <a:gd name="T109" fmla="*/ 1 h 234"/>
                <a:gd name="T110" fmla="*/ 2 w 254"/>
                <a:gd name="T111" fmla="*/ 1 h 234"/>
                <a:gd name="T112" fmla="*/ 3 w 254"/>
                <a:gd name="T113" fmla="*/ 1 h 234"/>
                <a:gd name="T114" fmla="*/ 3 w 254"/>
                <a:gd name="T115" fmla="*/ 1 h 234"/>
                <a:gd name="T116" fmla="*/ 3 w 254"/>
                <a:gd name="T117" fmla="*/ 1 h 234"/>
                <a:gd name="T118" fmla="*/ 3 w 254"/>
                <a:gd name="T119" fmla="*/ 1 h 234"/>
                <a:gd name="T120" fmla="*/ 3 w 254"/>
                <a:gd name="T121" fmla="*/ 1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0" name="Freeform 856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2 h 221"/>
                <a:gd name="T2" fmla="*/ 0 w 103"/>
                <a:gd name="T3" fmla="*/ 3 h 221"/>
                <a:gd name="T4" fmla="*/ 0 w 103"/>
                <a:gd name="T5" fmla="*/ 3 h 221"/>
                <a:gd name="T6" fmla="*/ 0 w 103"/>
                <a:gd name="T7" fmla="*/ 3 h 221"/>
                <a:gd name="T8" fmla="*/ 0 w 103"/>
                <a:gd name="T9" fmla="*/ 4 h 221"/>
                <a:gd name="T10" fmla="*/ 1 w 103"/>
                <a:gd name="T11" fmla="*/ 4 h 221"/>
                <a:gd name="T12" fmla="*/ 1 w 103"/>
                <a:gd name="T13" fmla="*/ 4 h 221"/>
                <a:gd name="T14" fmla="*/ 1 w 103"/>
                <a:gd name="T15" fmla="*/ 4 h 221"/>
                <a:gd name="T16" fmla="*/ 1 w 103"/>
                <a:gd name="T17" fmla="*/ 4 h 221"/>
                <a:gd name="T18" fmla="*/ 1 w 103"/>
                <a:gd name="T19" fmla="*/ 4 h 221"/>
                <a:gd name="T20" fmla="*/ 2 w 103"/>
                <a:gd name="T21" fmla="*/ 4 h 221"/>
                <a:gd name="T22" fmla="*/ 2 w 103"/>
                <a:gd name="T23" fmla="*/ 4 h 221"/>
                <a:gd name="T24" fmla="*/ 2 w 103"/>
                <a:gd name="T25" fmla="*/ 4 h 221"/>
                <a:gd name="T26" fmla="*/ 2 w 103"/>
                <a:gd name="T27" fmla="*/ 4 h 221"/>
                <a:gd name="T28" fmla="*/ 2 w 103"/>
                <a:gd name="T29" fmla="*/ 4 h 221"/>
                <a:gd name="T30" fmla="*/ 2 w 103"/>
                <a:gd name="T31" fmla="*/ 4 h 221"/>
                <a:gd name="T32" fmla="*/ 1 w 103"/>
                <a:gd name="T33" fmla="*/ 4 h 221"/>
                <a:gd name="T34" fmla="*/ 1 w 103"/>
                <a:gd name="T35" fmla="*/ 4 h 221"/>
                <a:gd name="T36" fmla="*/ 1 w 103"/>
                <a:gd name="T37" fmla="*/ 4 h 221"/>
                <a:gd name="T38" fmla="*/ 1 w 103"/>
                <a:gd name="T39" fmla="*/ 3 h 221"/>
                <a:gd name="T40" fmla="*/ 1 w 103"/>
                <a:gd name="T41" fmla="*/ 3 h 221"/>
                <a:gd name="T42" fmla="*/ 1 w 103"/>
                <a:gd name="T43" fmla="*/ 3 h 221"/>
                <a:gd name="T44" fmla="*/ 0 w 103"/>
                <a:gd name="T45" fmla="*/ 2 h 221"/>
                <a:gd name="T46" fmla="*/ 0 w 103"/>
                <a:gd name="T47" fmla="*/ 2 h 221"/>
                <a:gd name="T48" fmla="*/ 1 w 103"/>
                <a:gd name="T49" fmla="*/ 2 h 221"/>
                <a:gd name="T50" fmla="*/ 1 w 103"/>
                <a:gd name="T51" fmla="*/ 1 h 221"/>
                <a:gd name="T52" fmla="*/ 1 w 103"/>
                <a:gd name="T53" fmla="*/ 1 h 221"/>
                <a:gd name="T54" fmla="*/ 1 w 103"/>
                <a:gd name="T55" fmla="*/ 1 h 221"/>
                <a:gd name="T56" fmla="*/ 1 w 103"/>
                <a:gd name="T57" fmla="*/ 1 h 221"/>
                <a:gd name="T58" fmla="*/ 1 w 103"/>
                <a:gd name="T59" fmla="*/ 1 h 221"/>
                <a:gd name="T60" fmla="*/ 1 w 103"/>
                <a:gd name="T61" fmla="*/ 0 h 221"/>
                <a:gd name="T62" fmla="*/ 2 w 103"/>
                <a:gd name="T63" fmla="*/ 0 h 221"/>
                <a:gd name="T64" fmla="*/ 2 w 103"/>
                <a:gd name="T65" fmla="*/ 0 h 221"/>
                <a:gd name="T66" fmla="*/ 2 w 103"/>
                <a:gd name="T67" fmla="*/ 0 h 221"/>
                <a:gd name="T68" fmla="*/ 1 w 103"/>
                <a:gd name="T69" fmla="*/ 0 h 221"/>
                <a:gd name="T70" fmla="*/ 1 w 103"/>
                <a:gd name="T71" fmla="*/ 0 h 221"/>
                <a:gd name="T72" fmla="*/ 1 w 103"/>
                <a:gd name="T73" fmla="*/ 1 h 221"/>
                <a:gd name="T74" fmla="*/ 1 w 103"/>
                <a:gd name="T75" fmla="*/ 1 h 221"/>
                <a:gd name="T76" fmla="*/ 0 w 103"/>
                <a:gd name="T77" fmla="*/ 2 h 221"/>
                <a:gd name="T78" fmla="*/ 0 w 103"/>
                <a:gd name="T79" fmla="*/ 2 h 221"/>
                <a:gd name="T80" fmla="*/ 0 w 103"/>
                <a:gd name="T81" fmla="*/ 2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1" name="Freeform 857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3 w 221"/>
                <a:gd name="T1" fmla="*/ 2 h 288"/>
                <a:gd name="T2" fmla="*/ 3 w 221"/>
                <a:gd name="T3" fmla="*/ 3 h 288"/>
                <a:gd name="T4" fmla="*/ 3 w 221"/>
                <a:gd name="T5" fmla="*/ 3 h 288"/>
                <a:gd name="T6" fmla="*/ 3 w 221"/>
                <a:gd name="T7" fmla="*/ 4 h 288"/>
                <a:gd name="T8" fmla="*/ 3 w 221"/>
                <a:gd name="T9" fmla="*/ 4 h 288"/>
                <a:gd name="T10" fmla="*/ 3 w 221"/>
                <a:gd name="T11" fmla="*/ 4 h 288"/>
                <a:gd name="T12" fmla="*/ 2 w 221"/>
                <a:gd name="T13" fmla="*/ 5 h 288"/>
                <a:gd name="T14" fmla="*/ 2 w 221"/>
                <a:gd name="T15" fmla="*/ 5 h 288"/>
                <a:gd name="T16" fmla="*/ 2 w 221"/>
                <a:gd name="T17" fmla="*/ 5 h 288"/>
                <a:gd name="T18" fmla="*/ 2 w 221"/>
                <a:gd name="T19" fmla="*/ 5 h 288"/>
                <a:gd name="T20" fmla="*/ 2 w 221"/>
                <a:gd name="T21" fmla="*/ 6 h 288"/>
                <a:gd name="T22" fmla="*/ 2 w 221"/>
                <a:gd name="T23" fmla="*/ 6 h 288"/>
                <a:gd name="T24" fmla="*/ 2 w 221"/>
                <a:gd name="T25" fmla="*/ 6 h 288"/>
                <a:gd name="T26" fmla="*/ 2 w 221"/>
                <a:gd name="T27" fmla="*/ 6 h 288"/>
                <a:gd name="T28" fmla="*/ 2 w 221"/>
                <a:gd name="T29" fmla="*/ 6 h 288"/>
                <a:gd name="T30" fmla="*/ 3 w 221"/>
                <a:gd name="T31" fmla="*/ 5 h 288"/>
                <a:gd name="T32" fmla="*/ 3 w 221"/>
                <a:gd name="T33" fmla="*/ 5 h 288"/>
                <a:gd name="T34" fmla="*/ 3 w 221"/>
                <a:gd name="T35" fmla="*/ 4 h 288"/>
                <a:gd name="T36" fmla="*/ 4 w 221"/>
                <a:gd name="T37" fmla="*/ 4 h 288"/>
                <a:gd name="T38" fmla="*/ 4 w 221"/>
                <a:gd name="T39" fmla="*/ 3 h 288"/>
                <a:gd name="T40" fmla="*/ 3 w 221"/>
                <a:gd name="T41" fmla="*/ 2 h 288"/>
                <a:gd name="T42" fmla="*/ 3 w 221"/>
                <a:gd name="T43" fmla="*/ 2 h 288"/>
                <a:gd name="T44" fmla="*/ 3 w 221"/>
                <a:gd name="T45" fmla="*/ 1 h 288"/>
                <a:gd name="T46" fmla="*/ 2 w 221"/>
                <a:gd name="T47" fmla="*/ 1 h 288"/>
                <a:gd name="T48" fmla="*/ 2 w 221"/>
                <a:gd name="T49" fmla="*/ 1 h 288"/>
                <a:gd name="T50" fmla="*/ 1 w 221"/>
                <a:gd name="T51" fmla="*/ 1 h 288"/>
                <a:gd name="T52" fmla="*/ 1 w 221"/>
                <a:gd name="T53" fmla="*/ 0 h 288"/>
                <a:gd name="T54" fmla="*/ 1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1 w 221"/>
                <a:gd name="T65" fmla="*/ 0 h 288"/>
                <a:gd name="T66" fmla="*/ 1 w 221"/>
                <a:gd name="T67" fmla="*/ 1 h 288"/>
                <a:gd name="T68" fmla="*/ 2 w 221"/>
                <a:gd name="T69" fmla="*/ 1 h 288"/>
                <a:gd name="T70" fmla="*/ 2 w 221"/>
                <a:gd name="T71" fmla="*/ 1 h 288"/>
                <a:gd name="T72" fmla="*/ 2 w 221"/>
                <a:gd name="T73" fmla="*/ 2 h 288"/>
                <a:gd name="T74" fmla="*/ 3 w 221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2" name="Freeform 858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1 h 174"/>
                <a:gd name="T20" fmla="*/ 0 w 74"/>
                <a:gd name="T21" fmla="*/ 1 h 174"/>
                <a:gd name="T22" fmla="*/ 0 w 74"/>
                <a:gd name="T23" fmla="*/ 2 h 174"/>
                <a:gd name="T24" fmla="*/ 0 w 74"/>
                <a:gd name="T25" fmla="*/ 2 h 174"/>
                <a:gd name="T26" fmla="*/ 1 w 74"/>
                <a:gd name="T27" fmla="*/ 3 h 174"/>
                <a:gd name="T28" fmla="*/ 1 w 74"/>
                <a:gd name="T29" fmla="*/ 3 h 174"/>
                <a:gd name="T30" fmla="*/ 1 w 74"/>
                <a:gd name="T31" fmla="*/ 4 h 174"/>
                <a:gd name="T32" fmla="*/ 1 w 74"/>
                <a:gd name="T33" fmla="*/ 4 h 174"/>
                <a:gd name="T34" fmla="*/ 1 w 74"/>
                <a:gd name="T35" fmla="*/ 3 h 174"/>
                <a:gd name="T36" fmla="*/ 1 w 74"/>
                <a:gd name="T37" fmla="*/ 3 h 174"/>
                <a:gd name="T38" fmla="*/ 1 w 74"/>
                <a:gd name="T39" fmla="*/ 3 h 174"/>
                <a:gd name="T40" fmla="*/ 1 w 74"/>
                <a:gd name="T41" fmla="*/ 2 h 174"/>
                <a:gd name="T42" fmla="*/ 1 w 74"/>
                <a:gd name="T43" fmla="*/ 2 h 174"/>
                <a:gd name="T44" fmla="*/ 1 w 74"/>
                <a:gd name="T45" fmla="*/ 1 h 174"/>
                <a:gd name="T46" fmla="*/ 0 w 74"/>
                <a:gd name="T47" fmla="*/ 1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3" name="Freeform 859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1 h 87"/>
                <a:gd name="T22" fmla="*/ 0 w 39"/>
                <a:gd name="T23" fmla="*/ 1 h 87"/>
                <a:gd name="T24" fmla="*/ 0 w 39"/>
                <a:gd name="T25" fmla="*/ 1 h 87"/>
                <a:gd name="T26" fmla="*/ 0 w 39"/>
                <a:gd name="T27" fmla="*/ 1 h 87"/>
                <a:gd name="T28" fmla="*/ 0 w 39"/>
                <a:gd name="T29" fmla="*/ 2 h 87"/>
                <a:gd name="T30" fmla="*/ 1 w 39"/>
                <a:gd name="T31" fmla="*/ 2 h 87"/>
                <a:gd name="T32" fmla="*/ 1 w 39"/>
                <a:gd name="T33" fmla="*/ 2 h 87"/>
                <a:gd name="T34" fmla="*/ 1 w 39"/>
                <a:gd name="T35" fmla="*/ 1 h 87"/>
                <a:gd name="T36" fmla="*/ 1 w 39"/>
                <a:gd name="T37" fmla="*/ 1 h 87"/>
                <a:gd name="T38" fmla="*/ 0 w 39"/>
                <a:gd name="T39" fmla="*/ 1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4" name="Freeform 860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1 h 51"/>
                <a:gd name="T32" fmla="*/ 0 w 34"/>
                <a:gd name="T33" fmla="*/ 1 h 51"/>
                <a:gd name="T34" fmla="*/ 0 w 34"/>
                <a:gd name="T35" fmla="*/ 1 h 51"/>
                <a:gd name="T36" fmla="*/ 0 w 34"/>
                <a:gd name="T37" fmla="*/ 1 h 51"/>
                <a:gd name="T38" fmla="*/ 0 w 34"/>
                <a:gd name="T39" fmla="*/ 1 h 51"/>
                <a:gd name="T40" fmla="*/ 0 w 34"/>
                <a:gd name="T41" fmla="*/ 1 h 51"/>
                <a:gd name="T42" fmla="*/ 0 w 34"/>
                <a:gd name="T43" fmla="*/ 1 h 51"/>
                <a:gd name="T44" fmla="*/ 0 w 34"/>
                <a:gd name="T45" fmla="*/ 1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5" name="Freeform 861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1 w 46"/>
                <a:gd name="T1" fmla="*/ 0 h 33"/>
                <a:gd name="T2" fmla="*/ 1 w 46"/>
                <a:gd name="T3" fmla="*/ 0 h 33"/>
                <a:gd name="T4" fmla="*/ 1 w 46"/>
                <a:gd name="T5" fmla="*/ 0 h 33"/>
                <a:gd name="T6" fmla="*/ 1 w 46"/>
                <a:gd name="T7" fmla="*/ 0 h 33"/>
                <a:gd name="T8" fmla="*/ 1 w 46"/>
                <a:gd name="T9" fmla="*/ 0 h 33"/>
                <a:gd name="T10" fmla="*/ 1 w 46"/>
                <a:gd name="T11" fmla="*/ 0 h 33"/>
                <a:gd name="T12" fmla="*/ 1 w 46"/>
                <a:gd name="T13" fmla="*/ 0 h 33"/>
                <a:gd name="T14" fmla="*/ 1 w 46"/>
                <a:gd name="T15" fmla="*/ 0 h 33"/>
                <a:gd name="T16" fmla="*/ 1 w 46"/>
                <a:gd name="T17" fmla="*/ 0 h 33"/>
                <a:gd name="T18" fmla="*/ 1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1 w 46"/>
                <a:gd name="T47" fmla="*/ 0 h 33"/>
                <a:gd name="T48" fmla="*/ 1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6" name="Freeform 862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1 w 177"/>
                <a:gd name="T1" fmla="*/ 1 h 219"/>
                <a:gd name="T2" fmla="*/ 1 w 177"/>
                <a:gd name="T3" fmla="*/ 1 h 219"/>
                <a:gd name="T4" fmla="*/ 1 w 177"/>
                <a:gd name="T5" fmla="*/ 1 h 219"/>
                <a:gd name="T6" fmla="*/ 1 w 177"/>
                <a:gd name="T7" fmla="*/ 1 h 219"/>
                <a:gd name="T8" fmla="*/ 0 w 177"/>
                <a:gd name="T9" fmla="*/ 2 h 219"/>
                <a:gd name="T10" fmla="*/ 0 w 177"/>
                <a:gd name="T11" fmla="*/ 2 h 219"/>
                <a:gd name="T12" fmla="*/ 0 w 177"/>
                <a:gd name="T13" fmla="*/ 2 h 219"/>
                <a:gd name="T14" fmla="*/ 0 w 177"/>
                <a:gd name="T15" fmla="*/ 2 h 219"/>
                <a:gd name="T16" fmla="*/ 0 w 177"/>
                <a:gd name="T17" fmla="*/ 3 h 219"/>
                <a:gd name="T18" fmla="*/ 0 w 177"/>
                <a:gd name="T19" fmla="*/ 3 h 219"/>
                <a:gd name="T20" fmla="*/ 0 w 177"/>
                <a:gd name="T21" fmla="*/ 4 h 219"/>
                <a:gd name="T22" fmla="*/ 0 w 177"/>
                <a:gd name="T23" fmla="*/ 4 h 219"/>
                <a:gd name="T24" fmla="*/ 1 w 177"/>
                <a:gd name="T25" fmla="*/ 4 h 219"/>
                <a:gd name="T26" fmla="*/ 1 w 177"/>
                <a:gd name="T27" fmla="*/ 4 h 219"/>
                <a:gd name="T28" fmla="*/ 1 w 177"/>
                <a:gd name="T29" fmla="*/ 4 h 219"/>
                <a:gd name="T30" fmla="*/ 2 w 177"/>
                <a:gd name="T31" fmla="*/ 4 h 219"/>
                <a:gd name="T32" fmla="*/ 2 w 177"/>
                <a:gd name="T33" fmla="*/ 4 h 219"/>
                <a:gd name="T34" fmla="*/ 2 w 177"/>
                <a:gd name="T35" fmla="*/ 4 h 219"/>
                <a:gd name="T36" fmla="*/ 2 w 177"/>
                <a:gd name="T37" fmla="*/ 4 h 219"/>
                <a:gd name="T38" fmla="*/ 2 w 177"/>
                <a:gd name="T39" fmla="*/ 4 h 219"/>
                <a:gd name="T40" fmla="*/ 2 w 177"/>
                <a:gd name="T41" fmla="*/ 4 h 219"/>
                <a:gd name="T42" fmla="*/ 2 w 177"/>
                <a:gd name="T43" fmla="*/ 4 h 219"/>
                <a:gd name="T44" fmla="*/ 2 w 177"/>
                <a:gd name="T45" fmla="*/ 4 h 219"/>
                <a:gd name="T46" fmla="*/ 2 w 177"/>
                <a:gd name="T47" fmla="*/ 4 h 219"/>
                <a:gd name="T48" fmla="*/ 2 w 177"/>
                <a:gd name="T49" fmla="*/ 4 h 219"/>
                <a:gd name="T50" fmla="*/ 2 w 177"/>
                <a:gd name="T51" fmla="*/ 4 h 219"/>
                <a:gd name="T52" fmla="*/ 2 w 177"/>
                <a:gd name="T53" fmla="*/ 4 h 219"/>
                <a:gd name="T54" fmla="*/ 2 w 177"/>
                <a:gd name="T55" fmla="*/ 4 h 219"/>
                <a:gd name="T56" fmla="*/ 2 w 177"/>
                <a:gd name="T57" fmla="*/ 4 h 219"/>
                <a:gd name="T58" fmla="*/ 1 w 177"/>
                <a:gd name="T59" fmla="*/ 4 h 219"/>
                <a:gd name="T60" fmla="*/ 1 w 177"/>
                <a:gd name="T61" fmla="*/ 4 h 219"/>
                <a:gd name="T62" fmla="*/ 1 w 177"/>
                <a:gd name="T63" fmla="*/ 4 h 219"/>
                <a:gd name="T64" fmla="*/ 1 w 177"/>
                <a:gd name="T65" fmla="*/ 4 h 219"/>
                <a:gd name="T66" fmla="*/ 1 w 177"/>
                <a:gd name="T67" fmla="*/ 4 h 219"/>
                <a:gd name="T68" fmla="*/ 1 w 177"/>
                <a:gd name="T69" fmla="*/ 4 h 219"/>
                <a:gd name="T70" fmla="*/ 0 w 177"/>
                <a:gd name="T71" fmla="*/ 4 h 219"/>
                <a:gd name="T72" fmla="*/ 0 w 177"/>
                <a:gd name="T73" fmla="*/ 3 h 219"/>
                <a:gd name="T74" fmla="*/ 0 w 177"/>
                <a:gd name="T75" fmla="*/ 3 h 219"/>
                <a:gd name="T76" fmla="*/ 0 w 177"/>
                <a:gd name="T77" fmla="*/ 3 h 219"/>
                <a:gd name="T78" fmla="*/ 0 w 177"/>
                <a:gd name="T79" fmla="*/ 2 h 219"/>
                <a:gd name="T80" fmla="*/ 0 w 177"/>
                <a:gd name="T81" fmla="*/ 2 h 219"/>
                <a:gd name="T82" fmla="*/ 1 w 177"/>
                <a:gd name="T83" fmla="*/ 2 h 219"/>
                <a:gd name="T84" fmla="*/ 1 w 177"/>
                <a:gd name="T85" fmla="*/ 2 h 219"/>
                <a:gd name="T86" fmla="*/ 1 w 177"/>
                <a:gd name="T87" fmla="*/ 1 h 219"/>
                <a:gd name="T88" fmla="*/ 1 w 177"/>
                <a:gd name="T89" fmla="*/ 1 h 219"/>
                <a:gd name="T90" fmla="*/ 1 w 177"/>
                <a:gd name="T91" fmla="*/ 1 h 219"/>
                <a:gd name="T92" fmla="*/ 2 w 177"/>
                <a:gd name="T93" fmla="*/ 1 h 219"/>
                <a:gd name="T94" fmla="*/ 2 w 177"/>
                <a:gd name="T95" fmla="*/ 1 h 219"/>
                <a:gd name="T96" fmla="*/ 2 w 177"/>
                <a:gd name="T97" fmla="*/ 0 h 219"/>
                <a:gd name="T98" fmla="*/ 2 w 177"/>
                <a:gd name="T99" fmla="*/ 0 h 219"/>
                <a:gd name="T100" fmla="*/ 3 w 177"/>
                <a:gd name="T101" fmla="*/ 0 h 219"/>
                <a:gd name="T102" fmla="*/ 3 w 177"/>
                <a:gd name="T103" fmla="*/ 0 h 219"/>
                <a:gd name="T104" fmla="*/ 3 w 177"/>
                <a:gd name="T105" fmla="*/ 0 h 219"/>
                <a:gd name="T106" fmla="*/ 3 w 177"/>
                <a:gd name="T107" fmla="*/ 0 h 219"/>
                <a:gd name="T108" fmla="*/ 3 w 177"/>
                <a:gd name="T109" fmla="*/ 0 h 219"/>
                <a:gd name="T110" fmla="*/ 2 w 177"/>
                <a:gd name="T111" fmla="*/ 0 h 219"/>
                <a:gd name="T112" fmla="*/ 2 w 177"/>
                <a:gd name="T113" fmla="*/ 0 h 219"/>
                <a:gd name="T114" fmla="*/ 2 w 177"/>
                <a:gd name="T115" fmla="*/ 0 h 219"/>
                <a:gd name="T116" fmla="*/ 2 w 177"/>
                <a:gd name="T117" fmla="*/ 0 h 219"/>
                <a:gd name="T118" fmla="*/ 1 w 177"/>
                <a:gd name="T119" fmla="*/ 1 h 219"/>
                <a:gd name="T120" fmla="*/ 1 w 177"/>
                <a:gd name="T121" fmla="*/ 1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7" name="Freeform 863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2 w 115"/>
                <a:gd name="T1" fmla="*/ 1 h 170"/>
                <a:gd name="T2" fmla="*/ 2 w 115"/>
                <a:gd name="T3" fmla="*/ 2 h 170"/>
                <a:gd name="T4" fmla="*/ 2 w 115"/>
                <a:gd name="T5" fmla="*/ 2 h 170"/>
                <a:gd name="T6" fmla="*/ 2 w 115"/>
                <a:gd name="T7" fmla="*/ 2 h 170"/>
                <a:gd name="T8" fmla="*/ 1 w 115"/>
                <a:gd name="T9" fmla="*/ 3 h 170"/>
                <a:gd name="T10" fmla="*/ 1 w 115"/>
                <a:gd name="T11" fmla="*/ 3 h 170"/>
                <a:gd name="T12" fmla="*/ 1 w 115"/>
                <a:gd name="T13" fmla="*/ 3 h 170"/>
                <a:gd name="T14" fmla="*/ 1 w 115"/>
                <a:gd name="T15" fmla="*/ 3 h 170"/>
                <a:gd name="T16" fmla="*/ 1 w 115"/>
                <a:gd name="T17" fmla="*/ 3 h 170"/>
                <a:gd name="T18" fmla="*/ 0 w 115"/>
                <a:gd name="T19" fmla="*/ 3 h 170"/>
                <a:gd name="T20" fmla="*/ 0 w 115"/>
                <a:gd name="T21" fmla="*/ 4 h 170"/>
                <a:gd name="T22" fmla="*/ 0 w 115"/>
                <a:gd name="T23" fmla="*/ 4 h 170"/>
                <a:gd name="T24" fmla="*/ 0 w 115"/>
                <a:gd name="T25" fmla="*/ 4 h 170"/>
                <a:gd name="T26" fmla="*/ 1 w 115"/>
                <a:gd name="T27" fmla="*/ 4 h 170"/>
                <a:gd name="T28" fmla="*/ 1 w 115"/>
                <a:gd name="T29" fmla="*/ 4 h 170"/>
                <a:gd name="T30" fmla="*/ 1 w 115"/>
                <a:gd name="T31" fmla="*/ 4 h 170"/>
                <a:gd name="T32" fmla="*/ 1 w 115"/>
                <a:gd name="T33" fmla="*/ 4 h 170"/>
                <a:gd name="T34" fmla="*/ 1 w 115"/>
                <a:gd name="T35" fmla="*/ 3 h 170"/>
                <a:gd name="T36" fmla="*/ 1 w 115"/>
                <a:gd name="T37" fmla="*/ 3 h 170"/>
                <a:gd name="T38" fmla="*/ 1 w 115"/>
                <a:gd name="T39" fmla="*/ 3 h 170"/>
                <a:gd name="T40" fmla="*/ 2 w 115"/>
                <a:gd name="T41" fmla="*/ 3 h 170"/>
                <a:gd name="T42" fmla="*/ 2 w 115"/>
                <a:gd name="T43" fmla="*/ 2 h 170"/>
                <a:gd name="T44" fmla="*/ 2 w 115"/>
                <a:gd name="T45" fmla="*/ 2 h 170"/>
                <a:gd name="T46" fmla="*/ 2 w 115"/>
                <a:gd name="T47" fmla="*/ 2 h 170"/>
                <a:gd name="T48" fmla="*/ 2 w 115"/>
                <a:gd name="T49" fmla="*/ 1 h 170"/>
                <a:gd name="T50" fmla="*/ 2 w 115"/>
                <a:gd name="T51" fmla="*/ 1 h 170"/>
                <a:gd name="T52" fmla="*/ 2 w 115"/>
                <a:gd name="T53" fmla="*/ 1 h 170"/>
                <a:gd name="T54" fmla="*/ 1 w 115"/>
                <a:gd name="T55" fmla="*/ 0 h 170"/>
                <a:gd name="T56" fmla="*/ 1 w 115"/>
                <a:gd name="T57" fmla="*/ 0 h 170"/>
                <a:gd name="T58" fmla="*/ 1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1 w 115"/>
                <a:gd name="T69" fmla="*/ 0 h 170"/>
                <a:gd name="T70" fmla="*/ 1 w 115"/>
                <a:gd name="T71" fmla="*/ 0 h 170"/>
                <a:gd name="T72" fmla="*/ 1 w 115"/>
                <a:gd name="T73" fmla="*/ 0 h 170"/>
                <a:gd name="T74" fmla="*/ 1 w 115"/>
                <a:gd name="T75" fmla="*/ 1 h 170"/>
                <a:gd name="T76" fmla="*/ 1 w 115"/>
                <a:gd name="T77" fmla="*/ 1 h 170"/>
                <a:gd name="T78" fmla="*/ 2 w 115"/>
                <a:gd name="T79" fmla="*/ 1 h 170"/>
                <a:gd name="T80" fmla="*/ 2 w 115"/>
                <a:gd name="T81" fmla="*/ 1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8" name="Freeform 864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1 w 289"/>
                <a:gd name="T1" fmla="*/ 1 h 352"/>
                <a:gd name="T2" fmla="*/ 1 w 289"/>
                <a:gd name="T3" fmla="*/ 2 h 352"/>
                <a:gd name="T4" fmla="*/ 0 w 289"/>
                <a:gd name="T5" fmla="*/ 3 h 352"/>
                <a:gd name="T6" fmla="*/ 0 w 289"/>
                <a:gd name="T7" fmla="*/ 4 h 352"/>
                <a:gd name="T8" fmla="*/ 0 w 289"/>
                <a:gd name="T9" fmla="*/ 5 h 352"/>
                <a:gd name="T10" fmla="*/ 0 w 289"/>
                <a:gd name="T11" fmla="*/ 5 h 352"/>
                <a:gd name="T12" fmla="*/ 0 w 289"/>
                <a:gd name="T13" fmla="*/ 6 h 352"/>
                <a:gd name="T14" fmla="*/ 0 w 289"/>
                <a:gd name="T15" fmla="*/ 6 h 352"/>
                <a:gd name="T16" fmla="*/ 1 w 289"/>
                <a:gd name="T17" fmla="*/ 6 h 352"/>
                <a:gd name="T18" fmla="*/ 1 w 289"/>
                <a:gd name="T19" fmla="*/ 6 h 352"/>
                <a:gd name="T20" fmla="*/ 2 w 289"/>
                <a:gd name="T21" fmla="*/ 7 h 352"/>
                <a:gd name="T22" fmla="*/ 2 w 289"/>
                <a:gd name="T23" fmla="*/ 7 h 352"/>
                <a:gd name="T24" fmla="*/ 3 w 289"/>
                <a:gd name="T25" fmla="*/ 7 h 352"/>
                <a:gd name="T26" fmla="*/ 3 w 289"/>
                <a:gd name="T27" fmla="*/ 7 h 352"/>
                <a:gd name="T28" fmla="*/ 4 w 289"/>
                <a:gd name="T29" fmla="*/ 7 h 352"/>
                <a:gd name="T30" fmla="*/ 4 w 289"/>
                <a:gd name="T31" fmla="*/ 7 h 352"/>
                <a:gd name="T32" fmla="*/ 4 w 289"/>
                <a:gd name="T33" fmla="*/ 7 h 352"/>
                <a:gd name="T34" fmla="*/ 4 w 289"/>
                <a:gd name="T35" fmla="*/ 7 h 352"/>
                <a:gd name="T36" fmla="*/ 4 w 289"/>
                <a:gd name="T37" fmla="*/ 7 h 352"/>
                <a:gd name="T38" fmla="*/ 4 w 289"/>
                <a:gd name="T39" fmla="*/ 7 h 352"/>
                <a:gd name="T40" fmla="*/ 4 w 289"/>
                <a:gd name="T41" fmla="*/ 7 h 352"/>
                <a:gd name="T42" fmla="*/ 4 w 289"/>
                <a:gd name="T43" fmla="*/ 7 h 352"/>
                <a:gd name="T44" fmla="*/ 3 w 289"/>
                <a:gd name="T45" fmla="*/ 7 h 352"/>
                <a:gd name="T46" fmla="*/ 3 w 289"/>
                <a:gd name="T47" fmla="*/ 6 h 352"/>
                <a:gd name="T48" fmla="*/ 2 w 289"/>
                <a:gd name="T49" fmla="*/ 6 h 352"/>
                <a:gd name="T50" fmla="*/ 2 w 289"/>
                <a:gd name="T51" fmla="*/ 6 h 352"/>
                <a:gd name="T52" fmla="*/ 1 w 289"/>
                <a:gd name="T53" fmla="*/ 6 h 352"/>
                <a:gd name="T54" fmla="*/ 1 w 289"/>
                <a:gd name="T55" fmla="*/ 6 h 352"/>
                <a:gd name="T56" fmla="*/ 1 w 289"/>
                <a:gd name="T57" fmla="*/ 5 h 352"/>
                <a:gd name="T58" fmla="*/ 0 w 289"/>
                <a:gd name="T59" fmla="*/ 5 h 352"/>
                <a:gd name="T60" fmla="*/ 0 w 289"/>
                <a:gd name="T61" fmla="*/ 5 h 352"/>
                <a:gd name="T62" fmla="*/ 0 w 289"/>
                <a:gd name="T63" fmla="*/ 4 h 352"/>
                <a:gd name="T64" fmla="*/ 1 w 289"/>
                <a:gd name="T65" fmla="*/ 3 h 352"/>
                <a:gd name="T66" fmla="*/ 1 w 289"/>
                <a:gd name="T67" fmla="*/ 3 h 352"/>
                <a:gd name="T68" fmla="*/ 1 w 289"/>
                <a:gd name="T69" fmla="*/ 2 h 352"/>
                <a:gd name="T70" fmla="*/ 2 w 289"/>
                <a:gd name="T71" fmla="*/ 2 h 352"/>
                <a:gd name="T72" fmla="*/ 2 w 289"/>
                <a:gd name="T73" fmla="*/ 1 h 352"/>
                <a:gd name="T74" fmla="*/ 2 w 289"/>
                <a:gd name="T75" fmla="*/ 1 h 352"/>
                <a:gd name="T76" fmla="*/ 3 w 289"/>
                <a:gd name="T77" fmla="*/ 0 h 352"/>
                <a:gd name="T78" fmla="*/ 3 w 289"/>
                <a:gd name="T79" fmla="*/ 0 h 352"/>
                <a:gd name="T80" fmla="*/ 3 w 289"/>
                <a:gd name="T81" fmla="*/ 0 h 352"/>
                <a:gd name="T82" fmla="*/ 3 w 289"/>
                <a:gd name="T83" fmla="*/ 0 h 352"/>
                <a:gd name="T84" fmla="*/ 2 w 289"/>
                <a:gd name="T85" fmla="*/ 0 h 352"/>
                <a:gd name="T86" fmla="*/ 2 w 289"/>
                <a:gd name="T87" fmla="*/ 1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09" name="Freeform 865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3 w 252"/>
                <a:gd name="T1" fmla="*/ 1 h 235"/>
                <a:gd name="T2" fmla="*/ 4 w 252"/>
                <a:gd name="T3" fmla="*/ 2 h 235"/>
                <a:gd name="T4" fmla="*/ 4 w 252"/>
                <a:gd name="T5" fmla="*/ 2 h 235"/>
                <a:gd name="T6" fmla="*/ 4 w 252"/>
                <a:gd name="T7" fmla="*/ 2 h 235"/>
                <a:gd name="T8" fmla="*/ 4 w 252"/>
                <a:gd name="T9" fmla="*/ 3 h 235"/>
                <a:gd name="T10" fmla="*/ 4 w 252"/>
                <a:gd name="T11" fmla="*/ 3 h 235"/>
                <a:gd name="T12" fmla="*/ 4 w 252"/>
                <a:gd name="T13" fmla="*/ 3 h 235"/>
                <a:gd name="T14" fmla="*/ 4 w 252"/>
                <a:gd name="T15" fmla="*/ 4 h 235"/>
                <a:gd name="T16" fmla="*/ 3 w 252"/>
                <a:gd name="T17" fmla="*/ 4 h 235"/>
                <a:gd name="T18" fmla="*/ 3 w 252"/>
                <a:gd name="T19" fmla="*/ 4 h 235"/>
                <a:gd name="T20" fmla="*/ 3 w 252"/>
                <a:gd name="T21" fmla="*/ 4 h 235"/>
                <a:gd name="T22" fmla="*/ 3 w 252"/>
                <a:gd name="T23" fmla="*/ 4 h 235"/>
                <a:gd name="T24" fmla="*/ 3 w 252"/>
                <a:gd name="T25" fmla="*/ 5 h 235"/>
                <a:gd name="T26" fmla="*/ 3 w 252"/>
                <a:gd name="T27" fmla="*/ 5 h 235"/>
                <a:gd name="T28" fmla="*/ 3 w 252"/>
                <a:gd name="T29" fmla="*/ 5 h 235"/>
                <a:gd name="T30" fmla="*/ 3 w 252"/>
                <a:gd name="T31" fmla="*/ 5 h 235"/>
                <a:gd name="T32" fmla="*/ 3 w 252"/>
                <a:gd name="T33" fmla="*/ 5 h 235"/>
                <a:gd name="T34" fmla="*/ 3 w 252"/>
                <a:gd name="T35" fmla="*/ 5 h 235"/>
                <a:gd name="T36" fmla="*/ 3 w 252"/>
                <a:gd name="T37" fmla="*/ 5 h 235"/>
                <a:gd name="T38" fmla="*/ 3 w 252"/>
                <a:gd name="T39" fmla="*/ 5 h 235"/>
                <a:gd name="T40" fmla="*/ 3 w 252"/>
                <a:gd name="T41" fmla="*/ 5 h 235"/>
                <a:gd name="T42" fmla="*/ 3 w 252"/>
                <a:gd name="T43" fmla="*/ 5 h 235"/>
                <a:gd name="T44" fmla="*/ 4 w 252"/>
                <a:gd name="T45" fmla="*/ 4 h 235"/>
                <a:gd name="T46" fmla="*/ 4 w 252"/>
                <a:gd name="T47" fmla="*/ 4 h 235"/>
                <a:gd name="T48" fmla="*/ 4 w 252"/>
                <a:gd name="T49" fmla="*/ 3 h 235"/>
                <a:gd name="T50" fmla="*/ 4 w 252"/>
                <a:gd name="T51" fmla="*/ 3 h 235"/>
                <a:gd name="T52" fmla="*/ 4 w 252"/>
                <a:gd name="T53" fmla="*/ 2 h 235"/>
                <a:gd name="T54" fmla="*/ 4 w 252"/>
                <a:gd name="T55" fmla="*/ 2 h 235"/>
                <a:gd name="T56" fmla="*/ 4 w 252"/>
                <a:gd name="T57" fmla="*/ 1 h 235"/>
                <a:gd name="T58" fmla="*/ 3 w 252"/>
                <a:gd name="T59" fmla="*/ 1 h 235"/>
                <a:gd name="T60" fmla="*/ 3 w 252"/>
                <a:gd name="T61" fmla="*/ 1 h 235"/>
                <a:gd name="T62" fmla="*/ 3 w 252"/>
                <a:gd name="T63" fmla="*/ 1 h 235"/>
                <a:gd name="T64" fmla="*/ 3 w 252"/>
                <a:gd name="T65" fmla="*/ 1 h 235"/>
                <a:gd name="T66" fmla="*/ 2 w 252"/>
                <a:gd name="T67" fmla="*/ 0 h 235"/>
                <a:gd name="T68" fmla="*/ 2 w 252"/>
                <a:gd name="T69" fmla="*/ 0 h 235"/>
                <a:gd name="T70" fmla="*/ 2 w 252"/>
                <a:gd name="T71" fmla="*/ 0 h 235"/>
                <a:gd name="T72" fmla="*/ 1 w 252"/>
                <a:gd name="T73" fmla="*/ 0 h 235"/>
                <a:gd name="T74" fmla="*/ 1 w 252"/>
                <a:gd name="T75" fmla="*/ 0 h 235"/>
                <a:gd name="T76" fmla="*/ 1 w 252"/>
                <a:gd name="T77" fmla="*/ 0 h 235"/>
                <a:gd name="T78" fmla="*/ 1 w 252"/>
                <a:gd name="T79" fmla="*/ 0 h 235"/>
                <a:gd name="T80" fmla="*/ 1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1 w 252"/>
                <a:gd name="T95" fmla="*/ 0 h 235"/>
                <a:gd name="T96" fmla="*/ 1 w 252"/>
                <a:gd name="T97" fmla="*/ 0 h 235"/>
                <a:gd name="T98" fmla="*/ 1 w 252"/>
                <a:gd name="T99" fmla="*/ 0 h 235"/>
                <a:gd name="T100" fmla="*/ 1 w 252"/>
                <a:gd name="T101" fmla="*/ 0 h 235"/>
                <a:gd name="T102" fmla="*/ 1 w 252"/>
                <a:gd name="T103" fmla="*/ 0 h 235"/>
                <a:gd name="T104" fmla="*/ 2 w 252"/>
                <a:gd name="T105" fmla="*/ 0 h 235"/>
                <a:gd name="T106" fmla="*/ 2 w 252"/>
                <a:gd name="T107" fmla="*/ 1 h 235"/>
                <a:gd name="T108" fmla="*/ 2 w 252"/>
                <a:gd name="T109" fmla="*/ 1 h 235"/>
                <a:gd name="T110" fmla="*/ 2 w 252"/>
                <a:gd name="T111" fmla="*/ 1 h 235"/>
                <a:gd name="T112" fmla="*/ 3 w 252"/>
                <a:gd name="T113" fmla="*/ 1 h 235"/>
                <a:gd name="T114" fmla="*/ 3 w 252"/>
                <a:gd name="T115" fmla="*/ 1 h 235"/>
                <a:gd name="T116" fmla="*/ 3 w 252"/>
                <a:gd name="T117" fmla="*/ 1 h 235"/>
                <a:gd name="T118" fmla="*/ 3 w 252"/>
                <a:gd name="T119" fmla="*/ 1 h 235"/>
                <a:gd name="T120" fmla="*/ 3 w 252"/>
                <a:gd name="T121" fmla="*/ 1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0" name="Freeform 866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2 h 220"/>
                <a:gd name="T2" fmla="*/ 0 w 103"/>
                <a:gd name="T3" fmla="*/ 3 h 220"/>
                <a:gd name="T4" fmla="*/ 0 w 103"/>
                <a:gd name="T5" fmla="*/ 3 h 220"/>
                <a:gd name="T6" fmla="*/ 0 w 103"/>
                <a:gd name="T7" fmla="*/ 4 h 220"/>
                <a:gd name="T8" fmla="*/ 0 w 103"/>
                <a:gd name="T9" fmla="*/ 4 h 220"/>
                <a:gd name="T10" fmla="*/ 1 w 103"/>
                <a:gd name="T11" fmla="*/ 4 h 220"/>
                <a:gd name="T12" fmla="*/ 1 w 103"/>
                <a:gd name="T13" fmla="*/ 4 h 220"/>
                <a:gd name="T14" fmla="*/ 1 w 103"/>
                <a:gd name="T15" fmla="*/ 5 h 220"/>
                <a:gd name="T16" fmla="*/ 1 w 103"/>
                <a:gd name="T17" fmla="*/ 5 h 220"/>
                <a:gd name="T18" fmla="*/ 1 w 103"/>
                <a:gd name="T19" fmla="*/ 5 h 220"/>
                <a:gd name="T20" fmla="*/ 2 w 103"/>
                <a:gd name="T21" fmla="*/ 5 h 220"/>
                <a:gd name="T22" fmla="*/ 2 w 103"/>
                <a:gd name="T23" fmla="*/ 5 h 220"/>
                <a:gd name="T24" fmla="*/ 2 w 103"/>
                <a:gd name="T25" fmla="*/ 5 h 220"/>
                <a:gd name="T26" fmla="*/ 2 w 103"/>
                <a:gd name="T27" fmla="*/ 4 h 220"/>
                <a:gd name="T28" fmla="*/ 2 w 103"/>
                <a:gd name="T29" fmla="*/ 4 h 220"/>
                <a:gd name="T30" fmla="*/ 2 w 103"/>
                <a:gd name="T31" fmla="*/ 4 h 220"/>
                <a:gd name="T32" fmla="*/ 1 w 103"/>
                <a:gd name="T33" fmla="*/ 4 h 220"/>
                <a:gd name="T34" fmla="*/ 1 w 103"/>
                <a:gd name="T35" fmla="*/ 4 h 220"/>
                <a:gd name="T36" fmla="*/ 1 w 103"/>
                <a:gd name="T37" fmla="*/ 4 h 220"/>
                <a:gd name="T38" fmla="*/ 1 w 103"/>
                <a:gd name="T39" fmla="*/ 3 h 220"/>
                <a:gd name="T40" fmla="*/ 1 w 103"/>
                <a:gd name="T41" fmla="*/ 3 h 220"/>
                <a:gd name="T42" fmla="*/ 1 w 103"/>
                <a:gd name="T43" fmla="*/ 3 h 220"/>
                <a:gd name="T44" fmla="*/ 0 w 103"/>
                <a:gd name="T45" fmla="*/ 3 h 220"/>
                <a:gd name="T46" fmla="*/ 0 w 103"/>
                <a:gd name="T47" fmla="*/ 2 h 220"/>
                <a:gd name="T48" fmla="*/ 1 w 103"/>
                <a:gd name="T49" fmla="*/ 2 h 220"/>
                <a:gd name="T50" fmla="*/ 1 w 103"/>
                <a:gd name="T51" fmla="*/ 1 h 220"/>
                <a:gd name="T52" fmla="*/ 1 w 103"/>
                <a:gd name="T53" fmla="*/ 1 h 220"/>
                <a:gd name="T54" fmla="*/ 1 w 103"/>
                <a:gd name="T55" fmla="*/ 1 h 220"/>
                <a:gd name="T56" fmla="*/ 1 w 103"/>
                <a:gd name="T57" fmla="*/ 1 h 220"/>
                <a:gd name="T58" fmla="*/ 1 w 103"/>
                <a:gd name="T59" fmla="*/ 0 h 220"/>
                <a:gd name="T60" fmla="*/ 2 w 103"/>
                <a:gd name="T61" fmla="*/ 0 h 220"/>
                <a:gd name="T62" fmla="*/ 2 w 103"/>
                <a:gd name="T63" fmla="*/ 0 h 220"/>
                <a:gd name="T64" fmla="*/ 2 w 103"/>
                <a:gd name="T65" fmla="*/ 0 h 220"/>
                <a:gd name="T66" fmla="*/ 2 w 103"/>
                <a:gd name="T67" fmla="*/ 0 h 220"/>
                <a:gd name="T68" fmla="*/ 1 w 103"/>
                <a:gd name="T69" fmla="*/ 0 h 220"/>
                <a:gd name="T70" fmla="*/ 1 w 103"/>
                <a:gd name="T71" fmla="*/ 1 h 220"/>
                <a:gd name="T72" fmla="*/ 1 w 103"/>
                <a:gd name="T73" fmla="*/ 1 h 220"/>
                <a:gd name="T74" fmla="*/ 1 w 103"/>
                <a:gd name="T75" fmla="*/ 1 h 220"/>
                <a:gd name="T76" fmla="*/ 0 w 103"/>
                <a:gd name="T77" fmla="*/ 2 h 220"/>
                <a:gd name="T78" fmla="*/ 0 w 103"/>
                <a:gd name="T79" fmla="*/ 2 h 220"/>
                <a:gd name="T80" fmla="*/ 0 w 103"/>
                <a:gd name="T81" fmla="*/ 2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1" name="Freeform 867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3 w 220"/>
                <a:gd name="T1" fmla="*/ 2 h 288"/>
                <a:gd name="T2" fmla="*/ 3 w 220"/>
                <a:gd name="T3" fmla="*/ 3 h 288"/>
                <a:gd name="T4" fmla="*/ 3 w 220"/>
                <a:gd name="T5" fmla="*/ 3 h 288"/>
                <a:gd name="T6" fmla="*/ 3 w 220"/>
                <a:gd name="T7" fmla="*/ 4 h 288"/>
                <a:gd name="T8" fmla="*/ 3 w 220"/>
                <a:gd name="T9" fmla="*/ 4 h 288"/>
                <a:gd name="T10" fmla="*/ 3 w 220"/>
                <a:gd name="T11" fmla="*/ 4 h 288"/>
                <a:gd name="T12" fmla="*/ 2 w 220"/>
                <a:gd name="T13" fmla="*/ 5 h 288"/>
                <a:gd name="T14" fmla="*/ 2 w 220"/>
                <a:gd name="T15" fmla="*/ 5 h 288"/>
                <a:gd name="T16" fmla="*/ 2 w 220"/>
                <a:gd name="T17" fmla="*/ 5 h 288"/>
                <a:gd name="T18" fmla="*/ 2 w 220"/>
                <a:gd name="T19" fmla="*/ 5 h 288"/>
                <a:gd name="T20" fmla="*/ 2 w 220"/>
                <a:gd name="T21" fmla="*/ 6 h 288"/>
                <a:gd name="T22" fmla="*/ 2 w 220"/>
                <a:gd name="T23" fmla="*/ 6 h 288"/>
                <a:gd name="T24" fmla="*/ 2 w 220"/>
                <a:gd name="T25" fmla="*/ 6 h 288"/>
                <a:gd name="T26" fmla="*/ 2 w 220"/>
                <a:gd name="T27" fmla="*/ 6 h 288"/>
                <a:gd name="T28" fmla="*/ 2 w 220"/>
                <a:gd name="T29" fmla="*/ 6 h 288"/>
                <a:gd name="T30" fmla="*/ 3 w 220"/>
                <a:gd name="T31" fmla="*/ 5 h 288"/>
                <a:gd name="T32" fmla="*/ 3 w 220"/>
                <a:gd name="T33" fmla="*/ 5 h 288"/>
                <a:gd name="T34" fmla="*/ 3 w 220"/>
                <a:gd name="T35" fmla="*/ 4 h 288"/>
                <a:gd name="T36" fmla="*/ 4 w 220"/>
                <a:gd name="T37" fmla="*/ 4 h 288"/>
                <a:gd name="T38" fmla="*/ 4 w 220"/>
                <a:gd name="T39" fmla="*/ 3 h 288"/>
                <a:gd name="T40" fmla="*/ 3 w 220"/>
                <a:gd name="T41" fmla="*/ 2 h 288"/>
                <a:gd name="T42" fmla="*/ 3 w 220"/>
                <a:gd name="T43" fmla="*/ 2 h 288"/>
                <a:gd name="T44" fmla="*/ 3 w 220"/>
                <a:gd name="T45" fmla="*/ 1 h 288"/>
                <a:gd name="T46" fmla="*/ 2 w 220"/>
                <a:gd name="T47" fmla="*/ 1 h 288"/>
                <a:gd name="T48" fmla="*/ 2 w 220"/>
                <a:gd name="T49" fmla="*/ 1 h 288"/>
                <a:gd name="T50" fmla="*/ 1 w 220"/>
                <a:gd name="T51" fmla="*/ 1 h 288"/>
                <a:gd name="T52" fmla="*/ 1 w 220"/>
                <a:gd name="T53" fmla="*/ 0 h 288"/>
                <a:gd name="T54" fmla="*/ 1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1 w 220"/>
                <a:gd name="T63" fmla="*/ 0 h 288"/>
                <a:gd name="T64" fmla="*/ 1 w 220"/>
                <a:gd name="T65" fmla="*/ 1 h 288"/>
                <a:gd name="T66" fmla="*/ 1 w 220"/>
                <a:gd name="T67" fmla="*/ 1 h 288"/>
                <a:gd name="T68" fmla="*/ 2 w 220"/>
                <a:gd name="T69" fmla="*/ 1 h 288"/>
                <a:gd name="T70" fmla="*/ 2 w 220"/>
                <a:gd name="T71" fmla="*/ 1 h 288"/>
                <a:gd name="T72" fmla="*/ 2 w 220"/>
                <a:gd name="T73" fmla="*/ 2 h 288"/>
                <a:gd name="T74" fmla="*/ 3 w 220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2" name="Freeform 868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1 w 1070"/>
                <a:gd name="T1" fmla="*/ 0 h 844"/>
                <a:gd name="T2" fmla="*/ 11 w 1070"/>
                <a:gd name="T3" fmla="*/ 1 h 844"/>
                <a:gd name="T4" fmla="*/ 9 w 1070"/>
                <a:gd name="T5" fmla="*/ 6 h 844"/>
                <a:gd name="T6" fmla="*/ 0 w 1070"/>
                <a:gd name="T7" fmla="*/ 4 h 844"/>
                <a:gd name="T8" fmla="*/ 1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3" name="Freeform 869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1 w 819"/>
                <a:gd name="T1" fmla="*/ 0 h 333"/>
                <a:gd name="T2" fmla="*/ 8 w 819"/>
                <a:gd name="T3" fmla="*/ 1 h 333"/>
                <a:gd name="T4" fmla="*/ 2 w 819"/>
                <a:gd name="T5" fmla="*/ 1 h 333"/>
                <a:gd name="T6" fmla="*/ 0 w 819"/>
                <a:gd name="T7" fmla="*/ 2 h 333"/>
                <a:gd name="T8" fmla="*/ 1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4" name="Freeform 870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11 w 1083"/>
                <a:gd name="T3" fmla="*/ 2 h 306"/>
                <a:gd name="T4" fmla="*/ 10 w 1083"/>
                <a:gd name="T5" fmla="*/ 2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5" name="Freeform 871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11 w 1088"/>
                <a:gd name="T3" fmla="*/ 2 h 311"/>
                <a:gd name="T4" fmla="*/ 11 w 1088"/>
                <a:gd name="T5" fmla="*/ 2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6" name="Freeform 872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1 w 164"/>
                <a:gd name="T9" fmla="*/ 0 h 72"/>
                <a:gd name="T10" fmla="*/ 1 w 164"/>
                <a:gd name="T11" fmla="*/ 0 h 72"/>
                <a:gd name="T12" fmla="*/ 1 w 164"/>
                <a:gd name="T13" fmla="*/ 0 h 72"/>
                <a:gd name="T14" fmla="*/ 1 w 164"/>
                <a:gd name="T15" fmla="*/ 0 h 72"/>
                <a:gd name="T16" fmla="*/ 2 w 164"/>
                <a:gd name="T17" fmla="*/ 0 h 72"/>
                <a:gd name="T18" fmla="*/ 2 w 164"/>
                <a:gd name="T19" fmla="*/ 0 h 72"/>
                <a:gd name="T20" fmla="*/ 2 w 164"/>
                <a:gd name="T21" fmla="*/ 0 h 72"/>
                <a:gd name="T22" fmla="*/ 2 w 164"/>
                <a:gd name="T23" fmla="*/ 0 h 72"/>
                <a:gd name="T24" fmla="*/ 2 w 164"/>
                <a:gd name="T25" fmla="*/ 1 h 72"/>
                <a:gd name="T26" fmla="*/ 1 w 164"/>
                <a:gd name="T27" fmla="*/ 1 h 72"/>
                <a:gd name="T28" fmla="*/ 1 w 164"/>
                <a:gd name="T29" fmla="*/ 1 h 72"/>
                <a:gd name="T30" fmla="*/ 1 w 164"/>
                <a:gd name="T31" fmla="*/ 1 h 72"/>
                <a:gd name="T32" fmla="*/ 1 w 164"/>
                <a:gd name="T33" fmla="*/ 0 h 72"/>
                <a:gd name="T34" fmla="*/ 1 w 164"/>
                <a:gd name="T35" fmla="*/ 0 h 72"/>
                <a:gd name="T36" fmla="*/ 1 w 164"/>
                <a:gd name="T37" fmla="*/ 0 h 72"/>
                <a:gd name="T38" fmla="*/ 1 w 164"/>
                <a:gd name="T39" fmla="*/ 0 h 72"/>
                <a:gd name="T40" fmla="*/ 1 w 164"/>
                <a:gd name="T41" fmla="*/ 0 h 72"/>
                <a:gd name="T42" fmla="*/ 1 w 164"/>
                <a:gd name="T43" fmla="*/ 0 h 72"/>
                <a:gd name="T44" fmla="*/ 1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7" name="Freeform 873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1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1 h 109"/>
                <a:gd name="T18" fmla="*/ 1 w 146"/>
                <a:gd name="T19" fmla="*/ 1 h 109"/>
                <a:gd name="T20" fmla="*/ 1 w 146"/>
                <a:gd name="T21" fmla="*/ 1 h 109"/>
                <a:gd name="T22" fmla="*/ 1 w 146"/>
                <a:gd name="T23" fmla="*/ 1 h 109"/>
                <a:gd name="T24" fmla="*/ 1 w 146"/>
                <a:gd name="T25" fmla="*/ 0 h 109"/>
                <a:gd name="T26" fmla="*/ 1 w 146"/>
                <a:gd name="T27" fmla="*/ 0 h 109"/>
                <a:gd name="T28" fmla="*/ 1 w 146"/>
                <a:gd name="T29" fmla="*/ 0 h 109"/>
                <a:gd name="T30" fmla="*/ 1 w 146"/>
                <a:gd name="T31" fmla="*/ 0 h 109"/>
                <a:gd name="T32" fmla="*/ 1 w 146"/>
                <a:gd name="T33" fmla="*/ 0 h 109"/>
                <a:gd name="T34" fmla="*/ 2 w 146"/>
                <a:gd name="T35" fmla="*/ 0 h 109"/>
                <a:gd name="T36" fmla="*/ 1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8" name="Freeform 874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1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1 h 107"/>
                <a:gd name="T18" fmla="*/ 1 w 146"/>
                <a:gd name="T19" fmla="*/ 1 h 107"/>
                <a:gd name="T20" fmla="*/ 1 w 146"/>
                <a:gd name="T21" fmla="*/ 1 h 107"/>
                <a:gd name="T22" fmla="*/ 1 w 146"/>
                <a:gd name="T23" fmla="*/ 1 h 107"/>
                <a:gd name="T24" fmla="*/ 1 w 146"/>
                <a:gd name="T25" fmla="*/ 1 h 107"/>
                <a:gd name="T26" fmla="*/ 1 w 146"/>
                <a:gd name="T27" fmla="*/ 0 h 107"/>
                <a:gd name="T28" fmla="*/ 1 w 146"/>
                <a:gd name="T29" fmla="*/ 0 h 107"/>
                <a:gd name="T30" fmla="*/ 1 w 146"/>
                <a:gd name="T31" fmla="*/ 0 h 107"/>
                <a:gd name="T32" fmla="*/ 1 w 146"/>
                <a:gd name="T33" fmla="*/ 0 h 107"/>
                <a:gd name="T34" fmla="*/ 2 w 146"/>
                <a:gd name="T35" fmla="*/ 0 h 107"/>
                <a:gd name="T36" fmla="*/ 1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19" name="Freeform 875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6 w 629"/>
                <a:gd name="T3" fmla="*/ 1 h 182"/>
                <a:gd name="T4" fmla="*/ 6 w 629"/>
                <a:gd name="T5" fmla="*/ 1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0" name="Freeform 876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221" name="Freeform 877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3153" name="Group 878"/>
          <p:cNvGrpSpPr>
            <a:grpSpLocks/>
          </p:cNvGrpSpPr>
          <p:nvPr/>
        </p:nvGrpSpPr>
        <p:grpSpPr bwMode="auto">
          <a:xfrm>
            <a:off x="6143625" y="1728788"/>
            <a:ext cx="346075" cy="396875"/>
            <a:chOff x="4475" y="3342"/>
            <a:chExt cx="172" cy="215"/>
          </a:xfrm>
        </p:grpSpPr>
        <p:sp>
          <p:nvSpPr>
            <p:cNvPr id="43160" name="AutoShape 879"/>
            <p:cNvSpPr>
              <a:spLocks noChangeAspect="1" noChangeArrowheads="1" noTextEdit="1"/>
            </p:cNvSpPr>
            <p:nvPr/>
          </p:nvSpPr>
          <p:spPr bwMode="auto">
            <a:xfrm>
              <a:off x="4500" y="3398"/>
              <a:ext cx="14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1" name="Freeform 880"/>
            <p:cNvSpPr>
              <a:spLocks/>
            </p:cNvSpPr>
            <p:nvPr/>
          </p:nvSpPr>
          <p:spPr bwMode="auto">
            <a:xfrm>
              <a:off x="4501" y="3398"/>
              <a:ext cx="146" cy="159"/>
            </a:xfrm>
            <a:custGeom>
              <a:avLst/>
              <a:gdLst>
                <a:gd name="T0" fmla="*/ 4 w 1894"/>
                <a:gd name="T1" fmla="*/ 0 h 1904"/>
                <a:gd name="T2" fmla="*/ 4 w 1894"/>
                <a:gd name="T3" fmla="*/ 0 h 1904"/>
                <a:gd name="T4" fmla="*/ 4 w 1894"/>
                <a:gd name="T5" fmla="*/ 0 h 1904"/>
                <a:gd name="T6" fmla="*/ 4 w 1894"/>
                <a:gd name="T7" fmla="*/ 0 h 1904"/>
                <a:gd name="T8" fmla="*/ 5 w 1894"/>
                <a:gd name="T9" fmla="*/ 0 h 1904"/>
                <a:gd name="T10" fmla="*/ 5 w 1894"/>
                <a:gd name="T11" fmla="*/ 0 h 1904"/>
                <a:gd name="T12" fmla="*/ 6 w 1894"/>
                <a:gd name="T13" fmla="*/ 0 h 1904"/>
                <a:gd name="T14" fmla="*/ 6 w 1894"/>
                <a:gd name="T15" fmla="*/ 0 h 1904"/>
                <a:gd name="T16" fmla="*/ 7 w 1894"/>
                <a:gd name="T17" fmla="*/ 0 h 1904"/>
                <a:gd name="T18" fmla="*/ 7 w 1894"/>
                <a:gd name="T19" fmla="*/ 0 h 1904"/>
                <a:gd name="T20" fmla="*/ 8 w 1894"/>
                <a:gd name="T21" fmla="*/ 1 h 1904"/>
                <a:gd name="T22" fmla="*/ 8 w 1894"/>
                <a:gd name="T23" fmla="*/ 1 h 1904"/>
                <a:gd name="T24" fmla="*/ 9 w 1894"/>
                <a:gd name="T25" fmla="*/ 1 h 1904"/>
                <a:gd name="T26" fmla="*/ 10 w 1894"/>
                <a:gd name="T27" fmla="*/ 1 h 1904"/>
                <a:gd name="T28" fmla="*/ 10 w 1894"/>
                <a:gd name="T29" fmla="*/ 1 h 1904"/>
                <a:gd name="T30" fmla="*/ 11 w 1894"/>
                <a:gd name="T31" fmla="*/ 2 h 1904"/>
                <a:gd name="T32" fmla="*/ 10 w 1894"/>
                <a:gd name="T33" fmla="*/ 8 h 1904"/>
                <a:gd name="T34" fmla="*/ 10 w 1894"/>
                <a:gd name="T35" fmla="*/ 8 h 1904"/>
                <a:gd name="T36" fmla="*/ 10 w 1894"/>
                <a:gd name="T37" fmla="*/ 8 h 1904"/>
                <a:gd name="T38" fmla="*/ 11 w 1894"/>
                <a:gd name="T39" fmla="*/ 9 h 1904"/>
                <a:gd name="T40" fmla="*/ 10 w 1894"/>
                <a:gd name="T41" fmla="*/ 9 h 1904"/>
                <a:gd name="T42" fmla="*/ 8 w 1894"/>
                <a:gd name="T43" fmla="*/ 12 h 1904"/>
                <a:gd name="T44" fmla="*/ 8 w 1894"/>
                <a:gd name="T45" fmla="*/ 13 h 1904"/>
                <a:gd name="T46" fmla="*/ 8 w 1894"/>
                <a:gd name="T47" fmla="*/ 13 h 1904"/>
                <a:gd name="T48" fmla="*/ 8 w 1894"/>
                <a:gd name="T49" fmla="*/ 13 h 1904"/>
                <a:gd name="T50" fmla="*/ 7 w 1894"/>
                <a:gd name="T51" fmla="*/ 13 h 1904"/>
                <a:gd name="T52" fmla="*/ 7 w 1894"/>
                <a:gd name="T53" fmla="*/ 13 h 1904"/>
                <a:gd name="T54" fmla="*/ 6 w 1894"/>
                <a:gd name="T55" fmla="*/ 13 h 1904"/>
                <a:gd name="T56" fmla="*/ 6 w 1894"/>
                <a:gd name="T57" fmla="*/ 13 h 1904"/>
                <a:gd name="T58" fmla="*/ 5 w 1894"/>
                <a:gd name="T59" fmla="*/ 13 h 1904"/>
                <a:gd name="T60" fmla="*/ 5 w 1894"/>
                <a:gd name="T61" fmla="*/ 13 h 1904"/>
                <a:gd name="T62" fmla="*/ 4 w 1894"/>
                <a:gd name="T63" fmla="*/ 12 h 1904"/>
                <a:gd name="T64" fmla="*/ 4 w 1894"/>
                <a:gd name="T65" fmla="*/ 12 h 1904"/>
                <a:gd name="T66" fmla="*/ 3 w 1894"/>
                <a:gd name="T67" fmla="*/ 12 h 1904"/>
                <a:gd name="T68" fmla="*/ 2 w 1894"/>
                <a:gd name="T69" fmla="*/ 12 h 1904"/>
                <a:gd name="T70" fmla="*/ 2 w 1894"/>
                <a:gd name="T71" fmla="*/ 11 h 1904"/>
                <a:gd name="T72" fmla="*/ 1 w 1894"/>
                <a:gd name="T73" fmla="*/ 11 h 1904"/>
                <a:gd name="T74" fmla="*/ 0 w 1894"/>
                <a:gd name="T75" fmla="*/ 11 h 1904"/>
                <a:gd name="T76" fmla="*/ 0 w 1894"/>
                <a:gd name="T77" fmla="*/ 10 h 1904"/>
                <a:gd name="T78" fmla="*/ 0 w 1894"/>
                <a:gd name="T79" fmla="*/ 10 h 1904"/>
                <a:gd name="T80" fmla="*/ 0 w 1894"/>
                <a:gd name="T81" fmla="*/ 10 h 1904"/>
                <a:gd name="T82" fmla="*/ 0 w 1894"/>
                <a:gd name="T83" fmla="*/ 9 h 1904"/>
                <a:gd name="T84" fmla="*/ 2 w 1894"/>
                <a:gd name="T85" fmla="*/ 7 h 1904"/>
                <a:gd name="T86" fmla="*/ 2 w 1894"/>
                <a:gd name="T87" fmla="*/ 7 h 1904"/>
                <a:gd name="T88" fmla="*/ 2 w 1894"/>
                <a:gd name="T89" fmla="*/ 6 h 1904"/>
                <a:gd name="T90" fmla="*/ 2 w 1894"/>
                <a:gd name="T91" fmla="*/ 6 h 1904"/>
                <a:gd name="T92" fmla="*/ 3 w 1894"/>
                <a:gd name="T93" fmla="*/ 6 h 19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94" h="1904">
                  <a:moveTo>
                    <a:pt x="651" y="0"/>
                  </a:moveTo>
                  <a:lnTo>
                    <a:pt x="653" y="0"/>
                  </a:lnTo>
                  <a:lnTo>
                    <a:pt x="659" y="0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699" y="1"/>
                  </a:lnTo>
                  <a:lnTo>
                    <a:pt x="720" y="1"/>
                  </a:lnTo>
                  <a:lnTo>
                    <a:pt x="742" y="3"/>
                  </a:lnTo>
                  <a:lnTo>
                    <a:pt x="769" y="4"/>
                  </a:lnTo>
                  <a:lnTo>
                    <a:pt x="799" y="6"/>
                  </a:lnTo>
                  <a:lnTo>
                    <a:pt x="831" y="8"/>
                  </a:lnTo>
                  <a:lnTo>
                    <a:pt x="865" y="10"/>
                  </a:lnTo>
                  <a:lnTo>
                    <a:pt x="902" y="13"/>
                  </a:lnTo>
                  <a:lnTo>
                    <a:pt x="941" y="17"/>
                  </a:lnTo>
                  <a:lnTo>
                    <a:pt x="982" y="21"/>
                  </a:lnTo>
                  <a:lnTo>
                    <a:pt x="1025" y="26"/>
                  </a:lnTo>
                  <a:lnTo>
                    <a:pt x="1070" y="32"/>
                  </a:lnTo>
                  <a:lnTo>
                    <a:pt x="1116" y="38"/>
                  </a:lnTo>
                  <a:lnTo>
                    <a:pt x="1164" y="46"/>
                  </a:lnTo>
                  <a:lnTo>
                    <a:pt x="1213" y="55"/>
                  </a:lnTo>
                  <a:lnTo>
                    <a:pt x="1263" y="63"/>
                  </a:lnTo>
                  <a:lnTo>
                    <a:pt x="1315" y="73"/>
                  </a:lnTo>
                  <a:lnTo>
                    <a:pt x="1366" y="85"/>
                  </a:lnTo>
                  <a:lnTo>
                    <a:pt x="1418" y="97"/>
                  </a:lnTo>
                  <a:lnTo>
                    <a:pt x="1472" y="111"/>
                  </a:lnTo>
                  <a:lnTo>
                    <a:pt x="1525" y="125"/>
                  </a:lnTo>
                  <a:lnTo>
                    <a:pt x="1579" y="141"/>
                  </a:lnTo>
                  <a:lnTo>
                    <a:pt x="1632" y="159"/>
                  </a:lnTo>
                  <a:lnTo>
                    <a:pt x="1685" y="177"/>
                  </a:lnTo>
                  <a:lnTo>
                    <a:pt x="1739" y="197"/>
                  </a:lnTo>
                  <a:lnTo>
                    <a:pt x="1791" y="218"/>
                  </a:lnTo>
                  <a:lnTo>
                    <a:pt x="1843" y="241"/>
                  </a:lnTo>
                  <a:lnTo>
                    <a:pt x="1894" y="266"/>
                  </a:lnTo>
                  <a:lnTo>
                    <a:pt x="1729" y="1139"/>
                  </a:lnTo>
                  <a:lnTo>
                    <a:pt x="1733" y="1140"/>
                  </a:lnTo>
                  <a:lnTo>
                    <a:pt x="1742" y="1146"/>
                  </a:lnTo>
                  <a:lnTo>
                    <a:pt x="1755" y="1156"/>
                  </a:lnTo>
                  <a:lnTo>
                    <a:pt x="1768" y="1173"/>
                  </a:lnTo>
                  <a:lnTo>
                    <a:pt x="1778" y="1199"/>
                  </a:lnTo>
                  <a:lnTo>
                    <a:pt x="1781" y="1234"/>
                  </a:lnTo>
                  <a:lnTo>
                    <a:pt x="1777" y="1281"/>
                  </a:lnTo>
                  <a:lnTo>
                    <a:pt x="1760" y="1341"/>
                  </a:lnTo>
                  <a:lnTo>
                    <a:pt x="1472" y="1765"/>
                  </a:lnTo>
                  <a:lnTo>
                    <a:pt x="1432" y="1765"/>
                  </a:lnTo>
                  <a:lnTo>
                    <a:pt x="1324" y="1904"/>
                  </a:lnTo>
                  <a:lnTo>
                    <a:pt x="1322" y="1904"/>
                  </a:lnTo>
                  <a:lnTo>
                    <a:pt x="1315" y="1903"/>
                  </a:lnTo>
                  <a:lnTo>
                    <a:pt x="1304" y="1902"/>
                  </a:lnTo>
                  <a:lnTo>
                    <a:pt x="1290" y="1900"/>
                  </a:lnTo>
                  <a:lnTo>
                    <a:pt x="1270" y="1897"/>
                  </a:lnTo>
                  <a:lnTo>
                    <a:pt x="1249" y="1894"/>
                  </a:lnTo>
                  <a:lnTo>
                    <a:pt x="1223" y="1891"/>
                  </a:lnTo>
                  <a:lnTo>
                    <a:pt x="1194" y="1887"/>
                  </a:lnTo>
                  <a:lnTo>
                    <a:pt x="1162" y="1881"/>
                  </a:lnTo>
                  <a:lnTo>
                    <a:pt x="1128" y="1876"/>
                  </a:lnTo>
                  <a:lnTo>
                    <a:pt x="1091" y="1869"/>
                  </a:lnTo>
                  <a:lnTo>
                    <a:pt x="1050" y="1862"/>
                  </a:lnTo>
                  <a:lnTo>
                    <a:pt x="1008" y="1854"/>
                  </a:lnTo>
                  <a:lnTo>
                    <a:pt x="964" y="1845"/>
                  </a:lnTo>
                  <a:lnTo>
                    <a:pt x="918" y="1835"/>
                  </a:lnTo>
                  <a:lnTo>
                    <a:pt x="870" y="1824"/>
                  </a:lnTo>
                  <a:lnTo>
                    <a:pt x="820" y="1813"/>
                  </a:lnTo>
                  <a:lnTo>
                    <a:pt x="769" y="1800"/>
                  </a:lnTo>
                  <a:lnTo>
                    <a:pt x="717" y="1786"/>
                  </a:lnTo>
                  <a:lnTo>
                    <a:pt x="664" y="1772"/>
                  </a:lnTo>
                  <a:lnTo>
                    <a:pt x="610" y="1755"/>
                  </a:lnTo>
                  <a:lnTo>
                    <a:pt x="555" y="1738"/>
                  </a:lnTo>
                  <a:lnTo>
                    <a:pt x="501" y="1720"/>
                  </a:lnTo>
                  <a:lnTo>
                    <a:pt x="445" y="1701"/>
                  </a:lnTo>
                  <a:lnTo>
                    <a:pt x="390" y="1681"/>
                  </a:lnTo>
                  <a:lnTo>
                    <a:pt x="334" y="1659"/>
                  </a:lnTo>
                  <a:lnTo>
                    <a:pt x="280" y="1636"/>
                  </a:lnTo>
                  <a:lnTo>
                    <a:pt x="225" y="1611"/>
                  </a:lnTo>
                  <a:lnTo>
                    <a:pt x="172" y="1585"/>
                  </a:lnTo>
                  <a:lnTo>
                    <a:pt x="119" y="1559"/>
                  </a:lnTo>
                  <a:lnTo>
                    <a:pt x="67" y="1530"/>
                  </a:lnTo>
                  <a:lnTo>
                    <a:pt x="17" y="1500"/>
                  </a:lnTo>
                  <a:lnTo>
                    <a:pt x="16" y="1495"/>
                  </a:lnTo>
                  <a:lnTo>
                    <a:pt x="12" y="1480"/>
                  </a:lnTo>
                  <a:lnTo>
                    <a:pt x="8" y="1457"/>
                  </a:lnTo>
                  <a:lnTo>
                    <a:pt x="4" y="1430"/>
                  </a:lnTo>
                  <a:lnTo>
                    <a:pt x="0" y="1401"/>
                  </a:lnTo>
                  <a:lnTo>
                    <a:pt x="0" y="1370"/>
                  </a:lnTo>
                  <a:lnTo>
                    <a:pt x="4" y="1343"/>
                  </a:lnTo>
                  <a:lnTo>
                    <a:pt x="12" y="1319"/>
                  </a:lnTo>
                  <a:lnTo>
                    <a:pt x="388" y="965"/>
                  </a:lnTo>
                  <a:lnTo>
                    <a:pt x="387" y="961"/>
                  </a:lnTo>
                  <a:lnTo>
                    <a:pt x="386" y="952"/>
                  </a:lnTo>
                  <a:lnTo>
                    <a:pt x="386" y="936"/>
                  </a:lnTo>
                  <a:lnTo>
                    <a:pt x="390" y="917"/>
                  </a:lnTo>
                  <a:lnTo>
                    <a:pt x="397" y="893"/>
                  </a:lnTo>
                  <a:lnTo>
                    <a:pt x="412" y="868"/>
                  </a:lnTo>
                  <a:lnTo>
                    <a:pt x="435" y="841"/>
                  </a:lnTo>
                  <a:lnTo>
                    <a:pt x="468" y="814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2" name="Freeform 881"/>
            <p:cNvSpPr>
              <a:spLocks/>
            </p:cNvSpPr>
            <p:nvPr/>
          </p:nvSpPr>
          <p:spPr bwMode="auto">
            <a:xfrm>
              <a:off x="4519" y="3499"/>
              <a:ext cx="85" cy="27"/>
            </a:xfrm>
            <a:custGeom>
              <a:avLst/>
              <a:gdLst>
                <a:gd name="T0" fmla="*/ 0 w 1106"/>
                <a:gd name="T1" fmla="*/ 0 h 331"/>
                <a:gd name="T2" fmla="*/ 7 w 1106"/>
                <a:gd name="T3" fmla="*/ 2 h 331"/>
                <a:gd name="T4" fmla="*/ 6 w 1106"/>
                <a:gd name="T5" fmla="*/ 2 h 331"/>
                <a:gd name="T6" fmla="*/ 0 w 1106"/>
                <a:gd name="T7" fmla="*/ 0 h 331"/>
                <a:gd name="T8" fmla="*/ 0 w 1106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331">
                  <a:moveTo>
                    <a:pt x="40" y="0"/>
                  </a:moveTo>
                  <a:lnTo>
                    <a:pt x="1106" y="277"/>
                  </a:lnTo>
                  <a:lnTo>
                    <a:pt x="1071" y="331"/>
                  </a:lnTo>
                  <a:lnTo>
                    <a:pt x="0" y="3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3" name="Freeform 882"/>
            <p:cNvSpPr>
              <a:spLocks/>
            </p:cNvSpPr>
            <p:nvPr/>
          </p:nvSpPr>
          <p:spPr bwMode="auto">
            <a:xfrm>
              <a:off x="4505" y="3511"/>
              <a:ext cx="99" cy="42"/>
            </a:xfrm>
            <a:custGeom>
              <a:avLst/>
              <a:gdLst>
                <a:gd name="T0" fmla="*/ 8 w 1285"/>
                <a:gd name="T1" fmla="*/ 3 h 505"/>
                <a:gd name="T2" fmla="*/ 7 w 1285"/>
                <a:gd name="T3" fmla="*/ 3 h 505"/>
                <a:gd name="T4" fmla="*/ 7 w 1285"/>
                <a:gd name="T5" fmla="*/ 3 h 505"/>
                <a:gd name="T6" fmla="*/ 7 w 1285"/>
                <a:gd name="T7" fmla="*/ 3 h 505"/>
                <a:gd name="T8" fmla="*/ 7 w 1285"/>
                <a:gd name="T9" fmla="*/ 3 h 505"/>
                <a:gd name="T10" fmla="*/ 6 w 1285"/>
                <a:gd name="T11" fmla="*/ 2 h 505"/>
                <a:gd name="T12" fmla="*/ 6 w 1285"/>
                <a:gd name="T13" fmla="*/ 2 h 505"/>
                <a:gd name="T14" fmla="*/ 5 w 1285"/>
                <a:gd name="T15" fmla="*/ 2 h 505"/>
                <a:gd name="T16" fmla="*/ 5 w 1285"/>
                <a:gd name="T17" fmla="*/ 2 h 505"/>
                <a:gd name="T18" fmla="*/ 4 w 1285"/>
                <a:gd name="T19" fmla="*/ 2 h 505"/>
                <a:gd name="T20" fmla="*/ 3 w 1285"/>
                <a:gd name="T21" fmla="*/ 2 h 505"/>
                <a:gd name="T22" fmla="*/ 3 w 1285"/>
                <a:gd name="T23" fmla="*/ 1 h 505"/>
                <a:gd name="T24" fmla="*/ 2 w 1285"/>
                <a:gd name="T25" fmla="*/ 1 h 505"/>
                <a:gd name="T26" fmla="*/ 2 w 1285"/>
                <a:gd name="T27" fmla="*/ 1 h 505"/>
                <a:gd name="T28" fmla="*/ 1 w 1285"/>
                <a:gd name="T29" fmla="*/ 1 h 505"/>
                <a:gd name="T30" fmla="*/ 0 w 1285"/>
                <a:gd name="T31" fmla="*/ 0 h 505"/>
                <a:gd name="T32" fmla="*/ 0 w 1285"/>
                <a:gd name="T33" fmla="*/ 0 h 505"/>
                <a:gd name="T34" fmla="*/ 0 w 1285"/>
                <a:gd name="T35" fmla="*/ 0 h 505"/>
                <a:gd name="T36" fmla="*/ 0 w 1285"/>
                <a:gd name="T37" fmla="*/ 0 h 505"/>
                <a:gd name="T38" fmla="*/ 0 w 1285"/>
                <a:gd name="T39" fmla="*/ 1 h 505"/>
                <a:gd name="T40" fmla="*/ 0 w 1285"/>
                <a:gd name="T41" fmla="*/ 1 h 505"/>
                <a:gd name="T42" fmla="*/ 0 w 1285"/>
                <a:gd name="T43" fmla="*/ 1 h 505"/>
                <a:gd name="T44" fmla="*/ 0 w 1285"/>
                <a:gd name="T45" fmla="*/ 1 h 505"/>
                <a:gd name="T46" fmla="*/ 0 w 1285"/>
                <a:gd name="T47" fmla="*/ 1 h 505"/>
                <a:gd name="T48" fmla="*/ 1 w 1285"/>
                <a:gd name="T49" fmla="*/ 1 h 505"/>
                <a:gd name="T50" fmla="*/ 1 w 1285"/>
                <a:gd name="T51" fmla="*/ 1 h 505"/>
                <a:gd name="T52" fmla="*/ 1 w 1285"/>
                <a:gd name="T53" fmla="*/ 2 h 505"/>
                <a:gd name="T54" fmla="*/ 2 w 1285"/>
                <a:gd name="T55" fmla="*/ 2 h 505"/>
                <a:gd name="T56" fmla="*/ 2 w 1285"/>
                <a:gd name="T57" fmla="*/ 2 h 505"/>
                <a:gd name="T58" fmla="*/ 3 w 1285"/>
                <a:gd name="T59" fmla="*/ 2 h 505"/>
                <a:gd name="T60" fmla="*/ 3 w 1285"/>
                <a:gd name="T61" fmla="*/ 2 h 505"/>
                <a:gd name="T62" fmla="*/ 4 w 1285"/>
                <a:gd name="T63" fmla="*/ 3 h 505"/>
                <a:gd name="T64" fmla="*/ 5 w 1285"/>
                <a:gd name="T65" fmla="*/ 3 h 505"/>
                <a:gd name="T66" fmla="*/ 5 w 1285"/>
                <a:gd name="T67" fmla="*/ 3 h 505"/>
                <a:gd name="T68" fmla="*/ 6 w 1285"/>
                <a:gd name="T69" fmla="*/ 3 h 505"/>
                <a:gd name="T70" fmla="*/ 7 w 1285"/>
                <a:gd name="T71" fmla="*/ 3 h 505"/>
                <a:gd name="T72" fmla="*/ 7 w 1285"/>
                <a:gd name="T73" fmla="*/ 3 h 505"/>
                <a:gd name="T74" fmla="*/ 7 w 1285"/>
                <a:gd name="T75" fmla="*/ 3 h 505"/>
                <a:gd name="T76" fmla="*/ 8 w 1285"/>
                <a:gd name="T77" fmla="*/ 3 h 505"/>
                <a:gd name="T78" fmla="*/ 8 w 1285"/>
                <a:gd name="T79" fmla="*/ 3 h 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85" h="505">
                  <a:moveTo>
                    <a:pt x="1284" y="391"/>
                  </a:moveTo>
                  <a:lnTo>
                    <a:pt x="1282" y="391"/>
                  </a:lnTo>
                  <a:lnTo>
                    <a:pt x="1275" y="390"/>
                  </a:lnTo>
                  <a:lnTo>
                    <a:pt x="1264" y="389"/>
                  </a:lnTo>
                  <a:lnTo>
                    <a:pt x="1250" y="387"/>
                  </a:lnTo>
                  <a:lnTo>
                    <a:pt x="1232" y="385"/>
                  </a:lnTo>
                  <a:lnTo>
                    <a:pt x="1209" y="382"/>
                  </a:lnTo>
                  <a:lnTo>
                    <a:pt x="1183" y="378"/>
                  </a:lnTo>
                  <a:lnTo>
                    <a:pt x="1155" y="374"/>
                  </a:lnTo>
                  <a:lnTo>
                    <a:pt x="1124" y="369"/>
                  </a:lnTo>
                  <a:lnTo>
                    <a:pt x="1089" y="362"/>
                  </a:lnTo>
                  <a:lnTo>
                    <a:pt x="1052" y="355"/>
                  </a:lnTo>
                  <a:lnTo>
                    <a:pt x="1013" y="349"/>
                  </a:lnTo>
                  <a:lnTo>
                    <a:pt x="971" y="340"/>
                  </a:lnTo>
                  <a:lnTo>
                    <a:pt x="926" y="332"/>
                  </a:lnTo>
                  <a:lnTo>
                    <a:pt x="881" y="322"/>
                  </a:lnTo>
                  <a:lnTo>
                    <a:pt x="834" y="311"/>
                  </a:lnTo>
                  <a:lnTo>
                    <a:pt x="785" y="299"/>
                  </a:lnTo>
                  <a:lnTo>
                    <a:pt x="735" y="287"/>
                  </a:lnTo>
                  <a:lnTo>
                    <a:pt x="684" y="273"/>
                  </a:lnTo>
                  <a:lnTo>
                    <a:pt x="632" y="259"/>
                  </a:lnTo>
                  <a:lnTo>
                    <a:pt x="579" y="244"/>
                  </a:lnTo>
                  <a:lnTo>
                    <a:pt x="526" y="228"/>
                  </a:lnTo>
                  <a:lnTo>
                    <a:pt x="472" y="209"/>
                  </a:lnTo>
                  <a:lnTo>
                    <a:pt x="419" y="191"/>
                  </a:lnTo>
                  <a:lnTo>
                    <a:pt x="364" y="171"/>
                  </a:lnTo>
                  <a:lnTo>
                    <a:pt x="311" y="150"/>
                  </a:lnTo>
                  <a:lnTo>
                    <a:pt x="259" y="128"/>
                  </a:lnTo>
                  <a:lnTo>
                    <a:pt x="206" y="105"/>
                  </a:lnTo>
                  <a:lnTo>
                    <a:pt x="155" y="81"/>
                  </a:lnTo>
                  <a:lnTo>
                    <a:pt x="104" y="55"/>
                  </a:lnTo>
                  <a:lnTo>
                    <a:pt x="55" y="28"/>
                  </a:lnTo>
                  <a:lnTo>
                    <a:pt x="7" y="0"/>
                  </a:lnTo>
                  <a:lnTo>
                    <a:pt x="6" y="4"/>
                  </a:lnTo>
                  <a:lnTo>
                    <a:pt x="4" y="15"/>
                  </a:lnTo>
                  <a:lnTo>
                    <a:pt x="2" y="32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8" y="137"/>
                  </a:lnTo>
                  <a:lnTo>
                    <a:pt x="19" y="139"/>
                  </a:lnTo>
                  <a:lnTo>
                    <a:pt x="22" y="141"/>
                  </a:lnTo>
                  <a:lnTo>
                    <a:pt x="28" y="144"/>
                  </a:lnTo>
                  <a:lnTo>
                    <a:pt x="37" y="148"/>
                  </a:lnTo>
                  <a:lnTo>
                    <a:pt x="47" y="155"/>
                  </a:lnTo>
                  <a:lnTo>
                    <a:pt x="59" y="162"/>
                  </a:lnTo>
                  <a:lnTo>
                    <a:pt x="75" y="170"/>
                  </a:lnTo>
                  <a:lnTo>
                    <a:pt x="92" y="180"/>
                  </a:lnTo>
                  <a:lnTo>
                    <a:pt x="112" y="190"/>
                  </a:lnTo>
                  <a:lnTo>
                    <a:pt x="134" y="200"/>
                  </a:lnTo>
                  <a:lnTo>
                    <a:pt x="159" y="212"/>
                  </a:lnTo>
                  <a:lnTo>
                    <a:pt x="186" y="225"/>
                  </a:lnTo>
                  <a:lnTo>
                    <a:pt x="215" y="238"/>
                  </a:lnTo>
                  <a:lnTo>
                    <a:pt x="247" y="252"/>
                  </a:lnTo>
                  <a:lnTo>
                    <a:pt x="281" y="267"/>
                  </a:lnTo>
                  <a:lnTo>
                    <a:pt x="318" y="281"/>
                  </a:lnTo>
                  <a:lnTo>
                    <a:pt x="358" y="296"/>
                  </a:lnTo>
                  <a:lnTo>
                    <a:pt x="399" y="311"/>
                  </a:lnTo>
                  <a:lnTo>
                    <a:pt x="443" y="326"/>
                  </a:lnTo>
                  <a:lnTo>
                    <a:pt x="491" y="341"/>
                  </a:lnTo>
                  <a:lnTo>
                    <a:pt x="540" y="357"/>
                  </a:lnTo>
                  <a:lnTo>
                    <a:pt x="592" y="372"/>
                  </a:lnTo>
                  <a:lnTo>
                    <a:pt x="647" y="387"/>
                  </a:lnTo>
                  <a:lnTo>
                    <a:pt x="703" y="402"/>
                  </a:lnTo>
                  <a:lnTo>
                    <a:pt x="764" y="416"/>
                  </a:lnTo>
                  <a:lnTo>
                    <a:pt x="826" y="431"/>
                  </a:lnTo>
                  <a:lnTo>
                    <a:pt x="890" y="444"/>
                  </a:lnTo>
                  <a:lnTo>
                    <a:pt x="958" y="459"/>
                  </a:lnTo>
                  <a:lnTo>
                    <a:pt x="1028" y="472"/>
                  </a:lnTo>
                  <a:lnTo>
                    <a:pt x="1101" y="483"/>
                  </a:lnTo>
                  <a:lnTo>
                    <a:pt x="1177" y="494"/>
                  </a:lnTo>
                  <a:lnTo>
                    <a:pt x="1255" y="505"/>
                  </a:lnTo>
                  <a:lnTo>
                    <a:pt x="1256" y="503"/>
                  </a:lnTo>
                  <a:lnTo>
                    <a:pt x="1260" y="497"/>
                  </a:lnTo>
                  <a:lnTo>
                    <a:pt x="1265" y="487"/>
                  </a:lnTo>
                  <a:lnTo>
                    <a:pt x="1272" y="473"/>
                  </a:lnTo>
                  <a:lnTo>
                    <a:pt x="1278" y="456"/>
                  </a:lnTo>
                  <a:lnTo>
                    <a:pt x="1282" y="437"/>
                  </a:lnTo>
                  <a:lnTo>
                    <a:pt x="1285" y="415"/>
                  </a:lnTo>
                  <a:lnTo>
                    <a:pt x="1284" y="3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4" name="AutoShape 883"/>
            <p:cNvSpPr>
              <a:spLocks noChangeAspect="1" noChangeArrowheads="1" noTextEdit="1"/>
            </p:cNvSpPr>
            <p:nvPr/>
          </p:nvSpPr>
          <p:spPr bwMode="auto">
            <a:xfrm>
              <a:off x="4475" y="3342"/>
              <a:ext cx="16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5" name="Freeform 884"/>
            <p:cNvSpPr>
              <a:spLocks/>
            </p:cNvSpPr>
            <p:nvPr/>
          </p:nvSpPr>
          <p:spPr bwMode="auto">
            <a:xfrm>
              <a:off x="4508" y="3354"/>
              <a:ext cx="23" cy="31"/>
            </a:xfrm>
            <a:custGeom>
              <a:avLst/>
              <a:gdLst>
                <a:gd name="T0" fmla="*/ 1 w 179"/>
                <a:gd name="T1" fmla="*/ 1 h 216"/>
                <a:gd name="T2" fmla="*/ 1 w 179"/>
                <a:gd name="T3" fmla="*/ 1 h 216"/>
                <a:gd name="T4" fmla="*/ 1 w 179"/>
                <a:gd name="T5" fmla="*/ 1 h 216"/>
                <a:gd name="T6" fmla="*/ 0 w 179"/>
                <a:gd name="T7" fmla="*/ 1 h 216"/>
                <a:gd name="T8" fmla="*/ 0 w 179"/>
                <a:gd name="T9" fmla="*/ 1 h 216"/>
                <a:gd name="T10" fmla="*/ 0 w 179"/>
                <a:gd name="T11" fmla="*/ 2 h 216"/>
                <a:gd name="T12" fmla="*/ 0 w 179"/>
                <a:gd name="T13" fmla="*/ 2 h 216"/>
                <a:gd name="T14" fmla="*/ 0 w 179"/>
                <a:gd name="T15" fmla="*/ 2 h 216"/>
                <a:gd name="T16" fmla="*/ 0 w 179"/>
                <a:gd name="T17" fmla="*/ 3 h 216"/>
                <a:gd name="T18" fmla="*/ 0 w 179"/>
                <a:gd name="T19" fmla="*/ 3 h 216"/>
                <a:gd name="T20" fmla="*/ 0 w 179"/>
                <a:gd name="T21" fmla="*/ 4 h 216"/>
                <a:gd name="T22" fmla="*/ 0 w 179"/>
                <a:gd name="T23" fmla="*/ 4 h 216"/>
                <a:gd name="T24" fmla="*/ 1 w 179"/>
                <a:gd name="T25" fmla="*/ 4 h 216"/>
                <a:gd name="T26" fmla="*/ 1 w 179"/>
                <a:gd name="T27" fmla="*/ 4 h 216"/>
                <a:gd name="T28" fmla="*/ 1 w 179"/>
                <a:gd name="T29" fmla="*/ 4 h 216"/>
                <a:gd name="T30" fmla="*/ 2 w 179"/>
                <a:gd name="T31" fmla="*/ 4 h 216"/>
                <a:gd name="T32" fmla="*/ 2 w 179"/>
                <a:gd name="T33" fmla="*/ 4 h 216"/>
                <a:gd name="T34" fmla="*/ 2 w 179"/>
                <a:gd name="T35" fmla="*/ 4 h 216"/>
                <a:gd name="T36" fmla="*/ 2 w 179"/>
                <a:gd name="T37" fmla="*/ 4 h 216"/>
                <a:gd name="T38" fmla="*/ 2 w 179"/>
                <a:gd name="T39" fmla="*/ 4 h 216"/>
                <a:gd name="T40" fmla="*/ 2 w 179"/>
                <a:gd name="T41" fmla="*/ 4 h 216"/>
                <a:gd name="T42" fmla="*/ 2 w 179"/>
                <a:gd name="T43" fmla="*/ 4 h 216"/>
                <a:gd name="T44" fmla="*/ 2 w 179"/>
                <a:gd name="T45" fmla="*/ 4 h 216"/>
                <a:gd name="T46" fmla="*/ 2 w 179"/>
                <a:gd name="T47" fmla="*/ 4 h 216"/>
                <a:gd name="T48" fmla="*/ 2 w 179"/>
                <a:gd name="T49" fmla="*/ 4 h 216"/>
                <a:gd name="T50" fmla="*/ 2 w 179"/>
                <a:gd name="T51" fmla="*/ 4 h 216"/>
                <a:gd name="T52" fmla="*/ 2 w 179"/>
                <a:gd name="T53" fmla="*/ 4 h 216"/>
                <a:gd name="T54" fmla="*/ 1 w 179"/>
                <a:gd name="T55" fmla="*/ 4 h 216"/>
                <a:gd name="T56" fmla="*/ 1 w 179"/>
                <a:gd name="T57" fmla="*/ 4 h 216"/>
                <a:gd name="T58" fmla="*/ 1 w 179"/>
                <a:gd name="T59" fmla="*/ 4 h 216"/>
                <a:gd name="T60" fmla="*/ 1 w 179"/>
                <a:gd name="T61" fmla="*/ 3 h 216"/>
                <a:gd name="T62" fmla="*/ 1 w 179"/>
                <a:gd name="T63" fmla="*/ 3 h 216"/>
                <a:gd name="T64" fmla="*/ 1 w 179"/>
                <a:gd name="T65" fmla="*/ 3 h 216"/>
                <a:gd name="T66" fmla="*/ 1 w 179"/>
                <a:gd name="T67" fmla="*/ 2 h 216"/>
                <a:gd name="T68" fmla="*/ 1 w 179"/>
                <a:gd name="T69" fmla="*/ 2 h 216"/>
                <a:gd name="T70" fmla="*/ 1 w 179"/>
                <a:gd name="T71" fmla="*/ 1 h 216"/>
                <a:gd name="T72" fmla="*/ 1 w 179"/>
                <a:gd name="T73" fmla="*/ 1 h 216"/>
                <a:gd name="T74" fmla="*/ 2 w 179"/>
                <a:gd name="T75" fmla="*/ 1 h 216"/>
                <a:gd name="T76" fmla="*/ 2 w 179"/>
                <a:gd name="T77" fmla="*/ 0 h 216"/>
                <a:gd name="T78" fmla="*/ 3 w 179"/>
                <a:gd name="T79" fmla="*/ 0 h 216"/>
                <a:gd name="T80" fmla="*/ 3 w 179"/>
                <a:gd name="T81" fmla="*/ 0 h 216"/>
                <a:gd name="T82" fmla="*/ 3 w 179"/>
                <a:gd name="T83" fmla="*/ 0 h 216"/>
                <a:gd name="T84" fmla="*/ 3 w 179"/>
                <a:gd name="T85" fmla="*/ 0 h 216"/>
                <a:gd name="T86" fmla="*/ 2 w 179"/>
                <a:gd name="T87" fmla="*/ 0 h 216"/>
                <a:gd name="T88" fmla="*/ 2 w 179"/>
                <a:gd name="T89" fmla="*/ 0 h 216"/>
                <a:gd name="T90" fmla="*/ 2 w 179"/>
                <a:gd name="T91" fmla="*/ 0 h 216"/>
                <a:gd name="T92" fmla="*/ 2 w 179"/>
                <a:gd name="T93" fmla="*/ 0 h 216"/>
                <a:gd name="T94" fmla="*/ 1 w 179"/>
                <a:gd name="T95" fmla="*/ 0 h 216"/>
                <a:gd name="T96" fmla="*/ 1 w 179"/>
                <a:gd name="T97" fmla="*/ 1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9" h="216">
                  <a:moveTo>
                    <a:pt x="63" y="28"/>
                  </a:moveTo>
                  <a:lnTo>
                    <a:pt x="49" y="37"/>
                  </a:lnTo>
                  <a:lnTo>
                    <a:pt x="38" y="47"/>
                  </a:lnTo>
                  <a:lnTo>
                    <a:pt x="27" y="59"/>
                  </a:lnTo>
                  <a:lnTo>
                    <a:pt x="18" y="72"/>
                  </a:lnTo>
                  <a:lnTo>
                    <a:pt x="10" y="86"/>
                  </a:lnTo>
                  <a:lnTo>
                    <a:pt x="5" y="101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2" y="155"/>
                  </a:lnTo>
                  <a:lnTo>
                    <a:pt x="10" y="173"/>
                  </a:lnTo>
                  <a:lnTo>
                    <a:pt x="23" y="190"/>
                  </a:lnTo>
                  <a:lnTo>
                    <a:pt x="40" y="201"/>
                  </a:lnTo>
                  <a:lnTo>
                    <a:pt x="59" y="211"/>
                  </a:lnTo>
                  <a:lnTo>
                    <a:pt x="79" y="215"/>
                  </a:lnTo>
                  <a:lnTo>
                    <a:pt x="100" y="216"/>
                  </a:lnTo>
                  <a:lnTo>
                    <a:pt x="120" y="213"/>
                  </a:lnTo>
                  <a:lnTo>
                    <a:pt x="124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2" y="203"/>
                  </a:lnTo>
                  <a:lnTo>
                    <a:pt x="130" y="198"/>
                  </a:lnTo>
                  <a:lnTo>
                    <a:pt x="126" y="194"/>
                  </a:lnTo>
                  <a:lnTo>
                    <a:pt x="121" y="190"/>
                  </a:lnTo>
                  <a:lnTo>
                    <a:pt x="116" y="187"/>
                  </a:lnTo>
                  <a:lnTo>
                    <a:pt x="105" y="184"/>
                  </a:lnTo>
                  <a:lnTo>
                    <a:pt x="95" y="182"/>
                  </a:lnTo>
                  <a:lnTo>
                    <a:pt x="84" y="180"/>
                  </a:lnTo>
                  <a:lnTo>
                    <a:pt x="75" y="178"/>
                  </a:lnTo>
                  <a:lnTo>
                    <a:pt x="65" y="175"/>
                  </a:lnTo>
                  <a:lnTo>
                    <a:pt x="56" y="170"/>
                  </a:lnTo>
                  <a:lnTo>
                    <a:pt x="47" y="165"/>
                  </a:lnTo>
                  <a:lnTo>
                    <a:pt x="39" y="156"/>
                  </a:lnTo>
                  <a:lnTo>
                    <a:pt x="36" y="120"/>
                  </a:lnTo>
                  <a:lnTo>
                    <a:pt x="44" y="90"/>
                  </a:lnTo>
                  <a:lnTo>
                    <a:pt x="61" y="67"/>
                  </a:lnTo>
                  <a:lnTo>
                    <a:pt x="84" y="47"/>
                  </a:lnTo>
                  <a:lnTo>
                    <a:pt x="109" y="32"/>
                  </a:lnTo>
                  <a:lnTo>
                    <a:pt x="136" y="21"/>
                  </a:lnTo>
                  <a:lnTo>
                    <a:pt x="160" y="12"/>
                  </a:lnTo>
                  <a:lnTo>
                    <a:pt x="179" y="5"/>
                  </a:lnTo>
                  <a:lnTo>
                    <a:pt x="167" y="1"/>
                  </a:lnTo>
                  <a:lnTo>
                    <a:pt x="154" y="0"/>
                  </a:lnTo>
                  <a:lnTo>
                    <a:pt x="140" y="2"/>
                  </a:lnTo>
                  <a:lnTo>
                    <a:pt x="124" y="5"/>
                  </a:lnTo>
                  <a:lnTo>
                    <a:pt x="108" y="10"/>
                  </a:lnTo>
                  <a:lnTo>
                    <a:pt x="92" y="15"/>
                  </a:lnTo>
                  <a:lnTo>
                    <a:pt x="77" y="22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C9E8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6" name="Freeform 885"/>
            <p:cNvSpPr>
              <a:spLocks/>
            </p:cNvSpPr>
            <p:nvPr/>
          </p:nvSpPr>
          <p:spPr bwMode="auto">
            <a:xfrm>
              <a:off x="4547" y="3353"/>
              <a:ext cx="14" cy="24"/>
            </a:xfrm>
            <a:custGeom>
              <a:avLst/>
              <a:gdLst>
                <a:gd name="T0" fmla="*/ 1 w 114"/>
                <a:gd name="T1" fmla="*/ 1 h 168"/>
                <a:gd name="T2" fmla="*/ 1 w 114"/>
                <a:gd name="T3" fmla="*/ 1 h 168"/>
                <a:gd name="T4" fmla="*/ 1 w 114"/>
                <a:gd name="T5" fmla="*/ 2 h 168"/>
                <a:gd name="T6" fmla="*/ 1 w 114"/>
                <a:gd name="T7" fmla="*/ 2 h 168"/>
                <a:gd name="T8" fmla="*/ 1 w 114"/>
                <a:gd name="T9" fmla="*/ 2 h 168"/>
                <a:gd name="T10" fmla="*/ 1 w 114"/>
                <a:gd name="T11" fmla="*/ 3 h 168"/>
                <a:gd name="T12" fmla="*/ 1 w 114"/>
                <a:gd name="T13" fmla="*/ 3 h 168"/>
                <a:gd name="T14" fmla="*/ 1 w 114"/>
                <a:gd name="T15" fmla="*/ 3 h 168"/>
                <a:gd name="T16" fmla="*/ 0 w 114"/>
                <a:gd name="T17" fmla="*/ 3 h 168"/>
                <a:gd name="T18" fmla="*/ 0 w 114"/>
                <a:gd name="T19" fmla="*/ 3 h 168"/>
                <a:gd name="T20" fmla="*/ 0 w 114"/>
                <a:gd name="T21" fmla="*/ 3 h 168"/>
                <a:gd name="T22" fmla="*/ 0 w 114"/>
                <a:gd name="T23" fmla="*/ 3 h 168"/>
                <a:gd name="T24" fmla="*/ 0 w 114"/>
                <a:gd name="T25" fmla="*/ 3 h 168"/>
                <a:gd name="T26" fmla="*/ 0 w 114"/>
                <a:gd name="T27" fmla="*/ 3 h 168"/>
                <a:gd name="T28" fmla="*/ 0 w 114"/>
                <a:gd name="T29" fmla="*/ 3 h 168"/>
                <a:gd name="T30" fmla="*/ 0 w 114"/>
                <a:gd name="T31" fmla="*/ 3 h 168"/>
                <a:gd name="T32" fmla="*/ 1 w 114"/>
                <a:gd name="T33" fmla="*/ 3 h 168"/>
                <a:gd name="T34" fmla="*/ 1 w 114"/>
                <a:gd name="T35" fmla="*/ 3 h 168"/>
                <a:gd name="T36" fmla="*/ 1 w 114"/>
                <a:gd name="T37" fmla="*/ 3 h 168"/>
                <a:gd name="T38" fmla="*/ 1 w 114"/>
                <a:gd name="T39" fmla="*/ 3 h 168"/>
                <a:gd name="T40" fmla="*/ 1 w 114"/>
                <a:gd name="T41" fmla="*/ 2 h 168"/>
                <a:gd name="T42" fmla="*/ 2 w 114"/>
                <a:gd name="T43" fmla="*/ 2 h 168"/>
                <a:gd name="T44" fmla="*/ 2 w 114"/>
                <a:gd name="T45" fmla="*/ 2 h 168"/>
                <a:gd name="T46" fmla="*/ 2 w 114"/>
                <a:gd name="T47" fmla="*/ 1 h 168"/>
                <a:gd name="T48" fmla="*/ 2 w 114"/>
                <a:gd name="T49" fmla="*/ 1 h 168"/>
                <a:gd name="T50" fmla="*/ 1 w 114"/>
                <a:gd name="T51" fmla="*/ 1 h 168"/>
                <a:gd name="T52" fmla="*/ 1 w 114"/>
                <a:gd name="T53" fmla="*/ 0 h 168"/>
                <a:gd name="T54" fmla="*/ 1 w 114"/>
                <a:gd name="T55" fmla="*/ 0 h 168"/>
                <a:gd name="T56" fmla="*/ 1 w 114"/>
                <a:gd name="T57" fmla="*/ 0 h 168"/>
                <a:gd name="T58" fmla="*/ 0 w 114"/>
                <a:gd name="T59" fmla="*/ 0 h 168"/>
                <a:gd name="T60" fmla="*/ 0 w 114"/>
                <a:gd name="T61" fmla="*/ 0 h 168"/>
                <a:gd name="T62" fmla="*/ 0 w 114"/>
                <a:gd name="T63" fmla="*/ 0 h 168"/>
                <a:gd name="T64" fmla="*/ 0 w 114"/>
                <a:gd name="T65" fmla="*/ 0 h 168"/>
                <a:gd name="T66" fmla="*/ 0 w 114"/>
                <a:gd name="T67" fmla="*/ 0 h 168"/>
                <a:gd name="T68" fmla="*/ 0 w 114"/>
                <a:gd name="T69" fmla="*/ 0 h 168"/>
                <a:gd name="T70" fmla="*/ 1 w 114"/>
                <a:gd name="T71" fmla="*/ 0 h 168"/>
                <a:gd name="T72" fmla="*/ 1 w 114"/>
                <a:gd name="T73" fmla="*/ 0 h 168"/>
                <a:gd name="T74" fmla="*/ 1 w 114"/>
                <a:gd name="T75" fmla="*/ 1 h 168"/>
                <a:gd name="T76" fmla="*/ 1 w 114"/>
                <a:gd name="T77" fmla="*/ 1 h 168"/>
                <a:gd name="T78" fmla="*/ 1 w 114"/>
                <a:gd name="T79" fmla="*/ 1 h 168"/>
                <a:gd name="T80" fmla="*/ 1 w 114"/>
                <a:gd name="T81" fmla="*/ 1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68">
                  <a:moveTo>
                    <a:pt x="96" y="55"/>
                  </a:moveTo>
                  <a:lnTo>
                    <a:pt x="101" y="72"/>
                  </a:lnTo>
                  <a:lnTo>
                    <a:pt x="100" y="88"/>
                  </a:lnTo>
                  <a:lnTo>
                    <a:pt x="92" y="101"/>
                  </a:lnTo>
                  <a:lnTo>
                    <a:pt x="82" y="112"/>
                  </a:lnTo>
                  <a:lnTo>
                    <a:pt x="69" y="123"/>
                  </a:lnTo>
                  <a:lnTo>
                    <a:pt x="54" y="134"/>
                  </a:lnTo>
                  <a:lnTo>
                    <a:pt x="40" y="143"/>
                  </a:lnTo>
                  <a:lnTo>
                    <a:pt x="27" y="153"/>
                  </a:lnTo>
                  <a:lnTo>
                    <a:pt x="25" y="156"/>
                  </a:lnTo>
                  <a:lnTo>
                    <a:pt x="24" y="158"/>
                  </a:lnTo>
                  <a:lnTo>
                    <a:pt x="24" y="162"/>
                  </a:lnTo>
                  <a:lnTo>
                    <a:pt x="25" y="165"/>
                  </a:lnTo>
                  <a:lnTo>
                    <a:pt x="28" y="167"/>
                  </a:lnTo>
                  <a:lnTo>
                    <a:pt x="31" y="168"/>
                  </a:lnTo>
                  <a:lnTo>
                    <a:pt x="33" y="168"/>
                  </a:lnTo>
                  <a:lnTo>
                    <a:pt x="37" y="167"/>
                  </a:lnTo>
                  <a:lnTo>
                    <a:pt x="53" y="157"/>
                  </a:lnTo>
                  <a:lnTo>
                    <a:pt x="69" y="147"/>
                  </a:lnTo>
                  <a:lnTo>
                    <a:pt x="84" y="135"/>
                  </a:lnTo>
                  <a:lnTo>
                    <a:pt x="97" y="121"/>
                  </a:lnTo>
                  <a:lnTo>
                    <a:pt x="107" y="106"/>
                  </a:lnTo>
                  <a:lnTo>
                    <a:pt x="113" y="89"/>
                  </a:lnTo>
                  <a:lnTo>
                    <a:pt x="114" y="71"/>
                  </a:lnTo>
                  <a:lnTo>
                    <a:pt x="110" y="51"/>
                  </a:lnTo>
                  <a:lnTo>
                    <a:pt x="101" y="36"/>
                  </a:lnTo>
                  <a:lnTo>
                    <a:pt x="87" y="24"/>
                  </a:lnTo>
                  <a:lnTo>
                    <a:pt x="70" y="14"/>
                  </a:lnTo>
                  <a:lnTo>
                    <a:pt x="51" y="7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2" y="9"/>
                  </a:lnTo>
                  <a:lnTo>
                    <a:pt x="26" y="13"/>
                  </a:lnTo>
                  <a:lnTo>
                    <a:pt x="41" y="17"/>
                  </a:lnTo>
                  <a:lnTo>
                    <a:pt x="54" y="22"/>
                  </a:lnTo>
                  <a:lnTo>
                    <a:pt x="68" y="27"/>
                  </a:lnTo>
                  <a:lnTo>
                    <a:pt x="80" y="34"/>
                  </a:lnTo>
                  <a:lnTo>
                    <a:pt x="89" y="43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7" name="Freeform 886"/>
            <p:cNvSpPr>
              <a:spLocks/>
            </p:cNvSpPr>
            <p:nvPr/>
          </p:nvSpPr>
          <p:spPr bwMode="auto">
            <a:xfrm>
              <a:off x="4494" y="3348"/>
              <a:ext cx="37" cy="50"/>
            </a:xfrm>
            <a:custGeom>
              <a:avLst/>
              <a:gdLst>
                <a:gd name="T0" fmla="*/ 2 w 289"/>
                <a:gd name="T1" fmla="*/ 1 h 351"/>
                <a:gd name="T2" fmla="*/ 1 w 289"/>
                <a:gd name="T3" fmla="*/ 2 h 351"/>
                <a:gd name="T4" fmla="*/ 0 w 289"/>
                <a:gd name="T5" fmla="*/ 3 h 351"/>
                <a:gd name="T6" fmla="*/ 0 w 289"/>
                <a:gd name="T7" fmla="*/ 4 h 351"/>
                <a:gd name="T8" fmla="*/ 0 w 289"/>
                <a:gd name="T9" fmla="*/ 5 h 351"/>
                <a:gd name="T10" fmla="*/ 0 w 289"/>
                <a:gd name="T11" fmla="*/ 5 h 351"/>
                <a:gd name="T12" fmla="*/ 0 w 289"/>
                <a:gd name="T13" fmla="*/ 6 h 351"/>
                <a:gd name="T14" fmla="*/ 1 w 289"/>
                <a:gd name="T15" fmla="*/ 6 h 351"/>
                <a:gd name="T16" fmla="*/ 1 w 289"/>
                <a:gd name="T17" fmla="*/ 6 h 351"/>
                <a:gd name="T18" fmla="*/ 1 w 289"/>
                <a:gd name="T19" fmla="*/ 6 h 351"/>
                <a:gd name="T20" fmla="*/ 2 w 289"/>
                <a:gd name="T21" fmla="*/ 7 h 351"/>
                <a:gd name="T22" fmla="*/ 2 w 289"/>
                <a:gd name="T23" fmla="*/ 7 h 351"/>
                <a:gd name="T24" fmla="*/ 3 w 289"/>
                <a:gd name="T25" fmla="*/ 7 h 351"/>
                <a:gd name="T26" fmla="*/ 3 w 289"/>
                <a:gd name="T27" fmla="*/ 7 h 351"/>
                <a:gd name="T28" fmla="*/ 4 w 289"/>
                <a:gd name="T29" fmla="*/ 7 h 351"/>
                <a:gd name="T30" fmla="*/ 4 w 289"/>
                <a:gd name="T31" fmla="*/ 7 h 351"/>
                <a:gd name="T32" fmla="*/ 5 w 289"/>
                <a:gd name="T33" fmla="*/ 7 h 351"/>
                <a:gd name="T34" fmla="*/ 5 w 289"/>
                <a:gd name="T35" fmla="*/ 7 h 351"/>
                <a:gd name="T36" fmla="*/ 5 w 289"/>
                <a:gd name="T37" fmla="*/ 7 h 351"/>
                <a:gd name="T38" fmla="*/ 5 w 289"/>
                <a:gd name="T39" fmla="*/ 7 h 351"/>
                <a:gd name="T40" fmla="*/ 4 w 289"/>
                <a:gd name="T41" fmla="*/ 7 h 351"/>
                <a:gd name="T42" fmla="*/ 4 w 289"/>
                <a:gd name="T43" fmla="*/ 6 h 351"/>
                <a:gd name="T44" fmla="*/ 3 w 289"/>
                <a:gd name="T45" fmla="*/ 6 h 351"/>
                <a:gd name="T46" fmla="*/ 3 w 289"/>
                <a:gd name="T47" fmla="*/ 6 h 351"/>
                <a:gd name="T48" fmla="*/ 2 w 289"/>
                <a:gd name="T49" fmla="*/ 6 h 351"/>
                <a:gd name="T50" fmla="*/ 2 w 289"/>
                <a:gd name="T51" fmla="*/ 6 h 351"/>
                <a:gd name="T52" fmla="*/ 2 w 289"/>
                <a:gd name="T53" fmla="*/ 6 h 351"/>
                <a:gd name="T54" fmla="*/ 1 w 289"/>
                <a:gd name="T55" fmla="*/ 6 h 351"/>
                <a:gd name="T56" fmla="*/ 1 w 289"/>
                <a:gd name="T57" fmla="*/ 5 h 351"/>
                <a:gd name="T58" fmla="*/ 1 w 289"/>
                <a:gd name="T59" fmla="*/ 5 h 351"/>
                <a:gd name="T60" fmla="*/ 1 w 289"/>
                <a:gd name="T61" fmla="*/ 4 h 351"/>
                <a:gd name="T62" fmla="*/ 1 w 289"/>
                <a:gd name="T63" fmla="*/ 4 h 351"/>
                <a:gd name="T64" fmla="*/ 1 w 289"/>
                <a:gd name="T65" fmla="*/ 3 h 351"/>
                <a:gd name="T66" fmla="*/ 1 w 289"/>
                <a:gd name="T67" fmla="*/ 3 h 351"/>
                <a:gd name="T68" fmla="*/ 1 w 289"/>
                <a:gd name="T69" fmla="*/ 2 h 351"/>
                <a:gd name="T70" fmla="*/ 2 w 289"/>
                <a:gd name="T71" fmla="*/ 2 h 351"/>
                <a:gd name="T72" fmla="*/ 2 w 289"/>
                <a:gd name="T73" fmla="*/ 1 h 351"/>
                <a:gd name="T74" fmla="*/ 3 w 289"/>
                <a:gd name="T75" fmla="*/ 1 h 351"/>
                <a:gd name="T76" fmla="*/ 3 w 289"/>
                <a:gd name="T77" fmla="*/ 0 h 351"/>
                <a:gd name="T78" fmla="*/ 4 w 289"/>
                <a:gd name="T79" fmla="*/ 0 h 351"/>
                <a:gd name="T80" fmla="*/ 4 w 289"/>
                <a:gd name="T81" fmla="*/ 0 h 351"/>
                <a:gd name="T82" fmla="*/ 3 w 289"/>
                <a:gd name="T83" fmla="*/ 0 h 351"/>
                <a:gd name="T84" fmla="*/ 3 w 289"/>
                <a:gd name="T85" fmla="*/ 0 h 351"/>
                <a:gd name="T86" fmla="*/ 2 w 289"/>
                <a:gd name="T87" fmla="*/ 1 h 3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1">
                  <a:moveTo>
                    <a:pt x="112" y="46"/>
                  </a:moveTo>
                  <a:lnTo>
                    <a:pt x="90" y="65"/>
                  </a:lnTo>
                  <a:lnTo>
                    <a:pt x="68" y="84"/>
                  </a:lnTo>
                  <a:lnTo>
                    <a:pt x="48" y="106"/>
                  </a:lnTo>
                  <a:lnTo>
                    <a:pt x="30" y="130"/>
                  </a:lnTo>
                  <a:lnTo>
                    <a:pt x="15" y="155"/>
                  </a:lnTo>
                  <a:lnTo>
                    <a:pt x="5" y="181"/>
                  </a:lnTo>
                  <a:lnTo>
                    <a:pt x="0" y="210"/>
                  </a:lnTo>
                  <a:lnTo>
                    <a:pt x="1" y="240"/>
                  </a:lnTo>
                  <a:lnTo>
                    <a:pt x="3" y="248"/>
                  </a:lnTo>
                  <a:lnTo>
                    <a:pt x="5" y="256"/>
                  </a:lnTo>
                  <a:lnTo>
                    <a:pt x="8" y="262"/>
                  </a:lnTo>
                  <a:lnTo>
                    <a:pt x="12" y="270"/>
                  </a:lnTo>
                  <a:lnTo>
                    <a:pt x="17" y="276"/>
                  </a:lnTo>
                  <a:lnTo>
                    <a:pt x="24" y="283"/>
                  </a:lnTo>
                  <a:lnTo>
                    <a:pt x="29" y="288"/>
                  </a:lnTo>
                  <a:lnTo>
                    <a:pt x="36" y="292"/>
                  </a:lnTo>
                  <a:lnTo>
                    <a:pt x="50" y="301"/>
                  </a:lnTo>
                  <a:lnTo>
                    <a:pt x="64" y="308"/>
                  </a:lnTo>
                  <a:lnTo>
                    <a:pt x="77" y="315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21" y="330"/>
                  </a:lnTo>
                  <a:lnTo>
                    <a:pt x="136" y="334"/>
                  </a:lnTo>
                  <a:lnTo>
                    <a:pt x="151" y="337"/>
                  </a:lnTo>
                  <a:lnTo>
                    <a:pt x="167" y="341"/>
                  </a:lnTo>
                  <a:lnTo>
                    <a:pt x="181" y="343"/>
                  </a:lnTo>
                  <a:lnTo>
                    <a:pt x="197" y="345"/>
                  </a:lnTo>
                  <a:lnTo>
                    <a:pt x="213" y="347"/>
                  </a:lnTo>
                  <a:lnTo>
                    <a:pt x="228" y="348"/>
                  </a:lnTo>
                  <a:lnTo>
                    <a:pt x="243" y="349"/>
                  </a:lnTo>
                  <a:lnTo>
                    <a:pt x="259" y="350"/>
                  </a:lnTo>
                  <a:lnTo>
                    <a:pt x="274" y="351"/>
                  </a:lnTo>
                  <a:lnTo>
                    <a:pt x="279" y="351"/>
                  </a:lnTo>
                  <a:lnTo>
                    <a:pt x="283" y="349"/>
                  </a:lnTo>
                  <a:lnTo>
                    <a:pt x="286" y="345"/>
                  </a:lnTo>
                  <a:lnTo>
                    <a:pt x="289" y="341"/>
                  </a:lnTo>
                  <a:lnTo>
                    <a:pt x="289" y="335"/>
                  </a:lnTo>
                  <a:lnTo>
                    <a:pt x="286" y="331"/>
                  </a:lnTo>
                  <a:lnTo>
                    <a:pt x="282" y="328"/>
                  </a:lnTo>
                  <a:lnTo>
                    <a:pt x="277" y="326"/>
                  </a:lnTo>
                  <a:lnTo>
                    <a:pt x="263" y="322"/>
                  </a:lnTo>
                  <a:lnTo>
                    <a:pt x="250" y="320"/>
                  </a:lnTo>
                  <a:lnTo>
                    <a:pt x="236" y="317"/>
                  </a:lnTo>
                  <a:lnTo>
                    <a:pt x="221" y="315"/>
                  </a:lnTo>
                  <a:lnTo>
                    <a:pt x="208" y="313"/>
                  </a:lnTo>
                  <a:lnTo>
                    <a:pt x="194" y="311"/>
                  </a:lnTo>
                  <a:lnTo>
                    <a:pt x="179" y="308"/>
                  </a:lnTo>
                  <a:lnTo>
                    <a:pt x="166" y="305"/>
                  </a:lnTo>
                  <a:lnTo>
                    <a:pt x="152" y="303"/>
                  </a:lnTo>
                  <a:lnTo>
                    <a:pt x="138" y="300"/>
                  </a:lnTo>
                  <a:lnTo>
                    <a:pt x="125" y="296"/>
                  </a:lnTo>
                  <a:lnTo>
                    <a:pt x="111" y="292"/>
                  </a:lnTo>
                  <a:lnTo>
                    <a:pt x="98" y="287"/>
                  </a:lnTo>
                  <a:lnTo>
                    <a:pt x="85" y="282"/>
                  </a:lnTo>
                  <a:lnTo>
                    <a:pt x="72" y="276"/>
                  </a:lnTo>
                  <a:lnTo>
                    <a:pt x="59" y="269"/>
                  </a:lnTo>
                  <a:lnTo>
                    <a:pt x="49" y="261"/>
                  </a:lnTo>
                  <a:lnTo>
                    <a:pt x="41" y="252"/>
                  </a:lnTo>
                  <a:lnTo>
                    <a:pt x="34" y="241"/>
                  </a:lnTo>
                  <a:lnTo>
                    <a:pt x="31" y="228"/>
                  </a:lnTo>
                  <a:lnTo>
                    <a:pt x="30" y="215"/>
                  </a:lnTo>
                  <a:lnTo>
                    <a:pt x="31" y="201"/>
                  </a:lnTo>
                  <a:lnTo>
                    <a:pt x="34" y="186"/>
                  </a:lnTo>
                  <a:lnTo>
                    <a:pt x="38" y="174"/>
                  </a:lnTo>
                  <a:lnTo>
                    <a:pt x="46" y="158"/>
                  </a:lnTo>
                  <a:lnTo>
                    <a:pt x="54" y="142"/>
                  </a:lnTo>
                  <a:lnTo>
                    <a:pt x="64" y="128"/>
                  </a:lnTo>
                  <a:lnTo>
                    <a:pt x="74" y="115"/>
                  </a:lnTo>
                  <a:lnTo>
                    <a:pt x="85" y="102"/>
                  </a:lnTo>
                  <a:lnTo>
                    <a:pt x="96" y="89"/>
                  </a:lnTo>
                  <a:lnTo>
                    <a:pt x="110" y="77"/>
                  </a:lnTo>
                  <a:lnTo>
                    <a:pt x="124" y="64"/>
                  </a:lnTo>
                  <a:lnTo>
                    <a:pt x="137" y="53"/>
                  </a:lnTo>
                  <a:lnTo>
                    <a:pt x="155" y="43"/>
                  </a:lnTo>
                  <a:lnTo>
                    <a:pt x="175" y="35"/>
                  </a:lnTo>
                  <a:lnTo>
                    <a:pt x="195" y="26"/>
                  </a:lnTo>
                  <a:lnTo>
                    <a:pt x="213" y="19"/>
                  </a:lnTo>
                  <a:lnTo>
                    <a:pt x="228" y="12"/>
                  </a:lnTo>
                  <a:lnTo>
                    <a:pt x="237" y="6"/>
                  </a:lnTo>
                  <a:lnTo>
                    <a:pt x="240" y="2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198" y="4"/>
                  </a:lnTo>
                  <a:lnTo>
                    <a:pt x="180" y="9"/>
                  </a:lnTo>
                  <a:lnTo>
                    <a:pt x="161" y="17"/>
                  </a:lnTo>
                  <a:lnTo>
                    <a:pt x="144" y="25"/>
                  </a:lnTo>
                  <a:lnTo>
                    <a:pt x="127" y="35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8" name="Freeform 887"/>
            <p:cNvSpPr>
              <a:spLocks/>
            </p:cNvSpPr>
            <p:nvPr/>
          </p:nvSpPr>
          <p:spPr bwMode="auto">
            <a:xfrm>
              <a:off x="4545" y="3346"/>
              <a:ext cx="32" cy="34"/>
            </a:xfrm>
            <a:custGeom>
              <a:avLst/>
              <a:gdLst>
                <a:gd name="T0" fmla="*/ 3 w 254"/>
                <a:gd name="T1" fmla="*/ 1 h 234"/>
                <a:gd name="T2" fmla="*/ 4 w 254"/>
                <a:gd name="T3" fmla="*/ 2 h 234"/>
                <a:gd name="T4" fmla="*/ 4 w 254"/>
                <a:gd name="T5" fmla="*/ 2 h 234"/>
                <a:gd name="T6" fmla="*/ 4 w 254"/>
                <a:gd name="T7" fmla="*/ 2 h 234"/>
                <a:gd name="T8" fmla="*/ 4 w 254"/>
                <a:gd name="T9" fmla="*/ 3 h 234"/>
                <a:gd name="T10" fmla="*/ 4 w 254"/>
                <a:gd name="T11" fmla="*/ 3 h 234"/>
                <a:gd name="T12" fmla="*/ 4 w 254"/>
                <a:gd name="T13" fmla="*/ 3 h 234"/>
                <a:gd name="T14" fmla="*/ 4 w 254"/>
                <a:gd name="T15" fmla="*/ 4 h 234"/>
                <a:gd name="T16" fmla="*/ 3 w 254"/>
                <a:gd name="T17" fmla="*/ 4 h 234"/>
                <a:gd name="T18" fmla="*/ 3 w 254"/>
                <a:gd name="T19" fmla="*/ 4 h 234"/>
                <a:gd name="T20" fmla="*/ 3 w 254"/>
                <a:gd name="T21" fmla="*/ 4 h 234"/>
                <a:gd name="T22" fmla="*/ 3 w 254"/>
                <a:gd name="T23" fmla="*/ 4 h 234"/>
                <a:gd name="T24" fmla="*/ 3 w 254"/>
                <a:gd name="T25" fmla="*/ 5 h 234"/>
                <a:gd name="T26" fmla="*/ 3 w 254"/>
                <a:gd name="T27" fmla="*/ 5 h 234"/>
                <a:gd name="T28" fmla="*/ 3 w 254"/>
                <a:gd name="T29" fmla="*/ 5 h 234"/>
                <a:gd name="T30" fmla="*/ 3 w 254"/>
                <a:gd name="T31" fmla="*/ 5 h 234"/>
                <a:gd name="T32" fmla="*/ 3 w 254"/>
                <a:gd name="T33" fmla="*/ 5 h 234"/>
                <a:gd name="T34" fmla="*/ 3 w 254"/>
                <a:gd name="T35" fmla="*/ 5 h 234"/>
                <a:gd name="T36" fmla="*/ 3 w 254"/>
                <a:gd name="T37" fmla="*/ 5 h 234"/>
                <a:gd name="T38" fmla="*/ 3 w 254"/>
                <a:gd name="T39" fmla="*/ 5 h 234"/>
                <a:gd name="T40" fmla="*/ 3 w 254"/>
                <a:gd name="T41" fmla="*/ 5 h 234"/>
                <a:gd name="T42" fmla="*/ 3 w 254"/>
                <a:gd name="T43" fmla="*/ 5 h 234"/>
                <a:gd name="T44" fmla="*/ 4 w 254"/>
                <a:gd name="T45" fmla="*/ 4 h 234"/>
                <a:gd name="T46" fmla="*/ 4 w 254"/>
                <a:gd name="T47" fmla="*/ 4 h 234"/>
                <a:gd name="T48" fmla="*/ 4 w 254"/>
                <a:gd name="T49" fmla="*/ 3 h 234"/>
                <a:gd name="T50" fmla="*/ 4 w 254"/>
                <a:gd name="T51" fmla="*/ 3 h 234"/>
                <a:gd name="T52" fmla="*/ 4 w 254"/>
                <a:gd name="T53" fmla="*/ 2 h 234"/>
                <a:gd name="T54" fmla="*/ 4 w 254"/>
                <a:gd name="T55" fmla="*/ 2 h 234"/>
                <a:gd name="T56" fmla="*/ 4 w 254"/>
                <a:gd name="T57" fmla="*/ 1 h 234"/>
                <a:gd name="T58" fmla="*/ 3 w 254"/>
                <a:gd name="T59" fmla="*/ 1 h 234"/>
                <a:gd name="T60" fmla="*/ 3 w 254"/>
                <a:gd name="T61" fmla="*/ 1 h 234"/>
                <a:gd name="T62" fmla="*/ 3 w 254"/>
                <a:gd name="T63" fmla="*/ 1 h 234"/>
                <a:gd name="T64" fmla="*/ 3 w 254"/>
                <a:gd name="T65" fmla="*/ 1 h 234"/>
                <a:gd name="T66" fmla="*/ 2 w 254"/>
                <a:gd name="T67" fmla="*/ 0 h 234"/>
                <a:gd name="T68" fmla="*/ 2 w 254"/>
                <a:gd name="T69" fmla="*/ 0 h 234"/>
                <a:gd name="T70" fmla="*/ 2 w 254"/>
                <a:gd name="T71" fmla="*/ 0 h 234"/>
                <a:gd name="T72" fmla="*/ 2 w 254"/>
                <a:gd name="T73" fmla="*/ 0 h 234"/>
                <a:gd name="T74" fmla="*/ 1 w 254"/>
                <a:gd name="T75" fmla="*/ 0 h 234"/>
                <a:gd name="T76" fmla="*/ 1 w 254"/>
                <a:gd name="T77" fmla="*/ 0 h 234"/>
                <a:gd name="T78" fmla="*/ 1 w 254"/>
                <a:gd name="T79" fmla="*/ 0 h 234"/>
                <a:gd name="T80" fmla="*/ 1 w 254"/>
                <a:gd name="T81" fmla="*/ 0 h 234"/>
                <a:gd name="T82" fmla="*/ 0 w 254"/>
                <a:gd name="T83" fmla="*/ 0 h 234"/>
                <a:gd name="T84" fmla="*/ 0 w 254"/>
                <a:gd name="T85" fmla="*/ 0 h 234"/>
                <a:gd name="T86" fmla="*/ 0 w 254"/>
                <a:gd name="T87" fmla="*/ 0 h 234"/>
                <a:gd name="T88" fmla="*/ 0 w 254"/>
                <a:gd name="T89" fmla="*/ 0 h 234"/>
                <a:gd name="T90" fmla="*/ 0 w 254"/>
                <a:gd name="T91" fmla="*/ 0 h 234"/>
                <a:gd name="T92" fmla="*/ 0 w 254"/>
                <a:gd name="T93" fmla="*/ 0 h 234"/>
                <a:gd name="T94" fmla="*/ 1 w 254"/>
                <a:gd name="T95" fmla="*/ 0 h 234"/>
                <a:gd name="T96" fmla="*/ 1 w 254"/>
                <a:gd name="T97" fmla="*/ 0 h 234"/>
                <a:gd name="T98" fmla="*/ 1 w 254"/>
                <a:gd name="T99" fmla="*/ 0 h 234"/>
                <a:gd name="T100" fmla="*/ 1 w 254"/>
                <a:gd name="T101" fmla="*/ 0 h 234"/>
                <a:gd name="T102" fmla="*/ 1 w 254"/>
                <a:gd name="T103" fmla="*/ 0 h 234"/>
                <a:gd name="T104" fmla="*/ 2 w 254"/>
                <a:gd name="T105" fmla="*/ 0 h 234"/>
                <a:gd name="T106" fmla="*/ 2 w 254"/>
                <a:gd name="T107" fmla="*/ 1 h 234"/>
                <a:gd name="T108" fmla="*/ 2 w 254"/>
                <a:gd name="T109" fmla="*/ 1 h 234"/>
                <a:gd name="T110" fmla="*/ 2 w 254"/>
                <a:gd name="T111" fmla="*/ 1 h 234"/>
                <a:gd name="T112" fmla="*/ 3 w 254"/>
                <a:gd name="T113" fmla="*/ 1 h 234"/>
                <a:gd name="T114" fmla="*/ 3 w 254"/>
                <a:gd name="T115" fmla="*/ 1 h 234"/>
                <a:gd name="T116" fmla="*/ 3 w 254"/>
                <a:gd name="T117" fmla="*/ 1 h 234"/>
                <a:gd name="T118" fmla="*/ 3 w 254"/>
                <a:gd name="T119" fmla="*/ 1 h 234"/>
                <a:gd name="T120" fmla="*/ 3 w 254"/>
                <a:gd name="T121" fmla="*/ 1 h 2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4" h="234">
                  <a:moveTo>
                    <a:pt x="210" y="71"/>
                  </a:moveTo>
                  <a:lnTo>
                    <a:pt x="222" y="84"/>
                  </a:lnTo>
                  <a:lnTo>
                    <a:pt x="229" y="99"/>
                  </a:lnTo>
                  <a:lnTo>
                    <a:pt x="232" y="115"/>
                  </a:lnTo>
                  <a:lnTo>
                    <a:pt x="232" y="132"/>
                  </a:lnTo>
                  <a:lnTo>
                    <a:pt x="230" y="146"/>
                  </a:lnTo>
                  <a:lnTo>
                    <a:pt x="226" y="158"/>
                  </a:lnTo>
                  <a:lnTo>
                    <a:pt x="219" y="170"/>
                  </a:lnTo>
                  <a:lnTo>
                    <a:pt x="211" y="179"/>
                  </a:lnTo>
                  <a:lnTo>
                    <a:pt x="202" y="190"/>
                  </a:lnTo>
                  <a:lnTo>
                    <a:pt x="193" y="199"/>
                  </a:lnTo>
                  <a:lnTo>
                    <a:pt x="183" y="208"/>
                  </a:lnTo>
                  <a:lnTo>
                    <a:pt x="174" y="218"/>
                  </a:lnTo>
                  <a:lnTo>
                    <a:pt x="172" y="221"/>
                  </a:lnTo>
                  <a:lnTo>
                    <a:pt x="172" y="224"/>
                  </a:lnTo>
                  <a:lnTo>
                    <a:pt x="172" y="227"/>
                  </a:lnTo>
                  <a:lnTo>
                    <a:pt x="174" y="231"/>
                  </a:lnTo>
                  <a:lnTo>
                    <a:pt x="177" y="233"/>
                  </a:lnTo>
                  <a:lnTo>
                    <a:pt x="181" y="234"/>
                  </a:lnTo>
                  <a:lnTo>
                    <a:pt x="184" y="233"/>
                  </a:lnTo>
                  <a:lnTo>
                    <a:pt x="187" y="231"/>
                  </a:lnTo>
                  <a:lnTo>
                    <a:pt x="208" y="217"/>
                  </a:lnTo>
                  <a:lnTo>
                    <a:pt x="226" y="199"/>
                  </a:lnTo>
                  <a:lnTo>
                    <a:pt x="240" y="178"/>
                  </a:lnTo>
                  <a:lnTo>
                    <a:pt x="249" y="155"/>
                  </a:lnTo>
                  <a:lnTo>
                    <a:pt x="254" y="131"/>
                  </a:lnTo>
                  <a:lnTo>
                    <a:pt x="251" y="107"/>
                  </a:lnTo>
                  <a:lnTo>
                    <a:pt x="243" y="84"/>
                  </a:lnTo>
                  <a:lnTo>
                    <a:pt x="226" y="64"/>
                  </a:lnTo>
                  <a:lnTo>
                    <a:pt x="214" y="53"/>
                  </a:lnTo>
                  <a:lnTo>
                    <a:pt x="199" y="45"/>
                  </a:lnTo>
                  <a:lnTo>
                    <a:pt x="183" y="36"/>
                  </a:lnTo>
                  <a:lnTo>
                    <a:pt x="165" y="29"/>
                  </a:lnTo>
                  <a:lnTo>
                    <a:pt x="147" y="21"/>
                  </a:lnTo>
                  <a:lnTo>
                    <a:pt x="129" y="16"/>
                  </a:lnTo>
                  <a:lnTo>
                    <a:pt x="111" y="12"/>
                  </a:lnTo>
                  <a:lnTo>
                    <a:pt x="93" y="7"/>
                  </a:lnTo>
                  <a:lnTo>
                    <a:pt x="75" y="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34" y="9"/>
                  </a:lnTo>
                  <a:lnTo>
                    <a:pt x="46" y="12"/>
                  </a:lnTo>
                  <a:lnTo>
                    <a:pt x="59" y="15"/>
                  </a:lnTo>
                  <a:lnTo>
                    <a:pt x="74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6" y="28"/>
                  </a:lnTo>
                  <a:lnTo>
                    <a:pt x="131" y="32"/>
                  </a:lnTo>
                  <a:lnTo>
                    <a:pt x="145" y="36"/>
                  </a:lnTo>
                  <a:lnTo>
                    <a:pt x="159" y="42"/>
                  </a:lnTo>
                  <a:lnTo>
                    <a:pt x="173" y="48"/>
                  </a:lnTo>
                  <a:lnTo>
                    <a:pt x="186" y="55"/>
                  </a:lnTo>
                  <a:lnTo>
                    <a:pt x="199" y="63"/>
                  </a:lnTo>
                  <a:lnTo>
                    <a:pt x="210" y="7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9" name="Freeform 888"/>
            <p:cNvSpPr>
              <a:spLocks/>
            </p:cNvSpPr>
            <p:nvPr/>
          </p:nvSpPr>
          <p:spPr bwMode="auto">
            <a:xfrm>
              <a:off x="4481" y="3362"/>
              <a:ext cx="13" cy="31"/>
            </a:xfrm>
            <a:custGeom>
              <a:avLst/>
              <a:gdLst>
                <a:gd name="T0" fmla="*/ 0 w 103"/>
                <a:gd name="T1" fmla="*/ 2 h 221"/>
                <a:gd name="T2" fmla="*/ 0 w 103"/>
                <a:gd name="T3" fmla="*/ 3 h 221"/>
                <a:gd name="T4" fmla="*/ 0 w 103"/>
                <a:gd name="T5" fmla="*/ 3 h 221"/>
                <a:gd name="T6" fmla="*/ 0 w 103"/>
                <a:gd name="T7" fmla="*/ 3 h 221"/>
                <a:gd name="T8" fmla="*/ 0 w 103"/>
                <a:gd name="T9" fmla="*/ 4 h 221"/>
                <a:gd name="T10" fmla="*/ 1 w 103"/>
                <a:gd name="T11" fmla="*/ 4 h 221"/>
                <a:gd name="T12" fmla="*/ 1 w 103"/>
                <a:gd name="T13" fmla="*/ 4 h 221"/>
                <a:gd name="T14" fmla="*/ 1 w 103"/>
                <a:gd name="T15" fmla="*/ 4 h 221"/>
                <a:gd name="T16" fmla="*/ 1 w 103"/>
                <a:gd name="T17" fmla="*/ 4 h 221"/>
                <a:gd name="T18" fmla="*/ 1 w 103"/>
                <a:gd name="T19" fmla="*/ 4 h 221"/>
                <a:gd name="T20" fmla="*/ 2 w 103"/>
                <a:gd name="T21" fmla="*/ 4 h 221"/>
                <a:gd name="T22" fmla="*/ 2 w 103"/>
                <a:gd name="T23" fmla="*/ 4 h 221"/>
                <a:gd name="T24" fmla="*/ 2 w 103"/>
                <a:gd name="T25" fmla="*/ 4 h 221"/>
                <a:gd name="T26" fmla="*/ 2 w 103"/>
                <a:gd name="T27" fmla="*/ 4 h 221"/>
                <a:gd name="T28" fmla="*/ 2 w 103"/>
                <a:gd name="T29" fmla="*/ 4 h 221"/>
                <a:gd name="T30" fmla="*/ 2 w 103"/>
                <a:gd name="T31" fmla="*/ 4 h 221"/>
                <a:gd name="T32" fmla="*/ 1 w 103"/>
                <a:gd name="T33" fmla="*/ 4 h 221"/>
                <a:gd name="T34" fmla="*/ 1 w 103"/>
                <a:gd name="T35" fmla="*/ 4 h 221"/>
                <a:gd name="T36" fmla="*/ 1 w 103"/>
                <a:gd name="T37" fmla="*/ 4 h 221"/>
                <a:gd name="T38" fmla="*/ 1 w 103"/>
                <a:gd name="T39" fmla="*/ 3 h 221"/>
                <a:gd name="T40" fmla="*/ 1 w 103"/>
                <a:gd name="T41" fmla="*/ 3 h 221"/>
                <a:gd name="T42" fmla="*/ 1 w 103"/>
                <a:gd name="T43" fmla="*/ 3 h 221"/>
                <a:gd name="T44" fmla="*/ 0 w 103"/>
                <a:gd name="T45" fmla="*/ 2 h 221"/>
                <a:gd name="T46" fmla="*/ 0 w 103"/>
                <a:gd name="T47" fmla="*/ 2 h 221"/>
                <a:gd name="T48" fmla="*/ 1 w 103"/>
                <a:gd name="T49" fmla="*/ 2 h 221"/>
                <a:gd name="T50" fmla="*/ 1 w 103"/>
                <a:gd name="T51" fmla="*/ 1 h 221"/>
                <a:gd name="T52" fmla="*/ 1 w 103"/>
                <a:gd name="T53" fmla="*/ 1 h 221"/>
                <a:gd name="T54" fmla="*/ 1 w 103"/>
                <a:gd name="T55" fmla="*/ 1 h 221"/>
                <a:gd name="T56" fmla="*/ 1 w 103"/>
                <a:gd name="T57" fmla="*/ 1 h 221"/>
                <a:gd name="T58" fmla="*/ 1 w 103"/>
                <a:gd name="T59" fmla="*/ 1 h 221"/>
                <a:gd name="T60" fmla="*/ 1 w 103"/>
                <a:gd name="T61" fmla="*/ 0 h 221"/>
                <a:gd name="T62" fmla="*/ 2 w 103"/>
                <a:gd name="T63" fmla="*/ 0 h 221"/>
                <a:gd name="T64" fmla="*/ 2 w 103"/>
                <a:gd name="T65" fmla="*/ 0 h 221"/>
                <a:gd name="T66" fmla="*/ 2 w 103"/>
                <a:gd name="T67" fmla="*/ 0 h 221"/>
                <a:gd name="T68" fmla="*/ 1 w 103"/>
                <a:gd name="T69" fmla="*/ 0 h 221"/>
                <a:gd name="T70" fmla="*/ 1 w 103"/>
                <a:gd name="T71" fmla="*/ 0 h 221"/>
                <a:gd name="T72" fmla="*/ 1 w 103"/>
                <a:gd name="T73" fmla="*/ 1 h 221"/>
                <a:gd name="T74" fmla="*/ 1 w 103"/>
                <a:gd name="T75" fmla="*/ 1 h 221"/>
                <a:gd name="T76" fmla="*/ 0 w 103"/>
                <a:gd name="T77" fmla="*/ 2 h 221"/>
                <a:gd name="T78" fmla="*/ 0 w 103"/>
                <a:gd name="T79" fmla="*/ 2 h 221"/>
                <a:gd name="T80" fmla="*/ 0 w 103"/>
                <a:gd name="T81" fmla="*/ 2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1">
                  <a:moveTo>
                    <a:pt x="0" y="121"/>
                  </a:moveTo>
                  <a:lnTo>
                    <a:pt x="0" y="139"/>
                  </a:lnTo>
                  <a:lnTo>
                    <a:pt x="4" y="156"/>
                  </a:lnTo>
                  <a:lnTo>
                    <a:pt x="12" y="172"/>
                  </a:lnTo>
                  <a:lnTo>
                    <a:pt x="22" y="186"/>
                  </a:lnTo>
                  <a:lnTo>
                    <a:pt x="35" y="197"/>
                  </a:lnTo>
                  <a:lnTo>
                    <a:pt x="50" y="208"/>
                  </a:lnTo>
                  <a:lnTo>
                    <a:pt x="66" y="216"/>
                  </a:lnTo>
                  <a:lnTo>
                    <a:pt x="83" y="220"/>
                  </a:lnTo>
                  <a:lnTo>
                    <a:pt x="89" y="221"/>
                  </a:lnTo>
                  <a:lnTo>
                    <a:pt x="94" y="219"/>
                  </a:lnTo>
                  <a:lnTo>
                    <a:pt x="98" y="216"/>
                  </a:lnTo>
                  <a:lnTo>
                    <a:pt x="100" y="211"/>
                  </a:lnTo>
                  <a:lnTo>
                    <a:pt x="100" y="206"/>
                  </a:lnTo>
                  <a:lnTo>
                    <a:pt x="99" y="201"/>
                  </a:lnTo>
                  <a:lnTo>
                    <a:pt x="96" y="196"/>
                  </a:lnTo>
                  <a:lnTo>
                    <a:pt x="91" y="194"/>
                  </a:lnTo>
                  <a:lnTo>
                    <a:pt x="74" y="188"/>
                  </a:lnTo>
                  <a:lnTo>
                    <a:pt x="58" y="179"/>
                  </a:lnTo>
                  <a:lnTo>
                    <a:pt x="45" y="168"/>
                  </a:lnTo>
                  <a:lnTo>
                    <a:pt x="36" y="155"/>
                  </a:lnTo>
                  <a:lnTo>
                    <a:pt x="30" y="139"/>
                  </a:lnTo>
                  <a:lnTo>
                    <a:pt x="27" y="122"/>
                  </a:lnTo>
                  <a:lnTo>
                    <a:pt x="27" y="103"/>
                  </a:lnTo>
                  <a:lnTo>
                    <a:pt x="32" y="84"/>
                  </a:lnTo>
                  <a:lnTo>
                    <a:pt x="38" y="70"/>
                  </a:lnTo>
                  <a:lnTo>
                    <a:pt x="46" y="57"/>
                  </a:lnTo>
                  <a:lnTo>
                    <a:pt x="56" y="46"/>
                  </a:lnTo>
                  <a:lnTo>
                    <a:pt x="66" y="35"/>
                  </a:lnTo>
                  <a:lnTo>
                    <a:pt x="76" y="25"/>
                  </a:lnTo>
                  <a:lnTo>
                    <a:pt x="86" y="17"/>
                  </a:lnTo>
                  <a:lnTo>
                    <a:pt x="96" y="8"/>
                  </a:lnTo>
                  <a:lnTo>
                    <a:pt x="103" y="1"/>
                  </a:lnTo>
                  <a:lnTo>
                    <a:pt x="96" y="0"/>
                  </a:lnTo>
                  <a:lnTo>
                    <a:pt x="84" y="5"/>
                  </a:lnTo>
                  <a:lnTo>
                    <a:pt x="69" y="17"/>
                  </a:lnTo>
                  <a:lnTo>
                    <a:pt x="51" y="33"/>
                  </a:lnTo>
                  <a:lnTo>
                    <a:pt x="34" y="53"/>
                  </a:lnTo>
                  <a:lnTo>
                    <a:pt x="18" y="75"/>
                  </a:lnTo>
                  <a:lnTo>
                    <a:pt x="7" y="9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0" name="Freeform 889"/>
            <p:cNvSpPr>
              <a:spLocks/>
            </p:cNvSpPr>
            <p:nvPr/>
          </p:nvSpPr>
          <p:spPr bwMode="auto">
            <a:xfrm>
              <a:off x="4571" y="3344"/>
              <a:ext cx="28" cy="41"/>
            </a:xfrm>
            <a:custGeom>
              <a:avLst/>
              <a:gdLst>
                <a:gd name="T0" fmla="*/ 3 w 221"/>
                <a:gd name="T1" fmla="*/ 2 h 288"/>
                <a:gd name="T2" fmla="*/ 3 w 221"/>
                <a:gd name="T3" fmla="*/ 3 h 288"/>
                <a:gd name="T4" fmla="*/ 3 w 221"/>
                <a:gd name="T5" fmla="*/ 3 h 288"/>
                <a:gd name="T6" fmla="*/ 3 w 221"/>
                <a:gd name="T7" fmla="*/ 4 h 288"/>
                <a:gd name="T8" fmla="*/ 3 w 221"/>
                <a:gd name="T9" fmla="*/ 4 h 288"/>
                <a:gd name="T10" fmla="*/ 3 w 221"/>
                <a:gd name="T11" fmla="*/ 4 h 288"/>
                <a:gd name="T12" fmla="*/ 2 w 221"/>
                <a:gd name="T13" fmla="*/ 5 h 288"/>
                <a:gd name="T14" fmla="*/ 2 w 221"/>
                <a:gd name="T15" fmla="*/ 5 h 288"/>
                <a:gd name="T16" fmla="*/ 2 w 221"/>
                <a:gd name="T17" fmla="*/ 5 h 288"/>
                <a:gd name="T18" fmla="*/ 2 w 221"/>
                <a:gd name="T19" fmla="*/ 5 h 288"/>
                <a:gd name="T20" fmla="*/ 2 w 221"/>
                <a:gd name="T21" fmla="*/ 6 h 288"/>
                <a:gd name="T22" fmla="*/ 2 w 221"/>
                <a:gd name="T23" fmla="*/ 6 h 288"/>
                <a:gd name="T24" fmla="*/ 2 w 221"/>
                <a:gd name="T25" fmla="*/ 6 h 288"/>
                <a:gd name="T26" fmla="*/ 2 w 221"/>
                <a:gd name="T27" fmla="*/ 6 h 288"/>
                <a:gd name="T28" fmla="*/ 2 w 221"/>
                <a:gd name="T29" fmla="*/ 6 h 288"/>
                <a:gd name="T30" fmla="*/ 3 w 221"/>
                <a:gd name="T31" fmla="*/ 5 h 288"/>
                <a:gd name="T32" fmla="*/ 3 w 221"/>
                <a:gd name="T33" fmla="*/ 5 h 288"/>
                <a:gd name="T34" fmla="*/ 3 w 221"/>
                <a:gd name="T35" fmla="*/ 4 h 288"/>
                <a:gd name="T36" fmla="*/ 4 w 221"/>
                <a:gd name="T37" fmla="*/ 4 h 288"/>
                <a:gd name="T38" fmla="*/ 4 w 221"/>
                <a:gd name="T39" fmla="*/ 3 h 288"/>
                <a:gd name="T40" fmla="*/ 3 w 221"/>
                <a:gd name="T41" fmla="*/ 2 h 288"/>
                <a:gd name="T42" fmla="*/ 3 w 221"/>
                <a:gd name="T43" fmla="*/ 2 h 288"/>
                <a:gd name="T44" fmla="*/ 3 w 221"/>
                <a:gd name="T45" fmla="*/ 1 h 288"/>
                <a:gd name="T46" fmla="*/ 2 w 221"/>
                <a:gd name="T47" fmla="*/ 1 h 288"/>
                <a:gd name="T48" fmla="*/ 2 w 221"/>
                <a:gd name="T49" fmla="*/ 1 h 288"/>
                <a:gd name="T50" fmla="*/ 1 w 221"/>
                <a:gd name="T51" fmla="*/ 1 h 288"/>
                <a:gd name="T52" fmla="*/ 1 w 221"/>
                <a:gd name="T53" fmla="*/ 0 h 288"/>
                <a:gd name="T54" fmla="*/ 1 w 221"/>
                <a:gd name="T55" fmla="*/ 0 h 288"/>
                <a:gd name="T56" fmla="*/ 0 w 221"/>
                <a:gd name="T57" fmla="*/ 0 h 288"/>
                <a:gd name="T58" fmla="*/ 0 w 221"/>
                <a:gd name="T59" fmla="*/ 0 h 288"/>
                <a:gd name="T60" fmla="*/ 0 w 221"/>
                <a:gd name="T61" fmla="*/ 0 h 288"/>
                <a:gd name="T62" fmla="*/ 0 w 221"/>
                <a:gd name="T63" fmla="*/ 0 h 288"/>
                <a:gd name="T64" fmla="*/ 1 w 221"/>
                <a:gd name="T65" fmla="*/ 0 h 288"/>
                <a:gd name="T66" fmla="*/ 1 w 221"/>
                <a:gd name="T67" fmla="*/ 1 h 288"/>
                <a:gd name="T68" fmla="*/ 2 w 221"/>
                <a:gd name="T69" fmla="*/ 1 h 288"/>
                <a:gd name="T70" fmla="*/ 2 w 221"/>
                <a:gd name="T71" fmla="*/ 1 h 288"/>
                <a:gd name="T72" fmla="*/ 2 w 221"/>
                <a:gd name="T73" fmla="*/ 2 h 288"/>
                <a:gd name="T74" fmla="*/ 3 w 221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1" h="288">
                  <a:moveTo>
                    <a:pt x="179" y="108"/>
                  </a:moveTo>
                  <a:lnTo>
                    <a:pt x="186" y="115"/>
                  </a:lnTo>
                  <a:lnTo>
                    <a:pt x="193" y="124"/>
                  </a:lnTo>
                  <a:lnTo>
                    <a:pt x="197" y="133"/>
                  </a:lnTo>
                  <a:lnTo>
                    <a:pt x="201" y="143"/>
                  </a:lnTo>
                  <a:lnTo>
                    <a:pt x="202" y="153"/>
                  </a:lnTo>
                  <a:lnTo>
                    <a:pt x="202" y="163"/>
                  </a:lnTo>
                  <a:lnTo>
                    <a:pt x="199" y="174"/>
                  </a:lnTo>
                  <a:lnTo>
                    <a:pt x="195" y="184"/>
                  </a:lnTo>
                  <a:lnTo>
                    <a:pt x="187" y="194"/>
                  </a:lnTo>
                  <a:lnTo>
                    <a:pt x="179" y="204"/>
                  </a:lnTo>
                  <a:lnTo>
                    <a:pt x="170" y="212"/>
                  </a:lnTo>
                  <a:lnTo>
                    <a:pt x="159" y="221"/>
                  </a:lnTo>
                  <a:lnTo>
                    <a:pt x="150" y="229"/>
                  </a:lnTo>
                  <a:lnTo>
                    <a:pt x="139" y="237"/>
                  </a:lnTo>
                  <a:lnTo>
                    <a:pt x="129" y="246"/>
                  </a:lnTo>
                  <a:lnTo>
                    <a:pt x="119" y="255"/>
                  </a:lnTo>
                  <a:lnTo>
                    <a:pt x="116" y="258"/>
                  </a:lnTo>
                  <a:lnTo>
                    <a:pt x="114" y="263"/>
                  </a:lnTo>
                  <a:lnTo>
                    <a:pt x="112" y="267"/>
                  </a:lnTo>
                  <a:lnTo>
                    <a:pt x="110" y="271"/>
                  </a:lnTo>
                  <a:lnTo>
                    <a:pt x="109" y="276"/>
                  </a:lnTo>
                  <a:lnTo>
                    <a:pt x="109" y="280"/>
                  </a:lnTo>
                  <a:lnTo>
                    <a:pt x="110" y="284"/>
                  </a:lnTo>
                  <a:lnTo>
                    <a:pt x="113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5" y="287"/>
                  </a:lnTo>
                  <a:lnTo>
                    <a:pt x="129" y="284"/>
                  </a:lnTo>
                  <a:lnTo>
                    <a:pt x="139" y="272"/>
                  </a:lnTo>
                  <a:lnTo>
                    <a:pt x="151" y="261"/>
                  </a:lnTo>
                  <a:lnTo>
                    <a:pt x="162" y="250"/>
                  </a:lnTo>
                  <a:lnTo>
                    <a:pt x="175" y="239"/>
                  </a:lnTo>
                  <a:lnTo>
                    <a:pt x="186" y="229"/>
                  </a:lnTo>
                  <a:lnTo>
                    <a:pt x="197" y="217"/>
                  </a:lnTo>
                  <a:lnTo>
                    <a:pt x="207" y="204"/>
                  </a:lnTo>
                  <a:lnTo>
                    <a:pt x="215" y="190"/>
                  </a:lnTo>
                  <a:lnTo>
                    <a:pt x="220" y="174"/>
                  </a:lnTo>
                  <a:lnTo>
                    <a:pt x="221" y="158"/>
                  </a:lnTo>
                  <a:lnTo>
                    <a:pt x="218" y="142"/>
                  </a:lnTo>
                  <a:lnTo>
                    <a:pt x="213" y="127"/>
                  </a:lnTo>
                  <a:lnTo>
                    <a:pt x="204" y="112"/>
                  </a:lnTo>
                  <a:lnTo>
                    <a:pt x="194" y="99"/>
                  </a:lnTo>
                  <a:lnTo>
                    <a:pt x="181" y="87"/>
                  </a:lnTo>
                  <a:lnTo>
                    <a:pt x="169" y="77"/>
                  </a:lnTo>
                  <a:lnTo>
                    <a:pt x="159" y="69"/>
                  </a:lnTo>
                  <a:lnTo>
                    <a:pt x="149" y="63"/>
                  </a:lnTo>
                  <a:lnTo>
                    <a:pt x="137" y="55"/>
                  </a:lnTo>
                  <a:lnTo>
                    <a:pt x="125" y="48"/>
                  </a:lnTo>
                  <a:lnTo>
                    <a:pt x="114" y="40"/>
                  </a:lnTo>
                  <a:lnTo>
                    <a:pt x="101" y="33"/>
                  </a:lnTo>
                  <a:lnTo>
                    <a:pt x="89" y="27"/>
                  </a:lnTo>
                  <a:lnTo>
                    <a:pt x="77" y="20"/>
                  </a:lnTo>
                  <a:lnTo>
                    <a:pt x="66" y="15"/>
                  </a:lnTo>
                  <a:lnTo>
                    <a:pt x="54" y="9"/>
                  </a:lnTo>
                  <a:lnTo>
                    <a:pt x="42" y="6"/>
                  </a:lnTo>
                  <a:lnTo>
                    <a:pt x="32" y="3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5"/>
                  </a:lnTo>
                  <a:lnTo>
                    <a:pt x="16" y="8"/>
                  </a:lnTo>
                  <a:lnTo>
                    <a:pt x="26" y="13"/>
                  </a:lnTo>
                  <a:lnTo>
                    <a:pt x="35" y="17"/>
                  </a:lnTo>
                  <a:lnTo>
                    <a:pt x="47" y="22"/>
                  </a:lnTo>
                  <a:lnTo>
                    <a:pt x="58" y="28"/>
                  </a:lnTo>
                  <a:lnTo>
                    <a:pt x="71" y="34"/>
                  </a:lnTo>
                  <a:lnTo>
                    <a:pt x="83" y="40"/>
                  </a:lnTo>
                  <a:lnTo>
                    <a:pt x="96" y="48"/>
                  </a:lnTo>
                  <a:lnTo>
                    <a:pt x="109" y="55"/>
                  </a:lnTo>
                  <a:lnTo>
                    <a:pt x="121" y="64"/>
                  </a:lnTo>
                  <a:lnTo>
                    <a:pt x="134" y="72"/>
                  </a:lnTo>
                  <a:lnTo>
                    <a:pt x="146" y="81"/>
                  </a:lnTo>
                  <a:lnTo>
                    <a:pt x="158" y="90"/>
                  </a:lnTo>
                  <a:lnTo>
                    <a:pt x="169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1" name="Freeform 890"/>
            <p:cNvSpPr>
              <a:spLocks/>
            </p:cNvSpPr>
            <p:nvPr/>
          </p:nvSpPr>
          <p:spPr bwMode="auto">
            <a:xfrm>
              <a:off x="4541" y="3392"/>
              <a:ext cx="9" cy="25"/>
            </a:xfrm>
            <a:custGeom>
              <a:avLst/>
              <a:gdLst>
                <a:gd name="T0" fmla="*/ 0 w 74"/>
                <a:gd name="T1" fmla="*/ 0 h 174"/>
                <a:gd name="T2" fmla="*/ 0 w 74"/>
                <a:gd name="T3" fmla="*/ 0 h 174"/>
                <a:gd name="T4" fmla="*/ 0 w 74"/>
                <a:gd name="T5" fmla="*/ 0 h 174"/>
                <a:gd name="T6" fmla="*/ 0 w 74"/>
                <a:gd name="T7" fmla="*/ 0 h 174"/>
                <a:gd name="T8" fmla="*/ 0 w 74"/>
                <a:gd name="T9" fmla="*/ 0 h 174"/>
                <a:gd name="T10" fmla="*/ 0 w 74"/>
                <a:gd name="T11" fmla="*/ 0 h 174"/>
                <a:gd name="T12" fmla="*/ 0 w 74"/>
                <a:gd name="T13" fmla="*/ 0 h 174"/>
                <a:gd name="T14" fmla="*/ 0 w 74"/>
                <a:gd name="T15" fmla="*/ 0 h 174"/>
                <a:gd name="T16" fmla="*/ 0 w 74"/>
                <a:gd name="T17" fmla="*/ 0 h 174"/>
                <a:gd name="T18" fmla="*/ 0 w 74"/>
                <a:gd name="T19" fmla="*/ 1 h 174"/>
                <a:gd name="T20" fmla="*/ 0 w 74"/>
                <a:gd name="T21" fmla="*/ 1 h 174"/>
                <a:gd name="T22" fmla="*/ 0 w 74"/>
                <a:gd name="T23" fmla="*/ 2 h 174"/>
                <a:gd name="T24" fmla="*/ 0 w 74"/>
                <a:gd name="T25" fmla="*/ 2 h 174"/>
                <a:gd name="T26" fmla="*/ 1 w 74"/>
                <a:gd name="T27" fmla="*/ 3 h 174"/>
                <a:gd name="T28" fmla="*/ 1 w 74"/>
                <a:gd name="T29" fmla="*/ 3 h 174"/>
                <a:gd name="T30" fmla="*/ 1 w 74"/>
                <a:gd name="T31" fmla="*/ 4 h 174"/>
                <a:gd name="T32" fmla="*/ 1 w 74"/>
                <a:gd name="T33" fmla="*/ 4 h 174"/>
                <a:gd name="T34" fmla="*/ 1 w 74"/>
                <a:gd name="T35" fmla="*/ 3 h 174"/>
                <a:gd name="T36" fmla="*/ 1 w 74"/>
                <a:gd name="T37" fmla="*/ 3 h 174"/>
                <a:gd name="T38" fmla="*/ 1 w 74"/>
                <a:gd name="T39" fmla="*/ 3 h 174"/>
                <a:gd name="T40" fmla="*/ 1 w 74"/>
                <a:gd name="T41" fmla="*/ 2 h 174"/>
                <a:gd name="T42" fmla="*/ 1 w 74"/>
                <a:gd name="T43" fmla="*/ 2 h 174"/>
                <a:gd name="T44" fmla="*/ 1 w 74"/>
                <a:gd name="T45" fmla="*/ 1 h 174"/>
                <a:gd name="T46" fmla="*/ 0 w 74"/>
                <a:gd name="T47" fmla="*/ 1 h 174"/>
                <a:gd name="T48" fmla="*/ 0 w 74"/>
                <a:gd name="T49" fmla="*/ 0 h 1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4" h="174">
                  <a:moveTo>
                    <a:pt x="28" y="12"/>
                  </a:moveTo>
                  <a:lnTo>
                    <a:pt x="26" y="7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5" y="39"/>
                  </a:lnTo>
                  <a:lnTo>
                    <a:pt x="13" y="66"/>
                  </a:lnTo>
                  <a:lnTo>
                    <a:pt x="24" y="92"/>
                  </a:lnTo>
                  <a:lnTo>
                    <a:pt x="36" y="118"/>
                  </a:lnTo>
                  <a:lnTo>
                    <a:pt x="49" y="141"/>
                  </a:lnTo>
                  <a:lnTo>
                    <a:pt x="61" y="159"/>
                  </a:lnTo>
                  <a:lnTo>
                    <a:pt x="69" y="171"/>
                  </a:lnTo>
                  <a:lnTo>
                    <a:pt x="74" y="174"/>
                  </a:lnTo>
                  <a:lnTo>
                    <a:pt x="72" y="162"/>
                  </a:lnTo>
                  <a:lnTo>
                    <a:pt x="67" y="147"/>
                  </a:lnTo>
                  <a:lnTo>
                    <a:pt x="61" y="128"/>
                  </a:lnTo>
                  <a:lnTo>
                    <a:pt x="53" y="105"/>
                  </a:lnTo>
                  <a:lnTo>
                    <a:pt x="46" y="82"/>
                  </a:lnTo>
                  <a:lnTo>
                    <a:pt x="38" y="58"/>
                  </a:lnTo>
                  <a:lnTo>
                    <a:pt x="32" y="35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2" name="Freeform 891"/>
            <p:cNvSpPr>
              <a:spLocks/>
            </p:cNvSpPr>
            <p:nvPr/>
          </p:nvSpPr>
          <p:spPr bwMode="auto">
            <a:xfrm>
              <a:off x="4537" y="3379"/>
              <a:ext cx="5" cy="12"/>
            </a:xfrm>
            <a:custGeom>
              <a:avLst/>
              <a:gdLst>
                <a:gd name="T0" fmla="*/ 0 w 39"/>
                <a:gd name="T1" fmla="*/ 0 h 87"/>
                <a:gd name="T2" fmla="*/ 0 w 39"/>
                <a:gd name="T3" fmla="*/ 0 h 87"/>
                <a:gd name="T4" fmla="*/ 0 w 39"/>
                <a:gd name="T5" fmla="*/ 0 h 87"/>
                <a:gd name="T6" fmla="*/ 0 w 39"/>
                <a:gd name="T7" fmla="*/ 0 h 87"/>
                <a:gd name="T8" fmla="*/ 0 w 39"/>
                <a:gd name="T9" fmla="*/ 0 h 87"/>
                <a:gd name="T10" fmla="*/ 0 w 39"/>
                <a:gd name="T11" fmla="*/ 0 h 87"/>
                <a:gd name="T12" fmla="*/ 0 w 39"/>
                <a:gd name="T13" fmla="*/ 0 h 87"/>
                <a:gd name="T14" fmla="*/ 0 w 39"/>
                <a:gd name="T15" fmla="*/ 0 h 87"/>
                <a:gd name="T16" fmla="*/ 0 w 39"/>
                <a:gd name="T17" fmla="*/ 0 h 87"/>
                <a:gd name="T18" fmla="*/ 0 w 39"/>
                <a:gd name="T19" fmla="*/ 0 h 87"/>
                <a:gd name="T20" fmla="*/ 0 w 39"/>
                <a:gd name="T21" fmla="*/ 1 h 87"/>
                <a:gd name="T22" fmla="*/ 0 w 39"/>
                <a:gd name="T23" fmla="*/ 1 h 87"/>
                <a:gd name="T24" fmla="*/ 0 w 39"/>
                <a:gd name="T25" fmla="*/ 1 h 87"/>
                <a:gd name="T26" fmla="*/ 0 w 39"/>
                <a:gd name="T27" fmla="*/ 1 h 87"/>
                <a:gd name="T28" fmla="*/ 0 w 39"/>
                <a:gd name="T29" fmla="*/ 2 h 87"/>
                <a:gd name="T30" fmla="*/ 1 w 39"/>
                <a:gd name="T31" fmla="*/ 2 h 87"/>
                <a:gd name="T32" fmla="*/ 1 w 39"/>
                <a:gd name="T33" fmla="*/ 2 h 87"/>
                <a:gd name="T34" fmla="*/ 1 w 39"/>
                <a:gd name="T35" fmla="*/ 1 h 87"/>
                <a:gd name="T36" fmla="*/ 1 w 39"/>
                <a:gd name="T37" fmla="*/ 1 h 87"/>
                <a:gd name="T38" fmla="*/ 0 w 39"/>
                <a:gd name="T39" fmla="*/ 1 h 87"/>
                <a:gd name="T40" fmla="*/ 0 w 39"/>
                <a:gd name="T41" fmla="*/ 0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" h="87">
                  <a:moveTo>
                    <a:pt x="20" y="9"/>
                  </a:moveTo>
                  <a:lnTo>
                    <a:pt x="19" y="5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" y="35"/>
                  </a:lnTo>
                  <a:lnTo>
                    <a:pt x="7" y="48"/>
                  </a:lnTo>
                  <a:lnTo>
                    <a:pt x="13" y="60"/>
                  </a:lnTo>
                  <a:lnTo>
                    <a:pt x="19" y="72"/>
                  </a:lnTo>
                  <a:lnTo>
                    <a:pt x="25" y="81"/>
                  </a:lnTo>
                  <a:lnTo>
                    <a:pt x="33" y="86"/>
                  </a:lnTo>
                  <a:lnTo>
                    <a:pt x="38" y="87"/>
                  </a:lnTo>
                  <a:lnTo>
                    <a:pt x="39" y="70"/>
                  </a:lnTo>
                  <a:lnTo>
                    <a:pt x="34" y="50"/>
                  </a:lnTo>
                  <a:lnTo>
                    <a:pt x="27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3" name="Freeform 892"/>
            <p:cNvSpPr>
              <a:spLocks/>
            </p:cNvSpPr>
            <p:nvPr/>
          </p:nvSpPr>
          <p:spPr bwMode="auto">
            <a:xfrm>
              <a:off x="4533" y="3370"/>
              <a:ext cx="4" cy="7"/>
            </a:xfrm>
            <a:custGeom>
              <a:avLst/>
              <a:gdLst>
                <a:gd name="T0" fmla="*/ 0 w 34"/>
                <a:gd name="T1" fmla="*/ 0 h 51"/>
                <a:gd name="T2" fmla="*/ 0 w 34"/>
                <a:gd name="T3" fmla="*/ 0 h 51"/>
                <a:gd name="T4" fmla="*/ 0 w 34"/>
                <a:gd name="T5" fmla="*/ 0 h 51"/>
                <a:gd name="T6" fmla="*/ 0 w 34"/>
                <a:gd name="T7" fmla="*/ 0 h 51"/>
                <a:gd name="T8" fmla="*/ 0 w 34"/>
                <a:gd name="T9" fmla="*/ 0 h 51"/>
                <a:gd name="T10" fmla="*/ 0 w 34"/>
                <a:gd name="T11" fmla="*/ 0 h 51"/>
                <a:gd name="T12" fmla="*/ 0 w 34"/>
                <a:gd name="T13" fmla="*/ 0 h 51"/>
                <a:gd name="T14" fmla="*/ 0 w 34"/>
                <a:gd name="T15" fmla="*/ 0 h 51"/>
                <a:gd name="T16" fmla="*/ 0 w 34"/>
                <a:gd name="T17" fmla="*/ 0 h 51"/>
                <a:gd name="T18" fmla="*/ 0 w 34"/>
                <a:gd name="T19" fmla="*/ 0 h 51"/>
                <a:gd name="T20" fmla="*/ 0 w 34"/>
                <a:gd name="T21" fmla="*/ 0 h 51"/>
                <a:gd name="T22" fmla="*/ 0 w 34"/>
                <a:gd name="T23" fmla="*/ 0 h 51"/>
                <a:gd name="T24" fmla="*/ 0 w 34"/>
                <a:gd name="T25" fmla="*/ 0 h 51"/>
                <a:gd name="T26" fmla="*/ 0 w 34"/>
                <a:gd name="T27" fmla="*/ 0 h 51"/>
                <a:gd name="T28" fmla="*/ 0 w 34"/>
                <a:gd name="T29" fmla="*/ 0 h 51"/>
                <a:gd name="T30" fmla="*/ 0 w 34"/>
                <a:gd name="T31" fmla="*/ 1 h 51"/>
                <a:gd name="T32" fmla="*/ 0 w 34"/>
                <a:gd name="T33" fmla="*/ 1 h 51"/>
                <a:gd name="T34" fmla="*/ 0 w 34"/>
                <a:gd name="T35" fmla="*/ 1 h 51"/>
                <a:gd name="T36" fmla="*/ 0 w 34"/>
                <a:gd name="T37" fmla="*/ 1 h 51"/>
                <a:gd name="T38" fmla="*/ 0 w 34"/>
                <a:gd name="T39" fmla="*/ 1 h 51"/>
                <a:gd name="T40" fmla="*/ 0 w 34"/>
                <a:gd name="T41" fmla="*/ 1 h 51"/>
                <a:gd name="T42" fmla="*/ 0 w 34"/>
                <a:gd name="T43" fmla="*/ 1 h 51"/>
                <a:gd name="T44" fmla="*/ 0 w 34"/>
                <a:gd name="T45" fmla="*/ 1 h 51"/>
                <a:gd name="T46" fmla="*/ 0 w 34"/>
                <a:gd name="T47" fmla="*/ 0 h 51"/>
                <a:gd name="T48" fmla="*/ 0 w 34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51">
                  <a:moveTo>
                    <a:pt x="18" y="7"/>
                  </a:moveTo>
                  <a:lnTo>
                    <a:pt x="18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3"/>
                  </a:lnTo>
                  <a:lnTo>
                    <a:pt x="8" y="30"/>
                  </a:lnTo>
                  <a:lnTo>
                    <a:pt x="13" y="37"/>
                  </a:lnTo>
                  <a:lnTo>
                    <a:pt x="18" y="43"/>
                  </a:lnTo>
                  <a:lnTo>
                    <a:pt x="25" y="47"/>
                  </a:lnTo>
                  <a:lnTo>
                    <a:pt x="30" y="51"/>
                  </a:lnTo>
                  <a:lnTo>
                    <a:pt x="34" y="51"/>
                  </a:lnTo>
                  <a:lnTo>
                    <a:pt x="33" y="40"/>
                  </a:lnTo>
                  <a:lnTo>
                    <a:pt x="29" y="27"/>
                  </a:lnTo>
                  <a:lnTo>
                    <a:pt x="23" y="15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4" name="Freeform 893"/>
            <p:cNvSpPr>
              <a:spLocks/>
            </p:cNvSpPr>
            <p:nvPr/>
          </p:nvSpPr>
          <p:spPr bwMode="auto">
            <a:xfrm>
              <a:off x="4529" y="3364"/>
              <a:ext cx="6" cy="4"/>
            </a:xfrm>
            <a:custGeom>
              <a:avLst/>
              <a:gdLst>
                <a:gd name="T0" fmla="*/ 1 w 46"/>
                <a:gd name="T1" fmla="*/ 0 h 33"/>
                <a:gd name="T2" fmla="*/ 1 w 46"/>
                <a:gd name="T3" fmla="*/ 0 h 33"/>
                <a:gd name="T4" fmla="*/ 1 w 46"/>
                <a:gd name="T5" fmla="*/ 0 h 33"/>
                <a:gd name="T6" fmla="*/ 1 w 46"/>
                <a:gd name="T7" fmla="*/ 0 h 33"/>
                <a:gd name="T8" fmla="*/ 1 w 46"/>
                <a:gd name="T9" fmla="*/ 0 h 33"/>
                <a:gd name="T10" fmla="*/ 1 w 46"/>
                <a:gd name="T11" fmla="*/ 0 h 33"/>
                <a:gd name="T12" fmla="*/ 1 w 46"/>
                <a:gd name="T13" fmla="*/ 0 h 33"/>
                <a:gd name="T14" fmla="*/ 1 w 46"/>
                <a:gd name="T15" fmla="*/ 0 h 33"/>
                <a:gd name="T16" fmla="*/ 1 w 46"/>
                <a:gd name="T17" fmla="*/ 0 h 33"/>
                <a:gd name="T18" fmla="*/ 1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w 46"/>
                <a:gd name="T37" fmla="*/ 0 h 33"/>
                <a:gd name="T38" fmla="*/ 0 w 46"/>
                <a:gd name="T39" fmla="*/ 0 h 33"/>
                <a:gd name="T40" fmla="*/ 0 w 46"/>
                <a:gd name="T41" fmla="*/ 0 h 33"/>
                <a:gd name="T42" fmla="*/ 0 w 46"/>
                <a:gd name="T43" fmla="*/ 0 h 33"/>
                <a:gd name="T44" fmla="*/ 0 w 46"/>
                <a:gd name="T45" fmla="*/ 0 h 33"/>
                <a:gd name="T46" fmla="*/ 1 w 46"/>
                <a:gd name="T47" fmla="*/ 0 h 33"/>
                <a:gd name="T48" fmla="*/ 1 w 46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33">
                  <a:moveTo>
                    <a:pt x="37" y="24"/>
                  </a:moveTo>
                  <a:lnTo>
                    <a:pt x="41" y="22"/>
                  </a:lnTo>
                  <a:lnTo>
                    <a:pt x="45" y="19"/>
                  </a:lnTo>
                  <a:lnTo>
                    <a:pt x="46" y="15"/>
                  </a:lnTo>
                  <a:lnTo>
                    <a:pt x="46" y="10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7"/>
                  </a:lnTo>
                  <a:lnTo>
                    <a:pt x="5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1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6" y="30"/>
                  </a:lnTo>
                  <a:lnTo>
                    <a:pt x="32" y="28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5" name="Freeform 894"/>
            <p:cNvSpPr>
              <a:spLocks/>
            </p:cNvSpPr>
            <p:nvPr/>
          </p:nvSpPr>
          <p:spPr bwMode="auto">
            <a:xfrm>
              <a:off x="4502" y="3356"/>
              <a:ext cx="23" cy="31"/>
            </a:xfrm>
            <a:custGeom>
              <a:avLst/>
              <a:gdLst>
                <a:gd name="T0" fmla="*/ 1 w 177"/>
                <a:gd name="T1" fmla="*/ 1 h 219"/>
                <a:gd name="T2" fmla="*/ 1 w 177"/>
                <a:gd name="T3" fmla="*/ 1 h 219"/>
                <a:gd name="T4" fmla="*/ 1 w 177"/>
                <a:gd name="T5" fmla="*/ 1 h 219"/>
                <a:gd name="T6" fmla="*/ 1 w 177"/>
                <a:gd name="T7" fmla="*/ 1 h 219"/>
                <a:gd name="T8" fmla="*/ 0 w 177"/>
                <a:gd name="T9" fmla="*/ 2 h 219"/>
                <a:gd name="T10" fmla="*/ 0 w 177"/>
                <a:gd name="T11" fmla="*/ 2 h 219"/>
                <a:gd name="T12" fmla="*/ 0 w 177"/>
                <a:gd name="T13" fmla="*/ 2 h 219"/>
                <a:gd name="T14" fmla="*/ 0 w 177"/>
                <a:gd name="T15" fmla="*/ 2 h 219"/>
                <a:gd name="T16" fmla="*/ 0 w 177"/>
                <a:gd name="T17" fmla="*/ 3 h 219"/>
                <a:gd name="T18" fmla="*/ 0 w 177"/>
                <a:gd name="T19" fmla="*/ 3 h 219"/>
                <a:gd name="T20" fmla="*/ 0 w 177"/>
                <a:gd name="T21" fmla="*/ 4 h 219"/>
                <a:gd name="T22" fmla="*/ 0 w 177"/>
                <a:gd name="T23" fmla="*/ 4 h 219"/>
                <a:gd name="T24" fmla="*/ 1 w 177"/>
                <a:gd name="T25" fmla="*/ 4 h 219"/>
                <a:gd name="T26" fmla="*/ 1 w 177"/>
                <a:gd name="T27" fmla="*/ 4 h 219"/>
                <a:gd name="T28" fmla="*/ 1 w 177"/>
                <a:gd name="T29" fmla="*/ 4 h 219"/>
                <a:gd name="T30" fmla="*/ 2 w 177"/>
                <a:gd name="T31" fmla="*/ 4 h 219"/>
                <a:gd name="T32" fmla="*/ 2 w 177"/>
                <a:gd name="T33" fmla="*/ 4 h 219"/>
                <a:gd name="T34" fmla="*/ 2 w 177"/>
                <a:gd name="T35" fmla="*/ 4 h 219"/>
                <a:gd name="T36" fmla="*/ 2 w 177"/>
                <a:gd name="T37" fmla="*/ 4 h 219"/>
                <a:gd name="T38" fmla="*/ 2 w 177"/>
                <a:gd name="T39" fmla="*/ 4 h 219"/>
                <a:gd name="T40" fmla="*/ 2 w 177"/>
                <a:gd name="T41" fmla="*/ 4 h 219"/>
                <a:gd name="T42" fmla="*/ 2 w 177"/>
                <a:gd name="T43" fmla="*/ 4 h 219"/>
                <a:gd name="T44" fmla="*/ 2 w 177"/>
                <a:gd name="T45" fmla="*/ 4 h 219"/>
                <a:gd name="T46" fmla="*/ 2 w 177"/>
                <a:gd name="T47" fmla="*/ 4 h 219"/>
                <a:gd name="T48" fmla="*/ 2 w 177"/>
                <a:gd name="T49" fmla="*/ 4 h 219"/>
                <a:gd name="T50" fmla="*/ 2 w 177"/>
                <a:gd name="T51" fmla="*/ 4 h 219"/>
                <a:gd name="T52" fmla="*/ 2 w 177"/>
                <a:gd name="T53" fmla="*/ 4 h 219"/>
                <a:gd name="T54" fmla="*/ 2 w 177"/>
                <a:gd name="T55" fmla="*/ 4 h 219"/>
                <a:gd name="T56" fmla="*/ 2 w 177"/>
                <a:gd name="T57" fmla="*/ 4 h 219"/>
                <a:gd name="T58" fmla="*/ 1 w 177"/>
                <a:gd name="T59" fmla="*/ 4 h 219"/>
                <a:gd name="T60" fmla="*/ 1 w 177"/>
                <a:gd name="T61" fmla="*/ 4 h 219"/>
                <a:gd name="T62" fmla="*/ 1 w 177"/>
                <a:gd name="T63" fmla="*/ 4 h 219"/>
                <a:gd name="T64" fmla="*/ 1 w 177"/>
                <a:gd name="T65" fmla="*/ 4 h 219"/>
                <a:gd name="T66" fmla="*/ 1 w 177"/>
                <a:gd name="T67" fmla="*/ 4 h 219"/>
                <a:gd name="T68" fmla="*/ 1 w 177"/>
                <a:gd name="T69" fmla="*/ 4 h 219"/>
                <a:gd name="T70" fmla="*/ 0 w 177"/>
                <a:gd name="T71" fmla="*/ 4 h 219"/>
                <a:gd name="T72" fmla="*/ 0 w 177"/>
                <a:gd name="T73" fmla="*/ 3 h 219"/>
                <a:gd name="T74" fmla="*/ 0 w 177"/>
                <a:gd name="T75" fmla="*/ 3 h 219"/>
                <a:gd name="T76" fmla="*/ 0 w 177"/>
                <a:gd name="T77" fmla="*/ 3 h 219"/>
                <a:gd name="T78" fmla="*/ 0 w 177"/>
                <a:gd name="T79" fmla="*/ 2 h 219"/>
                <a:gd name="T80" fmla="*/ 0 w 177"/>
                <a:gd name="T81" fmla="*/ 2 h 219"/>
                <a:gd name="T82" fmla="*/ 1 w 177"/>
                <a:gd name="T83" fmla="*/ 2 h 219"/>
                <a:gd name="T84" fmla="*/ 1 w 177"/>
                <a:gd name="T85" fmla="*/ 2 h 219"/>
                <a:gd name="T86" fmla="*/ 1 w 177"/>
                <a:gd name="T87" fmla="*/ 1 h 219"/>
                <a:gd name="T88" fmla="*/ 1 w 177"/>
                <a:gd name="T89" fmla="*/ 1 h 219"/>
                <a:gd name="T90" fmla="*/ 1 w 177"/>
                <a:gd name="T91" fmla="*/ 1 h 219"/>
                <a:gd name="T92" fmla="*/ 2 w 177"/>
                <a:gd name="T93" fmla="*/ 1 h 219"/>
                <a:gd name="T94" fmla="*/ 2 w 177"/>
                <a:gd name="T95" fmla="*/ 1 h 219"/>
                <a:gd name="T96" fmla="*/ 2 w 177"/>
                <a:gd name="T97" fmla="*/ 0 h 219"/>
                <a:gd name="T98" fmla="*/ 2 w 177"/>
                <a:gd name="T99" fmla="*/ 0 h 219"/>
                <a:gd name="T100" fmla="*/ 3 w 177"/>
                <a:gd name="T101" fmla="*/ 0 h 219"/>
                <a:gd name="T102" fmla="*/ 3 w 177"/>
                <a:gd name="T103" fmla="*/ 0 h 219"/>
                <a:gd name="T104" fmla="*/ 3 w 177"/>
                <a:gd name="T105" fmla="*/ 0 h 219"/>
                <a:gd name="T106" fmla="*/ 3 w 177"/>
                <a:gd name="T107" fmla="*/ 0 h 219"/>
                <a:gd name="T108" fmla="*/ 3 w 177"/>
                <a:gd name="T109" fmla="*/ 0 h 219"/>
                <a:gd name="T110" fmla="*/ 2 w 177"/>
                <a:gd name="T111" fmla="*/ 0 h 219"/>
                <a:gd name="T112" fmla="*/ 2 w 177"/>
                <a:gd name="T113" fmla="*/ 0 h 219"/>
                <a:gd name="T114" fmla="*/ 2 w 177"/>
                <a:gd name="T115" fmla="*/ 0 h 219"/>
                <a:gd name="T116" fmla="*/ 2 w 177"/>
                <a:gd name="T117" fmla="*/ 0 h 219"/>
                <a:gd name="T118" fmla="*/ 1 w 177"/>
                <a:gd name="T119" fmla="*/ 1 h 219"/>
                <a:gd name="T120" fmla="*/ 1 w 177"/>
                <a:gd name="T121" fmla="*/ 1 h 2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" h="219">
                  <a:moveTo>
                    <a:pt x="65" y="33"/>
                  </a:moveTo>
                  <a:lnTo>
                    <a:pt x="52" y="43"/>
                  </a:lnTo>
                  <a:lnTo>
                    <a:pt x="41" y="54"/>
                  </a:lnTo>
                  <a:lnTo>
                    <a:pt x="29" y="66"/>
                  </a:lnTo>
                  <a:lnTo>
                    <a:pt x="20" y="79"/>
                  </a:lnTo>
                  <a:lnTo>
                    <a:pt x="12" y="93"/>
                  </a:lnTo>
                  <a:lnTo>
                    <a:pt x="6" y="107"/>
                  </a:lnTo>
                  <a:lnTo>
                    <a:pt x="2" y="121"/>
                  </a:lnTo>
                  <a:lnTo>
                    <a:pt x="0" y="136"/>
                  </a:lnTo>
                  <a:lnTo>
                    <a:pt x="2" y="158"/>
                  </a:lnTo>
                  <a:lnTo>
                    <a:pt x="10" y="177"/>
                  </a:lnTo>
                  <a:lnTo>
                    <a:pt x="23" y="193"/>
                  </a:lnTo>
                  <a:lnTo>
                    <a:pt x="38" y="204"/>
                  </a:lnTo>
                  <a:lnTo>
                    <a:pt x="57" y="213"/>
                  </a:lnTo>
                  <a:lnTo>
                    <a:pt x="78" y="218"/>
                  </a:lnTo>
                  <a:lnTo>
                    <a:pt x="98" y="219"/>
                  </a:lnTo>
                  <a:lnTo>
                    <a:pt x="118" y="216"/>
                  </a:lnTo>
                  <a:lnTo>
                    <a:pt x="123" y="216"/>
                  </a:lnTo>
                  <a:lnTo>
                    <a:pt x="127" y="214"/>
                  </a:lnTo>
                  <a:lnTo>
                    <a:pt x="130" y="210"/>
                  </a:lnTo>
                  <a:lnTo>
                    <a:pt x="131" y="205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3" y="202"/>
                  </a:lnTo>
                  <a:lnTo>
                    <a:pt x="117" y="202"/>
                  </a:lnTo>
                  <a:lnTo>
                    <a:pt x="111" y="202"/>
                  </a:lnTo>
                  <a:lnTo>
                    <a:pt x="106" y="202"/>
                  </a:lnTo>
                  <a:lnTo>
                    <a:pt x="100" y="202"/>
                  </a:lnTo>
                  <a:lnTo>
                    <a:pt x="97" y="202"/>
                  </a:lnTo>
                  <a:lnTo>
                    <a:pt x="87" y="201"/>
                  </a:lnTo>
                  <a:lnTo>
                    <a:pt x="77" y="200"/>
                  </a:lnTo>
                  <a:lnTo>
                    <a:pt x="67" y="199"/>
                  </a:lnTo>
                  <a:lnTo>
                    <a:pt x="56" y="196"/>
                  </a:lnTo>
                  <a:lnTo>
                    <a:pt x="46" y="193"/>
                  </a:lnTo>
                  <a:lnTo>
                    <a:pt x="35" y="185"/>
                  </a:lnTo>
                  <a:lnTo>
                    <a:pt x="26" y="175"/>
                  </a:lnTo>
                  <a:lnTo>
                    <a:pt x="15" y="162"/>
                  </a:lnTo>
                  <a:lnTo>
                    <a:pt x="13" y="146"/>
                  </a:lnTo>
                  <a:lnTo>
                    <a:pt x="14" y="131"/>
                  </a:lnTo>
                  <a:lnTo>
                    <a:pt x="19" y="116"/>
                  </a:lnTo>
                  <a:lnTo>
                    <a:pt x="25" y="102"/>
                  </a:lnTo>
                  <a:lnTo>
                    <a:pt x="34" y="89"/>
                  </a:lnTo>
                  <a:lnTo>
                    <a:pt x="45" y="76"/>
                  </a:lnTo>
                  <a:lnTo>
                    <a:pt x="56" y="65"/>
                  </a:lnTo>
                  <a:lnTo>
                    <a:pt x="70" y="55"/>
                  </a:lnTo>
                  <a:lnTo>
                    <a:pt x="84" y="45"/>
                  </a:lnTo>
                  <a:lnTo>
                    <a:pt x="98" y="37"/>
                  </a:lnTo>
                  <a:lnTo>
                    <a:pt x="113" y="29"/>
                  </a:lnTo>
                  <a:lnTo>
                    <a:pt x="127" y="23"/>
                  </a:lnTo>
                  <a:lnTo>
                    <a:pt x="141" y="17"/>
                  </a:lnTo>
                  <a:lnTo>
                    <a:pt x="154" y="12"/>
                  </a:lnTo>
                  <a:lnTo>
                    <a:pt x="167" y="9"/>
                  </a:lnTo>
                  <a:lnTo>
                    <a:pt x="177" y="7"/>
                  </a:lnTo>
                  <a:lnTo>
                    <a:pt x="170" y="2"/>
                  </a:lnTo>
                  <a:lnTo>
                    <a:pt x="158" y="0"/>
                  </a:lnTo>
                  <a:lnTo>
                    <a:pt x="145" y="2"/>
                  </a:lnTo>
                  <a:lnTo>
                    <a:pt x="129" y="6"/>
                  </a:lnTo>
                  <a:lnTo>
                    <a:pt x="111" y="11"/>
                  </a:lnTo>
                  <a:lnTo>
                    <a:pt x="94" y="17"/>
                  </a:lnTo>
                  <a:lnTo>
                    <a:pt x="78" y="26"/>
                  </a:lnTo>
                  <a:lnTo>
                    <a:pt x="6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6" name="Freeform 895"/>
            <p:cNvSpPr>
              <a:spLocks/>
            </p:cNvSpPr>
            <p:nvPr/>
          </p:nvSpPr>
          <p:spPr bwMode="auto">
            <a:xfrm>
              <a:off x="4540" y="3355"/>
              <a:ext cx="15" cy="25"/>
            </a:xfrm>
            <a:custGeom>
              <a:avLst/>
              <a:gdLst>
                <a:gd name="T0" fmla="*/ 2 w 115"/>
                <a:gd name="T1" fmla="*/ 1 h 170"/>
                <a:gd name="T2" fmla="*/ 2 w 115"/>
                <a:gd name="T3" fmla="*/ 2 h 170"/>
                <a:gd name="T4" fmla="*/ 2 w 115"/>
                <a:gd name="T5" fmla="*/ 2 h 170"/>
                <a:gd name="T6" fmla="*/ 2 w 115"/>
                <a:gd name="T7" fmla="*/ 2 h 170"/>
                <a:gd name="T8" fmla="*/ 1 w 115"/>
                <a:gd name="T9" fmla="*/ 3 h 170"/>
                <a:gd name="T10" fmla="*/ 1 w 115"/>
                <a:gd name="T11" fmla="*/ 3 h 170"/>
                <a:gd name="T12" fmla="*/ 1 w 115"/>
                <a:gd name="T13" fmla="*/ 3 h 170"/>
                <a:gd name="T14" fmla="*/ 1 w 115"/>
                <a:gd name="T15" fmla="*/ 3 h 170"/>
                <a:gd name="T16" fmla="*/ 1 w 115"/>
                <a:gd name="T17" fmla="*/ 3 h 170"/>
                <a:gd name="T18" fmla="*/ 0 w 115"/>
                <a:gd name="T19" fmla="*/ 3 h 170"/>
                <a:gd name="T20" fmla="*/ 0 w 115"/>
                <a:gd name="T21" fmla="*/ 4 h 170"/>
                <a:gd name="T22" fmla="*/ 0 w 115"/>
                <a:gd name="T23" fmla="*/ 4 h 170"/>
                <a:gd name="T24" fmla="*/ 0 w 115"/>
                <a:gd name="T25" fmla="*/ 4 h 170"/>
                <a:gd name="T26" fmla="*/ 1 w 115"/>
                <a:gd name="T27" fmla="*/ 4 h 170"/>
                <a:gd name="T28" fmla="*/ 1 w 115"/>
                <a:gd name="T29" fmla="*/ 4 h 170"/>
                <a:gd name="T30" fmla="*/ 1 w 115"/>
                <a:gd name="T31" fmla="*/ 4 h 170"/>
                <a:gd name="T32" fmla="*/ 1 w 115"/>
                <a:gd name="T33" fmla="*/ 4 h 170"/>
                <a:gd name="T34" fmla="*/ 1 w 115"/>
                <a:gd name="T35" fmla="*/ 3 h 170"/>
                <a:gd name="T36" fmla="*/ 1 w 115"/>
                <a:gd name="T37" fmla="*/ 3 h 170"/>
                <a:gd name="T38" fmla="*/ 1 w 115"/>
                <a:gd name="T39" fmla="*/ 3 h 170"/>
                <a:gd name="T40" fmla="*/ 2 w 115"/>
                <a:gd name="T41" fmla="*/ 3 h 170"/>
                <a:gd name="T42" fmla="*/ 2 w 115"/>
                <a:gd name="T43" fmla="*/ 2 h 170"/>
                <a:gd name="T44" fmla="*/ 2 w 115"/>
                <a:gd name="T45" fmla="*/ 2 h 170"/>
                <a:gd name="T46" fmla="*/ 2 w 115"/>
                <a:gd name="T47" fmla="*/ 2 h 170"/>
                <a:gd name="T48" fmla="*/ 2 w 115"/>
                <a:gd name="T49" fmla="*/ 1 h 170"/>
                <a:gd name="T50" fmla="*/ 2 w 115"/>
                <a:gd name="T51" fmla="*/ 1 h 170"/>
                <a:gd name="T52" fmla="*/ 2 w 115"/>
                <a:gd name="T53" fmla="*/ 1 h 170"/>
                <a:gd name="T54" fmla="*/ 1 w 115"/>
                <a:gd name="T55" fmla="*/ 0 h 170"/>
                <a:gd name="T56" fmla="*/ 1 w 115"/>
                <a:gd name="T57" fmla="*/ 0 h 170"/>
                <a:gd name="T58" fmla="*/ 1 w 115"/>
                <a:gd name="T59" fmla="*/ 0 h 170"/>
                <a:gd name="T60" fmla="*/ 0 w 115"/>
                <a:gd name="T61" fmla="*/ 0 h 170"/>
                <a:gd name="T62" fmla="*/ 0 w 115"/>
                <a:gd name="T63" fmla="*/ 0 h 170"/>
                <a:gd name="T64" fmla="*/ 0 w 115"/>
                <a:gd name="T65" fmla="*/ 0 h 170"/>
                <a:gd name="T66" fmla="*/ 0 w 115"/>
                <a:gd name="T67" fmla="*/ 0 h 170"/>
                <a:gd name="T68" fmla="*/ 1 w 115"/>
                <a:gd name="T69" fmla="*/ 0 h 170"/>
                <a:gd name="T70" fmla="*/ 1 w 115"/>
                <a:gd name="T71" fmla="*/ 0 h 170"/>
                <a:gd name="T72" fmla="*/ 1 w 115"/>
                <a:gd name="T73" fmla="*/ 0 h 170"/>
                <a:gd name="T74" fmla="*/ 1 w 115"/>
                <a:gd name="T75" fmla="*/ 1 h 170"/>
                <a:gd name="T76" fmla="*/ 1 w 115"/>
                <a:gd name="T77" fmla="*/ 1 h 170"/>
                <a:gd name="T78" fmla="*/ 2 w 115"/>
                <a:gd name="T79" fmla="*/ 1 h 170"/>
                <a:gd name="T80" fmla="*/ 2 w 115"/>
                <a:gd name="T81" fmla="*/ 1 h 1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170">
                  <a:moveTo>
                    <a:pt x="97" y="57"/>
                  </a:moveTo>
                  <a:lnTo>
                    <a:pt x="100" y="75"/>
                  </a:lnTo>
                  <a:lnTo>
                    <a:pt x="98" y="90"/>
                  </a:lnTo>
                  <a:lnTo>
                    <a:pt x="91" y="103"/>
                  </a:lnTo>
                  <a:lnTo>
                    <a:pt x="80" y="114"/>
                  </a:lnTo>
                  <a:lnTo>
                    <a:pt x="68" y="125"/>
                  </a:lnTo>
                  <a:lnTo>
                    <a:pt x="54" y="135"/>
                  </a:lnTo>
                  <a:lnTo>
                    <a:pt x="39" y="145"/>
                  </a:lnTo>
                  <a:lnTo>
                    <a:pt x="27" y="155"/>
                  </a:lnTo>
                  <a:lnTo>
                    <a:pt x="25" y="158"/>
                  </a:lnTo>
                  <a:lnTo>
                    <a:pt x="23" y="160"/>
                  </a:lnTo>
                  <a:lnTo>
                    <a:pt x="23" y="164"/>
                  </a:lnTo>
                  <a:lnTo>
                    <a:pt x="26" y="167"/>
                  </a:lnTo>
                  <a:lnTo>
                    <a:pt x="28" y="169"/>
                  </a:lnTo>
                  <a:lnTo>
                    <a:pt x="31" y="170"/>
                  </a:lnTo>
                  <a:lnTo>
                    <a:pt x="34" y="170"/>
                  </a:lnTo>
                  <a:lnTo>
                    <a:pt x="37" y="169"/>
                  </a:lnTo>
                  <a:lnTo>
                    <a:pt x="53" y="159"/>
                  </a:lnTo>
                  <a:lnTo>
                    <a:pt x="69" y="149"/>
                  </a:lnTo>
                  <a:lnTo>
                    <a:pt x="83" y="137"/>
                  </a:lnTo>
                  <a:lnTo>
                    <a:pt x="97" y="123"/>
                  </a:lnTo>
                  <a:lnTo>
                    <a:pt x="106" y="108"/>
                  </a:lnTo>
                  <a:lnTo>
                    <a:pt x="113" y="91"/>
                  </a:lnTo>
                  <a:lnTo>
                    <a:pt x="115" y="73"/>
                  </a:lnTo>
                  <a:lnTo>
                    <a:pt x="111" y="53"/>
                  </a:lnTo>
                  <a:lnTo>
                    <a:pt x="101" y="39"/>
                  </a:lnTo>
                  <a:lnTo>
                    <a:pt x="89" y="26"/>
                  </a:lnTo>
                  <a:lnTo>
                    <a:pt x="72" y="15"/>
                  </a:lnTo>
                  <a:lnTo>
                    <a:pt x="55" y="8"/>
                  </a:lnTo>
                  <a:lnTo>
                    <a:pt x="37" y="2"/>
                  </a:lnTo>
                  <a:lnTo>
                    <a:pt x="21" y="0"/>
                  </a:lnTo>
                  <a:lnTo>
                    <a:pt x="9" y="1"/>
                  </a:lnTo>
                  <a:lnTo>
                    <a:pt x="0" y="5"/>
                  </a:lnTo>
                  <a:lnTo>
                    <a:pt x="15" y="10"/>
                  </a:lnTo>
                  <a:lnTo>
                    <a:pt x="30" y="13"/>
                  </a:lnTo>
                  <a:lnTo>
                    <a:pt x="43" y="16"/>
                  </a:lnTo>
                  <a:lnTo>
                    <a:pt x="57" y="20"/>
                  </a:lnTo>
                  <a:lnTo>
                    <a:pt x="70" y="26"/>
                  </a:lnTo>
                  <a:lnTo>
                    <a:pt x="81" y="33"/>
                  </a:lnTo>
                  <a:lnTo>
                    <a:pt x="91" y="43"/>
                  </a:lnTo>
                  <a:lnTo>
                    <a:pt x="97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7" name="Freeform 896"/>
            <p:cNvSpPr>
              <a:spLocks/>
            </p:cNvSpPr>
            <p:nvPr/>
          </p:nvSpPr>
          <p:spPr bwMode="auto">
            <a:xfrm>
              <a:off x="4488" y="3350"/>
              <a:ext cx="36" cy="50"/>
            </a:xfrm>
            <a:custGeom>
              <a:avLst/>
              <a:gdLst>
                <a:gd name="T0" fmla="*/ 1 w 289"/>
                <a:gd name="T1" fmla="*/ 1 h 352"/>
                <a:gd name="T2" fmla="*/ 1 w 289"/>
                <a:gd name="T3" fmla="*/ 2 h 352"/>
                <a:gd name="T4" fmla="*/ 0 w 289"/>
                <a:gd name="T5" fmla="*/ 3 h 352"/>
                <a:gd name="T6" fmla="*/ 0 w 289"/>
                <a:gd name="T7" fmla="*/ 4 h 352"/>
                <a:gd name="T8" fmla="*/ 0 w 289"/>
                <a:gd name="T9" fmla="*/ 5 h 352"/>
                <a:gd name="T10" fmla="*/ 0 w 289"/>
                <a:gd name="T11" fmla="*/ 5 h 352"/>
                <a:gd name="T12" fmla="*/ 0 w 289"/>
                <a:gd name="T13" fmla="*/ 6 h 352"/>
                <a:gd name="T14" fmla="*/ 0 w 289"/>
                <a:gd name="T15" fmla="*/ 6 h 352"/>
                <a:gd name="T16" fmla="*/ 1 w 289"/>
                <a:gd name="T17" fmla="*/ 6 h 352"/>
                <a:gd name="T18" fmla="*/ 1 w 289"/>
                <a:gd name="T19" fmla="*/ 6 h 352"/>
                <a:gd name="T20" fmla="*/ 2 w 289"/>
                <a:gd name="T21" fmla="*/ 7 h 352"/>
                <a:gd name="T22" fmla="*/ 2 w 289"/>
                <a:gd name="T23" fmla="*/ 7 h 352"/>
                <a:gd name="T24" fmla="*/ 3 w 289"/>
                <a:gd name="T25" fmla="*/ 7 h 352"/>
                <a:gd name="T26" fmla="*/ 3 w 289"/>
                <a:gd name="T27" fmla="*/ 7 h 352"/>
                <a:gd name="T28" fmla="*/ 4 w 289"/>
                <a:gd name="T29" fmla="*/ 7 h 352"/>
                <a:gd name="T30" fmla="*/ 4 w 289"/>
                <a:gd name="T31" fmla="*/ 7 h 352"/>
                <a:gd name="T32" fmla="*/ 4 w 289"/>
                <a:gd name="T33" fmla="*/ 7 h 352"/>
                <a:gd name="T34" fmla="*/ 4 w 289"/>
                <a:gd name="T35" fmla="*/ 7 h 352"/>
                <a:gd name="T36" fmla="*/ 4 w 289"/>
                <a:gd name="T37" fmla="*/ 7 h 352"/>
                <a:gd name="T38" fmla="*/ 4 w 289"/>
                <a:gd name="T39" fmla="*/ 7 h 352"/>
                <a:gd name="T40" fmla="*/ 4 w 289"/>
                <a:gd name="T41" fmla="*/ 7 h 352"/>
                <a:gd name="T42" fmla="*/ 4 w 289"/>
                <a:gd name="T43" fmla="*/ 7 h 352"/>
                <a:gd name="T44" fmla="*/ 3 w 289"/>
                <a:gd name="T45" fmla="*/ 7 h 352"/>
                <a:gd name="T46" fmla="*/ 3 w 289"/>
                <a:gd name="T47" fmla="*/ 6 h 352"/>
                <a:gd name="T48" fmla="*/ 2 w 289"/>
                <a:gd name="T49" fmla="*/ 6 h 352"/>
                <a:gd name="T50" fmla="*/ 2 w 289"/>
                <a:gd name="T51" fmla="*/ 6 h 352"/>
                <a:gd name="T52" fmla="*/ 1 w 289"/>
                <a:gd name="T53" fmla="*/ 6 h 352"/>
                <a:gd name="T54" fmla="*/ 1 w 289"/>
                <a:gd name="T55" fmla="*/ 6 h 352"/>
                <a:gd name="T56" fmla="*/ 1 w 289"/>
                <a:gd name="T57" fmla="*/ 5 h 352"/>
                <a:gd name="T58" fmla="*/ 0 w 289"/>
                <a:gd name="T59" fmla="*/ 5 h 352"/>
                <a:gd name="T60" fmla="*/ 0 w 289"/>
                <a:gd name="T61" fmla="*/ 5 h 352"/>
                <a:gd name="T62" fmla="*/ 0 w 289"/>
                <a:gd name="T63" fmla="*/ 4 h 352"/>
                <a:gd name="T64" fmla="*/ 1 w 289"/>
                <a:gd name="T65" fmla="*/ 3 h 352"/>
                <a:gd name="T66" fmla="*/ 1 w 289"/>
                <a:gd name="T67" fmla="*/ 3 h 352"/>
                <a:gd name="T68" fmla="*/ 1 w 289"/>
                <a:gd name="T69" fmla="*/ 2 h 352"/>
                <a:gd name="T70" fmla="*/ 2 w 289"/>
                <a:gd name="T71" fmla="*/ 2 h 352"/>
                <a:gd name="T72" fmla="*/ 2 w 289"/>
                <a:gd name="T73" fmla="*/ 1 h 352"/>
                <a:gd name="T74" fmla="*/ 2 w 289"/>
                <a:gd name="T75" fmla="*/ 1 h 352"/>
                <a:gd name="T76" fmla="*/ 3 w 289"/>
                <a:gd name="T77" fmla="*/ 0 h 352"/>
                <a:gd name="T78" fmla="*/ 3 w 289"/>
                <a:gd name="T79" fmla="*/ 0 h 352"/>
                <a:gd name="T80" fmla="*/ 3 w 289"/>
                <a:gd name="T81" fmla="*/ 0 h 352"/>
                <a:gd name="T82" fmla="*/ 3 w 289"/>
                <a:gd name="T83" fmla="*/ 0 h 352"/>
                <a:gd name="T84" fmla="*/ 2 w 289"/>
                <a:gd name="T85" fmla="*/ 0 h 352"/>
                <a:gd name="T86" fmla="*/ 2 w 289"/>
                <a:gd name="T87" fmla="*/ 1 h 3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9" h="352">
                  <a:moveTo>
                    <a:pt x="113" y="47"/>
                  </a:moveTo>
                  <a:lnTo>
                    <a:pt x="90" y="65"/>
                  </a:lnTo>
                  <a:lnTo>
                    <a:pt x="68" y="85"/>
                  </a:lnTo>
                  <a:lnTo>
                    <a:pt x="48" y="106"/>
                  </a:lnTo>
                  <a:lnTo>
                    <a:pt x="31" y="130"/>
                  </a:lnTo>
                  <a:lnTo>
                    <a:pt x="16" y="156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1"/>
                  </a:lnTo>
                  <a:lnTo>
                    <a:pt x="3" y="249"/>
                  </a:lnTo>
                  <a:lnTo>
                    <a:pt x="6" y="257"/>
                  </a:lnTo>
                  <a:lnTo>
                    <a:pt x="10" y="264"/>
                  </a:lnTo>
                  <a:lnTo>
                    <a:pt x="14" y="271"/>
                  </a:lnTo>
                  <a:lnTo>
                    <a:pt x="19" y="277"/>
                  </a:lnTo>
                  <a:lnTo>
                    <a:pt x="24" y="284"/>
                  </a:lnTo>
                  <a:lnTo>
                    <a:pt x="31" y="289"/>
                  </a:lnTo>
                  <a:lnTo>
                    <a:pt x="37" y="293"/>
                  </a:lnTo>
                  <a:lnTo>
                    <a:pt x="51" y="302"/>
                  </a:lnTo>
                  <a:lnTo>
                    <a:pt x="64" y="309"/>
                  </a:lnTo>
                  <a:lnTo>
                    <a:pt x="78" y="316"/>
                  </a:lnTo>
                  <a:lnTo>
                    <a:pt x="93" y="321"/>
                  </a:lnTo>
                  <a:lnTo>
                    <a:pt x="107" y="327"/>
                  </a:lnTo>
                  <a:lnTo>
                    <a:pt x="122" y="331"/>
                  </a:lnTo>
                  <a:lnTo>
                    <a:pt x="137" y="335"/>
                  </a:lnTo>
                  <a:lnTo>
                    <a:pt x="151" y="338"/>
                  </a:lnTo>
                  <a:lnTo>
                    <a:pt x="167" y="342"/>
                  </a:lnTo>
                  <a:lnTo>
                    <a:pt x="183" y="344"/>
                  </a:lnTo>
                  <a:lnTo>
                    <a:pt x="198" y="346"/>
                  </a:lnTo>
                  <a:lnTo>
                    <a:pt x="213" y="348"/>
                  </a:lnTo>
                  <a:lnTo>
                    <a:pt x="229" y="349"/>
                  </a:lnTo>
                  <a:lnTo>
                    <a:pt x="245" y="350"/>
                  </a:lnTo>
                  <a:lnTo>
                    <a:pt x="260" y="351"/>
                  </a:lnTo>
                  <a:lnTo>
                    <a:pt x="275" y="352"/>
                  </a:lnTo>
                  <a:lnTo>
                    <a:pt x="280" y="352"/>
                  </a:lnTo>
                  <a:lnTo>
                    <a:pt x="284" y="349"/>
                  </a:lnTo>
                  <a:lnTo>
                    <a:pt x="287" y="346"/>
                  </a:lnTo>
                  <a:lnTo>
                    <a:pt x="289" y="340"/>
                  </a:lnTo>
                  <a:lnTo>
                    <a:pt x="289" y="335"/>
                  </a:lnTo>
                  <a:lnTo>
                    <a:pt x="287" y="331"/>
                  </a:lnTo>
                  <a:lnTo>
                    <a:pt x="283" y="328"/>
                  </a:lnTo>
                  <a:lnTo>
                    <a:pt x="279" y="327"/>
                  </a:lnTo>
                  <a:lnTo>
                    <a:pt x="264" y="327"/>
                  </a:lnTo>
                  <a:lnTo>
                    <a:pt x="250" y="327"/>
                  </a:lnTo>
                  <a:lnTo>
                    <a:pt x="235" y="326"/>
                  </a:lnTo>
                  <a:lnTo>
                    <a:pt x="222" y="324"/>
                  </a:lnTo>
                  <a:lnTo>
                    <a:pt x="207" y="323"/>
                  </a:lnTo>
                  <a:lnTo>
                    <a:pt x="192" y="321"/>
                  </a:lnTo>
                  <a:lnTo>
                    <a:pt x="179" y="319"/>
                  </a:lnTo>
                  <a:lnTo>
                    <a:pt x="164" y="317"/>
                  </a:lnTo>
                  <a:lnTo>
                    <a:pt x="150" y="314"/>
                  </a:lnTo>
                  <a:lnTo>
                    <a:pt x="136" y="311"/>
                  </a:lnTo>
                  <a:lnTo>
                    <a:pt x="122" y="306"/>
                  </a:lnTo>
                  <a:lnTo>
                    <a:pt x="108" y="302"/>
                  </a:lnTo>
                  <a:lnTo>
                    <a:pt x="95" y="298"/>
                  </a:lnTo>
                  <a:lnTo>
                    <a:pt x="82" y="291"/>
                  </a:lnTo>
                  <a:lnTo>
                    <a:pt x="68" y="285"/>
                  </a:lnTo>
                  <a:lnTo>
                    <a:pt x="56" y="278"/>
                  </a:lnTo>
                  <a:lnTo>
                    <a:pt x="45" y="271"/>
                  </a:lnTo>
                  <a:lnTo>
                    <a:pt x="37" y="260"/>
                  </a:lnTo>
                  <a:lnTo>
                    <a:pt x="32" y="250"/>
                  </a:lnTo>
                  <a:lnTo>
                    <a:pt x="27" y="237"/>
                  </a:lnTo>
                  <a:lnTo>
                    <a:pt x="27" y="222"/>
                  </a:lnTo>
                  <a:lnTo>
                    <a:pt x="30" y="203"/>
                  </a:lnTo>
                  <a:lnTo>
                    <a:pt x="34" y="183"/>
                  </a:lnTo>
                  <a:lnTo>
                    <a:pt x="38" y="169"/>
                  </a:lnTo>
                  <a:lnTo>
                    <a:pt x="45" y="153"/>
                  </a:lnTo>
                  <a:lnTo>
                    <a:pt x="54" y="140"/>
                  </a:lnTo>
                  <a:lnTo>
                    <a:pt x="61" y="127"/>
                  </a:lnTo>
                  <a:lnTo>
                    <a:pt x="71" y="115"/>
                  </a:lnTo>
                  <a:lnTo>
                    <a:pt x="80" y="103"/>
                  </a:lnTo>
                  <a:lnTo>
                    <a:pt x="90" y="93"/>
                  </a:lnTo>
                  <a:lnTo>
                    <a:pt x="102" y="82"/>
                  </a:lnTo>
                  <a:lnTo>
                    <a:pt x="116" y="70"/>
                  </a:lnTo>
                  <a:lnTo>
                    <a:pt x="129" y="59"/>
                  </a:lnTo>
                  <a:lnTo>
                    <a:pt x="145" y="49"/>
                  </a:lnTo>
                  <a:lnTo>
                    <a:pt x="162" y="38"/>
                  </a:lnTo>
                  <a:lnTo>
                    <a:pt x="180" y="28"/>
                  </a:lnTo>
                  <a:lnTo>
                    <a:pt x="197" y="20"/>
                  </a:lnTo>
                  <a:lnTo>
                    <a:pt x="212" y="12"/>
                  </a:lnTo>
                  <a:lnTo>
                    <a:pt x="227" y="6"/>
                  </a:lnTo>
                  <a:lnTo>
                    <a:pt x="240" y="1"/>
                  </a:lnTo>
                  <a:lnTo>
                    <a:pt x="228" y="0"/>
                  </a:lnTo>
                  <a:lnTo>
                    <a:pt x="213" y="1"/>
                  </a:lnTo>
                  <a:lnTo>
                    <a:pt x="198" y="5"/>
                  </a:lnTo>
                  <a:lnTo>
                    <a:pt x="180" y="10"/>
                  </a:lnTo>
                  <a:lnTo>
                    <a:pt x="162" y="18"/>
                  </a:lnTo>
                  <a:lnTo>
                    <a:pt x="144" y="26"/>
                  </a:lnTo>
                  <a:lnTo>
                    <a:pt x="127" y="36"/>
                  </a:lnTo>
                  <a:lnTo>
                    <a:pt x="11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8" name="Freeform 897"/>
            <p:cNvSpPr>
              <a:spLocks/>
            </p:cNvSpPr>
            <p:nvPr/>
          </p:nvSpPr>
          <p:spPr bwMode="auto">
            <a:xfrm>
              <a:off x="4539" y="3348"/>
              <a:ext cx="32" cy="34"/>
            </a:xfrm>
            <a:custGeom>
              <a:avLst/>
              <a:gdLst>
                <a:gd name="T0" fmla="*/ 3 w 252"/>
                <a:gd name="T1" fmla="*/ 1 h 235"/>
                <a:gd name="T2" fmla="*/ 4 w 252"/>
                <a:gd name="T3" fmla="*/ 2 h 235"/>
                <a:gd name="T4" fmla="*/ 4 w 252"/>
                <a:gd name="T5" fmla="*/ 2 h 235"/>
                <a:gd name="T6" fmla="*/ 4 w 252"/>
                <a:gd name="T7" fmla="*/ 2 h 235"/>
                <a:gd name="T8" fmla="*/ 4 w 252"/>
                <a:gd name="T9" fmla="*/ 3 h 235"/>
                <a:gd name="T10" fmla="*/ 4 w 252"/>
                <a:gd name="T11" fmla="*/ 3 h 235"/>
                <a:gd name="T12" fmla="*/ 4 w 252"/>
                <a:gd name="T13" fmla="*/ 3 h 235"/>
                <a:gd name="T14" fmla="*/ 4 w 252"/>
                <a:gd name="T15" fmla="*/ 4 h 235"/>
                <a:gd name="T16" fmla="*/ 3 w 252"/>
                <a:gd name="T17" fmla="*/ 4 h 235"/>
                <a:gd name="T18" fmla="*/ 3 w 252"/>
                <a:gd name="T19" fmla="*/ 4 h 235"/>
                <a:gd name="T20" fmla="*/ 3 w 252"/>
                <a:gd name="T21" fmla="*/ 4 h 235"/>
                <a:gd name="T22" fmla="*/ 3 w 252"/>
                <a:gd name="T23" fmla="*/ 4 h 235"/>
                <a:gd name="T24" fmla="*/ 3 w 252"/>
                <a:gd name="T25" fmla="*/ 5 h 235"/>
                <a:gd name="T26" fmla="*/ 3 w 252"/>
                <a:gd name="T27" fmla="*/ 5 h 235"/>
                <a:gd name="T28" fmla="*/ 3 w 252"/>
                <a:gd name="T29" fmla="*/ 5 h 235"/>
                <a:gd name="T30" fmla="*/ 3 w 252"/>
                <a:gd name="T31" fmla="*/ 5 h 235"/>
                <a:gd name="T32" fmla="*/ 3 w 252"/>
                <a:gd name="T33" fmla="*/ 5 h 235"/>
                <a:gd name="T34" fmla="*/ 3 w 252"/>
                <a:gd name="T35" fmla="*/ 5 h 235"/>
                <a:gd name="T36" fmla="*/ 3 w 252"/>
                <a:gd name="T37" fmla="*/ 5 h 235"/>
                <a:gd name="T38" fmla="*/ 3 w 252"/>
                <a:gd name="T39" fmla="*/ 5 h 235"/>
                <a:gd name="T40" fmla="*/ 3 w 252"/>
                <a:gd name="T41" fmla="*/ 5 h 235"/>
                <a:gd name="T42" fmla="*/ 3 w 252"/>
                <a:gd name="T43" fmla="*/ 5 h 235"/>
                <a:gd name="T44" fmla="*/ 4 w 252"/>
                <a:gd name="T45" fmla="*/ 4 h 235"/>
                <a:gd name="T46" fmla="*/ 4 w 252"/>
                <a:gd name="T47" fmla="*/ 4 h 235"/>
                <a:gd name="T48" fmla="*/ 4 w 252"/>
                <a:gd name="T49" fmla="*/ 3 h 235"/>
                <a:gd name="T50" fmla="*/ 4 w 252"/>
                <a:gd name="T51" fmla="*/ 3 h 235"/>
                <a:gd name="T52" fmla="*/ 4 w 252"/>
                <a:gd name="T53" fmla="*/ 2 h 235"/>
                <a:gd name="T54" fmla="*/ 4 w 252"/>
                <a:gd name="T55" fmla="*/ 2 h 235"/>
                <a:gd name="T56" fmla="*/ 4 w 252"/>
                <a:gd name="T57" fmla="*/ 1 h 235"/>
                <a:gd name="T58" fmla="*/ 3 w 252"/>
                <a:gd name="T59" fmla="*/ 1 h 235"/>
                <a:gd name="T60" fmla="*/ 3 w 252"/>
                <a:gd name="T61" fmla="*/ 1 h 235"/>
                <a:gd name="T62" fmla="*/ 3 w 252"/>
                <a:gd name="T63" fmla="*/ 1 h 235"/>
                <a:gd name="T64" fmla="*/ 3 w 252"/>
                <a:gd name="T65" fmla="*/ 1 h 235"/>
                <a:gd name="T66" fmla="*/ 2 w 252"/>
                <a:gd name="T67" fmla="*/ 0 h 235"/>
                <a:gd name="T68" fmla="*/ 2 w 252"/>
                <a:gd name="T69" fmla="*/ 0 h 235"/>
                <a:gd name="T70" fmla="*/ 2 w 252"/>
                <a:gd name="T71" fmla="*/ 0 h 235"/>
                <a:gd name="T72" fmla="*/ 1 w 252"/>
                <a:gd name="T73" fmla="*/ 0 h 235"/>
                <a:gd name="T74" fmla="*/ 1 w 252"/>
                <a:gd name="T75" fmla="*/ 0 h 235"/>
                <a:gd name="T76" fmla="*/ 1 w 252"/>
                <a:gd name="T77" fmla="*/ 0 h 235"/>
                <a:gd name="T78" fmla="*/ 1 w 252"/>
                <a:gd name="T79" fmla="*/ 0 h 235"/>
                <a:gd name="T80" fmla="*/ 1 w 252"/>
                <a:gd name="T81" fmla="*/ 0 h 235"/>
                <a:gd name="T82" fmla="*/ 0 w 252"/>
                <a:gd name="T83" fmla="*/ 0 h 235"/>
                <a:gd name="T84" fmla="*/ 0 w 252"/>
                <a:gd name="T85" fmla="*/ 0 h 235"/>
                <a:gd name="T86" fmla="*/ 0 w 252"/>
                <a:gd name="T87" fmla="*/ 0 h 235"/>
                <a:gd name="T88" fmla="*/ 0 w 252"/>
                <a:gd name="T89" fmla="*/ 0 h 235"/>
                <a:gd name="T90" fmla="*/ 0 w 252"/>
                <a:gd name="T91" fmla="*/ 0 h 235"/>
                <a:gd name="T92" fmla="*/ 0 w 252"/>
                <a:gd name="T93" fmla="*/ 0 h 235"/>
                <a:gd name="T94" fmla="*/ 1 w 252"/>
                <a:gd name="T95" fmla="*/ 0 h 235"/>
                <a:gd name="T96" fmla="*/ 1 w 252"/>
                <a:gd name="T97" fmla="*/ 0 h 235"/>
                <a:gd name="T98" fmla="*/ 1 w 252"/>
                <a:gd name="T99" fmla="*/ 0 h 235"/>
                <a:gd name="T100" fmla="*/ 1 w 252"/>
                <a:gd name="T101" fmla="*/ 0 h 235"/>
                <a:gd name="T102" fmla="*/ 1 w 252"/>
                <a:gd name="T103" fmla="*/ 0 h 235"/>
                <a:gd name="T104" fmla="*/ 2 w 252"/>
                <a:gd name="T105" fmla="*/ 0 h 235"/>
                <a:gd name="T106" fmla="*/ 2 w 252"/>
                <a:gd name="T107" fmla="*/ 1 h 235"/>
                <a:gd name="T108" fmla="*/ 2 w 252"/>
                <a:gd name="T109" fmla="*/ 1 h 235"/>
                <a:gd name="T110" fmla="*/ 2 w 252"/>
                <a:gd name="T111" fmla="*/ 1 h 235"/>
                <a:gd name="T112" fmla="*/ 3 w 252"/>
                <a:gd name="T113" fmla="*/ 1 h 235"/>
                <a:gd name="T114" fmla="*/ 3 w 252"/>
                <a:gd name="T115" fmla="*/ 1 h 235"/>
                <a:gd name="T116" fmla="*/ 3 w 252"/>
                <a:gd name="T117" fmla="*/ 1 h 235"/>
                <a:gd name="T118" fmla="*/ 3 w 252"/>
                <a:gd name="T119" fmla="*/ 1 h 235"/>
                <a:gd name="T120" fmla="*/ 3 w 252"/>
                <a:gd name="T121" fmla="*/ 1 h 23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2" h="235">
                  <a:moveTo>
                    <a:pt x="210" y="72"/>
                  </a:moveTo>
                  <a:lnTo>
                    <a:pt x="222" y="85"/>
                  </a:lnTo>
                  <a:lnTo>
                    <a:pt x="228" y="100"/>
                  </a:lnTo>
                  <a:lnTo>
                    <a:pt x="232" y="116"/>
                  </a:lnTo>
                  <a:lnTo>
                    <a:pt x="232" y="133"/>
                  </a:lnTo>
                  <a:lnTo>
                    <a:pt x="230" y="147"/>
                  </a:lnTo>
                  <a:lnTo>
                    <a:pt x="226" y="159"/>
                  </a:lnTo>
                  <a:lnTo>
                    <a:pt x="218" y="171"/>
                  </a:lnTo>
                  <a:lnTo>
                    <a:pt x="211" y="180"/>
                  </a:lnTo>
                  <a:lnTo>
                    <a:pt x="202" y="191"/>
                  </a:lnTo>
                  <a:lnTo>
                    <a:pt x="192" y="200"/>
                  </a:lnTo>
                  <a:lnTo>
                    <a:pt x="183" y="209"/>
                  </a:lnTo>
                  <a:lnTo>
                    <a:pt x="173" y="219"/>
                  </a:lnTo>
                  <a:lnTo>
                    <a:pt x="171" y="222"/>
                  </a:lnTo>
                  <a:lnTo>
                    <a:pt x="170" y="225"/>
                  </a:lnTo>
                  <a:lnTo>
                    <a:pt x="171" y="229"/>
                  </a:lnTo>
                  <a:lnTo>
                    <a:pt x="173" y="232"/>
                  </a:lnTo>
                  <a:lnTo>
                    <a:pt x="176" y="234"/>
                  </a:lnTo>
                  <a:lnTo>
                    <a:pt x="180" y="235"/>
                  </a:lnTo>
                  <a:lnTo>
                    <a:pt x="184" y="234"/>
                  </a:lnTo>
                  <a:lnTo>
                    <a:pt x="187" y="232"/>
                  </a:lnTo>
                  <a:lnTo>
                    <a:pt x="208" y="218"/>
                  </a:lnTo>
                  <a:lnTo>
                    <a:pt x="225" y="200"/>
                  </a:lnTo>
                  <a:lnTo>
                    <a:pt x="239" y="178"/>
                  </a:lnTo>
                  <a:lnTo>
                    <a:pt x="249" y="156"/>
                  </a:lnTo>
                  <a:lnTo>
                    <a:pt x="252" y="131"/>
                  </a:lnTo>
                  <a:lnTo>
                    <a:pt x="250" y="108"/>
                  </a:lnTo>
                  <a:lnTo>
                    <a:pt x="242" y="85"/>
                  </a:lnTo>
                  <a:lnTo>
                    <a:pt x="225" y="65"/>
                  </a:lnTo>
                  <a:lnTo>
                    <a:pt x="212" y="54"/>
                  </a:lnTo>
                  <a:lnTo>
                    <a:pt x="197" y="45"/>
                  </a:lnTo>
                  <a:lnTo>
                    <a:pt x="181" y="36"/>
                  </a:lnTo>
                  <a:lnTo>
                    <a:pt x="164" y="29"/>
                  </a:lnTo>
                  <a:lnTo>
                    <a:pt x="146" y="22"/>
                  </a:lnTo>
                  <a:lnTo>
                    <a:pt x="127" y="17"/>
                  </a:lnTo>
                  <a:lnTo>
                    <a:pt x="109" y="12"/>
                  </a:lnTo>
                  <a:lnTo>
                    <a:pt x="90" y="7"/>
                  </a:lnTo>
                  <a:lnTo>
                    <a:pt x="73" y="4"/>
                  </a:lnTo>
                  <a:lnTo>
                    <a:pt x="57" y="2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5"/>
                  </a:lnTo>
                  <a:lnTo>
                    <a:pt x="10" y="7"/>
                  </a:lnTo>
                  <a:lnTo>
                    <a:pt x="22" y="8"/>
                  </a:lnTo>
                  <a:lnTo>
                    <a:pt x="33" y="11"/>
                  </a:lnTo>
                  <a:lnTo>
                    <a:pt x="46" y="13"/>
                  </a:lnTo>
                  <a:lnTo>
                    <a:pt x="60" y="15"/>
                  </a:lnTo>
                  <a:lnTo>
                    <a:pt x="73" y="17"/>
                  </a:lnTo>
                  <a:lnTo>
                    <a:pt x="87" y="20"/>
                  </a:lnTo>
                  <a:lnTo>
                    <a:pt x="102" y="23"/>
                  </a:lnTo>
                  <a:lnTo>
                    <a:pt x="115" y="28"/>
                  </a:lnTo>
                  <a:lnTo>
                    <a:pt x="130" y="32"/>
                  </a:lnTo>
                  <a:lnTo>
                    <a:pt x="145" y="37"/>
                  </a:lnTo>
                  <a:lnTo>
                    <a:pt x="159" y="43"/>
                  </a:lnTo>
                  <a:lnTo>
                    <a:pt x="172" y="49"/>
                  </a:lnTo>
                  <a:lnTo>
                    <a:pt x="186" y="55"/>
                  </a:lnTo>
                  <a:lnTo>
                    <a:pt x="198" y="64"/>
                  </a:lnTo>
                  <a:lnTo>
                    <a:pt x="2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79" name="Freeform 898"/>
            <p:cNvSpPr>
              <a:spLocks/>
            </p:cNvSpPr>
            <p:nvPr/>
          </p:nvSpPr>
          <p:spPr bwMode="auto">
            <a:xfrm>
              <a:off x="4476" y="3366"/>
              <a:ext cx="13" cy="32"/>
            </a:xfrm>
            <a:custGeom>
              <a:avLst/>
              <a:gdLst>
                <a:gd name="T0" fmla="*/ 0 w 103"/>
                <a:gd name="T1" fmla="*/ 2 h 220"/>
                <a:gd name="T2" fmla="*/ 0 w 103"/>
                <a:gd name="T3" fmla="*/ 3 h 220"/>
                <a:gd name="T4" fmla="*/ 0 w 103"/>
                <a:gd name="T5" fmla="*/ 3 h 220"/>
                <a:gd name="T6" fmla="*/ 0 w 103"/>
                <a:gd name="T7" fmla="*/ 4 h 220"/>
                <a:gd name="T8" fmla="*/ 0 w 103"/>
                <a:gd name="T9" fmla="*/ 4 h 220"/>
                <a:gd name="T10" fmla="*/ 1 w 103"/>
                <a:gd name="T11" fmla="*/ 4 h 220"/>
                <a:gd name="T12" fmla="*/ 1 w 103"/>
                <a:gd name="T13" fmla="*/ 4 h 220"/>
                <a:gd name="T14" fmla="*/ 1 w 103"/>
                <a:gd name="T15" fmla="*/ 5 h 220"/>
                <a:gd name="T16" fmla="*/ 1 w 103"/>
                <a:gd name="T17" fmla="*/ 5 h 220"/>
                <a:gd name="T18" fmla="*/ 1 w 103"/>
                <a:gd name="T19" fmla="*/ 5 h 220"/>
                <a:gd name="T20" fmla="*/ 2 w 103"/>
                <a:gd name="T21" fmla="*/ 5 h 220"/>
                <a:gd name="T22" fmla="*/ 2 w 103"/>
                <a:gd name="T23" fmla="*/ 5 h 220"/>
                <a:gd name="T24" fmla="*/ 2 w 103"/>
                <a:gd name="T25" fmla="*/ 5 h 220"/>
                <a:gd name="T26" fmla="*/ 2 w 103"/>
                <a:gd name="T27" fmla="*/ 4 h 220"/>
                <a:gd name="T28" fmla="*/ 2 w 103"/>
                <a:gd name="T29" fmla="*/ 4 h 220"/>
                <a:gd name="T30" fmla="*/ 2 w 103"/>
                <a:gd name="T31" fmla="*/ 4 h 220"/>
                <a:gd name="T32" fmla="*/ 1 w 103"/>
                <a:gd name="T33" fmla="*/ 4 h 220"/>
                <a:gd name="T34" fmla="*/ 1 w 103"/>
                <a:gd name="T35" fmla="*/ 4 h 220"/>
                <a:gd name="T36" fmla="*/ 1 w 103"/>
                <a:gd name="T37" fmla="*/ 4 h 220"/>
                <a:gd name="T38" fmla="*/ 1 w 103"/>
                <a:gd name="T39" fmla="*/ 3 h 220"/>
                <a:gd name="T40" fmla="*/ 1 w 103"/>
                <a:gd name="T41" fmla="*/ 3 h 220"/>
                <a:gd name="T42" fmla="*/ 1 w 103"/>
                <a:gd name="T43" fmla="*/ 3 h 220"/>
                <a:gd name="T44" fmla="*/ 0 w 103"/>
                <a:gd name="T45" fmla="*/ 3 h 220"/>
                <a:gd name="T46" fmla="*/ 0 w 103"/>
                <a:gd name="T47" fmla="*/ 2 h 220"/>
                <a:gd name="T48" fmla="*/ 1 w 103"/>
                <a:gd name="T49" fmla="*/ 2 h 220"/>
                <a:gd name="T50" fmla="*/ 1 w 103"/>
                <a:gd name="T51" fmla="*/ 1 h 220"/>
                <a:gd name="T52" fmla="*/ 1 w 103"/>
                <a:gd name="T53" fmla="*/ 1 h 220"/>
                <a:gd name="T54" fmla="*/ 1 w 103"/>
                <a:gd name="T55" fmla="*/ 1 h 220"/>
                <a:gd name="T56" fmla="*/ 1 w 103"/>
                <a:gd name="T57" fmla="*/ 1 h 220"/>
                <a:gd name="T58" fmla="*/ 1 w 103"/>
                <a:gd name="T59" fmla="*/ 0 h 220"/>
                <a:gd name="T60" fmla="*/ 2 w 103"/>
                <a:gd name="T61" fmla="*/ 0 h 220"/>
                <a:gd name="T62" fmla="*/ 2 w 103"/>
                <a:gd name="T63" fmla="*/ 0 h 220"/>
                <a:gd name="T64" fmla="*/ 2 w 103"/>
                <a:gd name="T65" fmla="*/ 0 h 220"/>
                <a:gd name="T66" fmla="*/ 2 w 103"/>
                <a:gd name="T67" fmla="*/ 0 h 220"/>
                <a:gd name="T68" fmla="*/ 1 w 103"/>
                <a:gd name="T69" fmla="*/ 0 h 220"/>
                <a:gd name="T70" fmla="*/ 1 w 103"/>
                <a:gd name="T71" fmla="*/ 1 h 220"/>
                <a:gd name="T72" fmla="*/ 1 w 103"/>
                <a:gd name="T73" fmla="*/ 1 h 220"/>
                <a:gd name="T74" fmla="*/ 1 w 103"/>
                <a:gd name="T75" fmla="*/ 1 h 220"/>
                <a:gd name="T76" fmla="*/ 0 w 103"/>
                <a:gd name="T77" fmla="*/ 2 h 220"/>
                <a:gd name="T78" fmla="*/ 0 w 103"/>
                <a:gd name="T79" fmla="*/ 2 h 220"/>
                <a:gd name="T80" fmla="*/ 0 w 103"/>
                <a:gd name="T81" fmla="*/ 2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" h="220">
                  <a:moveTo>
                    <a:pt x="0" y="120"/>
                  </a:moveTo>
                  <a:lnTo>
                    <a:pt x="0" y="138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2" y="185"/>
                  </a:lnTo>
                  <a:lnTo>
                    <a:pt x="35" y="197"/>
                  </a:lnTo>
                  <a:lnTo>
                    <a:pt x="50" y="207"/>
                  </a:lnTo>
                  <a:lnTo>
                    <a:pt x="66" y="215"/>
                  </a:lnTo>
                  <a:lnTo>
                    <a:pt x="83" y="219"/>
                  </a:lnTo>
                  <a:lnTo>
                    <a:pt x="89" y="220"/>
                  </a:lnTo>
                  <a:lnTo>
                    <a:pt x="94" y="218"/>
                  </a:lnTo>
                  <a:lnTo>
                    <a:pt x="98" y="215"/>
                  </a:lnTo>
                  <a:lnTo>
                    <a:pt x="100" y="211"/>
                  </a:lnTo>
                  <a:lnTo>
                    <a:pt x="100" y="205"/>
                  </a:lnTo>
                  <a:lnTo>
                    <a:pt x="99" y="200"/>
                  </a:lnTo>
                  <a:lnTo>
                    <a:pt x="96" y="196"/>
                  </a:lnTo>
                  <a:lnTo>
                    <a:pt x="91" y="193"/>
                  </a:lnTo>
                  <a:lnTo>
                    <a:pt x="74" y="187"/>
                  </a:lnTo>
                  <a:lnTo>
                    <a:pt x="58" y="178"/>
                  </a:lnTo>
                  <a:lnTo>
                    <a:pt x="45" y="167"/>
                  </a:lnTo>
                  <a:lnTo>
                    <a:pt x="36" y="154"/>
                  </a:lnTo>
                  <a:lnTo>
                    <a:pt x="30" y="138"/>
                  </a:lnTo>
                  <a:lnTo>
                    <a:pt x="27" y="121"/>
                  </a:lnTo>
                  <a:lnTo>
                    <a:pt x="27" y="103"/>
                  </a:lnTo>
                  <a:lnTo>
                    <a:pt x="32" y="83"/>
                  </a:lnTo>
                  <a:lnTo>
                    <a:pt x="39" y="69"/>
                  </a:lnTo>
                  <a:lnTo>
                    <a:pt x="51" y="56"/>
                  </a:lnTo>
                  <a:lnTo>
                    <a:pt x="63" y="43"/>
                  </a:lnTo>
                  <a:lnTo>
                    <a:pt x="77" y="31"/>
                  </a:lnTo>
                  <a:lnTo>
                    <a:pt x="89" y="21"/>
                  </a:lnTo>
                  <a:lnTo>
                    <a:pt x="98" y="12"/>
                  </a:lnTo>
                  <a:lnTo>
                    <a:pt x="103" y="5"/>
                  </a:lnTo>
                  <a:lnTo>
                    <a:pt x="103" y="0"/>
                  </a:lnTo>
                  <a:lnTo>
                    <a:pt x="92" y="4"/>
                  </a:lnTo>
                  <a:lnTo>
                    <a:pt x="77" y="12"/>
                  </a:lnTo>
                  <a:lnTo>
                    <a:pt x="61" y="25"/>
                  </a:lnTo>
                  <a:lnTo>
                    <a:pt x="44" y="40"/>
                  </a:lnTo>
                  <a:lnTo>
                    <a:pt x="29" y="57"/>
                  </a:lnTo>
                  <a:lnTo>
                    <a:pt x="16" y="77"/>
                  </a:lnTo>
                  <a:lnTo>
                    <a:pt x="6" y="98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0" name="Freeform 899"/>
            <p:cNvSpPr>
              <a:spLocks/>
            </p:cNvSpPr>
            <p:nvPr/>
          </p:nvSpPr>
          <p:spPr bwMode="auto">
            <a:xfrm>
              <a:off x="4565" y="3346"/>
              <a:ext cx="28" cy="41"/>
            </a:xfrm>
            <a:custGeom>
              <a:avLst/>
              <a:gdLst>
                <a:gd name="T0" fmla="*/ 3 w 220"/>
                <a:gd name="T1" fmla="*/ 2 h 288"/>
                <a:gd name="T2" fmla="*/ 3 w 220"/>
                <a:gd name="T3" fmla="*/ 3 h 288"/>
                <a:gd name="T4" fmla="*/ 3 w 220"/>
                <a:gd name="T5" fmla="*/ 3 h 288"/>
                <a:gd name="T6" fmla="*/ 3 w 220"/>
                <a:gd name="T7" fmla="*/ 4 h 288"/>
                <a:gd name="T8" fmla="*/ 3 w 220"/>
                <a:gd name="T9" fmla="*/ 4 h 288"/>
                <a:gd name="T10" fmla="*/ 3 w 220"/>
                <a:gd name="T11" fmla="*/ 4 h 288"/>
                <a:gd name="T12" fmla="*/ 2 w 220"/>
                <a:gd name="T13" fmla="*/ 5 h 288"/>
                <a:gd name="T14" fmla="*/ 2 w 220"/>
                <a:gd name="T15" fmla="*/ 5 h 288"/>
                <a:gd name="T16" fmla="*/ 2 w 220"/>
                <a:gd name="T17" fmla="*/ 5 h 288"/>
                <a:gd name="T18" fmla="*/ 2 w 220"/>
                <a:gd name="T19" fmla="*/ 5 h 288"/>
                <a:gd name="T20" fmla="*/ 2 w 220"/>
                <a:gd name="T21" fmla="*/ 6 h 288"/>
                <a:gd name="T22" fmla="*/ 2 w 220"/>
                <a:gd name="T23" fmla="*/ 6 h 288"/>
                <a:gd name="T24" fmla="*/ 2 w 220"/>
                <a:gd name="T25" fmla="*/ 6 h 288"/>
                <a:gd name="T26" fmla="*/ 2 w 220"/>
                <a:gd name="T27" fmla="*/ 6 h 288"/>
                <a:gd name="T28" fmla="*/ 2 w 220"/>
                <a:gd name="T29" fmla="*/ 6 h 288"/>
                <a:gd name="T30" fmla="*/ 3 w 220"/>
                <a:gd name="T31" fmla="*/ 5 h 288"/>
                <a:gd name="T32" fmla="*/ 3 w 220"/>
                <a:gd name="T33" fmla="*/ 5 h 288"/>
                <a:gd name="T34" fmla="*/ 3 w 220"/>
                <a:gd name="T35" fmla="*/ 4 h 288"/>
                <a:gd name="T36" fmla="*/ 4 w 220"/>
                <a:gd name="T37" fmla="*/ 4 h 288"/>
                <a:gd name="T38" fmla="*/ 4 w 220"/>
                <a:gd name="T39" fmla="*/ 3 h 288"/>
                <a:gd name="T40" fmla="*/ 3 w 220"/>
                <a:gd name="T41" fmla="*/ 2 h 288"/>
                <a:gd name="T42" fmla="*/ 3 w 220"/>
                <a:gd name="T43" fmla="*/ 2 h 288"/>
                <a:gd name="T44" fmla="*/ 3 w 220"/>
                <a:gd name="T45" fmla="*/ 1 h 288"/>
                <a:gd name="T46" fmla="*/ 2 w 220"/>
                <a:gd name="T47" fmla="*/ 1 h 288"/>
                <a:gd name="T48" fmla="*/ 2 w 220"/>
                <a:gd name="T49" fmla="*/ 1 h 288"/>
                <a:gd name="T50" fmla="*/ 1 w 220"/>
                <a:gd name="T51" fmla="*/ 1 h 288"/>
                <a:gd name="T52" fmla="*/ 1 w 220"/>
                <a:gd name="T53" fmla="*/ 0 h 288"/>
                <a:gd name="T54" fmla="*/ 1 w 220"/>
                <a:gd name="T55" fmla="*/ 0 h 288"/>
                <a:gd name="T56" fmla="*/ 0 w 220"/>
                <a:gd name="T57" fmla="*/ 0 h 288"/>
                <a:gd name="T58" fmla="*/ 0 w 220"/>
                <a:gd name="T59" fmla="*/ 0 h 288"/>
                <a:gd name="T60" fmla="*/ 0 w 220"/>
                <a:gd name="T61" fmla="*/ 0 h 288"/>
                <a:gd name="T62" fmla="*/ 1 w 220"/>
                <a:gd name="T63" fmla="*/ 0 h 288"/>
                <a:gd name="T64" fmla="*/ 1 w 220"/>
                <a:gd name="T65" fmla="*/ 1 h 288"/>
                <a:gd name="T66" fmla="*/ 1 w 220"/>
                <a:gd name="T67" fmla="*/ 1 h 288"/>
                <a:gd name="T68" fmla="*/ 2 w 220"/>
                <a:gd name="T69" fmla="*/ 1 h 288"/>
                <a:gd name="T70" fmla="*/ 2 w 220"/>
                <a:gd name="T71" fmla="*/ 1 h 288"/>
                <a:gd name="T72" fmla="*/ 2 w 220"/>
                <a:gd name="T73" fmla="*/ 2 h 288"/>
                <a:gd name="T74" fmla="*/ 3 w 220"/>
                <a:gd name="T75" fmla="*/ 2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20" h="288">
                  <a:moveTo>
                    <a:pt x="179" y="108"/>
                  </a:moveTo>
                  <a:lnTo>
                    <a:pt x="186" y="115"/>
                  </a:lnTo>
                  <a:lnTo>
                    <a:pt x="191" y="124"/>
                  </a:lnTo>
                  <a:lnTo>
                    <a:pt x="196" y="133"/>
                  </a:lnTo>
                  <a:lnTo>
                    <a:pt x="200" y="143"/>
                  </a:lnTo>
                  <a:lnTo>
                    <a:pt x="202" y="153"/>
                  </a:lnTo>
                  <a:lnTo>
                    <a:pt x="201" y="163"/>
                  </a:lnTo>
                  <a:lnTo>
                    <a:pt x="199" y="174"/>
                  </a:lnTo>
                  <a:lnTo>
                    <a:pt x="193" y="184"/>
                  </a:lnTo>
                  <a:lnTo>
                    <a:pt x="186" y="194"/>
                  </a:lnTo>
                  <a:lnTo>
                    <a:pt x="178" y="204"/>
                  </a:lnTo>
                  <a:lnTo>
                    <a:pt x="168" y="213"/>
                  </a:lnTo>
                  <a:lnTo>
                    <a:pt x="159" y="221"/>
                  </a:lnTo>
                  <a:lnTo>
                    <a:pt x="148" y="229"/>
                  </a:lnTo>
                  <a:lnTo>
                    <a:pt x="138" y="237"/>
                  </a:lnTo>
                  <a:lnTo>
                    <a:pt x="127" y="246"/>
                  </a:lnTo>
                  <a:lnTo>
                    <a:pt x="118" y="255"/>
                  </a:lnTo>
                  <a:lnTo>
                    <a:pt x="115" y="258"/>
                  </a:lnTo>
                  <a:lnTo>
                    <a:pt x="112" y="263"/>
                  </a:lnTo>
                  <a:lnTo>
                    <a:pt x="110" y="267"/>
                  </a:lnTo>
                  <a:lnTo>
                    <a:pt x="108" y="271"/>
                  </a:lnTo>
                  <a:lnTo>
                    <a:pt x="107" y="276"/>
                  </a:lnTo>
                  <a:lnTo>
                    <a:pt x="107" y="280"/>
                  </a:lnTo>
                  <a:lnTo>
                    <a:pt x="109" y="284"/>
                  </a:lnTo>
                  <a:lnTo>
                    <a:pt x="112" y="287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4" y="287"/>
                  </a:lnTo>
                  <a:lnTo>
                    <a:pt x="127" y="284"/>
                  </a:lnTo>
                  <a:lnTo>
                    <a:pt x="138" y="271"/>
                  </a:lnTo>
                  <a:lnTo>
                    <a:pt x="149" y="261"/>
                  </a:lnTo>
                  <a:lnTo>
                    <a:pt x="161" y="250"/>
                  </a:lnTo>
                  <a:lnTo>
                    <a:pt x="173" y="239"/>
                  </a:lnTo>
                  <a:lnTo>
                    <a:pt x="185" y="229"/>
                  </a:lnTo>
                  <a:lnTo>
                    <a:pt x="196" y="217"/>
                  </a:lnTo>
                  <a:lnTo>
                    <a:pt x="206" y="204"/>
                  </a:lnTo>
                  <a:lnTo>
                    <a:pt x="213" y="190"/>
                  </a:lnTo>
                  <a:lnTo>
                    <a:pt x="219" y="173"/>
                  </a:lnTo>
                  <a:lnTo>
                    <a:pt x="220" y="157"/>
                  </a:lnTo>
                  <a:lnTo>
                    <a:pt x="218" y="141"/>
                  </a:lnTo>
                  <a:lnTo>
                    <a:pt x="212" y="125"/>
                  </a:lnTo>
                  <a:lnTo>
                    <a:pt x="204" y="111"/>
                  </a:lnTo>
                  <a:lnTo>
                    <a:pt x="194" y="97"/>
                  </a:lnTo>
                  <a:lnTo>
                    <a:pt x="182" y="86"/>
                  </a:lnTo>
                  <a:lnTo>
                    <a:pt x="168" y="77"/>
                  </a:lnTo>
                  <a:lnTo>
                    <a:pt x="158" y="70"/>
                  </a:lnTo>
                  <a:lnTo>
                    <a:pt x="146" y="64"/>
                  </a:lnTo>
                  <a:lnTo>
                    <a:pt x="134" y="56"/>
                  </a:lnTo>
                  <a:lnTo>
                    <a:pt x="122" y="50"/>
                  </a:lnTo>
                  <a:lnTo>
                    <a:pt x="109" y="43"/>
                  </a:lnTo>
                  <a:lnTo>
                    <a:pt x="96" y="36"/>
                  </a:lnTo>
                  <a:lnTo>
                    <a:pt x="83" y="29"/>
                  </a:lnTo>
                  <a:lnTo>
                    <a:pt x="70" y="22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6" y="7"/>
                  </a:lnTo>
                  <a:lnTo>
                    <a:pt x="26" y="4"/>
                  </a:lnTo>
                  <a:lnTo>
                    <a:pt x="18" y="1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9" y="7"/>
                  </a:lnTo>
                  <a:lnTo>
                    <a:pt x="20" y="13"/>
                  </a:lnTo>
                  <a:lnTo>
                    <a:pt x="31" y="18"/>
                  </a:lnTo>
                  <a:lnTo>
                    <a:pt x="42" y="23"/>
                  </a:lnTo>
                  <a:lnTo>
                    <a:pt x="54" y="29"/>
                  </a:lnTo>
                  <a:lnTo>
                    <a:pt x="65" y="34"/>
                  </a:lnTo>
                  <a:lnTo>
                    <a:pt x="77" y="40"/>
                  </a:lnTo>
                  <a:lnTo>
                    <a:pt x="88" y="47"/>
                  </a:lnTo>
                  <a:lnTo>
                    <a:pt x="101" y="53"/>
                  </a:lnTo>
                  <a:lnTo>
                    <a:pt x="112" y="60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47" y="82"/>
                  </a:lnTo>
                  <a:lnTo>
                    <a:pt x="158" y="90"/>
                  </a:lnTo>
                  <a:lnTo>
                    <a:pt x="168" y="98"/>
                  </a:lnTo>
                  <a:lnTo>
                    <a:pt x="179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1" name="Freeform 900"/>
            <p:cNvSpPr>
              <a:spLocks/>
            </p:cNvSpPr>
            <p:nvPr/>
          </p:nvSpPr>
          <p:spPr bwMode="auto">
            <a:xfrm>
              <a:off x="4538" y="3409"/>
              <a:ext cx="107" cy="71"/>
            </a:xfrm>
            <a:custGeom>
              <a:avLst/>
              <a:gdLst>
                <a:gd name="T0" fmla="*/ 1 w 1070"/>
                <a:gd name="T1" fmla="*/ 0 h 844"/>
                <a:gd name="T2" fmla="*/ 11 w 1070"/>
                <a:gd name="T3" fmla="*/ 1 h 844"/>
                <a:gd name="T4" fmla="*/ 9 w 1070"/>
                <a:gd name="T5" fmla="*/ 6 h 844"/>
                <a:gd name="T6" fmla="*/ 0 w 1070"/>
                <a:gd name="T7" fmla="*/ 4 h 844"/>
                <a:gd name="T8" fmla="*/ 1 w 1070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844">
                  <a:moveTo>
                    <a:pt x="141" y="0"/>
                  </a:moveTo>
                  <a:lnTo>
                    <a:pt x="1070" y="194"/>
                  </a:lnTo>
                  <a:lnTo>
                    <a:pt x="919" y="844"/>
                  </a:lnTo>
                  <a:lnTo>
                    <a:pt x="0" y="6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2" name="Freeform 901"/>
            <p:cNvSpPr>
              <a:spLocks/>
            </p:cNvSpPr>
            <p:nvPr/>
          </p:nvSpPr>
          <p:spPr bwMode="auto">
            <a:xfrm>
              <a:off x="4547" y="3411"/>
              <a:ext cx="82" cy="28"/>
            </a:xfrm>
            <a:custGeom>
              <a:avLst/>
              <a:gdLst>
                <a:gd name="T0" fmla="*/ 1 w 819"/>
                <a:gd name="T1" fmla="*/ 0 h 333"/>
                <a:gd name="T2" fmla="*/ 8 w 819"/>
                <a:gd name="T3" fmla="*/ 1 h 333"/>
                <a:gd name="T4" fmla="*/ 2 w 819"/>
                <a:gd name="T5" fmla="*/ 1 h 333"/>
                <a:gd name="T6" fmla="*/ 0 w 819"/>
                <a:gd name="T7" fmla="*/ 2 h 333"/>
                <a:gd name="T8" fmla="*/ 1 w 819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9" h="333">
                  <a:moveTo>
                    <a:pt x="97" y="0"/>
                  </a:moveTo>
                  <a:lnTo>
                    <a:pt x="819" y="139"/>
                  </a:lnTo>
                  <a:lnTo>
                    <a:pt x="172" y="98"/>
                  </a:lnTo>
                  <a:lnTo>
                    <a:pt x="0" y="33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3" name="Freeform 902"/>
            <p:cNvSpPr>
              <a:spLocks/>
            </p:cNvSpPr>
            <p:nvPr/>
          </p:nvSpPr>
          <p:spPr bwMode="auto">
            <a:xfrm>
              <a:off x="4527" y="3494"/>
              <a:ext cx="108" cy="26"/>
            </a:xfrm>
            <a:custGeom>
              <a:avLst/>
              <a:gdLst>
                <a:gd name="T0" fmla="*/ 0 w 1083"/>
                <a:gd name="T1" fmla="*/ 0 h 306"/>
                <a:gd name="T2" fmla="*/ 11 w 1083"/>
                <a:gd name="T3" fmla="*/ 2 h 306"/>
                <a:gd name="T4" fmla="*/ 10 w 1083"/>
                <a:gd name="T5" fmla="*/ 2 h 306"/>
                <a:gd name="T6" fmla="*/ 0 w 1083"/>
                <a:gd name="T7" fmla="*/ 0 h 306"/>
                <a:gd name="T8" fmla="*/ 0 w 1083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3" h="306">
                  <a:moveTo>
                    <a:pt x="34" y="0"/>
                  </a:moveTo>
                  <a:lnTo>
                    <a:pt x="1083" y="261"/>
                  </a:lnTo>
                  <a:lnTo>
                    <a:pt x="1055" y="306"/>
                  </a:lnTo>
                  <a:lnTo>
                    <a:pt x="0" y="2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4" name="Freeform 903"/>
            <p:cNvSpPr>
              <a:spLocks/>
            </p:cNvSpPr>
            <p:nvPr/>
          </p:nvSpPr>
          <p:spPr bwMode="auto">
            <a:xfrm>
              <a:off x="4517" y="3502"/>
              <a:ext cx="109" cy="26"/>
            </a:xfrm>
            <a:custGeom>
              <a:avLst/>
              <a:gdLst>
                <a:gd name="T0" fmla="*/ 0 w 1088"/>
                <a:gd name="T1" fmla="*/ 0 h 311"/>
                <a:gd name="T2" fmla="*/ 11 w 1088"/>
                <a:gd name="T3" fmla="*/ 2 h 311"/>
                <a:gd name="T4" fmla="*/ 11 w 1088"/>
                <a:gd name="T5" fmla="*/ 2 h 311"/>
                <a:gd name="T6" fmla="*/ 0 w 1088"/>
                <a:gd name="T7" fmla="*/ 0 h 311"/>
                <a:gd name="T8" fmla="*/ 0 w 1088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8" h="311">
                  <a:moveTo>
                    <a:pt x="39" y="0"/>
                  </a:moveTo>
                  <a:lnTo>
                    <a:pt x="1088" y="260"/>
                  </a:lnTo>
                  <a:lnTo>
                    <a:pt x="1055" y="311"/>
                  </a:lnTo>
                  <a:lnTo>
                    <a:pt x="0" y="3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5" name="Freeform 904"/>
            <p:cNvSpPr>
              <a:spLocks/>
            </p:cNvSpPr>
            <p:nvPr/>
          </p:nvSpPr>
          <p:spPr bwMode="auto">
            <a:xfrm>
              <a:off x="4534" y="3526"/>
              <a:ext cx="16" cy="6"/>
            </a:xfrm>
            <a:custGeom>
              <a:avLst/>
              <a:gdLst>
                <a:gd name="T0" fmla="*/ 0 w 164"/>
                <a:gd name="T1" fmla="*/ 0 h 72"/>
                <a:gd name="T2" fmla="*/ 0 w 164"/>
                <a:gd name="T3" fmla="*/ 0 h 72"/>
                <a:gd name="T4" fmla="*/ 0 w 164"/>
                <a:gd name="T5" fmla="*/ 0 h 72"/>
                <a:gd name="T6" fmla="*/ 0 w 164"/>
                <a:gd name="T7" fmla="*/ 0 h 72"/>
                <a:gd name="T8" fmla="*/ 1 w 164"/>
                <a:gd name="T9" fmla="*/ 0 h 72"/>
                <a:gd name="T10" fmla="*/ 1 w 164"/>
                <a:gd name="T11" fmla="*/ 0 h 72"/>
                <a:gd name="T12" fmla="*/ 1 w 164"/>
                <a:gd name="T13" fmla="*/ 0 h 72"/>
                <a:gd name="T14" fmla="*/ 1 w 164"/>
                <a:gd name="T15" fmla="*/ 0 h 72"/>
                <a:gd name="T16" fmla="*/ 2 w 164"/>
                <a:gd name="T17" fmla="*/ 0 h 72"/>
                <a:gd name="T18" fmla="*/ 2 w 164"/>
                <a:gd name="T19" fmla="*/ 0 h 72"/>
                <a:gd name="T20" fmla="*/ 2 w 164"/>
                <a:gd name="T21" fmla="*/ 0 h 72"/>
                <a:gd name="T22" fmla="*/ 2 w 164"/>
                <a:gd name="T23" fmla="*/ 0 h 72"/>
                <a:gd name="T24" fmla="*/ 2 w 164"/>
                <a:gd name="T25" fmla="*/ 1 h 72"/>
                <a:gd name="T26" fmla="*/ 1 w 164"/>
                <a:gd name="T27" fmla="*/ 1 h 72"/>
                <a:gd name="T28" fmla="*/ 1 w 164"/>
                <a:gd name="T29" fmla="*/ 1 h 72"/>
                <a:gd name="T30" fmla="*/ 1 w 164"/>
                <a:gd name="T31" fmla="*/ 1 h 72"/>
                <a:gd name="T32" fmla="*/ 1 w 164"/>
                <a:gd name="T33" fmla="*/ 0 h 72"/>
                <a:gd name="T34" fmla="*/ 1 w 164"/>
                <a:gd name="T35" fmla="*/ 0 h 72"/>
                <a:gd name="T36" fmla="*/ 1 w 164"/>
                <a:gd name="T37" fmla="*/ 0 h 72"/>
                <a:gd name="T38" fmla="*/ 1 w 164"/>
                <a:gd name="T39" fmla="*/ 0 h 72"/>
                <a:gd name="T40" fmla="*/ 1 w 164"/>
                <a:gd name="T41" fmla="*/ 0 h 72"/>
                <a:gd name="T42" fmla="*/ 1 w 164"/>
                <a:gd name="T43" fmla="*/ 0 h 72"/>
                <a:gd name="T44" fmla="*/ 1 w 164"/>
                <a:gd name="T45" fmla="*/ 0 h 72"/>
                <a:gd name="T46" fmla="*/ 0 w 164"/>
                <a:gd name="T47" fmla="*/ 0 h 72"/>
                <a:gd name="T48" fmla="*/ 0 w 164"/>
                <a:gd name="T49" fmla="*/ 0 h 72"/>
                <a:gd name="T50" fmla="*/ 0 w 164"/>
                <a:gd name="T51" fmla="*/ 0 h 72"/>
                <a:gd name="T52" fmla="*/ 0 w 164"/>
                <a:gd name="T53" fmla="*/ 0 h 72"/>
                <a:gd name="T54" fmla="*/ 0 w 164"/>
                <a:gd name="T55" fmla="*/ 0 h 72"/>
                <a:gd name="T56" fmla="*/ 0 w 164"/>
                <a:gd name="T57" fmla="*/ 0 h 72"/>
                <a:gd name="T58" fmla="*/ 0 w 164"/>
                <a:gd name="T59" fmla="*/ 0 h 72"/>
                <a:gd name="T60" fmla="*/ 0 w 164"/>
                <a:gd name="T61" fmla="*/ 0 h 72"/>
                <a:gd name="T62" fmla="*/ 0 w 164"/>
                <a:gd name="T63" fmla="*/ 0 h 72"/>
                <a:gd name="T64" fmla="*/ 0 w 164"/>
                <a:gd name="T65" fmla="*/ 0 h 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4" h="72">
                  <a:moveTo>
                    <a:pt x="16" y="1"/>
                  </a:moveTo>
                  <a:lnTo>
                    <a:pt x="21" y="1"/>
                  </a:lnTo>
                  <a:lnTo>
                    <a:pt x="35" y="0"/>
                  </a:lnTo>
                  <a:lnTo>
                    <a:pt x="54" y="0"/>
                  </a:lnTo>
                  <a:lnTo>
                    <a:pt x="78" y="2"/>
                  </a:lnTo>
                  <a:lnTo>
                    <a:pt x="104" y="7"/>
                  </a:lnTo>
                  <a:lnTo>
                    <a:pt x="128" y="17"/>
                  </a:lnTo>
                  <a:lnTo>
                    <a:pt x="149" y="31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7"/>
                  </a:lnTo>
                  <a:lnTo>
                    <a:pt x="163" y="62"/>
                  </a:lnTo>
                  <a:lnTo>
                    <a:pt x="161" y="67"/>
                  </a:lnTo>
                  <a:lnTo>
                    <a:pt x="156" y="71"/>
                  </a:lnTo>
                  <a:lnTo>
                    <a:pt x="149" y="72"/>
                  </a:lnTo>
                  <a:lnTo>
                    <a:pt x="138" y="71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3" y="59"/>
                  </a:lnTo>
                  <a:lnTo>
                    <a:pt x="120" y="52"/>
                  </a:lnTo>
                  <a:lnTo>
                    <a:pt x="113" y="45"/>
                  </a:lnTo>
                  <a:lnTo>
                    <a:pt x="100" y="38"/>
                  </a:lnTo>
                  <a:lnTo>
                    <a:pt x="81" y="32"/>
                  </a:lnTo>
                  <a:lnTo>
                    <a:pt x="55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27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6" name="Freeform 905"/>
            <p:cNvSpPr>
              <a:spLocks/>
            </p:cNvSpPr>
            <p:nvPr/>
          </p:nvSpPr>
          <p:spPr bwMode="auto">
            <a:xfrm>
              <a:off x="4537" y="3483"/>
              <a:ext cx="15" cy="9"/>
            </a:xfrm>
            <a:custGeom>
              <a:avLst/>
              <a:gdLst>
                <a:gd name="T0" fmla="*/ 1 w 146"/>
                <a:gd name="T1" fmla="*/ 0 h 109"/>
                <a:gd name="T2" fmla="*/ 0 w 146"/>
                <a:gd name="T3" fmla="*/ 0 h 109"/>
                <a:gd name="T4" fmla="*/ 0 w 146"/>
                <a:gd name="T5" fmla="*/ 0 h 109"/>
                <a:gd name="T6" fmla="*/ 0 w 146"/>
                <a:gd name="T7" fmla="*/ 0 h 109"/>
                <a:gd name="T8" fmla="*/ 0 w 146"/>
                <a:gd name="T9" fmla="*/ 0 h 109"/>
                <a:gd name="T10" fmla="*/ 0 w 146"/>
                <a:gd name="T11" fmla="*/ 0 h 109"/>
                <a:gd name="T12" fmla="*/ 0 w 146"/>
                <a:gd name="T13" fmla="*/ 0 h 109"/>
                <a:gd name="T14" fmla="*/ 0 w 146"/>
                <a:gd name="T15" fmla="*/ 0 h 109"/>
                <a:gd name="T16" fmla="*/ 0 w 146"/>
                <a:gd name="T17" fmla="*/ 1 h 109"/>
                <a:gd name="T18" fmla="*/ 1 w 146"/>
                <a:gd name="T19" fmla="*/ 1 h 109"/>
                <a:gd name="T20" fmla="*/ 1 w 146"/>
                <a:gd name="T21" fmla="*/ 1 h 109"/>
                <a:gd name="T22" fmla="*/ 1 w 146"/>
                <a:gd name="T23" fmla="*/ 1 h 109"/>
                <a:gd name="T24" fmla="*/ 1 w 146"/>
                <a:gd name="T25" fmla="*/ 0 h 109"/>
                <a:gd name="T26" fmla="*/ 1 w 146"/>
                <a:gd name="T27" fmla="*/ 0 h 109"/>
                <a:gd name="T28" fmla="*/ 1 w 146"/>
                <a:gd name="T29" fmla="*/ 0 h 109"/>
                <a:gd name="T30" fmla="*/ 1 w 146"/>
                <a:gd name="T31" fmla="*/ 0 h 109"/>
                <a:gd name="T32" fmla="*/ 1 w 146"/>
                <a:gd name="T33" fmla="*/ 0 h 109"/>
                <a:gd name="T34" fmla="*/ 2 w 146"/>
                <a:gd name="T35" fmla="*/ 0 h 109"/>
                <a:gd name="T36" fmla="*/ 1 w 146"/>
                <a:gd name="T37" fmla="*/ 0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9">
                  <a:moveTo>
                    <a:pt x="45" y="0"/>
                  </a:moveTo>
                  <a:lnTo>
                    <a:pt x="42" y="0"/>
                  </a:lnTo>
                  <a:lnTo>
                    <a:pt x="35" y="3"/>
                  </a:lnTo>
                  <a:lnTo>
                    <a:pt x="26" y="7"/>
                  </a:lnTo>
                  <a:lnTo>
                    <a:pt x="15" y="14"/>
                  </a:lnTo>
                  <a:lnTo>
                    <a:pt x="6" y="24"/>
                  </a:lnTo>
                  <a:lnTo>
                    <a:pt x="1" y="39"/>
                  </a:lnTo>
                  <a:lnTo>
                    <a:pt x="0" y="59"/>
                  </a:lnTo>
                  <a:lnTo>
                    <a:pt x="6" y="85"/>
                  </a:lnTo>
                  <a:lnTo>
                    <a:pt x="85" y="109"/>
                  </a:lnTo>
                  <a:lnTo>
                    <a:pt x="84" y="104"/>
                  </a:lnTo>
                  <a:lnTo>
                    <a:pt x="84" y="93"/>
                  </a:lnTo>
                  <a:lnTo>
                    <a:pt x="84" y="76"/>
                  </a:lnTo>
                  <a:lnTo>
                    <a:pt x="87" y="58"/>
                  </a:lnTo>
                  <a:lnTo>
                    <a:pt x="93" y="40"/>
                  </a:lnTo>
                  <a:lnTo>
                    <a:pt x="104" y="27"/>
                  </a:lnTo>
                  <a:lnTo>
                    <a:pt x="121" y="20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7" name="Freeform 906"/>
            <p:cNvSpPr>
              <a:spLocks/>
            </p:cNvSpPr>
            <p:nvPr/>
          </p:nvSpPr>
          <p:spPr bwMode="auto">
            <a:xfrm>
              <a:off x="4620" y="3499"/>
              <a:ext cx="15" cy="9"/>
            </a:xfrm>
            <a:custGeom>
              <a:avLst/>
              <a:gdLst>
                <a:gd name="T0" fmla="*/ 1 w 146"/>
                <a:gd name="T1" fmla="*/ 0 h 107"/>
                <a:gd name="T2" fmla="*/ 0 w 146"/>
                <a:gd name="T3" fmla="*/ 0 h 107"/>
                <a:gd name="T4" fmla="*/ 0 w 146"/>
                <a:gd name="T5" fmla="*/ 0 h 107"/>
                <a:gd name="T6" fmla="*/ 0 w 146"/>
                <a:gd name="T7" fmla="*/ 0 h 107"/>
                <a:gd name="T8" fmla="*/ 0 w 146"/>
                <a:gd name="T9" fmla="*/ 0 h 107"/>
                <a:gd name="T10" fmla="*/ 0 w 146"/>
                <a:gd name="T11" fmla="*/ 0 h 107"/>
                <a:gd name="T12" fmla="*/ 0 w 146"/>
                <a:gd name="T13" fmla="*/ 0 h 107"/>
                <a:gd name="T14" fmla="*/ 0 w 146"/>
                <a:gd name="T15" fmla="*/ 0 h 107"/>
                <a:gd name="T16" fmla="*/ 0 w 146"/>
                <a:gd name="T17" fmla="*/ 1 h 107"/>
                <a:gd name="T18" fmla="*/ 1 w 146"/>
                <a:gd name="T19" fmla="*/ 1 h 107"/>
                <a:gd name="T20" fmla="*/ 1 w 146"/>
                <a:gd name="T21" fmla="*/ 1 h 107"/>
                <a:gd name="T22" fmla="*/ 1 w 146"/>
                <a:gd name="T23" fmla="*/ 1 h 107"/>
                <a:gd name="T24" fmla="*/ 1 w 146"/>
                <a:gd name="T25" fmla="*/ 1 h 107"/>
                <a:gd name="T26" fmla="*/ 1 w 146"/>
                <a:gd name="T27" fmla="*/ 0 h 107"/>
                <a:gd name="T28" fmla="*/ 1 w 146"/>
                <a:gd name="T29" fmla="*/ 0 h 107"/>
                <a:gd name="T30" fmla="*/ 1 w 146"/>
                <a:gd name="T31" fmla="*/ 0 h 107"/>
                <a:gd name="T32" fmla="*/ 1 w 146"/>
                <a:gd name="T33" fmla="*/ 0 h 107"/>
                <a:gd name="T34" fmla="*/ 2 w 146"/>
                <a:gd name="T35" fmla="*/ 0 h 107"/>
                <a:gd name="T36" fmla="*/ 1 w 146"/>
                <a:gd name="T37" fmla="*/ 0 h 1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" h="107">
                  <a:moveTo>
                    <a:pt x="45" y="0"/>
                  </a:moveTo>
                  <a:lnTo>
                    <a:pt x="42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5" y="12"/>
                  </a:lnTo>
                  <a:lnTo>
                    <a:pt x="6" y="23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6" y="85"/>
                  </a:lnTo>
                  <a:lnTo>
                    <a:pt x="84" y="107"/>
                  </a:lnTo>
                  <a:lnTo>
                    <a:pt x="83" y="103"/>
                  </a:lnTo>
                  <a:lnTo>
                    <a:pt x="83" y="91"/>
                  </a:lnTo>
                  <a:lnTo>
                    <a:pt x="83" y="75"/>
                  </a:lnTo>
                  <a:lnTo>
                    <a:pt x="86" y="56"/>
                  </a:lnTo>
                  <a:lnTo>
                    <a:pt x="92" y="40"/>
                  </a:lnTo>
                  <a:lnTo>
                    <a:pt x="103" y="27"/>
                  </a:lnTo>
                  <a:lnTo>
                    <a:pt x="121" y="19"/>
                  </a:lnTo>
                  <a:lnTo>
                    <a:pt x="146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8" name="Freeform 907"/>
            <p:cNvSpPr>
              <a:spLocks/>
            </p:cNvSpPr>
            <p:nvPr/>
          </p:nvSpPr>
          <p:spPr bwMode="auto">
            <a:xfrm>
              <a:off x="4553" y="3485"/>
              <a:ext cx="63" cy="16"/>
            </a:xfrm>
            <a:custGeom>
              <a:avLst/>
              <a:gdLst>
                <a:gd name="T0" fmla="*/ 0 w 629"/>
                <a:gd name="T1" fmla="*/ 0 h 182"/>
                <a:gd name="T2" fmla="*/ 6 w 629"/>
                <a:gd name="T3" fmla="*/ 1 h 182"/>
                <a:gd name="T4" fmla="*/ 6 w 629"/>
                <a:gd name="T5" fmla="*/ 1 h 182"/>
                <a:gd name="T6" fmla="*/ 0 w 629"/>
                <a:gd name="T7" fmla="*/ 0 h 182"/>
                <a:gd name="T8" fmla="*/ 0 w 629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182">
                  <a:moveTo>
                    <a:pt x="0" y="40"/>
                  </a:moveTo>
                  <a:lnTo>
                    <a:pt x="601" y="182"/>
                  </a:lnTo>
                  <a:lnTo>
                    <a:pt x="629" y="142"/>
                  </a:lnTo>
                  <a:lnTo>
                    <a:pt x="2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89" name="Freeform 908"/>
            <p:cNvSpPr>
              <a:spLocks/>
            </p:cNvSpPr>
            <p:nvPr/>
          </p:nvSpPr>
          <p:spPr bwMode="auto">
            <a:xfrm>
              <a:off x="4553" y="349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90" name="Freeform 909"/>
            <p:cNvSpPr>
              <a:spLocks/>
            </p:cNvSpPr>
            <p:nvPr/>
          </p:nvSpPr>
          <p:spPr bwMode="auto">
            <a:xfrm>
              <a:off x="4553" y="3482"/>
              <a:ext cx="60" cy="14"/>
            </a:xfrm>
            <a:custGeom>
              <a:avLst/>
              <a:gdLst>
                <a:gd name="T0" fmla="*/ 0 w 606"/>
                <a:gd name="T1" fmla="*/ 0 h 170"/>
                <a:gd name="T2" fmla="*/ 6 w 606"/>
                <a:gd name="T3" fmla="*/ 1 h 170"/>
                <a:gd name="T4" fmla="*/ 6 w 606"/>
                <a:gd name="T5" fmla="*/ 1 h 170"/>
                <a:gd name="T6" fmla="*/ 0 w 606"/>
                <a:gd name="T7" fmla="*/ 0 h 170"/>
                <a:gd name="T8" fmla="*/ 0 w 606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" h="170">
                  <a:moveTo>
                    <a:pt x="0" y="28"/>
                  </a:moveTo>
                  <a:lnTo>
                    <a:pt x="600" y="170"/>
                  </a:lnTo>
                  <a:lnTo>
                    <a:pt x="606" y="142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2E5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3154" name="AutoShape 916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155" name="Freeform 918"/>
          <p:cNvSpPr>
            <a:spLocks/>
          </p:cNvSpPr>
          <p:nvPr/>
        </p:nvSpPr>
        <p:spPr bwMode="auto">
          <a:xfrm flipH="1">
            <a:off x="5600700" y="2266950"/>
            <a:ext cx="74613" cy="88900"/>
          </a:xfrm>
          <a:custGeom>
            <a:avLst/>
            <a:gdLst>
              <a:gd name="T0" fmla="*/ 14491194 w 188"/>
              <a:gd name="T1" fmla="*/ 0 h 168"/>
              <a:gd name="T2" fmla="*/ 21263911 w 188"/>
              <a:gd name="T3" fmla="*/ 1960033 h 168"/>
              <a:gd name="T4" fmla="*/ 25831973 w 188"/>
              <a:gd name="T5" fmla="*/ 7560204 h 168"/>
              <a:gd name="T6" fmla="*/ 28667267 w 188"/>
              <a:gd name="T7" fmla="*/ 15120937 h 168"/>
              <a:gd name="T8" fmla="*/ 29612233 w 188"/>
              <a:gd name="T9" fmla="*/ 23521458 h 168"/>
              <a:gd name="T10" fmla="*/ 28667267 w 188"/>
              <a:gd name="T11" fmla="*/ 32201908 h 168"/>
              <a:gd name="T12" fmla="*/ 25831973 w 188"/>
              <a:gd name="T13" fmla="*/ 39482713 h 168"/>
              <a:gd name="T14" fmla="*/ 21263911 w 188"/>
              <a:gd name="T15" fmla="*/ 45082883 h 168"/>
              <a:gd name="T16" fmla="*/ 14491194 w 188"/>
              <a:gd name="T17" fmla="*/ 47042917 h 168"/>
              <a:gd name="T18" fmla="*/ 8033201 w 188"/>
              <a:gd name="T19" fmla="*/ 45082883 h 168"/>
              <a:gd name="T20" fmla="*/ 3465139 w 188"/>
              <a:gd name="T21" fmla="*/ 39482713 h 168"/>
              <a:gd name="T22" fmla="*/ 787405 w 188"/>
              <a:gd name="T23" fmla="*/ 32201908 h 168"/>
              <a:gd name="T24" fmla="*/ 0 w 188"/>
              <a:gd name="T25" fmla="*/ 23521458 h 168"/>
              <a:gd name="T26" fmla="*/ 787405 w 188"/>
              <a:gd name="T27" fmla="*/ 15120937 h 168"/>
              <a:gd name="T28" fmla="*/ 3465139 w 188"/>
              <a:gd name="T29" fmla="*/ 7560204 h 168"/>
              <a:gd name="T30" fmla="*/ 8033201 w 188"/>
              <a:gd name="T31" fmla="*/ 1960033 h 168"/>
              <a:gd name="T32" fmla="*/ 14491194 w 188"/>
              <a:gd name="T33" fmla="*/ 0 h 168"/>
              <a:gd name="T34" fmla="*/ 15121039 w 188"/>
              <a:gd name="T35" fmla="*/ 10360554 h 168"/>
              <a:gd name="T36" fmla="*/ 11340779 w 188"/>
              <a:gd name="T37" fmla="*/ 11760729 h 168"/>
              <a:gd name="T38" fmla="*/ 8978166 w 188"/>
              <a:gd name="T39" fmla="*/ 14561079 h 168"/>
              <a:gd name="T40" fmla="*/ 7402959 w 188"/>
              <a:gd name="T41" fmla="*/ 18761075 h 168"/>
              <a:gd name="T42" fmla="*/ 7087838 w 188"/>
              <a:gd name="T43" fmla="*/ 23801388 h 168"/>
              <a:gd name="T44" fmla="*/ 7402959 w 188"/>
              <a:gd name="T45" fmla="*/ 28561771 h 168"/>
              <a:gd name="T46" fmla="*/ 9135727 w 188"/>
              <a:gd name="T47" fmla="*/ 32761767 h 168"/>
              <a:gd name="T48" fmla="*/ 11655900 w 188"/>
              <a:gd name="T49" fmla="*/ 35842046 h 168"/>
              <a:gd name="T50" fmla="*/ 15121039 w 188"/>
              <a:gd name="T51" fmla="*/ 36962292 h 168"/>
              <a:gd name="T52" fmla="*/ 15121039 w 188"/>
              <a:gd name="T53" fmla="*/ 36962292 h 168"/>
              <a:gd name="T54" fmla="*/ 18901299 w 188"/>
              <a:gd name="T55" fmla="*/ 35842046 h 168"/>
              <a:gd name="T56" fmla="*/ 21421472 w 188"/>
              <a:gd name="T57" fmla="*/ 32761767 h 168"/>
              <a:gd name="T58" fmla="*/ 23154240 w 188"/>
              <a:gd name="T59" fmla="*/ 28561771 h 168"/>
              <a:gd name="T60" fmla="*/ 23784481 w 188"/>
              <a:gd name="T61" fmla="*/ 23801388 h 168"/>
              <a:gd name="T62" fmla="*/ 23311800 w 188"/>
              <a:gd name="T63" fmla="*/ 18761075 h 168"/>
              <a:gd name="T64" fmla="*/ 21579032 w 188"/>
              <a:gd name="T65" fmla="*/ 14561079 h 168"/>
              <a:gd name="T66" fmla="*/ 18901299 w 188"/>
              <a:gd name="T67" fmla="*/ 11760729 h 168"/>
              <a:gd name="T68" fmla="*/ 15121039 w 188"/>
              <a:gd name="T69" fmla="*/ 10360554 h 168"/>
              <a:gd name="T70" fmla="*/ 14491194 w 188"/>
              <a:gd name="T71" fmla="*/ 0 h 1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8" h="168">
                <a:moveTo>
                  <a:pt x="92" y="0"/>
                </a:moveTo>
                <a:lnTo>
                  <a:pt x="135" y="7"/>
                </a:lnTo>
                <a:lnTo>
                  <a:pt x="164" y="27"/>
                </a:lnTo>
                <a:lnTo>
                  <a:pt x="182" y="54"/>
                </a:lnTo>
                <a:lnTo>
                  <a:pt x="188" y="84"/>
                </a:lnTo>
                <a:lnTo>
                  <a:pt x="182" y="115"/>
                </a:lnTo>
                <a:lnTo>
                  <a:pt x="164" y="141"/>
                </a:lnTo>
                <a:lnTo>
                  <a:pt x="135" y="161"/>
                </a:lnTo>
                <a:lnTo>
                  <a:pt x="92" y="168"/>
                </a:lnTo>
                <a:lnTo>
                  <a:pt x="51" y="161"/>
                </a:lnTo>
                <a:lnTo>
                  <a:pt x="22" y="141"/>
                </a:lnTo>
                <a:lnTo>
                  <a:pt x="5" y="115"/>
                </a:lnTo>
                <a:lnTo>
                  <a:pt x="0" y="84"/>
                </a:lnTo>
                <a:lnTo>
                  <a:pt x="5" y="54"/>
                </a:lnTo>
                <a:lnTo>
                  <a:pt x="22" y="27"/>
                </a:lnTo>
                <a:lnTo>
                  <a:pt x="51" y="7"/>
                </a:lnTo>
                <a:lnTo>
                  <a:pt x="92" y="0"/>
                </a:lnTo>
                <a:lnTo>
                  <a:pt x="96" y="37"/>
                </a:lnTo>
                <a:lnTo>
                  <a:pt x="72" y="42"/>
                </a:lnTo>
                <a:lnTo>
                  <a:pt x="57" y="52"/>
                </a:lnTo>
                <a:lnTo>
                  <a:pt x="47" y="67"/>
                </a:lnTo>
                <a:lnTo>
                  <a:pt x="45" y="85"/>
                </a:lnTo>
                <a:lnTo>
                  <a:pt x="47" y="102"/>
                </a:lnTo>
                <a:lnTo>
                  <a:pt x="58" y="117"/>
                </a:lnTo>
                <a:lnTo>
                  <a:pt x="74" y="128"/>
                </a:lnTo>
                <a:lnTo>
                  <a:pt x="96" y="132"/>
                </a:lnTo>
                <a:lnTo>
                  <a:pt x="120" y="128"/>
                </a:lnTo>
                <a:lnTo>
                  <a:pt x="136" y="117"/>
                </a:lnTo>
                <a:lnTo>
                  <a:pt x="147" y="102"/>
                </a:lnTo>
                <a:lnTo>
                  <a:pt x="151" y="85"/>
                </a:lnTo>
                <a:lnTo>
                  <a:pt x="148" y="67"/>
                </a:lnTo>
                <a:lnTo>
                  <a:pt x="137" y="52"/>
                </a:lnTo>
                <a:lnTo>
                  <a:pt x="120" y="42"/>
                </a:lnTo>
                <a:lnTo>
                  <a:pt x="96" y="37"/>
                </a:lnTo>
                <a:lnTo>
                  <a:pt x="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156" name="Freeform 919"/>
          <p:cNvSpPr>
            <a:spLocks/>
          </p:cNvSpPr>
          <p:nvPr/>
        </p:nvSpPr>
        <p:spPr bwMode="auto">
          <a:xfrm flipH="1">
            <a:off x="5294313" y="2266950"/>
            <a:ext cx="76200" cy="88900"/>
          </a:xfrm>
          <a:custGeom>
            <a:avLst/>
            <a:gdLst>
              <a:gd name="T0" fmla="*/ 14963378 w 192"/>
              <a:gd name="T1" fmla="*/ 0 h 168"/>
              <a:gd name="T2" fmla="*/ 21736447 w 192"/>
              <a:gd name="T3" fmla="*/ 1960033 h 168"/>
              <a:gd name="T4" fmla="*/ 26461641 w 192"/>
              <a:gd name="T5" fmla="*/ 7560204 h 168"/>
              <a:gd name="T6" fmla="*/ 29139356 w 192"/>
              <a:gd name="T7" fmla="*/ 15120937 h 168"/>
              <a:gd name="T8" fmla="*/ 30241875 w 192"/>
              <a:gd name="T9" fmla="*/ 23521458 h 168"/>
              <a:gd name="T10" fmla="*/ 29454475 w 192"/>
              <a:gd name="T11" fmla="*/ 32201908 h 168"/>
              <a:gd name="T12" fmla="*/ 26461641 w 192"/>
              <a:gd name="T13" fmla="*/ 39482713 h 168"/>
              <a:gd name="T14" fmla="*/ 21736447 w 192"/>
              <a:gd name="T15" fmla="*/ 45082883 h 168"/>
              <a:gd name="T16" fmla="*/ 14963378 w 192"/>
              <a:gd name="T17" fmla="*/ 47042917 h 168"/>
              <a:gd name="T18" fmla="*/ 8347869 w 192"/>
              <a:gd name="T19" fmla="*/ 45082883 h 168"/>
              <a:gd name="T20" fmla="*/ 3780234 w 192"/>
              <a:gd name="T21" fmla="*/ 39482713 h 168"/>
              <a:gd name="T22" fmla="*/ 787400 w 192"/>
              <a:gd name="T23" fmla="*/ 32201908 h 168"/>
              <a:gd name="T24" fmla="*/ 0 w 192"/>
              <a:gd name="T25" fmla="*/ 23521458 h 168"/>
              <a:gd name="T26" fmla="*/ 944959 w 192"/>
              <a:gd name="T27" fmla="*/ 15120937 h 168"/>
              <a:gd name="T28" fmla="*/ 3780234 w 192"/>
              <a:gd name="T29" fmla="*/ 7560204 h 168"/>
              <a:gd name="T30" fmla="*/ 8505428 w 192"/>
              <a:gd name="T31" fmla="*/ 1960033 h 168"/>
              <a:gd name="T32" fmla="*/ 14963378 w 192"/>
              <a:gd name="T33" fmla="*/ 0 h 168"/>
              <a:gd name="T34" fmla="*/ 14963378 w 192"/>
              <a:gd name="T35" fmla="*/ 0 h 168"/>
              <a:gd name="T36" fmla="*/ 14963378 w 192"/>
              <a:gd name="T37" fmla="*/ 10360554 h 168"/>
              <a:gd name="T38" fmla="*/ 11183144 w 192"/>
              <a:gd name="T39" fmla="*/ 11760729 h 168"/>
              <a:gd name="T40" fmla="*/ 8820547 w 192"/>
              <a:gd name="T41" fmla="*/ 14561079 h 168"/>
              <a:gd name="T42" fmla="*/ 7245350 w 192"/>
              <a:gd name="T43" fmla="*/ 18761075 h 168"/>
              <a:gd name="T44" fmla="*/ 6930628 w 192"/>
              <a:gd name="T45" fmla="*/ 23801388 h 168"/>
              <a:gd name="T46" fmla="*/ 7245350 w 192"/>
              <a:gd name="T47" fmla="*/ 28561771 h 168"/>
              <a:gd name="T48" fmla="*/ 8978106 w 192"/>
              <a:gd name="T49" fmla="*/ 32761767 h 168"/>
              <a:gd name="T50" fmla="*/ 11498263 w 192"/>
              <a:gd name="T51" fmla="*/ 35842046 h 168"/>
              <a:gd name="T52" fmla="*/ 14963378 w 192"/>
              <a:gd name="T53" fmla="*/ 36962292 h 168"/>
              <a:gd name="T54" fmla="*/ 14963378 w 192"/>
              <a:gd name="T55" fmla="*/ 36962292 h 168"/>
              <a:gd name="T56" fmla="*/ 18743613 w 192"/>
              <a:gd name="T57" fmla="*/ 35842046 h 168"/>
              <a:gd name="T58" fmla="*/ 21263769 w 192"/>
              <a:gd name="T59" fmla="*/ 32761767 h 168"/>
              <a:gd name="T60" fmla="*/ 22996525 w 192"/>
              <a:gd name="T61" fmla="*/ 28561771 h 168"/>
              <a:gd name="T62" fmla="*/ 23626366 w 192"/>
              <a:gd name="T63" fmla="*/ 23801388 h 168"/>
              <a:gd name="T64" fmla="*/ 23154084 w 192"/>
              <a:gd name="T65" fmla="*/ 18761075 h 168"/>
              <a:gd name="T66" fmla="*/ 21421328 w 192"/>
              <a:gd name="T67" fmla="*/ 14561079 h 168"/>
              <a:gd name="T68" fmla="*/ 18743613 w 192"/>
              <a:gd name="T69" fmla="*/ 11760729 h 168"/>
              <a:gd name="T70" fmla="*/ 14963378 w 192"/>
              <a:gd name="T71" fmla="*/ 10360554 h 168"/>
              <a:gd name="T72" fmla="*/ 14963378 w 192"/>
              <a:gd name="T73" fmla="*/ 0 h 16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2" h="168">
                <a:moveTo>
                  <a:pt x="95" y="0"/>
                </a:moveTo>
                <a:lnTo>
                  <a:pt x="138" y="7"/>
                </a:lnTo>
                <a:lnTo>
                  <a:pt x="168" y="27"/>
                </a:lnTo>
                <a:lnTo>
                  <a:pt x="185" y="54"/>
                </a:lnTo>
                <a:lnTo>
                  <a:pt x="192" y="84"/>
                </a:lnTo>
                <a:lnTo>
                  <a:pt x="187" y="115"/>
                </a:lnTo>
                <a:lnTo>
                  <a:pt x="168" y="141"/>
                </a:lnTo>
                <a:lnTo>
                  <a:pt x="138" y="161"/>
                </a:lnTo>
                <a:lnTo>
                  <a:pt x="95" y="168"/>
                </a:lnTo>
                <a:lnTo>
                  <a:pt x="53" y="161"/>
                </a:lnTo>
                <a:lnTo>
                  <a:pt x="24" y="141"/>
                </a:lnTo>
                <a:lnTo>
                  <a:pt x="5" y="115"/>
                </a:lnTo>
                <a:lnTo>
                  <a:pt x="0" y="84"/>
                </a:lnTo>
                <a:lnTo>
                  <a:pt x="6" y="54"/>
                </a:lnTo>
                <a:lnTo>
                  <a:pt x="24" y="27"/>
                </a:lnTo>
                <a:lnTo>
                  <a:pt x="54" y="7"/>
                </a:lnTo>
                <a:lnTo>
                  <a:pt x="95" y="0"/>
                </a:lnTo>
                <a:lnTo>
                  <a:pt x="95" y="37"/>
                </a:lnTo>
                <a:lnTo>
                  <a:pt x="71" y="42"/>
                </a:lnTo>
                <a:lnTo>
                  <a:pt x="56" y="52"/>
                </a:lnTo>
                <a:lnTo>
                  <a:pt x="46" y="67"/>
                </a:lnTo>
                <a:lnTo>
                  <a:pt x="44" y="85"/>
                </a:lnTo>
                <a:lnTo>
                  <a:pt x="46" y="102"/>
                </a:lnTo>
                <a:lnTo>
                  <a:pt x="57" y="117"/>
                </a:lnTo>
                <a:lnTo>
                  <a:pt x="73" y="128"/>
                </a:lnTo>
                <a:lnTo>
                  <a:pt x="95" y="132"/>
                </a:lnTo>
                <a:lnTo>
                  <a:pt x="119" y="128"/>
                </a:lnTo>
                <a:lnTo>
                  <a:pt x="135" y="117"/>
                </a:lnTo>
                <a:lnTo>
                  <a:pt x="146" y="102"/>
                </a:lnTo>
                <a:lnTo>
                  <a:pt x="150" y="85"/>
                </a:lnTo>
                <a:lnTo>
                  <a:pt x="147" y="67"/>
                </a:lnTo>
                <a:lnTo>
                  <a:pt x="136" y="52"/>
                </a:lnTo>
                <a:lnTo>
                  <a:pt x="119" y="42"/>
                </a:lnTo>
                <a:lnTo>
                  <a:pt x="95" y="37"/>
                </a:lnTo>
                <a:lnTo>
                  <a:pt x="95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157" name="Freeform 920"/>
          <p:cNvSpPr>
            <a:spLocks/>
          </p:cNvSpPr>
          <p:nvPr/>
        </p:nvSpPr>
        <p:spPr bwMode="auto">
          <a:xfrm flipH="1">
            <a:off x="5432425" y="2251075"/>
            <a:ext cx="128588" cy="77788"/>
          </a:xfrm>
          <a:custGeom>
            <a:avLst/>
            <a:gdLst>
              <a:gd name="T0" fmla="*/ 7044248 w 325"/>
              <a:gd name="T1" fmla="*/ 0 h 148"/>
              <a:gd name="T2" fmla="*/ 9079500 w 325"/>
              <a:gd name="T3" fmla="*/ 0 h 148"/>
              <a:gd name="T4" fmla="*/ 11427714 w 325"/>
              <a:gd name="T5" fmla="*/ 0 h 148"/>
              <a:gd name="T6" fmla="*/ 13775929 w 325"/>
              <a:gd name="T7" fmla="*/ 0 h 148"/>
              <a:gd name="T8" fmla="*/ 15967464 w 325"/>
              <a:gd name="T9" fmla="*/ 552400 h 148"/>
              <a:gd name="T10" fmla="*/ 18315679 w 325"/>
              <a:gd name="T11" fmla="*/ 552400 h 148"/>
              <a:gd name="T12" fmla="*/ 20507214 w 325"/>
              <a:gd name="T13" fmla="*/ 552400 h 148"/>
              <a:gd name="T14" fmla="*/ 23011713 w 325"/>
              <a:gd name="T15" fmla="*/ 552400 h 148"/>
              <a:gd name="T16" fmla="*/ 25516607 w 325"/>
              <a:gd name="T17" fmla="*/ 552400 h 148"/>
              <a:gd name="T18" fmla="*/ 28021106 w 325"/>
              <a:gd name="T19" fmla="*/ 552400 h 148"/>
              <a:gd name="T20" fmla="*/ 30682284 w 325"/>
              <a:gd name="T21" fmla="*/ 552400 h 148"/>
              <a:gd name="T22" fmla="*/ 33187178 w 325"/>
              <a:gd name="T23" fmla="*/ 552400 h 148"/>
              <a:gd name="T24" fmla="*/ 35848356 w 325"/>
              <a:gd name="T25" fmla="*/ 552400 h 148"/>
              <a:gd name="T26" fmla="*/ 38666214 w 325"/>
              <a:gd name="T27" fmla="*/ 552400 h 148"/>
              <a:gd name="T28" fmla="*/ 41484071 w 325"/>
              <a:gd name="T29" fmla="*/ 552400 h 148"/>
              <a:gd name="T30" fmla="*/ 44145250 w 325"/>
              <a:gd name="T31" fmla="*/ 552400 h 148"/>
              <a:gd name="T32" fmla="*/ 47119391 w 325"/>
              <a:gd name="T33" fmla="*/ 552400 h 148"/>
              <a:gd name="T34" fmla="*/ 48528320 w 325"/>
              <a:gd name="T35" fmla="*/ 3038988 h 148"/>
              <a:gd name="T36" fmla="*/ 35222034 w 325"/>
              <a:gd name="T37" fmla="*/ 4696188 h 148"/>
              <a:gd name="T38" fmla="*/ 49467606 w 325"/>
              <a:gd name="T39" fmla="*/ 6629850 h 148"/>
              <a:gd name="T40" fmla="*/ 50876535 w 325"/>
              <a:gd name="T41" fmla="*/ 12983763 h 148"/>
              <a:gd name="T42" fmla="*/ 50876535 w 325"/>
              <a:gd name="T43" fmla="*/ 17956414 h 148"/>
              <a:gd name="T44" fmla="*/ 49780569 w 325"/>
              <a:gd name="T45" fmla="*/ 22100202 h 148"/>
              <a:gd name="T46" fmla="*/ 48215356 w 325"/>
              <a:gd name="T47" fmla="*/ 25967527 h 148"/>
              <a:gd name="T48" fmla="*/ 46336785 w 325"/>
              <a:gd name="T49" fmla="*/ 29282452 h 148"/>
              <a:gd name="T50" fmla="*/ 44458213 w 325"/>
              <a:gd name="T51" fmla="*/ 32597377 h 148"/>
              <a:gd name="T52" fmla="*/ 43205964 w 325"/>
              <a:gd name="T53" fmla="*/ 36464702 h 148"/>
              <a:gd name="T54" fmla="*/ 42579641 w 325"/>
              <a:gd name="T55" fmla="*/ 40884952 h 148"/>
              <a:gd name="T56" fmla="*/ 3130821 w 325"/>
              <a:gd name="T57" fmla="*/ 39780152 h 148"/>
              <a:gd name="T58" fmla="*/ 2974142 w 325"/>
              <a:gd name="T59" fmla="*/ 34531039 h 148"/>
              <a:gd name="T60" fmla="*/ 2348215 w 325"/>
              <a:gd name="T61" fmla="*/ 28730052 h 148"/>
              <a:gd name="T62" fmla="*/ 1408929 w 325"/>
              <a:gd name="T63" fmla="*/ 22652601 h 148"/>
              <a:gd name="T64" fmla="*/ 0 w 325"/>
              <a:gd name="T65" fmla="*/ 15746288 h 148"/>
              <a:gd name="T66" fmla="*/ 7044248 w 325"/>
              <a:gd name="T67" fmla="*/ 0 h 148"/>
              <a:gd name="T68" fmla="*/ 7044248 w 325"/>
              <a:gd name="T69" fmla="*/ 0 h 14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25" h="148">
                <a:moveTo>
                  <a:pt x="45" y="0"/>
                </a:moveTo>
                <a:lnTo>
                  <a:pt x="58" y="0"/>
                </a:lnTo>
                <a:lnTo>
                  <a:pt x="73" y="0"/>
                </a:lnTo>
                <a:lnTo>
                  <a:pt x="88" y="0"/>
                </a:lnTo>
                <a:lnTo>
                  <a:pt x="102" y="2"/>
                </a:lnTo>
                <a:lnTo>
                  <a:pt x="117" y="2"/>
                </a:lnTo>
                <a:lnTo>
                  <a:pt x="131" y="2"/>
                </a:lnTo>
                <a:lnTo>
                  <a:pt x="147" y="2"/>
                </a:lnTo>
                <a:lnTo>
                  <a:pt x="163" y="2"/>
                </a:lnTo>
                <a:lnTo>
                  <a:pt x="179" y="2"/>
                </a:lnTo>
                <a:lnTo>
                  <a:pt x="196" y="2"/>
                </a:lnTo>
                <a:lnTo>
                  <a:pt x="212" y="2"/>
                </a:lnTo>
                <a:lnTo>
                  <a:pt x="229" y="2"/>
                </a:lnTo>
                <a:lnTo>
                  <a:pt x="247" y="2"/>
                </a:lnTo>
                <a:lnTo>
                  <a:pt x="265" y="2"/>
                </a:lnTo>
                <a:lnTo>
                  <a:pt x="282" y="2"/>
                </a:lnTo>
                <a:lnTo>
                  <a:pt x="301" y="2"/>
                </a:lnTo>
                <a:lnTo>
                  <a:pt x="310" y="11"/>
                </a:lnTo>
                <a:lnTo>
                  <a:pt x="225" y="17"/>
                </a:lnTo>
                <a:lnTo>
                  <a:pt x="316" y="24"/>
                </a:lnTo>
                <a:lnTo>
                  <a:pt x="325" y="47"/>
                </a:lnTo>
                <a:lnTo>
                  <a:pt x="325" y="65"/>
                </a:lnTo>
                <a:lnTo>
                  <a:pt x="318" y="80"/>
                </a:lnTo>
                <a:lnTo>
                  <a:pt x="308" y="94"/>
                </a:lnTo>
                <a:lnTo>
                  <a:pt x="296" y="106"/>
                </a:lnTo>
                <a:lnTo>
                  <a:pt x="284" y="118"/>
                </a:lnTo>
                <a:lnTo>
                  <a:pt x="276" y="132"/>
                </a:lnTo>
                <a:lnTo>
                  <a:pt x="272" y="148"/>
                </a:lnTo>
                <a:lnTo>
                  <a:pt x="20" y="144"/>
                </a:lnTo>
                <a:lnTo>
                  <a:pt x="19" y="125"/>
                </a:lnTo>
                <a:lnTo>
                  <a:pt x="15" y="104"/>
                </a:lnTo>
                <a:lnTo>
                  <a:pt x="9" y="82"/>
                </a:lnTo>
                <a:lnTo>
                  <a:pt x="0" y="57"/>
                </a:lnTo>
                <a:lnTo>
                  <a:pt x="45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158" name="Freeform 921"/>
          <p:cNvSpPr>
            <a:spLocks/>
          </p:cNvSpPr>
          <p:nvPr/>
        </p:nvSpPr>
        <p:spPr bwMode="auto">
          <a:xfrm flipH="1">
            <a:off x="5227638" y="2195513"/>
            <a:ext cx="517525" cy="133350"/>
          </a:xfrm>
          <a:custGeom>
            <a:avLst/>
            <a:gdLst>
              <a:gd name="T0" fmla="*/ 124781513 w 1303"/>
              <a:gd name="T1" fmla="*/ 55561622 h 253"/>
              <a:gd name="T2" fmla="*/ 121468638 w 1303"/>
              <a:gd name="T3" fmla="*/ 62229122 h 253"/>
              <a:gd name="T4" fmla="*/ 119891041 w 1303"/>
              <a:gd name="T5" fmla="*/ 70285464 h 253"/>
              <a:gd name="T6" fmla="*/ 145289087 w 1303"/>
              <a:gd name="T7" fmla="*/ 53061177 h 253"/>
              <a:gd name="T8" fmla="*/ 153334754 w 1303"/>
              <a:gd name="T9" fmla="*/ 36670723 h 253"/>
              <a:gd name="T10" fmla="*/ 164850579 w 1303"/>
              <a:gd name="T11" fmla="*/ 31114297 h 253"/>
              <a:gd name="T12" fmla="*/ 176050646 w 1303"/>
              <a:gd name="T13" fmla="*/ 36115186 h 253"/>
              <a:gd name="T14" fmla="*/ 184096313 w 1303"/>
              <a:gd name="T15" fmla="*/ 50839029 h 253"/>
              <a:gd name="T16" fmla="*/ 203657407 w 1303"/>
              <a:gd name="T17" fmla="*/ 62229122 h 253"/>
              <a:gd name="T18" fmla="*/ 204761566 w 1303"/>
              <a:gd name="T19" fmla="*/ 56117159 h 253"/>
              <a:gd name="T20" fmla="*/ 202237490 w 1303"/>
              <a:gd name="T21" fmla="*/ 46115909 h 253"/>
              <a:gd name="T22" fmla="*/ 203499727 w 1303"/>
              <a:gd name="T23" fmla="*/ 38615103 h 253"/>
              <a:gd name="T24" fmla="*/ 205550365 w 1303"/>
              <a:gd name="T25" fmla="*/ 30003223 h 253"/>
              <a:gd name="T26" fmla="*/ 195927498 w 1303"/>
              <a:gd name="T27" fmla="*/ 29725454 h 253"/>
              <a:gd name="T28" fmla="*/ 186778069 w 1303"/>
              <a:gd name="T29" fmla="*/ 28058843 h 253"/>
              <a:gd name="T30" fmla="*/ 177944001 w 1303"/>
              <a:gd name="T31" fmla="*/ 25558399 h 253"/>
              <a:gd name="T32" fmla="*/ 169425293 w 1303"/>
              <a:gd name="T33" fmla="*/ 21669111 h 253"/>
              <a:gd name="T34" fmla="*/ 160591225 w 1303"/>
              <a:gd name="T35" fmla="*/ 16112686 h 253"/>
              <a:gd name="T36" fmla="*/ 145289087 w 1303"/>
              <a:gd name="T37" fmla="*/ 6111963 h 253"/>
              <a:gd name="T38" fmla="*/ 125885672 w 1303"/>
              <a:gd name="T39" fmla="*/ 833306 h 253"/>
              <a:gd name="T40" fmla="*/ 106324578 w 1303"/>
              <a:gd name="T41" fmla="*/ 1111074 h 253"/>
              <a:gd name="T42" fmla="*/ 86447726 w 1303"/>
              <a:gd name="T43" fmla="*/ 6945269 h 253"/>
              <a:gd name="T44" fmla="*/ 67517749 w 1303"/>
              <a:gd name="T45" fmla="*/ 17224287 h 253"/>
              <a:gd name="T46" fmla="*/ 60261278 w 1303"/>
              <a:gd name="T47" fmla="*/ 26947242 h 253"/>
              <a:gd name="T48" fmla="*/ 67202389 w 1303"/>
              <a:gd name="T49" fmla="*/ 22224649 h 253"/>
              <a:gd name="T50" fmla="*/ 78718214 w 1303"/>
              <a:gd name="T51" fmla="*/ 14723843 h 253"/>
              <a:gd name="T52" fmla="*/ 89129482 w 1303"/>
              <a:gd name="T53" fmla="*/ 8611880 h 253"/>
              <a:gd name="T54" fmla="*/ 55844244 w 1303"/>
              <a:gd name="T55" fmla="*/ 25836167 h 253"/>
              <a:gd name="T56" fmla="*/ 44170342 w 1303"/>
              <a:gd name="T57" fmla="*/ 24169556 h 253"/>
              <a:gd name="T58" fmla="*/ 33443315 w 1303"/>
              <a:gd name="T59" fmla="*/ 25002861 h 253"/>
              <a:gd name="T60" fmla="*/ 23505088 w 1303"/>
              <a:gd name="T61" fmla="*/ 28614380 h 253"/>
              <a:gd name="T62" fmla="*/ 13882221 w 1303"/>
              <a:gd name="T63" fmla="*/ 35837417 h 253"/>
              <a:gd name="T64" fmla="*/ 4574714 w 1303"/>
              <a:gd name="T65" fmla="*/ 46394204 h 253"/>
              <a:gd name="T66" fmla="*/ 17037018 w 1303"/>
              <a:gd name="T67" fmla="*/ 56672696 h 253"/>
              <a:gd name="T68" fmla="*/ 9622867 w 1303"/>
              <a:gd name="T69" fmla="*/ 58895372 h 253"/>
              <a:gd name="T70" fmla="*/ 2208716 w 1303"/>
              <a:gd name="T71" fmla="*/ 56117159 h 253"/>
              <a:gd name="T72" fmla="*/ 631118 w 1303"/>
              <a:gd name="T73" fmla="*/ 57784297 h 253"/>
              <a:gd name="T74" fmla="*/ 23505088 w 1303"/>
              <a:gd name="T75" fmla="*/ 63617964 h 253"/>
              <a:gd name="T76" fmla="*/ 27291004 w 1303"/>
              <a:gd name="T77" fmla="*/ 43338223 h 253"/>
              <a:gd name="T78" fmla="*/ 35967392 w 1303"/>
              <a:gd name="T79" fmla="*/ 33059204 h 253"/>
              <a:gd name="T80" fmla="*/ 47010176 w 1303"/>
              <a:gd name="T81" fmla="*/ 32225899 h 253"/>
              <a:gd name="T82" fmla="*/ 57106084 w 1303"/>
              <a:gd name="T83" fmla="*/ 41115547 h 253"/>
              <a:gd name="T84" fmla="*/ 62943035 w 1303"/>
              <a:gd name="T85" fmla="*/ 60561983 h 253"/>
              <a:gd name="T86" fmla="*/ 73354700 w 1303"/>
              <a:gd name="T87" fmla="*/ 63340196 h 253"/>
              <a:gd name="T88" fmla="*/ 69726068 w 1303"/>
              <a:gd name="T89" fmla="*/ 44449297 h 253"/>
              <a:gd name="T90" fmla="*/ 127936708 w 1303"/>
              <a:gd name="T91" fmla="*/ 5834194 h 253"/>
              <a:gd name="T92" fmla="*/ 135666220 w 1303"/>
              <a:gd name="T93" fmla="*/ 13890537 h 253"/>
              <a:gd name="T94" fmla="*/ 142765408 w 1303"/>
              <a:gd name="T95" fmla="*/ 13890537 h 253"/>
              <a:gd name="T96" fmla="*/ 143396129 w 1303"/>
              <a:gd name="T97" fmla="*/ 23057954 h 253"/>
              <a:gd name="T98" fmla="*/ 140714372 w 1303"/>
              <a:gd name="T99" fmla="*/ 13890537 h 253"/>
              <a:gd name="T100" fmla="*/ 138032616 w 1303"/>
              <a:gd name="T101" fmla="*/ 13890537 h 253"/>
              <a:gd name="T102" fmla="*/ 130933825 w 1303"/>
              <a:gd name="T103" fmla="*/ 23057954 h 253"/>
              <a:gd name="T104" fmla="*/ 126516791 w 1303"/>
              <a:gd name="T105" fmla="*/ 28614380 h 253"/>
              <a:gd name="T106" fmla="*/ 126043353 w 1303"/>
              <a:gd name="T107" fmla="*/ 31114297 h 253"/>
              <a:gd name="T108" fmla="*/ 134089020 w 1303"/>
              <a:gd name="T109" fmla="*/ 29725454 h 253"/>
              <a:gd name="T110" fmla="*/ 140714372 w 1303"/>
              <a:gd name="T111" fmla="*/ 31670361 h 253"/>
              <a:gd name="T112" fmla="*/ 139136775 w 1303"/>
              <a:gd name="T113" fmla="*/ 35837417 h 253"/>
              <a:gd name="T114" fmla="*/ 131091505 w 1303"/>
              <a:gd name="T115" fmla="*/ 36115186 h 253"/>
              <a:gd name="T116" fmla="*/ 125727992 w 1303"/>
              <a:gd name="T117" fmla="*/ 35837417 h 253"/>
              <a:gd name="T118" fmla="*/ 127620950 w 1303"/>
              <a:gd name="T119" fmla="*/ 47783047 h 253"/>
              <a:gd name="T120" fmla="*/ 132984463 w 1303"/>
              <a:gd name="T121" fmla="*/ 46671973 h 253"/>
              <a:gd name="T122" fmla="*/ 135666220 w 1303"/>
              <a:gd name="T123" fmla="*/ 46671973 h 253"/>
              <a:gd name="T124" fmla="*/ 130776145 w 1303"/>
              <a:gd name="T125" fmla="*/ 50839029 h 2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03" h="253">
                <a:moveTo>
                  <a:pt x="805" y="184"/>
                </a:moveTo>
                <a:lnTo>
                  <a:pt x="799" y="192"/>
                </a:lnTo>
                <a:lnTo>
                  <a:pt x="791" y="200"/>
                </a:lnTo>
                <a:lnTo>
                  <a:pt x="785" y="208"/>
                </a:lnTo>
                <a:lnTo>
                  <a:pt x="777" y="216"/>
                </a:lnTo>
                <a:lnTo>
                  <a:pt x="770" y="224"/>
                </a:lnTo>
                <a:lnTo>
                  <a:pt x="765" y="233"/>
                </a:lnTo>
                <a:lnTo>
                  <a:pt x="761" y="243"/>
                </a:lnTo>
                <a:lnTo>
                  <a:pt x="760" y="253"/>
                </a:lnTo>
                <a:lnTo>
                  <a:pt x="909" y="252"/>
                </a:lnTo>
                <a:lnTo>
                  <a:pt x="912" y="219"/>
                </a:lnTo>
                <a:lnTo>
                  <a:pt x="921" y="191"/>
                </a:lnTo>
                <a:lnTo>
                  <a:pt x="935" y="167"/>
                </a:lnTo>
                <a:lnTo>
                  <a:pt x="952" y="147"/>
                </a:lnTo>
                <a:lnTo>
                  <a:pt x="972" y="132"/>
                </a:lnTo>
                <a:lnTo>
                  <a:pt x="994" y="122"/>
                </a:lnTo>
                <a:lnTo>
                  <a:pt x="1019" y="115"/>
                </a:lnTo>
                <a:lnTo>
                  <a:pt x="1045" y="112"/>
                </a:lnTo>
                <a:lnTo>
                  <a:pt x="1068" y="115"/>
                </a:lnTo>
                <a:lnTo>
                  <a:pt x="1094" y="120"/>
                </a:lnTo>
                <a:lnTo>
                  <a:pt x="1116" y="130"/>
                </a:lnTo>
                <a:lnTo>
                  <a:pt x="1136" y="144"/>
                </a:lnTo>
                <a:lnTo>
                  <a:pt x="1153" y="162"/>
                </a:lnTo>
                <a:lnTo>
                  <a:pt x="1167" y="183"/>
                </a:lnTo>
                <a:lnTo>
                  <a:pt x="1176" y="208"/>
                </a:lnTo>
                <a:lnTo>
                  <a:pt x="1178" y="237"/>
                </a:lnTo>
                <a:lnTo>
                  <a:pt x="1291" y="224"/>
                </a:lnTo>
                <a:lnTo>
                  <a:pt x="1284" y="212"/>
                </a:lnTo>
                <a:lnTo>
                  <a:pt x="1290" y="206"/>
                </a:lnTo>
                <a:lnTo>
                  <a:pt x="1298" y="202"/>
                </a:lnTo>
                <a:lnTo>
                  <a:pt x="1302" y="196"/>
                </a:lnTo>
                <a:lnTo>
                  <a:pt x="1288" y="178"/>
                </a:lnTo>
                <a:lnTo>
                  <a:pt x="1282" y="166"/>
                </a:lnTo>
                <a:lnTo>
                  <a:pt x="1280" y="155"/>
                </a:lnTo>
                <a:lnTo>
                  <a:pt x="1284" y="147"/>
                </a:lnTo>
                <a:lnTo>
                  <a:pt x="1290" y="139"/>
                </a:lnTo>
                <a:lnTo>
                  <a:pt x="1296" y="131"/>
                </a:lnTo>
                <a:lnTo>
                  <a:pt x="1300" y="120"/>
                </a:lnTo>
                <a:lnTo>
                  <a:pt x="1303" y="108"/>
                </a:lnTo>
                <a:lnTo>
                  <a:pt x="1282" y="108"/>
                </a:lnTo>
                <a:lnTo>
                  <a:pt x="1262" y="107"/>
                </a:lnTo>
                <a:lnTo>
                  <a:pt x="1242" y="107"/>
                </a:lnTo>
                <a:lnTo>
                  <a:pt x="1222" y="105"/>
                </a:lnTo>
                <a:lnTo>
                  <a:pt x="1204" y="103"/>
                </a:lnTo>
                <a:lnTo>
                  <a:pt x="1184" y="101"/>
                </a:lnTo>
                <a:lnTo>
                  <a:pt x="1165" y="98"/>
                </a:lnTo>
                <a:lnTo>
                  <a:pt x="1147" y="95"/>
                </a:lnTo>
                <a:lnTo>
                  <a:pt x="1128" y="92"/>
                </a:lnTo>
                <a:lnTo>
                  <a:pt x="1110" y="88"/>
                </a:lnTo>
                <a:lnTo>
                  <a:pt x="1091" y="82"/>
                </a:lnTo>
                <a:lnTo>
                  <a:pt x="1074" y="78"/>
                </a:lnTo>
                <a:lnTo>
                  <a:pt x="1055" y="72"/>
                </a:lnTo>
                <a:lnTo>
                  <a:pt x="1037" y="65"/>
                </a:lnTo>
                <a:lnTo>
                  <a:pt x="1018" y="58"/>
                </a:lnTo>
                <a:lnTo>
                  <a:pt x="1000" y="50"/>
                </a:lnTo>
                <a:lnTo>
                  <a:pt x="961" y="35"/>
                </a:lnTo>
                <a:lnTo>
                  <a:pt x="921" y="22"/>
                </a:lnTo>
                <a:lnTo>
                  <a:pt x="882" y="13"/>
                </a:lnTo>
                <a:lnTo>
                  <a:pt x="841" y="6"/>
                </a:lnTo>
                <a:lnTo>
                  <a:pt x="798" y="3"/>
                </a:lnTo>
                <a:lnTo>
                  <a:pt x="757" y="0"/>
                </a:lnTo>
                <a:lnTo>
                  <a:pt x="715" y="1"/>
                </a:lnTo>
                <a:lnTo>
                  <a:pt x="674" y="4"/>
                </a:lnTo>
                <a:lnTo>
                  <a:pt x="631" y="10"/>
                </a:lnTo>
                <a:lnTo>
                  <a:pt x="589" y="16"/>
                </a:lnTo>
                <a:lnTo>
                  <a:pt x="548" y="25"/>
                </a:lnTo>
                <a:lnTo>
                  <a:pt x="508" y="35"/>
                </a:lnTo>
                <a:lnTo>
                  <a:pt x="468" y="48"/>
                </a:lnTo>
                <a:lnTo>
                  <a:pt x="428" y="62"/>
                </a:lnTo>
                <a:lnTo>
                  <a:pt x="391" y="77"/>
                </a:lnTo>
                <a:lnTo>
                  <a:pt x="354" y="93"/>
                </a:lnTo>
                <a:lnTo>
                  <a:pt x="382" y="97"/>
                </a:lnTo>
                <a:lnTo>
                  <a:pt x="393" y="93"/>
                </a:lnTo>
                <a:lnTo>
                  <a:pt x="407" y="87"/>
                </a:lnTo>
                <a:lnTo>
                  <a:pt x="426" y="80"/>
                </a:lnTo>
                <a:lnTo>
                  <a:pt x="447" y="72"/>
                </a:lnTo>
                <a:lnTo>
                  <a:pt x="471" y="64"/>
                </a:lnTo>
                <a:lnTo>
                  <a:pt x="499" y="53"/>
                </a:lnTo>
                <a:lnTo>
                  <a:pt x="530" y="43"/>
                </a:lnTo>
                <a:lnTo>
                  <a:pt x="565" y="31"/>
                </a:lnTo>
                <a:lnTo>
                  <a:pt x="459" y="97"/>
                </a:lnTo>
                <a:lnTo>
                  <a:pt x="382" y="97"/>
                </a:lnTo>
                <a:lnTo>
                  <a:pt x="354" y="93"/>
                </a:lnTo>
                <a:lnTo>
                  <a:pt x="329" y="90"/>
                </a:lnTo>
                <a:lnTo>
                  <a:pt x="304" y="88"/>
                </a:lnTo>
                <a:lnTo>
                  <a:pt x="280" y="87"/>
                </a:lnTo>
                <a:lnTo>
                  <a:pt x="257" y="87"/>
                </a:lnTo>
                <a:lnTo>
                  <a:pt x="235" y="88"/>
                </a:lnTo>
                <a:lnTo>
                  <a:pt x="212" y="90"/>
                </a:lnTo>
                <a:lnTo>
                  <a:pt x="191" y="94"/>
                </a:lnTo>
                <a:lnTo>
                  <a:pt x="170" y="97"/>
                </a:lnTo>
                <a:lnTo>
                  <a:pt x="149" y="103"/>
                </a:lnTo>
                <a:lnTo>
                  <a:pt x="129" y="110"/>
                </a:lnTo>
                <a:lnTo>
                  <a:pt x="108" y="119"/>
                </a:lnTo>
                <a:lnTo>
                  <a:pt x="88" y="129"/>
                </a:lnTo>
                <a:lnTo>
                  <a:pt x="68" y="140"/>
                </a:lnTo>
                <a:lnTo>
                  <a:pt x="49" y="153"/>
                </a:lnTo>
                <a:lnTo>
                  <a:pt x="29" y="167"/>
                </a:lnTo>
                <a:lnTo>
                  <a:pt x="10" y="183"/>
                </a:lnTo>
                <a:lnTo>
                  <a:pt x="122" y="197"/>
                </a:lnTo>
                <a:lnTo>
                  <a:pt x="108" y="204"/>
                </a:lnTo>
                <a:lnTo>
                  <a:pt x="93" y="208"/>
                </a:lnTo>
                <a:lnTo>
                  <a:pt x="77" y="212"/>
                </a:lnTo>
                <a:lnTo>
                  <a:pt x="61" y="212"/>
                </a:lnTo>
                <a:lnTo>
                  <a:pt x="44" y="211"/>
                </a:lnTo>
                <a:lnTo>
                  <a:pt x="29" y="207"/>
                </a:lnTo>
                <a:lnTo>
                  <a:pt x="14" y="202"/>
                </a:lnTo>
                <a:lnTo>
                  <a:pt x="0" y="196"/>
                </a:lnTo>
                <a:lnTo>
                  <a:pt x="0" y="201"/>
                </a:lnTo>
                <a:lnTo>
                  <a:pt x="4" y="208"/>
                </a:lnTo>
                <a:lnTo>
                  <a:pt x="10" y="218"/>
                </a:lnTo>
                <a:lnTo>
                  <a:pt x="19" y="229"/>
                </a:lnTo>
                <a:lnTo>
                  <a:pt x="149" y="229"/>
                </a:lnTo>
                <a:lnTo>
                  <a:pt x="151" y="201"/>
                </a:lnTo>
                <a:lnTo>
                  <a:pt x="159" y="177"/>
                </a:lnTo>
                <a:lnTo>
                  <a:pt x="173" y="156"/>
                </a:lnTo>
                <a:lnTo>
                  <a:pt x="189" y="140"/>
                </a:lnTo>
                <a:lnTo>
                  <a:pt x="207" y="127"/>
                </a:lnTo>
                <a:lnTo>
                  <a:pt x="228" y="119"/>
                </a:lnTo>
                <a:lnTo>
                  <a:pt x="252" y="114"/>
                </a:lnTo>
                <a:lnTo>
                  <a:pt x="276" y="112"/>
                </a:lnTo>
                <a:lnTo>
                  <a:pt x="298" y="116"/>
                </a:lnTo>
                <a:lnTo>
                  <a:pt x="322" y="123"/>
                </a:lnTo>
                <a:lnTo>
                  <a:pt x="344" y="133"/>
                </a:lnTo>
                <a:lnTo>
                  <a:pt x="362" y="148"/>
                </a:lnTo>
                <a:lnTo>
                  <a:pt x="378" y="168"/>
                </a:lnTo>
                <a:lnTo>
                  <a:pt x="391" y="190"/>
                </a:lnTo>
                <a:lnTo>
                  <a:pt x="399" y="218"/>
                </a:lnTo>
                <a:lnTo>
                  <a:pt x="402" y="249"/>
                </a:lnTo>
                <a:lnTo>
                  <a:pt x="467" y="249"/>
                </a:lnTo>
                <a:lnTo>
                  <a:pt x="465" y="228"/>
                </a:lnTo>
                <a:lnTo>
                  <a:pt x="460" y="206"/>
                </a:lnTo>
                <a:lnTo>
                  <a:pt x="452" y="184"/>
                </a:lnTo>
                <a:lnTo>
                  <a:pt x="442" y="160"/>
                </a:lnTo>
                <a:lnTo>
                  <a:pt x="598" y="30"/>
                </a:lnTo>
                <a:lnTo>
                  <a:pt x="811" y="21"/>
                </a:lnTo>
                <a:lnTo>
                  <a:pt x="809" y="47"/>
                </a:lnTo>
                <a:lnTo>
                  <a:pt x="843" y="50"/>
                </a:lnTo>
                <a:lnTo>
                  <a:pt x="860" y="50"/>
                </a:lnTo>
                <a:lnTo>
                  <a:pt x="875" y="50"/>
                </a:lnTo>
                <a:lnTo>
                  <a:pt x="892" y="50"/>
                </a:lnTo>
                <a:lnTo>
                  <a:pt x="905" y="50"/>
                </a:lnTo>
                <a:lnTo>
                  <a:pt x="924" y="50"/>
                </a:lnTo>
                <a:lnTo>
                  <a:pt x="909" y="83"/>
                </a:lnTo>
                <a:lnTo>
                  <a:pt x="892" y="83"/>
                </a:lnTo>
                <a:lnTo>
                  <a:pt x="905" y="50"/>
                </a:lnTo>
                <a:lnTo>
                  <a:pt x="892" y="50"/>
                </a:lnTo>
                <a:lnTo>
                  <a:pt x="878" y="83"/>
                </a:lnTo>
                <a:lnTo>
                  <a:pt x="860" y="83"/>
                </a:lnTo>
                <a:lnTo>
                  <a:pt x="875" y="50"/>
                </a:lnTo>
                <a:lnTo>
                  <a:pt x="860" y="50"/>
                </a:lnTo>
                <a:lnTo>
                  <a:pt x="848" y="83"/>
                </a:lnTo>
                <a:lnTo>
                  <a:pt x="830" y="83"/>
                </a:lnTo>
                <a:lnTo>
                  <a:pt x="843" y="50"/>
                </a:lnTo>
                <a:lnTo>
                  <a:pt x="809" y="47"/>
                </a:lnTo>
                <a:lnTo>
                  <a:pt x="802" y="103"/>
                </a:lnTo>
                <a:lnTo>
                  <a:pt x="785" y="105"/>
                </a:lnTo>
                <a:lnTo>
                  <a:pt x="790" y="116"/>
                </a:lnTo>
                <a:lnTo>
                  <a:pt x="799" y="112"/>
                </a:lnTo>
                <a:lnTo>
                  <a:pt x="814" y="109"/>
                </a:lnTo>
                <a:lnTo>
                  <a:pt x="831" y="108"/>
                </a:lnTo>
                <a:lnTo>
                  <a:pt x="850" y="107"/>
                </a:lnTo>
                <a:lnTo>
                  <a:pt x="867" y="107"/>
                </a:lnTo>
                <a:lnTo>
                  <a:pt x="882" y="109"/>
                </a:lnTo>
                <a:lnTo>
                  <a:pt x="892" y="114"/>
                </a:lnTo>
                <a:lnTo>
                  <a:pt x="896" y="122"/>
                </a:lnTo>
                <a:lnTo>
                  <a:pt x="892" y="126"/>
                </a:lnTo>
                <a:lnTo>
                  <a:pt x="882" y="129"/>
                </a:lnTo>
                <a:lnTo>
                  <a:pt x="867" y="130"/>
                </a:lnTo>
                <a:lnTo>
                  <a:pt x="848" y="130"/>
                </a:lnTo>
                <a:lnTo>
                  <a:pt x="831" y="130"/>
                </a:lnTo>
                <a:lnTo>
                  <a:pt x="815" y="130"/>
                </a:lnTo>
                <a:lnTo>
                  <a:pt x="803" y="129"/>
                </a:lnTo>
                <a:lnTo>
                  <a:pt x="797" y="129"/>
                </a:lnTo>
                <a:lnTo>
                  <a:pt x="806" y="146"/>
                </a:lnTo>
                <a:lnTo>
                  <a:pt x="810" y="160"/>
                </a:lnTo>
                <a:lnTo>
                  <a:pt x="809" y="172"/>
                </a:lnTo>
                <a:lnTo>
                  <a:pt x="805" y="184"/>
                </a:lnTo>
                <a:lnTo>
                  <a:pt x="829" y="183"/>
                </a:lnTo>
                <a:lnTo>
                  <a:pt x="843" y="168"/>
                </a:lnTo>
                <a:lnTo>
                  <a:pt x="831" y="154"/>
                </a:lnTo>
                <a:lnTo>
                  <a:pt x="846" y="154"/>
                </a:lnTo>
                <a:lnTo>
                  <a:pt x="860" y="168"/>
                </a:lnTo>
                <a:lnTo>
                  <a:pt x="848" y="183"/>
                </a:lnTo>
                <a:lnTo>
                  <a:pt x="829" y="183"/>
                </a:lnTo>
                <a:lnTo>
                  <a:pt x="805" y="18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3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18466A4A-5BA3-4E1E-AF45-9BE35ED2F07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Core: Circuit Switching</a:t>
            </a:r>
          </a:p>
        </p:txBody>
      </p:sp>
      <p:sp>
        <p:nvSpPr>
          <p:cNvPr id="4403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End-end resources reserved for “call”</a:t>
            </a:r>
          </a:p>
          <a:p>
            <a:r>
              <a:rPr lang="en-US" sz="2400" smtClean="0"/>
              <a:t>link bandwidth,  switch capacity</a:t>
            </a:r>
          </a:p>
          <a:p>
            <a:r>
              <a:rPr lang="en-US" sz="2400" smtClean="0"/>
              <a:t>dedicated resources: no sharing</a:t>
            </a:r>
          </a:p>
          <a:p>
            <a:r>
              <a:rPr lang="en-US" sz="2400" smtClean="0"/>
              <a:t>circuit-like (guaranteed) performance</a:t>
            </a:r>
          </a:p>
          <a:p>
            <a:r>
              <a:rPr lang="en-US" sz="2400" smtClean="0"/>
              <a:t>call setup required</a:t>
            </a:r>
          </a:p>
          <a:p>
            <a:endParaRPr lang="en-US" sz="2400" smtClean="0"/>
          </a:p>
        </p:txBody>
      </p:sp>
      <p:grpSp>
        <p:nvGrpSpPr>
          <p:cNvPr id="44038" name="Group 1573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44042" name="Freeform 1574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43" name="Freeform 1575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861 w 765"/>
                <a:gd name="T1" fmla="*/ 20 h 459"/>
                <a:gd name="T2" fmla="*/ 584 w 765"/>
                <a:gd name="T3" fmla="*/ 143 h 459"/>
                <a:gd name="T4" fmla="*/ 195 w 765"/>
                <a:gd name="T5" fmla="*/ 205 h 459"/>
                <a:gd name="T6" fmla="*/ 28 w 765"/>
                <a:gd name="T7" fmla="*/ 691 h 459"/>
                <a:gd name="T8" fmla="*/ 365 w 765"/>
                <a:gd name="T9" fmla="*/ 912 h 459"/>
                <a:gd name="T10" fmla="*/ 702 w 765"/>
                <a:gd name="T11" fmla="*/ 876 h 459"/>
                <a:gd name="T12" fmla="*/ 1185 w 765"/>
                <a:gd name="T13" fmla="*/ 912 h 459"/>
                <a:gd name="T14" fmla="*/ 1418 w 765"/>
                <a:gd name="T15" fmla="*/ 892 h 459"/>
                <a:gd name="T16" fmla="*/ 1526 w 765"/>
                <a:gd name="T17" fmla="*/ 764 h 459"/>
                <a:gd name="T18" fmla="*/ 1523 w 765"/>
                <a:gd name="T19" fmla="*/ 325 h 459"/>
                <a:gd name="T20" fmla="*/ 1344 w 765"/>
                <a:gd name="T21" fmla="*/ 70 h 459"/>
                <a:gd name="T22" fmla="*/ 861 w 765"/>
                <a:gd name="T23" fmla="*/ 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44" name="Freeform 1576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045" name="Group 1577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44355" name="Rectangle 1578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356" name="AutoShape 1579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4046" name="Group 1580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44325" name="Line 158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26" name="Line 158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27" name="Line 158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28" name="Line 158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29" name="Line 158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0" name="Line 158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1" name="Line 158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2" name="Line 158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3" name="Line 158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4" name="Line 159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5" name="Line 159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6" name="Line 159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7" name="Line 159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8" name="Line 159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4339" name="Line 159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44340" name="Group 159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4351" name="Line 159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52" name="Line 15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53" name="Line 159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54" name="Line 160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44341" name="Group 160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4347" name="Line 160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48" name="Line 16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49" name="Line 160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50" name="Line 160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44342" name="Group 160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4343" name="Line 160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44" name="Line 16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45" name="Line 160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4346" name="Line 16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47" name="Group 1611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44322" name="Picture 1612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323" name="Line 16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324" name="Line 16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44048" name="Picture 1615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4049" name="Group 1616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44320" name="Object 16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4320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44321" name="Object 16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4321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44050" name="Group 1619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44307" name="Oval 16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308" name="Line 16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309" name="Line 16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310" name="Rectangle 16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311" name="Oval 16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312" name="Group 16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17" name="Line 16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18" name="Line 16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19" name="Line 16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313" name="Group 16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314" name="Line 16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15" name="Line 16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16" name="Line 16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1" name="Group 1633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44294" name="Oval 16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95" name="Line 16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96" name="Line 16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97" name="Rectangle 16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98" name="Oval 16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99" name="Group 16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04" name="Line 16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05" name="Line 16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06" name="Line 16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300" name="Group 16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301" name="Line 16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02" name="Line 16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303" name="Line 16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2" name="Group 1647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44281" name="Oval 16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82" name="Line 16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83" name="Line 16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84" name="Rectangle 16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85" name="Oval 16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86" name="Group 16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91" name="Line 16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92" name="Line 16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93" name="Line 16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87" name="Group 16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88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89" name="Line 16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90" name="Line 16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3" name="Group 1661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44268" name="Oval 166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69" name="Line 166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70" name="Line 166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71" name="Rectangle 166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72" name="Oval 166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73" name="Group 166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78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79" name="Line 166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80" name="Line 167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74" name="Group 167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75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76" name="Line 16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77" name="Line 16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4" name="Group 1675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44255" name="Oval 167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56" name="Line 167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57" name="Line 167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58" name="Rectangle 167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59" name="Oval 168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60" name="Group 168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65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66" name="Line 16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67" name="Line 16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61" name="Group 168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62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63" name="Line 168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64" name="Line 168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5" name="Group 1689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44242" name="Oval 16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43" name="Line 16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44" name="Line 16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45" name="Rectangle 16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46" name="Oval 16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47" name="Group 16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52" name="Line 16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53" name="Line 16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54" name="Line 16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48" name="Group 16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49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50" name="Line 17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51" name="Line 17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6" name="Group 1703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44229" name="Oval 170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30" name="Line 170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31" name="Line 170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32" name="Rectangle 170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33" name="Oval 170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34" name="Group 170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39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40" name="Line 17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41" name="Line 17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35" name="Group 171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36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37" name="Line 17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38" name="Line 17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7" name="Group 1717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44216" name="Oval 17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17" name="Line 17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18" name="Line 17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19" name="Rectangle 17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20" name="Oval 17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21" name="Group 17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26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27" name="Line 17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28" name="Line 17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22" name="Group 17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23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24" name="Line 17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25" name="Line 17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58" name="Group 1731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44203" name="Oval 17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204" name="Line 17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05" name="Line 17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206" name="Rectangle 17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207" name="Oval 17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208" name="Group 17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13" name="Line 17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14" name="Line 17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15" name="Line 17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209" name="Group 17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10" name="Line 17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11" name="Line 17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212" name="Line 17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44059" name="Line 1745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0" name="Line 1746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1" name="Line 1747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2" name="Line 1748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3" name="Line 1749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064" name="Group 1750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44201" name="Object 17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4201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44202" name="Object 17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4202" name="Clip" r:id="rId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44065" name="Group 1753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44184" name="Picture 1754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85" name="Freeform 1755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86" name="Freeform 1756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87" name="Freeform 1757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88" name="Freeform 1758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89" name="Freeform 1759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0" name="Freeform 1760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1" name="Freeform 1761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2" name="Freeform 1762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3" name="Freeform 1763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4" name="Freeform 1764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5" name="Freeform 1765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6" name="Freeform 1766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7" name="Freeform 1767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8" name="Freeform 1768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99" name="Freeform 1769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200" name="Freeform 1770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44066" name="Object 1771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p:oleObj spid="_x0000_s44066" name="Clip" r:id="rId11" imgW="1307263" imgH="1084139" progId="MS_ClipArt_Gallery.2">
                <p:embed/>
              </p:oleObj>
            </a:graphicData>
          </a:graphic>
        </p:graphicFrame>
        <p:sp>
          <p:nvSpPr>
            <p:cNvPr id="44067" name="Line 1772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8" name="Line 1773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69" name="Freeform 1774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70" name="Line 1775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4071" name="Group 1776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44176" name="AutoShape 177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77" name="Rectangle 177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78" name="Rectangle 177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79" name="AutoShape 178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80" name="Line 178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81" name="Line 178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82" name="Rectangle 178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83" name="Rectangle 178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4072" name="Line 1785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73" name="Line 1786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4074" name="Group 1787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44163" name="Oval 178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64" name="Line 178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65" name="Line 179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66" name="Rectangle 179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167" name="Oval 179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168" name="Group 179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73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74" name="Line 17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75" name="Line 17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169" name="Group 179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70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71" name="Line 17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72" name="Line 18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75" name="Group 1801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44150" name="Oval 180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51" name="Line 180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52" name="Line 180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53" name="Rectangle 180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154" name="Oval 180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155" name="Group 180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60" name="Line 18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61" name="Line 18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62" name="Line 18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156" name="Group 181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57" name="Line 18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58" name="Line 18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59" name="Line 18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44076" name="Group 1815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44137" name="Oval 18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38" name="Line 18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39" name="Line 18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40" name="Rectangle 18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4141" name="Oval 18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4142" name="Group 18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47" name="Line 18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48" name="Line 18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49" name="Line 18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44143" name="Group 18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44" name="Line 18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45" name="Line 18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4146" name="Line 18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44077" name="Line 1829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78" name="Line 1830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79" name="Line 1831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0" name="Line 1832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1" name="Line 1833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2" name="Line 1834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3" name="Line 1835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4" name="Line 1836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5" name="Line 1837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86" name="Line 1838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44087" name="Object 1839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p:oleObj spid="_x0000_s44087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44088" name="Object 1840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p:oleObj spid="_x0000_s44088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44089" name="Object 1841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p:oleObj spid="_x0000_s44089" name="Clip" r:id="rId14" imgW="1307263" imgH="1084139" progId="MS_ClipArt_Gallery.2">
                <p:embed/>
              </p:oleObj>
            </a:graphicData>
          </a:graphic>
        </p:graphicFrame>
        <p:graphicFrame>
          <p:nvGraphicFramePr>
            <p:cNvPr id="44090" name="Object 1842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p:oleObj spid="_x0000_s44090" name="Clip" r:id="rId15" imgW="1307263" imgH="1084139" progId="MS_ClipArt_Gallery.2">
                <p:embed/>
              </p:oleObj>
            </a:graphicData>
          </a:graphic>
        </p:graphicFrame>
        <p:grpSp>
          <p:nvGrpSpPr>
            <p:cNvPr id="44091" name="Group 1843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44135" name="Object 18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4135" name="Clip" r:id="rId1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44136" name="Object 18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4136" name="Clip" r:id="rId1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44092" name="Group 1846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44133" name="Object 18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4133" name="Clip" r:id="rId1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44134" name="Object 18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4134" name="Clip" r:id="rId1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44093" name="Group 1849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44116" name="Picture 1850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17" name="Freeform 1851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18" name="Freeform 1852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19" name="Freeform 1853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0" name="Freeform 1854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1" name="Freeform 1855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2" name="Freeform 1856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3" name="Freeform 1857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4" name="Freeform 1858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5" name="Freeform 1859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6" name="Freeform 1860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7" name="Freeform 1861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8" name="Freeform 1862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29" name="Freeform 1863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0" name="Freeform 1864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1" name="Freeform 1865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32" name="Freeform 1866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094" name="Line 1867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95" name="Line 1868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44096" name="Group 1869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44108" name="AutoShape 187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09" name="Rectangle 187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10" name="Rectangle 187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11" name="AutoShape 187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12" name="Line 187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13" name="Line 187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114" name="Rectangle 187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115" name="Rectangle 187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4097" name="Line 1878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98" name="Line 1879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099" name="Line 1880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0" name="Line 1881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1" name="Line 1882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2" name="Line 1883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3" name="Line 1884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4" name="Line 1885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5" name="Line 1886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6" name="Line 1887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4107" name="Line 1888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4039" name="Freeform 1889"/>
          <p:cNvSpPr>
            <a:spLocks/>
          </p:cNvSpPr>
          <p:nvPr/>
        </p:nvSpPr>
        <p:spPr bwMode="auto">
          <a:xfrm>
            <a:off x="5645150" y="2054225"/>
            <a:ext cx="2584450" cy="3233738"/>
          </a:xfrm>
          <a:custGeom>
            <a:avLst/>
            <a:gdLst>
              <a:gd name="T0" fmla="*/ 0 w 1628"/>
              <a:gd name="T1" fmla="*/ 0 h 2037"/>
              <a:gd name="T2" fmla="*/ 884575638 w 1628"/>
              <a:gd name="T3" fmla="*/ 526713531 h 2037"/>
              <a:gd name="T4" fmla="*/ 2147483647 w 1628"/>
              <a:gd name="T5" fmla="*/ 630039160 h 2037"/>
              <a:gd name="T6" fmla="*/ 2147483647 w 1628"/>
              <a:gd name="T7" fmla="*/ 2147483647 h 2037"/>
              <a:gd name="T8" fmla="*/ 2147483647 w 1628"/>
              <a:gd name="T9" fmla="*/ 2147483647 h 2037"/>
              <a:gd name="T10" fmla="*/ 2147483647 w 1628"/>
              <a:gd name="T11" fmla="*/ 2147483647 h 2037"/>
              <a:gd name="T12" fmla="*/ 2147483647 w 1628"/>
              <a:gd name="T13" fmla="*/ 2147483647 h 2037"/>
              <a:gd name="T14" fmla="*/ 2147483647 w 1628"/>
              <a:gd name="T15" fmla="*/ 2147483647 h 2037"/>
              <a:gd name="T16" fmla="*/ 2147483647 w 1628"/>
              <a:gd name="T17" fmla="*/ 2147483647 h 20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28" h="2037">
                <a:moveTo>
                  <a:pt x="0" y="0"/>
                </a:moveTo>
                <a:lnTo>
                  <a:pt x="351" y="209"/>
                </a:lnTo>
                <a:lnTo>
                  <a:pt x="1060" y="250"/>
                </a:lnTo>
                <a:lnTo>
                  <a:pt x="969" y="910"/>
                </a:lnTo>
                <a:lnTo>
                  <a:pt x="1161" y="1127"/>
                </a:lnTo>
                <a:lnTo>
                  <a:pt x="927" y="1528"/>
                </a:lnTo>
                <a:lnTo>
                  <a:pt x="1469" y="1653"/>
                </a:lnTo>
                <a:lnTo>
                  <a:pt x="1369" y="1995"/>
                </a:lnTo>
                <a:lnTo>
                  <a:pt x="1628" y="2037"/>
                </a:lnTo>
              </a:path>
            </a:pathLst>
          </a:custGeom>
          <a:noFill/>
          <a:ln w="762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040" name="Freeform 1890"/>
          <p:cNvSpPr>
            <a:spLocks/>
          </p:cNvSpPr>
          <p:nvPr/>
        </p:nvSpPr>
        <p:spPr bwMode="auto">
          <a:xfrm>
            <a:off x="5592763" y="3390900"/>
            <a:ext cx="1646237" cy="1974850"/>
          </a:xfrm>
          <a:custGeom>
            <a:avLst/>
            <a:gdLst>
              <a:gd name="T0" fmla="*/ 0 w 1037"/>
              <a:gd name="T1" fmla="*/ 0 h 1244"/>
              <a:gd name="T2" fmla="*/ 73083715 w 1037"/>
              <a:gd name="T3" fmla="*/ 216733438 h 1244"/>
              <a:gd name="T4" fmla="*/ 2129530591 w 1037"/>
              <a:gd name="T5" fmla="*/ 201612500 h 1244"/>
              <a:gd name="T6" fmla="*/ 2147483647 w 1037"/>
              <a:gd name="T7" fmla="*/ 705643750 h 1244"/>
              <a:gd name="T8" fmla="*/ 2028724371 w 1037"/>
              <a:gd name="T9" fmla="*/ 1733867500 h 1244"/>
              <a:gd name="T10" fmla="*/ 1192032750 w 1037"/>
              <a:gd name="T11" fmla="*/ 2147483647 h 1244"/>
              <a:gd name="T12" fmla="*/ 869452848 w 1037"/>
              <a:gd name="T13" fmla="*/ 2147483647 h 1244"/>
              <a:gd name="T14" fmla="*/ 718243519 w 1037"/>
              <a:gd name="T15" fmla="*/ 2147483647 h 12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37" h="1244">
                <a:moveTo>
                  <a:pt x="0" y="0"/>
                </a:moveTo>
                <a:lnTo>
                  <a:pt x="29" y="86"/>
                </a:lnTo>
                <a:lnTo>
                  <a:pt x="845" y="80"/>
                </a:lnTo>
                <a:lnTo>
                  <a:pt x="1037" y="280"/>
                </a:lnTo>
                <a:lnTo>
                  <a:pt x="805" y="688"/>
                </a:lnTo>
                <a:lnTo>
                  <a:pt x="473" y="880"/>
                </a:lnTo>
                <a:lnTo>
                  <a:pt x="345" y="1024"/>
                </a:lnTo>
                <a:lnTo>
                  <a:pt x="285" y="1244"/>
                </a:lnTo>
              </a:path>
            </a:pathLst>
          </a:cu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5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6D8608A3-3583-4893-852A-B8EBD2B0585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Core: Circuit Switching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network resources (e.g., bandwidth) </a:t>
            </a:r>
            <a:r>
              <a:rPr lang="en-US" smtClean="0">
                <a:solidFill>
                  <a:srgbClr val="FF0000"/>
                </a:solidFill>
              </a:rPr>
              <a:t>divided into “pieces”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pieces allocated to calls</a:t>
            </a:r>
          </a:p>
          <a:p>
            <a:r>
              <a:rPr lang="en-US" sz="2400" smtClean="0"/>
              <a:t>resource piece </a:t>
            </a:r>
            <a:r>
              <a:rPr lang="en-US" sz="2400" i="1" smtClean="0">
                <a:solidFill>
                  <a:srgbClr val="FF0000"/>
                </a:solidFill>
              </a:rPr>
              <a:t>idle</a:t>
            </a:r>
            <a:r>
              <a:rPr lang="en-US" sz="2400" smtClean="0"/>
              <a:t> if not used by owning call </a:t>
            </a:r>
            <a:r>
              <a:rPr lang="en-US" sz="2400" i="1" smtClean="0"/>
              <a:t>(no sharing)</a:t>
            </a:r>
            <a:endParaRPr lang="en-US" sz="2400" smtClean="0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4606925" y="14859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dividing link bandwidth into “pieces”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frequency division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time division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94C28750-BDDB-47EA-A4D1-FFA75815EBC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27013"/>
            <a:ext cx="8462962" cy="1143000"/>
          </a:xfrm>
        </p:spPr>
        <p:txBody>
          <a:bodyPr/>
          <a:lstStyle/>
          <a:p>
            <a:r>
              <a:rPr lang="en-US" smtClean="0"/>
              <a:t>Circuit Switching: FDM and TDM</a:t>
            </a:r>
            <a:endParaRPr lang="fr-FR" smtClean="0"/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46180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FDM</a:t>
              </a:r>
              <a:endParaRPr lang="fr-FR">
                <a:latin typeface="Arial" charset="0"/>
              </a:endParaRPr>
            </a:p>
          </p:txBody>
        </p:sp>
        <p:grpSp>
          <p:nvGrpSpPr>
            <p:cNvPr id="46181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46182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83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frequency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46184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85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time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46186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381000" y="4037013"/>
            <a:ext cx="7239000" cy="2516187"/>
            <a:chOff x="288" y="2543"/>
            <a:chExt cx="4560" cy="1585"/>
          </a:xfrm>
        </p:grpSpPr>
        <p:sp>
          <p:nvSpPr>
            <p:cNvPr id="46174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TDM</a:t>
              </a:r>
              <a:endParaRPr lang="fr-FR">
                <a:latin typeface="Arial" charset="0"/>
              </a:endParaRPr>
            </a:p>
          </p:txBody>
        </p:sp>
        <p:sp>
          <p:nvSpPr>
            <p:cNvPr id="46175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76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frequency</a:t>
              </a:r>
              <a:endParaRPr lang="fr-FR">
                <a:latin typeface="Arial" charset="0"/>
              </a:endParaRPr>
            </a:p>
          </p:txBody>
        </p:sp>
        <p:sp>
          <p:nvSpPr>
            <p:cNvPr id="46177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78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time</a:t>
              </a:r>
              <a:endParaRPr lang="fr-FR">
                <a:latin typeface="Arial" charset="0"/>
              </a:endParaRPr>
            </a:p>
          </p:txBody>
        </p:sp>
        <p:sp>
          <p:nvSpPr>
            <p:cNvPr id="46179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5318" name="Group 22"/>
          <p:cNvGrpSpPr>
            <a:grpSpLocks/>
          </p:cNvGrpSpPr>
          <p:nvPr/>
        </p:nvGrpSpPr>
        <p:grpSpPr bwMode="auto">
          <a:xfrm>
            <a:off x="2743200" y="5029200"/>
            <a:ext cx="3886200" cy="914400"/>
            <a:chOff x="1776" y="3168"/>
            <a:chExt cx="2448" cy="576"/>
          </a:xfrm>
        </p:grpSpPr>
        <p:sp>
          <p:nvSpPr>
            <p:cNvPr id="46169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70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71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72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73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5324" name="Group 28"/>
          <p:cNvGrpSpPr>
            <a:grpSpLocks/>
          </p:cNvGrpSpPr>
          <p:nvPr/>
        </p:nvGrpSpPr>
        <p:grpSpPr bwMode="auto">
          <a:xfrm>
            <a:off x="2971800" y="5029200"/>
            <a:ext cx="3886200" cy="914400"/>
            <a:chOff x="1920" y="3168"/>
            <a:chExt cx="2448" cy="576"/>
          </a:xfrm>
        </p:grpSpPr>
        <p:sp>
          <p:nvSpPr>
            <p:cNvPr id="46164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5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6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7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8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3200400" y="5029200"/>
            <a:ext cx="3886200" cy="914400"/>
            <a:chOff x="2064" y="3168"/>
            <a:chExt cx="2448" cy="576"/>
          </a:xfrm>
        </p:grpSpPr>
        <p:sp>
          <p:nvSpPr>
            <p:cNvPr id="46159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0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1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2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63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5336" name="Group 40"/>
          <p:cNvGrpSpPr>
            <a:grpSpLocks/>
          </p:cNvGrpSpPr>
          <p:nvPr/>
        </p:nvGrpSpPr>
        <p:grpSpPr bwMode="auto">
          <a:xfrm>
            <a:off x="3429000" y="5029200"/>
            <a:ext cx="3886200" cy="914400"/>
            <a:chOff x="2208" y="3168"/>
            <a:chExt cx="2448" cy="576"/>
          </a:xfrm>
        </p:grpSpPr>
        <p:sp>
          <p:nvSpPr>
            <p:cNvPr id="46154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55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56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57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158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46151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52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53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5346" name="Group 50"/>
          <p:cNvGrpSpPr>
            <a:grpSpLocks/>
          </p:cNvGrpSpPr>
          <p:nvPr/>
        </p:nvGrpSpPr>
        <p:grpSpPr bwMode="auto">
          <a:xfrm>
            <a:off x="2971800" y="5029200"/>
            <a:ext cx="4114800" cy="914400"/>
            <a:chOff x="1920" y="3168"/>
            <a:chExt cx="2592" cy="576"/>
          </a:xfrm>
        </p:grpSpPr>
        <p:sp>
          <p:nvSpPr>
            <p:cNvPr id="46132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3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4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5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6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7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8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9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0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1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2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3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4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5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6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7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8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49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50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5366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46128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9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0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1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5371" name="Group 75"/>
          <p:cNvGrpSpPr>
            <a:grpSpLocks/>
          </p:cNvGrpSpPr>
          <p:nvPr/>
        </p:nvGrpSpPr>
        <p:grpSpPr bwMode="auto">
          <a:xfrm>
            <a:off x="2857500" y="5029200"/>
            <a:ext cx="4343400" cy="914400"/>
            <a:chOff x="1848" y="3168"/>
            <a:chExt cx="2736" cy="576"/>
          </a:xfrm>
        </p:grpSpPr>
        <p:sp>
          <p:nvSpPr>
            <p:cNvPr id="46108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09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0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1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2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3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4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5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6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7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8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19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0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1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2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3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4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5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6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27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5395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46101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46103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4 users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46104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05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06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07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6102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Example:</a:t>
              </a:r>
              <a:endParaRPr lang="fr-FR">
                <a:latin typeface="Arial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0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23AB4F7-6EB8-421F-93FC-D9AE637B1BD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example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How long does it take to send a file of 640,000 bits from host A to host B over a circuit-switched network?</a:t>
            </a:r>
          </a:p>
          <a:p>
            <a:pPr lvl="1"/>
            <a:r>
              <a:rPr lang="en-US" smtClean="0"/>
              <a:t>All links are 1.536 Mbps</a:t>
            </a:r>
          </a:p>
          <a:p>
            <a:pPr lvl="1"/>
            <a:r>
              <a:rPr lang="en-US" smtClean="0"/>
              <a:t>Each link uses TDM with 24 slots/sec</a:t>
            </a:r>
          </a:p>
          <a:p>
            <a:pPr lvl="1"/>
            <a:r>
              <a:rPr lang="en-US" smtClean="0"/>
              <a:t>500 msec to establish end-to-end circuit</a:t>
            </a:r>
          </a:p>
          <a:p>
            <a:pPr lvl="1"/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Let’s work it out!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B71BCBB2-4D78-49EF-AE3E-EA4222BBC6A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Core: Packet Switching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3434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each end-end data stream divided into </a:t>
            </a:r>
            <a:r>
              <a:rPr lang="en-US" sz="2400" i="1" smtClean="0">
                <a:solidFill>
                  <a:srgbClr val="FF0000"/>
                </a:solidFill>
              </a:rPr>
              <a:t>packets</a:t>
            </a:r>
            <a:endParaRPr lang="en-US" sz="2000" smtClean="0"/>
          </a:p>
          <a:p>
            <a:r>
              <a:rPr lang="en-US" sz="2400" smtClean="0"/>
              <a:t>user A, B packets </a:t>
            </a:r>
            <a:r>
              <a:rPr lang="en-US" sz="2400" i="1" smtClean="0"/>
              <a:t>share</a:t>
            </a:r>
            <a:r>
              <a:rPr lang="en-US" sz="2400" smtClean="0"/>
              <a:t> network resources</a:t>
            </a:r>
            <a:r>
              <a:rPr lang="en-US" sz="2000" smtClean="0"/>
              <a:t> </a:t>
            </a:r>
          </a:p>
          <a:p>
            <a:r>
              <a:rPr lang="en-US" sz="2400" smtClean="0"/>
              <a:t>each packet uses full link bandwidth </a:t>
            </a:r>
          </a:p>
          <a:p>
            <a:r>
              <a:rPr lang="en-US" sz="2400" smtClean="0"/>
              <a:t>resources used </a:t>
            </a:r>
            <a:r>
              <a:rPr lang="en-US" sz="2400" i="1" smtClean="0"/>
              <a:t>as needed</a:t>
            </a:r>
            <a:r>
              <a:rPr lang="en-US" sz="2400" smtClean="0"/>
              <a:t> </a:t>
            </a:r>
          </a:p>
          <a:p>
            <a:endParaRPr lang="en-US" sz="2400" smtClean="0"/>
          </a:p>
          <a:p>
            <a:endParaRPr lang="en-US" sz="2000" smtClean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029200" y="1371600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resource contention:</a:t>
            </a:r>
            <a:r>
              <a:rPr lang="en-US" sz="2000">
                <a:latin typeface="Comic Sans MS" pitchFamily="66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aggregate resource demand can exceed amount available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congestion: packets queue, wait for link use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store and forward: packets move one hop at a time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1800">
                <a:latin typeface="Comic Sans MS" pitchFamily="66" charset="0"/>
              </a:rPr>
              <a:t>Node receives complete packet before forwarding</a:t>
            </a:r>
          </a:p>
        </p:txBody>
      </p:sp>
      <p:grpSp>
        <p:nvGrpSpPr>
          <p:cNvPr id="48135" name="Group 10"/>
          <p:cNvGrpSpPr>
            <a:grpSpLocks/>
          </p:cNvGrpSpPr>
          <p:nvPr/>
        </p:nvGrpSpPr>
        <p:grpSpPr bwMode="auto">
          <a:xfrm>
            <a:off x="533400" y="4419600"/>
            <a:ext cx="4038600" cy="2209800"/>
            <a:chOff x="336" y="2496"/>
            <a:chExt cx="2544" cy="1392"/>
          </a:xfrm>
        </p:grpSpPr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336" y="2784"/>
              <a:ext cx="254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>
                  <a:latin typeface="Comic Sans MS" pitchFamily="66" charset="0"/>
                </a:rPr>
                <a:t>Bandwidth division into “pieces”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>
                  <a:latin typeface="Comic Sans MS" pitchFamily="66" charset="0"/>
                </a:rPr>
                <a:t>Dedicated allocation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>
                  <a:latin typeface="Comic Sans MS" pitchFamily="66" charset="0"/>
                </a:rPr>
                <a:t>Resource reservation</a:t>
              </a:r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768" y="2496"/>
              <a:ext cx="1488" cy="1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8139" name="Line 9"/>
            <p:cNvSpPr>
              <a:spLocks noChangeShapeType="1"/>
            </p:cNvSpPr>
            <p:nvPr/>
          </p:nvSpPr>
          <p:spPr bwMode="auto">
            <a:xfrm>
              <a:off x="1056" y="2640"/>
              <a:ext cx="96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A3C84610-90F1-4FEB-853C-2968BD77918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47088" cy="1143000"/>
          </a:xfrm>
        </p:spPr>
        <p:txBody>
          <a:bodyPr/>
          <a:lstStyle/>
          <a:p>
            <a:r>
              <a:rPr lang="en-US" sz="3200" smtClean="0"/>
              <a:t>Packet Switching: Statistical Multiplexing</a:t>
            </a:r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7975" y="5076825"/>
            <a:ext cx="8672513" cy="152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Sequence of A &amp; B packets does not have fixed pattern, bandwidth shared on demand </a:t>
            </a:r>
            <a:r>
              <a:rPr lang="en-US" sz="2400" smtClean="0">
                <a:sym typeface="Monotype Sorts" pitchFamily="2" charset="2"/>
              </a:rPr>
              <a:t> </a:t>
            </a:r>
            <a:r>
              <a:rPr lang="en-US" sz="2400" b="1" i="1" smtClean="0">
                <a:solidFill>
                  <a:srgbClr val="FF0000"/>
                </a:solidFill>
                <a:sym typeface="Monotype Sorts" pitchFamily="2" charset="2"/>
              </a:rPr>
              <a:t>statistical multiplexing</a:t>
            </a:r>
            <a:r>
              <a:rPr lang="en-US" sz="2400" smtClean="0">
                <a:sym typeface="Monotype Sorts" pitchFamily="2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ym typeface="Monotype Sorts" pitchFamily="2" charset="2"/>
              </a:rPr>
              <a:t>TDM: each host gets same slot in revolving TDM frame.</a:t>
            </a:r>
            <a:endParaRPr lang="en-US" sz="2400" smtClean="0"/>
          </a:p>
          <a:p>
            <a:endParaRPr lang="en-US" sz="2400" smtClean="0"/>
          </a:p>
        </p:txBody>
      </p:sp>
      <p:graphicFrame>
        <p:nvGraphicFramePr>
          <p:cNvPr id="49158" name="Object 226"/>
          <p:cNvGraphicFramePr>
            <a:graphicFrameLocks noChangeAspect="1"/>
          </p:cNvGraphicFramePr>
          <p:nvPr/>
        </p:nvGraphicFramePr>
        <p:xfrm>
          <a:off x="1203325" y="2470150"/>
          <a:ext cx="646113" cy="533400"/>
        </p:xfrm>
        <a:graphic>
          <a:graphicData uri="http://schemas.openxmlformats.org/presentationml/2006/ole">
            <p:oleObj spid="_x0000_s49158" name="Clip" r:id="rId4" imgW="1307263" imgH="1084139" progId="MS_ClipArt_Gallery.2">
              <p:embed/>
            </p:oleObj>
          </a:graphicData>
        </a:graphic>
      </p:graphicFrame>
      <p:sp>
        <p:nvSpPr>
          <p:cNvPr id="49159" name="Line 230"/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60" name="Oval 228"/>
          <p:cNvSpPr>
            <a:spLocks noChangeArrowheads="1"/>
          </p:cNvSpPr>
          <p:nvPr/>
        </p:nvSpPr>
        <p:spPr bwMode="auto">
          <a:xfrm>
            <a:off x="2320925" y="2333625"/>
            <a:ext cx="1198563" cy="369888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61" name="Rectangle 231"/>
          <p:cNvSpPr>
            <a:spLocks noChangeArrowheads="1"/>
          </p:cNvSpPr>
          <p:nvPr/>
        </p:nvSpPr>
        <p:spPr bwMode="auto">
          <a:xfrm>
            <a:off x="2320925" y="2265363"/>
            <a:ext cx="1198563" cy="263525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9162" name="Oval 232"/>
          <p:cNvSpPr>
            <a:spLocks noChangeArrowheads="1"/>
          </p:cNvSpPr>
          <p:nvPr/>
        </p:nvSpPr>
        <p:spPr bwMode="auto">
          <a:xfrm>
            <a:off x="2330450" y="2036763"/>
            <a:ext cx="1198563" cy="430212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9163" name="Group 242"/>
          <p:cNvGrpSpPr>
            <a:grpSpLocks/>
          </p:cNvGrpSpPr>
          <p:nvPr/>
        </p:nvGrpSpPr>
        <p:grpSpPr bwMode="auto">
          <a:xfrm>
            <a:off x="2676525" y="2066925"/>
            <a:ext cx="498475" cy="119063"/>
            <a:chOff x="2208" y="2184"/>
            <a:chExt cx="176" cy="69"/>
          </a:xfrm>
        </p:grpSpPr>
        <p:grpSp>
          <p:nvGrpSpPr>
            <p:cNvPr id="49238" name="Group 12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49243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44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45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9239" name="Group 12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49240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41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42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9164" name="Oval 246"/>
          <p:cNvSpPr>
            <a:spLocks noChangeArrowheads="1"/>
          </p:cNvSpPr>
          <p:nvPr/>
        </p:nvSpPr>
        <p:spPr bwMode="auto">
          <a:xfrm>
            <a:off x="5416550" y="2352675"/>
            <a:ext cx="1198563" cy="369888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65" name="Line 247"/>
          <p:cNvSpPr>
            <a:spLocks noChangeShapeType="1"/>
          </p:cNvSpPr>
          <p:nvPr/>
        </p:nvSpPr>
        <p:spPr bwMode="auto">
          <a:xfrm>
            <a:off x="5426075" y="23320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66" name="Rectangle 248"/>
          <p:cNvSpPr>
            <a:spLocks noChangeArrowheads="1"/>
          </p:cNvSpPr>
          <p:nvPr/>
        </p:nvSpPr>
        <p:spPr bwMode="auto">
          <a:xfrm>
            <a:off x="5426075" y="2293938"/>
            <a:ext cx="1198563" cy="263525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49167" name="Oval 249"/>
          <p:cNvSpPr>
            <a:spLocks noChangeArrowheads="1"/>
          </p:cNvSpPr>
          <p:nvPr/>
        </p:nvSpPr>
        <p:spPr bwMode="auto">
          <a:xfrm>
            <a:off x="5435600" y="2065338"/>
            <a:ext cx="1198563" cy="430212"/>
          </a:xfrm>
          <a:prstGeom prst="ellipse">
            <a:avLst/>
          </a:prstGeom>
          <a:solidFill>
            <a:srgbClr val="B2B2B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49168" name="Object 274"/>
          <p:cNvGraphicFramePr>
            <a:graphicFrameLocks noChangeAspect="1"/>
          </p:cNvGraphicFramePr>
          <p:nvPr/>
        </p:nvGraphicFramePr>
        <p:xfrm>
          <a:off x="7004050" y="1546225"/>
          <a:ext cx="646113" cy="533400"/>
        </p:xfrm>
        <a:graphic>
          <a:graphicData uri="http://schemas.openxmlformats.org/presentationml/2006/ole">
            <p:oleObj spid="_x0000_s49168" name="Clip" r:id="rId5" imgW="1307263" imgH="1084139" progId="MS_ClipArt_Gallery.2">
              <p:embed/>
            </p:oleObj>
          </a:graphicData>
        </a:graphic>
      </p:graphicFrame>
      <p:graphicFrame>
        <p:nvGraphicFramePr>
          <p:cNvPr id="49169" name="Object 275"/>
          <p:cNvGraphicFramePr>
            <a:graphicFrameLocks noChangeAspect="1"/>
          </p:cNvGraphicFramePr>
          <p:nvPr/>
        </p:nvGraphicFramePr>
        <p:xfrm>
          <a:off x="965200" y="1565275"/>
          <a:ext cx="646113" cy="533400"/>
        </p:xfrm>
        <a:graphic>
          <a:graphicData uri="http://schemas.openxmlformats.org/presentationml/2006/ole">
            <p:oleObj spid="_x0000_s49169" name="Clip" r:id="rId6" imgW="1307263" imgH="1084139" progId="MS_ClipArt_Gallery.2">
              <p:embed/>
            </p:oleObj>
          </a:graphicData>
        </a:graphic>
      </p:graphicFrame>
      <p:sp>
        <p:nvSpPr>
          <p:cNvPr id="49170" name="Line 276"/>
          <p:cNvSpPr>
            <a:spLocks noChangeShapeType="1"/>
          </p:cNvSpPr>
          <p:nvPr/>
        </p:nvSpPr>
        <p:spPr bwMode="auto">
          <a:xfrm>
            <a:off x="1590675" y="19716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1" name="Line 277"/>
          <p:cNvSpPr>
            <a:spLocks noChangeShapeType="1"/>
          </p:cNvSpPr>
          <p:nvPr/>
        </p:nvSpPr>
        <p:spPr bwMode="auto">
          <a:xfrm flipV="1">
            <a:off x="1895475" y="295751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2" name="Line 278"/>
          <p:cNvSpPr>
            <a:spLocks noChangeShapeType="1"/>
          </p:cNvSpPr>
          <p:nvPr/>
        </p:nvSpPr>
        <p:spPr bwMode="auto">
          <a:xfrm>
            <a:off x="3514725" y="23907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3" name="Line 279"/>
          <p:cNvSpPr>
            <a:spLocks noChangeShapeType="1"/>
          </p:cNvSpPr>
          <p:nvPr/>
        </p:nvSpPr>
        <p:spPr bwMode="auto">
          <a:xfrm flipV="1">
            <a:off x="5619750" y="2724150"/>
            <a:ext cx="14287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4" name="Line 280"/>
          <p:cNvSpPr>
            <a:spLocks noChangeShapeType="1"/>
          </p:cNvSpPr>
          <p:nvPr/>
        </p:nvSpPr>
        <p:spPr bwMode="auto">
          <a:xfrm flipV="1">
            <a:off x="6591300" y="1952625"/>
            <a:ext cx="50482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5" name="Line 284"/>
          <p:cNvSpPr>
            <a:spLocks noChangeShapeType="1"/>
          </p:cNvSpPr>
          <p:nvPr/>
        </p:nvSpPr>
        <p:spPr bwMode="auto">
          <a:xfrm flipH="1">
            <a:off x="2095500" y="196215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6" name="Line 285"/>
          <p:cNvSpPr>
            <a:spLocks noChangeShapeType="1"/>
          </p:cNvSpPr>
          <p:nvPr/>
        </p:nvSpPr>
        <p:spPr bwMode="auto">
          <a:xfrm>
            <a:off x="2105025" y="23955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77" name="Rectangle 287"/>
          <p:cNvSpPr>
            <a:spLocks noChangeArrowheads="1"/>
          </p:cNvSpPr>
          <p:nvPr/>
        </p:nvSpPr>
        <p:spPr bwMode="auto">
          <a:xfrm>
            <a:off x="35480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78" name="Rectangle 288"/>
          <p:cNvSpPr>
            <a:spLocks noChangeArrowheads="1"/>
          </p:cNvSpPr>
          <p:nvPr/>
        </p:nvSpPr>
        <p:spPr bwMode="auto">
          <a:xfrm>
            <a:off x="37099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79" name="Rectangle 289"/>
          <p:cNvSpPr>
            <a:spLocks noChangeArrowheads="1"/>
          </p:cNvSpPr>
          <p:nvPr/>
        </p:nvSpPr>
        <p:spPr bwMode="auto">
          <a:xfrm>
            <a:off x="38719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0" name="Rectangle 290"/>
          <p:cNvSpPr>
            <a:spLocks noChangeArrowheads="1"/>
          </p:cNvSpPr>
          <p:nvPr/>
        </p:nvSpPr>
        <p:spPr bwMode="auto">
          <a:xfrm>
            <a:off x="403383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1" name="Rectangle 291"/>
          <p:cNvSpPr>
            <a:spLocks noChangeArrowheads="1"/>
          </p:cNvSpPr>
          <p:nvPr/>
        </p:nvSpPr>
        <p:spPr bwMode="auto">
          <a:xfrm>
            <a:off x="419576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2" name="Rectangle 292"/>
          <p:cNvSpPr>
            <a:spLocks noChangeArrowheads="1"/>
          </p:cNvSpPr>
          <p:nvPr/>
        </p:nvSpPr>
        <p:spPr bwMode="auto">
          <a:xfrm>
            <a:off x="45672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3" name="Rectangle 293"/>
          <p:cNvSpPr>
            <a:spLocks noChangeArrowheads="1"/>
          </p:cNvSpPr>
          <p:nvPr/>
        </p:nvSpPr>
        <p:spPr bwMode="auto">
          <a:xfrm>
            <a:off x="500538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9184" name="Group 311"/>
          <p:cNvGrpSpPr>
            <a:grpSpLocks/>
          </p:cNvGrpSpPr>
          <p:nvPr/>
        </p:nvGrpSpPr>
        <p:grpSpPr bwMode="auto">
          <a:xfrm>
            <a:off x="2857500" y="2262188"/>
            <a:ext cx="633413" cy="200025"/>
            <a:chOff x="1800" y="1425"/>
            <a:chExt cx="399" cy="126"/>
          </a:xfrm>
        </p:grpSpPr>
        <p:sp>
          <p:nvSpPr>
            <p:cNvPr id="49234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5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6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7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9185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6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87" name="Line 300"/>
          <p:cNvSpPr>
            <a:spLocks noChangeShapeType="1"/>
          </p:cNvSpPr>
          <p:nvPr/>
        </p:nvSpPr>
        <p:spPr bwMode="auto">
          <a:xfrm>
            <a:off x="2305050" y="226695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88" name="Line 301"/>
          <p:cNvSpPr>
            <a:spLocks noChangeShapeType="1"/>
          </p:cNvSpPr>
          <p:nvPr/>
        </p:nvSpPr>
        <p:spPr bwMode="auto">
          <a:xfrm flipV="1">
            <a:off x="1971675" y="25431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89" name="Line 302"/>
          <p:cNvSpPr>
            <a:spLocks noChangeShapeType="1"/>
          </p:cNvSpPr>
          <p:nvPr/>
        </p:nvSpPr>
        <p:spPr bwMode="auto">
          <a:xfrm>
            <a:off x="392906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9190" name="Text Box 303"/>
          <p:cNvSpPr txBox="1">
            <a:spLocks noChangeArrowheads="1"/>
          </p:cNvSpPr>
          <p:nvPr/>
        </p:nvSpPr>
        <p:spPr bwMode="auto">
          <a:xfrm>
            <a:off x="612775" y="15890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191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192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193" name="Text Box 308"/>
          <p:cNvSpPr txBox="1">
            <a:spLocks noChangeArrowheads="1"/>
          </p:cNvSpPr>
          <p:nvPr/>
        </p:nvSpPr>
        <p:spPr bwMode="auto">
          <a:xfrm>
            <a:off x="1612900" y="1312863"/>
            <a:ext cx="1314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100 Mb/s</a:t>
            </a:r>
          </a:p>
          <a:p>
            <a:r>
              <a:rPr lang="en-US" sz="2000">
                <a:latin typeface="Comic Sans MS" pitchFamily="66" charset="0"/>
              </a:rPr>
              <a:t>Ethernet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194" name="Text Box 309"/>
          <p:cNvSpPr txBox="1">
            <a:spLocks noChangeArrowheads="1"/>
          </p:cNvSpPr>
          <p:nvPr/>
        </p:nvSpPr>
        <p:spPr bwMode="auto">
          <a:xfrm>
            <a:off x="3756025" y="24272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195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9196" name="Rectangle 313"/>
          <p:cNvSpPr>
            <a:spLocks noChangeArrowheads="1"/>
          </p:cNvSpPr>
          <p:nvPr/>
        </p:nvSpPr>
        <p:spPr bwMode="auto">
          <a:xfrm>
            <a:off x="546735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97" name="Rectangle 314"/>
          <p:cNvSpPr>
            <a:spLocks noChangeArrowheads="1"/>
          </p:cNvSpPr>
          <p:nvPr/>
        </p:nvSpPr>
        <p:spPr bwMode="auto">
          <a:xfrm>
            <a:off x="5629275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9198" name="Rectangle 315"/>
          <p:cNvSpPr>
            <a:spLocks noChangeArrowheads="1"/>
          </p:cNvSpPr>
          <p:nvPr/>
        </p:nvSpPr>
        <p:spPr bwMode="auto">
          <a:xfrm>
            <a:off x="579120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9199" name="Group 319"/>
          <p:cNvGrpSpPr>
            <a:grpSpLocks/>
          </p:cNvGrpSpPr>
          <p:nvPr/>
        </p:nvGrpSpPr>
        <p:grpSpPr bwMode="auto">
          <a:xfrm rot="-1962567">
            <a:off x="5715000" y="2424113"/>
            <a:ext cx="633413" cy="200025"/>
            <a:chOff x="4176" y="2211"/>
            <a:chExt cx="399" cy="126"/>
          </a:xfrm>
        </p:grpSpPr>
        <p:sp>
          <p:nvSpPr>
            <p:cNvPr id="49230" name="Rectangle 320"/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1" name="Rectangle 321"/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2" name="Rectangle 322"/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233" name="Rectangle 323"/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9200" name="Group 331"/>
          <p:cNvGrpSpPr>
            <a:grpSpLocks/>
          </p:cNvGrpSpPr>
          <p:nvPr/>
        </p:nvGrpSpPr>
        <p:grpSpPr bwMode="auto">
          <a:xfrm>
            <a:off x="3679825" y="3341688"/>
            <a:ext cx="3117850" cy="1471612"/>
            <a:chOff x="1646" y="2009"/>
            <a:chExt cx="1964" cy="927"/>
          </a:xfrm>
        </p:grpSpPr>
        <p:graphicFrame>
          <p:nvGraphicFramePr>
            <p:cNvPr id="49205" name="Object 11"/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p:oleObj spid="_x0000_s49205" name="Clip" r:id="rId7" imgW="1307263" imgH="1084139" progId="MS_ClipArt_Gallery.2">
                <p:embed/>
              </p:oleObj>
            </a:graphicData>
          </a:graphic>
        </p:graphicFrame>
        <p:grpSp>
          <p:nvGrpSpPr>
            <p:cNvPr id="49206" name="Group 259"/>
            <p:cNvGrpSpPr>
              <a:grpSpLocks/>
            </p:cNvGrpSpPr>
            <p:nvPr/>
          </p:nvGrpSpPr>
          <p:grpSpPr bwMode="auto">
            <a:xfrm>
              <a:off x="2428" y="2009"/>
              <a:ext cx="761" cy="420"/>
              <a:chOff x="1462" y="1283"/>
              <a:chExt cx="761" cy="420"/>
            </a:xfrm>
          </p:grpSpPr>
          <p:sp>
            <p:nvSpPr>
              <p:cNvPr id="49217" name="Oval 260"/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rgbClr val="B2B2B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18" name="Line 261"/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19" name="Rectangle 262"/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rgbClr val="B2B2B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9220" name="Oval 263"/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rgbClr val="B2B2B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49221" name="Group 264"/>
              <p:cNvGrpSpPr>
                <a:grpSpLocks/>
              </p:cNvGrpSpPr>
              <p:nvPr/>
            </p:nvGrpSpPr>
            <p:grpSpPr bwMode="auto">
              <a:xfrm>
                <a:off x="1686" y="1302"/>
                <a:ext cx="314" cy="75"/>
                <a:chOff x="2208" y="2184"/>
                <a:chExt cx="176" cy="69"/>
              </a:xfrm>
            </p:grpSpPr>
            <p:grpSp>
              <p:nvGrpSpPr>
                <p:cNvPr id="49222" name="Group 265"/>
                <p:cNvGrpSpPr>
                  <a:grpSpLocks/>
                </p:cNvGrpSpPr>
                <p:nvPr/>
              </p:nvGrpSpPr>
              <p:grpSpPr bwMode="auto">
                <a:xfrm>
                  <a:off x="2208" y="2185"/>
                  <a:ext cx="176" cy="68"/>
                  <a:chOff x="2848" y="848"/>
                  <a:chExt cx="140" cy="98"/>
                </a:xfrm>
              </p:grpSpPr>
              <p:sp>
                <p:nvSpPr>
                  <p:cNvPr id="49227" name="Line 2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49228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49229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49223" name="Group 269"/>
                <p:cNvGrpSpPr>
                  <a:grpSpLocks/>
                </p:cNvGrpSpPr>
                <p:nvPr/>
              </p:nvGrpSpPr>
              <p:grpSpPr bwMode="auto">
                <a:xfrm flipV="1">
                  <a:off x="2208" y="2184"/>
                  <a:ext cx="176" cy="68"/>
                  <a:chOff x="2848" y="848"/>
                  <a:chExt cx="140" cy="98"/>
                </a:xfrm>
              </p:grpSpPr>
              <p:sp>
                <p:nvSpPr>
                  <p:cNvPr id="49224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49225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49226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</p:grpSp>
        <p:graphicFrame>
          <p:nvGraphicFramePr>
            <p:cNvPr id="49207" name="Object 273"/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p:oleObj spid="_x0000_s49207" name="Clip" r:id="rId8" imgW="1307263" imgH="1084139" progId="MS_ClipArt_Gallery.2">
                <p:embed/>
              </p:oleObj>
            </a:graphicData>
          </a:graphic>
        </p:graphicFrame>
        <p:sp>
          <p:nvSpPr>
            <p:cNvPr id="49208" name="Line 281"/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09" name="Line 283"/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210" name="Text Box 306"/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9211" name="Text Box 307"/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endParaRPr lang="en-US">
                <a:solidFill>
                  <a:schemeClr val="accent1"/>
                </a:solidFill>
              </a:endParaRPr>
            </a:p>
          </p:txBody>
        </p:sp>
        <p:grpSp>
          <p:nvGrpSpPr>
            <p:cNvPr id="49212" name="Group 324"/>
            <p:cNvGrpSpPr>
              <a:grpSpLocks/>
            </p:cNvGrpSpPr>
            <p:nvPr/>
          </p:nvGrpSpPr>
          <p:grpSpPr bwMode="auto">
            <a:xfrm rot="-2018696">
              <a:off x="2736" y="2139"/>
              <a:ext cx="399" cy="126"/>
              <a:chOff x="4176" y="2211"/>
              <a:chExt cx="399" cy="126"/>
            </a:xfrm>
          </p:grpSpPr>
          <p:sp>
            <p:nvSpPr>
              <p:cNvPr id="49213" name="Rectangle 325"/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14" name="Rectangle 326"/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15" name="Rectangle 327"/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16" name="Rectangle 328"/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49201" name="Text Box 329"/>
          <p:cNvSpPr txBox="1">
            <a:spLocks noChangeArrowheads="1"/>
          </p:cNvSpPr>
          <p:nvPr/>
        </p:nvSpPr>
        <p:spPr bwMode="auto">
          <a:xfrm>
            <a:off x="3241675" y="1636713"/>
            <a:ext cx="294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Comic Sans MS" pitchFamily="66" charset="0"/>
              </a:rPr>
              <a:t>statistical multiplexing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202" name="Text Box 330"/>
          <p:cNvSpPr txBox="1">
            <a:spLocks noChangeArrowheads="1"/>
          </p:cNvSpPr>
          <p:nvPr/>
        </p:nvSpPr>
        <p:spPr bwMode="auto">
          <a:xfrm>
            <a:off x="1957388" y="2984500"/>
            <a:ext cx="2112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queue of packets</a:t>
            </a:r>
          </a:p>
          <a:p>
            <a:pPr algn="ctr"/>
            <a:r>
              <a:rPr lang="en-US" sz="1800">
                <a:latin typeface="Comic Sans MS" pitchFamily="66" charset="0"/>
              </a:rPr>
              <a:t>waiting for output</a:t>
            </a:r>
          </a:p>
          <a:p>
            <a:pPr algn="ctr"/>
            <a:r>
              <a:rPr lang="en-US" sz="1800">
                <a:latin typeface="Comic Sans MS" pitchFamily="66" charset="0"/>
              </a:rPr>
              <a:t>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9203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7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912A197-C6C3-446E-9568-B793DB55F51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3088" cy="1143000"/>
          </a:xfrm>
        </p:spPr>
        <p:txBody>
          <a:bodyPr/>
          <a:lstStyle/>
          <a:p>
            <a:r>
              <a:rPr lang="en-US" smtClean="0"/>
              <a:t>Packet-switching: store-and-forward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325" y="2317750"/>
            <a:ext cx="3902075" cy="3930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takes L/R seconds to transmit (push out) packet of L bits on to link at R bps</a:t>
            </a: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FF0000"/>
                </a:solidFill>
              </a:rPr>
              <a:t>store and forward: </a:t>
            </a:r>
            <a:r>
              <a:rPr lang="en-US" sz="2400" smtClean="0"/>
              <a:t>entire packet must  arrive at router before it can be transmitted on next link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delay = 3L/R (assuming zero propagation delay)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317750"/>
            <a:ext cx="3810000" cy="3930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Example: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L = 7.5 Mbits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 = 1.5 Mbps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transmission delay = 15 sec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2643188" y="1744663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0184" name="Object 7"/>
          <p:cNvGraphicFramePr>
            <a:graphicFrameLocks noChangeAspect="1"/>
          </p:cNvGraphicFramePr>
          <p:nvPr/>
        </p:nvGraphicFramePr>
        <p:xfrm>
          <a:off x="2044700" y="1382713"/>
          <a:ext cx="646113" cy="533400"/>
        </p:xfrm>
        <a:graphic>
          <a:graphicData uri="http://schemas.openxmlformats.org/presentationml/2006/ole">
            <p:oleObj spid="_x0000_s50184" name="Clip" r:id="rId4" imgW="1307263" imgH="1084139" progId="MS_ClipArt_Gallery.2">
              <p:embed/>
            </p:oleObj>
          </a:graphicData>
        </a:graphic>
      </p:graphicFrame>
      <p:graphicFrame>
        <p:nvGraphicFramePr>
          <p:cNvPr id="50185" name="Object 8"/>
          <p:cNvGraphicFramePr>
            <a:graphicFrameLocks noChangeAspect="1"/>
          </p:cNvGraphicFramePr>
          <p:nvPr/>
        </p:nvGraphicFramePr>
        <p:xfrm>
          <a:off x="5662613" y="1425575"/>
          <a:ext cx="646112" cy="533400"/>
        </p:xfrm>
        <a:graphic>
          <a:graphicData uri="http://schemas.openxmlformats.org/presentationml/2006/ole">
            <p:oleObj spid="_x0000_s50185" name="Clip" r:id="rId5" imgW="1307263" imgH="1084139" progId="MS_ClipArt_Gallery.2">
              <p:embed/>
            </p:oleObj>
          </a:graphicData>
        </a:graphic>
      </p:graphicFrame>
      <p:sp>
        <p:nvSpPr>
          <p:cNvPr id="50186" name="Text Box 37"/>
          <p:cNvSpPr txBox="1">
            <a:spLocks noChangeArrowheads="1"/>
          </p:cNvSpPr>
          <p:nvPr/>
        </p:nvSpPr>
        <p:spPr bwMode="auto">
          <a:xfrm>
            <a:off x="2849563" y="1719263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50187" name="Text Box 38"/>
          <p:cNvSpPr txBox="1">
            <a:spLocks noChangeArrowheads="1"/>
          </p:cNvSpPr>
          <p:nvPr/>
        </p:nvSpPr>
        <p:spPr bwMode="auto">
          <a:xfrm>
            <a:off x="4022725" y="1703388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50188" name="Text Box 39"/>
          <p:cNvSpPr txBox="1">
            <a:spLocks noChangeArrowheads="1"/>
          </p:cNvSpPr>
          <p:nvPr/>
        </p:nvSpPr>
        <p:spPr bwMode="auto">
          <a:xfrm>
            <a:off x="5202238" y="1709738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50189" name="Rectangle 40"/>
          <p:cNvSpPr>
            <a:spLocks noChangeArrowheads="1"/>
          </p:cNvSpPr>
          <p:nvPr/>
        </p:nvSpPr>
        <p:spPr bwMode="auto">
          <a:xfrm>
            <a:off x="2476500" y="1395413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L</a:t>
            </a:r>
            <a:endParaRPr lang="en-US"/>
          </a:p>
        </p:txBody>
      </p:sp>
      <p:sp>
        <p:nvSpPr>
          <p:cNvPr id="50190" name="AutoShape 42"/>
          <p:cNvSpPr>
            <a:spLocks/>
          </p:cNvSpPr>
          <p:nvPr/>
        </p:nvSpPr>
        <p:spPr bwMode="auto">
          <a:xfrm>
            <a:off x="4379913" y="5307013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0191" name="Text Box 43"/>
          <p:cNvSpPr txBox="1">
            <a:spLocks noChangeArrowheads="1"/>
          </p:cNvSpPr>
          <p:nvPr/>
        </p:nvSpPr>
        <p:spPr bwMode="auto">
          <a:xfrm>
            <a:off x="4537075" y="5529263"/>
            <a:ext cx="298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more on delay shortly …</a:t>
            </a:r>
          </a:p>
        </p:txBody>
      </p:sp>
      <p:grpSp>
        <p:nvGrpSpPr>
          <p:cNvPr id="50192" name="Group 58"/>
          <p:cNvGrpSpPr>
            <a:grpSpLocks/>
          </p:cNvGrpSpPr>
          <p:nvPr/>
        </p:nvGrpSpPr>
        <p:grpSpPr bwMode="auto">
          <a:xfrm>
            <a:off x="3282950" y="1528763"/>
            <a:ext cx="700088" cy="393700"/>
            <a:chOff x="3600" y="219"/>
            <a:chExt cx="360" cy="175"/>
          </a:xfrm>
        </p:grpSpPr>
        <p:sp>
          <p:nvSpPr>
            <p:cNvPr id="50208" name="Oval 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0209" name="Line 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Rectangle 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0212" name="Oval 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0213" name="Group 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18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19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0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0214" name="Group 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1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1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1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50193" name="Group 72"/>
          <p:cNvGrpSpPr>
            <a:grpSpLocks/>
          </p:cNvGrpSpPr>
          <p:nvPr/>
        </p:nvGrpSpPr>
        <p:grpSpPr bwMode="auto">
          <a:xfrm>
            <a:off x="4337050" y="1546225"/>
            <a:ext cx="700088" cy="393700"/>
            <a:chOff x="3600" y="219"/>
            <a:chExt cx="360" cy="175"/>
          </a:xfrm>
        </p:grpSpPr>
        <p:sp>
          <p:nvSpPr>
            <p:cNvPr id="50195" name="Oval 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0196" name="Line 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197" name="Line 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198" name="Rectangle 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0199" name="Oval 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0200" name="Group 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05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06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07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0201" name="Group 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02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03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04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0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0D6A1EF0-7C96-4B89-B9D4-244A5146B129}" type="slidenum">
              <a:rPr lang="en-US" smtClean="0"/>
              <a:pPr/>
              <a:t>38</a:t>
            </a:fld>
            <a:endParaRPr lang="en-US" smtClean="0"/>
          </a:p>
        </p:txBody>
      </p:sp>
      <p:grpSp>
        <p:nvGrpSpPr>
          <p:cNvPr id="51204" name="Group 49"/>
          <p:cNvGrpSpPr>
            <a:grpSpLocks/>
          </p:cNvGrpSpPr>
          <p:nvPr/>
        </p:nvGrpSpPr>
        <p:grpSpPr bwMode="auto">
          <a:xfrm>
            <a:off x="5992813" y="3541713"/>
            <a:ext cx="1155700" cy="620712"/>
            <a:chOff x="3600" y="219"/>
            <a:chExt cx="360" cy="175"/>
          </a:xfrm>
        </p:grpSpPr>
        <p:sp>
          <p:nvSpPr>
            <p:cNvPr id="51219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220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21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22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1223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1224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29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30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31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1225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26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27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1228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smtClean="0"/>
              <a:t>Packet switching versus circuit switching</a:t>
            </a:r>
            <a:endParaRPr lang="en-US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3810000" cy="4648200"/>
          </a:xfrm>
        </p:spPr>
        <p:txBody>
          <a:bodyPr/>
          <a:lstStyle/>
          <a:p>
            <a:r>
              <a:rPr lang="en-US" sz="2400" smtClean="0"/>
              <a:t>1 Mb/s link</a:t>
            </a:r>
          </a:p>
          <a:p>
            <a:r>
              <a:rPr lang="en-US" sz="2400" smtClean="0"/>
              <a:t>each user: </a:t>
            </a:r>
          </a:p>
          <a:p>
            <a:pPr lvl="1"/>
            <a:r>
              <a:rPr lang="en-US" sz="2000" smtClean="0"/>
              <a:t>100 kb/s when “active”</a:t>
            </a:r>
          </a:p>
          <a:p>
            <a:pPr lvl="1"/>
            <a:r>
              <a:rPr lang="en-US" sz="2000" smtClean="0"/>
              <a:t>active 10% of time</a:t>
            </a:r>
          </a:p>
          <a:p>
            <a:pPr lvl="1"/>
            <a:endParaRPr lang="en-US" sz="2000" smtClean="0"/>
          </a:p>
          <a:p>
            <a:r>
              <a:rPr lang="en-US" sz="2400" i="1" smtClean="0">
                <a:solidFill>
                  <a:srgbClr val="FF3300"/>
                </a:solidFill>
              </a:rPr>
              <a:t>circuit-switching: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10 users</a:t>
            </a:r>
          </a:p>
          <a:p>
            <a:r>
              <a:rPr lang="en-US" sz="2400" i="1" smtClean="0">
                <a:solidFill>
                  <a:srgbClr val="FF3300"/>
                </a:solidFill>
              </a:rPr>
              <a:t>packet switching: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with 35 users, probability &gt; 10 active at same time is less than .0004</a:t>
            </a:r>
          </a:p>
          <a:p>
            <a:endParaRPr lang="en-US" sz="2400" smtClean="0"/>
          </a:p>
        </p:txBody>
      </p:sp>
      <p:sp>
        <p:nvSpPr>
          <p:cNvPr id="512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7175" y="1293813"/>
            <a:ext cx="871537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3300"/>
                </a:solidFill>
              </a:rPr>
              <a:t>Packet switching allows more users to use network!</a:t>
            </a:r>
          </a:p>
        </p:txBody>
      </p:sp>
      <p:sp>
        <p:nvSpPr>
          <p:cNvPr id="51208" name="Line 15"/>
          <p:cNvSpPr>
            <a:spLocks noChangeShapeType="1"/>
          </p:cNvSpPr>
          <p:nvPr/>
        </p:nvSpPr>
        <p:spPr bwMode="auto">
          <a:xfrm>
            <a:off x="4933950" y="3333750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09" name="Line 16"/>
          <p:cNvSpPr>
            <a:spLocks noChangeShapeType="1"/>
          </p:cNvSpPr>
          <p:nvPr/>
        </p:nvSpPr>
        <p:spPr bwMode="auto">
          <a:xfrm>
            <a:off x="5772150" y="37909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10" name="Line 17"/>
          <p:cNvSpPr>
            <a:spLocks noChangeShapeType="1"/>
          </p:cNvSpPr>
          <p:nvPr/>
        </p:nvSpPr>
        <p:spPr bwMode="auto">
          <a:xfrm>
            <a:off x="5772150" y="39433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11" name="Line 18"/>
          <p:cNvSpPr>
            <a:spLocks noChangeShapeType="1"/>
          </p:cNvSpPr>
          <p:nvPr/>
        </p:nvSpPr>
        <p:spPr bwMode="auto">
          <a:xfrm flipV="1">
            <a:off x="5010150" y="394335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12" name="Text Box 19"/>
          <p:cNvSpPr txBox="1">
            <a:spLocks noChangeArrowheads="1"/>
          </p:cNvSpPr>
          <p:nvPr/>
        </p:nvSpPr>
        <p:spPr bwMode="auto">
          <a:xfrm>
            <a:off x="3897313" y="3627438"/>
            <a:ext cx="1284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N users</a:t>
            </a:r>
            <a:endParaRPr lang="en-US"/>
          </a:p>
        </p:txBody>
      </p:sp>
      <p:sp>
        <p:nvSpPr>
          <p:cNvPr id="51213" name="Text Box 20"/>
          <p:cNvSpPr txBox="1">
            <a:spLocks noChangeArrowheads="1"/>
          </p:cNvSpPr>
          <p:nvPr/>
        </p:nvSpPr>
        <p:spPr bwMode="auto">
          <a:xfrm>
            <a:off x="7096125" y="4075113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 Mbps link</a:t>
            </a:r>
            <a:endParaRPr lang="en-US"/>
          </a:p>
        </p:txBody>
      </p:sp>
      <p:sp>
        <p:nvSpPr>
          <p:cNvPr id="51214" name="Line 47"/>
          <p:cNvSpPr>
            <a:spLocks noChangeShapeType="1"/>
          </p:cNvSpPr>
          <p:nvPr/>
        </p:nvSpPr>
        <p:spPr bwMode="auto">
          <a:xfrm>
            <a:off x="7077075" y="3857625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1215" name="Text Box 48"/>
          <p:cNvSpPr txBox="1">
            <a:spLocks noChangeArrowheads="1"/>
          </p:cNvSpPr>
          <p:nvPr/>
        </p:nvSpPr>
        <p:spPr bwMode="auto">
          <a:xfrm>
            <a:off x="4468813" y="5330825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Q: how did we get value 0.0004?</a:t>
            </a:r>
          </a:p>
        </p:txBody>
      </p:sp>
      <p:graphicFrame>
        <p:nvGraphicFramePr>
          <p:cNvPr id="51216" name="Object 63"/>
          <p:cNvGraphicFramePr>
            <a:graphicFrameLocks noChangeAspect="1"/>
          </p:cNvGraphicFramePr>
          <p:nvPr/>
        </p:nvGraphicFramePr>
        <p:xfrm>
          <a:off x="4379913" y="2946400"/>
          <a:ext cx="611187" cy="504825"/>
        </p:xfrm>
        <a:graphic>
          <a:graphicData uri="http://schemas.openxmlformats.org/presentationml/2006/ole">
            <p:oleObj spid="_x0000_s51216" name="Clip" r:id="rId4" imgW="1307263" imgH="1084139" progId="MS_ClipArt_Gallery.2">
              <p:embed/>
            </p:oleObj>
          </a:graphicData>
        </a:graphic>
      </p:graphicFrame>
      <p:graphicFrame>
        <p:nvGraphicFramePr>
          <p:cNvPr id="51217" name="Object 64"/>
          <p:cNvGraphicFramePr>
            <a:graphicFrameLocks noChangeAspect="1"/>
          </p:cNvGraphicFramePr>
          <p:nvPr/>
        </p:nvGraphicFramePr>
        <p:xfrm>
          <a:off x="4465638" y="4294188"/>
          <a:ext cx="611187" cy="504825"/>
        </p:xfrm>
        <a:graphic>
          <a:graphicData uri="http://schemas.openxmlformats.org/presentationml/2006/ole">
            <p:oleObj spid="_x0000_s51217" name="Clip" r:id="rId5" imgW="1307263" imgH="1084139" progId="MS_ClipArt_Gallery.2">
              <p:embed/>
            </p:oleObj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2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9C42847F-AF84-4FB9-8255-B3627DEC7E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smtClean="0"/>
              <a:t>Packet switching versus circuit switching</a:t>
            </a:r>
            <a:endParaRPr lang="en-US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196263" cy="4648200"/>
          </a:xfrm>
        </p:spPr>
        <p:txBody>
          <a:bodyPr/>
          <a:lstStyle/>
          <a:p>
            <a:r>
              <a:rPr lang="en-US" sz="2400" smtClean="0"/>
              <a:t>great for bursty data</a:t>
            </a:r>
          </a:p>
          <a:p>
            <a:pPr lvl="1"/>
            <a:r>
              <a:rPr lang="en-US" smtClean="0"/>
              <a:t>resource sharing</a:t>
            </a:r>
          </a:p>
          <a:p>
            <a:pPr lvl="1"/>
            <a:r>
              <a:rPr lang="en-US" smtClean="0"/>
              <a:t>simpler, no call setup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excessive congestion:</a:t>
            </a:r>
            <a:r>
              <a:rPr lang="en-US" sz="2400" smtClean="0"/>
              <a:t> packet delay and loss</a:t>
            </a:r>
          </a:p>
          <a:p>
            <a:pPr lvl="1"/>
            <a:r>
              <a:rPr lang="en-US" smtClean="0"/>
              <a:t>protocols needed for reliable data transfer, congestion control</a:t>
            </a: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Q: How to provide circuit-like behavior?</a:t>
            </a:r>
            <a:endParaRPr lang="en-US" sz="2400" smtClean="0"/>
          </a:p>
          <a:p>
            <a:pPr lvl="1"/>
            <a:r>
              <a:rPr lang="en-US" smtClean="0"/>
              <a:t>bandwidth guarantees needed for audio/video apps</a:t>
            </a:r>
          </a:p>
          <a:p>
            <a:pPr lvl="1"/>
            <a:r>
              <a:rPr lang="en-US" smtClean="0"/>
              <a:t>still an unsolved problem (chapter 7)</a:t>
            </a:r>
            <a:endParaRPr lang="en-US" sz="2000" smtClean="0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371600"/>
            <a:ext cx="7620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Is packet switching a “slam dunk winner?”</a:t>
            </a:r>
            <a:endParaRPr lang="en-US" sz="2400" smtClean="0"/>
          </a:p>
        </p:txBody>
      </p:sp>
      <p:sp>
        <p:nvSpPr>
          <p:cNvPr id="52231" name="Text Box 20"/>
          <p:cNvSpPr txBox="1">
            <a:spLocks noChangeArrowheads="1"/>
          </p:cNvSpPr>
          <p:nvPr/>
        </p:nvSpPr>
        <p:spPr bwMode="auto">
          <a:xfrm>
            <a:off x="350838" y="6010275"/>
            <a:ext cx="6634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mic Sans MS" pitchFamily="66" charset="0"/>
              </a:rPr>
              <a:t>Q:  human analogies of reserved resources (circuit switching) versus on-demand allocation (packet-switching)?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8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7C434236-8539-4359-B2F9-8DF85219C3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751888" cy="1143000"/>
          </a:xfrm>
        </p:spPr>
        <p:txBody>
          <a:bodyPr/>
          <a:lstStyle/>
          <a:p>
            <a:r>
              <a:rPr lang="en-US" sz="3200" smtClean="0"/>
              <a:t>What’s the Internet: “nuts and bolts” view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300163"/>
            <a:ext cx="3779838" cy="2036762"/>
          </a:xfrm>
        </p:spPr>
        <p:txBody>
          <a:bodyPr/>
          <a:lstStyle/>
          <a:p>
            <a:r>
              <a:rPr lang="en-US" sz="2400" smtClean="0"/>
              <a:t>millions of connected computing devices: </a:t>
            </a:r>
            <a:r>
              <a:rPr lang="en-US" sz="2400" i="1" smtClean="0">
                <a:solidFill>
                  <a:srgbClr val="FF0000"/>
                </a:solidFill>
              </a:rPr>
              <a:t>hosts = end systems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smtClean="0"/>
              <a:t> </a:t>
            </a:r>
            <a:r>
              <a:rPr lang="en-US" smtClean="0"/>
              <a:t>running </a:t>
            </a:r>
            <a:r>
              <a:rPr lang="en-US" i="1" smtClean="0">
                <a:solidFill>
                  <a:srgbClr val="FF0000"/>
                </a:solidFill>
              </a:rPr>
              <a:t>network apps</a:t>
            </a:r>
            <a:endParaRPr lang="en-US" smtClean="0"/>
          </a:p>
        </p:txBody>
      </p:sp>
      <p:grpSp>
        <p:nvGrpSpPr>
          <p:cNvPr id="16390" name="Group 262"/>
          <p:cNvGrpSpPr>
            <a:grpSpLocks/>
          </p:cNvGrpSpPr>
          <p:nvPr/>
        </p:nvGrpSpPr>
        <p:grpSpPr bwMode="auto">
          <a:xfrm>
            <a:off x="4989513" y="1319213"/>
            <a:ext cx="3470275" cy="4489450"/>
            <a:chOff x="3177" y="1065"/>
            <a:chExt cx="2186" cy="2828"/>
          </a:xfrm>
        </p:grpSpPr>
        <p:sp>
          <p:nvSpPr>
            <p:cNvPr id="16482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483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861 w 765"/>
                <a:gd name="T1" fmla="*/ 20 h 459"/>
                <a:gd name="T2" fmla="*/ 584 w 765"/>
                <a:gd name="T3" fmla="*/ 143 h 459"/>
                <a:gd name="T4" fmla="*/ 195 w 765"/>
                <a:gd name="T5" fmla="*/ 205 h 459"/>
                <a:gd name="T6" fmla="*/ 28 w 765"/>
                <a:gd name="T7" fmla="*/ 691 h 459"/>
                <a:gd name="T8" fmla="*/ 365 w 765"/>
                <a:gd name="T9" fmla="*/ 912 h 459"/>
                <a:gd name="T10" fmla="*/ 702 w 765"/>
                <a:gd name="T11" fmla="*/ 876 h 459"/>
                <a:gd name="T12" fmla="*/ 1185 w 765"/>
                <a:gd name="T13" fmla="*/ 912 h 459"/>
                <a:gd name="T14" fmla="*/ 1418 w 765"/>
                <a:gd name="T15" fmla="*/ 892 h 459"/>
                <a:gd name="T16" fmla="*/ 1526 w 765"/>
                <a:gd name="T17" fmla="*/ 764 h 459"/>
                <a:gd name="T18" fmla="*/ 1523 w 765"/>
                <a:gd name="T19" fmla="*/ 325 h 459"/>
                <a:gd name="T20" fmla="*/ 1344 w 765"/>
                <a:gd name="T21" fmla="*/ 70 h 459"/>
                <a:gd name="T22" fmla="*/ 861 w 765"/>
                <a:gd name="T23" fmla="*/ 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484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6485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16800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801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16486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16770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1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2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3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4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5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6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7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8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79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80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81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82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83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784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6785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6796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7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8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9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6786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6792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3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4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5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6787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6788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89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0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791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87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16767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768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769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16488" name="Picture 304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489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16765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6765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6766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6766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6490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16752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753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54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55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756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757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762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63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64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758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759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60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61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1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16739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740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41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42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743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744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749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50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51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745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746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47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48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2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16726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727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28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29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730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731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736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37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38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732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73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34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35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3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16713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714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15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16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717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718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723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24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25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719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720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21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22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4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16700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701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02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703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704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705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710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11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12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706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707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08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709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5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16687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88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89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90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691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92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97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98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99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93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94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95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96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6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6674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75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76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77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678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79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84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85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86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80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81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82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83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7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6661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62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63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64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665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66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71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72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73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67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68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69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70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498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6648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49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50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51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652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53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58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59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60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54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55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56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57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6499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0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1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2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3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6504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6646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6646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6647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6647" name="Clip" r:id="rId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6505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6629" name="Picture 443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630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1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2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3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4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5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6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7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8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39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0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1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2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3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4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45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16506" name="Object 460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16506" name="Clip" r:id="rId11" imgW="1307263" imgH="1084139" progId="MS_ClipArt_Gallery.2">
                <p:embed/>
              </p:oleObj>
            </a:graphicData>
          </a:graphic>
        </p:graphicFrame>
        <p:sp>
          <p:nvSpPr>
            <p:cNvPr id="16507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8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09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10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511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6621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22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23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24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25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26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27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28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6512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513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514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6608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609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10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611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612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13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18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19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20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14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15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16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17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515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6595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96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97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98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599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600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05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06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07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601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02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03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604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6516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6582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83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84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85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586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587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92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593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594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588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89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590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591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6517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18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19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0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1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2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3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4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5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26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16527" name="Object 528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16527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16528" name="Object 529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16528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16529" name="Object 530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16529" name="Clip" r:id="rId14" imgW="1307263" imgH="1084139" progId="MS_ClipArt_Gallery.2">
                <p:embed/>
              </p:oleObj>
            </a:graphicData>
          </a:graphic>
        </p:graphicFrame>
        <p:graphicFrame>
          <p:nvGraphicFramePr>
            <p:cNvPr id="16530" name="Object 531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16530" name="Clip" r:id="rId15" imgW="1307263" imgH="1084139" progId="MS_ClipArt_Gallery.2">
                <p:embed/>
              </p:oleObj>
            </a:graphicData>
          </a:graphic>
        </p:graphicFrame>
        <p:grpSp>
          <p:nvGrpSpPr>
            <p:cNvPr id="16531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6580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6580" name="Clip" r:id="rId1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6581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6581" name="Clip" r:id="rId1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6532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6578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6578" name="Clip" r:id="rId1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6579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6579" name="Clip" r:id="rId1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6533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16561" name="Picture 539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562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3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4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5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6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7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8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69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0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1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2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3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4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5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6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77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534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35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6536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16553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54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55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56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57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58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559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560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6537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38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39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0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1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2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3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4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5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6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7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548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16549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16550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16551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16552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grpSp>
        <p:nvGrpSpPr>
          <p:cNvPr id="4770" name="Group 674"/>
          <p:cNvGrpSpPr>
            <a:grpSpLocks/>
          </p:cNvGrpSpPr>
          <p:nvPr/>
        </p:nvGrpSpPr>
        <p:grpSpPr bwMode="auto">
          <a:xfrm>
            <a:off x="465138" y="5464175"/>
            <a:ext cx="800100" cy="506413"/>
            <a:chOff x="293" y="3442"/>
            <a:chExt cx="504" cy="319"/>
          </a:xfrm>
        </p:grpSpPr>
        <p:grpSp>
          <p:nvGrpSpPr>
            <p:cNvPr id="16467" name="Group 585"/>
            <p:cNvGrpSpPr>
              <a:grpSpLocks/>
            </p:cNvGrpSpPr>
            <p:nvPr/>
          </p:nvGrpSpPr>
          <p:grpSpPr bwMode="auto">
            <a:xfrm>
              <a:off x="383" y="3442"/>
              <a:ext cx="228" cy="108"/>
              <a:chOff x="3600" y="219"/>
              <a:chExt cx="360" cy="175"/>
            </a:xfrm>
          </p:grpSpPr>
          <p:sp>
            <p:nvSpPr>
              <p:cNvPr id="16469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70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1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2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6473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6474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479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480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481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6475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476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477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6478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6468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router</a:t>
              </a:r>
            </a:p>
          </p:txBody>
        </p:sp>
      </p:grpSp>
      <p:grpSp>
        <p:nvGrpSpPr>
          <p:cNvPr id="4768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16449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16465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6465" name="Clip" r:id="rId20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6466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6466" name="Clip" r:id="rId21" imgW="1268295" imgH="1199426" progId="MS_ClipArt_Gallery.2">
                  <p:embed/>
                </p:oleObj>
              </a:graphicData>
            </a:graphic>
          </p:graphicFrame>
        </p:grpSp>
        <p:graphicFrame>
          <p:nvGraphicFramePr>
            <p:cNvPr id="16450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p:oleObj spid="_x0000_s16450" name="Clip" r:id="rId22" imgW="1307263" imgH="1084139" progId="MS_ClipArt_Gallery.2">
                <p:embed/>
              </p:oleObj>
            </a:graphicData>
          </a:graphic>
        </p:graphicFrame>
        <p:grpSp>
          <p:nvGrpSpPr>
            <p:cNvPr id="16451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16457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58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59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60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61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62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63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464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16452" name="Picture 661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53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16454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16455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16456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handheld</a:t>
              </a:r>
            </a:p>
          </p:txBody>
        </p:sp>
      </p:grpSp>
      <p:grpSp>
        <p:nvGrpSpPr>
          <p:cNvPr id="4769" name="Group 673"/>
          <p:cNvGrpSpPr>
            <a:grpSpLocks/>
          </p:cNvGrpSpPr>
          <p:nvPr/>
        </p:nvGrpSpPr>
        <p:grpSpPr bwMode="auto">
          <a:xfrm>
            <a:off x="338138" y="3865563"/>
            <a:ext cx="1431925" cy="992187"/>
            <a:chOff x="213" y="2435"/>
            <a:chExt cx="902" cy="625"/>
          </a:xfrm>
        </p:grpSpPr>
        <p:grpSp>
          <p:nvGrpSpPr>
            <p:cNvPr id="16397" name="Group 612"/>
            <p:cNvGrpSpPr>
              <a:grpSpLocks/>
            </p:cNvGrpSpPr>
            <p:nvPr/>
          </p:nvGrpSpPr>
          <p:grpSpPr bwMode="auto">
            <a:xfrm>
              <a:off x="213" y="2446"/>
              <a:ext cx="149" cy="213"/>
              <a:chOff x="2556" y="2689"/>
              <a:chExt cx="183" cy="255"/>
            </a:xfrm>
          </p:grpSpPr>
          <p:pic>
            <p:nvPicPr>
              <p:cNvPr id="16432" name="Picture 613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433" name="Freeform 61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4" name="Freeform 61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5" name="Freeform 61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6" name="Freeform 61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7" name="Freeform 61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8" name="Freeform 61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39" name="Freeform 62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0" name="Freeform 62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1" name="Freeform 62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2" name="Freeform 62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3" name="Freeform 62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4" name="Freeform 62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5" name="Freeform 62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6" name="Freeform 62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7" name="Freeform 62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8" name="Freeform 62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6398" name="Group 630"/>
            <p:cNvGrpSpPr>
              <a:grpSpLocks/>
            </p:cNvGrpSpPr>
            <p:nvPr/>
          </p:nvGrpSpPr>
          <p:grpSpPr bwMode="auto">
            <a:xfrm>
              <a:off x="382" y="2435"/>
              <a:ext cx="139" cy="238"/>
              <a:chOff x="3796" y="1043"/>
              <a:chExt cx="865" cy="1237"/>
            </a:xfrm>
          </p:grpSpPr>
          <p:sp>
            <p:nvSpPr>
              <p:cNvPr id="16402" name="Line 6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3" name="Line 6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4" name="Line 6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5" name="Line 6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6" name="Line 6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7" name="Line 6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8" name="Line 6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09" name="Line 6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0" name="Line 6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1" name="Line 6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2" name="Line 6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3" name="Line 6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4" name="Line 6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5" name="Line 6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6416" name="Line 6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6417" name="Group 6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6428" name="Line 6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9" name="Line 6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30" name="Line 6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31" name="Line 6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6418" name="Group 6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6424" name="Line 6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5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6" name="Line 6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7" name="Line 6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6419" name="Group 6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6420" name="Line 6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1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2" name="Line 6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6423" name="Line 6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sp>
          <p:nvSpPr>
            <p:cNvPr id="16399" name="Text Box 666"/>
            <p:cNvSpPr txBox="1">
              <a:spLocks noChangeArrowheads="1"/>
            </p:cNvSpPr>
            <p:nvPr/>
          </p:nvSpPr>
          <p:spPr bwMode="auto">
            <a:xfrm>
              <a:off x="564" y="2770"/>
              <a:ext cx="44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links</a:t>
              </a:r>
            </a:p>
          </p:txBody>
        </p:sp>
        <p:sp>
          <p:nvSpPr>
            <p:cNvPr id="16400" name="Line 668"/>
            <p:cNvSpPr>
              <a:spLocks noChangeShapeType="1"/>
            </p:cNvSpPr>
            <p:nvPr/>
          </p:nvSpPr>
          <p:spPr bwMode="auto">
            <a:xfrm>
              <a:off x="243" y="2838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40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4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access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points</a:t>
              </a: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89300"/>
            <a:ext cx="33686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communication links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fiber, copper, radio, satellite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transmission rate =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bandwidth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307013"/>
            <a:ext cx="377983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routers:</a:t>
            </a:r>
            <a:r>
              <a:rPr lang="en-US">
                <a:latin typeface="Comic Sans MS" pitchFamily="66" charset="0"/>
              </a:rPr>
              <a:t> forward packets (chunks of data)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A6A47B2-5CF1-4032-B8F8-F364A0AAC18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Internet structure: network of networks</a:t>
            </a:r>
            <a:endParaRPr lang="en-US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4648200"/>
          </a:xfrm>
        </p:spPr>
        <p:txBody>
          <a:bodyPr/>
          <a:lstStyle/>
          <a:p>
            <a:r>
              <a:rPr lang="en-US" sz="2400" smtClean="0"/>
              <a:t>roughly hierarchical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at center: “tier-1” ISPs </a:t>
            </a:r>
            <a:r>
              <a:rPr lang="en-US" sz="2400" smtClean="0"/>
              <a:t>(e.g., Verizon, Sprint, AT&amp;T, Cable and Wireless), national/international coverage</a:t>
            </a:r>
          </a:p>
          <a:p>
            <a:pPr lvl="1"/>
            <a:r>
              <a:rPr lang="en-US" smtClean="0"/>
              <a:t>treat each other as equals</a:t>
            </a:r>
          </a:p>
        </p:txBody>
      </p:sp>
      <p:sp>
        <p:nvSpPr>
          <p:cNvPr id="53254" name="Oval 33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3255" name="Oval 34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3256" name="Oval 35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grpSp>
        <p:nvGrpSpPr>
          <p:cNvPr id="75829" name="Group 53"/>
          <p:cNvGrpSpPr>
            <a:grpSpLocks/>
          </p:cNvGrpSpPr>
          <p:nvPr/>
        </p:nvGrpSpPr>
        <p:grpSpPr bwMode="auto">
          <a:xfrm>
            <a:off x="720725" y="3781425"/>
            <a:ext cx="4533900" cy="1543050"/>
            <a:chOff x="454" y="2122"/>
            <a:chExt cx="2856" cy="972"/>
          </a:xfrm>
        </p:grpSpPr>
        <p:sp>
          <p:nvSpPr>
            <p:cNvPr id="53259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0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1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2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3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4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5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3266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3267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3268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Tier-1 providers interconnect (peer) privately</a:t>
              </a:r>
            </a:p>
          </p:txBody>
        </p:sp>
        <p:sp>
          <p:nvSpPr>
            <p:cNvPr id="53269" name="Line 48"/>
            <p:cNvSpPr>
              <a:spLocks noChangeShapeType="1"/>
            </p:cNvSpPr>
            <p:nvPr/>
          </p:nvSpPr>
          <p:spPr bwMode="auto">
            <a:xfrm>
              <a:off x="992" y="2224"/>
              <a:ext cx="14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5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359E3F6F-932C-453B-B9F5-CAE4629A7C6A}" type="slidenum">
              <a:rPr lang="en-US" smtClean="0"/>
              <a:pPr/>
              <a:t>41</a:t>
            </a:fld>
            <a:endParaRPr lang="en-US" smtClean="0"/>
          </a:p>
        </p:txBody>
      </p:sp>
      <p:pic>
        <p:nvPicPr>
          <p:cNvPr id="54276" name="Picture 3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1465263"/>
            <a:ext cx="8385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Tier-1 ISP: e.g., Sprint</a:t>
            </a:r>
          </a:p>
        </p:txBody>
      </p:sp>
      <p:grpSp>
        <p:nvGrpSpPr>
          <p:cNvPr id="81208" name="Group 312"/>
          <p:cNvGrpSpPr>
            <a:grpSpLocks/>
          </p:cNvGrpSpPr>
          <p:nvPr/>
        </p:nvGrpSpPr>
        <p:grpSpPr bwMode="auto">
          <a:xfrm>
            <a:off x="1452563" y="1674813"/>
            <a:ext cx="3089275" cy="3046412"/>
            <a:chOff x="1063" y="1858"/>
            <a:chExt cx="1946" cy="1919"/>
          </a:xfrm>
        </p:grpSpPr>
        <p:grpSp>
          <p:nvGrpSpPr>
            <p:cNvPr id="54280" name="Group 201"/>
            <p:cNvGrpSpPr>
              <a:grpSpLocks/>
            </p:cNvGrpSpPr>
            <p:nvPr/>
          </p:nvGrpSpPr>
          <p:grpSpPr bwMode="auto">
            <a:xfrm>
              <a:off x="1449" y="1866"/>
              <a:ext cx="1560" cy="1911"/>
              <a:chOff x="2472" y="1212"/>
              <a:chExt cx="1908" cy="2232"/>
            </a:xfrm>
          </p:grpSpPr>
          <p:sp>
            <p:nvSpPr>
              <p:cNvPr id="54282" name="Rectangle 202"/>
              <p:cNvSpPr>
                <a:spLocks noChangeArrowheads="1"/>
              </p:cNvSpPr>
              <p:nvPr/>
            </p:nvSpPr>
            <p:spPr bwMode="auto">
              <a:xfrm>
                <a:off x="2472" y="1242"/>
                <a:ext cx="1908" cy="22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54283" name="Group 203"/>
              <p:cNvGrpSpPr>
                <a:grpSpLocks/>
              </p:cNvGrpSpPr>
              <p:nvPr/>
            </p:nvGrpSpPr>
            <p:grpSpPr bwMode="auto">
              <a:xfrm>
                <a:off x="2547" y="1212"/>
                <a:ext cx="1781" cy="2179"/>
                <a:chOff x="2547" y="1212"/>
                <a:chExt cx="1781" cy="2179"/>
              </a:xfrm>
            </p:grpSpPr>
            <p:grpSp>
              <p:nvGrpSpPr>
                <p:cNvPr id="54284" name="Group 204"/>
                <p:cNvGrpSpPr>
                  <a:grpSpLocks/>
                </p:cNvGrpSpPr>
                <p:nvPr/>
              </p:nvGrpSpPr>
              <p:grpSpPr bwMode="auto">
                <a:xfrm flipH="1">
                  <a:off x="2612" y="2114"/>
                  <a:ext cx="345" cy="337"/>
                  <a:chOff x="3776" y="2126"/>
                  <a:chExt cx="441" cy="337"/>
                </a:xfrm>
              </p:grpSpPr>
              <p:sp>
                <p:nvSpPr>
                  <p:cNvPr id="54388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89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90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2126"/>
                    <a:ext cx="358" cy="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54285" name="Group 208"/>
                <p:cNvGrpSpPr>
                  <a:grpSpLocks/>
                </p:cNvGrpSpPr>
                <p:nvPr/>
              </p:nvGrpSpPr>
              <p:grpSpPr bwMode="auto">
                <a:xfrm flipH="1">
                  <a:off x="2867" y="2398"/>
                  <a:ext cx="949" cy="332"/>
                  <a:chOff x="2927" y="2500"/>
                  <a:chExt cx="949" cy="332"/>
                </a:xfrm>
              </p:grpSpPr>
              <p:sp>
                <p:nvSpPr>
                  <p:cNvPr id="54385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7" y="2515"/>
                    <a:ext cx="236" cy="3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86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2500"/>
                    <a:ext cx="201" cy="3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8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5" y="2500"/>
                    <a:ext cx="561" cy="3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54286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3114" y="178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287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831" y="2419"/>
                  <a:ext cx="236" cy="3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288" name="Line 214"/>
                <p:cNvSpPr>
                  <a:spLocks noChangeShapeType="1"/>
                </p:cNvSpPr>
                <p:nvPr/>
              </p:nvSpPr>
              <p:spPr bwMode="auto">
                <a:xfrm>
                  <a:off x="3113" y="2404"/>
                  <a:ext cx="201" cy="3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289" name="Line 215"/>
                <p:cNvSpPr>
                  <a:spLocks noChangeShapeType="1"/>
                </p:cNvSpPr>
                <p:nvPr/>
              </p:nvSpPr>
              <p:spPr bwMode="auto">
                <a:xfrm>
                  <a:off x="3219" y="2404"/>
                  <a:ext cx="561" cy="3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54290" name="Group 216"/>
                <p:cNvGrpSpPr>
                  <a:grpSpLocks/>
                </p:cNvGrpSpPr>
                <p:nvPr/>
              </p:nvGrpSpPr>
              <p:grpSpPr bwMode="auto">
                <a:xfrm>
                  <a:off x="3408" y="2216"/>
                  <a:ext cx="370" cy="208"/>
                  <a:chOff x="3600" y="219"/>
                  <a:chExt cx="360" cy="175"/>
                </a:xfrm>
              </p:grpSpPr>
              <p:sp>
                <p:nvSpPr>
                  <p:cNvPr id="54372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54373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74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7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>
                      <a:cs typeface="Arial" charset="0"/>
                    </a:endParaRPr>
                  </a:p>
                </p:txBody>
              </p:sp>
              <p:sp>
                <p:nvSpPr>
                  <p:cNvPr id="54376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54377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82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83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84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54378" name="Group 22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79" name="Line 2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80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81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grpSp>
              <p:nvGrpSpPr>
                <p:cNvPr id="54291" name="Group 230"/>
                <p:cNvGrpSpPr>
                  <a:grpSpLocks/>
                </p:cNvGrpSpPr>
                <p:nvPr/>
              </p:nvGrpSpPr>
              <p:grpSpPr bwMode="auto">
                <a:xfrm>
                  <a:off x="3606" y="2727"/>
                  <a:ext cx="369" cy="208"/>
                  <a:chOff x="3600" y="219"/>
                  <a:chExt cx="360" cy="175"/>
                </a:xfrm>
              </p:grpSpPr>
              <p:sp>
                <p:nvSpPr>
                  <p:cNvPr id="54359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54360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61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>
                      <a:cs typeface="Arial" charset="0"/>
                    </a:endParaRPr>
                  </a:p>
                </p:txBody>
              </p:sp>
              <p:sp>
                <p:nvSpPr>
                  <p:cNvPr id="54363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54364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69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70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71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54365" name="Group 240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66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67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68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grpSp>
              <p:nvGrpSpPr>
                <p:cNvPr id="54292" name="Group 244"/>
                <p:cNvGrpSpPr>
                  <a:grpSpLocks/>
                </p:cNvGrpSpPr>
                <p:nvPr/>
              </p:nvGrpSpPr>
              <p:grpSpPr bwMode="auto">
                <a:xfrm>
                  <a:off x="3124" y="2738"/>
                  <a:ext cx="370" cy="208"/>
                  <a:chOff x="3600" y="219"/>
                  <a:chExt cx="360" cy="175"/>
                </a:xfrm>
              </p:grpSpPr>
              <p:sp>
                <p:nvSpPr>
                  <p:cNvPr id="54346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54347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48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49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>
                      <a:cs typeface="Arial" charset="0"/>
                    </a:endParaRPr>
                  </a:p>
                </p:txBody>
              </p:sp>
              <p:sp>
                <p:nvSpPr>
                  <p:cNvPr id="54350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5435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56" name="Line 2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57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58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54352" name="Group 254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53" name="Line 2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54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55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grpSp>
              <p:nvGrpSpPr>
                <p:cNvPr id="54293" name="Group 258"/>
                <p:cNvGrpSpPr>
                  <a:grpSpLocks/>
                </p:cNvGrpSpPr>
                <p:nvPr/>
              </p:nvGrpSpPr>
              <p:grpSpPr bwMode="auto">
                <a:xfrm>
                  <a:off x="2639" y="2739"/>
                  <a:ext cx="369" cy="207"/>
                  <a:chOff x="3600" y="219"/>
                  <a:chExt cx="360" cy="175"/>
                </a:xfrm>
              </p:grpSpPr>
              <p:sp>
                <p:nvSpPr>
                  <p:cNvPr id="54333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54334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35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36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>
                      <a:cs typeface="Arial" charset="0"/>
                    </a:endParaRPr>
                  </a:p>
                </p:txBody>
              </p:sp>
              <p:sp>
                <p:nvSpPr>
                  <p:cNvPr id="54337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54338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43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44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45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54339" name="Group 268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40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41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42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sp>
              <p:nvSpPr>
                <p:cNvPr id="54294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826" y="3132"/>
                  <a:ext cx="1397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to/from customers</a:t>
                  </a:r>
                </a:p>
              </p:txBody>
            </p:sp>
            <p:sp>
              <p:nvSpPr>
                <p:cNvPr id="54295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3666" y="2030"/>
                  <a:ext cx="662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peering</a:t>
                  </a:r>
                </a:p>
              </p:txBody>
            </p:sp>
            <p:sp>
              <p:nvSpPr>
                <p:cNvPr id="54296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891" y="1586"/>
                  <a:ext cx="1396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 to/from backbone</a:t>
                  </a:r>
                </a:p>
              </p:txBody>
            </p:sp>
            <p:sp>
              <p:nvSpPr>
                <p:cNvPr id="54297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47" y="1319"/>
                  <a:ext cx="1770" cy="2072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54298" name="Group 276"/>
                <p:cNvGrpSpPr>
                  <a:grpSpLocks/>
                </p:cNvGrpSpPr>
                <p:nvPr/>
              </p:nvGrpSpPr>
              <p:grpSpPr bwMode="auto">
                <a:xfrm>
                  <a:off x="2922" y="2204"/>
                  <a:ext cx="370" cy="208"/>
                  <a:chOff x="3600" y="219"/>
                  <a:chExt cx="360" cy="175"/>
                </a:xfrm>
              </p:grpSpPr>
              <p:sp>
                <p:nvSpPr>
                  <p:cNvPr id="54320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54321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22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4323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>
                      <a:cs typeface="Arial" charset="0"/>
                    </a:endParaRPr>
                  </a:p>
                </p:txBody>
              </p:sp>
              <p:sp>
                <p:nvSpPr>
                  <p:cNvPr id="54324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54325" name="Group 28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30" name="Line 2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31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32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  <p:grpSp>
                <p:nvGrpSpPr>
                  <p:cNvPr id="54326" name="Group 28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54327" name="Line 2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28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29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sp>
              <p:nvSpPr>
                <p:cNvPr id="54299" name="Line 290"/>
                <p:cNvSpPr>
                  <a:spLocks noChangeShapeType="1"/>
                </p:cNvSpPr>
                <p:nvPr/>
              </p:nvSpPr>
              <p:spPr bwMode="auto">
                <a:xfrm flipH="1" flipV="1">
                  <a:off x="3612" y="181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54300" name="Group 291"/>
                <p:cNvGrpSpPr>
                  <a:grpSpLocks/>
                </p:cNvGrpSpPr>
                <p:nvPr/>
              </p:nvGrpSpPr>
              <p:grpSpPr bwMode="auto">
                <a:xfrm>
                  <a:off x="3776" y="2126"/>
                  <a:ext cx="441" cy="606"/>
                  <a:chOff x="3776" y="2126"/>
                  <a:chExt cx="441" cy="606"/>
                </a:xfrm>
              </p:grpSpPr>
              <p:sp>
                <p:nvSpPr>
                  <p:cNvPr id="54317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18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4319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126"/>
                    <a:ext cx="356" cy="6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….</a:t>
                    </a:r>
                  </a:p>
                </p:txBody>
              </p:sp>
            </p:grpSp>
            <p:grpSp>
              <p:nvGrpSpPr>
                <p:cNvPr id="54301" name="Group 295"/>
                <p:cNvGrpSpPr>
                  <a:grpSpLocks/>
                </p:cNvGrpSpPr>
                <p:nvPr/>
              </p:nvGrpSpPr>
              <p:grpSpPr bwMode="auto">
                <a:xfrm>
                  <a:off x="3594" y="2893"/>
                  <a:ext cx="351" cy="279"/>
                  <a:chOff x="4302" y="2857"/>
                  <a:chExt cx="351" cy="279"/>
                </a:xfrm>
              </p:grpSpPr>
              <p:grpSp>
                <p:nvGrpSpPr>
                  <p:cNvPr id="54313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54315" name="Line 29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16" name="Line 29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54314" name="Text Box 29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38" y="2821"/>
                    <a:ext cx="279" cy="3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54302" name="Group 300"/>
                <p:cNvGrpSpPr>
                  <a:grpSpLocks/>
                </p:cNvGrpSpPr>
                <p:nvPr/>
              </p:nvGrpSpPr>
              <p:grpSpPr bwMode="auto">
                <a:xfrm>
                  <a:off x="3104" y="2919"/>
                  <a:ext cx="352" cy="279"/>
                  <a:chOff x="4304" y="2859"/>
                  <a:chExt cx="352" cy="279"/>
                </a:xfrm>
              </p:grpSpPr>
              <p:grpSp>
                <p:nvGrpSpPr>
                  <p:cNvPr id="54309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54311" name="Line 3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12" name="Line 30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54310" name="Text Box 304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40" y="2823"/>
                    <a:ext cx="279" cy="3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54303" name="Group 305"/>
                <p:cNvGrpSpPr>
                  <a:grpSpLocks/>
                </p:cNvGrpSpPr>
                <p:nvPr/>
              </p:nvGrpSpPr>
              <p:grpSpPr bwMode="auto">
                <a:xfrm>
                  <a:off x="2588" y="2913"/>
                  <a:ext cx="353" cy="279"/>
                  <a:chOff x="4304" y="2859"/>
                  <a:chExt cx="320" cy="279"/>
                </a:xfrm>
              </p:grpSpPr>
              <p:grpSp>
                <p:nvGrpSpPr>
                  <p:cNvPr id="54305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54307" name="Line 30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54308" name="Line 30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tr-TR"/>
                    </a:p>
                  </p:txBody>
                </p:sp>
              </p:grpSp>
              <p:sp>
                <p:nvSpPr>
                  <p:cNvPr id="54306" name="Text Box 30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24" y="2839"/>
                    <a:ext cx="279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sp>
              <p:nvSpPr>
                <p:cNvPr id="54304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620" y="1212"/>
                  <a:ext cx="1569" cy="2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POP: point-of-presence</a:t>
                  </a:r>
                </a:p>
              </p:txBody>
            </p:sp>
          </p:grpSp>
        </p:grpSp>
        <p:sp>
          <p:nvSpPr>
            <p:cNvPr id="54281" name="Freeform 311"/>
            <p:cNvSpPr>
              <a:spLocks/>
            </p:cNvSpPr>
            <p:nvPr/>
          </p:nvSpPr>
          <p:spPr bwMode="auto">
            <a:xfrm>
              <a:off x="1063" y="1858"/>
              <a:ext cx="446" cy="1866"/>
            </a:xfrm>
            <a:custGeom>
              <a:avLst/>
              <a:gdLst>
                <a:gd name="T0" fmla="*/ 0 w 446"/>
                <a:gd name="T1" fmla="*/ 1290 h 1866"/>
                <a:gd name="T2" fmla="*/ 389 w 446"/>
                <a:gd name="T3" fmla="*/ 0 h 1866"/>
                <a:gd name="T4" fmla="*/ 414 w 446"/>
                <a:gd name="T5" fmla="*/ 933 h 1866"/>
                <a:gd name="T6" fmla="*/ 446 w 446"/>
                <a:gd name="T7" fmla="*/ 1509 h 1866"/>
                <a:gd name="T8" fmla="*/ 446 w 446"/>
                <a:gd name="T9" fmla="*/ 1866 h 1866"/>
                <a:gd name="T10" fmla="*/ 0 w 446"/>
                <a:gd name="T11" fmla="*/ 1290 h 18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6" h="1866">
                  <a:moveTo>
                    <a:pt x="0" y="1290"/>
                  </a:moveTo>
                  <a:lnTo>
                    <a:pt x="389" y="0"/>
                  </a:lnTo>
                  <a:lnTo>
                    <a:pt x="414" y="933"/>
                  </a:lnTo>
                  <a:lnTo>
                    <a:pt x="446" y="1509"/>
                  </a:lnTo>
                  <a:lnTo>
                    <a:pt x="446" y="1866"/>
                  </a:lnTo>
                  <a:lnTo>
                    <a:pt x="0" y="129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29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1CC0351-E201-4D56-9034-F0E0646B36E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Internet structure: network of networks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“Tier-2” ISPs: smaller (often regional) ISPs</a:t>
            </a:r>
          </a:p>
          <a:p>
            <a:pPr lvl="1"/>
            <a:r>
              <a:rPr lang="en-US" sz="2000" smtClean="0"/>
              <a:t>Connect to one or more tier-1 ISPs, possibly other tier-2 ISPs</a:t>
            </a:r>
          </a:p>
          <a:p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530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530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5305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8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09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6861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55326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55346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347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5348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5327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55343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344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5345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5328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55340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341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5342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5329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55337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338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5339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5330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55334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5335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5336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5331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332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5333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6862" name="Group 62"/>
          <p:cNvGrpSpPr>
            <a:grpSpLocks/>
          </p:cNvGrpSpPr>
          <p:nvPr/>
        </p:nvGrpSpPr>
        <p:grpSpPr bwMode="auto">
          <a:xfrm>
            <a:off x="177800" y="3406775"/>
            <a:ext cx="3562350" cy="2014538"/>
            <a:chOff x="112" y="2146"/>
            <a:chExt cx="2244" cy="1269"/>
          </a:xfrm>
        </p:grpSpPr>
        <p:sp>
          <p:nvSpPr>
            <p:cNvPr id="55323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Tier-2 ISP pays tier-1 ISP for connectivity to rest of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>
                  <a:latin typeface="Comic Sans MS" pitchFamily="66" charset="0"/>
                </a:rPr>
                <a:t> tier-2 ISP is c</a:t>
              </a:r>
              <a:r>
                <a:rPr lang="en-US" sz="1800" i="1">
                  <a:latin typeface="Comic Sans MS" pitchFamily="66" charset="0"/>
                </a:rPr>
                <a:t>ustomer</a:t>
              </a:r>
              <a:r>
                <a:rPr lang="en-US" sz="1800">
                  <a:latin typeface="Comic Sans MS" pitchFamily="66" charset="0"/>
                </a:rPr>
                <a:t> of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800">
                  <a:latin typeface="Comic Sans MS" pitchFamily="66" charset="0"/>
                </a:rPr>
                <a:t>tier-1 provider</a:t>
              </a:r>
            </a:p>
          </p:txBody>
        </p:sp>
        <p:sp>
          <p:nvSpPr>
            <p:cNvPr id="55324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5325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6877" name="Group 77"/>
          <p:cNvGrpSpPr>
            <a:grpSpLocks/>
          </p:cNvGrpSpPr>
          <p:nvPr/>
        </p:nvGrpSpPr>
        <p:grpSpPr bwMode="auto">
          <a:xfrm>
            <a:off x="6337300" y="3019425"/>
            <a:ext cx="2705100" cy="2136775"/>
            <a:chOff x="3992" y="1902"/>
            <a:chExt cx="1704" cy="1346"/>
          </a:xfrm>
        </p:grpSpPr>
        <p:sp>
          <p:nvSpPr>
            <p:cNvPr id="55318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319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Tier-2 ISPs also peer privately with each other.</a:t>
              </a:r>
            </a:p>
          </p:txBody>
        </p:sp>
        <p:sp>
          <p:nvSpPr>
            <p:cNvPr id="55320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321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5322" name="Line 72"/>
            <p:cNvSpPr>
              <a:spLocks noChangeShapeType="1"/>
            </p:cNvSpPr>
            <p:nvPr/>
          </p:nvSpPr>
          <p:spPr bwMode="auto">
            <a:xfrm flipH="1">
              <a:off x="4179" y="2166"/>
              <a:ext cx="43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2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C353C5C-1A7C-4A1C-BA7C-2E187856FF4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Internet structure: network of networks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“Tier-3” ISPs and local ISPs </a:t>
            </a:r>
          </a:p>
          <a:p>
            <a:pPr lvl="1"/>
            <a:r>
              <a:rPr lang="en-US" sz="2000" smtClean="0"/>
              <a:t>last hop (“access”) network (closest to end systems)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56326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6327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6328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6329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0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1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2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3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4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56338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56377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56397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8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6399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6378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56394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5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6396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6379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56391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2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6393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6380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56388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9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6390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6381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56385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6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56387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6382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83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6384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6339" name="Oval 52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40" name="Oval 53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341" name="Line 54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7915" name="Group 91"/>
          <p:cNvGrpSpPr>
            <a:grpSpLocks/>
          </p:cNvGrpSpPr>
          <p:nvPr/>
        </p:nvGrpSpPr>
        <p:grpSpPr bwMode="auto">
          <a:xfrm>
            <a:off x="1539875" y="2473325"/>
            <a:ext cx="6823075" cy="4162425"/>
            <a:chOff x="970" y="1558"/>
            <a:chExt cx="4298" cy="2622"/>
          </a:xfrm>
        </p:grpSpPr>
        <p:grpSp>
          <p:nvGrpSpPr>
            <p:cNvPr id="56350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56375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6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1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56373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4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2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56371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2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3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56369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0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4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56367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8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5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56365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6" name="Text Box 70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Tier 3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6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56363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4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7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56361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2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56358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56359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0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</p:grpSp>
      <p:grpSp>
        <p:nvGrpSpPr>
          <p:cNvPr id="77914" name="Group 90"/>
          <p:cNvGrpSpPr>
            <a:grpSpLocks/>
          </p:cNvGrpSpPr>
          <p:nvPr/>
        </p:nvGrpSpPr>
        <p:grpSpPr bwMode="auto">
          <a:xfrm>
            <a:off x="184150" y="3175000"/>
            <a:ext cx="2825750" cy="2819400"/>
            <a:chOff x="116" y="2000"/>
            <a:chExt cx="1780" cy="1776"/>
          </a:xfrm>
        </p:grpSpPr>
        <p:sp>
          <p:nvSpPr>
            <p:cNvPr id="56345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Local and tier- 3 ISPs are </a:t>
              </a:r>
              <a:r>
                <a:rPr lang="en-US" sz="1800" i="1">
                  <a:latin typeface="Comic Sans MS" pitchFamily="66" charset="0"/>
                </a:rPr>
                <a:t>customers</a:t>
              </a:r>
              <a:r>
                <a:rPr lang="en-US" sz="1800">
                  <a:latin typeface="Comic Sans MS" pitchFamily="66" charset="0"/>
                </a:rPr>
                <a:t> of</a:t>
              </a:r>
            </a:p>
            <a:p>
              <a:r>
                <a:rPr lang="en-US" sz="1800">
                  <a:latin typeface="Comic Sans MS" pitchFamily="66" charset="0"/>
                </a:rPr>
                <a:t>higher tier ISPs</a:t>
              </a:r>
            </a:p>
            <a:p>
              <a:r>
                <a:rPr lang="en-US" sz="1800">
                  <a:latin typeface="Comic Sans MS" pitchFamily="66" charset="0"/>
                </a:rPr>
                <a:t>connecting them to rest of Internet</a:t>
              </a:r>
            </a:p>
          </p:txBody>
        </p:sp>
        <p:sp>
          <p:nvSpPr>
            <p:cNvPr id="56346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6347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6348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6349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4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B110F0F1-2679-4B54-ADB2-6CB02158892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1143000"/>
          </a:xfrm>
        </p:spPr>
        <p:txBody>
          <a:bodyPr/>
          <a:lstStyle/>
          <a:p>
            <a:r>
              <a:rPr lang="en-US" sz="3200" smtClean="0"/>
              <a:t>Internet structure: network of networks</a:t>
            </a:r>
            <a:endParaRPr lang="en-US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a packet passes through many networks!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8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57362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57397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57417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418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419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7398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57414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415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416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7399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57411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412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413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7400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57408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409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410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7401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57405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406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407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7402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403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7404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7363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64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7365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57366" name="Group 52"/>
          <p:cNvGrpSpPr>
            <a:grpSpLocks/>
          </p:cNvGrpSpPr>
          <p:nvPr/>
        </p:nvGrpSpPr>
        <p:grpSpPr bwMode="auto">
          <a:xfrm>
            <a:off x="5273675" y="2676525"/>
            <a:ext cx="1057275" cy="695325"/>
            <a:chOff x="4314" y="1086"/>
            <a:chExt cx="666" cy="438"/>
          </a:xfrm>
        </p:grpSpPr>
        <p:sp>
          <p:nvSpPr>
            <p:cNvPr id="57395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96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67" name="Group 55"/>
          <p:cNvGrpSpPr>
            <a:grpSpLocks/>
          </p:cNvGrpSpPr>
          <p:nvPr/>
        </p:nvGrpSpPr>
        <p:grpSpPr bwMode="auto">
          <a:xfrm>
            <a:off x="4308475" y="2828925"/>
            <a:ext cx="1057275" cy="695325"/>
            <a:chOff x="4314" y="1086"/>
            <a:chExt cx="666" cy="438"/>
          </a:xfrm>
        </p:grpSpPr>
        <p:sp>
          <p:nvSpPr>
            <p:cNvPr id="57393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94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68" name="Group 58"/>
          <p:cNvGrpSpPr>
            <a:grpSpLocks/>
          </p:cNvGrpSpPr>
          <p:nvPr/>
        </p:nvGrpSpPr>
        <p:grpSpPr bwMode="auto">
          <a:xfrm>
            <a:off x="6022975" y="2816225"/>
            <a:ext cx="1057275" cy="695325"/>
            <a:chOff x="4314" y="1086"/>
            <a:chExt cx="666" cy="438"/>
          </a:xfrm>
        </p:grpSpPr>
        <p:sp>
          <p:nvSpPr>
            <p:cNvPr id="57391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92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69" name="Group 61"/>
          <p:cNvGrpSpPr>
            <a:grpSpLocks/>
          </p:cNvGrpSpPr>
          <p:nvPr/>
        </p:nvGrpSpPr>
        <p:grpSpPr bwMode="auto">
          <a:xfrm>
            <a:off x="1539875" y="5876925"/>
            <a:ext cx="1057275" cy="695325"/>
            <a:chOff x="4314" y="1086"/>
            <a:chExt cx="666" cy="438"/>
          </a:xfrm>
        </p:grpSpPr>
        <p:sp>
          <p:nvSpPr>
            <p:cNvPr id="57389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90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70" name="Group 64"/>
          <p:cNvGrpSpPr>
            <a:grpSpLocks/>
          </p:cNvGrpSpPr>
          <p:nvPr/>
        </p:nvGrpSpPr>
        <p:grpSpPr bwMode="auto">
          <a:xfrm>
            <a:off x="1882775" y="2473325"/>
            <a:ext cx="1057275" cy="695325"/>
            <a:chOff x="4314" y="1086"/>
            <a:chExt cx="666" cy="438"/>
          </a:xfrm>
        </p:grpSpPr>
        <p:sp>
          <p:nvSpPr>
            <p:cNvPr id="57387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88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71" name="Group 67"/>
          <p:cNvGrpSpPr>
            <a:grpSpLocks/>
          </p:cNvGrpSpPr>
          <p:nvPr/>
        </p:nvGrpSpPr>
        <p:grpSpPr bwMode="auto">
          <a:xfrm>
            <a:off x="2746375" y="2714625"/>
            <a:ext cx="1057275" cy="695325"/>
            <a:chOff x="4314" y="1086"/>
            <a:chExt cx="666" cy="438"/>
          </a:xfrm>
        </p:grpSpPr>
        <p:sp>
          <p:nvSpPr>
            <p:cNvPr id="57385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86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72" name="Group 70"/>
          <p:cNvGrpSpPr>
            <a:grpSpLocks/>
          </p:cNvGrpSpPr>
          <p:nvPr/>
        </p:nvGrpSpPr>
        <p:grpSpPr bwMode="auto">
          <a:xfrm>
            <a:off x="2898775" y="5940425"/>
            <a:ext cx="1057275" cy="695325"/>
            <a:chOff x="4314" y="1086"/>
            <a:chExt cx="666" cy="438"/>
          </a:xfrm>
        </p:grpSpPr>
        <p:sp>
          <p:nvSpPr>
            <p:cNvPr id="57383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84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73" name="Group 73"/>
          <p:cNvGrpSpPr>
            <a:grpSpLocks/>
          </p:cNvGrpSpPr>
          <p:nvPr/>
        </p:nvGrpSpPr>
        <p:grpSpPr bwMode="auto">
          <a:xfrm>
            <a:off x="4600575" y="5940425"/>
            <a:ext cx="1057275" cy="695325"/>
            <a:chOff x="4314" y="1086"/>
            <a:chExt cx="666" cy="438"/>
          </a:xfrm>
        </p:grpSpPr>
        <p:sp>
          <p:nvSpPr>
            <p:cNvPr id="57381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82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7374" name="Group 76"/>
          <p:cNvGrpSpPr>
            <a:grpSpLocks/>
          </p:cNvGrpSpPr>
          <p:nvPr/>
        </p:nvGrpSpPr>
        <p:grpSpPr bwMode="auto">
          <a:xfrm>
            <a:off x="7305675" y="5483225"/>
            <a:ext cx="1057275" cy="695325"/>
            <a:chOff x="4314" y="1086"/>
            <a:chExt cx="666" cy="438"/>
          </a:xfrm>
        </p:grpSpPr>
        <p:sp>
          <p:nvSpPr>
            <p:cNvPr id="57379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380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57375" name="Object 219"/>
          <p:cNvGraphicFramePr>
            <a:graphicFrameLocks noChangeAspect="1"/>
          </p:cNvGraphicFramePr>
          <p:nvPr/>
        </p:nvGraphicFramePr>
        <p:xfrm>
          <a:off x="1512888" y="2197100"/>
          <a:ext cx="417512" cy="319088"/>
        </p:xfrm>
        <a:graphic>
          <a:graphicData uri="http://schemas.openxmlformats.org/presentationml/2006/ole">
            <p:oleObj spid="_x0000_s57375" name="Clip" r:id="rId4" imgW="1307263" imgH="1084139" progId="MS_ClipArt_Gallery.2">
              <p:embed/>
            </p:oleObj>
          </a:graphicData>
        </a:graphic>
      </p:graphicFrame>
      <p:graphicFrame>
        <p:nvGraphicFramePr>
          <p:cNvPr id="57376" name="Object 339"/>
          <p:cNvGraphicFramePr>
            <a:graphicFrameLocks noChangeAspect="1"/>
          </p:cNvGraphicFramePr>
          <p:nvPr/>
        </p:nvGraphicFramePr>
        <p:xfrm>
          <a:off x="8486775" y="6007100"/>
          <a:ext cx="417513" cy="319088"/>
        </p:xfrm>
        <a:graphic>
          <a:graphicData uri="http://schemas.openxmlformats.org/presentationml/2006/ole">
            <p:oleObj spid="_x0000_s57376" name="Clip" r:id="rId5" imgW="1307263" imgH="1084139" progId="MS_ClipArt_Gallery.2">
              <p:embed/>
            </p:oleObj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4765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1431448750 w 4192"/>
              <a:gd name="T3" fmla="*/ 665321250 h 2280"/>
              <a:gd name="T4" fmla="*/ 2147483647 w 4192"/>
              <a:gd name="T5" fmla="*/ 1491932500 h 2280"/>
              <a:gd name="T6" fmla="*/ 2147483647 w 4192"/>
              <a:gd name="T7" fmla="*/ 2116931250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371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0367B0A8-C677-4388-BE23-FC8AD049791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</a:t>
            </a:r>
            <a:r>
              <a:rPr lang="en-US" smtClean="0"/>
              <a:t> Network core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1.4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1.5</a:t>
            </a:r>
            <a:r>
              <a:rPr lang="en-US" smtClean="0"/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39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C25FB86-0340-412C-ADDC-416B0376369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How do loss and delay occur?</a:t>
            </a:r>
            <a:endParaRPr lang="en-US" sz="440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371600"/>
            <a:ext cx="8135937" cy="211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packets </a:t>
            </a:r>
            <a:r>
              <a:rPr lang="en-US" i="1" smtClean="0"/>
              <a:t>queue</a:t>
            </a:r>
            <a:r>
              <a:rPr lang="en-US" smtClean="0"/>
              <a:t> in router buffers</a:t>
            </a:r>
            <a:r>
              <a:rPr lang="en-US" sz="2400" smtClean="0"/>
              <a:t>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packet arrival rate to link exceeds output link capacity</a:t>
            </a:r>
          </a:p>
          <a:p>
            <a:r>
              <a:rPr lang="en-US" sz="2400" smtClean="0"/>
              <a:t>packets queue, wait for turn</a:t>
            </a:r>
          </a:p>
        </p:txBody>
      </p:sp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1298575" y="5156200"/>
          <a:ext cx="646113" cy="533400"/>
        </p:xfrm>
        <a:graphic>
          <a:graphicData uri="http://schemas.openxmlformats.org/presentationml/2006/ole">
            <p:oleObj spid="_x0000_s59398" name="Clip" r:id="rId4" imgW="1307263" imgH="1084139" progId="MS_ClipArt_Gallery.2">
              <p:embed/>
            </p:oleObj>
          </a:graphicData>
        </a:graphic>
      </p:graphicFrame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2339975" y="49149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2339975" y="48466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2349500" y="46180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9402" name="Group 9"/>
          <p:cNvGrpSpPr>
            <a:grpSpLocks/>
          </p:cNvGrpSpPr>
          <p:nvPr/>
        </p:nvGrpSpPr>
        <p:grpSpPr bwMode="auto">
          <a:xfrm>
            <a:off x="2695575" y="4648200"/>
            <a:ext cx="498475" cy="119063"/>
            <a:chOff x="2208" y="2184"/>
            <a:chExt cx="176" cy="69"/>
          </a:xfrm>
        </p:grpSpPr>
        <p:grpSp>
          <p:nvGrpSpPr>
            <p:cNvPr id="59446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59451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52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53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9447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59448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49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50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59403" name="Oval 18"/>
          <p:cNvSpPr>
            <a:spLocks noChangeArrowheads="1"/>
          </p:cNvSpPr>
          <p:nvPr/>
        </p:nvSpPr>
        <p:spPr bwMode="auto">
          <a:xfrm>
            <a:off x="5435600" y="493395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04" name="Line 19"/>
          <p:cNvSpPr>
            <a:spLocks noChangeShapeType="1"/>
          </p:cNvSpPr>
          <p:nvPr/>
        </p:nvSpPr>
        <p:spPr bwMode="auto">
          <a:xfrm>
            <a:off x="5445125" y="4913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05" name="Rectangle 20"/>
          <p:cNvSpPr>
            <a:spLocks noChangeArrowheads="1"/>
          </p:cNvSpPr>
          <p:nvPr/>
        </p:nvSpPr>
        <p:spPr bwMode="auto">
          <a:xfrm>
            <a:off x="5445125" y="487521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9406" name="Oval 21"/>
          <p:cNvSpPr>
            <a:spLocks noChangeArrowheads="1"/>
          </p:cNvSpPr>
          <p:nvPr/>
        </p:nvSpPr>
        <p:spPr bwMode="auto">
          <a:xfrm>
            <a:off x="5454650" y="464661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59407" name="Object 23"/>
          <p:cNvGraphicFramePr>
            <a:graphicFrameLocks noChangeAspect="1"/>
          </p:cNvGraphicFramePr>
          <p:nvPr/>
        </p:nvGraphicFramePr>
        <p:xfrm>
          <a:off x="984250" y="4146550"/>
          <a:ext cx="646113" cy="533400"/>
        </p:xfrm>
        <a:graphic>
          <a:graphicData uri="http://schemas.openxmlformats.org/presentationml/2006/ole">
            <p:oleObj spid="_x0000_s59407" name="Clip" r:id="rId5" imgW="1307263" imgH="1084139" progId="MS_ClipArt_Gallery.2">
              <p:embed/>
            </p:oleObj>
          </a:graphicData>
        </a:graphic>
      </p:graphicFrame>
      <p:sp>
        <p:nvSpPr>
          <p:cNvPr id="59408" name="Line 24"/>
          <p:cNvSpPr>
            <a:spLocks noChangeShapeType="1"/>
          </p:cNvSpPr>
          <p:nvPr/>
        </p:nvSpPr>
        <p:spPr bwMode="auto">
          <a:xfrm>
            <a:off x="1609725" y="45529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09" name="Line 25"/>
          <p:cNvSpPr>
            <a:spLocks noChangeShapeType="1"/>
          </p:cNvSpPr>
          <p:nvPr/>
        </p:nvSpPr>
        <p:spPr bwMode="auto">
          <a:xfrm flipV="1">
            <a:off x="1914525" y="55387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>
            <a:off x="3533775" y="49720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1" name="Line 28"/>
          <p:cNvSpPr>
            <a:spLocks noChangeShapeType="1"/>
          </p:cNvSpPr>
          <p:nvPr/>
        </p:nvSpPr>
        <p:spPr bwMode="auto">
          <a:xfrm flipH="1">
            <a:off x="2114550" y="45434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2" name="Line 29"/>
          <p:cNvSpPr>
            <a:spLocks noChangeShapeType="1"/>
          </p:cNvSpPr>
          <p:nvPr/>
        </p:nvSpPr>
        <p:spPr bwMode="auto">
          <a:xfrm>
            <a:off x="2124075" y="49768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3" name="Rectangle 40"/>
          <p:cNvSpPr>
            <a:spLocks noChangeArrowheads="1"/>
          </p:cNvSpPr>
          <p:nvPr/>
        </p:nvSpPr>
        <p:spPr bwMode="auto">
          <a:xfrm>
            <a:off x="3200400" y="48434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9414" name="Rectangle 41"/>
          <p:cNvSpPr>
            <a:spLocks noChangeArrowheads="1"/>
          </p:cNvSpPr>
          <p:nvPr/>
        </p:nvSpPr>
        <p:spPr bwMode="auto">
          <a:xfrm>
            <a:off x="3362325" y="48434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15" name="Rectangle 42"/>
          <p:cNvSpPr>
            <a:spLocks noChangeArrowheads="1"/>
          </p:cNvSpPr>
          <p:nvPr/>
        </p:nvSpPr>
        <p:spPr bwMode="auto">
          <a:xfrm>
            <a:off x="2147888" y="47434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16" name="Line 44"/>
          <p:cNvSpPr>
            <a:spLocks noChangeShapeType="1"/>
          </p:cNvSpPr>
          <p:nvPr/>
        </p:nvSpPr>
        <p:spPr bwMode="auto">
          <a:xfrm>
            <a:off x="2324100" y="48482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7" name="Line 45"/>
          <p:cNvSpPr>
            <a:spLocks noChangeShapeType="1"/>
          </p:cNvSpPr>
          <p:nvPr/>
        </p:nvSpPr>
        <p:spPr bwMode="auto">
          <a:xfrm flipV="1">
            <a:off x="1990725" y="5124450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18" name="Text Box 47"/>
          <p:cNvSpPr txBox="1">
            <a:spLocks noChangeArrowheads="1"/>
          </p:cNvSpPr>
          <p:nvPr/>
        </p:nvSpPr>
        <p:spPr bwMode="auto">
          <a:xfrm>
            <a:off x="631825" y="41703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  <a:latin typeface="Comic Sans MS" pitchFamily="66" charset="0"/>
              </a:rPr>
              <a:t>A</a:t>
            </a:r>
            <a:endParaRPr lang="en-US">
              <a:solidFill>
                <a:srgbClr val="00CC66"/>
              </a:solidFill>
            </a:endParaRPr>
          </a:p>
        </p:txBody>
      </p:sp>
      <p:sp>
        <p:nvSpPr>
          <p:cNvPr id="59419" name="Text Box 48"/>
          <p:cNvSpPr txBox="1">
            <a:spLocks noChangeArrowheads="1"/>
          </p:cNvSpPr>
          <p:nvPr/>
        </p:nvSpPr>
        <p:spPr bwMode="auto">
          <a:xfrm>
            <a:off x="908050" y="51895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420" name="Rectangle 63"/>
          <p:cNvSpPr>
            <a:spLocks noChangeArrowheads="1"/>
          </p:cNvSpPr>
          <p:nvPr/>
        </p:nvSpPr>
        <p:spPr bwMode="auto">
          <a:xfrm>
            <a:off x="3490913" y="4781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1837" name="Group 93"/>
          <p:cNvGrpSpPr>
            <a:grpSpLocks/>
          </p:cNvGrpSpPr>
          <p:nvPr/>
        </p:nvGrpSpPr>
        <p:grpSpPr bwMode="auto">
          <a:xfrm>
            <a:off x="3586163" y="3317875"/>
            <a:ext cx="4221162" cy="1454150"/>
            <a:chOff x="2259" y="2090"/>
            <a:chExt cx="2659" cy="916"/>
          </a:xfrm>
        </p:grpSpPr>
        <p:sp>
          <p:nvSpPr>
            <p:cNvPr id="59444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 being transmitted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(delay)</a:t>
              </a:r>
            </a:p>
          </p:txBody>
        </p:sp>
        <p:sp>
          <p:nvSpPr>
            <p:cNvPr id="59445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1838" name="Group 94"/>
          <p:cNvGrpSpPr>
            <a:grpSpLocks/>
          </p:cNvGrpSpPr>
          <p:nvPr/>
        </p:nvGrpSpPr>
        <p:grpSpPr bwMode="auto">
          <a:xfrm>
            <a:off x="3338513" y="5102225"/>
            <a:ext cx="3462337" cy="804863"/>
            <a:chOff x="2103" y="3214"/>
            <a:chExt cx="2181" cy="507"/>
          </a:xfrm>
        </p:grpSpPr>
        <p:sp>
          <p:nvSpPr>
            <p:cNvPr id="59442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(delay)</a:t>
              </a:r>
              <a:endParaRPr lang="en-US" sz="1800"/>
            </a:p>
          </p:txBody>
        </p:sp>
        <p:sp>
          <p:nvSpPr>
            <p:cNvPr id="59443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9423" name="Group 74"/>
          <p:cNvGrpSpPr>
            <a:grpSpLocks/>
          </p:cNvGrpSpPr>
          <p:nvPr/>
        </p:nvGrpSpPr>
        <p:grpSpPr bwMode="auto">
          <a:xfrm>
            <a:off x="5781675" y="4705350"/>
            <a:ext cx="498475" cy="119063"/>
            <a:chOff x="2208" y="2184"/>
            <a:chExt cx="176" cy="69"/>
          </a:xfrm>
        </p:grpSpPr>
        <p:grpSp>
          <p:nvGrpSpPr>
            <p:cNvPr id="59434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59439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40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41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9435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59436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37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9438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59424" name="Rectangle 84"/>
          <p:cNvSpPr>
            <a:spLocks noChangeArrowheads="1"/>
          </p:cNvSpPr>
          <p:nvPr/>
        </p:nvSpPr>
        <p:spPr bwMode="auto">
          <a:xfrm>
            <a:off x="1673225" y="4271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25" name="Line 85"/>
          <p:cNvSpPr>
            <a:spLocks noChangeShapeType="1"/>
          </p:cNvSpPr>
          <p:nvPr/>
        </p:nvSpPr>
        <p:spPr bwMode="auto">
          <a:xfrm>
            <a:off x="1803400" y="43783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9426" name="Rectangle 86"/>
          <p:cNvSpPr>
            <a:spLocks noChangeArrowheads="1"/>
          </p:cNvSpPr>
          <p:nvPr/>
        </p:nvSpPr>
        <p:spPr bwMode="auto">
          <a:xfrm>
            <a:off x="1944688" y="53022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427" name="Rectangle 88"/>
          <p:cNvSpPr>
            <a:spLocks noChangeArrowheads="1"/>
          </p:cNvSpPr>
          <p:nvPr/>
        </p:nvSpPr>
        <p:spPr bwMode="auto">
          <a:xfrm>
            <a:off x="30607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9428" name="Rectangle 89"/>
          <p:cNvSpPr>
            <a:spLocks noChangeArrowheads="1"/>
          </p:cNvSpPr>
          <p:nvPr/>
        </p:nvSpPr>
        <p:spPr bwMode="auto">
          <a:xfrm>
            <a:off x="29210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59429" name="Rectangle 90"/>
          <p:cNvSpPr>
            <a:spLocks noChangeArrowheads="1"/>
          </p:cNvSpPr>
          <p:nvPr/>
        </p:nvSpPr>
        <p:spPr bwMode="auto">
          <a:xfrm>
            <a:off x="27813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grpSp>
        <p:nvGrpSpPr>
          <p:cNvPr id="31839" name="Group 95"/>
          <p:cNvGrpSpPr>
            <a:grpSpLocks/>
          </p:cNvGrpSpPr>
          <p:nvPr/>
        </p:nvGrpSpPr>
        <p:grpSpPr bwMode="auto">
          <a:xfrm>
            <a:off x="2517775" y="5064125"/>
            <a:ext cx="4621213" cy="1511300"/>
            <a:chOff x="1586" y="3190"/>
            <a:chExt cx="2911" cy="952"/>
          </a:xfrm>
        </p:grpSpPr>
        <p:sp>
          <p:nvSpPr>
            <p:cNvPr id="59432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9433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91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free (available) buffers: arriving packets </a:t>
              </a:r>
            </a:p>
            <a:p>
              <a:r>
                <a:rPr lang="en-US" sz="1800">
                  <a:latin typeface="Comic Sans MS" pitchFamily="66" charset="0"/>
                </a:rPr>
                <a:t>dropped (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r>
                <a:rPr lang="en-US" sz="1800">
                  <a:latin typeface="Comic Sans MS" pitchFamily="66" charset="0"/>
                </a:rPr>
                <a:t>) if no free buffers</a:t>
              </a:r>
              <a:endParaRPr lang="en-US" sz="1800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041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F741436-FF01-4B0C-9139-447D8A76CB0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Four sources of packet delay</a:t>
            </a:r>
            <a:endParaRPr lang="en-US" sz="4400" smtClean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125" y="1628775"/>
            <a:ext cx="3810000" cy="133985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1. nodal processing: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check bit errors</a:t>
            </a:r>
          </a:p>
          <a:p>
            <a:pPr lvl="1"/>
            <a:r>
              <a:rPr lang="en-US" sz="2000" smtClean="0"/>
              <a:t>determine output link</a:t>
            </a:r>
          </a:p>
        </p:txBody>
      </p:sp>
      <p:grpSp>
        <p:nvGrpSpPr>
          <p:cNvPr id="60422" name="Group 5"/>
          <p:cNvGrpSpPr>
            <a:grpSpLocks/>
          </p:cNvGrpSpPr>
          <p:nvPr/>
        </p:nvGrpSpPr>
        <p:grpSpPr bwMode="auto">
          <a:xfrm>
            <a:off x="631825" y="3965575"/>
            <a:ext cx="6021388" cy="2174875"/>
            <a:chOff x="494" y="2702"/>
            <a:chExt cx="3793" cy="1370"/>
          </a:xfrm>
        </p:grpSpPr>
        <p:graphicFrame>
          <p:nvGraphicFramePr>
            <p:cNvPr id="60425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60425" name="Clip" r:id="rId4" imgW="1307263" imgH="1084139" progId="MS_ClipArt_Gallery.2">
                <p:embed/>
              </p:oleObj>
            </a:graphicData>
          </a:graphic>
        </p:graphicFrame>
        <p:sp>
          <p:nvSpPr>
            <p:cNvPr id="60426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27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0428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0429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60468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6047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74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75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0469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6047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71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72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60430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31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2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0433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aphicFrame>
          <p:nvGraphicFramePr>
            <p:cNvPr id="60434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60434" name="Clip" r:id="rId5" imgW="1307263" imgH="1084139" progId="MS_ClipArt_Gallery.2">
                <p:embed/>
              </p:oleObj>
            </a:graphicData>
          </a:graphic>
        </p:graphicFrame>
        <p:sp>
          <p:nvSpPr>
            <p:cNvPr id="60435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6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7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8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9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40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41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42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43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44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45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46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47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rgbClr val="00CC66"/>
                </a:solidFill>
              </a:endParaRPr>
            </a:p>
          </p:txBody>
        </p:sp>
        <p:sp>
          <p:nvSpPr>
            <p:cNvPr id="60448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0449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50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60451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52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60453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54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60455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56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57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60458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0459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60460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6046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66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67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0461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6046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63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464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60423" name="Rectangle 58"/>
          <p:cNvSpPr>
            <a:spLocks noChangeArrowheads="1"/>
          </p:cNvSpPr>
          <p:nvPr/>
        </p:nvSpPr>
        <p:spPr bwMode="auto">
          <a:xfrm>
            <a:off x="4429125" y="1628775"/>
            <a:ext cx="38100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2. queueing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time waiting at output link for transmission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depends on congestion level of router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144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24C92D6-FB5F-4C67-9BC2-12967B5F7EE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Delay in packet-switched networks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71600"/>
            <a:ext cx="3810000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3. Transmission delay:</a:t>
            </a:r>
            <a:endParaRPr lang="en-US" sz="2400" smtClean="0"/>
          </a:p>
          <a:p>
            <a:r>
              <a:rPr lang="en-US" sz="2400" smtClean="0"/>
              <a:t>R=link bandwidth (bps)</a:t>
            </a:r>
          </a:p>
          <a:p>
            <a:r>
              <a:rPr lang="en-US" sz="2400" smtClean="0"/>
              <a:t>L=packet length (bits)</a:t>
            </a:r>
          </a:p>
          <a:p>
            <a:r>
              <a:rPr lang="en-US" sz="2400" smtClean="0"/>
              <a:t>time to send bits into link = L/R</a:t>
            </a:r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6750" y="1362075"/>
            <a:ext cx="41529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4. Propagation delay:</a:t>
            </a:r>
          </a:p>
          <a:p>
            <a:r>
              <a:rPr lang="en-US" sz="2400" smtClean="0"/>
              <a:t>d = length of physical link</a:t>
            </a:r>
          </a:p>
          <a:p>
            <a:r>
              <a:rPr lang="en-US" sz="2400" smtClean="0"/>
              <a:t>s = propagation speed in medium (~2x10</a:t>
            </a:r>
            <a:r>
              <a:rPr lang="en-US" sz="2400" baseline="30000" smtClean="0"/>
              <a:t>8</a:t>
            </a:r>
            <a:r>
              <a:rPr lang="en-US" sz="2400" smtClean="0"/>
              <a:t> m/sec)</a:t>
            </a:r>
          </a:p>
          <a:p>
            <a:r>
              <a:rPr lang="en-US" sz="2400" smtClean="0"/>
              <a:t>propagation delay = d/s</a:t>
            </a:r>
          </a:p>
        </p:txBody>
      </p:sp>
      <p:grpSp>
        <p:nvGrpSpPr>
          <p:cNvPr id="61447" name="Group 5"/>
          <p:cNvGrpSpPr>
            <a:grpSpLocks/>
          </p:cNvGrpSpPr>
          <p:nvPr/>
        </p:nvGrpSpPr>
        <p:grpSpPr bwMode="auto">
          <a:xfrm>
            <a:off x="622300" y="4432300"/>
            <a:ext cx="6021388" cy="2174875"/>
            <a:chOff x="494" y="2702"/>
            <a:chExt cx="3793" cy="1370"/>
          </a:xfrm>
        </p:grpSpPr>
        <p:graphicFrame>
          <p:nvGraphicFramePr>
            <p:cNvPr id="61451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61451" name="Clip" r:id="rId4" imgW="1307263" imgH="1084139" progId="MS_ClipArt_Gallery.2">
                <p:embed/>
              </p:oleObj>
            </a:graphicData>
          </a:graphic>
        </p:graphicFrame>
        <p:sp>
          <p:nvSpPr>
            <p:cNvPr id="61452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53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1454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1455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6149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614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500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501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149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6149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97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98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61456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57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58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1459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aphicFrame>
          <p:nvGraphicFramePr>
            <p:cNvPr id="61460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61460" name="Clip" r:id="rId5" imgW="1307263" imgH="1084139" progId="MS_ClipArt_Gallery.2">
                <p:embed/>
              </p:oleObj>
            </a:graphicData>
          </a:graphic>
        </p:graphicFrame>
        <p:sp>
          <p:nvSpPr>
            <p:cNvPr id="61461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2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4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5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6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67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68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69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70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1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2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3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rgbClr val="00CC66"/>
                </a:solidFill>
              </a:endParaRPr>
            </a:p>
          </p:txBody>
        </p:sp>
        <p:sp>
          <p:nvSpPr>
            <p:cNvPr id="61474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1475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76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61477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8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61479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80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61481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82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83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61484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485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61486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6149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92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93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1487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6148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89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1490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61448" name="Rectangle 57"/>
          <p:cNvSpPr>
            <a:spLocks noChangeArrowheads="1"/>
          </p:cNvSpPr>
          <p:nvPr/>
        </p:nvSpPr>
        <p:spPr bwMode="auto">
          <a:xfrm>
            <a:off x="4476750" y="3790950"/>
            <a:ext cx="3800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Note: </a:t>
            </a:r>
            <a:r>
              <a:rPr lang="en-US">
                <a:latin typeface="Comic Sans MS" pitchFamily="66" charset="0"/>
              </a:rPr>
              <a:t>s and R are </a:t>
            </a:r>
            <a:r>
              <a:rPr lang="en-US" i="1">
                <a:latin typeface="Comic Sans MS" pitchFamily="66" charset="0"/>
              </a:rPr>
              <a:t>very </a:t>
            </a:r>
            <a:r>
              <a:rPr lang="en-US">
                <a:latin typeface="Comic Sans MS" pitchFamily="66" charset="0"/>
              </a:rPr>
              <a:t>different quantities!</a:t>
            </a:r>
          </a:p>
        </p:txBody>
      </p:sp>
      <p:sp>
        <p:nvSpPr>
          <p:cNvPr id="61449" name="Rectangle 58"/>
          <p:cNvSpPr>
            <a:spLocks noChangeArrowheads="1"/>
          </p:cNvSpPr>
          <p:nvPr/>
        </p:nvSpPr>
        <p:spPr bwMode="auto">
          <a:xfrm>
            <a:off x="4476750" y="3800475"/>
            <a:ext cx="3676650" cy="876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246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0821EB9-B56B-4B63-8BC0-4B479A9E283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Caravan analogy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2679700"/>
            <a:ext cx="4216400" cy="3317875"/>
          </a:xfrm>
        </p:spPr>
        <p:txBody>
          <a:bodyPr/>
          <a:lstStyle/>
          <a:p>
            <a:r>
              <a:rPr lang="en-US" sz="2400" smtClean="0"/>
              <a:t>cars “propagate” at </a:t>
            </a:r>
            <a:br>
              <a:rPr lang="en-US" sz="2400" smtClean="0"/>
            </a:br>
            <a:r>
              <a:rPr lang="en-US" sz="2400" smtClean="0"/>
              <a:t>100 km/hr</a:t>
            </a:r>
          </a:p>
          <a:p>
            <a:r>
              <a:rPr lang="en-US" sz="2400" smtClean="0"/>
              <a:t>toll booth takes 12 sec to service car (transmission time)</a:t>
            </a:r>
          </a:p>
          <a:p>
            <a:r>
              <a:rPr lang="en-US" sz="2400" smtClean="0"/>
              <a:t>car~bit; caravan ~ packet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Q: How long until caravan is lined up before 2nd toll booth?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0275" y="2632075"/>
            <a:ext cx="4162425" cy="3365500"/>
          </a:xfrm>
        </p:spPr>
        <p:txBody>
          <a:bodyPr/>
          <a:lstStyle/>
          <a:p>
            <a:r>
              <a:rPr lang="en-US" sz="2400" smtClean="0"/>
              <a:t>Time to “push” entire caravan through toll booth onto highway = 12*10 = 120 sec</a:t>
            </a:r>
          </a:p>
          <a:p>
            <a:r>
              <a:rPr lang="en-US" sz="2400" smtClean="0"/>
              <a:t>Time for last car to propagate from 1st to 2nd toll both: 100km/(100km/hr)= 1 hr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A: 62 minutes</a:t>
            </a:r>
            <a:endParaRPr lang="en-US" sz="2400" smtClean="0"/>
          </a:p>
        </p:txBody>
      </p:sp>
      <p:grpSp>
        <p:nvGrpSpPr>
          <p:cNvPr id="62471" name="Group 42"/>
          <p:cNvGrpSpPr>
            <a:grpSpLocks/>
          </p:cNvGrpSpPr>
          <p:nvPr/>
        </p:nvGrpSpPr>
        <p:grpSpPr bwMode="auto">
          <a:xfrm>
            <a:off x="261938" y="1150938"/>
            <a:ext cx="8043862" cy="1481137"/>
            <a:chOff x="165" y="725"/>
            <a:chExt cx="5067" cy="933"/>
          </a:xfrm>
        </p:grpSpPr>
        <p:grpSp>
          <p:nvGrpSpPr>
            <p:cNvPr id="62473" name="Group 43"/>
            <p:cNvGrpSpPr>
              <a:grpSpLocks/>
            </p:cNvGrpSpPr>
            <p:nvPr/>
          </p:nvGrpSpPr>
          <p:grpSpPr bwMode="auto">
            <a:xfrm>
              <a:off x="3520" y="781"/>
              <a:ext cx="546" cy="877"/>
              <a:chOff x="1342" y="938"/>
              <a:chExt cx="546" cy="877"/>
            </a:xfrm>
          </p:grpSpPr>
          <p:sp>
            <p:nvSpPr>
              <p:cNvPr id="62497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498" name="Text Box 45"/>
              <p:cNvSpPr txBox="1">
                <a:spLocks noChangeArrowheads="1"/>
              </p:cNvSpPr>
              <p:nvPr/>
            </p:nvSpPr>
            <p:spPr bwMode="auto">
              <a:xfrm>
                <a:off x="1342" y="1373"/>
                <a:ext cx="54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toll </a:t>
                </a:r>
              </a:p>
              <a:p>
                <a:pPr algn="ctr"/>
                <a:r>
                  <a:rPr lang="en-US" sz="2000">
                    <a:latin typeface="Comic Sans MS" pitchFamily="66" charset="0"/>
                  </a:rPr>
                  <a:t>booth</a:t>
                </a:r>
              </a:p>
            </p:txBody>
          </p:sp>
        </p:grpSp>
        <p:grpSp>
          <p:nvGrpSpPr>
            <p:cNvPr id="62474" name="Group 46"/>
            <p:cNvGrpSpPr>
              <a:grpSpLocks/>
            </p:cNvGrpSpPr>
            <p:nvPr/>
          </p:nvGrpSpPr>
          <p:grpSpPr bwMode="auto">
            <a:xfrm>
              <a:off x="1723" y="781"/>
              <a:ext cx="546" cy="877"/>
              <a:chOff x="1342" y="938"/>
              <a:chExt cx="546" cy="877"/>
            </a:xfrm>
          </p:grpSpPr>
          <p:sp>
            <p:nvSpPr>
              <p:cNvPr id="62495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496" name="Text Box 48"/>
              <p:cNvSpPr txBox="1">
                <a:spLocks noChangeArrowheads="1"/>
              </p:cNvSpPr>
              <p:nvPr/>
            </p:nvSpPr>
            <p:spPr bwMode="auto">
              <a:xfrm>
                <a:off x="1342" y="1373"/>
                <a:ext cx="54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toll </a:t>
                </a:r>
              </a:p>
              <a:p>
                <a:pPr algn="ctr"/>
                <a:r>
                  <a:rPr lang="en-US" sz="2000">
                    <a:latin typeface="Comic Sans MS" pitchFamily="66" charset="0"/>
                  </a:rPr>
                  <a:t>booth</a:t>
                </a:r>
              </a:p>
            </p:txBody>
          </p:sp>
        </p:grpSp>
        <p:sp>
          <p:nvSpPr>
            <p:cNvPr id="62475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476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7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ten-car </a:t>
              </a:r>
            </a:p>
            <a:p>
              <a:r>
                <a:rPr lang="en-US" sz="2000">
                  <a:latin typeface="Comic Sans MS" pitchFamily="66" charset="0"/>
                </a:rPr>
                <a:t>caravan</a:t>
              </a:r>
              <a:endParaRPr lang="en-US" sz="2000"/>
            </a:p>
          </p:txBody>
        </p:sp>
        <p:sp>
          <p:nvSpPr>
            <p:cNvPr id="62477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478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100 km</a:t>
              </a:r>
            </a:p>
          </p:txBody>
        </p:sp>
        <p:sp>
          <p:nvSpPr>
            <p:cNvPr id="62479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480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100 km</a:t>
              </a:r>
            </a:p>
          </p:txBody>
        </p:sp>
        <p:sp>
          <p:nvSpPr>
            <p:cNvPr id="62481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2482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483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484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62485" name="Picture 59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86" name="Picture 60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2487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62493" name="Picture 6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2494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62488" name="Picture 64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2489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62491" name="Picture 6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2492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2490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411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9886CBDB-1FAF-4835-87C0-2FCEB6E125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“Cool” internet appliances</a:t>
            </a:r>
          </a:p>
        </p:txBody>
      </p:sp>
      <p:pic>
        <p:nvPicPr>
          <p:cNvPr id="17413" name="Picture 3" descr="toa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460500"/>
            <a:ext cx="24955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 descr="whisp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813" y="1368425"/>
            <a:ext cx="18954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 descr="iP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775" y="3763963"/>
            <a:ext cx="21653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739775" y="5476875"/>
            <a:ext cx="4144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World’s smallest web server</a:t>
            </a:r>
          </a:p>
          <a:p>
            <a:r>
              <a:rPr lang="en-US" sz="1600">
                <a:latin typeface="Arial" charset="0"/>
              </a:rPr>
              <a:t>http://www-ccs.cs.umass.edu/~shri/iPic.html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1279525" y="2774950"/>
            <a:ext cx="216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IP picture frame</a:t>
            </a:r>
          </a:p>
          <a:p>
            <a:r>
              <a:rPr lang="en-US" sz="1600">
                <a:latin typeface="Arial" charset="0"/>
              </a:rPr>
              <a:t>http://www.ceiva.com/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115050" y="1989138"/>
            <a:ext cx="2246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Web-enabled toaster +</a:t>
            </a:r>
          </a:p>
          <a:p>
            <a:r>
              <a:rPr lang="en-US" sz="1600">
                <a:latin typeface="Arial" charset="0"/>
              </a:rPr>
              <a:t>weather forecaster</a:t>
            </a:r>
          </a:p>
        </p:txBody>
      </p:sp>
      <p:pic>
        <p:nvPicPr>
          <p:cNvPr id="17419" name="Picture 9" descr="cisc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5050" y="4138613"/>
            <a:ext cx="2395538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6457950" y="57673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Internet phones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349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7EBF8C6E-7985-4C85-A5A5-06088EFC491D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smtClean="0"/>
              <a:t>Caravan analogy (more)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2930525"/>
            <a:ext cx="3941762" cy="3317875"/>
          </a:xfrm>
        </p:spPr>
        <p:txBody>
          <a:bodyPr/>
          <a:lstStyle/>
          <a:p>
            <a:r>
              <a:rPr lang="en-US" sz="2400" smtClean="0"/>
              <a:t>Cars now “propagate” at </a:t>
            </a:r>
            <a:br>
              <a:rPr lang="en-US" sz="2400" smtClean="0"/>
            </a:br>
            <a:r>
              <a:rPr lang="en-US" sz="2400" smtClean="0"/>
              <a:t>1000 km/hr</a:t>
            </a:r>
          </a:p>
          <a:p>
            <a:r>
              <a:rPr lang="en-US" sz="2400" smtClean="0"/>
              <a:t>Toll booth now takes 1 min to service a car</a:t>
            </a:r>
            <a:endParaRPr lang="en-US" sz="2400" smtClean="0">
              <a:solidFill>
                <a:schemeClr val="accent2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Q: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Will cars arrive to 2nd booth before all cars serviced at 1st booth?</a:t>
            </a:r>
            <a:endParaRPr lang="en-US" sz="240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chemeClr val="accent2"/>
              </a:solidFill>
            </a:endParaRP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632075"/>
            <a:ext cx="4368800" cy="33655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Yes!</a:t>
            </a:r>
            <a:r>
              <a:rPr lang="en-US" sz="2400" smtClean="0"/>
              <a:t> After 7 min, 1st car at 2nd booth and 3 cars still at 1st booth.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1st bit of packet can arrive at 2nd router before packet is fully transmitted at 1st router!</a:t>
            </a:r>
            <a:endParaRPr lang="en-US" sz="2400" smtClean="0"/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See Ethernet applet at AWL Web site</a:t>
            </a:r>
            <a:endParaRPr lang="en-US" sz="2000" smtClean="0"/>
          </a:p>
        </p:txBody>
      </p:sp>
      <p:grpSp>
        <p:nvGrpSpPr>
          <p:cNvPr id="63495" name="Group 49"/>
          <p:cNvGrpSpPr>
            <a:grpSpLocks/>
          </p:cNvGrpSpPr>
          <p:nvPr/>
        </p:nvGrpSpPr>
        <p:grpSpPr bwMode="auto">
          <a:xfrm>
            <a:off x="261938" y="1150938"/>
            <a:ext cx="8043862" cy="1481137"/>
            <a:chOff x="165" y="725"/>
            <a:chExt cx="5067" cy="933"/>
          </a:xfrm>
        </p:grpSpPr>
        <p:grpSp>
          <p:nvGrpSpPr>
            <p:cNvPr id="63497" name="Group 5"/>
            <p:cNvGrpSpPr>
              <a:grpSpLocks/>
            </p:cNvGrpSpPr>
            <p:nvPr/>
          </p:nvGrpSpPr>
          <p:grpSpPr bwMode="auto">
            <a:xfrm>
              <a:off x="3520" y="781"/>
              <a:ext cx="546" cy="877"/>
              <a:chOff x="1342" y="938"/>
              <a:chExt cx="546" cy="877"/>
            </a:xfrm>
          </p:grpSpPr>
          <p:sp>
            <p:nvSpPr>
              <p:cNvPr id="63521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522" name="Text Box 7"/>
              <p:cNvSpPr txBox="1">
                <a:spLocks noChangeArrowheads="1"/>
              </p:cNvSpPr>
              <p:nvPr/>
            </p:nvSpPr>
            <p:spPr bwMode="auto">
              <a:xfrm>
                <a:off x="1342" y="1373"/>
                <a:ext cx="54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toll </a:t>
                </a:r>
              </a:p>
              <a:p>
                <a:pPr algn="ctr"/>
                <a:r>
                  <a:rPr lang="en-US" sz="2000">
                    <a:latin typeface="Comic Sans MS" pitchFamily="66" charset="0"/>
                  </a:rPr>
                  <a:t>booth</a:t>
                </a:r>
              </a:p>
            </p:txBody>
          </p:sp>
        </p:grpSp>
        <p:grpSp>
          <p:nvGrpSpPr>
            <p:cNvPr id="63498" name="Group 8"/>
            <p:cNvGrpSpPr>
              <a:grpSpLocks/>
            </p:cNvGrpSpPr>
            <p:nvPr/>
          </p:nvGrpSpPr>
          <p:grpSpPr bwMode="auto">
            <a:xfrm>
              <a:off x="1723" y="781"/>
              <a:ext cx="546" cy="877"/>
              <a:chOff x="1342" y="938"/>
              <a:chExt cx="546" cy="877"/>
            </a:xfrm>
          </p:grpSpPr>
          <p:sp>
            <p:nvSpPr>
              <p:cNvPr id="63519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520" name="Text Box 10"/>
              <p:cNvSpPr txBox="1">
                <a:spLocks noChangeArrowheads="1"/>
              </p:cNvSpPr>
              <p:nvPr/>
            </p:nvSpPr>
            <p:spPr bwMode="auto">
              <a:xfrm>
                <a:off x="1342" y="1373"/>
                <a:ext cx="54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toll </a:t>
                </a:r>
              </a:p>
              <a:p>
                <a:pPr algn="ctr"/>
                <a:r>
                  <a:rPr lang="en-US" sz="2000">
                    <a:latin typeface="Comic Sans MS" pitchFamily="66" charset="0"/>
                  </a:rPr>
                  <a:t>booth</a:t>
                </a:r>
              </a:p>
            </p:txBody>
          </p:sp>
        </p:grpSp>
        <p:sp>
          <p:nvSpPr>
            <p:cNvPr id="63499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500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7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ten-car </a:t>
              </a:r>
            </a:p>
            <a:p>
              <a:r>
                <a:rPr lang="en-US" sz="2000">
                  <a:latin typeface="Comic Sans MS" pitchFamily="66" charset="0"/>
                </a:rPr>
                <a:t>caravan</a:t>
              </a:r>
              <a:endParaRPr lang="en-US" sz="2000"/>
            </a:p>
          </p:txBody>
        </p:sp>
        <p:sp>
          <p:nvSpPr>
            <p:cNvPr id="63501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502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100 km</a:t>
              </a:r>
            </a:p>
          </p:txBody>
        </p:sp>
        <p:sp>
          <p:nvSpPr>
            <p:cNvPr id="63503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504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100 km</a:t>
              </a:r>
            </a:p>
          </p:txBody>
        </p:sp>
        <p:sp>
          <p:nvSpPr>
            <p:cNvPr id="63505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3506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507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508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63509" name="Picture 41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510" name="Picture 42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3511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63517" name="Picture 4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3518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63512" name="Picture 40" descr="MCj0398517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3513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63515" name="Picture 4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3516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3514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15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71C31C37-FFDC-4905-A0CC-5FE510BBF1E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delay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47938"/>
            <a:ext cx="7772400" cy="3700462"/>
          </a:xfrm>
        </p:spPr>
        <p:txBody>
          <a:bodyPr/>
          <a:lstStyle/>
          <a:p>
            <a:r>
              <a:rPr lang="en-US" sz="2400" smtClean="0"/>
              <a:t>d</a:t>
            </a:r>
            <a:r>
              <a:rPr lang="en-US" sz="2400" baseline="-25000" smtClean="0"/>
              <a:t>proc</a:t>
            </a:r>
            <a:r>
              <a:rPr lang="en-US" sz="2400" smtClean="0"/>
              <a:t> = processing delay</a:t>
            </a:r>
          </a:p>
          <a:p>
            <a:pPr lvl="1"/>
            <a:r>
              <a:rPr lang="en-US" sz="2000" smtClean="0"/>
              <a:t>typically a few microsecs or less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queue</a:t>
            </a:r>
            <a:r>
              <a:rPr lang="en-US" sz="2400" smtClean="0"/>
              <a:t> = queuing delay</a:t>
            </a:r>
          </a:p>
          <a:p>
            <a:pPr lvl="1"/>
            <a:r>
              <a:rPr lang="en-US" sz="2000" smtClean="0"/>
              <a:t>depends on congestion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transmission delay</a:t>
            </a:r>
          </a:p>
          <a:p>
            <a:pPr lvl="1"/>
            <a:r>
              <a:rPr lang="en-US" sz="2000" smtClean="0"/>
              <a:t>= L/R, significant for low-speed links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prop</a:t>
            </a:r>
            <a:r>
              <a:rPr lang="en-US" sz="2400" smtClean="0"/>
              <a:t> = propagation delay</a:t>
            </a:r>
          </a:p>
          <a:p>
            <a:pPr lvl="1"/>
            <a:r>
              <a:rPr lang="en-US" sz="2000" smtClean="0"/>
              <a:t>a few microsecs to hundreds of msecs</a:t>
            </a:r>
          </a:p>
        </p:txBody>
      </p:sp>
      <p:graphicFrame>
        <p:nvGraphicFramePr>
          <p:cNvPr id="64518" name="Object 4"/>
          <p:cNvGraphicFramePr>
            <a:graphicFrameLocks noChangeAspect="1"/>
          </p:cNvGraphicFramePr>
          <p:nvPr/>
        </p:nvGraphicFramePr>
        <p:xfrm>
          <a:off x="1887538" y="1371600"/>
          <a:ext cx="5314950" cy="635000"/>
        </p:xfrm>
        <a:graphic>
          <a:graphicData uri="http://schemas.openxmlformats.org/presentationml/2006/ole">
            <p:oleObj spid="_x0000_s64518" name="Equation" r:id="rId4" imgW="2006600" imgH="241300" progId="Equation.3">
              <p:embed/>
            </p:oleObj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53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DFA7606-BD2B-4C6E-BC17-F1128687D48D}" type="slidenum">
              <a:rPr lang="en-US" smtClean="0"/>
              <a:pPr/>
              <a:t>52</a:t>
            </a:fld>
            <a:endParaRPr lang="en-US" smtClean="0"/>
          </a:p>
        </p:txBody>
      </p:sp>
      <p:pic>
        <p:nvPicPr>
          <p:cNvPr id="65540" name="Picture 60" descr="queueDel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50" y="1290638"/>
            <a:ext cx="516255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smtClean="0"/>
              <a:t>Queueing delay (revisited)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638300"/>
            <a:ext cx="3810000" cy="1781175"/>
          </a:xfrm>
        </p:spPr>
        <p:txBody>
          <a:bodyPr/>
          <a:lstStyle/>
          <a:p>
            <a:r>
              <a:rPr lang="en-US" sz="2400" smtClean="0"/>
              <a:t>R=link bandwidth (bps)</a:t>
            </a:r>
          </a:p>
          <a:p>
            <a:r>
              <a:rPr lang="en-US" sz="2400" smtClean="0"/>
              <a:t>L=packet length (bits)</a:t>
            </a:r>
          </a:p>
          <a:p>
            <a:r>
              <a:rPr lang="en-US" sz="2400" smtClean="0"/>
              <a:t>a=average packet arrival rate</a:t>
            </a:r>
          </a:p>
        </p:txBody>
      </p:sp>
      <p:sp>
        <p:nvSpPr>
          <p:cNvPr id="65543" name="Rectangle 61"/>
          <p:cNvSpPr>
            <a:spLocks noChangeArrowheads="1"/>
          </p:cNvSpPr>
          <p:nvPr/>
        </p:nvSpPr>
        <p:spPr bwMode="auto">
          <a:xfrm>
            <a:off x="714375" y="35528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traffic intensity = La/R</a:t>
            </a:r>
          </a:p>
        </p:txBody>
      </p:sp>
      <p:sp>
        <p:nvSpPr>
          <p:cNvPr id="65544" name="Rectangle 62"/>
          <p:cNvSpPr>
            <a:spLocks noChangeArrowheads="1"/>
          </p:cNvSpPr>
          <p:nvPr/>
        </p:nvSpPr>
        <p:spPr bwMode="auto">
          <a:xfrm>
            <a:off x="571500" y="4448175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~ 0: average queueing delay small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-&gt; 1: delays become large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La/R &gt; 1: more “work” arriving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56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668AC81-9B67-4E1F-8BD2-49ECF7187D90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“Real” Internet delays and routes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098800"/>
          </a:xfrm>
        </p:spPr>
        <p:txBody>
          <a:bodyPr/>
          <a:lstStyle/>
          <a:p>
            <a:r>
              <a:rPr lang="en-US" sz="2400" smtClean="0"/>
              <a:t>What do “real” Internet delay &amp; loss look like? </a:t>
            </a:r>
          </a:p>
          <a:p>
            <a:r>
              <a:rPr lang="en-US" sz="2400" b="1" u="sng" smtClean="0">
                <a:solidFill>
                  <a:srgbClr val="FF0000"/>
                </a:solidFill>
                <a:latin typeface="Courier" pitchFamily="49" charset="0"/>
              </a:rPr>
              <a:t>Traceroute</a:t>
            </a:r>
            <a:r>
              <a:rPr lang="en-US" sz="2400" u="sng" smtClean="0">
                <a:solidFill>
                  <a:srgbClr val="FF0000"/>
                </a:solidFill>
              </a:rPr>
              <a:t> program:</a:t>
            </a:r>
            <a:r>
              <a:rPr lang="en-US" sz="2400" smtClean="0"/>
              <a:t> provides delay measurement from source to router along end-end Internet path towards destination.  For all </a:t>
            </a:r>
            <a:r>
              <a:rPr lang="en-US" sz="2400" i="1" smtClean="0"/>
              <a:t>i:</a:t>
            </a:r>
          </a:p>
          <a:p>
            <a:pPr lvl="1"/>
            <a:r>
              <a:rPr lang="en-US" sz="2000" smtClean="0"/>
              <a:t>sends three packets that will reach router </a:t>
            </a:r>
            <a:r>
              <a:rPr lang="en-US" sz="2000" i="1" smtClean="0"/>
              <a:t>i</a:t>
            </a:r>
            <a:r>
              <a:rPr lang="en-US" sz="2000" smtClean="0"/>
              <a:t> on path towards destination</a:t>
            </a:r>
          </a:p>
          <a:p>
            <a:pPr lvl="1"/>
            <a:r>
              <a:rPr lang="en-US" sz="2000" smtClean="0"/>
              <a:t>router </a:t>
            </a:r>
            <a:r>
              <a:rPr lang="en-US" sz="2000" i="1" smtClean="0"/>
              <a:t>i</a:t>
            </a:r>
            <a:r>
              <a:rPr lang="en-US" sz="2000" smtClean="0"/>
              <a:t> will return packets to sender</a:t>
            </a:r>
          </a:p>
          <a:p>
            <a:pPr lvl="1"/>
            <a:r>
              <a:rPr lang="en-US" sz="2000" smtClean="0"/>
              <a:t>sender times interval between transmission and reply.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66566" name="Object 11"/>
          <p:cNvGraphicFramePr>
            <a:graphicFrameLocks noChangeAspect="1"/>
          </p:cNvGraphicFramePr>
          <p:nvPr/>
        </p:nvGraphicFramePr>
        <p:xfrm>
          <a:off x="984250" y="5078413"/>
          <a:ext cx="415925" cy="319087"/>
        </p:xfrm>
        <a:graphic>
          <a:graphicData uri="http://schemas.openxmlformats.org/presentationml/2006/ole">
            <p:oleObj spid="_x0000_s66566" name="Clip" r:id="rId4" imgW="1307263" imgH="1084139" progId="MS_ClipArt_Gallery.2">
              <p:embed/>
            </p:oleObj>
          </a:graphicData>
        </a:graphic>
      </p:graphicFrame>
      <p:sp>
        <p:nvSpPr>
          <p:cNvPr id="6656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6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6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7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7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66572" name="Group 144"/>
          <p:cNvGrpSpPr>
            <a:grpSpLocks/>
          </p:cNvGrpSpPr>
          <p:nvPr/>
        </p:nvGrpSpPr>
        <p:grpSpPr bwMode="auto">
          <a:xfrm>
            <a:off x="1560513" y="5467350"/>
            <a:ext cx="501650" cy="233363"/>
            <a:chOff x="3600" y="219"/>
            <a:chExt cx="360" cy="175"/>
          </a:xfrm>
        </p:grpSpPr>
        <p:sp>
          <p:nvSpPr>
            <p:cNvPr id="66643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44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45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46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6647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6648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653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54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55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6649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650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51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52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66573" name="Group 158"/>
          <p:cNvGrpSpPr>
            <a:grpSpLocks/>
          </p:cNvGrpSpPr>
          <p:nvPr/>
        </p:nvGrpSpPr>
        <p:grpSpPr bwMode="auto">
          <a:xfrm>
            <a:off x="2513013" y="5238750"/>
            <a:ext cx="501650" cy="233363"/>
            <a:chOff x="3600" y="219"/>
            <a:chExt cx="360" cy="175"/>
          </a:xfrm>
        </p:grpSpPr>
        <p:sp>
          <p:nvSpPr>
            <p:cNvPr id="66630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31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32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33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6634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6635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640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41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42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6636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637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38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39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66574" name="Group 186"/>
          <p:cNvGrpSpPr>
            <a:grpSpLocks/>
          </p:cNvGrpSpPr>
          <p:nvPr/>
        </p:nvGrpSpPr>
        <p:grpSpPr bwMode="auto">
          <a:xfrm>
            <a:off x="3500438" y="5446713"/>
            <a:ext cx="500062" cy="233362"/>
            <a:chOff x="3600" y="219"/>
            <a:chExt cx="360" cy="175"/>
          </a:xfrm>
        </p:grpSpPr>
        <p:sp>
          <p:nvSpPr>
            <p:cNvPr id="66617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8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19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20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6621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6622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627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28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29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6623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624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25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26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66575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76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66577" name="Group 262"/>
          <p:cNvGrpSpPr>
            <a:grpSpLocks/>
          </p:cNvGrpSpPr>
          <p:nvPr/>
        </p:nvGrpSpPr>
        <p:grpSpPr bwMode="auto">
          <a:xfrm>
            <a:off x="4608513" y="5264150"/>
            <a:ext cx="501650" cy="233363"/>
            <a:chOff x="3600" y="219"/>
            <a:chExt cx="360" cy="175"/>
          </a:xfrm>
        </p:grpSpPr>
        <p:sp>
          <p:nvSpPr>
            <p:cNvPr id="66604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5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06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607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6608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6609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614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15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16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6610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611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12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13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66578" name="Group 276"/>
          <p:cNvGrpSpPr>
            <a:grpSpLocks/>
          </p:cNvGrpSpPr>
          <p:nvPr/>
        </p:nvGrpSpPr>
        <p:grpSpPr bwMode="auto">
          <a:xfrm>
            <a:off x="5595938" y="5472113"/>
            <a:ext cx="500062" cy="233362"/>
            <a:chOff x="3600" y="219"/>
            <a:chExt cx="360" cy="175"/>
          </a:xfrm>
        </p:grpSpPr>
        <p:sp>
          <p:nvSpPr>
            <p:cNvPr id="66591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2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593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6594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6595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6596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6601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02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03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6597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598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599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6600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66579" name="Object 290"/>
          <p:cNvGraphicFramePr>
            <a:graphicFrameLocks noChangeAspect="1"/>
          </p:cNvGraphicFramePr>
          <p:nvPr/>
        </p:nvGraphicFramePr>
        <p:xfrm>
          <a:off x="6597650" y="5180013"/>
          <a:ext cx="415925" cy="319087"/>
        </p:xfrm>
        <a:graphic>
          <a:graphicData uri="http://schemas.openxmlformats.org/presentationml/2006/ole">
            <p:oleObj spid="_x0000_s66579" name="Clip" r:id="rId5" imgW="1307263" imgH="1084139" progId="MS_ClipArt_Gallery.2">
              <p:embed/>
            </p:oleObj>
          </a:graphicData>
        </a:graphic>
      </p:graphicFrame>
      <p:sp>
        <p:nvSpPr>
          <p:cNvPr id="66580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81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82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6583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151209375 w 264"/>
              <a:gd name="T1" fmla="*/ 0 h 264"/>
              <a:gd name="T2" fmla="*/ 574595625 w 264"/>
              <a:gd name="T3" fmla="*/ 554434375 h 264"/>
              <a:gd name="T4" fmla="*/ 0 w 264"/>
              <a:gd name="T5" fmla="*/ 221773750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9700"/>
            <a:ext cx="1346200" cy="474663"/>
          </a:xfrm>
          <a:custGeom>
            <a:avLst/>
            <a:gdLst>
              <a:gd name="T0" fmla="*/ 191531875 w 848"/>
              <a:gd name="T1" fmla="*/ 191532077 h 299"/>
              <a:gd name="T2" fmla="*/ 816530625 w 848"/>
              <a:gd name="T3" fmla="*/ 544354323 h 299"/>
              <a:gd name="T4" fmla="*/ 2066528125 w 848"/>
              <a:gd name="T5" fmla="*/ 191532077 h 299"/>
              <a:gd name="T6" fmla="*/ 856853125 w 848"/>
              <a:gd name="T7" fmla="*/ 745967036 h 299"/>
              <a:gd name="T8" fmla="*/ 0 w 848"/>
              <a:gd name="T9" fmla="*/ 241935255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1958975" y="552767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7" name="Freeform 303"/>
          <p:cNvSpPr>
            <a:spLocks/>
          </p:cNvSpPr>
          <p:nvPr/>
        </p:nvSpPr>
        <p:spPr bwMode="auto">
          <a:xfrm>
            <a:off x="1276350" y="5273675"/>
            <a:ext cx="2247900" cy="403225"/>
          </a:xfrm>
          <a:custGeom>
            <a:avLst/>
            <a:gdLst>
              <a:gd name="T0" fmla="*/ 191531875 w 1416"/>
              <a:gd name="T1" fmla="*/ 75604688 h 254"/>
              <a:gd name="T2" fmla="*/ 816530625 w 1416"/>
              <a:gd name="T3" fmla="*/ 428426563 h 254"/>
              <a:gd name="T4" fmla="*/ 2147483647 w 1416"/>
              <a:gd name="T5" fmla="*/ 5040313 h 254"/>
              <a:gd name="T6" fmla="*/ 2147483647 w 1416"/>
              <a:gd name="T7" fmla="*/ 458668438 h 254"/>
              <a:gd name="T8" fmla="*/ 2147483647 w 1416"/>
              <a:gd name="T9" fmla="*/ 186491563 h 254"/>
              <a:gd name="T10" fmla="*/ 856853125 w 1416"/>
              <a:gd name="T11" fmla="*/ 630039063 h 254"/>
              <a:gd name="T12" fmla="*/ 0 w 1416"/>
              <a:gd name="T13" fmla="*/ 126007813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3" grpId="0" animBg="1"/>
      <p:bldP spid="83244" grpId="0"/>
      <p:bldP spid="83245" grpId="0" animBg="1"/>
      <p:bldP spid="83246" grpId="0"/>
      <p:bldP spid="83247" grpId="0" animBg="1"/>
      <p:bldP spid="832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758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B8451406-D97F-4AAC-986F-E7CF501644D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“Real” Internet delays and routes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19  fantasia.eurecom.fr (193.55.113.142)  132 ms  128 ms  136</a:t>
            </a:r>
            <a:r>
              <a:rPr lang="en-US"/>
              <a:t> </a:t>
            </a:r>
            <a:r>
              <a:rPr lang="en-US" sz="1600"/>
              <a:t>ms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traceroute:</a:t>
            </a:r>
            <a:r>
              <a:rPr lang="en-US">
                <a:latin typeface="Comic Sans MS" pitchFamily="66" charset="0"/>
              </a:rPr>
              <a:t> gaia.cs.umass.edu to www.eurecom.fr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Three delay measurements from </a:t>
            </a:r>
          </a:p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gaia.cs.umass.edu to cs-gw.cs.umass.edu </a:t>
            </a: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* means no response (probe lost, router not replying)</a:t>
            </a:r>
          </a:p>
        </p:txBody>
      </p:sp>
      <p:sp>
        <p:nvSpPr>
          <p:cNvPr id="67598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1494453450 w 638"/>
              <a:gd name="T1" fmla="*/ 0 h 155"/>
              <a:gd name="T2" fmla="*/ 1570058138 w 638"/>
              <a:gd name="T3" fmla="*/ 95766132 h 155"/>
              <a:gd name="T4" fmla="*/ 1532255000 w 638"/>
              <a:gd name="T5" fmla="*/ 309980642 h 155"/>
              <a:gd name="T6" fmla="*/ 1123989688 w 638"/>
              <a:gd name="T7" fmla="*/ 388104851 h 155"/>
              <a:gd name="T8" fmla="*/ 0 w 638"/>
              <a:gd name="T9" fmla="*/ 327620978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87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trans-oceanic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link</a:t>
            </a:r>
            <a:endParaRPr lang="en-US" sz="200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611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81DD3A8-85C3-47B6-97D1-2B81FF54085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loss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546225"/>
            <a:ext cx="8394700" cy="4648200"/>
          </a:xfrm>
        </p:spPr>
        <p:txBody>
          <a:bodyPr/>
          <a:lstStyle/>
          <a:p>
            <a:r>
              <a:rPr lang="en-US" smtClean="0"/>
              <a:t>queue (aka buffer) preceding link in buffer has finite capacity</a:t>
            </a:r>
          </a:p>
          <a:p>
            <a:r>
              <a:rPr lang="en-US" smtClean="0"/>
              <a:t>packet arriving to full queue dropped (aka lost)</a:t>
            </a:r>
          </a:p>
          <a:p>
            <a:r>
              <a:rPr lang="en-US" smtClean="0"/>
              <a:t>lost packet may be retransmitted by previous node, by source end system, or not at all</a:t>
            </a:r>
          </a:p>
        </p:txBody>
      </p:sp>
      <p:graphicFrame>
        <p:nvGraphicFramePr>
          <p:cNvPr id="68614" name="Object 5"/>
          <p:cNvGraphicFramePr>
            <a:graphicFrameLocks noChangeAspect="1"/>
          </p:cNvGraphicFramePr>
          <p:nvPr/>
        </p:nvGraphicFramePr>
        <p:xfrm>
          <a:off x="2051050" y="5346700"/>
          <a:ext cx="646113" cy="533400"/>
        </p:xfrm>
        <a:graphic>
          <a:graphicData uri="http://schemas.openxmlformats.org/presentationml/2006/ole">
            <p:oleObj spid="_x0000_s68614" name="Clip" r:id="rId4" imgW="1307263" imgH="1084139" progId="MS_ClipArt_Gallery.2">
              <p:embed/>
            </p:oleObj>
          </a:graphicData>
        </a:graphic>
      </p:graphicFrame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8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68646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68651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8652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8653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8647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68648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8649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8650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68619" name="Object 22"/>
          <p:cNvGraphicFramePr>
            <a:graphicFrameLocks noChangeAspect="1"/>
          </p:cNvGraphicFramePr>
          <p:nvPr/>
        </p:nvGraphicFramePr>
        <p:xfrm>
          <a:off x="1736725" y="4337050"/>
          <a:ext cx="646113" cy="533400"/>
        </p:xfrm>
        <a:graphic>
          <a:graphicData uri="http://schemas.openxmlformats.org/presentationml/2006/ole">
            <p:oleObj spid="_x0000_s68619" name="Clip" r:id="rId5" imgW="1307263" imgH="1084139" progId="MS_ClipArt_Gallery.2">
              <p:embed/>
            </p:oleObj>
          </a:graphicData>
        </a:graphic>
      </p:graphicFrame>
      <p:sp>
        <p:nvSpPr>
          <p:cNvPr id="68620" name="Line 23"/>
          <p:cNvSpPr>
            <a:spLocks noChangeShapeType="1"/>
          </p:cNvSpPr>
          <p:nvPr/>
        </p:nvSpPr>
        <p:spPr bwMode="auto">
          <a:xfrm>
            <a:off x="2362200" y="47434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21" name="Line 24"/>
          <p:cNvSpPr>
            <a:spLocks noChangeShapeType="1"/>
          </p:cNvSpPr>
          <p:nvPr/>
        </p:nvSpPr>
        <p:spPr bwMode="auto">
          <a:xfrm flipV="1">
            <a:off x="2667000" y="57292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22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23" name="Line 26"/>
          <p:cNvSpPr>
            <a:spLocks noChangeShapeType="1"/>
          </p:cNvSpPr>
          <p:nvPr/>
        </p:nvSpPr>
        <p:spPr bwMode="auto">
          <a:xfrm flipH="1">
            <a:off x="2867025" y="47339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24" name="Line 27"/>
          <p:cNvSpPr>
            <a:spLocks noChangeShapeType="1"/>
          </p:cNvSpPr>
          <p:nvPr/>
        </p:nvSpPr>
        <p:spPr bwMode="auto">
          <a:xfrm>
            <a:off x="2876550" y="51673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25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26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27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28" name="Rectangle 31"/>
          <p:cNvSpPr>
            <a:spLocks noChangeArrowheads="1"/>
          </p:cNvSpPr>
          <p:nvPr/>
        </p:nvSpPr>
        <p:spPr bwMode="auto">
          <a:xfrm>
            <a:off x="2805113" y="52085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29" name="Freeform 32"/>
          <p:cNvSpPr>
            <a:spLocks/>
          </p:cNvSpPr>
          <p:nvPr/>
        </p:nvSpPr>
        <p:spPr bwMode="auto">
          <a:xfrm>
            <a:off x="2903538" y="5087938"/>
            <a:ext cx="228600" cy="103187"/>
          </a:xfrm>
          <a:custGeom>
            <a:avLst/>
            <a:gdLst>
              <a:gd name="T0" fmla="*/ 0 w 111"/>
              <a:gd name="T1" fmla="*/ 158918761 h 67"/>
              <a:gd name="T2" fmla="*/ 0 w 111"/>
              <a:gd name="T3" fmla="*/ 0 h 67"/>
              <a:gd name="T4" fmla="*/ 470792432 w 111"/>
              <a:gd name="T5" fmla="*/ 2371761 h 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" h="67">
                <a:moveTo>
                  <a:pt x="0" y="67"/>
                </a:moveTo>
                <a:lnTo>
                  <a:pt x="0" y="0"/>
                </a:lnTo>
                <a:lnTo>
                  <a:pt x="111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30" name="Line 33"/>
          <p:cNvSpPr>
            <a:spLocks noChangeShapeType="1"/>
          </p:cNvSpPr>
          <p:nvPr/>
        </p:nvSpPr>
        <p:spPr bwMode="auto">
          <a:xfrm flipV="1">
            <a:off x="2809875" y="54514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31" name="Text Box 35"/>
          <p:cNvSpPr txBox="1">
            <a:spLocks noChangeArrowheads="1"/>
          </p:cNvSpPr>
          <p:nvPr/>
        </p:nvSpPr>
        <p:spPr bwMode="auto">
          <a:xfrm>
            <a:off x="1384300" y="43608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632" name="Text Box 36"/>
          <p:cNvSpPr txBox="1">
            <a:spLocks noChangeArrowheads="1"/>
          </p:cNvSpPr>
          <p:nvPr/>
        </p:nvSpPr>
        <p:spPr bwMode="auto">
          <a:xfrm>
            <a:off x="1660525" y="53800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633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88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packet being transmitted</a:t>
            </a:r>
            <a:endParaRPr lang="en-US" sz="1800"/>
          </a:p>
        </p:txBody>
      </p:sp>
      <p:sp>
        <p:nvSpPr>
          <p:cNvPr id="68634" name="Line 41"/>
          <p:cNvSpPr>
            <a:spLocks noChangeShapeType="1"/>
          </p:cNvSpPr>
          <p:nvPr/>
        </p:nvSpPr>
        <p:spPr bwMode="auto">
          <a:xfrm rot="10800000" flipV="1">
            <a:off x="4283075" y="4495800"/>
            <a:ext cx="727075" cy="577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35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36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37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38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39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40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8641" name="Line 63"/>
          <p:cNvSpPr>
            <a:spLocks noChangeShapeType="1"/>
          </p:cNvSpPr>
          <p:nvPr/>
        </p:nvSpPr>
        <p:spPr bwMode="auto">
          <a:xfrm rot="10800000">
            <a:off x="3008313" y="5448300"/>
            <a:ext cx="771525" cy="396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8642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2078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packet arriving to</a:t>
            </a:r>
          </a:p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full buffer</a:t>
            </a:r>
            <a:r>
              <a:rPr lang="en-US" sz="1800">
                <a:latin typeface="Comic Sans MS" pitchFamily="66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is </a:t>
            </a:r>
            <a:r>
              <a:rPr lang="en-US" sz="1800" i="1">
                <a:solidFill>
                  <a:srgbClr val="FF0000"/>
                </a:solidFill>
                <a:latin typeface="Comic Sans MS" pitchFamily="66" charset="0"/>
              </a:rPr>
              <a:t>lost</a:t>
            </a:r>
          </a:p>
        </p:txBody>
      </p:sp>
      <p:sp>
        <p:nvSpPr>
          <p:cNvPr id="68643" name="Text Box 65"/>
          <p:cNvSpPr txBox="1">
            <a:spLocks noChangeArrowheads="1"/>
          </p:cNvSpPr>
          <p:nvPr/>
        </p:nvSpPr>
        <p:spPr bwMode="auto">
          <a:xfrm>
            <a:off x="2946400" y="4022725"/>
            <a:ext cx="1639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buffer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(waiting area)</a:t>
            </a:r>
            <a:endParaRPr lang="en-US" sz="1800"/>
          </a:p>
        </p:txBody>
      </p:sp>
      <p:sp>
        <p:nvSpPr>
          <p:cNvPr id="68644" name="Line 66"/>
          <p:cNvSpPr>
            <a:spLocks noChangeShapeType="1"/>
          </p:cNvSpPr>
          <p:nvPr/>
        </p:nvSpPr>
        <p:spPr bwMode="auto">
          <a:xfrm>
            <a:off x="3238500" y="4619625"/>
            <a:ext cx="0" cy="333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9635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B1ABF97-5DD4-4E7C-873F-86BF1DF85C1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9636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Throughput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47800"/>
            <a:ext cx="7772400" cy="4648200"/>
          </a:xfrm>
        </p:spPr>
        <p:txBody>
          <a:bodyPr/>
          <a:lstStyle/>
          <a:p>
            <a:r>
              <a:rPr lang="en-US" i="1" smtClean="0">
                <a:solidFill>
                  <a:srgbClr val="FF3300"/>
                </a:solidFill>
              </a:rPr>
              <a:t>throughput:</a:t>
            </a:r>
            <a:r>
              <a:rPr lang="en-US" smtClean="0"/>
              <a:t> rate (bits/time unit) at which bits transferred between sender/receiver</a:t>
            </a:r>
          </a:p>
          <a:p>
            <a:pPr lvl="1"/>
            <a:r>
              <a:rPr lang="en-US" i="1" smtClean="0">
                <a:solidFill>
                  <a:srgbClr val="FF3300"/>
                </a:solidFill>
              </a:rPr>
              <a:t>instantaneous</a:t>
            </a:r>
            <a:r>
              <a:rPr lang="en-US" i="1" smtClean="0"/>
              <a:t>:</a:t>
            </a:r>
            <a:r>
              <a:rPr lang="en-US" smtClean="0"/>
              <a:t> rate at given point in time</a:t>
            </a:r>
          </a:p>
          <a:p>
            <a:pPr lvl="1"/>
            <a:r>
              <a:rPr lang="en-US" i="1" smtClean="0">
                <a:solidFill>
                  <a:srgbClr val="FF33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grpSp>
        <p:nvGrpSpPr>
          <p:cNvPr id="69639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69676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77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78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79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9680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9681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686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87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88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9682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683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84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9685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69640" name="Object 271"/>
          <p:cNvGraphicFramePr>
            <a:graphicFrameLocks noChangeAspect="1"/>
          </p:cNvGraphicFramePr>
          <p:nvPr/>
        </p:nvGraphicFramePr>
        <p:xfrm>
          <a:off x="7721600" y="4062413"/>
          <a:ext cx="785813" cy="655637"/>
        </p:xfrm>
        <a:graphic>
          <a:graphicData uri="http://schemas.openxmlformats.org/presentationml/2006/ole">
            <p:oleObj spid="_x0000_s69640" name="Clip" r:id="rId3" imgW="1307263" imgH="1084139" progId="MS_ClipArt_Gallery.2">
              <p:embed/>
            </p:oleObj>
          </a:graphicData>
        </a:graphic>
      </p:graphicFrame>
      <p:grpSp>
        <p:nvGrpSpPr>
          <p:cNvPr id="69641" name="Group 300"/>
          <p:cNvGrpSpPr>
            <a:grpSpLocks/>
          </p:cNvGrpSpPr>
          <p:nvPr/>
        </p:nvGrpSpPr>
        <p:grpSpPr bwMode="auto">
          <a:xfrm>
            <a:off x="942975" y="3981450"/>
            <a:ext cx="374650" cy="838200"/>
            <a:chOff x="4180" y="783"/>
            <a:chExt cx="150" cy="307"/>
          </a:xfrm>
        </p:grpSpPr>
        <p:sp>
          <p:nvSpPr>
            <p:cNvPr id="69668" name="AutoShape 30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69" name="Rectangle 30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70" name="Rectangle 30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71" name="AutoShape 30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72" name="Line 30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73" name="Line 30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9674" name="Rectangle 30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9675" name="Rectangle 30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42" name="Text Box 325"/>
          <p:cNvSpPr txBox="1">
            <a:spLocks noChangeArrowheads="1"/>
          </p:cNvSpPr>
          <p:nvPr/>
        </p:nvSpPr>
        <p:spPr bwMode="auto">
          <a:xfrm>
            <a:off x="242888" y="5043488"/>
            <a:ext cx="2127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server, with</a:t>
            </a:r>
          </a:p>
          <a:p>
            <a:pPr algn="ctr"/>
            <a:r>
              <a:rPr lang="en-US" sz="2000">
                <a:latin typeface="Comic Sans MS" pitchFamily="66" charset="0"/>
              </a:rPr>
              <a:t>file of F bits </a:t>
            </a:r>
          </a:p>
          <a:p>
            <a:pPr algn="ctr"/>
            <a:r>
              <a:rPr lang="en-US" sz="2000">
                <a:latin typeface="Comic Sans MS" pitchFamily="66" charset="0"/>
              </a:rPr>
              <a:t>to send to client</a:t>
            </a:r>
          </a:p>
        </p:txBody>
      </p:sp>
      <p:sp>
        <p:nvSpPr>
          <p:cNvPr id="69643" name="AutoShape 327"/>
          <p:cNvSpPr>
            <a:spLocks noChangeArrowheads="1"/>
          </p:cNvSpPr>
          <p:nvPr/>
        </p:nvSpPr>
        <p:spPr bwMode="auto">
          <a:xfrm>
            <a:off x="419100" y="3641725"/>
            <a:ext cx="449263" cy="581025"/>
          </a:xfrm>
          <a:prstGeom prst="can">
            <a:avLst>
              <a:gd name="adj" fmla="val 261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9644" name="Text Box 328"/>
          <p:cNvSpPr txBox="1">
            <a:spLocks noChangeArrowheads="1"/>
          </p:cNvSpPr>
          <p:nvPr/>
        </p:nvSpPr>
        <p:spPr bwMode="auto">
          <a:xfrm>
            <a:off x="2674938" y="4973638"/>
            <a:ext cx="165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link capacity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s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69645" name="Text Box 329"/>
          <p:cNvSpPr txBox="1">
            <a:spLocks noChangeArrowheads="1"/>
          </p:cNvSpPr>
          <p:nvPr/>
        </p:nvSpPr>
        <p:spPr bwMode="auto">
          <a:xfrm>
            <a:off x="5543550" y="4970463"/>
            <a:ext cx="165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link capacity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c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grpSp>
        <p:nvGrpSpPr>
          <p:cNvPr id="255314" name="Group 338"/>
          <p:cNvGrpSpPr>
            <a:grpSpLocks/>
          </p:cNvGrpSpPr>
          <p:nvPr/>
        </p:nvGrpSpPr>
        <p:grpSpPr bwMode="auto">
          <a:xfrm>
            <a:off x="1404938" y="4371975"/>
            <a:ext cx="3568700" cy="1676400"/>
            <a:chOff x="913" y="2726"/>
            <a:chExt cx="2248" cy="1056"/>
          </a:xfrm>
        </p:grpSpPr>
        <p:grpSp>
          <p:nvGrpSpPr>
            <p:cNvPr id="69662" name="Group 335"/>
            <p:cNvGrpSpPr>
              <a:grpSpLocks/>
            </p:cNvGrpSpPr>
            <p:nvPr/>
          </p:nvGrpSpPr>
          <p:grpSpPr bwMode="auto">
            <a:xfrm>
              <a:off x="913" y="2726"/>
              <a:ext cx="1463" cy="247"/>
              <a:chOff x="2249" y="3430"/>
              <a:chExt cx="1389" cy="256"/>
            </a:xfrm>
          </p:grpSpPr>
          <p:sp>
            <p:nvSpPr>
              <p:cNvPr id="255309" name="Oval 33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55308" name="Rectangle 332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9666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5310" name="Rectangle 334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9663" name="Text Box 336"/>
            <p:cNvSpPr txBox="1">
              <a:spLocks noChangeArrowheads="1"/>
            </p:cNvSpPr>
            <p:nvPr/>
          </p:nvSpPr>
          <p:spPr bwMode="auto">
            <a:xfrm>
              <a:off x="1392" y="3148"/>
              <a:ext cx="1769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 pipe that can carry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fluid at rate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 R</a:t>
              </a:r>
              <a:r>
                <a:rPr lang="en-US" sz="2800" baseline="-25000">
                  <a:latin typeface="Comic Sans MS" pitchFamily="66" charset="0"/>
                </a:rPr>
                <a:t>s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bits/sec)</a:t>
              </a:r>
            </a:p>
          </p:txBody>
        </p:sp>
      </p:grpSp>
      <p:sp>
        <p:nvSpPr>
          <p:cNvPr id="69647" name="Line 337"/>
          <p:cNvSpPr>
            <a:spLocks noChangeShapeType="1"/>
          </p:cNvSpPr>
          <p:nvPr/>
        </p:nvSpPr>
        <p:spPr bwMode="auto">
          <a:xfrm flipH="1" flipV="1">
            <a:off x="2801938" y="4614863"/>
            <a:ext cx="477837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9648" name="Line 347"/>
          <p:cNvSpPr>
            <a:spLocks noChangeShapeType="1"/>
          </p:cNvSpPr>
          <p:nvPr/>
        </p:nvSpPr>
        <p:spPr bwMode="auto">
          <a:xfrm flipH="1" flipV="1">
            <a:off x="5834063" y="4557713"/>
            <a:ext cx="479425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9649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30802122 w 21600"/>
              <a:gd name="T1" fmla="*/ 0 h 21600"/>
              <a:gd name="T2" fmla="*/ 30802122 w 21600"/>
              <a:gd name="T3" fmla="*/ 13536116 h 21600"/>
              <a:gd name="T4" fmla="*/ 6591713 w 21600"/>
              <a:gd name="T5" fmla="*/ 24048358 h 21600"/>
              <a:gd name="T6" fmla="*/ 43985594 w 21600"/>
              <a:gd name="T7" fmla="*/ 676804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9650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5324" name="Group 348"/>
          <p:cNvGrpSpPr>
            <a:grpSpLocks/>
          </p:cNvGrpSpPr>
          <p:nvPr/>
        </p:nvGrpSpPr>
        <p:grpSpPr bwMode="auto">
          <a:xfrm>
            <a:off x="4910138" y="4248150"/>
            <a:ext cx="3178175" cy="1822450"/>
            <a:chOff x="3093" y="2676"/>
            <a:chExt cx="2002" cy="1148"/>
          </a:xfrm>
        </p:grpSpPr>
        <p:grpSp>
          <p:nvGrpSpPr>
            <p:cNvPr id="69656" name="Group 341"/>
            <p:cNvGrpSpPr>
              <a:grpSpLocks/>
            </p:cNvGrpSpPr>
            <p:nvPr/>
          </p:nvGrpSpPr>
          <p:grpSpPr bwMode="auto">
            <a:xfrm>
              <a:off x="3093" y="2676"/>
              <a:ext cx="1765" cy="366"/>
              <a:chOff x="2249" y="3430"/>
              <a:chExt cx="1389" cy="256"/>
            </a:xfrm>
          </p:grpSpPr>
          <p:sp>
            <p:nvSpPr>
              <p:cNvPr id="255318" name="Oval 342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55319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9660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5321" name="Rectangle 345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9657" name="Text Box 346"/>
            <p:cNvSpPr txBox="1">
              <a:spLocks noChangeArrowheads="1"/>
            </p:cNvSpPr>
            <p:nvPr/>
          </p:nvSpPr>
          <p:spPr bwMode="auto">
            <a:xfrm>
              <a:off x="3235" y="3190"/>
              <a:ext cx="186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 pipe that can carry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fluid at rate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 R</a:t>
              </a:r>
              <a:r>
                <a:rPr lang="en-US" sz="2800" baseline="-25000">
                  <a:latin typeface="Comic Sans MS" pitchFamily="66" charset="0"/>
                </a:rPr>
                <a:t>c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bits/sec)</a:t>
              </a:r>
            </a:p>
          </p:txBody>
        </p:sp>
      </p:grpSp>
      <p:sp>
        <p:nvSpPr>
          <p:cNvPr id="69652" name="AutoShape 351"/>
          <p:cNvSpPr>
            <a:spLocks noChangeArrowheads="1"/>
          </p:cNvSpPr>
          <p:nvPr/>
        </p:nvSpPr>
        <p:spPr bwMode="auto">
          <a:xfrm>
            <a:off x="3708400" y="4319588"/>
            <a:ext cx="1484313" cy="485775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9653" name="Line 352"/>
          <p:cNvSpPr>
            <a:spLocks noChangeShapeType="1"/>
          </p:cNvSpPr>
          <p:nvPr/>
        </p:nvSpPr>
        <p:spPr bwMode="auto">
          <a:xfrm>
            <a:off x="1030288" y="4876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5329" name="Text Box 353"/>
          <p:cNvSpPr txBox="1">
            <a:spLocks noChangeArrowheads="1"/>
          </p:cNvSpPr>
          <p:nvPr/>
        </p:nvSpPr>
        <p:spPr bwMode="auto">
          <a:xfrm>
            <a:off x="0" y="5067300"/>
            <a:ext cx="231933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server sends bits </a:t>
            </a:r>
          </a:p>
          <a:p>
            <a:pPr algn="ctr"/>
            <a:r>
              <a:rPr lang="en-US" sz="2000">
                <a:latin typeface="Comic Sans MS" pitchFamily="66" charset="0"/>
              </a:rPr>
              <a:t>(fluid) into pipe</a:t>
            </a:r>
          </a:p>
          <a:p>
            <a:pPr algn="ctr"/>
            <a:endParaRPr lang="en-US" sz="2000"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3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59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3639C586-014E-48DA-B931-D1A7D2FF748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Throughput (more)</a:t>
            </a:r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r>
              <a:rPr lang="en-US" i="1" smtClean="0">
                <a:solidFill>
                  <a:srgbClr val="FF3300"/>
                </a:solidFill>
              </a:rPr>
              <a:t>R</a:t>
            </a:r>
            <a:r>
              <a:rPr lang="en-US" i="1" baseline="-25000" smtClean="0">
                <a:solidFill>
                  <a:srgbClr val="FF3300"/>
                </a:solidFill>
              </a:rPr>
              <a:t>s</a:t>
            </a:r>
            <a:r>
              <a:rPr lang="en-US" i="1" smtClean="0">
                <a:solidFill>
                  <a:srgbClr val="FF3300"/>
                </a:solidFill>
              </a:rPr>
              <a:t> &lt; R</a:t>
            </a:r>
            <a:r>
              <a:rPr lang="en-US" i="1" baseline="-25000" smtClean="0">
                <a:solidFill>
                  <a:srgbClr val="FF3300"/>
                </a:solidFill>
              </a:rPr>
              <a:t>c</a:t>
            </a:r>
            <a:r>
              <a:rPr lang="en-US" i="1" smtClean="0">
                <a:solidFill>
                  <a:srgbClr val="FF3300"/>
                </a:solidFill>
              </a:rPr>
              <a:t>  </a:t>
            </a:r>
            <a:r>
              <a:rPr lang="en-US" smtClean="0"/>
              <a:t>What is average end-end throughput?</a:t>
            </a:r>
          </a:p>
        </p:txBody>
      </p:sp>
      <p:sp>
        <p:nvSpPr>
          <p:cNvPr id="70662" name="Line 2"/>
          <p:cNvSpPr>
            <a:spLocks noChangeShapeType="1"/>
          </p:cNvSpPr>
          <p:nvPr/>
        </p:nvSpPr>
        <p:spPr bwMode="auto">
          <a:xfrm>
            <a:off x="2112963" y="2741613"/>
            <a:ext cx="581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0663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70739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40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0741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0742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70743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70744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74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5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5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70745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74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4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4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70664" name="Object 19"/>
          <p:cNvGraphicFramePr>
            <a:graphicFrameLocks noChangeAspect="1"/>
          </p:cNvGraphicFramePr>
          <p:nvPr/>
        </p:nvGraphicFramePr>
        <p:xfrm>
          <a:off x="8104188" y="2454275"/>
          <a:ext cx="722312" cy="512763"/>
        </p:xfrm>
        <a:graphic>
          <a:graphicData uri="http://schemas.openxmlformats.org/presentationml/2006/ole">
            <p:oleObj spid="_x0000_s70664" name="Clip" r:id="rId3" imgW="1307263" imgH="1084139" progId="MS_ClipArt_Gallery.2">
              <p:embed/>
            </p:oleObj>
          </a:graphicData>
        </a:graphic>
      </p:graphicFrame>
      <p:grpSp>
        <p:nvGrpSpPr>
          <p:cNvPr id="70665" name="Group 20"/>
          <p:cNvGrpSpPr>
            <a:grpSpLocks/>
          </p:cNvGrpSpPr>
          <p:nvPr/>
        </p:nvGrpSpPr>
        <p:grpSpPr bwMode="auto">
          <a:xfrm>
            <a:off x="1655763" y="2311400"/>
            <a:ext cx="344487" cy="655638"/>
            <a:chOff x="4180" y="783"/>
            <a:chExt cx="150" cy="307"/>
          </a:xfrm>
        </p:grpSpPr>
        <p:sp>
          <p:nvSpPr>
            <p:cNvPr id="70731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32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33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34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35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0736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0737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738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0666" name="AutoShape 30"/>
          <p:cNvSpPr>
            <a:spLocks noChangeArrowheads="1"/>
          </p:cNvSpPr>
          <p:nvPr/>
        </p:nvSpPr>
        <p:spPr bwMode="auto">
          <a:xfrm>
            <a:off x="1173163" y="2044700"/>
            <a:ext cx="412750" cy="455613"/>
          </a:xfrm>
          <a:prstGeom prst="can">
            <a:avLst>
              <a:gd name="adj" fmla="val 223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0667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729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70668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  R</a:t>
            </a:r>
            <a:r>
              <a:rPr lang="en-US" sz="2800" baseline="-25000">
                <a:latin typeface="Comic Sans MS" pitchFamily="66" charset="0"/>
              </a:rPr>
              <a:t>s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70669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5989772 w 21600"/>
              <a:gd name="T1" fmla="*/ 0 h 21600"/>
              <a:gd name="T2" fmla="*/ 25989772 w 21600"/>
              <a:gd name="T3" fmla="*/ 8323037 h 21600"/>
              <a:gd name="T4" fmla="*/ 5561864 w 21600"/>
              <a:gd name="T5" fmla="*/ 14786783 h 21600"/>
              <a:gd name="T6" fmla="*/ 37113501 w 21600"/>
              <a:gd name="T7" fmla="*/ 41615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0670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0671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70721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8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70725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0722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R</a:t>
              </a:r>
              <a:r>
                <a:rPr lang="en-US" sz="2800" baseline="-25000">
                  <a:latin typeface="Comic Sans MS" pitchFamily="66" charset="0"/>
                </a:rPr>
                <a:t>c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</p:grpSp>
      <p:sp>
        <p:nvSpPr>
          <p:cNvPr id="70672" name="AutoShape 51"/>
          <p:cNvSpPr>
            <a:spLocks noChangeArrowheads="1"/>
          </p:cNvSpPr>
          <p:nvPr/>
        </p:nvSpPr>
        <p:spPr bwMode="auto">
          <a:xfrm>
            <a:off x="419893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56109" name="Group 109"/>
          <p:cNvGrpSpPr>
            <a:grpSpLocks/>
          </p:cNvGrpSpPr>
          <p:nvPr/>
        </p:nvGrpSpPr>
        <p:grpSpPr bwMode="auto">
          <a:xfrm>
            <a:off x="555625" y="3341688"/>
            <a:ext cx="8307388" cy="1536700"/>
            <a:chOff x="350" y="2105"/>
            <a:chExt cx="5233" cy="968"/>
          </a:xfrm>
        </p:grpSpPr>
        <p:sp>
          <p:nvSpPr>
            <p:cNvPr id="70679" name="Rectangle 56"/>
            <p:cNvSpPr>
              <a:spLocks noChangeArrowheads="1"/>
            </p:cNvSpPr>
            <p:nvPr/>
          </p:nvSpPr>
          <p:spPr bwMode="auto">
            <a:xfrm>
              <a:off x="350" y="2105"/>
              <a:ext cx="507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2800" i="1">
                  <a:solidFill>
                    <a:srgbClr val="FF3300"/>
                  </a:solidFill>
                  <a:latin typeface="Comic Sans MS" pitchFamily="66" charset="0"/>
                </a:rPr>
                <a:t>R</a:t>
              </a:r>
              <a:r>
                <a:rPr lang="en-US" sz="2800" i="1" baseline="-25000">
                  <a:solidFill>
                    <a:srgbClr val="FF3300"/>
                  </a:solidFill>
                  <a:latin typeface="Comic Sans MS" pitchFamily="66" charset="0"/>
                </a:rPr>
                <a:t>s</a:t>
              </a:r>
              <a:r>
                <a:rPr lang="en-US" sz="2800" i="1">
                  <a:solidFill>
                    <a:srgbClr val="FF3300"/>
                  </a:solidFill>
                  <a:latin typeface="Comic Sans MS" pitchFamily="66" charset="0"/>
                </a:rPr>
                <a:t> &gt; R</a:t>
              </a:r>
              <a:r>
                <a:rPr lang="en-US" sz="2800" i="1" baseline="-25000">
                  <a:solidFill>
                    <a:srgbClr val="FF3300"/>
                  </a:solidFill>
                  <a:latin typeface="Comic Sans MS" pitchFamily="66" charset="0"/>
                </a:rPr>
                <a:t>c</a:t>
              </a:r>
              <a:r>
                <a:rPr lang="en-US" sz="2800" i="1">
                  <a:solidFill>
                    <a:srgbClr val="FF3300"/>
                  </a:solidFill>
                  <a:latin typeface="Comic Sans MS" pitchFamily="66" charset="0"/>
                </a:rPr>
                <a:t>  </a:t>
              </a:r>
              <a:r>
                <a:rPr lang="en-US" sz="2800">
                  <a:latin typeface="Comic Sans MS" pitchFamily="66" charset="0"/>
                </a:rPr>
                <a:t>What is average end-end throughput?</a:t>
              </a:r>
            </a:p>
          </p:txBody>
        </p:sp>
        <p:sp>
          <p:nvSpPr>
            <p:cNvPr id="70680" name="Line 57"/>
            <p:cNvSpPr>
              <a:spLocks noChangeShapeType="1"/>
            </p:cNvSpPr>
            <p:nvPr/>
          </p:nvSpPr>
          <p:spPr bwMode="auto">
            <a:xfrm>
              <a:off x="1354" y="2920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70681" name="Group 58"/>
            <p:cNvGrpSpPr>
              <a:grpSpLocks/>
            </p:cNvGrpSpPr>
            <p:nvPr/>
          </p:nvGrpSpPr>
          <p:grpSpPr bwMode="auto">
            <a:xfrm>
              <a:off x="2725" y="2852"/>
              <a:ext cx="612" cy="178"/>
              <a:chOff x="3600" y="219"/>
              <a:chExt cx="360" cy="175"/>
            </a:xfrm>
          </p:grpSpPr>
          <p:sp>
            <p:nvSpPr>
              <p:cNvPr id="70708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9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10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11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0712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70713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071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0719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0720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70714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07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0716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0717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aphicFrame>
          <p:nvGraphicFramePr>
            <p:cNvPr id="70682" name="Object 72"/>
            <p:cNvGraphicFramePr>
              <a:graphicFrameLocks noChangeAspect="1"/>
            </p:cNvGraphicFramePr>
            <p:nvPr/>
          </p:nvGraphicFramePr>
          <p:xfrm>
            <a:off x="5128" y="2739"/>
            <a:ext cx="455" cy="323"/>
          </p:xfrm>
          <a:graphic>
            <a:graphicData uri="http://schemas.openxmlformats.org/presentationml/2006/ole">
              <p:oleObj spid="_x0000_s70682" name="Clip" r:id="rId4" imgW="1307263" imgH="1084139" progId="MS_ClipArt_Gallery.2">
                <p:embed/>
              </p:oleObj>
            </a:graphicData>
          </a:graphic>
        </p:graphicFrame>
        <p:grpSp>
          <p:nvGrpSpPr>
            <p:cNvPr id="70683" name="Group 73"/>
            <p:cNvGrpSpPr>
              <a:grpSpLocks/>
            </p:cNvGrpSpPr>
            <p:nvPr/>
          </p:nvGrpSpPr>
          <p:grpSpPr bwMode="auto">
            <a:xfrm>
              <a:off x="1066" y="2649"/>
              <a:ext cx="217" cy="413"/>
              <a:chOff x="4180" y="783"/>
              <a:chExt cx="150" cy="307"/>
            </a:xfrm>
          </p:grpSpPr>
          <p:sp>
            <p:nvSpPr>
              <p:cNvPr id="70700" name="AutoShape 7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1" name="Rectangle 7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2" name="Rectangle 7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3" name="AutoShape 7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4" name="Line 7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05" name="Line 7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0706" name="Rectangle 8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707" name="Rectangle 8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70684" name="AutoShape 82"/>
            <p:cNvSpPr>
              <a:spLocks noChangeArrowheads="1"/>
            </p:cNvSpPr>
            <p:nvPr/>
          </p:nvSpPr>
          <p:spPr bwMode="auto">
            <a:xfrm>
              <a:off x="762" y="2481"/>
              <a:ext cx="260" cy="287"/>
            </a:xfrm>
            <a:prstGeom prst="can">
              <a:avLst>
                <a:gd name="adj" fmla="val 223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685" name="AutoShape 90"/>
            <p:cNvSpPr>
              <a:spLocks noChangeArrowheads="1"/>
            </p:cNvSpPr>
            <p:nvPr/>
          </p:nvSpPr>
          <p:spPr bwMode="auto">
            <a:xfrm>
              <a:off x="4741" y="2819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70686" name="Group 92"/>
            <p:cNvGrpSpPr>
              <a:grpSpLocks/>
            </p:cNvGrpSpPr>
            <p:nvPr/>
          </p:nvGrpSpPr>
          <p:grpSpPr bwMode="auto">
            <a:xfrm>
              <a:off x="1328" y="2714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70698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0687" name="Text Box 97"/>
            <p:cNvSpPr txBox="1">
              <a:spLocks noChangeArrowheads="1"/>
            </p:cNvSpPr>
            <p:nvPr/>
          </p:nvSpPr>
          <p:spPr bwMode="auto">
            <a:xfrm>
              <a:off x="1313" y="2788"/>
              <a:ext cx="1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R</a:t>
              </a:r>
              <a:r>
                <a:rPr lang="en-US" sz="2800" baseline="-25000">
                  <a:latin typeface="Comic Sans MS" pitchFamily="66" charset="0"/>
                </a:rPr>
                <a:t>s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  <p:grpSp>
          <p:nvGrpSpPr>
            <p:cNvPr id="70688" name="Group 83"/>
            <p:cNvGrpSpPr>
              <a:grpSpLocks/>
            </p:cNvGrpSpPr>
            <p:nvPr/>
          </p:nvGrpSpPr>
          <p:grpSpPr bwMode="auto">
            <a:xfrm>
              <a:off x="3419" y="2835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70694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0689" name="Text Box 88"/>
            <p:cNvSpPr txBox="1">
              <a:spLocks noChangeArrowheads="1"/>
            </p:cNvSpPr>
            <p:nvPr/>
          </p:nvSpPr>
          <p:spPr bwMode="auto">
            <a:xfrm>
              <a:off x="3475" y="2807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  R</a:t>
              </a:r>
              <a:r>
                <a:rPr lang="en-US" sz="2800" baseline="-25000">
                  <a:latin typeface="Comic Sans MS" pitchFamily="66" charset="0"/>
                </a:rPr>
                <a:t>c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  <p:sp>
          <p:nvSpPr>
            <p:cNvPr id="70690" name="AutoShape 98"/>
            <p:cNvSpPr>
              <a:spLocks noChangeArrowheads="1"/>
            </p:cNvSpPr>
            <p:nvPr/>
          </p:nvSpPr>
          <p:spPr bwMode="auto">
            <a:xfrm>
              <a:off x="2668" y="2815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691" name="AutoShape 89"/>
            <p:cNvSpPr>
              <a:spLocks noChangeArrowheads="1"/>
            </p:cNvSpPr>
            <p:nvPr/>
          </p:nvSpPr>
          <p:spPr bwMode="auto">
            <a:xfrm flipV="1">
              <a:off x="814" y="2689"/>
              <a:ext cx="564" cy="356"/>
            </a:xfrm>
            <a:custGeom>
              <a:avLst/>
              <a:gdLst>
                <a:gd name="T0" fmla="*/ 10 w 21600"/>
                <a:gd name="T1" fmla="*/ 0 h 21600"/>
                <a:gd name="T2" fmla="*/ 10 w 21600"/>
                <a:gd name="T3" fmla="*/ 3 h 21600"/>
                <a:gd name="T4" fmla="*/ 2 w 21600"/>
                <a:gd name="T5" fmla="*/ 6 h 21600"/>
                <a:gd name="T6" fmla="*/ 15 w 21600"/>
                <a:gd name="T7" fmla="*/ 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56108" name="Group 108"/>
          <p:cNvGrpSpPr>
            <a:grpSpLocks/>
          </p:cNvGrpSpPr>
          <p:nvPr/>
        </p:nvGrpSpPr>
        <p:grpSpPr bwMode="auto">
          <a:xfrm>
            <a:off x="203200" y="5191125"/>
            <a:ext cx="8607425" cy="1211263"/>
            <a:chOff x="128" y="3270"/>
            <a:chExt cx="5422" cy="763"/>
          </a:xfrm>
        </p:grpSpPr>
        <p:sp>
          <p:nvSpPr>
            <p:cNvPr id="70676" name="Rectangle 102"/>
            <p:cNvSpPr>
              <a:spLocks noChangeArrowheads="1"/>
            </p:cNvSpPr>
            <p:nvPr/>
          </p:nvSpPr>
          <p:spPr bwMode="auto">
            <a:xfrm>
              <a:off x="128" y="3393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677" name="Text Box 101"/>
            <p:cNvSpPr txBox="1">
              <a:spLocks noChangeArrowheads="1"/>
            </p:cNvSpPr>
            <p:nvPr/>
          </p:nvSpPr>
          <p:spPr bwMode="auto">
            <a:xfrm>
              <a:off x="208" y="3585"/>
              <a:ext cx="5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link on end-end path that constrains  end-end throughput</a:t>
              </a:r>
            </a:p>
          </p:txBody>
        </p:sp>
        <p:sp>
          <p:nvSpPr>
            <p:cNvPr id="70678" name="Text Box 104"/>
            <p:cNvSpPr txBox="1">
              <a:spLocks noChangeArrowheads="1"/>
            </p:cNvSpPr>
            <p:nvPr/>
          </p:nvSpPr>
          <p:spPr bwMode="auto">
            <a:xfrm>
              <a:off x="322" y="3270"/>
              <a:ext cx="171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  <a:latin typeface="Comic Sans MS" pitchFamily="66" charset="0"/>
                </a:rPr>
                <a:t>bottleneck link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68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615682A5-3549-4BEF-83DD-FDDA792E044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4000"/>
            <a:ext cx="7772400" cy="1143000"/>
          </a:xfrm>
        </p:spPr>
        <p:txBody>
          <a:bodyPr/>
          <a:lstStyle/>
          <a:p>
            <a:r>
              <a:rPr lang="en-US" smtClean="0"/>
              <a:t>Throughput: Internet scenario</a:t>
            </a:r>
          </a:p>
        </p:txBody>
      </p:sp>
      <p:sp>
        <p:nvSpPr>
          <p:cNvPr id="71685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10 connections (fairly) share backbone bottleneck link R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71686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61427892 h 917"/>
              <a:gd name="T2" fmla="*/ 1921044660 w 1877"/>
              <a:gd name="T3" fmla="*/ 291110813 h 917"/>
              <a:gd name="T4" fmla="*/ 1152071966 w 1877"/>
              <a:gd name="T5" fmla="*/ 243037947 h 917"/>
              <a:gd name="T6" fmla="*/ 310919724 w 1877"/>
              <a:gd name="T7" fmla="*/ 454026773 h 917"/>
              <a:gd name="T8" fmla="*/ 138804132 w 1877"/>
              <a:gd name="T9" fmla="*/ 942773019 h 917"/>
              <a:gd name="T10" fmla="*/ 38864757 w 1877"/>
              <a:gd name="T11" fmla="*/ 1410154818 h 917"/>
              <a:gd name="T12" fmla="*/ 385875088 w 1877"/>
              <a:gd name="T13" fmla="*/ 1735985104 h 917"/>
              <a:gd name="T14" fmla="*/ 1401918738 w 1877"/>
              <a:gd name="T15" fmla="*/ 208585345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17902578 h 917"/>
              <a:gd name="T22" fmla="*/ 2147483647 w 1877"/>
              <a:gd name="T23" fmla="*/ 1666546157 h 917"/>
              <a:gd name="T24" fmla="*/ 2147483647 w 1877"/>
              <a:gd name="T25" fmla="*/ 584893611 h 917"/>
              <a:gd name="T26" fmla="*/ 2147483647 w 1877"/>
              <a:gd name="T27" fmla="*/ 267074380 h 917"/>
              <a:gd name="T28" fmla="*/ 2147483647 w 1877"/>
              <a:gd name="T29" fmla="*/ 34719473 h 917"/>
              <a:gd name="T30" fmla="*/ 2147483647 w 1877"/>
              <a:gd name="T31" fmla="*/ 61427892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687" name="AutoShape 21"/>
          <p:cNvSpPr>
            <a:spLocks noChangeArrowheads="1"/>
          </p:cNvSpPr>
          <p:nvPr/>
        </p:nvSpPr>
        <p:spPr bwMode="auto">
          <a:xfrm>
            <a:off x="4595813" y="2386013"/>
            <a:ext cx="312737" cy="152400"/>
          </a:xfrm>
          <a:prstGeom prst="parallelogram">
            <a:avLst>
              <a:gd name="adj" fmla="val 79053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88" name="Rectangle 22"/>
          <p:cNvSpPr>
            <a:spLocks noChangeArrowheads="1"/>
          </p:cNvSpPr>
          <p:nvPr/>
        </p:nvSpPr>
        <p:spPr bwMode="auto">
          <a:xfrm>
            <a:off x="4754563" y="1882775"/>
            <a:ext cx="144462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89" name="Rectangle 23"/>
          <p:cNvSpPr>
            <a:spLocks noChangeArrowheads="1"/>
          </p:cNvSpPr>
          <p:nvPr/>
        </p:nvSpPr>
        <p:spPr bwMode="auto">
          <a:xfrm>
            <a:off x="4595813" y="2025650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90" name="AutoShape 24"/>
          <p:cNvSpPr>
            <a:spLocks noChangeArrowheads="1"/>
          </p:cNvSpPr>
          <p:nvPr/>
        </p:nvSpPr>
        <p:spPr bwMode="auto">
          <a:xfrm>
            <a:off x="4595813" y="1878013"/>
            <a:ext cx="312737" cy="153987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91" name="Line 25"/>
          <p:cNvSpPr>
            <a:spLocks noChangeShapeType="1"/>
          </p:cNvSpPr>
          <p:nvPr/>
        </p:nvSpPr>
        <p:spPr bwMode="auto">
          <a:xfrm>
            <a:off x="4908550" y="1889125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692" name="Line 26"/>
          <p:cNvSpPr>
            <a:spLocks noChangeShapeType="1"/>
          </p:cNvSpPr>
          <p:nvPr/>
        </p:nvSpPr>
        <p:spPr bwMode="auto">
          <a:xfrm flipH="1">
            <a:off x="4795838" y="2386013"/>
            <a:ext cx="1127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693" name="Rectangle 27"/>
          <p:cNvSpPr>
            <a:spLocks noChangeArrowheads="1"/>
          </p:cNvSpPr>
          <p:nvPr/>
        </p:nvSpPr>
        <p:spPr bwMode="auto">
          <a:xfrm>
            <a:off x="4622800" y="2093913"/>
            <a:ext cx="131763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94" name="Rectangle 28"/>
          <p:cNvSpPr>
            <a:spLocks noChangeArrowheads="1"/>
          </p:cNvSpPr>
          <p:nvPr/>
        </p:nvSpPr>
        <p:spPr bwMode="auto">
          <a:xfrm>
            <a:off x="4641850" y="2181225"/>
            <a:ext cx="98425" cy="10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695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698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graphicFrame>
        <p:nvGraphicFramePr>
          <p:cNvPr id="71700" name="Object 429"/>
          <p:cNvGraphicFramePr>
            <a:graphicFrameLocks noChangeAspect="1"/>
          </p:cNvGraphicFramePr>
          <p:nvPr/>
        </p:nvGraphicFramePr>
        <p:xfrm>
          <a:off x="4524375" y="4532313"/>
          <a:ext cx="546100" cy="530225"/>
        </p:xfrm>
        <a:graphic>
          <a:graphicData uri="http://schemas.openxmlformats.org/presentationml/2006/ole">
            <p:oleObj spid="_x0000_s71700" name="Clip" r:id="rId3" imgW="1307263" imgH="1084139" progId="MS_ClipArt_Gallery.2">
              <p:embed/>
            </p:oleObj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03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05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06" name="AutoShape 459"/>
          <p:cNvSpPr>
            <a:spLocks noChangeArrowheads="1"/>
          </p:cNvSpPr>
          <p:nvPr/>
        </p:nvSpPr>
        <p:spPr bwMode="auto">
          <a:xfrm>
            <a:off x="5184775" y="1943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07" name="Rectangle 460"/>
          <p:cNvSpPr>
            <a:spLocks noChangeArrowheads="1"/>
          </p:cNvSpPr>
          <p:nvPr/>
        </p:nvSpPr>
        <p:spPr bwMode="auto">
          <a:xfrm>
            <a:off x="5343525" y="1439863"/>
            <a:ext cx="144463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08" name="Rectangle 461"/>
          <p:cNvSpPr>
            <a:spLocks noChangeArrowheads="1"/>
          </p:cNvSpPr>
          <p:nvPr/>
        </p:nvSpPr>
        <p:spPr bwMode="auto">
          <a:xfrm>
            <a:off x="5186363" y="1584325"/>
            <a:ext cx="198437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09" name="AutoShape 462"/>
          <p:cNvSpPr>
            <a:spLocks noChangeArrowheads="1"/>
          </p:cNvSpPr>
          <p:nvPr/>
        </p:nvSpPr>
        <p:spPr bwMode="auto">
          <a:xfrm>
            <a:off x="5184775" y="1435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10" name="Line 463"/>
          <p:cNvSpPr>
            <a:spLocks noChangeShapeType="1"/>
          </p:cNvSpPr>
          <p:nvPr/>
        </p:nvSpPr>
        <p:spPr bwMode="auto">
          <a:xfrm>
            <a:off x="5497513" y="144621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11" name="Line 464"/>
          <p:cNvSpPr>
            <a:spLocks noChangeShapeType="1"/>
          </p:cNvSpPr>
          <p:nvPr/>
        </p:nvSpPr>
        <p:spPr bwMode="auto">
          <a:xfrm flipH="1">
            <a:off x="5384800" y="1943100"/>
            <a:ext cx="112713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12" name="Rectangle 465"/>
          <p:cNvSpPr>
            <a:spLocks noChangeArrowheads="1"/>
          </p:cNvSpPr>
          <p:nvPr/>
        </p:nvSpPr>
        <p:spPr bwMode="auto">
          <a:xfrm>
            <a:off x="5211763" y="1651000"/>
            <a:ext cx="131762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13" name="Rectangle 466"/>
          <p:cNvSpPr>
            <a:spLocks noChangeArrowheads="1"/>
          </p:cNvSpPr>
          <p:nvPr/>
        </p:nvSpPr>
        <p:spPr bwMode="auto">
          <a:xfrm>
            <a:off x="5230813" y="1739900"/>
            <a:ext cx="100012" cy="1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16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18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21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23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26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28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71729" name="Object 488"/>
          <p:cNvGraphicFramePr>
            <a:graphicFrameLocks noChangeAspect="1"/>
          </p:cNvGraphicFramePr>
          <p:nvPr/>
        </p:nvGraphicFramePr>
        <p:xfrm>
          <a:off x="5189538" y="4987925"/>
          <a:ext cx="544512" cy="530225"/>
        </p:xfrm>
        <a:graphic>
          <a:graphicData uri="http://schemas.openxmlformats.org/presentationml/2006/ole">
            <p:oleObj spid="_x0000_s71729" name="Clip" r:id="rId4" imgW="1307263" imgH="1084139" progId="MS_ClipArt_Gallery.2">
              <p:embed/>
            </p:oleObj>
          </a:graphicData>
        </a:graphic>
      </p:graphicFrame>
      <p:sp>
        <p:nvSpPr>
          <p:cNvPr id="71730" name="AutoShape 490"/>
          <p:cNvSpPr>
            <a:spLocks noChangeArrowheads="1"/>
          </p:cNvSpPr>
          <p:nvPr/>
        </p:nvSpPr>
        <p:spPr bwMode="auto">
          <a:xfrm>
            <a:off x="8074025" y="2266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31" name="Rectangle 491"/>
          <p:cNvSpPr>
            <a:spLocks noChangeArrowheads="1"/>
          </p:cNvSpPr>
          <p:nvPr/>
        </p:nvSpPr>
        <p:spPr bwMode="auto">
          <a:xfrm>
            <a:off x="8232775" y="1763713"/>
            <a:ext cx="144463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32" name="Rectangle 492"/>
          <p:cNvSpPr>
            <a:spLocks noChangeArrowheads="1"/>
          </p:cNvSpPr>
          <p:nvPr/>
        </p:nvSpPr>
        <p:spPr bwMode="auto">
          <a:xfrm>
            <a:off x="8075613" y="1908175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33" name="AutoShape 493"/>
          <p:cNvSpPr>
            <a:spLocks noChangeArrowheads="1"/>
          </p:cNvSpPr>
          <p:nvPr/>
        </p:nvSpPr>
        <p:spPr bwMode="auto">
          <a:xfrm>
            <a:off x="8074025" y="1758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34" name="Line 494"/>
          <p:cNvSpPr>
            <a:spLocks noChangeShapeType="1"/>
          </p:cNvSpPr>
          <p:nvPr/>
        </p:nvSpPr>
        <p:spPr bwMode="auto">
          <a:xfrm>
            <a:off x="8388350" y="177006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35" name="Line 495"/>
          <p:cNvSpPr>
            <a:spLocks noChangeShapeType="1"/>
          </p:cNvSpPr>
          <p:nvPr/>
        </p:nvSpPr>
        <p:spPr bwMode="auto">
          <a:xfrm flipH="1">
            <a:off x="8275638" y="2266950"/>
            <a:ext cx="112712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1736" name="Rectangle 496"/>
          <p:cNvSpPr>
            <a:spLocks noChangeArrowheads="1"/>
          </p:cNvSpPr>
          <p:nvPr/>
        </p:nvSpPr>
        <p:spPr bwMode="auto">
          <a:xfrm>
            <a:off x="8102600" y="1974850"/>
            <a:ext cx="130175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37" name="Rectangle 497"/>
          <p:cNvSpPr>
            <a:spLocks noChangeArrowheads="1"/>
          </p:cNvSpPr>
          <p:nvPr/>
        </p:nvSpPr>
        <p:spPr bwMode="auto">
          <a:xfrm>
            <a:off x="8120063" y="2063750"/>
            <a:ext cx="100012" cy="1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40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42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45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1747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71748" name="Object 512"/>
          <p:cNvGraphicFramePr>
            <a:graphicFrameLocks noChangeAspect="1"/>
          </p:cNvGraphicFramePr>
          <p:nvPr/>
        </p:nvGraphicFramePr>
        <p:xfrm>
          <a:off x="8077200" y="4799013"/>
          <a:ext cx="546100" cy="530225"/>
        </p:xfrm>
        <a:graphic>
          <a:graphicData uri="http://schemas.openxmlformats.org/presentationml/2006/ole">
            <p:oleObj spid="_x0000_s71748" name="Clip" r:id="rId5" imgW="1307263" imgH="1084139" progId="MS_ClipArt_Gallery.2">
              <p:embed/>
            </p:oleObj>
          </a:graphicData>
        </a:graphic>
      </p:graphicFrame>
      <p:sp>
        <p:nvSpPr>
          <p:cNvPr id="71749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71750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71751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325100950 w 504"/>
              <a:gd name="T3" fmla="*/ 158770638 h 870"/>
              <a:gd name="T4" fmla="*/ 753527513 w 504"/>
              <a:gd name="T5" fmla="*/ 282257500 h 870"/>
              <a:gd name="T6" fmla="*/ 987901250 w 504"/>
              <a:gd name="T7" fmla="*/ 304939700 h 870"/>
              <a:gd name="T8" fmla="*/ 1207155638 w 504"/>
              <a:gd name="T9" fmla="*/ 365423450 h 870"/>
              <a:gd name="T10" fmla="*/ 1234876563 w 504"/>
              <a:gd name="T11" fmla="*/ 1945560625 h 870"/>
              <a:gd name="T12" fmla="*/ 1023183438 w 504"/>
              <a:gd name="T13" fmla="*/ 2114411888 h 870"/>
              <a:gd name="T14" fmla="*/ 720764688 w 504"/>
              <a:gd name="T15" fmla="*/ 2099290950 h 870"/>
              <a:gd name="T16" fmla="*/ 483870000 w 504"/>
              <a:gd name="T17" fmla="*/ 2086689375 h 870"/>
              <a:gd name="T18" fmla="*/ 211693125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52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71753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31854375 w 272"/>
              <a:gd name="T3" fmla="*/ 201612564 h 989"/>
              <a:gd name="T4" fmla="*/ 647680950 w 272"/>
              <a:gd name="T5" fmla="*/ 370463880 h 989"/>
              <a:gd name="T6" fmla="*/ 675401875 w 272"/>
              <a:gd name="T7" fmla="*/ 1950601559 h 989"/>
              <a:gd name="T8" fmla="*/ 647680950 w 272"/>
              <a:gd name="T9" fmla="*/ 2147483647 h 989"/>
              <a:gd name="T10" fmla="*/ 609877813 w 272"/>
              <a:gd name="T11" fmla="*/ 2147483647 h 989"/>
              <a:gd name="T12" fmla="*/ 420866888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54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771167813 w 402"/>
              <a:gd name="T1" fmla="*/ 0 h 969"/>
              <a:gd name="T2" fmla="*/ 604837500 w 402"/>
              <a:gd name="T3" fmla="*/ 90725654 h 969"/>
              <a:gd name="T4" fmla="*/ 438507188 w 402"/>
              <a:gd name="T5" fmla="*/ 181451309 h 969"/>
              <a:gd name="T6" fmla="*/ 226814063 w 402"/>
              <a:gd name="T7" fmla="*/ 299899485 h 969"/>
              <a:gd name="T8" fmla="*/ 63004700 w 402"/>
              <a:gd name="T9" fmla="*/ 448587958 h 969"/>
              <a:gd name="T10" fmla="*/ 35282188 w 402"/>
              <a:gd name="T11" fmla="*/ 2026206284 h 969"/>
              <a:gd name="T12" fmla="*/ 246975313 w 402"/>
              <a:gd name="T13" fmla="*/ 2147483647 h 969"/>
              <a:gd name="T14" fmla="*/ 657761575 w 402"/>
              <a:gd name="T15" fmla="*/ 2147483647 h 969"/>
              <a:gd name="T16" fmla="*/ 1013102813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55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71756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71757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</a:p>
        </p:txBody>
      </p:sp>
      <p:sp>
        <p:nvSpPr>
          <p:cNvPr id="71758" name="Rectangle 523"/>
          <p:cNvSpPr>
            <a:spLocks noGrp="1" noChangeArrowheads="1"/>
          </p:cNvSpPr>
          <p:nvPr>
            <p:ph type="body" idx="1"/>
          </p:nvPr>
        </p:nvSpPr>
        <p:spPr>
          <a:xfrm>
            <a:off x="533400" y="2171700"/>
            <a:ext cx="3759200" cy="4076700"/>
          </a:xfrm>
        </p:spPr>
        <p:txBody>
          <a:bodyPr/>
          <a:lstStyle/>
          <a:p>
            <a:r>
              <a:rPr lang="en-US" smtClean="0"/>
              <a:t>per-connection end-end throughput: min(R</a:t>
            </a:r>
            <a:r>
              <a:rPr lang="en-US" baseline="-25000" smtClean="0"/>
              <a:t>c</a:t>
            </a:r>
            <a:r>
              <a:rPr lang="en-US" smtClean="0"/>
              <a:t>,R</a:t>
            </a:r>
            <a:r>
              <a:rPr lang="en-US" baseline="-25000" smtClean="0"/>
              <a:t>s</a:t>
            </a:r>
            <a:r>
              <a:rPr lang="en-US" smtClean="0"/>
              <a:t>,R/10)</a:t>
            </a:r>
          </a:p>
          <a:p>
            <a:r>
              <a:rPr lang="en-US" smtClean="0"/>
              <a:t>in practice: R</a:t>
            </a:r>
            <a:r>
              <a:rPr lang="en-US" baseline="-25000" smtClean="0"/>
              <a:t>c</a:t>
            </a:r>
            <a:r>
              <a:rPr lang="en-US" smtClean="0"/>
              <a:t> or R</a:t>
            </a:r>
            <a:r>
              <a:rPr lang="en-US" baseline="-25000" smtClean="0"/>
              <a:t>s</a:t>
            </a:r>
            <a:r>
              <a:rPr lang="en-US" smtClean="0"/>
              <a:t> is often bottleneck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270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DBC4334-CBF3-44D4-8AD2-C5218E240D83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</a:t>
            </a:r>
            <a:r>
              <a:rPr lang="en-US" smtClean="0"/>
              <a:t> Network core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</a:t>
            </a:r>
            <a:r>
              <a:rPr lang="en-US" smtClean="0"/>
              <a:t>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1.5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843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F8EA851-9B2E-4FE5-91E6-7DE04BC1E81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04250" cy="1143000"/>
          </a:xfrm>
        </p:spPr>
        <p:txBody>
          <a:bodyPr/>
          <a:lstStyle/>
          <a:p>
            <a:r>
              <a:rPr lang="en-US" sz="3200" smtClean="0"/>
              <a:t>What’s the Internet: “nuts and bolts” view</a:t>
            </a: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19600" cy="5132388"/>
          </a:xfrm>
        </p:spPr>
        <p:txBody>
          <a:bodyPr/>
          <a:lstStyle/>
          <a:p>
            <a:r>
              <a:rPr lang="en-US" sz="2400" i="1" smtClean="0">
                <a:solidFill>
                  <a:srgbClr val="FF0000"/>
                </a:solidFill>
              </a:rPr>
              <a:t>protocols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control sending, receiving of msgs</a:t>
            </a:r>
          </a:p>
          <a:p>
            <a:pPr lvl="1"/>
            <a:r>
              <a:rPr lang="en-US" sz="2000" smtClean="0"/>
              <a:t>e.g., TCP, IP, HTTP, Skype,  Ethernet</a:t>
            </a:r>
          </a:p>
          <a:p>
            <a:r>
              <a:rPr lang="en-US" sz="2400" i="1" smtClean="0">
                <a:solidFill>
                  <a:srgbClr val="FF0000"/>
                </a:solidFill>
              </a:rPr>
              <a:t>Internet: </a:t>
            </a:r>
            <a:r>
              <a:rPr lang="en-US" sz="2400" smtClean="0">
                <a:solidFill>
                  <a:srgbClr val="FF0000"/>
                </a:solidFill>
              </a:rPr>
              <a:t>“network of networks”</a:t>
            </a:r>
          </a:p>
          <a:p>
            <a:pPr lvl="1"/>
            <a:r>
              <a:rPr lang="en-US" sz="2000" smtClean="0"/>
              <a:t>loosely hierarchical</a:t>
            </a:r>
          </a:p>
          <a:p>
            <a:pPr lvl="1"/>
            <a:r>
              <a:rPr lang="en-US" sz="2000" smtClean="0"/>
              <a:t>public Internet versus private intranet</a:t>
            </a:r>
          </a:p>
          <a:p>
            <a:r>
              <a:rPr lang="en-US" sz="2400" smtClean="0"/>
              <a:t>Internet standards</a:t>
            </a:r>
          </a:p>
          <a:p>
            <a:pPr lvl="1"/>
            <a:r>
              <a:rPr lang="en-US" sz="2000" smtClean="0"/>
              <a:t>RFC: Request for comments</a:t>
            </a:r>
          </a:p>
          <a:p>
            <a:pPr lvl="1"/>
            <a:r>
              <a:rPr lang="en-US" sz="2000" smtClean="0"/>
              <a:t>IETF: Internet Engineering Task Force</a:t>
            </a:r>
          </a:p>
        </p:txBody>
      </p:sp>
      <p:grpSp>
        <p:nvGrpSpPr>
          <p:cNvPr id="18438" name="Group 260"/>
          <p:cNvGrpSpPr>
            <a:grpSpLocks/>
          </p:cNvGrpSpPr>
          <p:nvPr/>
        </p:nvGrpSpPr>
        <p:grpSpPr bwMode="auto">
          <a:xfrm>
            <a:off x="4989513" y="1319213"/>
            <a:ext cx="3470275" cy="4489450"/>
            <a:chOff x="3177" y="1065"/>
            <a:chExt cx="2186" cy="2828"/>
          </a:xfrm>
        </p:grpSpPr>
        <p:sp>
          <p:nvSpPr>
            <p:cNvPr id="18440" name="Freeform 261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41" name="Freeform 262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861 w 765"/>
                <a:gd name="T1" fmla="*/ 20 h 459"/>
                <a:gd name="T2" fmla="*/ 584 w 765"/>
                <a:gd name="T3" fmla="*/ 143 h 459"/>
                <a:gd name="T4" fmla="*/ 195 w 765"/>
                <a:gd name="T5" fmla="*/ 205 h 459"/>
                <a:gd name="T6" fmla="*/ 28 w 765"/>
                <a:gd name="T7" fmla="*/ 691 h 459"/>
                <a:gd name="T8" fmla="*/ 365 w 765"/>
                <a:gd name="T9" fmla="*/ 912 h 459"/>
                <a:gd name="T10" fmla="*/ 702 w 765"/>
                <a:gd name="T11" fmla="*/ 876 h 459"/>
                <a:gd name="T12" fmla="*/ 1185 w 765"/>
                <a:gd name="T13" fmla="*/ 912 h 459"/>
                <a:gd name="T14" fmla="*/ 1418 w 765"/>
                <a:gd name="T15" fmla="*/ 892 h 459"/>
                <a:gd name="T16" fmla="*/ 1526 w 765"/>
                <a:gd name="T17" fmla="*/ 764 h 459"/>
                <a:gd name="T18" fmla="*/ 1523 w 765"/>
                <a:gd name="T19" fmla="*/ 325 h 459"/>
                <a:gd name="T20" fmla="*/ 1344 w 765"/>
                <a:gd name="T21" fmla="*/ 70 h 459"/>
                <a:gd name="T22" fmla="*/ 861 w 765"/>
                <a:gd name="T23" fmla="*/ 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42" name="Freeform 263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8443" name="Group 264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18758" name="Rectangle 26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59" name="AutoShape 26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18444" name="Group 267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18728" name="Line 26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29" name="Line 26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0" name="Line 27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1" name="Line 27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2" name="Line 27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3" name="Line 27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4" name="Line 27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5" name="Line 27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6" name="Line 27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7" name="Line 27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8" name="Line 27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39" name="Line 27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40" name="Line 28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41" name="Line 28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742" name="Line 28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8743" name="Group 28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8754" name="Line 28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5" name="Line 2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6" name="Line 28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7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8744" name="Group 28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8750" name="Line 28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1" name="Line 2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2" name="Line 29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53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8745" name="Group 29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8746" name="Line 29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47" name="Line 2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48" name="Line 29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8749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45" name="Group 298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18725" name="Picture 299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726" name="Line 300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727" name="Line 301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18446" name="Picture 302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447" name="Group 303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18723" name="Object 3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723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8724" name="Object 3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724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8448" name="Group 306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18710" name="Oval 3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11" name="Line 3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712" name="Line 3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713" name="Rectangle 3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714" name="Oval 3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715" name="Group 3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720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21" name="Line 3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22" name="Line 3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716" name="Group 3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717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18" name="Line 3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19" name="Line 3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49" name="Group 320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18697" name="Oval 3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98" name="Line 3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99" name="Line 3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700" name="Rectangle 3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701" name="Oval 3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702" name="Group 3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707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08" name="Line 3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09" name="Line 3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703" name="Group 3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704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05" name="Line 3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706" name="Line 3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0" name="Group 334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18684" name="Oval 3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85" name="Line 3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86" name="Line 3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87" name="Rectangle 3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88" name="Oval 3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89" name="Group 3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94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95" name="Line 3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96" name="Line 3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90" name="Group 3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91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92" name="Line 3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93" name="Line 3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1" name="Group 348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18671" name="Oval 3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72" name="Line 3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73" name="Line 3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74" name="Rectangle 3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75" name="Oval 3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76" name="Group 3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81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82" name="Line 3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83" name="Line 3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77" name="Group 3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78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79" name="Line 3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80" name="Line 3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2" name="Group 362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18658" name="Oval 36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59" name="Line 36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60" name="Line 36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61" name="Rectangle 36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62" name="Oval 36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63" name="Group 36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68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69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70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64" name="Group 37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65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66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67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3" name="Group 376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18645" name="Oval 3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46" name="Line 3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47" name="Line 3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48" name="Rectangle 3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49" name="Oval 3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50" name="Group 3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55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56" name="Line 3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57" name="Line 3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51" name="Group 3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52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53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54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4" name="Group 390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8632" name="Oval 3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33" name="Line 3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34" name="Line 3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35" name="Rectangle 3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36" name="Oval 3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37" name="Group 3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42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43" name="Line 3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44" name="Line 3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38" name="Group 4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39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40" name="Line 4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41" name="Line 4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5" name="Group 404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619" name="Oval 4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20" name="Line 4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21" name="Line 4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22" name="Rectangle 4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23" name="Oval 4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24" name="Group 4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29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30" name="Line 4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31" name="Line 4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25" name="Group 4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26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27" name="Line 4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28" name="Line 4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56" name="Group 418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8606" name="Oval 41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07" name="Line 42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08" name="Line 42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609" name="Rectangle 42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610" name="Oval 42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611" name="Group 42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16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17" name="Line 4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18" name="Line 4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612" name="Group 42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13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14" name="Line 4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15" name="Line 4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8457" name="Line 432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58" name="Line 433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59" name="Line 434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60" name="Line 435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61" name="Line 436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8462" name="Group 437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8604" name="Object 43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604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8605" name="Object 43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605" name="Clip" r:id="rId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8463" name="Group 440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8587" name="Picture 441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88" name="Freeform 442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89" name="Freeform 443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0" name="Freeform 444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1" name="Freeform 445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2" name="Freeform 446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3" name="Freeform 447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4" name="Freeform 448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5" name="Freeform 449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6" name="Freeform 450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7" name="Freeform 451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8" name="Freeform 452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99" name="Freeform 453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600" name="Freeform 454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601" name="Freeform 455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602" name="Freeform 456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603" name="Freeform 457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18464" name="Object 458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18464" name="Clip" r:id="rId11" imgW="1307263" imgH="1084139" progId="MS_ClipArt_Gallery.2">
                <p:embed/>
              </p:oleObj>
            </a:graphicData>
          </a:graphic>
        </p:graphicFrame>
        <p:sp>
          <p:nvSpPr>
            <p:cNvPr id="18465" name="Line 459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66" name="Line 460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67" name="Freeform 461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68" name="Line 462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8469" name="Group 463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8579" name="AutoShape 46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80" name="Rectangle 46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81" name="Rectangle 46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82" name="AutoShape 46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83" name="Line 46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84" name="Line 46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85" name="Rectangle 47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86" name="Rectangle 47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470" name="Line 472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71" name="Line 473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8472" name="Group 474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8566" name="Oval 4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67" name="Line 4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68" name="Line 4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69" name="Rectangle 4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570" name="Oval 4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571" name="Group 4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76" name="Line 4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77" name="Line 4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78" name="Line 4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572" name="Group 4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73" name="Line 4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74" name="Line 4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75" name="Line 4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73" name="Group 488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8553" name="Oval 4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54" name="Line 4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55" name="Line 4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56" name="Rectangle 4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557" name="Oval 4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558" name="Group 4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63" name="Line 4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64" name="Line 4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65" name="Line 4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559" name="Group 4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60" name="Line 4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61" name="Line 5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62" name="Line 5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8474" name="Group 502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8540" name="Oval 5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41" name="Line 5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42" name="Line 5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43" name="Rectangle 5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8544" name="Oval 5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545" name="Group 5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50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51" name="Line 5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52" name="Line 5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8546" name="Group 5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47" name="Line 5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48" name="Line 5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549" name="Line 5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8475" name="Line 516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76" name="Line 517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77" name="Line 518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78" name="Line 519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79" name="Line 520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80" name="Line 521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81" name="Line 522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82" name="Line 523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83" name="Line 524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84" name="Line 525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18485" name="Object 52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18485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18486" name="Object 52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18486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18487" name="Object 52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18487" name="Clip" r:id="rId14" imgW="1307263" imgH="1084139" progId="MS_ClipArt_Gallery.2">
                <p:embed/>
              </p:oleObj>
            </a:graphicData>
          </a:graphic>
        </p:graphicFrame>
        <p:graphicFrame>
          <p:nvGraphicFramePr>
            <p:cNvPr id="18488" name="Object 52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18488" name="Clip" r:id="rId15" imgW="1307263" imgH="1084139" progId="MS_ClipArt_Gallery.2">
                <p:embed/>
              </p:oleObj>
            </a:graphicData>
          </a:graphic>
        </p:graphicFrame>
        <p:grpSp>
          <p:nvGrpSpPr>
            <p:cNvPr id="18489" name="Group 530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8538" name="Object 53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538" name="Clip" r:id="rId1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8539" name="Object 53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539" name="Clip" r:id="rId1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8490" name="Group 533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8536" name="Object 53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536" name="Clip" r:id="rId1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8537" name="Object 53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537" name="Clip" r:id="rId1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8491" name="Group 536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18519" name="Picture 537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20" name="Freeform 538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1" name="Freeform 539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2" name="Freeform 540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3" name="Freeform 541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4" name="Freeform 542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5" name="Freeform 543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6" name="Freeform 544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7" name="Freeform 545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8" name="Freeform 546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29" name="Freeform 547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0" name="Freeform 548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1" name="Freeform 549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2" name="Freeform 550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3" name="Freeform 551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4" name="Freeform 552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535" name="Freeform 553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8492" name="Line 554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93" name="Line 555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8494" name="Group 556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18511" name="AutoShape 55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12" name="Rectangle 55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13" name="Rectangle 55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14" name="AutoShape 56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15" name="Line 56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16" name="Line 56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517" name="Rectangle 56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18" name="Rectangle 56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495" name="Line 565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96" name="Line 566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97" name="Line 567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98" name="Line 568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99" name="Line 569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0" name="Line 570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1" name="Line 571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2" name="Line 572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3" name="Line 573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4" name="Line 574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5" name="Line 575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506" name="Text Box 576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18507" name="Text Box 577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18508" name="Text Box 578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18509" name="Text Box 579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18510" name="Text Box 580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373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A998C15-9EF8-4964-97BA-BBA31CD2072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“Layers”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Networks are complex! </a:t>
            </a:r>
          </a:p>
          <a:p>
            <a:r>
              <a:rPr lang="en-US" sz="2400" smtClean="0"/>
              <a:t>many “pieces”:</a:t>
            </a:r>
          </a:p>
          <a:p>
            <a:pPr lvl="1"/>
            <a:r>
              <a:rPr lang="en-US" smtClean="0"/>
              <a:t>hosts</a:t>
            </a:r>
          </a:p>
          <a:p>
            <a:pPr lvl="1"/>
            <a:r>
              <a:rPr lang="en-US" smtClean="0"/>
              <a:t>routers</a:t>
            </a:r>
          </a:p>
          <a:p>
            <a:pPr lvl="1"/>
            <a:r>
              <a:rPr lang="en-US" smtClean="0"/>
              <a:t>links of various media</a:t>
            </a:r>
          </a:p>
          <a:p>
            <a:pPr lvl="1"/>
            <a:r>
              <a:rPr lang="en-US" smtClean="0"/>
              <a:t>applications</a:t>
            </a:r>
          </a:p>
          <a:p>
            <a:pPr lvl="1"/>
            <a:r>
              <a:rPr lang="en-US" smtClean="0"/>
              <a:t>protocols</a:t>
            </a:r>
          </a:p>
          <a:p>
            <a:pPr lvl="1"/>
            <a:r>
              <a:rPr lang="en-US" smtClean="0"/>
              <a:t>hardware, software</a:t>
            </a:r>
            <a:endParaRPr lang="en-US" sz="2000" smtClean="0"/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2266950"/>
            <a:ext cx="3943350" cy="26193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Question: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Is there any hope of </a:t>
            </a:r>
            <a:r>
              <a:rPr lang="en-US" sz="2400" i="1" smtClean="0"/>
              <a:t>organizing</a:t>
            </a:r>
            <a:r>
              <a:rPr lang="en-US" sz="2400" smtClean="0"/>
              <a:t> structure of network?</a:t>
            </a:r>
          </a:p>
          <a:p>
            <a:pPr algn="ctr">
              <a:buFont typeface="Wingdings" pitchFamily="2" charset="2"/>
              <a:buNone/>
            </a:pPr>
            <a:endParaRPr lang="en-US" sz="2400" smtClean="0"/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Or at least our discussion of networks?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755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4687398-8184-4E47-BE00-C63FB01B548A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 of air travel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89575"/>
            <a:ext cx="7772400" cy="542925"/>
          </a:xfrm>
        </p:spPr>
        <p:txBody>
          <a:bodyPr/>
          <a:lstStyle/>
          <a:p>
            <a:r>
              <a:rPr lang="en-US" smtClean="0"/>
              <a:t>a series of steps</a:t>
            </a:r>
          </a:p>
        </p:txBody>
      </p:sp>
      <p:grpSp>
        <p:nvGrpSpPr>
          <p:cNvPr id="74758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74760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401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ticket (purchase)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baggage (check)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gates (load)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runway takeoff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airplane routing</a:t>
              </a:r>
            </a:p>
          </p:txBody>
        </p:sp>
        <p:sp>
          <p:nvSpPr>
            <p:cNvPr id="74761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364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ticket (complain)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baggage (claim)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gates (unload)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runway landing</a:t>
              </a:r>
            </a:p>
            <a:p>
              <a:endParaRPr lang="en-US" sz="2000">
                <a:latin typeface="Comic Sans MS" pitchFamily="66" charset="0"/>
              </a:endParaRPr>
            </a:p>
            <a:p>
              <a:r>
                <a:rPr lang="en-US" sz="2000">
                  <a:latin typeface="Comic Sans MS" pitchFamily="66" charset="0"/>
                </a:rPr>
                <a:t>airplane routing</a:t>
              </a:r>
            </a:p>
          </p:txBody>
        </p:sp>
        <p:sp>
          <p:nvSpPr>
            <p:cNvPr id="74762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airplane routing</a:t>
              </a:r>
            </a:p>
          </p:txBody>
        </p:sp>
        <p:sp>
          <p:nvSpPr>
            <p:cNvPr id="74763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5779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BC43FCC-3EA0-4EFA-AB7D-9F1DA2DE3A0B}" type="slidenum">
              <a:rPr lang="en-US" smtClean="0"/>
              <a:pPr/>
              <a:t>62</a:t>
            </a:fld>
            <a:endParaRPr lang="en-US" smtClean="0"/>
          </a:p>
        </p:txBody>
      </p:sp>
      <p:grpSp>
        <p:nvGrpSpPr>
          <p:cNvPr id="75780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75784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785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airplane routing</a:t>
              </a:r>
            </a:p>
          </p:txBody>
        </p:sp>
        <p:sp>
          <p:nvSpPr>
            <p:cNvPr id="75786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87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88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89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90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departure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airport</a:t>
              </a:r>
            </a:p>
          </p:txBody>
        </p:sp>
        <p:sp>
          <p:nvSpPr>
            <p:cNvPr id="75791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arrival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airport</a:t>
              </a:r>
            </a:p>
          </p:txBody>
        </p:sp>
        <p:sp>
          <p:nvSpPr>
            <p:cNvPr id="75792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intermediate air-traffic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control centers</a:t>
              </a:r>
            </a:p>
          </p:txBody>
        </p:sp>
        <p:pic>
          <p:nvPicPr>
            <p:cNvPr id="75793" name="Picture 11" descr="yylgaifm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94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95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796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75797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75817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5818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>
                    <a:latin typeface="Arial" charset="0"/>
                  </a:rPr>
                  <a:t>airplane routing</a:t>
                </a:r>
              </a:p>
            </p:txBody>
          </p:sp>
        </p:grpSp>
        <p:grpSp>
          <p:nvGrpSpPr>
            <p:cNvPr id="75798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75815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5816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>
                    <a:latin typeface="Arial" charset="0"/>
                  </a:rPr>
                  <a:t>airplane routing</a:t>
                </a:r>
              </a:p>
            </p:txBody>
          </p:sp>
        </p:grpSp>
        <p:sp>
          <p:nvSpPr>
            <p:cNvPr id="75799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0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sz="140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>
                  <a:latin typeface="Arial" charset="0"/>
                </a:rPr>
                <a:t>airplane routing</a:t>
              </a:r>
            </a:p>
          </p:txBody>
        </p:sp>
        <p:sp>
          <p:nvSpPr>
            <p:cNvPr id="75801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802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803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804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5805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6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7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8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09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810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ticket</a:t>
              </a:r>
            </a:p>
          </p:txBody>
        </p:sp>
        <p:sp>
          <p:nvSpPr>
            <p:cNvPr id="75811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baggage</a:t>
              </a:r>
            </a:p>
          </p:txBody>
        </p:sp>
        <p:sp>
          <p:nvSpPr>
            <p:cNvPr id="75812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gate</a:t>
              </a:r>
            </a:p>
          </p:txBody>
        </p:sp>
        <p:sp>
          <p:nvSpPr>
            <p:cNvPr id="75813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takeoff/landing</a:t>
              </a:r>
            </a:p>
          </p:txBody>
        </p:sp>
        <p:sp>
          <p:nvSpPr>
            <p:cNvPr id="75814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airplane routing</a:t>
              </a:r>
            </a:p>
          </p:txBody>
        </p:sp>
      </p:grpSp>
      <p:sp>
        <p:nvSpPr>
          <p:cNvPr id="75781" name="Rectangle 39"/>
          <p:cNvSpPr>
            <a:spLocks noGrp="1" noChangeArrowheads="1"/>
          </p:cNvSpPr>
          <p:nvPr>
            <p:ph type="title"/>
          </p:nvPr>
        </p:nvSpPr>
        <p:spPr>
          <a:xfrm>
            <a:off x="533400" y="3175"/>
            <a:ext cx="7772400" cy="1143000"/>
          </a:xfrm>
        </p:spPr>
        <p:txBody>
          <a:bodyPr/>
          <a:lstStyle/>
          <a:p>
            <a:r>
              <a:rPr lang="en-US" smtClean="0"/>
              <a:t>Layering of airline functionality</a:t>
            </a:r>
          </a:p>
        </p:txBody>
      </p:sp>
      <p:sp>
        <p:nvSpPr>
          <p:cNvPr id="7578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33400" y="4430713"/>
            <a:ext cx="7613650" cy="1763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Layers: </a:t>
            </a:r>
            <a:r>
              <a:rPr lang="en-US" sz="2400" smtClean="0"/>
              <a:t>each layer implements a service</a:t>
            </a:r>
            <a:endParaRPr lang="en-US" smtClean="0"/>
          </a:p>
          <a:p>
            <a:pPr lvl="1"/>
            <a:r>
              <a:rPr lang="en-US" smtClean="0"/>
              <a:t>via its own internal-layer actions</a:t>
            </a:r>
          </a:p>
          <a:p>
            <a:pPr lvl="1"/>
            <a:r>
              <a:rPr lang="en-US" smtClean="0"/>
              <a:t>relying on services provided by layer below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680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76D5B63-9A11-446E-B5A3-52A44AC7121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layering?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Dealing with complex systems:</a:t>
            </a:r>
          </a:p>
          <a:p>
            <a:r>
              <a:rPr lang="en-US" sz="2400" smtClean="0"/>
              <a:t>explicit structure allows identification, relationship of complex system’s pieces</a:t>
            </a:r>
            <a:endParaRPr lang="en-US" smtClean="0"/>
          </a:p>
          <a:p>
            <a:pPr lvl="1"/>
            <a:r>
              <a:rPr lang="en-US" smtClean="0"/>
              <a:t>layered </a:t>
            </a:r>
            <a:r>
              <a:rPr lang="en-US" smtClean="0">
                <a:solidFill>
                  <a:srgbClr val="FF0000"/>
                </a:solidFill>
              </a:rPr>
              <a:t>reference model</a:t>
            </a:r>
            <a:r>
              <a:rPr lang="en-US" smtClean="0"/>
              <a:t> for discussion</a:t>
            </a:r>
          </a:p>
          <a:p>
            <a:r>
              <a:rPr lang="en-US" sz="2400" smtClean="0"/>
              <a:t>modularization eases maintenance, updating of system</a:t>
            </a:r>
          </a:p>
          <a:p>
            <a:pPr lvl="1"/>
            <a:r>
              <a:rPr lang="en-US" smtClean="0"/>
              <a:t>change of implementation of layer’s service transparent to rest of system</a:t>
            </a:r>
          </a:p>
          <a:p>
            <a:pPr lvl="1"/>
            <a:r>
              <a:rPr lang="en-US" smtClean="0"/>
              <a:t>e.g., change in gate procedure doesn’t affect rest of system</a:t>
            </a:r>
          </a:p>
          <a:p>
            <a:r>
              <a:rPr lang="en-US" sz="2400" smtClean="0"/>
              <a:t>layering considered harmful?</a:t>
            </a:r>
            <a:endParaRPr lang="en-US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782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6738B26-BFF7-45DD-8E7A-1C170E05251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protocol stack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application:</a:t>
            </a:r>
            <a:r>
              <a:rPr lang="en-US" sz="2400" smtClean="0"/>
              <a:t> supporting network applications</a:t>
            </a:r>
          </a:p>
          <a:p>
            <a:pPr lvl="1"/>
            <a:r>
              <a:rPr lang="en-US" sz="2000" smtClean="0"/>
              <a:t>FTP, SMTP, HTTP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transport:</a:t>
            </a:r>
            <a:r>
              <a:rPr lang="en-US" sz="2400" smtClean="0"/>
              <a:t> process-process data transfer</a:t>
            </a:r>
          </a:p>
          <a:p>
            <a:pPr lvl="1"/>
            <a:r>
              <a:rPr lang="en-US" sz="2000" smtClean="0"/>
              <a:t>TCP, UDP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network:</a:t>
            </a:r>
            <a:r>
              <a:rPr lang="en-US" sz="2400" smtClean="0"/>
              <a:t> routing of datagrams from source to destination</a:t>
            </a:r>
          </a:p>
          <a:p>
            <a:pPr lvl="1"/>
            <a:r>
              <a:rPr lang="en-US" sz="2000" smtClean="0"/>
              <a:t>IP, routing protocols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link:</a:t>
            </a:r>
            <a:r>
              <a:rPr lang="en-US" sz="2400" smtClean="0"/>
              <a:t> data transfer between neighboring  network elements</a:t>
            </a:r>
          </a:p>
          <a:p>
            <a:pPr lvl="1"/>
            <a:r>
              <a:rPr lang="en-US" sz="2000" smtClean="0"/>
              <a:t>PPP, Ethernet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physical:</a:t>
            </a:r>
            <a:r>
              <a:rPr lang="en-US" sz="2400" smtClean="0"/>
              <a:t> bits “on the wire”</a:t>
            </a:r>
          </a:p>
          <a:p>
            <a:endParaRPr lang="en-US" sz="2400" smtClean="0"/>
          </a:p>
        </p:txBody>
      </p:sp>
      <p:grpSp>
        <p:nvGrpSpPr>
          <p:cNvPr id="77831" name="Group 5"/>
          <p:cNvGrpSpPr>
            <a:grpSpLocks/>
          </p:cNvGrpSpPr>
          <p:nvPr/>
        </p:nvGrpSpPr>
        <p:grpSpPr bwMode="auto">
          <a:xfrm>
            <a:off x="6508750" y="1828800"/>
            <a:ext cx="1898650" cy="3530600"/>
            <a:chOff x="3076" y="888"/>
            <a:chExt cx="1196" cy="2224"/>
          </a:xfrm>
        </p:grpSpPr>
        <p:sp>
          <p:nvSpPr>
            <p:cNvPr id="7783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834" name="Text Box 7"/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application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transport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network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link</a:t>
              </a: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7783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CE5D665F-5EFC-40CF-A0A9-2E6CDD33040D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7077075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ISO/OSI reference model</a:t>
            </a:r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presentation:</a:t>
            </a:r>
            <a:r>
              <a:rPr lang="en-US" sz="2400" smtClean="0"/>
              <a:t> allow applications to interpret meaning of data, e.g., encryption, compression, machine-specific conventions</a:t>
            </a:r>
          </a:p>
          <a:p>
            <a:r>
              <a:rPr lang="en-US" sz="2400" i="1" smtClean="0">
                <a:solidFill>
                  <a:srgbClr val="FF3300"/>
                </a:solidFill>
              </a:rPr>
              <a:t>session:</a:t>
            </a:r>
            <a:r>
              <a:rPr lang="en-US" sz="2400" smtClean="0"/>
              <a:t> synchronization, checkpointing, recovery of data exchange</a:t>
            </a:r>
          </a:p>
          <a:p>
            <a:r>
              <a:rPr lang="en-US" sz="2400" smtClean="0"/>
              <a:t>Internet stack “missing” these layers!</a:t>
            </a:r>
          </a:p>
          <a:p>
            <a:pPr lvl="1"/>
            <a:r>
              <a:rPr lang="en-US" smtClean="0"/>
              <a:t>these services, </a:t>
            </a:r>
            <a:r>
              <a:rPr lang="en-US" i="1" smtClean="0"/>
              <a:t>if needed,</a:t>
            </a:r>
            <a:r>
              <a:rPr lang="en-US" smtClean="0"/>
              <a:t> must be implemented in application</a:t>
            </a:r>
          </a:p>
          <a:p>
            <a:pPr lvl="1"/>
            <a:r>
              <a:rPr lang="en-US" smtClean="0"/>
              <a:t>needed?</a:t>
            </a:r>
          </a:p>
        </p:txBody>
      </p:sp>
      <p:grpSp>
        <p:nvGrpSpPr>
          <p:cNvPr id="78855" name="Group 14"/>
          <p:cNvGrpSpPr>
            <a:grpSpLocks/>
          </p:cNvGrpSpPr>
          <p:nvPr/>
        </p:nvGrpSpPr>
        <p:grpSpPr bwMode="auto">
          <a:xfrm>
            <a:off x="6902450" y="1762125"/>
            <a:ext cx="1982788" cy="3587750"/>
            <a:chOff x="3265" y="1545"/>
            <a:chExt cx="1249" cy="2260"/>
          </a:xfrm>
        </p:grpSpPr>
        <p:sp>
          <p:nvSpPr>
            <p:cNvPr id="78857" name="Rectangle 6"/>
            <p:cNvSpPr>
              <a:spLocks noChangeArrowheads="1"/>
            </p:cNvSpPr>
            <p:nvPr/>
          </p:nvSpPr>
          <p:spPr bwMode="auto">
            <a:xfrm>
              <a:off x="3310" y="1545"/>
              <a:ext cx="1192" cy="22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8858" name="Text Box 7"/>
            <p:cNvSpPr txBox="1">
              <a:spLocks noChangeArrowheads="1"/>
            </p:cNvSpPr>
            <p:nvPr/>
          </p:nvSpPr>
          <p:spPr bwMode="auto">
            <a:xfrm>
              <a:off x="3265" y="1654"/>
              <a:ext cx="1249" cy="2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application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presentation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session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transport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70000"/>
                </a:lnSpc>
              </a:pPr>
              <a:endParaRPr lang="en-US">
                <a:latin typeface="Comic Sans MS" pitchFamily="66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78859" name="Line 8"/>
            <p:cNvSpPr>
              <a:spLocks noChangeShapeType="1"/>
            </p:cNvSpPr>
            <p:nvPr/>
          </p:nvSpPr>
          <p:spPr bwMode="auto">
            <a:xfrm>
              <a:off x="3297" y="191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60" name="Line 9"/>
            <p:cNvSpPr>
              <a:spLocks noChangeShapeType="1"/>
            </p:cNvSpPr>
            <p:nvPr/>
          </p:nvSpPr>
          <p:spPr bwMode="auto">
            <a:xfrm>
              <a:off x="3306" y="253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61" name="Line 10"/>
            <p:cNvSpPr>
              <a:spLocks noChangeShapeType="1"/>
            </p:cNvSpPr>
            <p:nvPr/>
          </p:nvSpPr>
          <p:spPr bwMode="auto">
            <a:xfrm>
              <a:off x="3306" y="287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62" name="Line 11"/>
            <p:cNvSpPr>
              <a:spLocks noChangeShapeType="1"/>
            </p:cNvSpPr>
            <p:nvPr/>
          </p:nvSpPr>
          <p:spPr bwMode="auto">
            <a:xfrm>
              <a:off x="3307" y="351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63" name="Line 12"/>
            <p:cNvSpPr>
              <a:spLocks noChangeShapeType="1"/>
            </p:cNvSpPr>
            <p:nvPr/>
          </p:nvSpPr>
          <p:spPr bwMode="auto">
            <a:xfrm>
              <a:off x="3297" y="3209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8864" name="Line 13"/>
            <p:cNvSpPr>
              <a:spLocks noChangeShapeType="1"/>
            </p:cNvSpPr>
            <p:nvPr/>
          </p:nvSpPr>
          <p:spPr bwMode="auto">
            <a:xfrm>
              <a:off x="3296" y="2245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ltbilgi Yer Tutucusu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9875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326DFE0B-DE08-4613-9807-F7E7A918BF10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9876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1491932500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9877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1013102813 w 402"/>
              <a:gd name="T1" fmla="*/ 914815388 h 537"/>
              <a:gd name="T2" fmla="*/ 70564375 w 402"/>
              <a:gd name="T3" fmla="*/ 0 h 537"/>
              <a:gd name="T4" fmla="*/ 0 w 402"/>
              <a:gd name="T5" fmla="*/ 1184472743 h 537"/>
              <a:gd name="T6" fmla="*/ 609877813 w 402"/>
              <a:gd name="T7" fmla="*/ 1353322319 h 537"/>
              <a:gd name="T8" fmla="*/ 1013102813 w 402"/>
              <a:gd name="T9" fmla="*/ 914815388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79879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p:oleObj spid="_x0000_s79879" name="Clip" r:id="rId4" imgW="1307263" imgH="1084139" progId="MS_ClipArt_Gallery.2">
              <p:embed/>
            </p:oleObj>
          </a:graphicData>
        </a:graphic>
      </p:graphicFrame>
      <p:sp>
        <p:nvSpPr>
          <p:cNvPr id="79880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462688612 w 267"/>
              <a:gd name="T1" fmla="*/ 824929673 h 1186"/>
              <a:gd name="T2" fmla="*/ 0 w 267"/>
              <a:gd name="T3" fmla="*/ 0 h 1186"/>
              <a:gd name="T4" fmla="*/ 0 w 267"/>
              <a:gd name="T5" fmla="*/ 2099498399 h 1186"/>
              <a:gd name="T6" fmla="*/ 486369929 w 267"/>
              <a:gd name="T7" fmla="*/ 1154192916 h 1186"/>
              <a:gd name="T8" fmla="*/ 462688612 w 267"/>
              <a:gd name="T9" fmla="*/ 824929673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9881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0013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014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015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0016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00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00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00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0017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00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00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00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79882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9883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9884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85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79886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87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88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2679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80007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008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80009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80010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80011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012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12818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80005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006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9893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79894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p:oleObj spid="_x0000_s79894" name="Clip" r:id="rId5" imgW="1307263" imgH="1084139" progId="MS_ClipArt_Gallery.2">
              <p:embed/>
            </p:oleObj>
          </a:graphicData>
        </a:graphic>
      </p:graphicFrame>
      <p:sp>
        <p:nvSpPr>
          <p:cNvPr id="79895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462688612 w 267"/>
              <a:gd name="T1" fmla="*/ 824929673 h 1186"/>
              <a:gd name="T2" fmla="*/ 0 w 267"/>
              <a:gd name="T3" fmla="*/ 0 h 1186"/>
              <a:gd name="T4" fmla="*/ 0 w 267"/>
              <a:gd name="T5" fmla="*/ 2099498399 h 1186"/>
              <a:gd name="T6" fmla="*/ 486369929 w 267"/>
              <a:gd name="T7" fmla="*/ 1154192916 h 1186"/>
              <a:gd name="T8" fmla="*/ 462688612 w 267"/>
              <a:gd name="T9" fmla="*/ 824929673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9896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9897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9898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99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79900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901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902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7990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79997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98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99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80000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80001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8000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00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00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990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79991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92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93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9994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95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96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990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79987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88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89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90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990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7998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8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79907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79980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81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82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83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79984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9908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79976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77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78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79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79909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1040826119 w 413"/>
              <a:gd name="T1" fmla="*/ 1436489695 h 715"/>
              <a:gd name="T2" fmla="*/ 22682217 w 413"/>
              <a:gd name="T3" fmla="*/ 0 h 715"/>
              <a:gd name="T4" fmla="*/ 0 w 413"/>
              <a:gd name="T5" fmla="*/ 1522175046 h 715"/>
              <a:gd name="T6" fmla="*/ 1000503588 w 413"/>
              <a:gd name="T7" fmla="*/ 1801913306 h 715"/>
              <a:gd name="T8" fmla="*/ 1040826119 w 413"/>
              <a:gd name="T9" fmla="*/ 1436489695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9910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79963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64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65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966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79967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79968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9973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74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75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79969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9970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71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9972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79911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7991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7995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5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5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995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7995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6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6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6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991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79949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50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51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9952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53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54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2780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79943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44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45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9946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47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48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279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79935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36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9937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9938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79939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9940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41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9942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9916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router</a:t>
            </a:r>
          </a:p>
        </p:txBody>
      </p:sp>
      <p:sp>
        <p:nvSpPr>
          <p:cNvPr id="79917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79918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r>
              <a:rPr lang="en-US" smtClean="0"/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12815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79933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34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12825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79927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79931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932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H</a:t>
                </a:r>
                <a:r>
                  <a:rPr lang="en-US" sz="1800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79928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79929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930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112827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79925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926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2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899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488A579B-BE5C-46FE-94B9-1046CDFF371A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</a:t>
            </a:r>
            <a:r>
              <a:rPr lang="en-US" smtClean="0"/>
              <a:t> Network core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 </a:t>
            </a:r>
            <a:r>
              <a:rPr lang="en-US" smtClean="0"/>
              <a:t>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1.5</a:t>
            </a:r>
            <a:r>
              <a:rPr lang="en-US" smtClean="0"/>
              <a:t> 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1.6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1.7</a:t>
            </a:r>
            <a:r>
              <a:rPr lang="en-US" smtClean="0"/>
              <a:t> History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192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05209E6-C434-4171-9C8F-5091361A54B5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Security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5250"/>
            <a:ext cx="7772400" cy="5119688"/>
          </a:xfrm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The field of network security is about:</a:t>
            </a:r>
          </a:p>
          <a:p>
            <a:pPr lvl="1"/>
            <a:r>
              <a:rPr lang="en-US" smtClean="0"/>
              <a:t>how bad guys can attack computer networks</a:t>
            </a:r>
          </a:p>
          <a:p>
            <a:pPr lvl="1"/>
            <a:r>
              <a:rPr lang="en-US" smtClean="0"/>
              <a:t>how we can defend networks against attacks</a:t>
            </a:r>
          </a:p>
          <a:p>
            <a:pPr lvl="1"/>
            <a:r>
              <a:rPr lang="en-US" smtClean="0"/>
              <a:t>how to design architectures that are immune to attacks</a:t>
            </a:r>
          </a:p>
          <a:p>
            <a:r>
              <a:rPr lang="en-US" smtClean="0">
                <a:solidFill>
                  <a:srgbClr val="FF3300"/>
                </a:solidFill>
              </a:rPr>
              <a:t>Internet not originally designed with (much) security in mind</a:t>
            </a:r>
          </a:p>
          <a:p>
            <a:pPr lvl="1"/>
            <a:r>
              <a:rPr lang="en-US" i="1" smtClean="0"/>
              <a:t>original vision:</a:t>
            </a:r>
            <a:r>
              <a:rPr lang="en-US" smtClean="0"/>
              <a:t> “a group of mutually trusting users attached to a transparent network”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  <a:p>
            <a:pPr lvl="1"/>
            <a:r>
              <a:rPr lang="en-US" smtClean="0"/>
              <a:t>Internet protocol designers playing “catch-up”</a:t>
            </a:r>
          </a:p>
          <a:p>
            <a:pPr lvl="1"/>
            <a:r>
              <a:rPr lang="en-US" smtClean="0"/>
              <a:t>Security considerations in all layers!</a:t>
            </a:r>
          </a:p>
          <a:p>
            <a:endParaRPr lang="en-US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4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EA1CD3FF-835A-42C6-A6BA-89D0CE36D551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guys can put malware into hosts via Internet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4675" y="1489075"/>
            <a:ext cx="7710488" cy="4772025"/>
          </a:xfrm>
        </p:spPr>
        <p:txBody>
          <a:bodyPr/>
          <a:lstStyle/>
          <a:p>
            <a:r>
              <a:rPr lang="en-US" sz="2400" smtClean="0"/>
              <a:t>Malware can get in host from a </a:t>
            </a:r>
            <a:r>
              <a:rPr lang="en-US" sz="2400" smtClean="0">
                <a:solidFill>
                  <a:schemeClr val="accent2"/>
                </a:solidFill>
              </a:rPr>
              <a:t>virus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accent2"/>
                </a:solidFill>
              </a:rPr>
              <a:t>worm</a:t>
            </a:r>
            <a:r>
              <a:rPr lang="en-US" sz="2400" smtClean="0"/>
              <a:t>, or </a:t>
            </a:r>
            <a:r>
              <a:rPr lang="en-US" sz="2400" smtClean="0">
                <a:solidFill>
                  <a:schemeClr val="accent2"/>
                </a:solidFill>
              </a:rPr>
              <a:t>trojan horse</a:t>
            </a:r>
            <a:r>
              <a:rPr lang="en-US" sz="2400" smtClean="0"/>
              <a:t>.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>
                <a:solidFill>
                  <a:schemeClr val="accent2"/>
                </a:solidFill>
              </a:rPr>
              <a:t>Spyware malware</a:t>
            </a:r>
            <a:r>
              <a:rPr lang="en-US" sz="2400" smtClean="0"/>
              <a:t> can record keystrokes, web sites visited, upload info to collection site.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Infected host can be enrolled in a </a:t>
            </a:r>
            <a:r>
              <a:rPr lang="en-US" sz="2400" smtClean="0">
                <a:solidFill>
                  <a:schemeClr val="accent2"/>
                </a:solidFill>
              </a:rPr>
              <a:t>botnet</a:t>
            </a:r>
            <a:r>
              <a:rPr lang="en-US" sz="2400" smtClean="0"/>
              <a:t>, used for spam and DDoS attacks.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Malware is often </a:t>
            </a:r>
            <a:r>
              <a:rPr lang="en-US" sz="2400" smtClean="0">
                <a:solidFill>
                  <a:schemeClr val="accent2"/>
                </a:solidFill>
              </a:rPr>
              <a:t>self-replicating</a:t>
            </a:r>
            <a:r>
              <a:rPr lang="en-US" sz="2400" smtClean="0"/>
              <a:t>: from an infected host, seeks entry into other hosts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945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2156C62-582A-47DA-9BE1-931AD73DC07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/>
              <a:t>What’s the Internet: a service view</a:t>
            </a:r>
            <a:endParaRPr 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33488"/>
            <a:ext cx="4640263" cy="5145087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communication </a:t>
            </a:r>
            <a:r>
              <a:rPr lang="en-US" sz="2400" i="1" smtClean="0">
                <a:solidFill>
                  <a:srgbClr val="FF0000"/>
                </a:solidFill>
              </a:rPr>
              <a:t>infrastructure </a:t>
            </a:r>
            <a:r>
              <a:rPr lang="en-US" sz="2400" smtClean="0"/>
              <a:t>enables distributed applications:</a:t>
            </a:r>
          </a:p>
          <a:p>
            <a:pPr lvl="1"/>
            <a:r>
              <a:rPr lang="en-US" smtClean="0"/>
              <a:t>Web, VoIP, email, games, e-commerce, file sharing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communication services provided to apps:</a:t>
            </a:r>
            <a:endParaRPr lang="en-US" sz="2400" smtClean="0"/>
          </a:p>
          <a:p>
            <a:pPr lvl="1"/>
            <a:r>
              <a:rPr lang="en-US" smtClean="0"/>
              <a:t>reliable data delivery from source to destination</a:t>
            </a:r>
          </a:p>
          <a:p>
            <a:pPr lvl="1"/>
            <a:r>
              <a:rPr lang="en-US" smtClean="0"/>
              <a:t>“best effort” (unreliable) data delivery</a:t>
            </a:r>
          </a:p>
        </p:txBody>
      </p:sp>
      <p:grpSp>
        <p:nvGrpSpPr>
          <p:cNvPr id="19462" name="Group 583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19464" name="Freeform 263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5" name="Freeform 264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861 w 765"/>
                <a:gd name="T1" fmla="*/ 20 h 459"/>
                <a:gd name="T2" fmla="*/ 584 w 765"/>
                <a:gd name="T3" fmla="*/ 143 h 459"/>
                <a:gd name="T4" fmla="*/ 195 w 765"/>
                <a:gd name="T5" fmla="*/ 205 h 459"/>
                <a:gd name="T6" fmla="*/ 28 w 765"/>
                <a:gd name="T7" fmla="*/ 691 h 459"/>
                <a:gd name="T8" fmla="*/ 365 w 765"/>
                <a:gd name="T9" fmla="*/ 912 h 459"/>
                <a:gd name="T10" fmla="*/ 702 w 765"/>
                <a:gd name="T11" fmla="*/ 876 h 459"/>
                <a:gd name="T12" fmla="*/ 1185 w 765"/>
                <a:gd name="T13" fmla="*/ 912 h 459"/>
                <a:gd name="T14" fmla="*/ 1418 w 765"/>
                <a:gd name="T15" fmla="*/ 892 h 459"/>
                <a:gd name="T16" fmla="*/ 1526 w 765"/>
                <a:gd name="T17" fmla="*/ 764 h 459"/>
                <a:gd name="T18" fmla="*/ 1523 w 765"/>
                <a:gd name="T19" fmla="*/ 325 h 459"/>
                <a:gd name="T20" fmla="*/ 1344 w 765"/>
                <a:gd name="T21" fmla="*/ 70 h 459"/>
                <a:gd name="T22" fmla="*/ 861 w 765"/>
                <a:gd name="T23" fmla="*/ 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6" name="Freeform 265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9467" name="Group 266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19777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778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19468" name="Group 269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19747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48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49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0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1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2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3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4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5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6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7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8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59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60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761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19762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9773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4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5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6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9763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9769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0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1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72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19764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9765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66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67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19768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69" name="Group 300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19744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745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746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19470" name="Picture 304" descr="imgyjavg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71" name="Group 305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19742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9742" name="Clip" r:id="rId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9743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9743" name="Clip" r:id="rId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9472" name="Group 308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19729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730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31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32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733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734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39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40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41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735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736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37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38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3" name="Group 322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19716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717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18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19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720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721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26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27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28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722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723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24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25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4" name="Group 336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19703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704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05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706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707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708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13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14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15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709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710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11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12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5" name="Group 350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19690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91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92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93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94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95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00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01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702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96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97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98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99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6" name="Group 364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19677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78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79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80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81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82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8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88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89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83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84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85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86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7" name="Group 378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19664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65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66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67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68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69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74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75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76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70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71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72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73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8" name="Group 392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19651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52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53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54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55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56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61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62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63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57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58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59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60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79" name="Group 406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19638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39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40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41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42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43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48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49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50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44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45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46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47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80" name="Group 420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19625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26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27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28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629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630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35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36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37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631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32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33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634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9481" name="Line 434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82" name="Line 435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83" name="Line 436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84" name="Line 437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85" name="Line 438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9486" name="Group 439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19623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9623" name="Clip" r:id="rId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9624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9624" name="Clip" r:id="rId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9487" name="Group 442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19606" name="Picture 443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607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08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09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0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1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2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3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4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5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6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7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8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19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20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21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622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19488" name="Object 460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p:oleObj spid="_x0000_s19488" name="Clip" r:id="rId11" imgW="1307263" imgH="1084139" progId="MS_ClipArt_Gallery.2">
                <p:embed/>
              </p:oleObj>
            </a:graphicData>
          </a:graphic>
        </p:graphicFrame>
        <p:sp>
          <p:nvSpPr>
            <p:cNvPr id="19489" name="Line 461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90" name="Line 462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91" name="Freeform 463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92" name="Line 464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9493" name="Group 465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19598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99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00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01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02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03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604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605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494" name="Line 474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95" name="Line 475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9496" name="Group 476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19585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86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87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88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589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590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95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96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97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591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92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93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94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97" name="Group 490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19572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73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74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75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576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577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82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83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84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578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79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80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81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9498" name="Group 504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19559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60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61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62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19563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564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69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70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71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9565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66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67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568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9499" name="Line 518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0" name="Line 519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1" name="Line 520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2" name="Line 521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3" name="Line 522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4" name="Line 523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5" name="Line 524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6" name="Line 525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7" name="Line 526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8" name="Line 527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19509" name="Object 528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p:oleObj spid="_x0000_s19509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19510" name="Object 529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p:oleObj spid="_x0000_s19510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19511" name="Object 530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p:oleObj spid="_x0000_s19511" name="Clip" r:id="rId14" imgW="1307263" imgH="1084139" progId="MS_ClipArt_Gallery.2">
                <p:embed/>
              </p:oleObj>
            </a:graphicData>
          </a:graphic>
        </p:graphicFrame>
        <p:graphicFrame>
          <p:nvGraphicFramePr>
            <p:cNvPr id="19512" name="Object 531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p:oleObj spid="_x0000_s19512" name="Clip" r:id="rId15" imgW="1307263" imgH="1084139" progId="MS_ClipArt_Gallery.2">
                <p:embed/>
              </p:oleObj>
            </a:graphicData>
          </a:graphic>
        </p:graphicFrame>
        <p:grpSp>
          <p:nvGrpSpPr>
            <p:cNvPr id="19513" name="Group 532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19557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9557" name="Clip" r:id="rId16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9558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9558" name="Clip" r:id="rId17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9514" name="Group 535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19555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9555" name="Clip" r:id="rId18" imgW="826829" imgH="840406" progId="MS_ClipArt_Gallery.2">
                  <p:embed/>
                </p:oleObj>
              </a:graphicData>
            </a:graphic>
          </p:graphicFrame>
          <p:graphicFrame>
            <p:nvGraphicFramePr>
              <p:cNvPr id="19556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9556" name="Clip" r:id="rId19" imgW="1268295" imgH="1199426" progId="MS_ClipArt_Gallery.2">
                  <p:embed/>
                </p:oleObj>
              </a:graphicData>
            </a:graphic>
          </p:graphicFrame>
        </p:grpSp>
        <p:grpSp>
          <p:nvGrpSpPr>
            <p:cNvPr id="19515" name="Group 538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19538" name="Picture 539" descr="31u_bnrz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39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2 w 199"/>
                  <a:gd name="T1" fmla="*/ 1 h 232"/>
                  <a:gd name="T2" fmla="*/ 1 w 199"/>
                  <a:gd name="T3" fmla="*/ 1 h 232"/>
                  <a:gd name="T4" fmla="*/ 1 w 199"/>
                  <a:gd name="T5" fmla="*/ 1 h 232"/>
                  <a:gd name="T6" fmla="*/ 1 w 199"/>
                  <a:gd name="T7" fmla="*/ 2 h 232"/>
                  <a:gd name="T8" fmla="*/ 0 w 199"/>
                  <a:gd name="T9" fmla="*/ 2 h 232"/>
                  <a:gd name="T10" fmla="*/ 0 w 199"/>
                  <a:gd name="T11" fmla="*/ 3 h 232"/>
                  <a:gd name="T12" fmla="*/ 0 w 199"/>
                  <a:gd name="T13" fmla="*/ 3 h 232"/>
                  <a:gd name="T14" fmla="*/ 0 w 199"/>
                  <a:gd name="T15" fmla="*/ 4 h 232"/>
                  <a:gd name="T16" fmla="*/ 0 w 199"/>
                  <a:gd name="T17" fmla="*/ 4 h 232"/>
                  <a:gd name="T18" fmla="*/ 0 w 199"/>
                  <a:gd name="T19" fmla="*/ 5 h 232"/>
                  <a:gd name="T20" fmla="*/ 0 w 199"/>
                  <a:gd name="T21" fmla="*/ 5 h 232"/>
                  <a:gd name="T22" fmla="*/ 1 w 199"/>
                  <a:gd name="T23" fmla="*/ 6 h 232"/>
                  <a:gd name="T24" fmla="*/ 1 w 199"/>
                  <a:gd name="T25" fmla="*/ 6 h 232"/>
                  <a:gd name="T26" fmla="*/ 2 w 199"/>
                  <a:gd name="T27" fmla="*/ 6 h 232"/>
                  <a:gd name="T28" fmla="*/ 2 w 199"/>
                  <a:gd name="T29" fmla="*/ 7 h 232"/>
                  <a:gd name="T30" fmla="*/ 3 w 199"/>
                  <a:gd name="T31" fmla="*/ 7 h 232"/>
                  <a:gd name="T32" fmla="*/ 4 w 199"/>
                  <a:gd name="T33" fmla="*/ 6 h 232"/>
                  <a:gd name="T34" fmla="*/ 4 w 199"/>
                  <a:gd name="T35" fmla="*/ 6 h 232"/>
                  <a:gd name="T36" fmla="*/ 4 w 199"/>
                  <a:gd name="T37" fmla="*/ 6 h 232"/>
                  <a:gd name="T38" fmla="*/ 4 w 199"/>
                  <a:gd name="T39" fmla="*/ 6 h 232"/>
                  <a:gd name="T40" fmla="*/ 4 w 199"/>
                  <a:gd name="T41" fmla="*/ 6 h 232"/>
                  <a:gd name="T42" fmla="*/ 4 w 199"/>
                  <a:gd name="T43" fmla="*/ 6 h 232"/>
                  <a:gd name="T44" fmla="*/ 4 w 199"/>
                  <a:gd name="T45" fmla="*/ 6 h 232"/>
                  <a:gd name="T46" fmla="*/ 4 w 199"/>
                  <a:gd name="T47" fmla="*/ 6 h 232"/>
                  <a:gd name="T48" fmla="*/ 3 w 199"/>
                  <a:gd name="T49" fmla="*/ 6 h 232"/>
                  <a:gd name="T50" fmla="*/ 3 w 199"/>
                  <a:gd name="T51" fmla="*/ 6 h 232"/>
                  <a:gd name="T52" fmla="*/ 3 w 199"/>
                  <a:gd name="T53" fmla="*/ 6 h 232"/>
                  <a:gd name="T54" fmla="*/ 3 w 199"/>
                  <a:gd name="T55" fmla="*/ 5 h 232"/>
                  <a:gd name="T56" fmla="*/ 2 w 199"/>
                  <a:gd name="T57" fmla="*/ 5 h 232"/>
                  <a:gd name="T58" fmla="*/ 2 w 199"/>
                  <a:gd name="T59" fmla="*/ 5 h 232"/>
                  <a:gd name="T60" fmla="*/ 2 w 199"/>
                  <a:gd name="T61" fmla="*/ 5 h 232"/>
                  <a:gd name="T62" fmla="*/ 1 w 199"/>
                  <a:gd name="T63" fmla="*/ 5 h 232"/>
                  <a:gd name="T64" fmla="*/ 1 w 199"/>
                  <a:gd name="T65" fmla="*/ 5 h 232"/>
                  <a:gd name="T66" fmla="*/ 1 w 199"/>
                  <a:gd name="T67" fmla="*/ 4 h 232"/>
                  <a:gd name="T68" fmla="*/ 1 w 199"/>
                  <a:gd name="T69" fmla="*/ 3 h 232"/>
                  <a:gd name="T70" fmla="*/ 2 w 199"/>
                  <a:gd name="T71" fmla="*/ 2 h 232"/>
                  <a:gd name="T72" fmla="*/ 3 w 199"/>
                  <a:gd name="T73" fmla="*/ 1 h 232"/>
                  <a:gd name="T74" fmla="*/ 3 w 199"/>
                  <a:gd name="T75" fmla="*/ 1 h 232"/>
                  <a:gd name="T76" fmla="*/ 4 w 199"/>
                  <a:gd name="T77" fmla="*/ 1 h 232"/>
                  <a:gd name="T78" fmla="*/ 5 w 199"/>
                  <a:gd name="T79" fmla="*/ 0 h 232"/>
                  <a:gd name="T80" fmla="*/ 5 w 199"/>
                  <a:gd name="T81" fmla="*/ 0 h 232"/>
                  <a:gd name="T82" fmla="*/ 5 w 199"/>
                  <a:gd name="T83" fmla="*/ 0 h 232"/>
                  <a:gd name="T84" fmla="*/ 5 w 199"/>
                  <a:gd name="T85" fmla="*/ 0 h 232"/>
                  <a:gd name="T86" fmla="*/ 4 w 199"/>
                  <a:gd name="T87" fmla="*/ 0 h 232"/>
                  <a:gd name="T88" fmla="*/ 4 w 199"/>
                  <a:gd name="T89" fmla="*/ 0 h 232"/>
                  <a:gd name="T90" fmla="*/ 3 w 199"/>
                  <a:gd name="T91" fmla="*/ 0 h 232"/>
                  <a:gd name="T92" fmla="*/ 3 w 199"/>
                  <a:gd name="T93" fmla="*/ 1 h 232"/>
                  <a:gd name="T94" fmla="*/ 2 w 199"/>
                  <a:gd name="T95" fmla="*/ 1 h 232"/>
                  <a:gd name="T96" fmla="*/ 2 w 199"/>
                  <a:gd name="T97" fmla="*/ 1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0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3 w 128"/>
                  <a:gd name="T1" fmla="*/ 2 h 180"/>
                  <a:gd name="T2" fmla="*/ 3 w 128"/>
                  <a:gd name="T3" fmla="*/ 2 h 180"/>
                  <a:gd name="T4" fmla="*/ 3 w 128"/>
                  <a:gd name="T5" fmla="*/ 3 h 180"/>
                  <a:gd name="T6" fmla="*/ 3 w 128"/>
                  <a:gd name="T7" fmla="*/ 3 h 180"/>
                  <a:gd name="T8" fmla="*/ 3 w 128"/>
                  <a:gd name="T9" fmla="*/ 3 h 180"/>
                  <a:gd name="T10" fmla="*/ 2 w 128"/>
                  <a:gd name="T11" fmla="*/ 4 h 180"/>
                  <a:gd name="T12" fmla="*/ 2 w 128"/>
                  <a:gd name="T13" fmla="*/ 4 h 180"/>
                  <a:gd name="T14" fmla="*/ 1 w 128"/>
                  <a:gd name="T15" fmla="*/ 4 h 180"/>
                  <a:gd name="T16" fmla="*/ 1 w 128"/>
                  <a:gd name="T17" fmla="*/ 5 h 180"/>
                  <a:gd name="T18" fmla="*/ 1 w 128"/>
                  <a:gd name="T19" fmla="*/ 5 h 180"/>
                  <a:gd name="T20" fmla="*/ 1 w 128"/>
                  <a:gd name="T21" fmla="*/ 5 h 180"/>
                  <a:gd name="T22" fmla="*/ 1 w 128"/>
                  <a:gd name="T23" fmla="*/ 5 h 180"/>
                  <a:gd name="T24" fmla="*/ 1 w 128"/>
                  <a:gd name="T25" fmla="*/ 5 h 180"/>
                  <a:gd name="T26" fmla="*/ 1 w 128"/>
                  <a:gd name="T27" fmla="*/ 5 h 180"/>
                  <a:gd name="T28" fmla="*/ 1 w 128"/>
                  <a:gd name="T29" fmla="*/ 5 h 180"/>
                  <a:gd name="T30" fmla="*/ 1 w 128"/>
                  <a:gd name="T31" fmla="*/ 5 h 180"/>
                  <a:gd name="T32" fmla="*/ 1 w 128"/>
                  <a:gd name="T33" fmla="*/ 5 h 180"/>
                  <a:gd name="T34" fmla="*/ 2 w 128"/>
                  <a:gd name="T35" fmla="*/ 5 h 180"/>
                  <a:gd name="T36" fmla="*/ 2 w 128"/>
                  <a:gd name="T37" fmla="*/ 4 h 180"/>
                  <a:gd name="T38" fmla="*/ 3 w 128"/>
                  <a:gd name="T39" fmla="*/ 4 h 180"/>
                  <a:gd name="T40" fmla="*/ 3 w 128"/>
                  <a:gd name="T41" fmla="*/ 4 h 180"/>
                  <a:gd name="T42" fmla="*/ 4 w 128"/>
                  <a:gd name="T43" fmla="*/ 3 h 180"/>
                  <a:gd name="T44" fmla="*/ 4 w 128"/>
                  <a:gd name="T45" fmla="*/ 3 h 180"/>
                  <a:gd name="T46" fmla="*/ 4 w 128"/>
                  <a:gd name="T47" fmla="*/ 2 h 180"/>
                  <a:gd name="T48" fmla="*/ 4 w 128"/>
                  <a:gd name="T49" fmla="*/ 2 h 180"/>
                  <a:gd name="T50" fmla="*/ 3 w 128"/>
                  <a:gd name="T51" fmla="*/ 1 h 180"/>
                  <a:gd name="T52" fmla="*/ 3 w 128"/>
                  <a:gd name="T53" fmla="*/ 1 h 180"/>
                  <a:gd name="T54" fmla="*/ 2 w 128"/>
                  <a:gd name="T55" fmla="*/ 1 h 180"/>
                  <a:gd name="T56" fmla="*/ 2 w 128"/>
                  <a:gd name="T57" fmla="*/ 0 h 180"/>
                  <a:gd name="T58" fmla="*/ 1 w 128"/>
                  <a:gd name="T59" fmla="*/ 0 h 180"/>
                  <a:gd name="T60" fmla="*/ 1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1 w 128"/>
                  <a:gd name="T69" fmla="*/ 0 h 180"/>
                  <a:gd name="T70" fmla="*/ 1 w 128"/>
                  <a:gd name="T71" fmla="*/ 1 h 180"/>
                  <a:gd name="T72" fmla="*/ 2 w 128"/>
                  <a:gd name="T73" fmla="*/ 1 h 180"/>
                  <a:gd name="T74" fmla="*/ 2 w 128"/>
                  <a:gd name="T75" fmla="*/ 1 h 180"/>
                  <a:gd name="T76" fmla="*/ 3 w 128"/>
                  <a:gd name="T77" fmla="*/ 1 h 180"/>
                  <a:gd name="T78" fmla="*/ 3 w 128"/>
                  <a:gd name="T79" fmla="*/ 1 h 180"/>
                  <a:gd name="T80" fmla="*/ 3 w 128"/>
                  <a:gd name="T81" fmla="*/ 2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1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3 w 322"/>
                  <a:gd name="T1" fmla="*/ 2 h 378"/>
                  <a:gd name="T2" fmla="*/ 2 w 322"/>
                  <a:gd name="T3" fmla="*/ 3 h 378"/>
                  <a:gd name="T4" fmla="*/ 1 w 322"/>
                  <a:gd name="T5" fmla="*/ 5 h 378"/>
                  <a:gd name="T6" fmla="*/ 0 w 322"/>
                  <a:gd name="T7" fmla="*/ 6 h 378"/>
                  <a:gd name="T8" fmla="*/ 0 w 322"/>
                  <a:gd name="T9" fmla="*/ 7 h 378"/>
                  <a:gd name="T10" fmla="*/ 0 w 322"/>
                  <a:gd name="T11" fmla="*/ 8 h 378"/>
                  <a:gd name="T12" fmla="*/ 1 w 322"/>
                  <a:gd name="T13" fmla="*/ 8 h 378"/>
                  <a:gd name="T14" fmla="*/ 1 w 322"/>
                  <a:gd name="T15" fmla="*/ 9 h 378"/>
                  <a:gd name="T16" fmla="*/ 2 w 322"/>
                  <a:gd name="T17" fmla="*/ 9 h 378"/>
                  <a:gd name="T18" fmla="*/ 2 w 322"/>
                  <a:gd name="T19" fmla="*/ 9 h 378"/>
                  <a:gd name="T20" fmla="*/ 3 w 322"/>
                  <a:gd name="T21" fmla="*/ 10 h 378"/>
                  <a:gd name="T22" fmla="*/ 4 w 322"/>
                  <a:gd name="T23" fmla="*/ 10 h 378"/>
                  <a:gd name="T24" fmla="*/ 5 w 322"/>
                  <a:gd name="T25" fmla="*/ 10 h 378"/>
                  <a:gd name="T26" fmla="*/ 6 w 322"/>
                  <a:gd name="T27" fmla="*/ 10 h 378"/>
                  <a:gd name="T28" fmla="*/ 7 w 322"/>
                  <a:gd name="T29" fmla="*/ 10 h 378"/>
                  <a:gd name="T30" fmla="*/ 8 w 322"/>
                  <a:gd name="T31" fmla="*/ 11 h 378"/>
                  <a:gd name="T32" fmla="*/ 9 w 322"/>
                  <a:gd name="T33" fmla="*/ 11 h 378"/>
                  <a:gd name="T34" fmla="*/ 9 w 322"/>
                  <a:gd name="T35" fmla="*/ 10 h 378"/>
                  <a:gd name="T36" fmla="*/ 9 w 322"/>
                  <a:gd name="T37" fmla="*/ 10 h 378"/>
                  <a:gd name="T38" fmla="*/ 9 w 322"/>
                  <a:gd name="T39" fmla="*/ 10 h 378"/>
                  <a:gd name="T40" fmla="*/ 8 w 322"/>
                  <a:gd name="T41" fmla="*/ 10 h 378"/>
                  <a:gd name="T42" fmla="*/ 7 w 322"/>
                  <a:gd name="T43" fmla="*/ 10 h 378"/>
                  <a:gd name="T44" fmla="*/ 7 w 322"/>
                  <a:gd name="T45" fmla="*/ 9 h 378"/>
                  <a:gd name="T46" fmla="*/ 6 w 322"/>
                  <a:gd name="T47" fmla="*/ 9 h 378"/>
                  <a:gd name="T48" fmla="*/ 5 w 322"/>
                  <a:gd name="T49" fmla="*/ 9 h 378"/>
                  <a:gd name="T50" fmla="*/ 4 w 322"/>
                  <a:gd name="T51" fmla="*/ 9 h 378"/>
                  <a:gd name="T52" fmla="*/ 3 w 322"/>
                  <a:gd name="T53" fmla="*/ 9 h 378"/>
                  <a:gd name="T54" fmla="*/ 2 w 322"/>
                  <a:gd name="T55" fmla="*/ 8 h 378"/>
                  <a:gd name="T56" fmla="*/ 2 w 322"/>
                  <a:gd name="T57" fmla="*/ 8 h 378"/>
                  <a:gd name="T58" fmla="*/ 1 w 322"/>
                  <a:gd name="T59" fmla="*/ 7 h 378"/>
                  <a:gd name="T60" fmla="*/ 1 w 322"/>
                  <a:gd name="T61" fmla="*/ 7 h 378"/>
                  <a:gd name="T62" fmla="*/ 1 w 322"/>
                  <a:gd name="T63" fmla="*/ 6 h 378"/>
                  <a:gd name="T64" fmla="*/ 2 w 322"/>
                  <a:gd name="T65" fmla="*/ 5 h 378"/>
                  <a:gd name="T66" fmla="*/ 2 w 322"/>
                  <a:gd name="T67" fmla="*/ 4 h 378"/>
                  <a:gd name="T68" fmla="*/ 3 w 322"/>
                  <a:gd name="T69" fmla="*/ 3 h 378"/>
                  <a:gd name="T70" fmla="*/ 4 w 322"/>
                  <a:gd name="T71" fmla="*/ 2 h 378"/>
                  <a:gd name="T72" fmla="*/ 4 w 322"/>
                  <a:gd name="T73" fmla="*/ 2 h 378"/>
                  <a:gd name="T74" fmla="*/ 6 w 322"/>
                  <a:gd name="T75" fmla="*/ 1 h 378"/>
                  <a:gd name="T76" fmla="*/ 7 w 322"/>
                  <a:gd name="T77" fmla="*/ 1 h 378"/>
                  <a:gd name="T78" fmla="*/ 7 w 322"/>
                  <a:gd name="T79" fmla="*/ 0 h 378"/>
                  <a:gd name="T80" fmla="*/ 7 w 322"/>
                  <a:gd name="T81" fmla="*/ 0 h 378"/>
                  <a:gd name="T82" fmla="*/ 6 w 322"/>
                  <a:gd name="T83" fmla="*/ 0 h 378"/>
                  <a:gd name="T84" fmla="*/ 5 w 322"/>
                  <a:gd name="T85" fmla="*/ 1 h 378"/>
                  <a:gd name="T86" fmla="*/ 4 w 322"/>
                  <a:gd name="T87" fmla="*/ 1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2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6 w 283"/>
                  <a:gd name="T1" fmla="*/ 2 h 252"/>
                  <a:gd name="T2" fmla="*/ 7 w 283"/>
                  <a:gd name="T3" fmla="*/ 3 h 252"/>
                  <a:gd name="T4" fmla="*/ 7 w 283"/>
                  <a:gd name="T5" fmla="*/ 3 h 252"/>
                  <a:gd name="T6" fmla="*/ 7 w 283"/>
                  <a:gd name="T7" fmla="*/ 4 h 252"/>
                  <a:gd name="T8" fmla="*/ 7 w 283"/>
                  <a:gd name="T9" fmla="*/ 4 h 252"/>
                  <a:gd name="T10" fmla="*/ 7 w 283"/>
                  <a:gd name="T11" fmla="*/ 4 h 252"/>
                  <a:gd name="T12" fmla="*/ 7 w 283"/>
                  <a:gd name="T13" fmla="*/ 5 h 252"/>
                  <a:gd name="T14" fmla="*/ 7 w 283"/>
                  <a:gd name="T15" fmla="*/ 5 h 252"/>
                  <a:gd name="T16" fmla="*/ 6 w 283"/>
                  <a:gd name="T17" fmla="*/ 5 h 252"/>
                  <a:gd name="T18" fmla="*/ 6 w 283"/>
                  <a:gd name="T19" fmla="*/ 6 h 252"/>
                  <a:gd name="T20" fmla="*/ 6 w 283"/>
                  <a:gd name="T21" fmla="*/ 6 h 252"/>
                  <a:gd name="T22" fmla="*/ 6 w 283"/>
                  <a:gd name="T23" fmla="*/ 6 h 252"/>
                  <a:gd name="T24" fmla="*/ 5 w 283"/>
                  <a:gd name="T25" fmla="*/ 7 h 252"/>
                  <a:gd name="T26" fmla="*/ 5 w 283"/>
                  <a:gd name="T27" fmla="*/ 7 h 252"/>
                  <a:gd name="T28" fmla="*/ 5 w 283"/>
                  <a:gd name="T29" fmla="*/ 7 h 252"/>
                  <a:gd name="T30" fmla="*/ 5 w 283"/>
                  <a:gd name="T31" fmla="*/ 7 h 252"/>
                  <a:gd name="T32" fmla="*/ 5 w 283"/>
                  <a:gd name="T33" fmla="*/ 7 h 252"/>
                  <a:gd name="T34" fmla="*/ 5 w 283"/>
                  <a:gd name="T35" fmla="*/ 7 h 252"/>
                  <a:gd name="T36" fmla="*/ 6 w 283"/>
                  <a:gd name="T37" fmla="*/ 7 h 252"/>
                  <a:gd name="T38" fmla="*/ 6 w 283"/>
                  <a:gd name="T39" fmla="*/ 7 h 252"/>
                  <a:gd name="T40" fmla="*/ 6 w 283"/>
                  <a:gd name="T41" fmla="*/ 7 h 252"/>
                  <a:gd name="T42" fmla="*/ 6 w 283"/>
                  <a:gd name="T43" fmla="*/ 7 h 252"/>
                  <a:gd name="T44" fmla="*/ 7 w 283"/>
                  <a:gd name="T45" fmla="*/ 6 h 252"/>
                  <a:gd name="T46" fmla="*/ 7 w 283"/>
                  <a:gd name="T47" fmla="*/ 5 h 252"/>
                  <a:gd name="T48" fmla="*/ 8 w 283"/>
                  <a:gd name="T49" fmla="*/ 5 h 252"/>
                  <a:gd name="T50" fmla="*/ 8 w 283"/>
                  <a:gd name="T51" fmla="*/ 4 h 252"/>
                  <a:gd name="T52" fmla="*/ 8 w 283"/>
                  <a:gd name="T53" fmla="*/ 3 h 252"/>
                  <a:gd name="T54" fmla="*/ 7 w 283"/>
                  <a:gd name="T55" fmla="*/ 3 h 252"/>
                  <a:gd name="T56" fmla="*/ 7 w 283"/>
                  <a:gd name="T57" fmla="*/ 2 h 252"/>
                  <a:gd name="T58" fmla="*/ 7 w 283"/>
                  <a:gd name="T59" fmla="*/ 2 h 252"/>
                  <a:gd name="T60" fmla="*/ 6 w 283"/>
                  <a:gd name="T61" fmla="*/ 1 h 252"/>
                  <a:gd name="T62" fmla="*/ 6 w 283"/>
                  <a:gd name="T63" fmla="*/ 1 h 252"/>
                  <a:gd name="T64" fmla="*/ 5 w 283"/>
                  <a:gd name="T65" fmla="*/ 1 h 252"/>
                  <a:gd name="T66" fmla="*/ 4 w 283"/>
                  <a:gd name="T67" fmla="*/ 1 h 252"/>
                  <a:gd name="T68" fmla="*/ 4 w 283"/>
                  <a:gd name="T69" fmla="*/ 1 h 252"/>
                  <a:gd name="T70" fmla="*/ 3 w 283"/>
                  <a:gd name="T71" fmla="*/ 0 h 252"/>
                  <a:gd name="T72" fmla="*/ 3 w 283"/>
                  <a:gd name="T73" fmla="*/ 0 h 252"/>
                  <a:gd name="T74" fmla="*/ 2 w 283"/>
                  <a:gd name="T75" fmla="*/ 0 h 252"/>
                  <a:gd name="T76" fmla="*/ 2 w 283"/>
                  <a:gd name="T77" fmla="*/ 0 h 252"/>
                  <a:gd name="T78" fmla="*/ 1 w 283"/>
                  <a:gd name="T79" fmla="*/ 0 h 252"/>
                  <a:gd name="T80" fmla="*/ 1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1 w 283"/>
                  <a:gd name="T93" fmla="*/ 0 h 252"/>
                  <a:gd name="T94" fmla="*/ 1 w 283"/>
                  <a:gd name="T95" fmla="*/ 0 h 252"/>
                  <a:gd name="T96" fmla="*/ 1 w 283"/>
                  <a:gd name="T97" fmla="*/ 0 h 252"/>
                  <a:gd name="T98" fmla="*/ 2 w 283"/>
                  <a:gd name="T99" fmla="*/ 1 h 252"/>
                  <a:gd name="T100" fmla="*/ 2 w 283"/>
                  <a:gd name="T101" fmla="*/ 1 h 252"/>
                  <a:gd name="T102" fmla="*/ 3 w 283"/>
                  <a:gd name="T103" fmla="*/ 1 h 252"/>
                  <a:gd name="T104" fmla="*/ 3 w 283"/>
                  <a:gd name="T105" fmla="*/ 1 h 252"/>
                  <a:gd name="T106" fmla="*/ 3 w 283"/>
                  <a:gd name="T107" fmla="*/ 1 h 252"/>
                  <a:gd name="T108" fmla="*/ 4 w 283"/>
                  <a:gd name="T109" fmla="*/ 1 h 252"/>
                  <a:gd name="T110" fmla="*/ 4 w 283"/>
                  <a:gd name="T111" fmla="*/ 1 h 252"/>
                  <a:gd name="T112" fmla="*/ 5 w 283"/>
                  <a:gd name="T113" fmla="*/ 1 h 252"/>
                  <a:gd name="T114" fmla="*/ 5 w 283"/>
                  <a:gd name="T115" fmla="*/ 2 h 252"/>
                  <a:gd name="T116" fmla="*/ 6 w 283"/>
                  <a:gd name="T117" fmla="*/ 2 h 252"/>
                  <a:gd name="T118" fmla="*/ 6 w 283"/>
                  <a:gd name="T119" fmla="*/ 2 h 252"/>
                  <a:gd name="T120" fmla="*/ 6 w 283"/>
                  <a:gd name="T121" fmla="*/ 2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3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3 h 238"/>
                  <a:gd name="T2" fmla="*/ 0 w 114"/>
                  <a:gd name="T3" fmla="*/ 4 h 238"/>
                  <a:gd name="T4" fmla="*/ 0 w 114"/>
                  <a:gd name="T5" fmla="*/ 5 h 238"/>
                  <a:gd name="T6" fmla="*/ 0 w 114"/>
                  <a:gd name="T7" fmla="*/ 5 h 238"/>
                  <a:gd name="T8" fmla="*/ 1 w 114"/>
                  <a:gd name="T9" fmla="*/ 5 h 238"/>
                  <a:gd name="T10" fmla="*/ 1 w 114"/>
                  <a:gd name="T11" fmla="*/ 6 h 238"/>
                  <a:gd name="T12" fmla="*/ 2 w 114"/>
                  <a:gd name="T13" fmla="*/ 6 h 238"/>
                  <a:gd name="T14" fmla="*/ 2 w 114"/>
                  <a:gd name="T15" fmla="*/ 6 h 238"/>
                  <a:gd name="T16" fmla="*/ 3 w 114"/>
                  <a:gd name="T17" fmla="*/ 6 h 238"/>
                  <a:gd name="T18" fmla="*/ 3 w 114"/>
                  <a:gd name="T19" fmla="*/ 6 h 238"/>
                  <a:gd name="T20" fmla="*/ 3 w 114"/>
                  <a:gd name="T21" fmla="*/ 6 h 238"/>
                  <a:gd name="T22" fmla="*/ 3 w 114"/>
                  <a:gd name="T23" fmla="*/ 6 h 238"/>
                  <a:gd name="T24" fmla="*/ 3 w 114"/>
                  <a:gd name="T25" fmla="*/ 6 h 238"/>
                  <a:gd name="T26" fmla="*/ 3 w 114"/>
                  <a:gd name="T27" fmla="*/ 6 h 238"/>
                  <a:gd name="T28" fmla="*/ 3 w 114"/>
                  <a:gd name="T29" fmla="*/ 6 h 238"/>
                  <a:gd name="T30" fmla="*/ 3 w 114"/>
                  <a:gd name="T31" fmla="*/ 6 h 238"/>
                  <a:gd name="T32" fmla="*/ 3 w 114"/>
                  <a:gd name="T33" fmla="*/ 6 h 238"/>
                  <a:gd name="T34" fmla="*/ 2 w 114"/>
                  <a:gd name="T35" fmla="*/ 5 h 238"/>
                  <a:gd name="T36" fmla="*/ 2 w 114"/>
                  <a:gd name="T37" fmla="*/ 5 h 238"/>
                  <a:gd name="T38" fmla="*/ 1 w 114"/>
                  <a:gd name="T39" fmla="*/ 5 h 238"/>
                  <a:gd name="T40" fmla="*/ 1 w 114"/>
                  <a:gd name="T41" fmla="*/ 4 h 238"/>
                  <a:gd name="T42" fmla="*/ 1 w 114"/>
                  <a:gd name="T43" fmla="*/ 4 h 238"/>
                  <a:gd name="T44" fmla="*/ 1 w 114"/>
                  <a:gd name="T45" fmla="*/ 3 h 238"/>
                  <a:gd name="T46" fmla="*/ 1 w 114"/>
                  <a:gd name="T47" fmla="*/ 3 h 238"/>
                  <a:gd name="T48" fmla="*/ 1 w 114"/>
                  <a:gd name="T49" fmla="*/ 2 h 238"/>
                  <a:gd name="T50" fmla="*/ 1 w 114"/>
                  <a:gd name="T51" fmla="*/ 2 h 238"/>
                  <a:gd name="T52" fmla="*/ 2 w 114"/>
                  <a:gd name="T53" fmla="*/ 2 h 238"/>
                  <a:gd name="T54" fmla="*/ 2 w 114"/>
                  <a:gd name="T55" fmla="*/ 1 h 238"/>
                  <a:gd name="T56" fmla="*/ 2 w 114"/>
                  <a:gd name="T57" fmla="*/ 1 h 238"/>
                  <a:gd name="T58" fmla="*/ 2 w 114"/>
                  <a:gd name="T59" fmla="*/ 1 h 238"/>
                  <a:gd name="T60" fmla="*/ 3 w 114"/>
                  <a:gd name="T61" fmla="*/ 0 h 238"/>
                  <a:gd name="T62" fmla="*/ 3 w 114"/>
                  <a:gd name="T63" fmla="*/ 0 h 238"/>
                  <a:gd name="T64" fmla="*/ 3 w 114"/>
                  <a:gd name="T65" fmla="*/ 0 h 238"/>
                  <a:gd name="T66" fmla="*/ 3 w 114"/>
                  <a:gd name="T67" fmla="*/ 0 h 238"/>
                  <a:gd name="T68" fmla="*/ 3 w 114"/>
                  <a:gd name="T69" fmla="*/ 0 h 238"/>
                  <a:gd name="T70" fmla="*/ 2 w 114"/>
                  <a:gd name="T71" fmla="*/ 0 h 238"/>
                  <a:gd name="T72" fmla="*/ 2 w 114"/>
                  <a:gd name="T73" fmla="*/ 1 h 238"/>
                  <a:gd name="T74" fmla="*/ 1 w 114"/>
                  <a:gd name="T75" fmla="*/ 1 h 238"/>
                  <a:gd name="T76" fmla="*/ 1 w 114"/>
                  <a:gd name="T77" fmla="*/ 2 h 238"/>
                  <a:gd name="T78" fmla="*/ 0 w 114"/>
                  <a:gd name="T79" fmla="*/ 3 h 238"/>
                  <a:gd name="T80" fmla="*/ 0 w 114"/>
                  <a:gd name="T81" fmla="*/ 3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4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6 w 246"/>
                  <a:gd name="T1" fmla="*/ 4 h 310"/>
                  <a:gd name="T2" fmla="*/ 6 w 246"/>
                  <a:gd name="T3" fmla="*/ 4 h 310"/>
                  <a:gd name="T4" fmla="*/ 6 w 246"/>
                  <a:gd name="T5" fmla="*/ 5 h 310"/>
                  <a:gd name="T6" fmla="*/ 6 w 246"/>
                  <a:gd name="T7" fmla="*/ 5 h 310"/>
                  <a:gd name="T8" fmla="*/ 6 w 246"/>
                  <a:gd name="T9" fmla="*/ 6 h 310"/>
                  <a:gd name="T10" fmla="*/ 5 w 246"/>
                  <a:gd name="T11" fmla="*/ 6 h 310"/>
                  <a:gd name="T12" fmla="*/ 5 w 246"/>
                  <a:gd name="T13" fmla="*/ 7 h 310"/>
                  <a:gd name="T14" fmla="*/ 4 w 246"/>
                  <a:gd name="T15" fmla="*/ 7 h 310"/>
                  <a:gd name="T16" fmla="*/ 4 w 246"/>
                  <a:gd name="T17" fmla="*/ 8 h 310"/>
                  <a:gd name="T18" fmla="*/ 4 w 246"/>
                  <a:gd name="T19" fmla="*/ 8 h 310"/>
                  <a:gd name="T20" fmla="*/ 3 w 246"/>
                  <a:gd name="T21" fmla="*/ 8 h 310"/>
                  <a:gd name="T22" fmla="*/ 3 w 246"/>
                  <a:gd name="T23" fmla="*/ 9 h 310"/>
                  <a:gd name="T24" fmla="*/ 4 w 246"/>
                  <a:gd name="T25" fmla="*/ 9 h 310"/>
                  <a:gd name="T26" fmla="*/ 4 w 246"/>
                  <a:gd name="T27" fmla="*/ 9 h 310"/>
                  <a:gd name="T28" fmla="*/ 4 w 246"/>
                  <a:gd name="T29" fmla="*/ 8 h 310"/>
                  <a:gd name="T30" fmla="*/ 5 w 246"/>
                  <a:gd name="T31" fmla="*/ 8 h 310"/>
                  <a:gd name="T32" fmla="*/ 6 w 246"/>
                  <a:gd name="T33" fmla="*/ 7 h 310"/>
                  <a:gd name="T34" fmla="*/ 7 w 246"/>
                  <a:gd name="T35" fmla="*/ 6 h 310"/>
                  <a:gd name="T36" fmla="*/ 7 w 246"/>
                  <a:gd name="T37" fmla="*/ 5 h 310"/>
                  <a:gd name="T38" fmla="*/ 7 w 246"/>
                  <a:gd name="T39" fmla="*/ 4 h 310"/>
                  <a:gd name="T40" fmla="*/ 6 w 246"/>
                  <a:gd name="T41" fmla="*/ 3 h 310"/>
                  <a:gd name="T42" fmla="*/ 6 w 246"/>
                  <a:gd name="T43" fmla="*/ 3 h 310"/>
                  <a:gd name="T44" fmla="*/ 5 w 246"/>
                  <a:gd name="T45" fmla="*/ 2 h 310"/>
                  <a:gd name="T46" fmla="*/ 4 w 246"/>
                  <a:gd name="T47" fmla="*/ 2 h 310"/>
                  <a:gd name="T48" fmla="*/ 4 w 246"/>
                  <a:gd name="T49" fmla="*/ 1 h 310"/>
                  <a:gd name="T50" fmla="*/ 3 w 246"/>
                  <a:gd name="T51" fmla="*/ 1 h 310"/>
                  <a:gd name="T52" fmla="*/ 2 w 246"/>
                  <a:gd name="T53" fmla="*/ 1 h 310"/>
                  <a:gd name="T54" fmla="*/ 1 w 246"/>
                  <a:gd name="T55" fmla="*/ 0 h 310"/>
                  <a:gd name="T56" fmla="*/ 1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1 w 246"/>
                  <a:gd name="T63" fmla="*/ 0 h 310"/>
                  <a:gd name="T64" fmla="*/ 2 w 246"/>
                  <a:gd name="T65" fmla="*/ 1 h 310"/>
                  <a:gd name="T66" fmla="*/ 2 w 246"/>
                  <a:gd name="T67" fmla="*/ 1 h 310"/>
                  <a:gd name="T68" fmla="*/ 3 w 246"/>
                  <a:gd name="T69" fmla="*/ 2 h 310"/>
                  <a:gd name="T70" fmla="*/ 4 w 246"/>
                  <a:gd name="T71" fmla="*/ 2 h 310"/>
                  <a:gd name="T72" fmla="*/ 5 w 246"/>
                  <a:gd name="T73" fmla="*/ 3 h 310"/>
                  <a:gd name="T74" fmla="*/ 5 w 246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5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1 w 83"/>
                  <a:gd name="T1" fmla="*/ 0 h 187"/>
                  <a:gd name="T2" fmla="*/ 1 w 83"/>
                  <a:gd name="T3" fmla="*/ 0 h 187"/>
                  <a:gd name="T4" fmla="*/ 1 w 83"/>
                  <a:gd name="T5" fmla="*/ 0 h 187"/>
                  <a:gd name="T6" fmla="*/ 1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1 h 187"/>
                  <a:gd name="T20" fmla="*/ 1 w 83"/>
                  <a:gd name="T21" fmla="*/ 2 h 187"/>
                  <a:gd name="T22" fmla="*/ 1 w 83"/>
                  <a:gd name="T23" fmla="*/ 3 h 187"/>
                  <a:gd name="T24" fmla="*/ 1 w 83"/>
                  <a:gd name="T25" fmla="*/ 3 h 187"/>
                  <a:gd name="T26" fmla="*/ 2 w 83"/>
                  <a:gd name="T27" fmla="*/ 4 h 187"/>
                  <a:gd name="T28" fmla="*/ 2 w 83"/>
                  <a:gd name="T29" fmla="*/ 5 h 187"/>
                  <a:gd name="T30" fmla="*/ 2 w 83"/>
                  <a:gd name="T31" fmla="*/ 5 h 187"/>
                  <a:gd name="T32" fmla="*/ 2 w 83"/>
                  <a:gd name="T33" fmla="*/ 5 h 187"/>
                  <a:gd name="T34" fmla="*/ 2 w 83"/>
                  <a:gd name="T35" fmla="*/ 5 h 187"/>
                  <a:gd name="T36" fmla="*/ 2 w 83"/>
                  <a:gd name="T37" fmla="*/ 4 h 187"/>
                  <a:gd name="T38" fmla="*/ 2 w 83"/>
                  <a:gd name="T39" fmla="*/ 4 h 187"/>
                  <a:gd name="T40" fmla="*/ 2 w 83"/>
                  <a:gd name="T41" fmla="*/ 3 h 187"/>
                  <a:gd name="T42" fmla="*/ 2 w 83"/>
                  <a:gd name="T43" fmla="*/ 2 h 187"/>
                  <a:gd name="T44" fmla="*/ 1 w 83"/>
                  <a:gd name="T45" fmla="*/ 2 h 187"/>
                  <a:gd name="T46" fmla="*/ 1 w 83"/>
                  <a:gd name="T47" fmla="*/ 1 h 187"/>
                  <a:gd name="T48" fmla="*/ 1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6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1 h 94"/>
                  <a:gd name="T20" fmla="*/ 0 w 44"/>
                  <a:gd name="T21" fmla="*/ 1 h 94"/>
                  <a:gd name="T22" fmla="*/ 0 w 44"/>
                  <a:gd name="T23" fmla="*/ 2 h 94"/>
                  <a:gd name="T24" fmla="*/ 0 w 44"/>
                  <a:gd name="T25" fmla="*/ 2 h 94"/>
                  <a:gd name="T26" fmla="*/ 0 w 44"/>
                  <a:gd name="T27" fmla="*/ 2 h 94"/>
                  <a:gd name="T28" fmla="*/ 1 w 44"/>
                  <a:gd name="T29" fmla="*/ 3 h 94"/>
                  <a:gd name="T30" fmla="*/ 1 w 44"/>
                  <a:gd name="T31" fmla="*/ 3 h 94"/>
                  <a:gd name="T32" fmla="*/ 1 w 44"/>
                  <a:gd name="T33" fmla="*/ 3 h 94"/>
                  <a:gd name="T34" fmla="*/ 1 w 44"/>
                  <a:gd name="T35" fmla="*/ 2 h 94"/>
                  <a:gd name="T36" fmla="*/ 1 w 44"/>
                  <a:gd name="T37" fmla="*/ 2 h 94"/>
                  <a:gd name="T38" fmla="*/ 1 w 44"/>
                  <a:gd name="T39" fmla="*/ 1 h 94"/>
                  <a:gd name="T40" fmla="*/ 1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7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1 h 54"/>
                  <a:gd name="T28" fmla="*/ 0 w 38"/>
                  <a:gd name="T29" fmla="*/ 1 h 54"/>
                  <a:gd name="T30" fmla="*/ 0 w 38"/>
                  <a:gd name="T31" fmla="*/ 1 h 54"/>
                  <a:gd name="T32" fmla="*/ 0 w 38"/>
                  <a:gd name="T33" fmla="*/ 1 h 54"/>
                  <a:gd name="T34" fmla="*/ 0 w 38"/>
                  <a:gd name="T35" fmla="*/ 1 h 54"/>
                  <a:gd name="T36" fmla="*/ 1 w 38"/>
                  <a:gd name="T37" fmla="*/ 1 h 54"/>
                  <a:gd name="T38" fmla="*/ 1 w 38"/>
                  <a:gd name="T39" fmla="*/ 2 h 54"/>
                  <a:gd name="T40" fmla="*/ 1 w 38"/>
                  <a:gd name="T41" fmla="*/ 2 h 54"/>
                  <a:gd name="T42" fmla="*/ 1 w 38"/>
                  <a:gd name="T43" fmla="*/ 1 h 54"/>
                  <a:gd name="T44" fmla="*/ 1 w 38"/>
                  <a:gd name="T45" fmla="*/ 1 h 54"/>
                  <a:gd name="T46" fmla="*/ 1 w 38"/>
                  <a:gd name="T47" fmla="*/ 1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8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1 w 52"/>
                  <a:gd name="T1" fmla="*/ 1 h 36"/>
                  <a:gd name="T2" fmla="*/ 1 w 52"/>
                  <a:gd name="T3" fmla="*/ 1 h 36"/>
                  <a:gd name="T4" fmla="*/ 1 w 52"/>
                  <a:gd name="T5" fmla="*/ 1 h 36"/>
                  <a:gd name="T6" fmla="*/ 1 w 52"/>
                  <a:gd name="T7" fmla="*/ 1 h 36"/>
                  <a:gd name="T8" fmla="*/ 1 w 52"/>
                  <a:gd name="T9" fmla="*/ 0 h 36"/>
                  <a:gd name="T10" fmla="*/ 1 w 52"/>
                  <a:gd name="T11" fmla="*/ 0 h 36"/>
                  <a:gd name="T12" fmla="*/ 1 w 52"/>
                  <a:gd name="T13" fmla="*/ 0 h 36"/>
                  <a:gd name="T14" fmla="*/ 1 w 52"/>
                  <a:gd name="T15" fmla="*/ 0 h 36"/>
                  <a:gd name="T16" fmla="*/ 1 w 52"/>
                  <a:gd name="T17" fmla="*/ 0 h 36"/>
                  <a:gd name="T18" fmla="*/ 1 w 52"/>
                  <a:gd name="T19" fmla="*/ 0 h 36"/>
                  <a:gd name="T20" fmla="*/ 1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1 h 36"/>
                  <a:gd name="T28" fmla="*/ 0 w 52"/>
                  <a:gd name="T29" fmla="*/ 1 h 36"/>
                  <a:gd name="T30" fmla="*/ 0 w 52"/>
                  <a:gd name="T31" fmla="*/ 1 h 36"/>
                  <a:gd name="T32" fmla="*/ 0 w 52"/>
                  <a:gd name="T33" fmla="*/ 1 h 36"/>
                  <a:gd name="T34" fmla="*/ 0 w 52"/>
                  <a:gd name="T35" fmla="*/ 1 h 36"/>
                  <a:gd name="T36" fmla="*/ 0 w 52"/>
                  <a:gd name="T37" fmla="*/ 1 h 36"/>
                  <a:gd name="T38" fmla="*/ 0 w 52"/>
                  <a:gd name="T39" fmla="*/ 1 h 36"/>
                  <a:gd name="T40" fmla="*/ 0 w 52"/>
                  <a:gd name="T41" fmla="*/ 1 h 36"/>
                  <a:gd name="T42" fmla="*/ 1 w 52"/>
                  <a:gd name="T43" fmla="*/ 1 h 36"/>
                  <a:gd name="T44" fmla="*/ 1 w 52"/>
                  <a:gd name="T45" fmla="*/ 1 h 36"/>
                  <a:gd name="T46" fmla="*/ 1 w 52"/>
                  <a:gd name="T47" fmla="*/ 1 h 36"/>
                  <a:gd name="T48" fmla="*/ 1 w 52"/>
                  <a:gd name="T49" fmla="*/ 1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49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2 w 198"/>
                  <a:gd name="T1" fmla="*/ 1 h 236"/>
                  <a:gd name="T2" fmla="*/ 2 w 198"/>
                  <a:gd name="T3" fmla="*/ 1 h 236"/>
                  <a:gd name="T4" fmla="*/ 1 w 198"/>
                  <a:gd name="T5" fmla="*/ 2 h 236"/>
                  <a:gd name="T6" fmla="*/ 1 w 198"/>
                  <a:gd name="T7" fmla="*/ 2 h 236"/>
                  <a:gd name="T8" fmla="*/ 1 w 198"/>
                  <a:gd name="T9" fmla="*/ 2 h 236"/>
                  <a:gd name="T10" fmla="*/ 0 w 198"/>
                  <a:gd name="T11" fmla="*/ 3 h 236"/>
                  <a:gd name="T12" fmla="*/ 0 w 198"/>
                  <a:gd name="T13" fmla="*/ 3 h 236"/>
                  <a:gd name="T14" fmla="*/ 0 w 198"/>
                  <a:gd name="T15" fmla="*/ 3 h 236"/>
                  <a:gd name="T16" fmla="*/ 0 w 198"/>
                  <a:gd name="T17" fmla="*/ 4 h 236"/>
                  <a:gd name="T18" fmla="*/ 0 w 198"/>
                  <a:gd name="T19" fmla="*/ 5 h 236"/>
                  <a:gd name="T20" fmla="*/ 0 w 198"/>
                  <a:gd name="T21" fmla="*/ 5 h 236"/>
                  <a:gd name="T22" fmla="*/ 1 w 198"/>
                  <a:gd name="T23" fmla="*/ 6 h 236"/>
                  <a:gd name="T24" fmla="*/ 1 w 198"/>
                  <a:gd name="T25" fmla="*/ 6 h 236"/>
                  <a:gd name="T26" fmla="*/ 2 w 198"/>
                  <a:gd name="T27" fmla="*/ 6 h 236"/>
                  <a:gd name="T28" fmla="*/ 3 w 198"/>
                  <a:gd name="T29" fmla="*/ 6 h 236"/>
                  <a:gd name="T30" fmla="*/ 3 w 198"/>
                  <a:gd name="T31" fmla="*/ 6 h 236"/>
                  <a:gd name="T32" fmla="*/ 4 w 198"/>
                  <a:gd name="T33" fmla="*/ 6 h 236"/>
                  <a:gd name="T34" fmla="*/ 4 w 198"/>
                  <a:gd name="T35" fmla="*/ 6 h 236"/>
                  <a:gd name="T36" fmla="*/ 4 w 198"/>
                  <a:gd name="T37" fmla="*/ 6 h 236"/>
                  <a:gd name="T38" fmla="*/ 4 w 198"/>
                  <a:gd name="T39" fmla="*/ 6 h 236"/>
                  <a:gd name="T40" fmla="*/ 4 w 198"/>
                  <a:gd name="T41" fmla="*/ 6 h 236"/>
                  <a:gd name="T42" fmla="*/ 4 w 198"/>
                  <a:gd name="T43" fmla="*/ 6 h 236"/>
                  <a:gd name="T44" fmla="*/ 4 w 198"/>
                  <a:gd name="T45" fmla="*/ 6 h 236"/>
                  <a:gd name="T46" fmla="*/ 4 w 198"/>
                  <a:gd name="T47" fmla="*/ 6 h 236"/>
                  <a:gd name="T48" fmla="*/ 4 w 198"/>
                  <a:gd name="T49" fmla="*/ 6 h 236"/>
                  <a:gd name="T50" fmla="*/ 4 w 198"/>
                  <a:gd name="T51" fmla="*/ 6 h 236"/>
                  <a:gd name="T52" fmla="*/ 3 w 198"/>
                  <a:gd name="T53" fmla="*/ 6 h 236"/>
                  <a:gd name="T54" fmla="*/ 3 w 198"/>
                  <a:gd name="T55" fmla="*/ 6 h 236"/>
                  <a:gd name="T56" fmla="*/ 3 w 198"/>
                  <a:gd name="T57" fmla="*/ 6 h 236"/>
                  <a:gd name="T58" fmla="*/ 3 w 198"/>
                  <a:gd name="T59" fmla="*/ 6 h 236"/>
                  <a:gd name="T60" fmla="*/ 3 w 198"/>
                  <a:gd name="T61" fmla="*/ 6 h 236"/>
                  <a:gd name="T62" fmla="*/ 2 w 198"/>
                  <a:gd name="T63" fmla="*/ 6 h 236"/>
                  <a:gd name="T64" fmla="*/ 2 w 198"/>
                  <a:gd name="T65" fmla="*/ 6 h 236"/>
                  <a:gd name="T66" fmla="*/ 2 w 198"/>
                  <a:gd name="T67" fmla="*/ 6 h 236"/>
                  <a:gd name="T68" fmla="*/ 1 w 198"/>
                  <a:gd name="T69" fmla="*/ 5 h 236"/>
                  <a:gd name="T70" fmla="*/ 1 w 198"/>
                  <a:gd name="T71" fmla="*/ 5 h 236"/>
                  <a:gd name="T72" fmla="*/ 1 w 198"/>
                  <a:gd name="T73" fmla="*/ 5 h 236"/>
                  <a:gd name="T74" fmla="*/ 1 w 198"/>
                  <a:gd name="T75" fmla="*/ 4 h 236"/>
                  <a:gd name="T76" fmla="*/ 1 w 198"/>
                  <a:gd name="T77" fmla="*/ 4 h 236"/>
                  <a:gd name="T78" fmla="*/ 1 w 198"/>
                  <a:gd name="T79" fmla="*/ 3 h 236"/>
                  <a:gd name="T80" fmla="*/ 1 w 198"/>
                  <a:gd name="T81" fmla="*/ 3 h 236"/>
                  <a:gd name="T82" fmla="*/ 1 w 198"/>
                  <a:gd name="T83" fmla="*/ 3 h 236"/>
                  <a:gd name="T84" fmla="*/ 1 w 198"/>
                  <a:gd name="T85" fmla="*/ 2 h 236"/>
                  <a:gd name="T86" fmla="*/ 2 w 198"/>
                  <a:gd name="T87" fmla="*/ 2 h 236"/>
                  <a:gd name="T88" fmla="*/ 2 w 198"/>
                  <a:gd name="T89" fmla="*/ 2 h 236"/>
                  <a:gd name="T90" fmla="*/ 3 w 198"/>
                  <a:gd name="T91" fmla="*/ 1 h 236"/>
                  <a:gd name="T92" fmla="*/ 3 w 198"/>
                  <a:gd name="T93" fmla="*/ 1 h 236"/>
                  <a:gd name="T94" fmla="*/ 4 w 198"/>
                  <a:gd name="T95" fmla="*/ 1 h 236"/>
                  <a:gd name="T96" fmla="*/ 4 w 198"/>
                  <a:gd name="T97" fmla="*/ 1 h 236"/>
                  <a:gd name="T98" fmla="*/ 4 w 198"/>
                  <a:gd name="T99" fmla="*/ 0 h 236"/>
                  <a:gd name="T100" fmla="*/ 5 w 198"/>
                  <a:gd name="T101" fmla="*/ 0 h 236"/>
                  <a:gd name="T102" fmla="*/ 5 w 198"/>
                  <a:gd name="T103" fmla="*/ 0 h 236"/>
                  <a:gd name="T104" fmla="*/ 6 w 198"/>
                  <a:gd name="T105" fmla="*/ 0 h 236"/>
                  <a:gd name="T106" fmla="*/ 5 w 198"/>
                  <a:gd name="T107" fmla="*/ 0 h 236"/>
                  <a:gd name="T108" fmla="*/ 5 w 198"/>
                  <a:gd name="T109" fmla="*/ 0 h 236"/>
                  <a:gd name="T110" fmla="*/ 5 w 198"/>
                  <a:gd name="T111" fmla="*/ 0 h 236"/>
                  <a:gd name="T112" fmla="*/ 4 w 198"/>
                  <a:gd name="T113" fmla="*/ 0 h 236"/>
                  <a:gd name="T114" fmla="*/ 4 w 198"/>
                  <a:gd name="T115" fmla="*/ 0 h 236"/>
                  <a:gd name="T116" fmla="*/ 3 w 198"/>
                  <a:gd name="T117" fmla="*/ 0 h 236"/>
                  <a:gd name="T118" fmla="*/ 3 w 198"/>
                  <a:gd name="T119" fmla="*/ 1 h 236"/>
                  <a:gd name="T120" fmla="*/ 2 w 198"/>
                  <a:gd name="T121" fmla="*/ 1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50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3 w 128"/>
                  <a:gd name="T1" fmla="*/ 2 h 183"/>
                  <a:gd name="T2" fmla="*/ 3 w 128"/>
                  <a:gd name="T3" fmla="*/ 2 h 183"/>
                  <a:gd name="T4" fmla="*/ 3 w 128"/>
                  <a:gd name="T5" fmla="*/ 3 h 183"/>
                  <a:gd name="T6" fmla="*/ 3 w 128"/>
                  <a:gd name="T7" fmla="*/ 3 h 183"/>
                  <a:gd name="T8" fmla="*/ 3 w 128"/>
                  <a:gd name="T9" fmla="*/ 3 h 183"/>
                  <a:gd name="T10" fmla="*/ 2 w 128"/>
                  <a:gd name="T11" fmla="*/ 4 h 183"/>
                  <a:gd name="T12" fmla="*/ 2 w 128"/>
                  <a:gd name="T13" fmla="*/ 4 h 183"/>
                  <a:gd name="T14" fmla="*/ 1 w 128"/>
                  <a:gd name="T15" fmla="*/ 4 h 183"/>
                  <a:gd name="T16" fmla="*/ 1 w 128"/>
                  <a:gd name="T17" fmla="*/ 4 h 183"/>
                  <a:gd name="T18" fmla="*/ 1 w 128"/>
                  <a:gd name="T19" fmla="*/ 5 h 183"/>
                  <a:gd name="T20" fmla="*/ 1 w 128"/>
                  <a:gd name="T21" fmla="*/ 5 h 183"/>
                  <a:gd name="T22" fmla="*/ 1 w 128"/>
                  <a:gd name="T23" fmla="*/ 5 h 183"/>
                  <a:gd name="T24" fmla="*/ 1 w 128"/>
                  <a:gd name="T25" fmla="*/ 5 h 183"/>
                  <a:gd name="T26" fmla="*/ 1 w 128"/>
                  <a:gd name="T27" fmla="*/ 5 h 183"/>
                  <a:gd name="T28" fmla="*/ 1 w 128"/>
                  <a:gd name="T29" fmla="*/ 5 h 183"/>
                  <a:gd name="T30" fmla="*/ 1 w 128"/>
                  <a:gd name="T31" fmla="*/ 5 h 183"/>
                  <a:gd name="T32" fmla="*/ 1 w 128"/>
                  <a:gd name="T33" fmla="*/ 5 h 183"/>
                  <a:gd name="T34" fmla="*/ 2 w 128"/>
                  <a:gd name="T35" fmla="*/ 5 h 183"/>
                  <a:gd name="T36" fmla="*/ 2 w 128"/>
                  <a:gd name="T37" fmla="*/ 4 h 183"/>
                  <a:gd name="T38" fmla="*/ 3 w 128"/>
                  <a:gd name="T39" fmla="*/ 4 h 183"/>
                  <a:gd name="T40" fmla="*/ 3 w 128"/>
                  <a:gd name="T41" fmla="*/ 4 h 183"/>
                  <a:gd name="T42" fmla="*/ 3 w 128"/>
                  <a:gd name="T43" fmla="*/ 3 h 183"/>
                  <a:gd name="T44" fmla="*/ 4 w 128"/>
                  <a:gd name="T45" fmla="*/ 3 h 183"/>
                  <a:gd name="T46" fmla="*/ 4 w 128"/>
                  <a:gd name="T47" fmla="*/ 2 h 183"/>
                  <a:gd name="T48" fmla="*/ 4 w 128"/>
                  <a:gd name="T49" fmla="*/ 2 h 183"/>
                  <a:gd name="T50" fmla="*/ 3 w 128"/>
                  <a:gd name="T51" fmla="*/ 1 h 183"/>
                  <a:gd name="T52" fmla="*/ 3 w 128"/>
                  <a:gd name="T53" fmla="*/ 1 h 183"/>
                  <a:gd name="T54" fmla="*/ 2 w 128"/>
                  <a:gd name="T55" fmla="*/ 0 h 183"/>
                  <a:gd name="T56" fmla="*/ 2 w 128"/>
                  <a:gd name="T57" fmla="*/ 0 h 183"/>
                  <a:gd name="T58" fmla="*/ 1 w 128"/>
                  <a:gd name="T59" fmla="*/ 0 h 183"/>
                  <a:gd name="T60" fmla="*/ 1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1 w 128"/>
                  <a:gd name="T67" fmla="*/ 0 h 183"/>
                  <a:gd name="T68" fmla="*/ 1 w 128"/>
                  <a:gd name="T69" fmla="*/ 0 h 183"/>
                  <a:gd name="T70" fmla="*/ 1 w 128"/>
                  <a:gd name="T71" fmla="*/ 0 h 183"/>
                  <a:gd name="T72" fmla="*/ 2 w 128"/>
                  <a:gd name="T73" fmla="*/ 1 h 183"/>
                  <a:gd name="T74" fmla="*/ 2 w 128"/>
                  <a:gd name="T75" fmla="*/ 1 h 183"/>
                  <a:gd name="T76" fmla="*/ 3 w 128"/>
                  <a:gd name="T77" fmla="*/ 1 h 183"/>
                  <a:gd name="T78" fmla="*/ 3 w 128"/>
                  <a:gd name="T79" fmla="*/ 1 h 183"/>
                  <a:gd name="T80" fmla="*/ 3 w 128"/>
                  <a:gd name="T81" fmla="*/ 2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51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3 w 323"/>
                  <a:gd name="T1" fmla="*/ 2 h 379"/>
                  <a:gd name="T2" fmla="*/ 1 w 323"/>
                  <a:gd name="T3" fmla="*/ 3 h 379"/>
                  <a:gd name="T4" fmla="*/ 0 w 323"/>
                  <a:gd name="T5" fmla="*/ 5 h 379"/>
                  <a:gd name="T6" fmla="*/ 0 w 323"/>
                  <a:gd name="T7" fmla="*/ 6 h 379"/>
                  <a:gd name="T8" fmla="*/ 0 w 323"/>
                  <a:gd name="T9" fmla="*/ 7 h 379"/>
                  <a:gd name="T10" fmla="*/ 0 w 323"/>
                  <a:gd name="T11" fmla="*/ 8 h 379"/>
                  <a:gd name="T12" fmla="*/ 0 w 323"/>
                  <a:gd name="T13" fmla="*/ 8 h 379"/>
                  <a:gd name="T14" fmla="*/ 1 w 323"/>
                  <a:gd name="T15" fmla="*/ 9 h 379"/>
                  <a:gd name="T16" fmla="*/ 1 w 323"/>
                  <a:gd name="T17" fmla="*/ 9 h 379"/>
                  <a:gd name="T18" fmla="*/ 2 w 323"/>
                  <a:gd name="T19" fmla="*/ 9 h 379"/>
                  <a:gd name="T20" fmla="*/ 3 w 323"/>
                  <a:gd name="T21" fmla="*/ 10 h 379"/>
                  <a:gd name="T22" fmla="*/ 4 w 323"/>
                  <a:gd name="T23" fmla="*/ 10 h 379"/>
                  <a:gd name="T24" fmla="*/ 5 w 323"/>
                  <a:gd name="T25" fmla="*/ 10 h 379"/>
                  <a:gd name="T26" fmla="*/ 6 w 323"/>
                  <a:gd name="T27" fmla="*/ 10 h 379"/>
                  <a:gd name="T28" fmla="*/ 7 w 323"/>
                  <a:gd name="T29" fmla="*/ 10 h 379"/>
                  <a:gd name="T30" fmla="*/ 8 w 323"/>
                  <a:gd name="T31" fmla="*/ 10 h 379"/>
                  <a:gd name="T32" fmla="*/ 8 w 323"/>
                  <a:gd name="T33" fmla="*/ 10 h 379"/>
                  <a:gd name="T34" fmla="*/ 9 w 323"/>
                  <a:gd name="T35" fmla="*/ 10 h 379"/>
                  <a:gd name="T36" fmla="*/ 9 w 323"/>
                  <a:gd name="T37" fmla="*/ 10 h 379"/>
                  <a:gd name="T38" fmla="*/ 9 w 323"/>
                  <a:gd name="T39" fmla="*/ 10 h 379"/>
                  <a:gd name="T40" fmla="*/ 8 w 323"/>
                  <a:gd name="T41" fmla="*/ 10 h 379"/>
                  <a:gd name="T42" fmla="*/ 7 w 323"/>
                  <a:gd name="T43" fmla="*/ 10 h 379"/>
                  <a:gd name="T44" fmla="*/ 6 w 323"/>
                  <a:gd name="T45" fmla="*/ 10 h 379"/>
                  <a:gd name="T46" fmla="*/ 5 w 323"/>
                  <a:gd name="T47" fmla="*/ 9 h 379"/>
                  <a:gd name="T48" fmla="*/ 5 w 323"/>
                  <a:gd name="T49" fmla="*/ 9 h 379"/>
                  <a:gd name="T50" fmla="*/ 4 w 323"/>
                  <a:gd name="T51" fmla="*/ 9 h 379"/>
                  <a:gd name="T52" fmla="*/ 3 w 323"/>
                  <a:gd name="T53" fmla="*/ 9 h 379"/>
                  <a:gd name="T54" fmla="*/ 2 w 323"/>
                  <a:gd name="T55" fmla="*/ 8 h 379"/>
                  <a:gd name="T56" fmla="*/ 1 w 323"/>
                  <a:gd name="T57" fmla="*/ 8 h 379"/>
                  <a:gd name="T58" fmla="*/ 1 w 323"/>
                  <a:gd name="T59" fmla="*/ 7 h 379"/>
                  <a:gd name="T60" fmla="*/ 1 w 323"/>
                  <a:gd name="T61" fmla="*/ 7 h 379"/>
                  <a:gd name="T62" fmla="*/ 1 w 323"/>
                  <a:gd name="T63" fmla="*/ 5 h 379"/>
                  <a:gd name="T64" fmla="*/ 1 w 323"/>
                  <a:gd name="T65" fmla="*/ 4 h 379"/>
                  <a:gd name="T66" fmla="*/ 2 w 323"/>
                  <a:gd name="T67" fmla="*/ 4 h 379"/>
                  <a:gd name="T68" fmla="*/ 2 w 323"/>
                  <a:gd name="T69" fmla="*/ 3 h 379"/>
                  <a:gd name="T70" fmla="*/ 3 w 323"/>
                  <a:gd name="T71" fmla="*/ 2 h 379"/>
                  <a:gd name="T72" fmla="*/ 4 w 323"/>
                  <a:gd name="T73" fmla="*/ 2 h 379"/>
                  <a:gd name="T74" fmla="*/ 5 w 323"/>
                  <a:gd name="T75" fmla="*/ 1 h 379"/>
                  <a:gd name="T76" fmla="*/ 6 w 323"/>
                  <a:gd name="T77" fmla="*/ 1 h 379"/>
                  <a:gd name="T78" fmla="*/ 7 w 323"/>
                  <a:gd name="T79" fmla="*/ 0 h 379"/>
                  <a:gd name="T80" fmla="*/ 7 w 323"/>
                  <a:gd name="T81" fmla="*/ 0 h 379"/>
                  <a:gd name="T82" fmla="*/ 6 w 323"/>
                  <a:gd name="T83" fmla="*/ 0 h 379"/>
                  <a:gd name="T84" fmla="*/ 5 w 323"/>
                  <a:gd name="T85" fmla="*/ 0 h 379"/>
                  <a:gd name="T86" fmla="*/ 4 w 323"/>
                  <a:gd name="T87" fmla="*/ 1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52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7 w 282"/>
                  <a:gd name="T1" fmla="*/ 2 h 253"/>
                  <a:gd name="T2" fmla="*/ 7 w 282"/>
                  <a:gd name="T3" fmla="*/ 2 h 253"/>
                  <a:gd name="T4" fmla="*/ 7 w 282"/>
                  <a:gd name="T5" fmla="*/ 3 h 253"/>
                  <a:gd name="T6" fmla="*/ 7 w 282"/>
                  <a:gd name="T7" fmla="*/ 3 h 253"/>
                  <a:gd name="T8" fmla="*/ 7 w 282"/>
                  <a:gd name="T9" fmla="*/ 4 h 253"/>
                  <a:gd name="T10" fmla="*/ 7 w 282"/>
                  <a:gd name="T11" fmla="*/ 4 h 253"/>
                  <a:gd name="T12" fmla="*/ 7 w 282"/>
                  <a:gd name="T13" fmla="*/ 5 h 253"/>
                  <a:gd name="T14" fmla="*/ 7 w 282"/>
                  <a:gd name="T15" fmla="*/ 5 h 253"/>
                  <a:gd name="T16" fmla="*/ 7 w 282"/>
                  <a:gd name="T17" fmla="*/ 5 h 253"/>
                  <a:gd name="T18" fmla="*/ 6 w 282"/>
                  <a:gd name="T19" fmla="*/ 6 h 253"/>
                  <a:gd name="T20" fmla="*/ 6 w 282"/>
                  <a:gd name="T21" fmla="*/ 6 h 253"/>
                  <a:gd name="T22" fmla="*/ 6 w 282"/>
                  <a:gd name="T23" fmla="*/ 6 h 253"/>
                  <a:gd name="T24" fmla="*/ 5 w 282"/>
                  <a:gd name="T25" fmla="*/ 6 h 253"/>
                  <a:gd name="T26" fmla="*/ 5 w 282"/>
                  <a:gd name="T27" fmla="*/ 7 h 253"/>
                  <a:gd name="T28" fmla="*/ 5 w 282"/>
                  <a:gd name="T29" fmla="*/ 7 h 253"/>
                  <a:gd name="T30" fmla="*/ 5 w 282"/>
                  <a:gd name="T31" fmla="*/ 7 h 253"/>
                  <a:gd name="T32" fmla="*/ 5 w 282"/>
                  <a:gd name="T33" fmla="*/ 7 h 253"/>
                  <a:gd name="T34" fmla="*/ 6 w 282"/>
                  <a:gd name="T35" fmla="*/ 7 h 253"/>
                  <a:gd name="T36" fmla="*/ 6 w 282"/>
                  <a:gd name="T37" fmla="*/ 7 h 253"/>
                  <a:gd name="T38" fmla="*/ 6 w 282"/>
                  <a:gd name="T39" fmla="*/ 7 h 253"/>
                  <a:gd name="T40" fmla="*/ 6 w 282"/>
                  <a:gd name="T41" fmla="*/ 7 h 253"/>
                  <a:gd name="T42" fmla="*/ 7 w 282"/>
                  <a:gd name="T43" fmla="*/ 6 h 253"/>
                  <a:gd name="T44" fmla="*/ 7 w 282"/>
                  <a:gd name="T45" fmla="*/ 6 h 253"/>
                  <a:gd name="T46" fmla="*/ 8 w 282"/>
                  <a:gd name="T47" fmla="*/ 5 h 253"/>
                  <a:gd name="T48" fmla="*/ 8 w 282"/>
                  <a:gd name="T49" fmla="*/ 5 h 253"/>
                  <a:gd name="T50" fmla="*/ 8 w 282"/>
                  <a:gd name="T51" fmla="*/ 4 h 253"/>
                  <a:gd name="T52" fmla="*/ 8 w 282"/>
                  <a:gd name="T53" fmla="*/ 3 h 253"/>
                  <a:gd name="T54" fmla="*/ 8 w 282"/>
                  <a:gd name="T55" fmla="*/ 2 h 253"/>
                  <a:gd name="T56" fmla="*/ 7 w 282"/>
                  <a:gd name="T57" fmla="*/ 2 h 253"/>
                  <a:gd name="T58" fmla="*/ 7 w 282"/>
                  <a:gd name="T59" fmla="*/ 2 h 253"/>
                  <a:gd name="T60" fmla="*/ 6 w 282"/>
                  <a:gd name="T61" fmla="*/ 1 h 253"/>
                  <a:gd name="T62" fmla="*/ 6 w 282"/>
                  <a:gd name="T63" fmla="*/ 1 h 253"/>
                  <a:gd name="T64" fmla="*/ 5 w 282"/>
                  <a:gd name="T65" fmla="*/ 1 h 253"/>
                  <a:gd name="T66" fmla="*/ 5 w 282"/>
                  <a:gd name="T67" fmla="*/ 1 h 253"/>
                  <a:gd name="T68" fmla="*/ 4 w 282"/>
                  <a:gd name="T69" fmla="*/ 0 h 253"/>
                  <a:gd name="T70" fmla="*/ 3 w 282"/>
                  <a:gd name="T71" fmla="*/ 0 h 253"/>
                  <a:gd name="T72" fmla="*/ 3 w 282"/>
                  <a:gd name="T73" fmla="*/ 0 h 253"/>
                  <a:gd name="T74" fmla="*/ 2 w 282"/>
                  <a:gd name="T75" fmla="*/ 0 h 253"/>
                  <a:gd name="T76" fmla="*/ 2 w 282"/>
                  <a:gd name="T77" fmla="*/ 0 h 253"/>
                  <a:gd name="T78" fmla="*/ 1 w 282"/>
                  <a:gd name="T79" fmla="*/ 0 h 253"/>
                  <a:gd name="T80" fmla="*/ 1 w 282"/>
                  <a:gd name="T81" fmla="*/ 0 h 253"/>
                  <a:gd name="T82" fmla="*/ 1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1 w 282"/>
                  <a:gd name="T93" fmla="*/ 0 h 253"/>
                  <a:gd name="T94" fmla="*/ 1 w 282"/>
                  <a:gd name="T95" fmla="*/ 0 h 253"/>
                  <a:gd name="T96" fmla="*/ 2 w 282"/>
                  <a:gd name="T97" fmla="*/ 0 h 253"/>
                  <a:gd name="T98" fmla="*/ 2 w 282"/>
                  <a:gd name="T99" fmla="*/ 0 h 253"/>
                  <a:gd name="T100" fmla="*/ 2 w 282"/>
                  <a:gd name="T101" fmla="*/ 0 h 253"/>
                  <a:gd name="T102" fmla="*/ 3 w 282"/>
                  <a:gd name="T103" fmla="*/ 1 h 253"/>
                  <a:gd name="T104" fmla="*/ 3 w 282"/>
                  <a:gd name="T105" fmla="*/ 1 h 253"/>
                  <a:gd name="T106" fmla="*/ 4 w 282"/>
                  <a:gd name="T107" fmla="*/ 1 h 253"/>
                  <a:gd name="T108" fmla="*/ 4 w 282"/>
                  <a:gd name="T109" fmla="*/ 1 h 253"/>
                  <a:gd name="T110" fmla="*/ 5 w 282"/>
                  <a:gd name="T111" fmla="*/ 1 h 253"/>
                  <a:gd name="T112" fmla="*/ 5 w 282"/>
                  <a:gd name="T113" fmla="*/ 1 h 253"/>
                  <a:gd name="T114" fmla="*/ 5 w 282"/>
                  <a:gd name="T115" fmla="*/ 1 h 253"/>
                  <a:gd name="T116" fmla="*/ 6 w 282"/>
                  <a:gd name="T117" fmla="*/ 2 h 253"/>
                  <a:gd name="T118" fmla="*/ 6 w 282"/>
                  <a:gd name="T119" fmla="*/ 2 h 253"/>
                  <a:gd name="T120" fmla="*/ 7 w 282"/>
                  <a:gd name="T121" fmla="*/ 2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53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3 h 236"/>
                  <a:gd name="T2" fmla="*/ 0 w 115"/>
                  <a:gd name="T3" fmla="*/ 4 h 236"/>
                  <a:gd name="T4" fmla="*/ 0 w 115"/>
                  <a:gd name="T5" fmla="*/ 4 h 236"/>
                  <a:gd name="T6" fmla="*/ 0 w 115"/>
                  <a:gd name="T7" fmla="*/ 5 h 236"/>
                  <a:gd name="T8" fmla="*/ 1 w 115"/>
                  <a:gd name="T9" fmla="*/ 5 h 236"/>
                  <a:gd name="T10" fmla="*/ 1 w 115"/>
                  <a:gd name="T11" fmla="*/ 6 h 236"/>
                  <a:gd name="T12" fmla="*/ 1 w 115"/>
                  <a:gd name="T13" fmla="*/ 6 h 236"/>
                  <a:gd name="T14" fmla="*/ 2 w 115"/>
                  <a:gd name="T15" fmla="*/ 6 h 236"/>
                  <a:gd name="T16" fmla="*/ 2 w 115"/>
                  <a:gd name="T17" fmla="*/ 6 h 236"/>
                  <a:gd name="T18" fmla="*/ 3 w 115"/>
                  <a:gd name="T19" fmla="*/ 6 h 236"/>
                  <a:gd name="T20" fmla="*/ 3 w 115"/>
                  <a:gd name="T21" fmla="*/ 6 h 236"/>
                  <a:gd name="T22" fmla="*/ 3 w 115"/>
                  <a:gd name="T23" fmla="*/ 6 h 236"/>
                  <a:gd name="T24" fmla="*/ 3 w 115"/>
                  <a:gd name="T25" fmla="*/ 6 h 236"/>
                  <a:gd name="T26" fmla="*/ 3 w 115"/>
                  <a:gd name="T27" fmla="*/ 6 h 236"/>
                  <a:gd name="T28" fmla="*/ 3 w 115"/>
                  <a:gd name="T29" fmla="*/ 6 h 236"/>
                  <a:gd name="T30" fmla="*/ 3 w 115"/>
                  <a:gd name="T31" fmla="*/ 6 h 236"/>
                  <a:gd name="T32" fmla="*/ 3 w 115"/>
                  <a:gd name="T33" fmla="*/ 6 h 236"/>
                  <a:gd name="T34" fmla="*/ 2 w 115"/>
                  <a:gd name="T35" fmla="*/ 5 h 236"/>
                  <a:gd name="T36" fmla="*/ 2 w 115"/>
                  <a:gd name="T37" fmla="*/ 5 h 236"/>
                  <a:gd name="T38" fmla="*/ 1 w 115"/>
                  <a:gd name="T39" fmla="*/ 5 h 236"/>
                  <a:gd name="T40" fmla="*/ 1 w 115"/>
                  <a:gd name="T41" fmla="*/ 4 h 236"/>
                  <a:gd name="T42" fmla="*/ 1 w 115"/>
                  <a:gd name="T43" fmla="*/ 4 h 236"/>
                  <a:gd name="T44" fmla="*/ 1 w 115"/>
                  <a:gd name="T45" fmla="*/ 3 h 236"/>
                  <a:gd name="T46" fmla="*/ 1 w 115"/>
                  <a:gd name="T47" fmla="*/ 3 h 236"/>
                  <a:gd name="T48" fmla="*/ 1 w 115"/>
                  <a:gd name="T49" fmla="*/ 2 h 236"/>
                  <a:gd name="T50" fmla="*/ 1 w 115"/>
                  <a:gd name="T51" fmla="*/ 2 h 236"/>
                  <a:gd name="T52" fmla="*/ 1 w 115"/>
                  <a:gd name="T53" fmla="*/ 2 h 236"/>
                  <a:gd name="T54" fmla="*/ 2 w 115"/>
                  <a:gd name="T55" fmla="*/ 1 h 236"/>
                  <a:gd name="T56" fmla="*/ 2 w 115"/>
                  <a:gd name="T57" fmla="*/ 1 h 236"/>
                  <a:gd name="T58" fmla="*/ 3 w 115"/>
                  <a:gd name="T59" fmla="*/ 1 h 236"/>
                  <a:gd name="T60" fmla="*/ 3 w 115"/>
                  <a:gd name="T61" fmla="*/ 0 h 236"/>
                  <a:gd name="T62" fmla="*/ 3 w 115"/>
                  <a:gd name="T63" fmla="*/ 0 h 236"/>
                  <a:gd name="T64" fmla="*/ 3 w 115"/>
                  <a:gd name="T65" fmla="*/ 0 h 236"/>
                  <a:gd name="T66" fmla="*/ 3 w 115"/>
                  <a:gd name="T67" fmla="*/ 0 h 236"/>
                  <a:gd name="T68" fmla="*/ 2 w 115"/>
                  <a:gd name="T69" fmla="*/ 0 h 236"/>
                  <a:gd name="T70" fmla="*/ 2 w 115"/>
                  <a:gd name="T71" fmla="*/ 1 h 236"/>
                  <a:gd name="T72" fmla="*/ 1 w 115"/>
                  <a:gd name="T73" fmla="*/ 1 h 236"/>
                  <a:gd name="T74" fmla="*/ 1 w 115"/>
                  <a:gd name="T75" fmla="*/ 2 h 236"/>
                  <a:gd name="T76" fmla="*/ 0 w 115"/>
                  <a:gd name="T77" fmla="*/ 2 h 236"/>
                  <a:gd name="T78" fmla="*/ 0 w 115"/>
                  <a:gd name="T79" fmla="*/ 3 h 236"/>
                  <a:gd name="T80" fmla="*/ 0 w 115"/>
                  <a:gd name="T81" fmla="*/ 3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9554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6 w 245"/>
                  <a:gd name="T1" fmla="*/ 4 h 310"/>
                  <a:gd name="T2" fmla="*/ 6 w 245"/>
                  <a:gd name="T3" fmla="*/ 4 h 310"/>
                  <a:gd name="T4" fmla="*/ 6 w 245"/>
                  <a:gd name="T5" fmla="*/ 5 h 310"/>
                  <a:gd name="T6" fmla="*/ 6 w 245"/>
                  <a:gd name="T7" fmla="*/ 5 h 310"/>
                  <a:gd name="T8" fmla="*/ 6 w 245"/>
                  <a:gd name="T9" fmla="*/ 6 h 310"/>
                  <a:gd name="T10" fmla="*/ 5 w 245"/>
                  <a:gd name="T11" fmla="*/ 6 h 310"/>
                  <a:gd name="T12" fmla="*/ 5 w 245"/>
                  <a:gd name="T13" fmla="*/ 7 h 310"/>
                  <a:gd name="T14" fmla="*/ 4 w 245"/>
                  <a:gd name="T15" fmla="*/ 7 h 310"/>
                  <a:gd name="T16" fmla="*/ 4 w 245"/>
                  <a:gd name="T17" fmla="*/ 8 h 310"/>
                  <a:gd name="T18" fmla="*/ 4 w 245"/>
                  <a:gd name="T19" fmla="*/ 8 h 310"/>
                  <a:gd name="T20" fmla="*/ 3 w 245"/>
                  <a:gd name="T21" fmla="*/ 8 h 310"/>
                  <a:gd name="T22" fmla="*/ 3 w 245"/>
                  <a:gd name="T23" fmla="*/ 9 h 310"/>
                  <a:gd name="T24" fmla="*/ 4 w 245"/>
                  <a:gd name="T25" fmla="*/ 9 h 310"/>
                  <a:gd name="T26" fmla="*/ 4 w 245"/>
                  <a:gd name="T27" fmla="*/ 9 h 310"/>
                  <a:gd name="T28" fmla="*/ 4 w 245"/>
                  <a:gd name="T29" fmla="*/ 8 h 310"/>
                  <a:gd name="T30" fmla="*/ 5 w 245"/>
                  <a:gd name="T31" fmla="*/ 8 h 310"/>
                  <a:gd name="T32" fmla="*/ 6 w 245"/>
                  <a:gd name="T33" fmla="*/ 7 h 310"/>
                  <a:gd name="T34" fmla="*/ 6 w 245"/>
                  <a:gd name="T35" fmla="*/ 6 h 310"/>
                  <a:gd name="T36" fmla="*/ 7 w 245"/>
                  <a:gd name="T37" fmla="*/ 5 h 310"/>
                  <a:gd name="T38" fmla="*/ 7 w 245"/>
                  <a:gd name="T39" fmla="*/ 4 h 310"/>
                  <a:gd name="T40" fmla="*/ 6 w 245"/>
                  <a:gd name="T41" fmla="*/ 3 h 310"/>
                  <a:gd name="T42" fmla="*/ 6 w 245"/>
                  <a:gd name="T43" fmla="*/ 3 h 310"/>
                  <a:gd name="T44" fmla="*/ 5 w 245"/>
                  <a:gd name="T45" fmla="*/ 2 h 310"/>
                  <a:gd name="T46" fmla="*/ 4 w 245"/>
                  <a:gd name="T47" fmla="*/ 2 h 310"/>
                  <a:gd name="T48" fmla="*/ 3 w 245"/>
                  <a:gd name="T49" fmla="*/ 1 h 310"/>
                  <a:gd name="T50" fmla="*/ 3 w 245"/>
                  <a:gd name="T51" fmla="*/ 1 h 310"/>
                  <a:gd name="T52" fmla="*/ 2 w 245"/>
                  <a:gd name="T53" fmla="*/ 1 h 310"/>
                  <a:gd name="T54" fmla="*/ 1 w 245"/>
                  <a:gd name="T55" fmla="*/ 0 h 310"/>
                  <a:gd name="T56" fmla="*/ 1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1 w 245"/>
                  <a:gd name="T63" fmla="*/ 1 h 310"/>
                  <a:gd name="T64" fmla="*/ 2 w 245"/>
                  <a:gd name="T65" fmla="*/ 1 h 310"/>
                  <a:gd name="T66" fmla="*/ 2 w 245"/>
                  <a:gd name="T67" fmla="*/ 1 h 310"/>
                  <a:gd name="T68" fmla="*/ 3 w 245"/>
                  <a:gd name="T69" fmla="*/ 2 h 310"/>
                  <a:gd name="T70" fmla="*/ 4 w 245"/>
                  <a:gd name="T71" fmla="*/ 2 h 310"/>
                  <a:gd name="T72" fmla="*/ 5 w 245"/>
                  <a:gd name="T73" fmla="*/ 3 h 310"/>
                  <a:gd name="T74" fmla="*/ 5 w 245"/>
                  <a:gd name="T75" fmla="*/ 3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9516" name="Line 556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17" name="Line 557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9518" name="Group 558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19530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31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32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33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34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35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536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37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519" name="Line 567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0" name="Line 568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1" name="Line 569"/>
            <p:cNvSpPr>
              <a:spLocks noChangeShapeType="1"/>
            </p:cNvSpPr>
            <p:nvPr/>
          </p:nvSpPr>
          <p:spPr bwMode="auto">
            <a:xfrm>
              <a:off x="4480" y="1635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2" name="Line 570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3" name="Line 571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4" name="Line 572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5" name="Line 573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6" name="Line 574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7" name="Line 575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8" name="Line 576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29" name="Line 577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397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086000C2-D8D6-4102-B4C8-EEF713902555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guys can put malware into hosts via Internet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74675" y="1489075"/>
            <a:ext cx="3863975" cy="4772025"/>
          </a:xfrm>
        </p:spPr>
        <p:txBody>
          <a:bodyPr/>
          <a:lstStyle/>
          <a:p>
            <a:r>
              <a:rPr lang="en-US" sz="2400" smtClean="0">
                <a:solidFill>
                  <a:srgbClr val="FF3300"/>
                </a:solidFill>
              </a:rPr>
              <a:t>Trojan horse</a:t>
            </a:r>
          </a:p>
          <a:p>
            <a:pPr lvl="1"/>
            <a:r>
              <a:rPr lang="en-US" sz="2000" smtClean="0"/>
              <a:t>Hidden part of some otherwise useful software</a:t>
            </a:r>
          </a:p>
          <a:p>
            <a:pPr lvl="1"/>
            <a:r>
              <a:rPr lang="en-US" sz="2000" smtClean="0"/>
              <a:t>Today often on a Web page (Active-X, plugin)</a:t>
            </a:r>
          </a:p>
          <a:p>
            <a:r>
              <a:rPr lang="en-US" sz="2400" smtClean="0">
                <a:solidFill>
                  <a:srgbClr val="FF3300"/>
                </a:solidFill>
              </a:rPr>
              <a:t>Virus</a:t>
            </a:r>
          </a:p>
          <a:p>
            <a:pPr lvl="1"/>
            <a:r>
              <a:rPr lang="en-US" sz="2000" smtClean="0"/>
              <a:t>infection by receiving object (e.g., e-mail attachment), actively executing</a:t>
            </a:r>
          </a:p>
          <a:p>
            <a:pPr lvl="1"/>
            <a:r>
              <a:rPr lang="en-US" sz="2000" smtClean="0"/>
              <a:t>self-replicating: propagate itself to other hosts, users</a:t>
            </a:r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4419600" y="1516063"/>
            <a:ext cx="4452938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Worm: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infection by passively receiving object that gets itself executed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self- replicating: propagates to other hosts, users</a:t>
            </a:r>
          </a:p>
        </p:txBody>
      </p:sp>
      <p:pic>
        <p:nvPicPr>
          <p:cNvPr id="839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25" y="3787775"/>
            <a:ext cx="350202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6" name="Text Box 6"/>
          <p:cNvSpPr txBox="1">
            <a:spLocks noChangeArrowheads="1"/>
          </p:cNvSpPr>
          <p:nvPr/>
        </p:nvSpPr>
        <p:spPr bwMode="auto">
          <a:xfrm>
            <a:off x="4621213" y="3722688"/>
            <a:ext cx="41767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Sapphire Worm: aggregate scans/sec</a:t>
            </a:r>
          </a:p>
          <a:p>
            <a:pPr algn="ctr"/>
            <a:r>
              <a:rPr lang="en-US" sz="1400">
                <a:latin typeface="Arial" charset="0"/>
              </a:rPr>
              <a:t> in first 5 minutes of outbreak (CAIDA, UWisc data)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4995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45D85D87-CCA3-4E61-B832-E68DF881FC3B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guys can attack servers and network infrastructure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584325"/>
            <a:ext cx="8132763" cy="117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Denial of service (DoS): attackers make resources (server, bandwidth) unavailable to legitimate traffic by overwhelming resource with bogus traffic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287338" y="2786063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/>
            </a:pPr>
            <a:r>
              <a:rPr lang="en-US">
                <a:latin typeface="Comic Sans MS" pitchFamily="66" charset="0"/>
              </a:rPr>
              <a:t>select target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47650" y="3305175"/>
            <a:ext cx="37957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r>
              <a:rPr lang="en-US">
                <a:latin typeface="Comic Sans MS" pitchFamily="66" charset="0"/>
              </a:rPr>
              <a:t>break into hosts around the network (see botnet)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endParaRPr lang="en-US">
              <a:latin typeface="Comic Sans MS" pitchFamily="66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261938" y="4440238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3"/>
            </a:pPr>
            <a:r>
              <a:rPr lang="en-US">
                <a:latin typeface="Comic Sans MS" pitchFamily="66" charset="0"/>
              </a:rPr>
              <a:t>send packets toward target from compromised hosts</a:t>
            </a:r>
          </a:p>
        </p:txBody>
      </p:sp>
      <p:grpSp>
        <p:nvGrpSpPr>
          <p:cNvPr id="85001" name="Group 74"/>
          <p:cNvGrpSpPr>
            <a:grpSpLocks/>
          </p:cNvGrpSpPr>
          <p:nvPr/>
        </p:nvGrpSpPr>
        <p:grpSpPr bwMode="auto">
          <a:xfrm>
            <a:off x="4519613" y="2995613"/>
            <a:ext cx="3641725" cy="3559175"/>
            <a:chOff x="2820" y="1549"/>
            <a:chExt cx="2294" cy="2242"/>
          </a:xfrm>
        </p:grpSpPr>
        <p:grpSp>
          <p:nvGrpSpPr>
            <p:cNvPr id="85003" name="Group 20"/>
            <p:cNvGrpSpPr>
              <a:grpSpLocks/>
            </p:cNvGrpSpPr>
            <p:nvPr/>
          </p:nvGrpSpPr>
          <p:grpSpPr bwMode="auto">
            <a:xfrm>
              <a:off x="4029" y="2155"/>
              <a:ext cx="233" cy="530"/>
              <a:chOff x="5086" y="1108"/>
              <a:chExt cx="198" cy="417"/>
            </a:xfrm>
          </p:grpSpPr>
          <p:sp>
            <p:nvSpPr>
              <p:cNvPr id="85039" name="AutoShape 8"/>
              <p:cNvSpPr>
                <a:spLocks noChangeArrowheads="1"/>
              </p:cNvSpPr>
              <p:nvPr/>
            </p:nvSpPr>
            <p:spPr bwMode="auto">
              <a:xfrm>
                <a:off x="5086" y="1428"/>
                <a:ext cx="198" cy="97"/>
              </a:xfrm>
              <a:prstGeom prst="parallelogram">
                <a:avLst>
                  <a:gd name="adj" fmla="val 78635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5040" name="Rectangle 9"/>
              <p:cNvSpPr>
                <a:spLocks noChangeArrowheads="1"/>
              </p:cNvSpPr>
              <p:nvPr/>
            </p:nvSpPr>
            <p:spPr bwMode="auto">
              <a:xfrm>
                <a:off x="5186" y="1111"/>
                <a:ext cx="91" cy="320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5041" name="Rectangle 10"/>
              <p:cNvSpPr>
                <a:spLocks noChangeArrowheads="1"/>
              </p:cNvSpPr>
              <p:nvPr/>
            </p:nvSpPr>
            <p:spPr bwMode="auto">
              <a:xfrm>
                <a:off x="5087" y="1202"/>
                <a:ext cx="126" cy="32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5042" name="AutoShape 11"/>
              <p:cNvSpPr>
                <a:spLocks noChangeArrowheads="1"/>
              </p:cNvSpPr>
              <p:nvPr/>
            </p:nvSpPr>
            <p:spPr bwMode="auto">
              <a:xfrm>
                <a:off x="5086" y="1108"/>
                <a:ext cx="198" cy="97"/>
              </a:xfrm>
              <a:prstGeom prst="parallelogram">
                <a:avLst>
                  <a:gd name="adj" fmla="val 78635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5043" name="Line 12"/>
              <p:cNvSpPr>
                <a:spLocks noChangeShapeType="1"/>
              </p:cNvSpPr>
              <p:nvPr/>
            </p:nvSpPr>
            <p:spPr bwMode="auto">
              <a:xfrm>
                <a:off x="5284" y="1115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044" name="Line 13"/>
              <p:cNvSpPr>
                <a:spLocks noChangeShapeType="1"/>
              </p:cNvSpPr>
              <p:nvPr/>
            </p:nvSpPr>
            <p:spPr bwMode="auto">
              <a:xfrm flipH="1">
                <a:off x="5213" y="1428"/>
                <a:ext cx="71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045" name="Rectangle 14"/>
              <p:cNvSpPr>
                <a:spLocks noChangeArrowheads="1"/>
              </p:cNvSpPr>
              <p:nvPr/>
            </p:nvSpPr>
            <p:spPr bwMode="auto">
              <a:xfrm>
                <a:off x="5104" y="1244"/>
                <a:ext cx="82" cy="18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5046" name="Rectangle 15"/>
              <p:cNvSpPr>
                <a:spLocks noChangeArrowheads="1"/>
              </p:cNvSpPr>
              <p:nvPr/>
            </p:nvSpPr>
            <p:spPr bwMode="auto">
              <a:xfrm>
                <a:off x="5115" y="1300"/>
                <a:ext cx="63" cy="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aphicFrame>
          <p:nvGraphicFramePr>
            <p:cNvPr id="85004" name="Object 19"/>
            <p:cNvGraphicFramePr>
              <a:graphicFrameLocks noChangeAspect="1"/>
            </p:cNvGraphicFramePr>
            <p:nvPr/>
          </p:nvGraphicFramePr>
          <p:xfrm>
            <a:off x="4513" y="1549"/>
            <a:ext cx="344" cy="334"/>
          </p:xfrm>
          <a:graphic>
            <a:graphicData uri="http://schemas.openxmlformats.org/presentationml/2006/ole">
              <p:oleObj spid="_x0000_s85004" name="Clip" r:id="rId3" imgW="1307263" imgH="1084139" progId="MS_ClipArt_Gallery.2">
                <p:embed/>
              </p:oleObj>
            </a:graphicData>
          </a:graphic>
        </p:graphicFrame>
        <p:sp>
          <p:nvSpPr>
            <p:cNvPr id="85005" name="Text Box 21"/>
            <p:cNvSpPr txBox="1">
              <a:spLocks noChangeArrowheads="1"/>
            </p:cNvSpPr>
            <p:nvPr/>
          </p:nvSpPr>
          <p:spPr bwMode="auto">
            <a:xfrm>
              <a:off x="3895" y="2707"/>
              <a:ext cx="5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target</a:t>
              </a:r>
            </a:p>
          </p:txBody>
        </p:sp>
        <p:graphicFrame>
          <p:nvGraphicFramePr>
            <p:cNvPr id="85006" name="Object 24"/>
            <p:cNvGraphicFramePr>
              <a:graphicFrameLocks noChangeAspect="1"/>
            </p:cNvGraphicFramePr>
            <p:nvPr/>
          </p:nvGraphicFramePr>
          <p:xfrm>
            <a:off x="3894" y="1633"/>
            <a:ext cx="344" cy="334"/>
          </p:xfrm>
          <a:graphic>
            <a:graphicData uri="http://schemas.openxmlformats.org/presentationml/2006/ole">
              <p:oleObj spid="_x0000_s85006" name="Clip" r:id="rId4" imgW="1307263" imgH="1084139" progId="MS_ClipArt_Gallery.2">
                <p:embed/>
              </p:oleObj>
            </a:graphicData>
          </a:graphic>
        </p:graphicFrame>
        <p:graphicFrame>
          <p:nvGraphicFramePr>
            <p:cNvPr id="85007" name="Object 43"/>
            <p:cNvGraphicFramePr>
              <a:graphicFrameLocks noChangeAspect="1"/>
            </p:cNvGraphicFramePr>
            <p:nvPr/>
          </p:nvGraphicFramePr>
          <p:xfrm>
            <a:off x="3274" y="1651"/>
            <a:ext cx="344" cy="334"/>
          </p:xfrm>
          <a:graphic>
            <a:graphicData uri="http://schemas.openxmlformats.org/presentationml/2006/ole">
              <p:oleObj spid="_x0000_s85007" name="Clip" r:id="rId5" imgW="1307263" imgH="1084139" progId="MS_ClipArt_Gallery.2">
                <p:embed/>
              </p:oleObj>
            </a:graphicData>
          </a:graphic>
        </p:graphicFrame>
        <p:graphicFrame>
          <p:nvGraphicFramePr>
            <p:cNvPr id="85008" name="Object 44"/>
            <p:cNvGraphicFramePr>
              <a:graphicFrameLocks noChangeAspect="1"/>
            </p:cNvGraphicFramePr>
            <p:nvPr/>
          </p:nvGraphicFramePr>
          <p:xfrm>
            <a:off x="3553" y="2069"/>
            <a:ext cx="344" cy="334"/>
          </p:xfrm>
          <a:graphic>
            <a:graphicData uri="http://schemas.openxmlformats.org/presentationml/2006/ole">
              <p:oleObj spid="_x0000_s85008" name="Clip" r:id="rId6" imgW="1307263" imgH="1084139" progId="MS_ClipArt_Gallery.2">
                <p:embed/>
              </p:oleObj>
            </a:graphicData>
          </a:graphic>
        </p:graphicFrame>
        <p:graphicFrame>
          <p:nvGraphicFramePr>
            <p:cNvPr id="85009" name="Object 45"/>
            <p:cNvGraphicFramePr>
              <a:graphicFrameLocks noChangeAspect="1"/>
            </p:cNvGraphicFramePr>
            <p:nvPr/>
          </p:nvGraphicFramePr>
          <p:xfrm>
            <a:off x="4679" y="2070"/>
            <a:ext cx="344" cy="334"/>
          </p:xfrm>
          <a:graphic>
            <a:graphicData uri="http://schemas.openxmlformats.org/presentationml/2006/ole">
              <p:oleObj spid="_x0000_s85009" name="Clip" r:id="rId7" imgW="1307263" imgH="1084139" progId="MS_ClipArt_Gallery.2">
                <p:embed/>
              </p:oleObj>
            </a:graphicData>
          </a:graphic>
        </p:graphicFrame>
        <p:graphicFrame>
          <p:nvGraphicFramePr>
            <p:cNvPr id="85010" name="Object 46"/>
            <p:cNvGraphicFramePr>
              <a:graphicFrameLocks noChangeAspect="1"/>
            </p:cNvGraphicFramePr>
            <p:nvPr/>
          </p:nvGraphicFramePr>
          <p:xfrm>
            <a:off x="4733" y="3029"/>
            <a:ext cx="344" cy="334"/>
          </p:xfrm>
          <a:graphic>
            <a:graphicData uri="http://schemas.openxmlformats.org/presentationml/2006/ole">
              <p:oleObj spid="_x0000_s85010" name="Clip" r:id="rId8" imgW="1307263" imgH="1084139" progId="MS_ClipArt_Gallery.2">
                <p:embed/>
              </p:oleObj>
            </a:graphicData>
          </a:graphic>
        </p:graphicFrame>
        <p:graphicFrame>
          <p:nvGraphicFramePr>
            <p:cNvPr id="85011" name="Object 47"/>
            <p:cNvGraphicFramePr>
              <a:graphicFrameLocks noChangeAspect="1"/>
            </p:cNvGraphicFramePr>
            <p:nvPr/>
          </p:nvGraphicFramePr>
          <p:xfrm>
            <a:off x="2820" y="2096"/>
            <a:ext cx="344" cy="334"/>
          </p:xfrm>
          <a:graphic>
            <a:graphicData uri="http://schemas.openxmlformats.org/presentationml/2006/ole">
              <p:oleObj spid="_x0000_s85011" name="Clip" r:id="rId9" imgW="1307263" imgH="1084139" progId="MS_ClipArt_Gallery.2">
                <p:embed/>
              </p:oleObj>
            </a:graphicData>
          </a:graphic>
        </p:graphicFrame>
        <p:graphicFrame>
          <p:nvGraphicFramePr>
            <p:cNvPr id="85012" name="Object 48"/>
            <p:cNvGraphicFramePr>
              <a:graphicFrameLocks noChangeAspect="1"/>
            </p:cNvGraphicFramePr>
            <p:nvPr/>
          </p:nvGraphicFramePr>
          <p:xfrm>
            <a:off x="3230" y="2558"/>
            <a:ext cx="344" cy="334"/>
          </p:xfrm>
          <a:graphic>
            <a:graphicData uri="http://schemas.openxmlformats.org/presentationml/2006/ole">
              <p:oleObj spid="_x0000_s85012" name="Clip" r:id="rId10" imgW="1307263" imgH="1084139" progId="MS_ClipArt_Gallery.2">
                <p:embed/>
              </p:oleObj>
            </a:graphicData>
          </a:graphic>
        </p:graphicFrame>
        <p:graphicFrame>
          <p:nvGraphicFramePr>
            <p:cNvPr id="85013" name="Object 49"/>
            <p:cNvGraphicFramePr>
              <a:graphicFrameLocks noChangeAspect="1"/>
            </p:cNvGraphicFramePr>
            <p:nvPr/>
          </p:nvGraphicFramePr>
          <p:xfrm>
            <a:off x="3545" y="2951"/>
            <a:ext cx="344" cy="334"/>
          </p:xfrm>
          <a:graphic>
            <a:graphicData uri="http://schemas.openxmlformats.org/presentationml/2006/ole">
              <p:oleObj spid="_x0000_s85013" name="Clip" r:id="rId11" imgW="1307263" imgH="1084139" progId="MS_ClipArt_Gallery.2">
                <p:embed/>
              </p:oleObj>
            </a:graphicData>
          </a:graphic>
        </p:graphicFrame>
        <p:graphicFrame>
          <p:nvGraphicFramePr>
            <p:cNvPr id="85014" name="Object 50"/>
            <p:cNvGraphicFramePr>
              <a:graphicFrameLocks noChangeAspect="1"/>
            </p:cNvGraphicFramePr>
            <p:nvPr/>
          </p:nvGraphicFramePr>
          <p:xfrm>
            <a:off x="4713" y="2506"/>
            <a:ext cx="344" cy="334"/>
          </p:xfrm>
          <a:graphic>
            <a:graphicData uri="http://schemas.openxmlformats.org/presentationml/2006/ole">
              <p:oleObj spid="_x0000_s85014" name="Clip" r:id="rId12" imgW="1307263" imgH="1084139" progId="MS_ClipArt_Gallery.2">
                <p:embed/>
              </p:oleObj>
            </a:graphicData>
          </a:graphic>
        </p:graphicFrame>
        <p:graphicFrame>
          <p:nvGraphicFramePr>
            <p:cNvPr id="85015" name="Object 51"/>
            <p:cNvGraphicFramePr>
              <a:graphicFrameLocks noChangeAspect="1"/>
            </p:cNvGraphicFramePr>
            <p:nvPr/>
          </p:nvGraphicFramePr>
          <p:xfrm>
            <a:off x="4113" y="3196"/>
            <a:ext cx="344" cy="334"/>
          </p:xfrm>
          <a:graphic>
            <a:graphicData uri="http://schemas.openxmlformats.org/presentationml/2006/ole">
              <p:oleObj spid="_x0000_s85015" name="Clip" r:id="rId13" imgW="1307263" imgH="1084139" progId="MS_ClipArt_Gallery.2">
                <p:embed/>
              </p:oleObj>
            </a:graphicData>
          </a:graphic>
        </p:graphicFrame>
        <p:graphicFrame>
          <p:nvGraphicFramePr>
            <p:cNvPr id="85016" name="Object 52"/>
            <p:cNvGraphicFramePr>
              <a:graphicFrameLocks noChangeAspect="1"/>
            </p:cNvGraphicFramePr>
            <p:nvPr/>
          </p:nvGraphicFramePr>
          <p:xfrm>
            <a:off x="3719" y="3457"/>
            <a:ext cx="344" cy="334"/>
          </p:xfrm>
          <a:graphic>
            <a:graphicData uri="http://schemas.openxmlformats.org/presentationml/2006/ole">
              <p:oleObj spid="_x0000_s85016" name="Clip" r:id="rId14" imgW="1307263" imgH="1084139" progId="MS_ClipArt_Gallery.2">
                <p:embed/>
              </p:oleObj>
            </a:graphicData>
          </a:graphic>
        </p:graphicFrame>
        <p:graphicFrame>
          <p:nvGraphicFramePr>
            <p:cNvPr id="85017" name="Object 53"/>
            <p:cNvGraphicFramePr>
              <a:graphicFrameLocks noChangeAspect="1"/>
            </p:cNvGraphicFramePr>
            <p:nvPr/>
          </p:nvGraphicFramePr>
          <p:xfrm>
            <a:off x="2951" y="3126"/>
            <a:ext cx="344" cy="334"/>
          </p:xfrm>
          <a:graphic>
            <a:graphicData uri="http://schemas.openxmlformats.org/presentationml/2006/ole">
              <p:oleObj spid="_x0000_s85017" name="Clip" r:id="rId15" imgW="1307263" imgH="1084139" progId="MS_ClipArt_Gallery.2">
                <p:embed/>
              </p:oleObj>
            </a:graphicData>
          </a:graphic>
        </p:graphicFrame>
        <p:pic>
          <p:nvPicPr>
            <p:cNvPr id="85018" name="Picture 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940" y="1668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19" name="Picture 5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294" y="1668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0" name="Picture 55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893" y="212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1" name="Picture 5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243" y="2549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2" name="Picture 5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593" y="2976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3" name="Picture 5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760" y="3438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4" name="Picture 59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817" y="3054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5" name="Picture 60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31" y="2085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6" name="Picture 6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987" y="3141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pic>
          <p:nvPicPr>
            <p:cNvPr id="85027" name="Picture 62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525" y="1570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</p:pic>
        <p:sp>
          <p:nvSpPr>
            <p:cNvPr id="85028" name="Line 63"/>
            <p:cNvSpPr>
              <a:spLocks noChangeShapeType="1"/>
            </p:cNvSpPr>
            <p:nvPr/>
          </p:nvSpPr>
          <p:spPr bwMode="auto">
            <a:xfrm flipV="1">
              <a:off x="3570" y="2487"/>
              <a:ext cx="436" cy="16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29" name="Line 64"/>
            <p:cNvSpPr>
              <a:spLocks noChangeShapeType="1"/>
            </p:cNvSpPr>
            <p:nvPr/>
          </p:nvSpPr>
          <p:spPr bwMode="auto">
            <a:xfrm flipV="1">
              <a:off x="3823" y="2696"/>
              <a:ext cx="226" cy="3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0" name="Line 65"/>
            <p:cNvSpPr>
              <a:spLocks noChangeShapeType="1"/>
            </p:cNvSpPr>
            <p:nvPr/>
          </p:nvSpPr>
          <p:spPr bwMode="auto">
            <a:xfrm flipH="1" flipV="1">
              <a:off x="4267" y="2643"/>
              <a:ext cx="595" cy="45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1" name="Line 66"/>
            <p:cNvSpPr>
              <a:spLocks noChangeShapeType="1"/>
            </p:cNvSpPr>
            <p:nvPr/>
          </p:nvSpPr>
          <p:spPr bwMode="auto">
            <a:xfrm>
              <a:off x="4145" y="1781"/>
              <a:ext cx="16" cy="4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2" name="Line 67"/>
            <p:cNvSpPr>
              <a:spLocks noChangeShapeType="1"/>
            </p:cNvSpPr>
            <p:nvPr/>
          </p:nvSpPr>
          <p:spPr bwMode="auto">
            <a:xfrm flipH="1">
              <a:off x="4239" y="2237"/>
              <a:ext cx="473" cy="18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3" name="Line 68"/>
            <p:cNvSpPr>
              <a:spLocks noChangeShapeType="1"/>
            </p:cNvSpPr>
            <p:nvPr/>
          </p:nvSpPr>
          <p:spPr bwMode="auto">
            <a:xfrm>
              <a:off x="3148" y="2309"/>
              <a:ext cx="879" cy="11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4" name="Line 69"/>
            <p:cNvSpPr>
              <a:spLocks noChangeShapeType="1"/>
            </p:cNvSpPr>
            <p:nvPr/>
          </p:nvSpPr>
          <p:spPr bwMode="auto">
            <a:xfrm flipV="1">
              <a:off x="3209" y="2588"/>
              <a:ext cx="800" cy="64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5" name="Line 70"/>
            <p:cNvSpPr>
              <a:spLocks noChangeShapeType="1"/>
            </p:cNvSpPr>
            <p:nvPr/>
          </p:nvSpPr>
          <p:spPr bwMode="auto">
            <a:xfrm flipH="1">
              <a:off x="4262" y="1849"/>
              <a:ext cx="352" cy="39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6" name="Line 71"/>
            <p:cNvSpPr>
              <a:spLocks noChangeShapeType="1"/>
            </p:cNvSpPr>
            <p:nvPr/>
          </p:nvSpPr>
          <p:spPr bwMode="auto">
            <a:xfrm flipV="1">
              <a:off x="3904" y="2808"/>
              <a:ext cx="198" cy="6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7" name="Line 72"/>
            <p:cNvSpPr>
              <a:spLocks noChangeShapeType="1"/>
            </p:cNvSpPr>
            <p:nvPr/>
          </p:nvSpPr>
          <p:spPr bwMode="auto">
            <a:xfrm>
              <a:off x="3572" y="1964"/>
              <a:ext cx="416" cy="2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5038" name="Line 73"/>
            <p:cNvSpPr>
              <a:spLocks noChangeShapeType="1"/>
            </p:cNvSpPr>
            <p:nvPr/>
          </p:nvSpPr>
          <p:spPr bwMode="auto">
            <a:xfrm flipH="1" flipV="1">
              <a:off x="4319" y="2514"/>
              <a:ext cx="419" cy="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6019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4FC51A26-7816-4B6B-81A3-5100E23F0AC4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bad guys can sniff packets</a:t>
            </a:r>
          </a:p>
        </p:txBody>
      </p:sp>
      <p:sp>
        <p:nvSpPr>
          <p:cNvPr id="8602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93713" y="1355725"/>
            <a:ext cx="8077200" cy="148431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3300"/>
                </a:solidFill>
              </a:rPr>
              <a:t>Packet sniffing: </a:t>
            </a:r>
          </a:p>
          <a:p>
            <a:pPr lvl="1"/>
            <a:r>
              <a:rPr lang="en-US" smtClean="0"/>
              <a:t>broadcast media (shared Ethernet, wireless)</a:t>
            </a:r>
          </a:p>
          <a:p>
            <a:pPr lvl="1"/>
            <a:r>
              <a:rPr lang="en-US" smtClean="0"/>
              <a:t>promiscuous network interface reads/records all packets (e.g., including passwords!) passing by</a:t>
            </a:r>
          </a:p>
        </p:txBody>
      </p:sp>
      <p:graphicFrame>
        <p:nvGraphicFramePr>
          <p:cNvPr id="86022" name="Object 18"/>
          <p:cNvGraphicFramePr>
            <a:graphicFrameLocks noChangeAspect="1"/>
          </p:cNvGraphicFramePr>
          <p:nvPr/>
        </p:nvGraphicFramePr>
        <p:xfrm>
          <a:off x="6294438" y="4791075"/>
          <a:ext cx="668337" cy="530225"/>
        </p:xfrm>
        <a:graphic>
          <a:graphicData uri="http://schemas.openxmlformats.org/presentationml/2006/ole">
            <p:oleObj spid="_x0000_s86022" name="ClipArt" r:id="rId3" imgW="1307263" imgH="1084139" progId="MS_ClipArt_Gallery.2">
              <p:embed/>
            </p:oleObj>
          </a:graphicData>
        </a:graphic>
      </p:graphicFrame>
      <p:grpSp>
        <p:nvGrpSpPr>
          <p:cNvPr id="86023" name="Group 19"/>
          <p:cNvGrpSpPr>
            <a:grpSpLocks/>
          </p:cNvGrpSpPr>
          <p:nvPr/>
        </p:nvGrpSpPr>
        <p:grpSpPr bwMode="auto">
          <a:xfrm>
            <a:off x="1905000" y="3360738"/>
            <a:ext cx="384175" cy="723900"/>
            <a:chOff x="4180" y="783"/>
            <a:chExt cx="150" cy="307"/>
          </a:xfrm>
        </p:grpSpPr>
        <p:sp>
          <p:nvSpPr>
            <p:cNvPr id="8605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5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5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6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6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6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6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6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6024" name="Group 28"/>
          <p:cNvGrpSpPr>
            <a:grpSpLocks/>
          </p:cNvGrpSpPr>
          <p:nvPr/>
        </p:nvGrpSpPr>
        <p:grpSpPr bwMode="auto">
          <a:xfrm>
            <a:off x="2859088" y="4851400"/>
            <a:ext cx="642937" cy="328613"/>
            <a:chOff x="3600" y="219"/>
            <a:chExt cx="360" cy="175"/>
          </a:xfrm>
        </p:grpSpPr>
        <p:sp>
          <p:nvSpPr>
            <p:cNvPr id="86044" name="Oval 2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45" name="Line 3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6" name="Line 3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7" name="Rectangle 3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86048" name="Oval 3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6049" name="Group 3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6054" name="Line 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6055" name="Line 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6056" name="Line 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6050" name="Group 3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6051" name="Line 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6052" name="Line 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6053" name="Line 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86025" name="Object 42"/>
          <p:cNvGraphicFramePr>
            <a:graphicFrameLocks noChangeAspect="1"/>
          </p:cNvGraphicFramePr>
          <p:nvPr/>
        </p:nvGraphicFramePr>
        <p:xfrm>
          <a:off x="4437063" y="3422650"/>
          <a:ext cx="668337" cy="530225"/>
        </p:xfrm>
        <a:graphic>
          <a:graphicData uri="http://schemas.openxmlformats.org/presentationml/2006/ole">
            <p:oleObj spid="_x0000_s86025" name="ClipArt" r:id="rId4" imgW="1307263" imgH="1084139" progId="MS_ClipArt_Gallery.2">
              <p:embed/>
            </p:oleObj>
          </a:graphicData>
        </a:graphic>
      </p:graphicFrame>
      <p:sp>
        <p:nvSpPr>
          <p:cNvPr id="86026" name="Freeform 43"/>
          <p:cNvSpPr>
            <a:spLocks/>
          </p:cNvSpPr>
          <p:nvPr/>
        </p:nvSpPr>
        <p:spPr bwMode="auto">
          <a:xfrm>
            <a:off x="2005013" y="4086225"/>
            <a:ext cx="4587875" cy="728663"/>
          </a:xfrm>
          <a:custGeom>
            <a:avLst/>
            <a:gdLst>
              <a:gd name="T0" fmla="*/ 6132343 w 2620"/>
              <a:gd name="T1" fmla="*/ 0 h 459"/>
              <a:gd name="T2" fmla="*/ 0 w 2620"/>
              <a:gd name="T3" fmla="*/ 637600763 h 459"/>
              <a:gd name="T4" fmla="*/ 2147483647 w 2620"/>
              <a:gd name="T5" fmla="*/ 637600763 h 459"/>
              <a:gd name="T6" fmla="*/ 2147483647 w 2620"/>
              <a:gd name="T7" fmla="*/ 1156753306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27" name="Freeform 44"/>
          <p:cNvSpPr>
            <a:spLocks/>
          </p:cNvSpPr>
          <p:nvPr/>
        </p:nvSpPr>
        <p:spPr bwMode="auto">
          <a:xfrm>
            <a:off x="4837113" y="3956050"/>
            <a:ext cx="4762" cy="522288"/>
          </a:xfrm>
          <a:custGeom>
            <a:avLst/>
            <a:gdLst>
              <a:gd name="T0" fmla="*/ 0 w 3"/>
              <a:gd name="T1" fmla="*/ 829132994 h 329"/>
              <a:gd name="T2" fmla="*/ 7558881 w 3"/>
              <a:gd name="T3" fmla="*/ 0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28" name="Line 45"/>
          <p:cNvSpPr>
            <a:spLocks noChangeShapeType="1"/>
          </p:cNvSpPr>
          <p:nvPr/>
        </p:nvSpPr>
        <p:spPr bwMode="auto">
          <a:xfrm flipV="1">
            <a:off x="3179763" y="44783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29" name="Line 46"/>
          <p:cNvSpPr>
            <a:spLocks noChangeShapeType="1"/>
          </p:cNvSpPr>
          <p:nvPr/>
        </p:nvSpPr>
        <p:spPr bwMode="auto">
          <a:xfrm flipV="1">
            <a:off x="3198813" y="51895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30" name="Text Box 47"/>
          <p:cNvSpPr txBox="1">
            <a:spLocks noChangeArrowheads="1"/>
          </p:cNvSpPr>
          <p:nvPr/>
        </p:nvSpPr>
        <p:spPr bwMode="auto">
          <a:xfrm>
            <a:off x="1452563" y="337502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86031" name="Text Box 48"/>
          <p:cNvSpPr txBox="1">
            <a:spLocks noChangeArrowheads="1"/>
          </p:cNvSpPr>
          <p:nvPr/>
        </p:nvSpPr>
        <p:spPr bwMode="auto">
          <a:xfrm>
            <a:off x="6937375" y="48387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86032" name="Text Box 49"/>
          <p:cNvSpPr txBox="1">
            <a:spLocks noChangeArrowheads="1"/>
          </p:cNvSpPr>
          <p:nvPr/>
        </p:nvSpPr>
        <p:spPr bwMode="auto">
          <a:xfrm>
            <a:off x="5046663" y="33528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86033" name="Group 50"/>
          <p:cNvGrpSpPr>
            <a:grpSpLocks/>
          </p:cNvGrpSpPr>
          <p:nvPr/>
        </p:nvGrpSpPr>
        <p:grpSpPr bwMode="auto">
          <a:xfrm>
            <a:off x="3833813" y="4605338"/>
            <a:ext cx="2295525" cy="336550"/>
            <a:chOff x="2418" y="3342"/>
            <a:chExt cx="1446" cy="212"/>
          </a:xfrm>
        </p:grpSpPr>
        <p:sp>
          <p:nvSpPr>
            <p:cNvPr id="86039" name="Rectangle 51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040" name="Line 52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1" name="Line 53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2" name="Line 54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3" name="Text Box 55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src:B dest:A     payload</a:t>
              </a:r>
              <a:endParaRPr lang="en-US" sz="1600"/>
            </a:p>
          </p:txBody>
        </p:sp>
      </p:grpSp>
      <p:sp>
        <p:nvSpPr>
          <p:cNvPr id="86034" name="Freeform 56"/>
          <p:cNvSpPr>
            <a:spLocks/>
          </p:cNvSpPr>
          <p:nvPr/>
        </p:nvSpPr>
        <p:spPr bwMode="auto">
          <a:xfrm>
            <a:off x="3802063" y="4560888"/>
            <a:ext cx="2635250" cy="241300"/>
          </a:xfrm>
          <a:custGeom>
            <a:avLst/>
            <a:gdLst>
              <a:gd name="T0" fmla="*/ 2147483647 w 1660"/>
              <a:gd name="T1" fmla="*/ 383063750 h 152"/>
              <a:gd name="T2" fmla="*/ 2147483647 w 1660"/>
              <a:gd name="T3" fmla="*/ 0 h 152"/>
              <a:gd name="T4" fmla="*/ 0 w 1660"/>
              <a:gd name="T5" fmla="*/ 10080625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35" name="Line 57"/>
          <p:cNvSpPr>
            <a:spLocks noChangeShapeType="1"/>
          </p:cNvSpPr>
          <p:nvPr/>
        </p:nvSpPr>
        <p:spPr bwMode="auto">
          <a:xfrm flipV="1">
            <a:off x="4945063" y="3957638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6036" name="Rectangle 59"/>
          <p:cNvSpPr>
            <a:spLocks noChangeArrowheads="1"/>
          </p:cNvSpPr>
          <p:nvPr/>
        </p:nvSpPr>
        <p:spPr bwMode="auto">
          <a:xfrm>
            <a:off x="573088" y="5360988"/>
            <a:ext cx="7772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Wireshark software used for end-of-chapter labs is a (free) packet-sniffer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86037" name="Picture 6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7075" y="3419475"/>
            <a:ext cx="47148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704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34915BE1-6183-40F3-81D7-A4A3CBAB8CFA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bad guys can use false source addresses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558925"/>
            <a:ext cx="8077200" cy="1484313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3300"/>
                </a:solidFill>
              </a:rPr>
              <a:t>IP spoofing: </a:t>
            </a:r>
            <a:r>
              <a:rPr lang="en-US" sz="2400" smtClean="0"/>
              <a:t>send packet with false source address</a:t>
            </a:r>
          </a:p>
        </p:txBody>
      </p:sp>
      <p:graphicFrame>
        <p:nvGraphicFramePr>
          <p:cNvPr id="87046" name="Object 45"/>
          <p:cNvGraphicFramePr>
            <a:graphicFrameLocks noChangeAspect="1"/>
          </p:cNvGraphicFramePr>
          <p:nvPr/>
        </p:nvGraphicFramePr>
        <p:xfrm>
          <a:off x="6411913" y="3695700"/>
          <a:ext cx="668337" cy="530225"/>
        </p:xfrm>
        <a:graphic>
          <a:graphicData uri="http://schemas.openxmlformats.org/presentationml/2006/ole">
            <p:oleObj spid="_x0000_s87046" name="ClipArt" r:id="rId3" imgW="1307263" imgH="1084139" progId="MS_ClipArt_Gallery.2">
              <p:embed/>
            </p:oleObj>
          </a:graphicData>
        </a:graphic>
      </p:graphicFrame>
      <p:grpSp>
        <p:nvGrpSpPr>
          <p:cNvPr id="87047" name="Group 46"/>
          <p:cNvGrpSpPr>
            <a:grpSpLocks/>
          </p:cNvGrpSpPr>
          <p:nvPr/>
        </p:nvGrpSpPr>
        <p:grpSpPr bwMode="auto">
          <a:xfrm>
            <a:off x="2022475" y="2265363"/>
            <a:ext cx="384175" cy="723900"/>
            <a:chOff x="4180" y="783"/>
            <a:chExt cx="150" cy="307"/>
          </a:xfrm>
        </p:grpSpPr>
        <p:sp>
          <p:nvSpPr>
            <p:cNvPr id="87079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0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1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2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3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84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85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6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048" name="Group 55"/>
          <p:cNvGrpSpPr>
            <a:grpSpLocks/>
          </p:cNvGrpSpPr>
          <p:nvPr/>
        </p:nvGrpSpPr>
        <p:grpSpPr bwMode="auto">
          <a:xfrm>
            <a:off x="2976563" y="3756025"/>
            <a:ext cx="642937" cy="328613"/>
            <a:chOff x="3600" y="219"/>
            <a:chExt cx="360" cy="175"/>
          </a:xfrm>
        </p:grpSpPr>
        <p:sp>
          <p:nvSpPr>
            <p:cNvPr id="87066" name="Oval 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7" name="Line 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68" name="Line 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69" name="Rectangle 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87070" name="Oval 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7071" name="Group 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7076" name="Line 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7077" name="Line 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7078" name="Line 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7072" name="Group 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7073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7074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7075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87049" name="Object 69"/>
          <p:cNvGraphicFramePr>
            <a:graphicFrameLocks noChangeAspect="1"/>
          </p:cNvGraphicFramePr>
          <p:nvPr/>
        </p:nvGraphicFramePr>
        <p:xfrm>
          <a:off x="4554538" y="2327275"/>
          <a:ext cx="668337" cy="530225"/>
        </p:xfrm>
        <a:graphic>
          <a:graphicData uri="http://schemas.openxmlformats.org/presentationml/2006/ole">
            <p:oleObj spid="_x0000_s87049" name="ClipArt" r:id="rId4" imgW="1307263" imgH="1084139" progId="MS_ClipArt_Gallery.2">
              <p:embed/>
            </p:oleObj>
          </a:graphicData>
        </a:graphic>
      </p:graphicFrame>
      <p:sp>
        <p:nvSpPr>
          <p:cNvPr id="87050" name="Freeform 70"/>
          <p:cNvSpPr>
            <a:spLocks/>
          </p:cNvSpPr>
          <p:nvPr/>
        </p:nvSpPr>
        <p:spPr bwMode="auto">
          <a:xfrm>
            <a:off x="2122488" y="2990850"/>
            <a:ext cx="4587875" cy="728663"/>
          </a:xfrm>
          <a:custGeom>
            <a:avLst/>
            <a:gdLst>
              <a:gd name="T0" fmla="*/ 6132343 w 2620"/>
              <a:gd name="T1" fmla="*/ 0 h 459"/>
              <a:gd name="T2" fmla="*/ 0 w 2620"/>
              <a:gd name="T3" fmla="*/ 637600763 h 459"/>
              <a:gd name="T4" fmla="*/ 2147483647 w 2620"/>
              <a:gd name="T5" fmla="*/ 637600763 h 459"/>
              <a:gd name="T6" fmla="*/ 2147483647 w 2620"/>
              <a:gd name="T7" fmla="*/ 1156753306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7051" name="Freeform 71"/>
          <p:cNvSpPr>
            <a:spLocks/>
          </p:cNvSpPr>
          <p:nvPr/>
        </p:nvSpPr>
        <p:spPr bwMode="auto">
          <a:xfrm>
            <a:off x="4954588" y="2860675"/>
            <a:ext cx="4762" cy="522288"/>
          </a:xfrm>
          <a:custGeom>
            <a:avLst/>
            <a:gdLst>
              <a:gd name="T0" fmla="*/ 0 w 3"/>
              <a:gd name="T1" fmla="*/ 829132994 h 329"/>
              <a:gd name="T2" fmla="*/ 7558881 w 3"/>
              <a:gd name="T3" fmla="*/ 0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7052" name="Line 72"/>
          <p:cNvSpPr>
            <a:spLocks noChangeShapeType="1"/>
          </p:cNvSpPr>
          <p:nvPr/>
        </p:nvSpPr>
        <p:spPr bwMode="auto">
          <a:xfrm flipV="1">
            <a:off x="3297238" y="33829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7053" name="Line 73"/>
          <p:cNvSpPr>
            <a:spLocks noChangeShapeType="1"/>
          </p:cNvSpPr>
          <p:nvPr/>
        </p:nvSpPr>
        <p:spPr bwMode="auto">
          <a:xfrm flipV="1">
            <a:off x="3316288" y="40941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7054" name="Text Box 74"/>
          <p:cNvSpPr txBox="1">
            <a:spLocks noChangeArrowheads="1"/>
          </p:cNvSpPr>
          <p:nvPr/>
        </p:nvSpPr>
        <p:spPr bwMode="auto">
          <a:xfrm>
            <a:off x="1570038" y="227965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87055" name="Text Box 75"/>
          <p:cNvSpPr txBox="1">
            <a:spLocks noChangeArrowheads="1"/>
          </p:cNvSpPr>
          <p:nvPr/>
        </p:nvSpPr>
        <p:spPr bwMode="auto">
          <a:xfrm>
            <a:off x="7054850" y="3743325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87056" name="Text Box 76"/>
          <p:cNvSpPr txBox="1">
            <a:spLocks noChangeArrowheads="1"/>
          </p:cNvSpPr>
          <p:nvPr/>
        </p:nvSpPr>
        <p:spPr bwMode="auto">
          <a:xfrm>
            <a:off x="5164138" y="22574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87057" name="Freeform 77"/>
          <p:cNvSpPr>
            <a:spLocks/>
          </p:cNvSpPr>
          <p:nvPr/>
        </p:nvSpPr>
        <p:spPr bwMode="auto">
          <a:xfrm>
            <a:off x="2132013" y="2838450"/>
            <a:ext cx="2967037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1118949375 h 444"/>
              <a:gd name="T4" fmla="*/ 0 w 1869"/>
              <a:gd name="T5" fmla="*/ 1118949375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7058" name="Group 78"/>
          <p:cNvGrpSpPr>
            <a:grpSpLocks/>
          </p:cNvGrpSpPr>
          <p:nvPr/>
        </p:nvGrpSpPr>
        <p:grpSpPr bwMode="auto">
          <a:xfrm>
            <a:off x="2598738" y="3321050"/>
            <a:ext cx="2295525" cy="336550"/>
            <a:chOff x="2418" y="3342"/>
            <a:chExt cx="1446" cy="212"/>
          </a:xfrm>
        </p:grpSpPr>
        <p:sp>
          <p:nvSpPr>
            <p:cNvPr id="87061" name="Rectangle 79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2" name="Line 80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63" name="Line 81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64" name="Line 82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065" name="Text Box 83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src:B</a:t>
              </a:r>
              <a:r>
                <a:rPr lang="en-US" sz="1600">
                  <a:latin typeface="Arial" charset="0"/>
                </a:rPr>
                <a:t> dest:A     payload</a:t>
              </a:r>
              <a:endParaRPr lang="en-US" sz="1600"/>
            </a:p>
          </p:txBody>
        </p:sp>
      </p:grpSp>
      <p:pic>
        <p:nvPicPr>
          <p:cNvPr id="87059" name="Picture 8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0750" y="2352675"/>
            <a:ext cx="47148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806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AFE30AC7-3B1B-49D0-864B-31F877096307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bad guys can record and playback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731963"/>
            <a:ext cx="8077200" cy="1484312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3300"/>
                </a:solidFill>
              </a:rPr>
              <a:t>record-and-playback</a:t>
            </a:r>
            <a:r>
              <a:rPr lang="en-US" sz="2400" smtClean="0"/>
              <a:t>: sniff sensitive info (e.g., password), and use later</a:t>
            </a:r>
          </a:p>
          <a:p>
            <a:pPr lvl="1"/>
            <a:r>
              <a:rPr lang="en-US" smtClean="0"/>
              <a:t>password holder </a:t>
            </a:r>
            <a:r>
              <a:rPr lang="en-US" i="1" smtClean="0"/>
              <a:t>is </a:t>
            </a:r>
            <a:r>
              <a:rPr lang="en-US" smtClean="0"/>
              <a:t>that user from system point of view</a:t>
            </a:r>
          </a:p>
        </p:txBody>
      </p:sp>
      <p:graphicFrame>
        <p:nvGraphicFramePr>
          <p:cNvPr id="88070" name="Object 43"/>
          <p:cNvGraphicFramePr>
            <a:graphicFrameLocks noChangeAspect="1"/>
          </p:cNvGraphicFramePr>
          <p:nvPr/>
        </p:nvGraphicFramePr>
        <p:xfrm>
          <a:off x="6099175" y="5414963"/>
          <a:ext cx="668338" cy="530225"/>
        </p:xfrm>
        <a:graphic>
          <a:graphicData uri="http://schemas.openxmlformats.org/presentationml/2006/ole">
            <p:oleObj spid="_x0000_s88070" name="ClipArt" r:id="rId3" imgW="1307263" imgH="1084139" progId="MS_ClipArt_Gallery.2">
              <p:embed/>
            </p:oleObj>
          </a:graphicData>
        </a:graphic>
      </p:graphicFrame>
      <p:grpSp>
        <p:nvGrpSpPr>
          <p:cNvPr id="88071" name="Group 44"/>
          <p:cNvGrpSpPr>
            <a:grpSpLocks/>
          </p:cNvGrpSpPr>
          <p:nvPr/>
        </p:nvGrpSpPr>
        <p:grpSpPr bwMode="auto">
          <a:xfrm>
            <a:off x="1709738" y="3984625"/>
            <a:ext cx="384175" cy="723900"/>
            <a:chOff x="4180" y="783"/>
            <a:chExt cx="150" cy="307"/>
          </a:xfrm>
        </p:grpSpPr>
        <p:sp>
          <p:nvSpPr>
            <p:cNvPr id="88105" name="AutoShape 4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106" name="Rectangle 4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107" name="Rectangle 4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108" name="AutoShape 4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109" name="Line 4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110" name="Line 5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111" name="Rectangle 5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112" name="Rectangle 5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8072" name="Group 53"/>
          <p:cNvGrpSpPr>
            <a:grpSpLocks/>
          </p:cNvGrpSpPr>
          <p:nvPr/>
        </p:nvGrpSpPr>
        <p:grpSpPr bwMode="auto">
          <a:xfrm>
            <a:off x="2663825" y="5475288"/>
            <a:ext cx="642938" cy="328612"/>
            <a:chOff x="3600" y="219"/>
            <a:chExt cx="360" cy="175"/>
          </a:xfrm>
        </p:grpSpPr>
        <p:sp>
          <p:nvSpPr>
            <p:cNvPr id="88092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93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094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095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88096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8097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810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810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810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8098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8099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8100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8101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88073" name="Object 67"/>
          <p:cNvGraphicFramePr>
            <a:graphicFrameLocks noChangeAspect="1"/>
          </p:cNvGraphicFramePr>
          <p:nvPr/>
        </p:nvGraphicFramePr>
        <p:xfrm>
          <a:off x="4241800" y="4046538"/>
          <a:ext cx="668338" cy="530225"/>
        </p:xfrm>
        <a:graphic>
          <a:graphicData uri="http://schemas.openxmlformats.org/presentationml/2006/ole">
            <p:oleObj spid="_x0000_s88073" name="ClipArt" r:id="rId4" imgW="1307263" imgH="1084139" progId="MS_ClipArt_Gallery.2">
              <p:embed/>
            </p:oleObj>
          </a:graphicData>
        </a:graphic>
      </p:graphicFrame>
      <p:sp>
        <p:nvSpPr>
          <p:cNvPr id="88074" name="Freeform 68"/>
          <p:cNvSpPr>
            <a:spLocks/>
          </p:cNvSpPr>
          <p:nvPr/>
        </p:nvSpPr>
        <p:spPr bwMode="auto">
          <a:xfrm>
            <a:off x="1809750" y="4710113"/>
            <a:ext cx="4587875" cy="728662"/>
          </a:xfrm>
          <a:custGeom>
            <a:avLst/>
            <a:gdLst>
              <a:gd name="T0" fmla="*/ 6132343 w 2620"/>
              <a:gd name="T1" fmla="*/ 0 h 459"/>
              <a:gd name="T2" fmla="*/ 0 w 2620"/>
              <a:gd name="T3" fmla="*/ 637598300 h 459"/>
              <a:gd name="T4" fmla="*/ 2147483647 w 2620"/>
              <a:gd name="T5" fmla="*/ 637598300 h 459"/>
              <a:gd name="T6" fmla="*/ 2147483647 w 2620"/>
              <a:gd name="T7" fmla="*/ 1156750131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5" name="Freeform 69"/>
          <p:cNvSpPr>
            <a:spLocks/>
          </p:cNvSpPr>
          <p:nvPr/>
        </p:nvSpPr>
        <p:spPr bwMode="auto">
          <a:xfrm>
            <a:off x="4641850" y="4579938"/>
            <a:ext cx="4763" cy="522287"/>
          </a:xfrm>
          <a:custGeom>
            <a:avLst/>
            <a:gdLst>
              <a:gd name="T0" fmla="*/ 0 w 3"/>
              <a:gd name="T1" fmla="*/ 829129819 h 329"/>
              <a:gd name="T2" fmla="*/ 7562056 w 3"/>
              <a:gd name="T3" fmla="*/ 0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6" name="Line 70"/>
          <p:cNvSpPr>
            <a:spLocks noChangeShapeType="1"/>
          </p:cNvSpPr>
          <p:nvPr/>
        </p:nvSpPr>
        <p:spPr bwMode="auto">
          <a:xfrm flipV="1">
            <a:off x="2984500" y="5102225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7" name="Line 71"/>
          <p:cNvSpPr>
            <a:spLocks noChangeShapeType="1"/>
          </p:cNvSpPr>
          <p:nvPr/>
        </p:nvSpPr>
        <p:spPr bwMode="auto">
          <a:xfrm flipV="1">
            <a:off x="3003550" y="5813425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78" name="Text Box 72"/>
          <p:cNvSpPr txBox="1">
            <a:spLocks noChangeArrowheads="1"/>
          </p:cNvSpPr>
          <p:nvPr/>
        </p:nvSpPr>
        <p:spPr bwMode="auto">
          <a:xfrm>
            <a:off x="1257300" y="399891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88079" name="Text Box 73"/>
          <p:cNvSpPr txBox="1">
            <a:spLocks noChangeArrowheads="1"/>
          </p:cNvSpPr>
          <p:nvPr/>
        </p:nvSpPr>
        <p:spPr bwMode="auto">
          <a:xfrm>
            <a:off x="6742113" y="5462588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88080" name="Text Box 74"/>
          <p:cNvSpPr txBox="1">
            <a:spLocks noChangeArrowheads="1"/>
          </p:cNvSpPr>
          <p:nvPr/>
        </p:nvSpPr>
        <p:spPr bwMode="auto">
          <a:xfrm>
            <a:off x="4365625" y="3616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88081" name="Group 84"/>
          <p:cNvGrpSpPr>
            <a:grpSpLocks/>
          </p:cNvGrpSpPr>
          <p:nvPr/>
        </p:nvGrpSpPr>
        <p:grpSpPr bwMode="auto">
          <a:xfrm>
            <a:off x="4800600" y="4795838"/>
            <a:ext cx="3538538" cy="290512"/>
            <a:chOff x="3114" y="3021"/>
            <a:chExt cx="2229" cy="183"/>
          </a:xfrm>
        </p:grpSpPr>
        <p:sp>
          <p:nvSpPr>
            <p:cNvPr id="88088" name="Rectangle 76"/>
            <p:cNvSpPr>
              <a:spLocks noChangeArrowheads="1"/>
            </p:cNvSpPr>
            <p:nvPr/>
          </p:nvSpPr>
          <p:spPr bwMode="auto">
            <a:xfrm>
              <a:off x="3114" y="3021"/>
              <a:ext cx="2229" cy="1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89" name="Line 77"/>
            <p:cNvSpPr>
              <a:spLocks noChangeShapeType="1"/>
            </p:cNvSpPr>
            <p:nvPr/>
          </p:nvSpPr>
          <p:spPr bwMode="auto">
            <a:xfrm>
              <a:off x="3435" y="3027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090" name="Line 78"/>
            <p:cNvSpPr>
              <a:spLocks noChangeShapeType="1"/>
            </p:cNvSpPr>
            <p:nvPr/>
          </p:nvSpPr>
          <p:spPr bwMode="auto">
            <a:xfrm>
              <a:off x="3837" y="3030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091" name="Line 79"/>
            <p:cNvSpPr>
              <a:spLocks noChangeShapeType="1"/>
            </p:cNvSpPr>
            <p:nvPr/>
          </p:nvSpPr>
          <p:spPr bwMode="auto">
            <a:xfrm>
              <a:off x="3972" y="3030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8082" name="Text Box 80"/>
          <p:cNvSpPr txBox="1">
            <a:spLocks noChangeArrowheads="1"/>
          </p:cNvSpPr>
          <p:nvPr/>
        </p:nvSpPr>
        <p:spPr bwMode="auto">
          <a:xfrm>
            <a:off x="4727575" y="4772025"/>
            <a:ext cx="386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src:B dest:A     user: B; password: foo</a:t>
            </a:r>
            <a:endParaRPr lang="en-US" sz="1600"/>
          </a:p>
        </p:txBody>
      </p:sp>
      <p:sp>
        <p:nvSpPr>
          <p:cNvPr id="88083" name="Freeform 81"/>
          <p:cNvSpPr>
            <a:spLocks/>
          </p:cNvSpPr>
          <p:nvPr/>
        </p:nvSpPr>
        <p:spPr bwMode="auto">
          <a:xfrm>
            <a:off x="1731963" y="4751388"/>
            <a:ext cx="4510087" cy="674687"/>
          </a:xfrm>
          <a:custGeom>
            <a:avLst/>
            <a:gdLst>
              <a:gd name="T0" fmla="*/ 2147483647 w 2841"/>
              <a:gd name="T1" fmla="*/ 1071064819 h 425"/>
              <a:gd name="T2" fmla="*/ 2147483647 w 2841"/>
              <a:gd name="T3" fmla="*/ 688001353 h 425"/>
              <a:gd name="T4" fmla="*/ 0 w 2841"/>
              <a:gd name="T5" fmla="*/ 682961044 h 425"/>
              <a:gd name="T6" fmla="*/ 0 w 2841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41" h="425">
                <a:moveTo>
                  <a:pt x="2841" y="425"/>
                </a:moveTo>
                <a:lnTo>
                  <a:pt x="2841" y="273"/>
                </a:ln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84" name="Line 82"/>
          <p:cNvSpPr>
            <a:spLocks noChangeShapeType="1"/>
          </p:cNvSpPr>
          <p:nvPr/>
        </p:nvSpPr>
        <p:spPr bwMode="auto">
          <a:xfrm flipV="1">
            <a:off x="4749800" y="4581525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88085" name="Picture 8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4029075"/>
            <a:ext cx="47148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  <p:pic>
        <p:nvPicPr>
          <p:cNvPr id="88086" name="Picture 85" descr="EN00179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7088" y="4284663"/>
            <a:ext cx="68103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1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7CBF84A1-F5F2-47BA-8023-5D38996095AB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Security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5250"/>
            <a:ext cx="7772400" cy="5119688"/>
          </a:xfrm>
        </p:spPr>
        <p:txBody>
          <a:bodyPr/>
          <a:lstStyle/>
          <a:p>
            <a:r>
              <a:rPr lang="en-US" smtClean="0"/>
              <a:t>more throughout this course</a:t>
            </a:r>
          </a:p>
          <a:p>
            <a:r>
              <a:rPr lang="en-US" smtClean="0"/>
              <a:t>chapter 8: focus on security</a:t>
            </a:r>
          </a:p>
          <a:p>
            <a:r>
              <a:rPr lang="en-US" smtClean="0"/>
              <a:t>crypographic techniques: obvious uses and not so obvious uses</a:t>
            </a:r>
          </a:p>
          <a:p>
            <a:endParaRPr lang="en-US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0115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DE88759C-B31C-4F30-A06F-30E59504FFC3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1.1 </a:t>
            </a:r>
            <a:r>
              <a:rPr lang="en-US" smtClean="0"/>
              <a:t>What </a:t>
            </a:r>
            <a:r>
              <a:rPr lang="en-US" i="1" smtClean="0"/>
              <a:t>is</a:t>
            </a:r>
            <a:r>
              <a:rPr lang="en-US" smtClean="0"/>
              <a:t> the Internet?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1.2</a:t>
            </a:r>
            <a:r>
              <a:rPr lang="en-US" smtClean="0"/>
              <a:t> Network edge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end systems, access networks, links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1.3</a:t>
            </a:r>
            <a:r>
              <a:rPr lang="en-US" smtClean="0"/>
              <a:t> Network core</a:t>
            </a:r>
          </a:p>
          <a:p>
            <a:pPr lvl="2">
              <a:buClr>
                <a:srgbClr val="0000FF"/>
              </a:buClr>
              <a:buSzPct val="90000"/>
              <a:buFont typeface="Wingdings" pitchFamily="2" charset="2"/>
              <a:buChar char="q"/>
            </a:pPr>
            <a:r>
              <a:rPr lang="en-US" smtClean="0"/>
              <a:t> circuit switching, packet switching, network structure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1.4</a:t>
            </a:r>
            <a:r>
              <a:rPr lang="en-US" smtClean="0"/>
              <a:t> Delay, loss and throughput in packet-switched networks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1.5 </a:t>
            </a:r>
            <a:r>
              <a:rPr lang="en-US" smtClean="0"/>
              <a:t>Protocol layers, service models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1.6</a:t>
            </a:r>
            <a:r>
              <a:rPr lang="en-US" smtClean="0"/>
              <a:t> Networks under attack: security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FF3300"/>
                </a:solidFill>
              </a:rPr>
              <a:t>1.7 History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3300"/>
              </a:solidFill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113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20CCBE05-6DA1-4B43-A10A-5F2E70A6D4FB}" type="slidenum">
              <a:rPr lang="en-US" smtClean="0"/>
              <a:pPr/>
              <a:t>77</a:t>
            </a:fld>
            <a:endParaRPr lang="en-US" smtClean="0"/>
          </a:p>
        </p:txBody>
      </p:sp>
      <p:pic>
        <p:nvPicPr>
          <p:cNvPr id="91140" name="Picture 6" descr="arpanet2"/>
          <p:cNvPicPr>
            <a:picLocks noChangeAspect="1" noChangeArrowheads="1"/>
          </p:cNvPicPr>
          <p:nvPr/>
        </p:nvPicPr>
        <p:blipFill>
          <a:blip r:embed="rId3"/>
          <a:srcRect b="8458"/>
          <a:stretch>
            <a:fillRect/>
          </a:stretch>
        </p:blipFill>
        <p:spPr bwMode="auto">
          <a:xfrm>
            <a:off x="3938588" y="3968750"/>
            <a:ext cx="2976562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mtClean="0"/>
              <a:t>Internet History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695700" cy="4457700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1961:</a:t>
            </a:r>
            <a:r>
              <a:rPr lang="en-US" sz="2000" smtClean="0"/>
              <a:t> Kleinrock - queueing theory shows effectiveness of packet-switching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1964:</a:t>
            </a:r>
            <a:r>
              <a:rPr lang="en-US" sz="2000" smtClean="0"/>
              <a:t> Baran - packet-switching in military nets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1967:</a:t>
            </a:r>
            <a:r>
              <a:rPr lang="en-US" sz="2000" smtClean="0"/>
              <a:t> ARPAnet conceived by Advanced Research Projects Agency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1969:</a:t>
            </a:r>
            <a:r>
              <a:rPr lang="en-US" sz="2000" smtClean="0"/>
              <a:t> first ARPAnet node operational</a:t>
            </a:r>
          </a:p>
          <a:p>
            <a:endParaRPr lang="en-US" sz="2000" smtClean="0"/>
          </a:p>
        </p:txBody>
      </p:sp>
      <p:sp>
        <p:nvSpPr>
          <p:cNvPr id="911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57688" y="1800225"/>
            <a:ext cx="4786312" cy="4448175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1972: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ARPAnet public demonstration</a:t>
            </a:r>
          </a:p>
          <a:p>
            <a:pPr lvl="1"/>
            <a:r>
              <a:rPr lang="en-US" sz="2000" smtClean="0"/>
              <a:t>NCP (Network Control Protocol) first host-host protocol </a:t>
            </a:r>
          </a:p>
          <a:p>
            <a:pPr lvl="1"/>
            <a:r>
              <a:rPr lang="en-US" sz="2000" smtClean="0"/>
              <a:t>first e-mail program</a:t>
            </a:r>
          </a:p>
          <a:p>
            <a:pPr lvl="1"/>
            <a:r>
              <a:rPr lang="en-US" sz="2000" smtClean="0"/>
              <a:t>ARPAnet has 15 nodes</a:t>
            </a:r>
          </a:p>
        </p:txBody>
      </p:sp>
      <p:sp>
        <p:nvSpPr>
          <p:cNvPr id="91144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1961-1972: Early packet-switching principles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16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FD8DB85B-0E8A-4CBD-A8AB-3D060AF2DB07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mtClean="0"/>
              <a:t>Internet History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95450"/>
            <a:ext cx="41529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1970:</a:t>
            </a:r>
            <a:r>
              <a:rPr lang="en-US" sz="2000" smtClean="0"/>
              <a:t> ALOHAnet satellite network in Hawaii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1974:</a:t>
            </a:r>
            <a:r>
              <a:rPr lang="en-US" sz="2000" smtClean="0"/>
              <a:t> Cerf and Kahn - architecture for interconnecting networks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1976:</a:t>
            </a:r>
            <a:r>
              <a:rPr lang="en-US" sz="2000" smtClean="0"/>
              <a:t> Ethernet at Xerox PARC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ate70’s:</a:t>
            </a:r>
            <a:r>
              <a:rPr lang="en-US" sz="2000" smtClean="0"/>
              <a:t> proprietary architectures: DECnet, SNA, XNA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late 70’s:</a:t>
            </a:r>
            <a:r>
              <a:rPr lang="en-US" sz="2000" smtClean="0"/>
              <a:t> switching fixed length packets (ATM precursor)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1979:</a:t>
            </a:r>
            <a:r>
              <a:rPr lang="en-US" sz="2000" smtClean="0"/>
              <a:t> ARPAnet has 200 nodes</a:t>
            </a:r>
          </a:p>
        </p:txBody>
      </p:sp>
      <p:sp>
        <p:nvSpPr>
          <p:cNvPr id="921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FF0000"/>
                </a:solidFill>
              </a:rPr>
              <a:t>Cerf and Kahn’s internetworking principles: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minimalism, autonomy - no internal changes required to interconnect networks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best effort service model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stateless routers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decentralized control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FF0000"/>
                </a:solidFill>
              </a:rPr>
              <a:t>define today’s Internet architecture</a:t>
            </a:r>
            <a:endParaRPr lang="en-US" sz="2000" smtClean="0"/>
          </a:p>
        </p:txBody>
      </p:sp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1972-1980: Internetworking, new and proprietary nets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2168" name="Rectangle 6"/>
          <p:cNvSpPr>
            <a:spLocks noChangeArrowheads="1"/>
          </p:cNvSpPr>
          <p:nvPr/>
        </p:nvSpPr>
        <p:spPr bwMode="auto">
          <a:xfrm>
            <a:off x="4457700" y="1771650"/>
            <a:ext cx="3810000" cy="41433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318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83BC703B-3DD2-4746-A174-9D247671B89A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mtClean="0"/>
              <a:t>Internet History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90700"/>
            <a:ext cx="3810000" cy="4457700"/>
          </a:xfrm>
        </p:spPr>
        <p:txBody>
          <a:bodyPr/>
          <a:lstStyle/>
          <a:p>
            <a:r>
              <a:rPr lang="en-US" sz="2400" smtClean="0">
                <a:solidFill>
                  <a:schemeClr val="accent2"/>
                </a:solidFill>
              </a:rPr>
              <a:t>1983:</a:t>
            </a:r>
            <a:r>
              <a:rPr lang="en-US" sz="2400" smtClean="0"/>
              <a:t> deployment of TCP/IP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1982:</a:t>
            </a:r>
            <a:r>
              <a:rPr lang="en-US" sz="2400" smtClean="0"/>
              <a:t> smtp e-mail protocol defined 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1983:</a:t>
            </a:r>
            <a:r>
              <a:rPr lang="en-US" sz="2400" smtClean="0"/>
              <a:t> DNS defined for name-to-IP-address translation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1985:</a:t>
            </a:r>
            <a:r>
              <a:rPr lang="en-US" sz="2400" smtClean="0"/>
              <a:t> ftp protocol defined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1988:</a:t>
            </a:r>
            <a:r>
              <a:rPr lang="en-US" sz="2400" smtClean="0"/>
              <a:t> TCP congestion control</a:t>
            </a:r>
          </a:p>
        </p:txBody>
      </p:sp>
      <p:sp>
        <p:nvSpPr>
          <p:cNvPr id="931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800225"/>
            <a:ext cx="3810000" cy="4448175"/>
          </a:xfrm>
        </p:spPr>
        <p:txBody>
          <a:bodyPr/>
          <a:lstStyle/>
          <a:p>
            <a:r>
              <a:rPr lang="en-US" sz="2400" smtClean="0"/>
              <a:t>new national networks: Csnet, BITnet, NSFnet, Minitel</a:t>
            </a:r>
          </a:p>
          <a:p>
            <a:r>
              <a:rPr lang="en-US" sz="2400" smtClean="0"/>
              <a:t>100,000 hosts connected to confederation of networks</a:t>
            </a:r>
          </a:p>
          <a:p>
            <a:endParaRPr lang="en-US" sz="2400" smtClean="0"/>
          </a:p>
        </p:txBody>
      </p:sp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1980-1990: new protocols, a proliferation of networks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483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50275B76-8A1F-4B14-8711-5BD89FCEDFB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protocol?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human protocols:</a:t>
            </a:r>
            <a:endParaRPr lang="en-US" sz="2400" smtClean="0"/>
          </a:p>
          <a:p>
            <a:r>
              <a:rPr lang="en-US" sz="2400" smtClean="0"/>
              <a:t>“what’s the time?”</a:t>
            </a:r>
          </a:p>
          <a:p>
            <a:r>
              <a:rPr lang="en-US" sz="2400" smtClean="0"/>
              <a:t>“I have a question”</a:t>
            </a:r>
          </a:p>
          <a:p>
            <a:r>
              <a:rPr lang="en-US" sz="2400" smtClean="0"/>
              <a:t>introductions</a:t>
            </a:r>
            <a:endParaRPr lang="en-US" smtClean="0"/>
          </a:p>
          <a:p>
            <a:pPr lvl="1"/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… specific msgs sent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… specific actions taken when msgs received, or other events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network protocols:</a:t>
            </a:r>
            <a:endParaRPr lang="en-US" sz="2400" smtClean="0"/>
          </a:p>
          <a:p>
            <a:r>
              <a:rPr lang="en-US" sz="2400" smtClean="0"/>
              <a:t>machines rather than humans</a:t>
            </a:r>
          </a:p>
          <a:p>
            <a:r>
              <a:rPr lang="en-US" sz="2400" smtClean="0"/>
              <a:t>all communication activity in Internet governed by protocols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i="1">
                <a:latin typeface="Comic Sans MS" pitchFamily="66" charset="0"/>
              </a:rPr>
              <a:t>protocols define format, order of msgs sent and received among network entities, and actions taken on msg transmission, receipt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4495800" y="3962400"/>
            <a:ext cx="4343400" cy="2362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421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96790880-6CBC-4804-9301-5FAD97F0AA7A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mtClean="0"/>
              <a:t>Internet History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r>
              <a:rPr lang="en-US" sz="2000" smtClean="0">
                <a:solidFill>
                  <a:schemeClr val="accent2"/>
                </a:solidFill>
              </a:rPr>
              <a:t>Early 1990’s: </a:t>
            </a:r>
            <a:r>
              <a:rPr lang="en-US" sz="2000" smtClean="0"/>
              <a:t>ARPAnet decommissioned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1991: </a:t>
            </a:r>
            <a:r>
              <a:rPr lang="en-US" sz="2000" smtClean="0"/>
              <a:t>NSF lifts restrictions on commercial use of NSFnet (decommissioned, 1995)</a:t>
            </a:r>
          </a:p>
          <a:p>
            <a:r>
              <a:rPr lang="en-US" sz="2000" smtClean="0">
                <a:solidFill>
                  <a:schemeClr val="accent2"/>
                </a:solidFill>
              </a:rPr>
              <a:t>early 1990s:</a:t>
            </a:r>
            <a:r>
              <a:rPr lang="en-US" sz="2000" smtClean="0"/>
              <a:t> Web</a:t>
            </a:r>
          </a:p>
          <a:p>
            <a:pPr lvl="1"/>
            <a:r>
              <a:rPr lang="en-US" sz="2000" smtClean="0"/>
              <a:t>hypertext [Bush 1945, Nelson 1960’s]</a:t>
            </a:r>
          </a:p>
          <a:p>
            <a:pPr lvl="1"/>
            <a:r>
              <a:rPr lang="en-US" sz="2000" smtClean="0"/>
              <a:t>HTML, HTTP: Berners-Lee</a:t>
            </a:r>
          </a:p>
          <a:p>
            <a:pPr lvl="1"/>
            <a:r>
              <a:rPr lang="en-US" sz="2000" smtClean="0"/>
              <a:t>1994: Mosaic, later Netscape</a:t>
            </a:r>
          </a:p>
          <a:p>
            <a:pPr lvl="1"/>
            <a:r>
              <a:rPr lang="en-US" sz="2000" smtClean="0"/>
              <a:t>late 1990’s: commercialization</a:t>
            </a:r>
            <a:r>
              <a:rPr lang="en-US" sz="1800" smtClean="0"/>
              <a:t> of the Web</a:t>
            </a:r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942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00225"/>
            <a:ext cx="3965575" cy="4448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Late 1990’s – 2000’s: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000" smtClean="0"/>
              <a:t>more killer apps: instant messaging, P2P file sharing</a:t>
            </a:r>
          </a:p>
          <a:p>
            <a:r>
              <a:rPr lang="en-US" sz="2000" smtClean="0"/>
              <a:t>network security to forefront</a:t>
            </a:r>
          </a:p>
          <a:p>
            <a:r>
              <a:rPr lang="en-US" sz="2000" smtClean="0"/>
              <a:t>est. 50 million host, 100 million+ users</a:t>
            </a:r>
          </a:p>
          <a:p>
            <a:r>
              <a:rPr lang="en-US" sz="2000" smtClean="0"/>
              <a:t>backbone links running at Gbps</a:t>
            </a:r>
          </a:p>
          <a:p>
            <a:endParaRPr lang="en-US" sz="2000" smtClean="0"/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1990, 2000’s: commercialization, the Web, new apps</a:t>
            </a:r>
            <a:endParaRPr lang="en-US" sz="40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5235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F0EB72D6-7854-4DE2-A716-6EDE671DF487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7772400" cy="647700"/>
          </a:xfrm>
        </p:spPr>
        <p:txBody>
          <a:bodyPr/>
          <a:lstStyle/>
          <a:p>
            <a:r>
              <a:rPr lang="en-US" smtClean="0"/>
              <a:t>Internet History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73200"/>
            <a:ext cx="4789488" cy="445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2007:</a:t>
            </a:r>
          </a:p>
          <a:p>
            <a:r>
              <a:rPr lang="en-US" sz="2400" smtClean="0"/>
              <a:t>~500 million hosts</a:t>
            </a:r>
          </a:p>
          <a:p>
            <a:r>
              <a:rPr lang="en-US" sz="2400" smtClean="0"/>
              <a:t>Voice, Video over IP</a:t>
            </a:r>
          </a:p>
          <a:p>
            <a:r>
              <a:rPr lang="en-US" sz="2400" smtClean="0"/>
              <a:t>P2P applications: BitTorrent (file sharing) Skype (VoIP), PPLive (video)</a:t>
            </a:r>
          </a:p>
          <a:p>
            <a:r>
              <a:rPr lang="en-US" sz="2400" smtClean="0"/>
              <a:t>more applications: YouTube, gaming</a:t>
            </a:r>
          </a:p>
          <a:p>
            <a:r>
              <a:rPr lang="en-US" sz="2400" smtClean="0"/>
              <a:t>wireless, mobility</a:t>
            </a:r>
          </a:p>
          <a:p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6259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175F1E1B-6CFD-428A-A61A-AA41366FC098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Introduction: Summary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398588"/>
            <a:ext cx="4384675" cy="51895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Covered a “ton” of material!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Internet overview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what’s a protocol?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network edge, core, access network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packet-switching versus circuit-switching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Internet structure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performance: loss, delay, throughput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layering, service models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history</a:t>
            </a:r>
          </a:p>
        </p:txBody>
      </p:sp>
      <p:sp>
        <p:nvSpPr>
          <p:cNvPr id="962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1579563"/>
            <a:ext cx="37242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You now have: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context, overview, “feel” of networking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more depth, detail </a:t>
            </a:r>
            <a:r>
              <a:rPr lang="en-US" sz="2400" i="1" smtClean="0"/>
              <a:t>to follow!</a:t>
            </a:r>
            <a:endParaRPr lang="en-US" sz="2400" smtClean="0"/>
          </a:p>
        </p:txBody>
      </p: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ltbilgi Yer Tutucusu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7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1-</a:t>
            </a:r>
            <a:fld id="{CF541AAF-7359-45F3-BF7C-3F283F000D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protocol?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Q:</a:t>
            </a:r>
            <a:r>
              <a:rPr lang="en-US">
                <a:latin typeface="Comic Sans MS" pitchFamily="66" charset="0"/>
              </a:rPr>
              <a:t> Other human protocols? </a:t>
            </a:r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12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21546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7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8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9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50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551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552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53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aphicFrame>
        <p:nvGraphicFramePr>
          <p:cNvPr id="21513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p:oleObj spid="_x0000_s21513" name="Clip" r:id="rId4" imgW="1307263" imgH="1084139" progId="MS_ClipArt_Gallery.2">
              <p:embed/>
            </p:oleObj>
          </a:graphicData>
        </a:graphic>
      </p:graphicFrame>
      <p:pic>
        <p:nvPicPr>
          <p:cNvPr id="21514" name="Picture 62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63" descr="Bo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Hi</a:t>
            </a:r>
            <a:endParaRPr lang="en-US"/>
          </a:p>
        </p:txBody>
      </p:sp>
      <p:sp>
        <p:nvSpPr>
          <p:cNvPr id="21517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18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Hi</a:t>
            </a:r>
            <a:endParaRPr lang="en-US"/>
          </a:p>
        </p:txBody>
      </p:sp>
      <p:sp>
        <p:nvSpPr>
          <p:cNvPr id="21519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20" name="Group 72"/>
          <p:cNvGrpSpPr>
            <a:grpSpLocks/>
          </p:cNvGrpSpPr>
          <p:nvPr/>
        </p:nvGrpSpPr>
        <p:grpSpPr bwMode="auto">
          <a:xfrm>
            <a:off x="1322388" y="3694113"/>
            <a:ext cx="1090612" cy="701675"/>
            <a:chOff x="737" y="2747"/>
            <a:chExt cx="687" cy="442"/>
          </a:xfrm>
        </p:grpSpPr>
        <p:sp>
          <p:nvSpPr>
            <p:cNvPr id="21544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5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68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time?</a:t>
              </a:r>
              <a:endParaRPr lang="en-US" sz="2000"/>
            </a:p>
          </p:txBody>
        </p:sp>
      </p:grpSp>
      <p:sp>
        <p:nvSpPr>
          <p:cNvPr id="21521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22" name="Group 76"/>
          <p:cNvGrpSpPr>
            <a:grpSpLocks/>
          </p:cNvGrpSpPr>
          <p:nvPr/>
        </p:nvGrpSpPr>
        <p:grpSpPr bwMode="auto">
          <a:xfrm>
            <a:off x="1431925" y="4360863"/>
            <a:ext cx="831850" cy="457200"/>
            <a:chOff x="1046" y="2771"/>
            <a:chExt cx="524" cy="288"/>
          </a:xfrm>
        </p:grpSpPr>
        <p:sp>
          <p:nvSpPr>
            <p:cNvPr id="21542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3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2:00</a:t>
              </a:r>
              <a:endParaRPr lang="en-US"/>
            </a:p>
          </p:txBody>
        </p:sp>
      </p:grpSp>
      <p:sp>
        <p:nvSpPr>
          <p:cNvPr id="21523" name="Text Box 78"/>
          <p:cNvSpPr txBox="1">
            <a:spLocks noChangeArrowheads="1"/>
          </p:cNvSpPr>
          <p:nvPr/>
        </p:nvSpPr>
        <p:spPr bwMode="auto">
          <a:xfrm>
            <a:off x="5222875" y="2713038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TCP connection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request</a:t>
            </a:r>
            <a:endParaRPr lang="en-US"/>
          </a:p>
        </p:txBody>
      </p:sp>
      <p:sp>
        <p:nvSpPr>
          <p:cNvPr id="21524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25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26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27" name="Group 93"/>
          <p:cNvGrpSpPr>
            <a:grpSpLocks/>
          </p:cNvGrpSpPr>
          <p:nvPr/>
        </p:nvGrpSpPr>
        <p:grpSpPr bwMode="auto">
          <a:xfrm>
            <a:off x="5156200" y="3408363"/>
            <a:ext cx="1974850" cy="701675"/>
            <a:chOff x="3248" y="2147"/>
            <a:chExt cx="1244" cy="442"/>
          </a:xfrm>
        </p:grpSpPr>
        <p:sp>
          <p:nvSpPr>
            <p:cNvPr id="21540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1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TCP connection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response</a:t>
              </a:r>
              <a:endParaRPr lang="en-US"/>
            </a:p>
          </p:txBody>
        </p:sp>
      </p:grpSp>
      <p:sp>
        <p:nvSpPr>
          <p:cNvPr id="21528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29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21538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39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omic Sans MS" pitchFamily="66" charset="0"/>
                </a:rPr>
                <a:t>Get http://www.awl.com/kurose-ross</a:t>
              </a:r>
              <a:endParaRPr lang="en-US"/>
            </a:p>
          </p:txBody>
        </p:sp>
      </p:grpSp>
      <p:grpSp>
        <p:nvGrpSpPr>
          <p:cNvPr id="21530" name="Group 98"/>
          <p:cNvGrpSpPr>
            <a:grpSpLocks/>
          </p:cNvGrpSpPr>
          <p:nvPr/>
        </p:nvGrpSpPr>
        <p:grpSpPr bwMode="auto">
          <a:xfrm>
            <a:off x="5784850" y="4656138"/>
            <a:ext cx="908050" cy="457200"/>
            <a:chOff x="1046" y="2771"/>
            <a:chExt cx="572" cy="288"/>
          </a:xfrm>
        </p:grpSpPr>
        <p:sp>
          <p:nvSpPr>
            <p:cNvPr id="21536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37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&lt;file&gt;</a:t>
              </a:r>
              <a:endParaRPr lang="en-US"/>
            </a:p>
          </p:txBody>
        </p:sp>
      </p:grpSp>
      <p:sp>
        <p:nvSpPr>
          <p:cNvPr id="21531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32" name="Group 105"/>
          <p:cNvGrpSpPr>
            <a:grpSpLocks/>
          </p:cNvGrpSpPr>
          <p:nvPr/>
        </p:nvGrpSpPr>
        <p:grpSpPr bwMode="auto">
          <a:xfrm>
            <a:off x="3679825" y="5094288"/>
            <a:ext cx="815975" cy="457200"/>
            <a:chOff x="2198" y="3221"/>
            <a:chExt cx="514" cy="288"/>
          </a:xfrm>
        </p:grpSpPr>
        <p:sp>
          <p:nvSpPr>
            <p:cNvPr id="21534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35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5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time</a:t>
              </a:r>
              <a:endParaRPr lang="en-US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fr-FR"/>
              <a:t>Computer Networks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4898</Words>
  <Application>Microsoft Office PowerPoint</Application>
  <PresentationFormat>Ekran Gösterisi (4:3)</PresentationFormat>
  <Paragraphs>1362</Paragraphs>
  <Slides>82</Slides>
  <Notes>69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82</vt:i4>
      </vt:variant>
    </vt:vector>
  </HeadingPairs>
  <TitlesOfParts>
    <vt:vector size="93" baseType="lpstr">
      <vt:lpstr>Times New Roman</vt:lpstr>
      <vt:lpstr>Arial</vt:lpstr>
      <vt:lpstr>Comic Sans MS</vt:lpstr>
      <vt:lpstr>Wingdings</vt:lpstr>
      <vt:lpstr>Monotype Sorts</vt:lpstr>
      <vt:lpstr>Courier</vt:lpstr>
      <vt:lpstr>ZapfDingbats</vt:lpstr>
      <vt:lpstr>Default Design</vt:lpstr>
      <vt:lpstr>Microsoft Clip Gallery</vt:lpstr>
      <vt:lpstr>Microsoft Equation 3.0</vt:lpstr>
      <vt:lpstr>Microsoft ClipArt Gallery</vt:lpstr>
      <vt:lpstr>Slayt 1</vt:lpstr>
      <vt:lpstr>Chapter 1: Introduction</vt:lpstr>
      <vt:lpstr>Chapter 1: roadmap</vt:lpstr>
      <vt:lpstr>What’s the Internet: “nuts and bolts” view</vt:lpstr>
      <vt:lpstr>“Cool” internet appliances</vt:lpstr>
      <vt:lpstr>What’s the Internet: “nuts and bolts” view</vt:lpstr>
      <vt:lpstr>What’s the Internet: a service view</vt:lpstr>
      <vt:lpstr>What’s a protocol?</vt:lpstr>
      <vt:lpstr>What’s a protocol?</vt:lpstr>
      <vt:lpstr>Chapter 1: roadmap</vt:lpstr>
      <vt:lpstr>A closer look at network structure:</vt:lpstr>
      <vt:lpstr>The network edge:</vt:lpstr>
      <vt:lpstr>Access networks and physical media</vt:lpstr>
      <vt:lpstr>Residential access: point to point access</vt:lpstr>
      <vt:lpstr>Slayt 15</vt:lpstr>
      <vt:lpstr>Residential access: cable modems</vt:lpstr>
      <vt:lpstr>Slayt 17</vt:lpstr>
      <vt:lpstr>Residential access: cable modems</vt:lpstr>
      <vt:lpstr>Cable Network Architecture: Overview</vt:lpstr>
      <vt:lpstr>Cable Network Architecture: Overview</vt:lpstr>
      <vt:lpstr>Cable Network Architecture: Overview</vt:lpstr>
      <vt:lpstr>Cable Network Architecture: Overview</vt:lpstr>
      <vt:lpstr>Company access: local area networks</vt:lpstr>
      <vt:lpstr>Wireless access networks</vt:lpstr>
      <vt:lpstr>Home networks</vt:lpstr>
      <vt:lpstr>Physical Media</vt:lpstr>
      <vt:lpstr>Physical Media: coax, fiber</vt:lpstr>
      <vt:lpstr>Physical media: radio</vt:lpstr>
      <vt:lpstr>Chapter 1: roadmap</vt:lpstr>
      <vt:lpstr>The Network Core</vt:lpstr>
      <vt:lpstr>Network Core: Circuit Switching</vt:lpstr>
      <vt:lpstr>Network Core: Circuit Switching</vt:lpstr>
      <vt:lpstr>Circuit Switching: FDM and TDM</vt:lpstr>
      <vt:lpstr>Numerical example</vt:lpstr>
      <vt:lpstr>Network Core: Packet Switching</vt:lpstr>
      <vt:lpstr>Packet Switching: Statistical Multiplexing</vt:lpstr>
      <vt:lpstr>Packet-switching: store-and-forward</vt:lpstr>
      <vt:lpstr>Packet switching versus circuit switching</vt:lpstr>
      <vt:lpstr>Packet switching versus circuit switching</vt:lpstr>
      <vt:lpstr>Internet structure: network of networks</vt:lpstr>
      <vt:lpstr>Tier-1 ISP: e.g., Sprint</vt:lpstr>
      <vt:lpstr>Internet structure: network of networks</vt:lpstr>
      <vt:lpstr>Internet structure: network of networks</vt:lpstr>
      <vt:lpstr>Internet structure: network of networks</vt:lpstr>
      <vt:lpstr>Chapter 1: roadmap</vt:lpstr>
      <vt:lpstr>How do loss and delay occur?</vt:lpstr>
      <vt:lpstr>Four sources of packet delay</vt:lpstr>
      <vt:lpstr>Delay in packet-switched networks</vt:lpstr>
      <vt:lpstr>Caravan analogy</vt:lpstr>
      <vt:lpstr>Caravan analogy (more)</vt:lpstr>
      <vt:lpstr>Nodal delay</vt:lpstr>
      <vt:lpstr>Queueing delay (revisited)</vt:lpstr>
      <vt:lpstr>“Real” Internet delays and routes</vt:lpstr>
      <vt:lpstr>“Real” Internet delays and routes</vt:lpstr>
      <vt:lpstr>Packet loss</vt:lpstr>
      <vt:lpstr>Throughput</vt:lpstr>
      <vt:lpstr>Throughput (more)</vt:lpstr>
      <vt:lpstr>Throughput: Internet scenario</vt:lpstr>
      <vt:lpstr>Chapter 1: roadmap</vt:lpstr>
      <vt:lpstr>Protocol “Layers”</vt:lpstr>
      <vt:lpstr>Organization of air travel</vt:lpstr>
      <vt:lpstr>Layering of airline functionality</vt:lpstr>
      <vt:lpstr>Why layering?</vt:lpstr>
      <vt:lpstr>Internet protocol stack</vt:lpstr>
      <vt:lpstr>ISO/OSI reference model</vt:lpstr>
      <vt:lpstr>Encapsulation</vt:lpstr>
      <vt:lpstr>Chapter 1: roadmap</vt:lpstr>
      <vt:lpstr>Network Security</vt:lpstr>
      <vt:lpstr>Bad guys can put malware into hosts via Internet</vt:lpstr>
      <vt:lpstr>Bad guys can put malware into hosts via Internet</vt:lpstr>
      <vt:lpstr>Bad guys can attack servers and network infrastructure</vt:lpstr>
      <vt:lpstr>The bad guys can sniff packets</vt:lpstr>
      <vt:lpstr>The bad guys can use false source addresses</vt:lpstr>
      <vt:lpstr>The bad guys can record and playback</vt:lpstr>
      <vt:lpstr>Network Security</vt:lpstr>
      <vt:lpstr>Chapter 1: roadmap</vt:lpstr>
      <vt:lpstr>Internet History</vt:lpstr>
      <vt:lpstr>Internet History</vt:lpstr>
      <vt:lpstr>Internet History</vt:lpstr>
      <vt:lpstr>Internet History</vt:lpstr>
      <vt:lpstr>Internet History</vt:lpstr>
      <vt:lpstr>Introduction: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user</cp:lastModifiedBy>
  <cp:revision>163</cp:revision>
  <dcterms:created xsi:type="dcterms:W3CDTF">1999-10-08T19:08:27Z</dcterms:created>
  <dcterms:modified xsi:type="dcterms:W3CDTF">2012-10-02T09:04:48Z</dcterms:modified>
</cp:coreProperties>
</file>